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2" r:id="rId3"/>
  </p:sldMasterIdLst>
  <p:notesMasterIdLst>
    <p:notesMasterId r:id="rId25"/>
  </p:notesMasterIdLst>
  <p:sldIdLst>
    <p:sldId id="257" r:id="rId4"/>
    <p:sldId id="272" r:id="rId5"/>
    <p:sldId id="258" r:id="rId6"/>
    <p:sldId id="267" r:id="rId7"/>
    <p:sldId id="271" r:id="rId8"/>
    <p:sldId id="259" r:id="rId9"/>
    <p:sldId id="260" r:id="rId10"/>
    <p:sldId id="281" r:id="rId11"/>
    <p:sldId id="280" r:id="rId12"/>
    <p:sldId id="278" r:id="rId13"/>
    <p:sldId id="268" r:id="rId14"/>
    <p:sldId id="269" r:id="rId15"/>
    <p:sldId id="270" r:id="rId16"/>
    <p:sldId id="274" r:id="rId17"/>
    <p:sldId id="262" r:id="rId18"/>
    <p:sldId id="273" r:id="rId19"/>
    <p:sldId id="265" r:id="rId20"/>
    <p:sldId id="277" r:id="rId21"/>
    <p:sldId id="261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1766A4-FD40-4558-84A3-C2BBA6F7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0FAE4-D5AD-4FFA-884C-EE8FE3F2325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810648D-5F81-42A0-88AD-1D45AE0D2582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58" tIns="44178" rIns="88358" bIns="44178" anchor="b"/>
          <a:lstStyle/>
          <a:p>
            <a:pPr algn="r" defTabSz="884238"/>
            <a:fld id="{FB1675B0-D8D5-4CA1-8CEB-267992A7D3F9}" type="slidenum">
              <a:rPr lang="en-US" sz="1200"/>
              <a:pPr algn="r" defTabSz="884238"/>
              <a:t>6</a:t>
            </a:fld>
            <a:endParaRPr lang="en-US" sz="120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 lIns="88358" tIns="44178" rIns="88358" bIns="441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AD49D-E42B-4822-BE11-B7A1F40D049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768C7-CA34-4402-A1AF-2B5280F3D36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516F422-E6EE-447A-910A-FBE7289A2B71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2867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7" tIns="45278" rIns="90557" bIns="45278" anchor="b"/>
          <a:lstStyle/>
          <a:p>
            <a:pPr algn="r" defTabSz="904875"/>
            <a:fld id="{160D1AB7-606D-4E63-B8BE-4A2122311FDF}" type="slidenum">
              <a:rPr lang="en-US" sz="1200"/>
              <a:pPr algn="r" defTabSz="904875"/>
              <a:t>7</a:t>
            </a:fld>
            <a:endParaRPr lang="en-US" sz="120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557" tIns="45278" rIns="90557" bIns="452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2FA72-C82A-4792-A3BC-1D8D2A941CB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77552-5170-41B8-9532-F6A7E29A242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This is the template!</a:t>
            </a:r>
            <a:r>
              <a:rPr lang="en-US" smtClean="0"/>
              <a:t>  The template, along with this presentation, are available for download on the HPA Internal Marketing website.  Go to the ‘Content Repository’ tab and they are located on the ‘Field/Factory Communication’ page at </a:t>
            </a:r>
          </a:p>
          <a:p>
            <a:r>
              <a:rPr lang="en-US" smtClean="0"/>
              <a:t>http://tid-us.itg.ti.com/mslp/hpamktg.nsf/FieldMisc?OpenView&amp;count=1000.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AC54C-072A-4142-90BD-CDE9EE7A515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This is the template!</a:t>
            </a:r>
            <a:r>
              <a:rPr lang="en-US" smtClean="0"/>
              <a:t>  The template, along with this presentation, are available for download on the HPA Internal Marketing website.  Go to the ‘Content Repository’ tab and they are located on the ‘Field/Factory Communication’ page at </a:t>
            </a:r>
          </a:p>
          <a:p>
            <a:r>
              <a:rPr lang="en-US" smtClean="0"/>
              <a:t>http://tid-us.itg.ti.com/mslp/hpamktg.nsf/FieldMisc?OpenView&amp;count=1000.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9532A-5ADC-41FF-BE5F-E37C3B1148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97CCC-4EF8-4B2B-8A6A-C1DB545E893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081405-060A-432D-9A69-F840E3134F61}" type="slidenum">
              <a:rPr lang="ja-JP" altLang="en-US" sz="1200"/>
              <a:pPr algn="r"/>
              <a:t>12</a:t>
            </a:fld>
            <a:endParaRPr lang="en-US" altLang="ja-JP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BD81A-B98C-4553-8A96-2B0B6F40B0C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093C1CDF-40E9-476A-8284-836E212CAC15}" type="slidenum">
              <a:rPr lang="en-US" sz="1200"/>
              <a:pPr algn="r" defTabSz="904875"/>
              <a:t>17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pPr eaLnBrk="1" hangingPunct="1"/>
            <a:r>
              <a:rPr lang="en-US" b="1" smtClean="0"/>
              <a:t>This is the template!</a:t>
            </a:r>
            <a:r>
              <a:rPr lang="en-US" smtClean="0"/>
              <a:t>  The template, along with this presentation, are available for download on the HPA Internal Marketing website.  Go to the ‘Content Repository’ tab and they are located on the ‘Field/Factory Communication’ page at </a:t>
            </a:r>
          </a:p>
          <a:p>
            <a:pPr eaLnBrk="1" hangingPunct="1"/>
            <a:r>
              <a:rPr lang="en-US" smtClean="0"/>
              <a:t>http://tid-us.itg.ti.com/mslp/hpamktg.nsf/FieldMisc?OpenView&amp;count=1000.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5602A-F34D-4EB0-ADF5-7781B36E2AD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9" tIns="45280" rIns="90559" bIns="45280" anchor="b"/>
          <a:lstStyle/>
          <a:p>
            <a:pPr algn="r" defTabSz="904875"/>
            <a:fld id="{689C2F5C-2C48-472A-B1EA-93AACA3C230E}" type="slidenum">
              <a:rPr lang="en-US" sz="1200"/>
              <a:pPr algn="r" defTabSz="904875"/>
              <a:t>18</a:t>
            </a:fld>
            <a:endParaRPr lang="en-US" sz="1200"/>
          </a:p>
        </p:txBody>
      </p:sp>
      <p:sp>
        <p:nvSpPr>
          <p:cNvPr id="3584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89050" y="796925"/>
            <a:ext cx="4281488" cy="3211513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8163"/>
            <a:ext cx="5032375" cy="3846512"/>
          </a:xfrm>
          <a:noFill/>
          <a:ln/>
        </p:spPr>
        <p:txBody>
          <a:bodyPr lIns="90559" tIns="45280" rIns="90559" bIns="4528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86B3-220B-458D-BE66-6D0343CCE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112B-728F-4B60-937A-06AD1222B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FC61-41DC-4AF7-B951-0CA6AF77A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Red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6038850"/>
            <a:ext cx="2895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AF1E-FDCD-4639-9827-E1C7686B53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44DE-EFC0-4DED-9B50-EB0C4B6E300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9274-FE2E-42E7-9F0C-7BD49A4FF7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9152-1776-4411-9B58-4ECAB7A53EB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B2EF-2DC8-4FC4-A548-7B6E4F790E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04A7-AE57-41DB-8888-07482532EB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2830-12A1-4F43-B4B9-5CE454B240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6737-131E-48D1-B690-78ED34E4438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F6A1-23DB-4D18-A690-B6DD45C1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D93C-3067-4219-84C3-4AD1743298B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974B-F671-495E-BC28-CE7E724895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0"/>
            <a:ext cx="2116137" cy="587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0"/>
            <a:ext cx="6199188" cy="587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C02D-EFC5-4F96-B168-76BC105F882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1C4E-727B-474B-8768-53B5CACD3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026E-2954-4258-A1B1-2EF829679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723C-5F36-4909-AEFC-D8B19AA3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387B-8A14-4FFF-A6E9-94F55CE44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05D8-8341-4161-9537-B7AEA1D2F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6BC5-1377-41AE-88FC-99B335B0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A715-247A-49EC-A463-4516120E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D3598F8-FA1D-4835-9D20-460DD1CA8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8" name="Picture 6" descr="ti_stk_2c_pos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_stk_2c_pos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275388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21030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4675" y="6210300"/>
            <a:ext cx="289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21030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pPr>
              <a:defRPr/>
            </a:pPr>
            <a:fld id="{95320688-EBE2-4FF9-9B79-7DE7BA79E9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8138" y="6188075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125" name="Picture 30" descr="ti_stk_2c_pos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ctrTitle" idx="4294967295"/>
          </p:nvPr>
        </p:nvSpPr>
        <p:spPr>
          <a:xfrm>
            <a:off x="0" y="28194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Power Management for Altera Stratix V</a:t>
            </a:r>
            <a:endParaRPr lang="en-US" sz="36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7694" y="803354"/>
          <a:ext cx="9026306" cy="565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153"/>
                <a:gridCol w="4513153"/>
              </a:tblGrid>
              <a:tr h="342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Features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Benefits</a:t>
                      </a:r>
                      <a:endParaRPr lang="en-US" sz="1800" b="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</a:tr>
              <a:tr h="2360163">
                <a:tc>
                  <a:txBody>
                    <a:bodyPr/>
                    <a:lstStyle/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Conversion Input Voltage Range: 3V to 15V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VDD Input Voltage Range: 4.5V to 25V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Output Voltage Range: 0.6V to 5.5V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Built in LDO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D-CAP</a:t>
                      </a:r>
                      <a:r>
                        <a:rPr lang="en-US" sz="1200" b="1" baseline="30000" dirty="0" smtClean="0"/>
                        <a:t>TM </a:t>
                      </a:r>
                      <a:r>
                        <a:rPr lang="en-US" sz="1200" b="1" dirty="0" smtClean="0"/>
                        <a:t>Mode</a:t>
                      </a:r>
                      <a:r>
                        <a:rPr lang="en-US" sz="1200" b="1" baseline="0" dirty="0" smtClean="0"/>
                        <a:t> Control Topology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/>
                        <a:t>D-CAP</a:t>
                      </a:r>
                      <a:r>
                        <a:rPr lang="en-US" sz="1200" b="1" baseline="30000" dirty="0" smtClean="0"/>
                        <a:t>TM </a:t>
                      </a:r>
                      <a:r>
                        <a:rPr lang="en-US" sz="1200" b="1" dirty="0" smtClean="0"/>
                        <a:t>Mode</a:t>
                      </a:r>
                      <a:r>
                        <a:rPr lang="en-US" sz="1200" b="1" baseline="0" dirty="0" smtClean="0"/>
                        <a:t> Control Topology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endParaRPr lang="en-US" sz="1200" b="1" dirty="0" smtClean="0"/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Switching Frequency from 250k to 1MHz with External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err="1" smtClean="0"/>
                        <a:t>PowerStack</a:t>
                      </a:r>
                      <a:r>
                        <a:rPr lang="en-US" sz="1200" b="1" baseline="0" dirty="0" smtClean="0"/>
                        <a:t>™ packaging technology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err="1" smtClean="0"/>
                        <a:t>PowerStack</a:t>
                      </a:r>
                      <a:r>
                        <a:rPr lang="en-US" sz="1200" b="1" baseline="0" dirty="0" smtClean="0"/>
                        <a:t>™ packaging technology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endParaRPr lang="en-US" sz="1200" b="1" dirty="0" smtClean="0"/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Selectable Auto-Skip or PWM-Only Operation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0.6V, 1% Reference Accuracy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Remote Sense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Support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Internal Soft-Start  with Selectable SS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Time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OVP, UVP, UVLO,</a:t>
                      </a:r>
                      <a:r>
                        <a:rPr lang="en-US" sz="1200" b="1" baseline="0" dirty="0" smtClean="0"/>
                        <a:t> OTP, ENABLE, PGOOD</a:t>
                      </a:r>
                      <a:endParaRPr lang="en-US" sz="1200" b="1" dirty="0" smtClean="0"/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Pin-to-pin</a:t>
                      </a:r>
                      <a:r>
                        <a:rPr lang="en-US" sz="1200" b="1" baseline="0" dirty="0" smtClean="0"/>
                        <a:t> compatible with TPS53353 (20A version)</a:t>
                      </a:r>
                      <a:endParaRPr lang="en-US" sz="12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Single IC can convert 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from 3.3V, 5V, and 12V bus rails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Single supply operation from 4.5V to 25V</a:t>
                      </a:r>
                    </a:p>
                    <a:p>
                      <a:pPr marL="347472" marR="0" indent="-347472" algn="l" defTabSz="6858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  <a:defRPr/>
                      </a:pPr>
                      <a:r>
                        <a:rPr lang="en-US" altLang="ja-JP" sz="1200" b="1" i="0" dirty="0" smtClean="0">
                          <a:ea typeface="MS PGothic" pitchFamily="50" charset="-128"/>
                        </a:rPr>
                        <a:t>Supports ASIC core, I/O, and DDR core regulation</a:t>
                      </a:r>
                    </a:p>
                    <a:p>
                      <a:pPr marL="347472" marR="0" indent="-347472" algn="l" defTabSz="6858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  <a:defRPr/>
                      </a:pPr>
                      <a:r>
                        <a:rPr lang="en-US" altLang="ja-JP" sz="1200" b="1" i="0" dirty="0" smtClean="0">
                          <a:ea typeface="MS PGothic" pitchFamily="50" charset="-128"/>
                        </a:rPr>
                        <a:t>No external IC bias voltage required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Only 5x100uF MLCCs needed for 30A load transient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Eliminates 5-6 loop compensation components vs. Voltage Mode control ($0.03-$0.05 BOM cost savings)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High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</a:rPr>
                        <a:t>Fsw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enables total power supply area of &lt;1.3in</a:t>
                      </a:r>
                      <a:r>
                        <a:rPr lang="en-US" sz="1200" b="1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90% Efficiency (12VIN, 1.5Vout/30A,</a:t>
                      </a:r>
                      <a:r>
                        <a:rPr lang="en-US" sz="1200" b="1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b="1" u="sng" baseline="0" dirty="0" smtClean="0">
                          <a:solidFill>
                            <a:srgbClr val="000000"/>
                          </a:solidFill>
                        </a:rPr>
                        <a:t>500KHz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frequency)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88°C maximum case temperature at 12VIN, 1.5Vout/30A, 500KHz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</a:rPr>
                        <a:t>Fsw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</a:rPr>
                        <a:t>Tambient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= 25°C, no airflow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82% Efficiency at light load (&lt;100mA)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Only 5x100uF MLCCs required for ASIC 30A regulation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Improved System Voltage Accuracy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Flexible design; Eliminates one (1) Soft Start capacitor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Complete System Protection, Power Sequencing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Design flexibility, Time-To-Market reduction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endParaRPr lang="en-US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  <a:tr h="342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Applications</a:t>
                      </a:r>
                      <a:endParaRPr lang="en-US" sz="160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145801">
                <a:tc>
                  <a:txBody>
                    <a:bodyPr/>
                    <a:lstStyle/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Notebook Computers</a:t>
                      </a:r>
                    </a:p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Server and Desktop Computers</a:t>
                      </a:r>
                    </a:p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Telecommunication Equipments</a:t>
                      </a:r>
                      <a:endParaRPr lang="en-US" sz="160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/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387" name="Rectangle 27"/>
          <p:cNvSpPr>
            <a:spLocks noChangeArrowheads="1"/>
          </p:cNvSpPr>
          <p:nvPr/>
        </p:nvSpPr>
        <p:spPr bwMode="auto">
          <a:xfrm>
            <a:off x="342900" y="107950"/>
            <a:ext cx="845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FF0000"/>
                </a:solidFill>
              </a:rPr>
              <a:t>TPS53355</a:t>
            </a:r>
            <a:r>
              <a:rPr lang="en-US" sz="4400">
                <a:solidFill>
                  <a:srgbClr val="FF0000"/>
                </a:solidFill>
              </a:rPr>
              <a:t/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2400" b="1">
                <a:solidFill>
                  <a:srgbClr val="FF0000"/>
                </a:solidFill>
              </a:rPr>
              <a:t>30A Step-down Integrated FET Converter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75" y="4427538"/>
            <a:ext cx="4049713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1638" y="4672013"/>
            <a:ext cx="8890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44488" y="1084263"/>
            <a:ext cx="81915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Features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492625" y="1133475"/>
            <a:ext cx="771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Benefits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7800" y="228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000" i="1" baseline="50000">
              <a:solidFill>
                <a:srgbClr val="CC3300"/>
              </a:solidFill>
              <a:latin typeface="Helvetica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85738" y="6350"/>
            <a:ext cx="8718550" cy="9080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TPS84621/0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2000" smtClean="0"/>
              <a:t>4.5V to 14.5V Input, 6-A Synchronous Buck Integrated Power Solution</a:t>
            </a:r>
            <a:endParaRPr lang="en-US" sz="2000" baseline="30000" smtClean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6538" y="1497013"/>
            <a:ext cx="4030662" cy="2084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8" indent="-230188">
              <a:buFontTx/>
              <a:buChar char="•"/>
            </a:pPr>
            <a:r>
              <a:rPr lang="en-US" sz="1600"/>
              <a:t>Integrated Inductor and Passives </a:t>
            </a:r>
          </a:p>
          <a:p>
            <a:pPr marL="230188" indent="-230188">
              <a:buFontTx/>
              <a:buChar char="•"/>
            </a:pPr>
            <a:r>
              <a:rPr lang="en-US" sz="1600"/>
              <a:t>Easy to Mount 9 x 15 x 2.8mm QFN Package Delivers 800W/in</a:t>
            </a:r>
            <a:r>
              <a:rPr lang="en-US" sz="1600" baseline="30000"/>
              <a:t>3 </a:t>
            </a:r>
            <a:r>
              <a:rPr lang="en-US" sz="1600"/>
              <a:t>Solution</a:t>
            </a:r>
          </a:p>
          <a:p>
            <a:pPr marL="230188" indent="-230188">
              <a:buFontTx/>
              <a:buChar char="•"/>
            </a:pPr>
            <a:r>
              <a:rPr lang="en-US" sz="1600"/>
              <a:t>95% Peak Efficiency and 13</a:t>
            </a:r>
            <a:r>
              <a:rPr lang="en-US" sz="1600">
                <a:cs typeface="Arial" pitchFamily="34" charset="0"/>
              </a:rPr>
              <a:t>°</a:t>
            </a:r>
            <a:r>
              <a:rPr lang="en-US" sz="1600"/>
              <a:t>C/W </a:t>
            </a:r>
            <a:r>
              <a:rPr lang="ru-RU" sz="1600">
                <a:cs typeface="Arial" pitchFamily="34" charset="0"/>
              </a:rPr>
              <a:t>Ө</a:t>
            </a:r>
            <a:r>
              <a:rPr lang="en-US" sz="1600" baseline="-20000">
                <a:cs typeface="Arial" pitchFamily="34" charset="0"/>
              </a:rPr>
              <a:t>JA </a:t>
            </a:r>
            <a:r>
              <a:rPr lang="en-US" sz="1600">
                <a:cs typeface="Arial" pitchFamily="34" charset="0"/>
              </a:rPr>
              <a:t>Thermal Resistance</a:t>
            </a:r>
            <a:endParaRPr lang="en-US" sz="1600"/>
          </a:p>
          <a:p>
            <a:pPr marL="230188" indent="-230188">
              <a:buFontTx/>
              <a:buChar char="•"/>
            </a:pPr>
            <a:r>
              <a:rPr lang="en-US" sz="1600"/>
              <a:t>Adjustable Frequency, Soft Start, &amp; UVLO with Track, Clock and PG pins</a:t>
            </a:r>
          </a:p>
          <a:p>
            <a:pPr marL="230188" indent="-230188">
              <a:buFontTx/>
              <a:buChar char="•"/>
            </a:pPr>
            <a:r>
              <a:rPr lang="en-US" sz="1600"/>
              <a:t>Adjustable Output Voltage</a:t>
            </a:r>
          </a:p>
          <a:p>
            <a:pPr marL="896938" lvl="1" indent="-381000">
              <a:buFontTx/>
              <a:buChar char="–"/>
            </a:pPr>
            <a:r>
              <a:rPr lang="en-US" sz="1400">
                <a:solidFill>
                  <a:srgbClr val="0000FF"/>
                </a:solidFill>
              </a:rPr>
              <a:t>621 – 0.6 to 5.5-V</a:t>
            </a:r>
          </a:p>
          <a:p>
            <a:pPr marL="896938" lvl="1" indent="-381000">
              <a:buFontTx/>
              <a:buChar char="–"/>
            </a:pPr>
            <a:r>
              <a:rPr lang="en-US" sz="1400">
                <a:solidFill>
                  <a:srgbClr val="0000FF"/>
                </a:solidFill>
              </a:rPr>
              <a:t>620 – 1.2 to 5.5-V</a:t>
            </a:r>
            <a:r>
              <a:rPr lang="en-US" sz="1400"/>
              <a:t> 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04800" y="3992563"/>
            <a:ext cx="1152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Applications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343400" y="1489075"/>
            <a:ext cx="4572000" cy="196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8" indent="-230188">
              <a:buFontTx/>
              <a:buChar char="•"/>
            </a:pPr>
            <a:r>
              <a:rPr lang="en-US" sz="1600"/>
              <a:t>Only 3 External Components Required</a:t>
            </a:r>
          </a:p>
          <a:p>
            <a:pPr marL="230188" indent="-230188">
              <a:buFontTx/>
              <a:buChar char="•"/>
            </a:pPr>
            <a:r>
              <a:rPr lang="en-US" sz="1600"/>
              <a:t>40% Smaller Package than Competitive 12V, 6A Integrated Inductor Solutions</a:t>
            </a:r>
          </a:p>
          <a:p>
            <a:pPr marL="230188" indent="-230188">
              <a:buFontTx/>
              <a:buChar char="•"/>
            </a:pPr>
            <a:r>
              <a:rPr lang="en-US" sz="1600"/>
              <a:t>Low Thermal Resistance Delivers Full 6-A Rated Current without Airflow</a:t>
            </a:r>
            <a:endParaRPr lang="en-US" sz="1600" baseline="-20000">
              <a:cs typeface="Arial" pitchFamily="34" charset="0"/>
            </a:endParaRPr>
          </a:p>
          <a:p>
            <a:pPr marL="230188" indent="-230188">
              <a:buFontTx/>
              <a:buChar char="•"/>
            </a:pPr>
            <a:r>
              <a:rPr lang="en-US" sz="1600"/>
              <a:t>Provides the Design Flexibility of a Discrete Solution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8600" y="4154488"/>
            <a:ext cx="4700588" cy="13144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1600"/>
              <a:t>Broadband &amp; Communication Infrastructure</a:t>
            </a:r>
          </a:p>
          <a:p>
            <a:pPr marL="171450" indent="-171450">
              <a:buFontTx/>
              <a:buChar char="•"/>
            </a:pPr>
            <a:r>
              <a:rPr lang="en-US" sz="1600"/>
              <a:t>Automated Test and Medical Equipment</a:t>
            </a:r>
          </a:p>
          <a:p>
            <a:pPr marL="171450" indent="-171450">
              <a:buFontTx/>
              <a:buChar char="•"/>
            </a:pPr>
            <a:r>
              <a:rPr lang="en-US" sz="1600"/>
              <a:t>Compact PCI / PCI Express / PXI Express</a:t>
            </a:r>
          </a:p>
          <a:p>
            <a:pPr marL="171450" indent="-171450">
              <a:buFontTx/>
              <a:buChar char="•"/>
            </a:pPr>
            <a:r>
              <a:rPr lang="en-US" sz="1600"/>
              <a:t>DSP &amp; FPGA Point of Load Applications</a:t>
            </a:r>
          </a:p>
          <a:p>
            <a:pPr marL="171450" indent="-171450">
              <a:buFontTx/>
              <a:buChar char="•"/>
            </a:pPr>
            <a:endParaRPr lang="en-US" sz="1600"/>
          </a:p>
        </p:txBody>
      </p:sp>
      <p:pic>
        <p:nvPicPr>
          <p:cNvPr id="17418" name="Picture 10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5626100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146175" y="5846763"/>
            <a:ext cx="609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797050" y="5578475"/>
            <a:ext cx="1890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1450" indent="-171450"/>
            <a:r>
              <a:rPr lang="en-US" sz="1400"/>
              <a:t>TPS84620EVM-692</a:t>
            </a:r>
          </a:p>
          <a:p>
            <a:pPr marL="171450" indent="-171450"/>
            <a:r>
              <a:rPr lang="en-US" sz="1400"/>
              <a:t>SwitcherPro Software</a:t>
            </a:r>
          </a:p>
        </p:txBody>
      </p:sp>
      <p:pic>
        <p:nvPicPr>
          <p:cNvPr id="17421" name="Picture 13" descr="front page schema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25" y="3448050"/>
            <a:ext cx="312896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478713" y="4154488"/>
            <a:ext cx="109061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5F5F5F"/>
                </a:solidFill>
              </a:rPr>
              <a:t>1.2V to 5.5Vout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81000" y="64008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Power for Stratix I/O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>
            <a:off x="344488" y="1293813"/>
            <a:ext cx="81915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Features</a:t>
            </a: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4492625" y="1266825"/>
            <a:ext cx="771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Benefits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447800" y="228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000" i="1" baseline="50000">
              <a:solidFill>
                <a:srgbClr val="CC3300"/>
              </a:solidFill>
              <a:latin typeface="Helvetica" pitchFamily="34" charset="0"/>
            </a:endParaRP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458200" cy="1189038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TPS54622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2000" smtClean="0"/>
              <a:t>4.5V to 17V Input 6-A Synchronous Buck Converter with Hiccup Current Limit</a:t>
            </a:r>
            <a:endParaRPr lang="en-US" sz="2000" baseline="30000" smtClean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36538" y="1577975"/>
            <a:ext cx="3689350" cy="2084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8" indent="-230188">
              <a:buFontTx/>
              <a:buChar char="•"/>
            </a:pPr>
            <a:r>
              <a:rPr lang="en-US" sz="1400"/>
              <a:t>Integrated Monolithic 26m</a:t>
            </a:r>
            <a:r>
              <a:rPr lang="en-US" sz="1400">
                <a:sym typeface="Symbol" pitchFamily="18" charset="2"/>
              </a:rPr>
              <a:t> High Side and </a:t>
            </a:r>
            <a:r>
              <a:rPr lang="en-US" sz="1400"/>
              <a:t>19m</a:t>
            </a:r>
            <a:r>
              <a:rPr lang="en-US" sz="1400">
                <a:sym typeface="Symbol" pitchFamily="18" charset="2"/>
              </a:rPr>
              <a:t> Low Side </a:t>
            </a:r>
            <a:r>
              <a:rPr lang="en-US" sz="1400"/>
              <a:t>MOSFETs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200KHz to 1.6MHz Adjustable Switching Frequency</a:t>
            </a:r>
          </a:p>
          <a:p>
            <a:pPr marL="230188" indent="-230188">
              <a:buFontTx/>
              <a:buChar char="•"/>
            </a:pPr>
            <a:r>
              <a:rPr lang="en-US" sz="1400"/>
              <a:t>0.6V Reference with 1% Accuracy over Temperature</a:t>
            </a:r>
          </a:p>
          <a:p>
            <a:pPr marL="230188" indent="-230188">
              <a:buFontTx/>
              <a:buChar char="•"/>
            </a:pPr>
            <a:r>
              <a:rPr lang="en-US" sz="1400"/>
              <a:t>Synchronizes to External Clock</a:t>
            </a:r>
          </a:p>
          <a:p>
            <a:pPr marL="230188" indent="-230188">
              <a:buFontTx/>
              <a:buChar char="•"/>
            </a:pPr>
            <a:r>
              <a:rPr lang="en-US" sz="1400"/>
              <a:t>Integrated Tracking Function</a:t>
            </a:r>
          </a:p>
          <a:p>
            <a:pPr marL="230188" indent="-230188">
              <a:buFontTx/>
              <a:buChar char="•"/>
            </a:pPr>
            <a:r>
              <a:rPr lang="en-US" sz="1400"/>
              <a:t>3.5 x 3.5mm 14 pin QFN Package</a:t>
            </a:r>
          </a:p>
          <a:p>
            <a:pPr marL="230188" indent="-230188">
              <a:buFontTx/>
              <a:buChar char="•"/>
            </a:pPr>
            <a:endParaRPr lang="en-US" sz="1400"/>
          </a:p>
        </p:txBody>
      </p:sp>
      <p:sp>
        <p:nvSpPr>
          <p:cNvPr id="18439" name="WordArt 8"/>
          <p:cNvSpPr>
            <a:spLocks noChangeArrowheads="1" noChangeShapeType="1" noTextEdit="1"/>
          </p:cNvSpPr>
          <p:nvPr/>
        </p:nvSpPr>
        <p:spPr bwMode="auto">
          <a:xfrm>
            <a:off x="369888" y="3727450"/>
            <a:ext cx="1152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Applications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4440238" y="1565275"/>
            <a:ext cx="4437062" cy="196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8" indent="-230188">
              <a:buFontTx/>
              <a:buChar char="•"/>
            </a:pPr>
            <a:r>
              <a:rPr lang="en-US" sz="1400"/>
              <a:t>95% Peak Efficiency; Optimized for Low Output Voltages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High Frequency Supports Small Output Inductor and Capacitor Size</a:t>
            </a:r>
          </a:p>
          <a:p>
            <a:pPr marL="230188" indent="-230188">
              <a:buFontTx/>
              <a:buChar char="•"/>
            </a:pPr>
            <a:r>
              <a:rPr lang="en-US" sz="1400"/>
              <a:t>Ideal for Powering New Deep Sub-Micron DSPs, FPGAs, and ASICs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Eliminates Beat Noise for Sensitive Applications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Easily Implement Sequencing Schemes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60% Smaller Package than other 12V / 6A Converters with Integrated FETs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252413" y="4162425"/>
            <a:ext cx="3536950" cy="11557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1400"/>
              <a:t>Broadband, Networking &amp; Communication Infrastructure</a:t>
            </a:r>
          </a:p>
          <a:p>
            <a:pPr marL="171450" indent="-171450">
              <a:buFontTx/>
              <a:buChar char="•"/>
            </a:pPr>
            <a:r>
              <a:rPr lang="en-US" sz="1400"/>
              <a:t>Servers and Work Stations</a:t>
            </a:r>
          </a:p>
          <a:p>
            <a:pPr marL="171450" indent="-171450">
              <a:buFontTx/>
              <a:buChar char="•"/>
            </a:pPr>
            <a:r>
              <a:rPr lang="en-US" sz="1400"/>
              <a:t>Compact PCI / PCI Express / PXI Express Applications</a:t>
            </a:r>
          </a:p>
        </p:txBody>
      </p:sp>
      <p:pic>
        <p:nvPicPr>
          <p:cNvPr id="18442" name="Picture 1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5535613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1146175" y="5756275"/>
            <a:ext cx="609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1825625" y="5592763"/>
            <a:ext cx="142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1450" indent="-171450"/>
            <a:r>
              <a:rPr lang="en-US" sz="1400"/>
              <a:t>TPS54622EVM</a:t>
            </a:r>
          </a:p>
        </p:txBody>
      </p:sp>
      <p:sp>
        <p:nvSpPr>
          <p:cNvPr id="18445" name="Text Box 29"/>
          <p:cNvSpPr txBox="1">
            <a:spLocks noChangeArrowheads="1"/>
          </p:cNvSpPr>
          <p:nvPr/>
        </p:nvSpPr>
        <p:spPr bwMode="auto">
          <a:xfrm>
            <a:off x="7204075" y="5770563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99"/>
                </a:solidFill>
              </a:rPr>
              <a:t>Power Stage PVIN: 1.6 to 17V</a:t>
            </a:r>
          </a:p>
          <a:p>
            <a:r>
              <a:rPr lang="en-US" sz="1000">
                <a:solidFill>
                  <a:srgbClr val="000099"/>
                </a:solidFill>
              </a:rPr>
              <a:t>Input Voltage VIN: 4.5 to 17V</a:t>
            </a:r>
          </a:p>
        </p:txBody>
      </p:sp>
      <p:pic>
        <p:nvPicPr>
          <p:cNvPr id="184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1963" y="3733800"/>
            <a:ext cx="2843212" cy="2451100"/>
          </a:xfrm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64008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Power for Stratix I/O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087438" y="3500438"/>
            <a:ext cx="2947987" cy="1671637"/>
            <a:chOff x="522" y="1306"/>
            <a:chExt cx="1576" cy="912"/>
          </a:xfrm>
        </p:grpSpPr>
        <p:pic>
          <p:nvPicPr>
            <p:cNvPr id="1947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" y="1315"/>
              <a:ext cx="1406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Rectangle 4"/>
            <p:cNvSpPr>
              <a:spLocks noChangeArrowheads="1"/>
            </p:cNvSpPr>
            <p:nvPr/>
          </p:nvSpPr>
          <p:spPr bwMode="auto">
            <a:xfrm>
              <a:off x="1742" y="1306"/>
              <a:ext cx="35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5"/>
            <p:cNvSpPr>
              <a:spLocks noChangeArrowheads="1"/>
            </p:cNvSpPr>
            <p:nvPr/>
          </p:nvSpPr>
          <p:spPr bwMode="auto">
            <a:xfrm>
              <a:off x="522" y="1306"/>
              <a:ext cx="35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89038"/>
          </a:xfrm>
        </p:spPr>
        <p:txBody>
          <a:bodyPr/>
          <a:lstStyle/>
          <a:p>
            <a:pPr eaLnBrk="1" hangingPunct="1"/>
            <a:r>
              <a:rPr lang="en-US" smtClean="0"/>
              <a:t> TPS84621/0 &amp; Discrete Solution Positioning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31775" y="1239838"/>
            <a:ext cx="39449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/>
            <a:r>
              <a:rPr lang="en-US"/>
              <a:t>Discrete with Integrated FETs</a:t>
            </a:r>
          </a:p>
          <a:p>
            <a:pPr marL="166688" indent="-166688">
              <a:buFontTx/>
              <a:buChar char="•"/>
            </a:pPr>
            <a:r>
              <a:rPr lang="en-US"/>
              <a:t>Optimize the design with loop compensation and inductors selection</a:t>
            </a:r>
          </a:p>
          <a:p>
            <a:pPr marL="166688" indent="-166688">
              <a:buFontTx/>
              <a:buChar char="•"/>
            </a:pPr>
            <a:r>
              <a:rPr lang="en-US"/>
              <a:t>Very small solution size possible with layout and loop compensation expertise</a:t>
            </a:r>
          </a:p>
          <a:p>
            <a:pPr marL="166688" indent="-166688">
              <a:buFontTx/>
              <a:buChar char="•"/>
            </a:pPr>
            <a:endParaRPr lang="en-US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 flipH="1" flipV="1">
            <a:off x="4448175" y="1276350"/>
            <a:ext cx="11113" cy="394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962150" y="5083175"/>
            <a:ext cx="1189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~195mm</a:t>
            </a:r>
            <a:r>
              <a:rPr lang="en-US" baseline="30000"/>
              <a:t>2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692900" y="4992688"/>
            <a:ext cx="1189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~195mm</a:t>
            </a:r>
            <a:r>
              <a:rPr lang="en-US" baseline="30000"/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49775" y="1204913"/>
            <a:ext cx="4460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/>
            <a:r>
              <a:rPr lang="en-US"/>
              <a:t>Integrated Power Solution</a:t>
            </a:r>
          </a:p>
          <a:p>
            <a:pPr marL="234950" indent="-234950">
              <a:buFontTx/>
              <a:buChar char="•"/>
            </a:pPr>
            <a:r>
              <a:rPr lang="en-US"/>
              <a:t>No loop compensation or inductors selection process – Fewer components</a:t>
            </a:r>
          </a:p>
          <a:p>
            <a:pPr marL="234950" indent="-234950">
              <a:buFontTx/>
              <a:buChar char="•"/>
            </a:pPr>
            <a:r>
              <a:rPr lang="en-US"/>
              <a:t>Very small solution size possible with little power expertise needed</a:t>
            </a:r>
          </a:p>
          <a:p>
            <a:pPr marL="234950" indent="-234950">
              <a:buFontTx/>
              <a:buChar char="•"/>
            </a:pPr>
            <a:r>
              <a:rPr lang="en-US"/>
              <a:t>QFN package is easy to mount</a:t>
            </a:r>
          </a:p>
          <a:p>
            <a:pPr marL="234950" indent="-234950">
              <a:buFontTx/>
              <a:buChar char="•"/>
            </a:pPr>
            <a:r>
              <a:rPr lang="en-US"/>
              <a:t>Feature set of a discrete solution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1978025" y="3513138"/>
            <a:ext cx="131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TPS54622/0</a:t>
            </a:r>
          </a:p>
        </p:txBody>
      </p:sp>
      <p:grpSp>
        <p:nvGrpSpPr>
          <p:cNvPr id="19466" name="Group 13"/>
          <p:cNvGrpSpPr>
            <a:grpSpLocks/>
          </p:cNvGrpSpPr>
          <p:nvPr/>
        </p:nvGrpSpPr>
        <p:grpSpPr bwMode="auto">
          <a:xfrm>
            <a:off x="6229350" y="3519488"/>
            <a:ext cx="2125663" cy="1589087"/>
            <a:chOff x="4622" y="2323"/>
            <a:chExt cx="1138" cy="853"/>
          </a:xfrm>
        </p:grpSpPr>
        <p:pic>
          <p:nvPicPr>
            <p:cNvPr id="194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2" y="2323"/>
              <a:ext cx="1138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Rectangle 15"/>
            <p:cNvSpPr>
              <a:spLocks noChangeArrowheads="1"/>
            </p:cNvSpPr>
            <p:nvPr/>
          </p:nvSpPr>
          <p:spPr bwMode="auto">
            <a:xfrm>
              <a:off x="4996" y="2700"/>
              <a:ext cx="350" cy="162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74613" y="5535613"/>
            <a:ext cx="8710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Achieve the performance of a discrete solution without the effort or extra components using the TPS84620 integrated power solution</a:t>
            </a: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2320925" y="4140200"/>
            <a:ext cx="554038" cy="376238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6704013" y="3549650"/>
            <a:ext cx="131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TPS84621/0</a:t>
            </a: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173038" y="3657600"/>
            <a:ext cx="1284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12Vin</a:t>
            </a:r>
          </a:p>
          <a:p>
            <a:r>
              <a:rPr lang="en-US" sz="2400"/>
              <a:t>6A out</a:t>
            </a:r>
          </a:p>
          <a:p>
            <a:r>
              <a:rPr lang="en-US" sz="2400"/>
              <a:t>3.3Vout</a:t>
            </a:r>
          </a:p>
        </p:txBody>
      </p:sp>
      <p:sp>
        <p:nvSpPr>
          <p:cNvPr id="19471" name="Text Box 20"/>
          <p:cNvSpPr txBox="1">
            <a:spLocks noChangeArrowheads="1"/>
          </p:cNvSpPr>
          <p:nvPr/>
        </p:nvSpPr>
        <p:spPr bwMode="auto">
          <a:xfrm>
            <a:off x="4578350" y="3683000"/>
            <a:ext cx="1284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12Vin</a:t>
            </a:r>
          </a:p>
          <a:p>
            <a:r>
              <a:rPr lang="en-US" sz="2400"/>
              <a:t>6A out</a:t>
            </a:r>
          </a:p>
          <a:p>
            <a:r>
              <a:rPr lang="en-US" sz="2400"/>
              <a:t>3.3Vout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458200" cy="118903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FPGA Transceiver Power</a:t>
            </a:r>
            <a:br>
              <a:rPr lang="en-US" sz="4000" smtClean="0"/>
            </a:br>
            <a:r>
              <a:rPr lang="en-US" sz="2800" smtClean="0"/>
              <a:t>Linear Regulators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2"/>
          <p:cNvSpPr>
            <a:spLocks noChangeArrowheads="1"/>
          </p:cNvSpPr>
          <p:nvPr/>
        </p:nvSpPr>
        <p:spPr bwMode="auto">
          <a:xfrm>
            <a:off x="463550" y="1325563"/>
            <a:ext cx="44180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>
                <a:solidFill>
                  <a:srgbClr val="FF0000"/>
                </a:solidFill>
              </a:rPr>
              <a:t>Factory EEPROM programmable V</a:t>
            </a:r>
            <a:r>
              <a:rPr lang="en-US" sz="1200" b="1" baseline="-25000">
                <a:solidFill>
                  <a:srgbClr val="FF0000"/>
                </a:solidFill>
              </a:rPr>
              <a:t>OUT</a:t>
            </a:r>
            <a:endParaRPr lang="en-US" sz="12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ea typeface="MS PGothic" pitchFamily="34" charset="-128"/>
              </a:rPr>
              <a:t>Wide Vin range 1.5V – </a:t>
            </a:r>
            <a:r>
              <a:rPr lang="en-US" altLang="ja-JP" sz="1200" b="1" i="1" u="sng">
                <a:ea typeface="MS PGothic" pitchFamily="34" charset="-128"/>
              </a:rPr>
              <a:t>7.0V(TBD)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TPS737xx/796xx Similar Pinout</a:t>
            </a:r>
            <a:endParaRPr lang="en-US" altLang="ja-JP" sz="1200" b="1">
              <a:solidFill>
                <a:srgbClr val="FF0000"/>
              </a:solidFill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2% Accuracy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/>
              <a:t>Low Output Noise/ High PSRR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000" b="1" i="1" u="sng">
                <a:cs typeface="Arial" pitchFamily="34" charset="0"/>
              </a:rPr>
              <a:t>30mV</a:t>
            </a:r>
            <a:r>
              <a:rPr lang="en-US" sz="1000" b="1" i="1" u="sng" baseline="-25000">
                <a:cs typeface="Arial" pitchFamily="34" charset="0"/>
              </a:rPr>
              <a:t>RMS</a:t>
            </a:r>
            <a:r>
              <a:rPr lang="en-US" sz="1000" b="1" i="1" u="sng">
                <a:cs typeface="Arial" pitchFamily="34" charset="0"/>
              </a:rPr>
              <a:t>(TBD)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000" b="1" i="1" u="sng">
                <a:cs typeface="Arial" pitchFamily="34" charset="0"/>
              </a:rPr>
              <a:t>PSRR 55dB @ 1kHz(TBD)</a:t>
            </a:r>
            <a:endParaRPr lang="en-US" altLang="ja-JP" sz="1000" b="1" i="1" u="sng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Programmable SoftStart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Power Good Output</a:t>
            </a:r>
            <a:endParaRPr lang="en-US" sz="12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 i="1" u="sng">
                <a:ea typeface="MS PGothic" pitchFamily="34" charset="-128"/>
              </a:rPr>
              <a:t>20-Pin 5x5mm RGW (QFN) Package(TBD)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ea typeface="MS PGothic" pitchFamily="34" charset="-128"/>
              </a:rPr>
              <a:t>10</a:t>
            </a:r>
            <a:r>
              <a:rPr lang="en-US" sz="1200" b="1"/>
              <a:t>-Pin</a:t>
            </a:r>
            <a:r>
              <a:rPr lang="en-US" altLang="ja-JP" sz="1200" b="1">
                <a:ea typeface="MS PGothic" pitchFamily="34" charset="-128"/>
              </a:rPr>
              <a:t> </a:t>
            </a:r>
            <a:r>
              <a:rPr lang="en-US" sz="1200" b="1"/>
              <a:t>3x3mm DRC (SON 10) Package</a:t>
            </a:r>
            <a:endParaRPr lang="en-US" sz="1200" b="1">
              <a:ea typeface="MS PGothic" pitchFamily="34" charset="-128"/>
            </a:endParaRPr>
          </a:p>
        </p:txBody>
      </p:sp>
      <p:sp>
        <p:nvSpPr>
          <p:cNvPr id="21507" name="WordArt 113"/>
          <p:cNvSpPr>
            <a:spLocks noChangeArrowheads="1" noChangeShapeType="1" noTextEdit="1"/>
          </p:cNvSpPr>
          <p:nvPr/>
        </p:nvSpPr>
        <p:spPr bwMode="auto">
          <a:xfrm>
            <a:off x="463550" y="1030288"/>
            <a:ext cx="81915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Features</a:t>
            </a:r>
          </a:p>
        </p:txBody>
      </p:sp>
      <p:sp>
        <p:nvSpPr>
          <p:cNvPr id="21508" name="WordArt 114"/>
          <p:cNvSpPr>
            <a:spLocks noChangeArrowheads="1" noChangeShapeType="1" noTextEdit="1"/>
          </p:cNvSpPr>
          <p:nvPr/>
        </p:nvSpPr>
        <p:spPr bwMode="auto">
          <a:xfrm>
            <a:off x="4568825" y="1030288"/>
            <a:ext cx="771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Benefits</a:t>
            </a:r>
          </a:p>
        </p:txBody>
      </p:sp>
      <p:sp>
        <p:nvSpPr>
          <p:cNvPr id="21509" name="WordArt 115"/>
          <p:cNvSpPr>
            <a:spLocks noChangeArrowheads="1" noChangeShapeType="1" noTextEdit="1"/>
          </p:cNvSpPr>
          <p:nvPr/>
        </p:nvSpPr>
        <p:spPr bwMode="auto">
          <a:xfrm>
            <a:off x="463550" y="3894138"/>
            <a:ext cx="1152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Applications</a:t>
            </a:r>
          </a:p>
        </p:txBody>
      </p:sp>
      <p:sp>
        <p:nvSpPr>
          <p:cNvPr id="21510" name="Rectangle 116"/>
          <p:cNvSpPr>
            <a:spLocks noChangeArrowheads="1"/>
          </p:cNvSpPr>
          <p:nvPr/>
        </p:nvSpPr>
        <p:spPr bwMode="auto">
          <a:xfrm>
            <a:off x="463550" y="4167188"/>
            <a:ext cx="41290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Wireless Infrastructure (Tx/Rx, FPGA&amp;DSP)</a:t>
            </a:r>
            <a:endParaRPr lang="en-US" sz="1200" b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RF: </a:t>
            </a: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5V components, </a:t>
            </a:r>
            <a:r>
              <a:rPr lang="en-US" sz="1200" b="1">
                <a:solidFill>
                  <a:srgbClr val="000000"/>
                </a:solidFill>
              </a:rPr>
              <a:t>VCOs, </a:t>
            </a: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Receivers</a:t>
            </a:r>
            <a:r>
              <a:rPr lang="en-US" sz="1200" b="1">
                <a:solidFill>
                  <a:srgbClr val="000000"/>
                </a:solidFill>
              </a:rPr>
              <a:t>, ADCs</a:t>
            </a:r>
            <a:endParaRPr lang="en-US" altLang="ja-JP" sz="1200" b="1">
              <a:solidFill>
                <a:srgbClr val="000000"/>
              </a:solidFill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SetTopBox (Amp,AD/DA,FPGA&amp;DSP)</a:t>
            </a:r>
            <a:endParaRPr lang="en-US" sz="1200" b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Wireless LAN, </a:t>
            </a:r>
            <a:r>
              <a:rPr lang="en-US" sz="1200" b="1">
                <a:solidFill>
                  <a:srgbClr val="000000"/>
                </a:solidFill>
              </a:rPr>
              <a:t>Bluetooth</a:t>
            </a:r>
            <a:endParaRPr lang="en-US" altLang="ja-JP" sz="1200" b="1">
              <a:solidFill>
                <a:srgbClr val="000000"/>
              </a:solidFill>
              <a:ea typeface="MS PGothic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PC &amp; Printers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Audio</a:t>
            </a:r>
            <a:r>
              <a:rPr lang="en-US" altLang="ja-JP" sz="1200" b="1">
                <a:solidFill>
                  <a:srgbClr val="000000"/>
                </a:solidFill>
                <a:ea typeface="MS PGothic" pitchFamily="34" charset="-128"/>
              </a:rPr>
              <a:t> and Visual</a:t>
            </a:r>
          </a:p>
        </p:txBody>
      </p:sp>
      <p:sp>
        <p:nvSpPr>
          <p:cNvPr id="21511" name="Rectangle 117"/>
          <p:cNvSpPr>
            <a:spLocks noChangeArrowheads="1"/>
          </p:cNvSpPr>
          <p:nvPr/>
        </p:nvSpPr>
        <p:spPr bwMode="auto">
          <a:xfrm>
            <a:off x="4568825" y="1325563"/>
            <a:ext cx="44958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>
                <a:solidFill>
                  <a:srgbClr val="FF0000"/>
                </a:solidFill>
              </a:rPr>
              <a:t>Quickly sample/release new custom versions</a:t>
            </a:r>
            <a:endParaRPr lang="en-US" sz="12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/>
              <a:t>Applications requiring V</a:t>
            </a:r>
            <a:r>
              <a:rPr lang="en-US" sz="1200" b="1" baseline="-25000"/>
              <a:t>IN</a:t>
            </a:r>
            <a:r>
              <a:rPr lang="en-US" sz="1200" b="1"/>
              <a:t> &gt; 5.5V &amp; V</a:t>
            </a:r>
            <a:r>
              <a:rPr lang="en-US" sz="1200" b="1" baseline="-25000"/>
              <a:t>IN</a:t>
            </a:r>
            <a:r>
              <a:rPr lang="en-US" sz="1200" b="1"/>
              <a:t> &lt; 2.0V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/>
              <a:t>Easy upgrade path for existing designs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/>
              <a:t>Applications requiring stable Vout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/>
              <a:t>RF/Audio Noise Sensitive Applications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b="1"/>
              <a:t>Reduces in-rush current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Application requiring sequencing</a:t>
            </a:r>
            <a:endParaRPr lang="en-US" sz="12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/>
              <a:t>Enhanced thermal performance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1"/>
              <a:t>65% smaller than 5 x 5mm QFN package</a:t>
            </a:r>
          </a:p>
        </p:txBody>
      </p:sp>
      <p:graphicFrame>
        <p:nvGraphicFramePr>
          <p:cNvPr id="24584" name="Group 8"/>
          <p:cNvGraphicFramePr>
            <a:graphicFrameLocks noGrp="1"/>
          </p:cNvGraphicFramePr>
          <p:nvPr/>
        </p:nvGraphicFramePr>
        <p:xfrm>
          <a:off x="2971800" y="5135563"/>
          <a:ext cx="5876925" cy="975360"/>
        </p:xfrm>
        <a:graphic>
          <a:graphicData uri="http://schemas.openxmlformats.org/drawingml/2006/table">
            <a:tbl>
              <a:tblPr/>
              <a:tblGrid>
                <a:gridCol w="973138"/>
                <a:gridCol w="869950"/>
                <a:gridCol w="908050"/>
                <a:gridCol w="890587"/>
                <a:gridCol w="831850"/>
                <a:gridCol w="14033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Device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Package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TPS7A71xx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 – 7.0V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100mV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2mA</a:t>
                      </a:r>
                      <a:endParaRPr kumimoji="0" 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RGW, DRC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TPS7A72xx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 – 7.0V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200mV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2.5mA</a:t>
                      </a:r>
                      <a:endParaRPr kumimoji="0" 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RGW, DRC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TPS7A73xx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 – 7.0V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300mV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3mA</a:t>
                      </a:r>
                      <a:endParaRPr kumimoji="0" 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RGW, DRC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49" name="Picture 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582988"/>
            <a:ext cx="1906588" cy="14716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pic>
        <p:nvPicPr>
          <p:cNvPr id="21550" name="Picture 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3506788"/>
            <a:ext cx="2686050" cy="149066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21551" name="Title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302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2"/>
                </a:solidFill>
              </a:rPr>
              <a:t>TPS7</a:t>
            </a:r>
            <a:r>
              <a:rPr lang="en-US" altLang="ja-JP" smtClean="0">
                <a:solidFill>
                  <a:schemeClr val="tx2"/>
                </a:solidFill>
                <a:ea typeface="MS PGothic" pitchFamily="34" charset="-128"/>
              </a:rPr>
              <a:t>A71xx/2xx/3</a:t>
            </a:r>
            <a:r>
              <a:rPr lang="en-US" smtClean="0">
                <a:solidFill>
                  <a:schemeClr val="tx2"/>
                </a:solidFill>
              </a:rPr>
              <a:t>xx</a:t>
            </a:r>
            <a:r>
              <a:rPr lang="en-US" sz="2800" smtClean="0">
                <a:solidFill>
                  <a:schemeClr val="tx2"/>
                </a:solidFill>
              </a:rPr>
              <a:t/>
            </a:r>
            <a:br>
              <a:rPr lang="en-US" sz="2800" smtClean="0">
                <a:solidFill>
                  <a:schemeClr val="tx2"/>
                </a:solidFill>
              </a:rPr>
            </a:br>
            <a:r>
              <a:rPr lang="en-US" altLang="ja-JP" sz="2800" smtClean="0">
                <a:solidFill>
                  <a:schemeClr val="tx2"/>
                </a:solidFill>
                <a:ea typeface="MS PGothic" pitchFamily="34" charset="-128"/>
              </a:rPr>
              <a:t>1</a:t>
            </a:r>
            <a:r>
              <a:rPr lang="en-US" sz="2800" smtClean="0">
                <a:solidFill>
                  <a:schemeClr val="tx2"/>
                </a:solidFill>
              </a:rPr>
              <a:t>A</a:t>
            </a:r>
            <a:r>
              <a:rPr lang="en-US" altLang="ja-JP" sz="2800" smtClean="0">
                <a:solidFill>
                  <a:schemeClr val="tx2"/>
                </a:solidFill>
                <a:ea typeface="MS PGothic" pitchFamily="34" charset="-128"/>
              </a:rPr>
              <a:t> -</a:t>
            </a:r>
            <a:r>
              <a:rPr lang="en-US" sz="2800" smtClean="0">
                <a:solidFill>
                  <a:schemeClr val="tx2"/>
                </a:solidFill>
              </a:rPr>
              <a:t> </a:t>
            </a:r>
            <a:r>
              <a:rPr lang="en-US" altLang="ja-JP" sz="2800" smtClean="0">
                <a:solidFill>
                  <a:schemeClr val="tx2"/>
                </a:solidFill>
                <a:ea typeface="MS PGothic" pitchFamily="34" charset="-128"/>
              </a:rPr>
              <a:t>3</a:t>
            </a:r>
            <a:r>
              <a:rPr lang="en-US" sz="2800" smtClean="0">
                <a:solidFill>
                  <a:schemeClr val="tx2"/>
                </a:solidFill>
              </a:rPr>
              <a:t>A </a:t>
            </a:r>
            <a:r>
              <a:rPr lang="en-US" altLang="ja-JP" sz="2800" smtClean="0">
                <a:solidFill>
                  <a:schemeClr val="tx2"/>
                </a:solidFill>
                <a:ea typeface="MS PGothic" pitchFamily="34" charset="-128"/>
              </a:rPr>
              <a:t>Wide V</a:t>
            </a:r>
            <a:r>
              <a:rPr lang="en-US" altLang="ja-JP" sz="2800" baseline="-25000" smtClean="0">
                <a:solidFill>
                  <a:schemeClr val="tx2"/>
                </a:solidFill>
                <a:ea typeface="MS PGothic" pitchFamily="34" charset="-128"/>
              </a:rPr>
              <a:t>IN</a:t>
            </a:r>
            <a:r>
              <a:rPr lang="en-US" altLang="ja-JP" sz="2800" smtClean="0">
                <a:solidFill>
                  <a:schemeClr val="tx2"/>
                </a:solidFill>
                <a:ea typeface="MS PGothic" pitchFamily="34" charset="-128"/>
              </a:rPr>
              <a:t> LDO with SS &amp; PG</a:t>
            </a:r>
            <a:endParaRPr lang="en-US" sz="2800" smtClean="0">
              <a:solidFill>
                <a:schemeClr val="tx2"/>
              </a:solidFill>
            </a:endParaRPr>
          </a:p>
        </p:txBody>
      </p:sp>
      <p:sp>
        <p:nvSpPr>
          <p:cNvPr id="21552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6EC60FB-94EE-48B0-AD7D-EA351EABAD45}" type="slidenum">
              <a:rPr lang="en-US" sz="800"/>
              <a:pPr algn="r"/>
              <a:t>15</a:t>
            </a:fld>
            <a:endParaRPr lang="en-US" sz="800"/>
          </a:p>
        </p:txBody>
      </p:sp>
      <p:sp>
        <p:nvSpPr>
          <p:cNvPr id="21553" name="AutoShape 49"/>
          <p:cNvSpPr>
            <a:spLocks noChangeArrowheads="1"/>
          </p:cNvSpPr>
          <p:nvPr/>
        </p:nvSpPr>
        <p:spPr bwMode="auto">
          <a:xfrm>
            <a:off x="7162800" y="-304800"/>
            <a:ext cx="2514600" cy="137160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/>
              <a:t>New!!!</a:t>
            </a:r>
          </a:p>
          <a:p>
            <a:pPr algn="ctr" eaLnBrk="0" hangingPunct="0"/>
            <a:r>
              <a:rPr lang="en-US" sz="1200" b="1"/>
              <a:t>4Q11 RTM</a:t>
            </a:r>
          </a:p>
          <a:p>
            <a:pPr algn="ctr" eaLnBrk="0" hangingPunct="0"/>
            <a:r>
              <a:rPr lang="en-US" sz="1200" b="1"/>
              <a:t>Sampling Now!!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381000" y="6262688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Power for VCCx_GXB transceiver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458200" cy="15240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VCCA Transceiver Power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7"/>
          <p:cNvSpPr>
            <a:spLocks noChangeArrowheads="1"/>
          </p:cNvSpPr>
          <p:nvPr/>
        </p:nvSpPr>
        <p:spPr bwMode="auto">
          <a:xfrm>
            <a:off x="342900" y="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FF0000"/>
                </a:solidFill>
              </a:rPr>
              <a:t>TLV704xx</a:t>
            </a:r>
            <a:r>
              <a:rPr lang="en-US" sz="4400">
                <a:solidFill>
                  <a:srgbClr val="FF0000"/>
                </a:solidFill>
              </a:rPr>
              <a:t/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2400" b="1">
                <a:solidFill>
                  <a:srgbClr val="FF0000"/>
                </a:solidFill>
              </a:rPr>
              <a:t>24Vin, 100mA Ultra-Low I</a:t>
            </a:r>
            <a:r>
              <a:rPr lang="en-US" sz="2400" b="1" baseline="-25000">
                <a:solidFill>
                  <a:srgbClr val="FF0000"/>
                </a:solidFill>
              </a:rPr>
              <a:t>Q</a:t>
            </a:r>
            <a:r>
              <a:rPr lang="en-US" sz="2400" b="1">
                <a:solidFill>
                  <a:srgbClr val="FF0000"/>
                </a:solidFill>
              </a:rPr>
              <a:t> LDO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6030" y="1201706"/>
          <a:ext cx="8288452" cy="541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226"/>
                <a:gridCol w="4144226"/>
              </a:tblGrid>
              <a:tr h="612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Features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Benefits</a:t>
                      </a:r>
                      <a:endParaRPr lang="en-US" sz="1800" b="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</a:tr>
              <a:tr h="2146860">
                <a:tc>
                  <a:txBody>
                    <a:bodyPr/>
                    <a:lstStyle/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/>
                        <a:t>Iq – ~3uA; &lt;5uA for -40 &lt; Ta &lt; 125C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/>
                        <a:t>V</a:t>
                      </a:r>
                      <a:r>
                        <a:rPr lang="en-US" sz="1400" b="1" baseline="-25000" dirty="0" smtClean="0"/>
                        <a:t>IN</a:t>
                      </a:r>
                      <a:r>
                        <a:rPr lang="en-US" sz="1400" b="1" dirty="0" smtClean="0"/>
                        <a:t> Range 2.5 – 24V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/>
                        <a:t>Vout: 3.0, 3.3V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Stable with &gt; 0.47μF Ceramic Output Cap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/>
                        <a:t>Standard SOT23-5 &amp;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dirty="0" smtClean="0"/>
                        <a:t>SOT89-3 packages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/>
                        <a:t>Power Sensitive Applications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/>
                        <a:t>Applications requiring high V</a:t>
                      </a:r>
                      <a:r>
                        <a:rPr lang="en-US" sz="1400" b="1" baseline="-25000" dirty="0" smtClean="0"/>
                        <a:t>IN</a:t>
                      </a:r>
                      <a:r>
                        <a:rPr lang="en-US" sz="1400" b="1" dirty="0" smtClean="0"/>
                        <a:t> &amp; Low Power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/>
                        <a:t>Small Solution Size &amp; low cost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Low cost and industry standard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</a:rPr>
                        <a:t>pinouts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  <a:tr h="612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Applications</a:t>
                      </a:r>
                      <a:endParaRPr lang="en-US" sz="180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2046864">
                <a:tc>
                  <a:txBody>
                    <a:bodyPr/>
                    <a:lstStyle/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E-Metering</a:t>
                      </a:r>
                    </a:p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Remote Controllers</a:t>
                      </a:r>
                    </a:p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Portable electronics powered from 9V-12V battery</a:t>
                      </a:r>
                    </a:p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Smoke Detectors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/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9"/>
          <p:cNvGraphicFramePr>
            <a:graphicFrameLocks noGrp="1"/>
          </p:cNvGraphicFramePr>
          <p:nvPr/>
        </p:nvGraphicFramePr>
        <p:xfrm>
          <a:off x="3201988" y="5553075"/>
          <a:ext cx="5543550" cy="701040"/>
        </p:xfrm>
        <a:graphic>
          <a:graphicData uri="http://schemas.openxmlformats.org/drawingml/2006/table">
            <a:tbl>
              <a:tblPr/>
              <a:tblGrid>
                <a:gridCol w="831850"/>
                <a:gridCol w="742950"/>
                <a:gridCol w="776287"/>
                <a:gridCol w="760413"/>
                <a:gridCol w="711200"/>
                <a:gridCol w="817562"/>
                <a:gridCol w="90328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Package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TLV704xx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– 24V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85mV typ @ 10mA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3.6uA max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HBM 2KV  CDM 500V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DBV, PK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2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5" y="3373438"/>
            <a:ext cx="10763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475" y="3171825"/>
            <a:ext cx="10572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0" y="3606800"/>
            <a:ext cx="23161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81000" y="64008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TLV70430 - Power for VCCA transceiver requirements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4114800" y="3108325"/>
          <a:ext cx="4886325" cy="1684338"/>
        </p:xfrm>
        <a:graphic>
          <a:graphicData uri="http://schemas.openxmlformats.org/presentationml/2006/ole">
            <p:oleObj spid="_x0000_s1026" name="Visio" r:id="rId4" imgW="4022042" imgH="1303885" progId="Visio.Drawing.11">
              <p:embed/>
            </p:oleObj>
          </a:graphicData>
        </a:graphic>
      </p:graphicFrame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63525" y="0"/>
            <a:ext cx="8739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rgbClr val="FF0000"/>
                </a:solidFill>
              </a:rPr>
              <a:t>TPS6213x/4x/5x: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3 .. 17V V</a:t>
            </a:r>
            <a:r>
              <a:rPr lang="en-US" baseline="-25000">
                <a:solidFill>
                  <a:srgbClr val="FF0000"/>
                </a:solidFill>
              </a:rPr>
              <a:t>IN</a:t>
            </a:r>
            <a:r>
              <a:rPr lang="en-US">
                <a:solidFill>
                  <a:srgbClr val="FF0000"/>
                </a:solidFill>
              </a:rPr>
              <a:t>, 1-3A, 3MHz Step-Down Converters in 3x3mm QFN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19088" y="5154613"/>
            <a:ext cx="314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General Purpose POL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Solid State Disk Drives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Embedded and mobile Computing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Industrial applications</a:t>
            </a:r>
          </a:p>
        </p:txBody>
      </p:sp>
      <p:sp>
        <p:nvSpPr>
          <p:cNvPr id="1029" name="WordArt 4"/>
          <p:cNvSpPr>
            <a:spLocks noChangeArrowheads="1" noChangeShapeType="1" noTextEdit="1"/>
          </p:cNvSpPr>
          <p:nvPr/>
        </p:nvSpPr>
        <p:spPr bwMode="auto">
          <a:xfrm>
            <a:off x="347663" y="928688"/>
            <a:ext cx="9906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Features</a:t>
            </a:r>
          </a:p>
        </p:txBody>
      </p:sp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423863" y="4826000"/>
            <a:ext cx="1296987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Applications</a:t>
            </a:r>
          </a:p>
        </p:txBody>
      </p:sp>
      <p:sp>
        <p:nvSpPr>
          <p:cNvPr id="1031" name="WordArt 6"/>
          <p:cNvSpPr>
            <a:spLocks noChangeArrowheads="1" noChangeShapeType="1" noTextEdit="1"/>
          </p:cNvSpPr>
          <p:nvPr/>
        </p:nvSpPr>
        <p:spPr bwMode="auto">
          <a:xfrm>
            <a:off x="5110163" y="928688"/>
            <a:ext cx="769937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Benefits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886325" y="1228725"/>
            <a:ext cx="4257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9063" indent="-119063">
              <a:spcBef>
                <a:spcPct val="65000"/>
              </a:spcBef>
              <a:buFontTx/>
              <a:buChar char="•"/>
            </a:pPr>
            <a:r>
              <a:rPr lang="en-US" sz="1200"/>
              <a:t>High VIN step down converter with small solution size</a:t>
            </a:r>
          </a:p>
          <a:p>
            <a:pPr marL="119063" indent="-119063">
              <a:spcBef>
                <a:spcPct val="65000"/>
              </a:spcBef>
              <a:buFontTx/>
              <a:buChar char="•"/>
            </a:pPr>
            <a:r>
              <a:rPr lang="en-US" sz="1200"/>
              <a:t>12V @ 3.3V / 3A utilizing a 1uH inductor </a:t>
            </a:r>
          </a:p>
          <a:p>
            <a:pPr marL="119063" indent="-119063">
              <a:spcBef>
                <a:spcPct val="65000"/>
              </a:spcBef>
              <a:buFontTx/>
              <a:buChar char="•"/>
            </a:pPr>
            <a:r>
              <a:rPr lang="en-US" sz="1200"/>
              <a:t>DCS-Control</a:t>
            </a:r>
            <a:r>
              <a:rPr lang="en-US" sz="1200" baseline="30000"/>
              <a:t>TM</a:t>
            </a:r>
            <a:r>
              <a:rPr lang="en-US" sz="1200"/>
              <a:t> regulation is fast </a:t>
            </a:r>
            <a:r>
              <a:rPr lang="en-US" sz="1200">
                <a:solidFill>
                  <a:srgbClr val="003399"/>
                </a:solidFill>
              </a:rPr>
              <a:t>and</a:t>
            </a:r>
            <a:r>
              <a:rPr lang="en-US" sz="1200"/>
              <a:t> accurate</a:t>
            </a:r>
          </a:p>
          <a:p>
            <a:pPr marL="119063" indent="-119063">
              <a:spcBef>
                <a:spcPct val="65000"/>
              </a:spcBef>
              <a:buFontTx/>
              <a:buChar char="•"/>
            </a:pPr>
            <a:r>
              <a:rPr lang="en-US" sz="1200">
                <a:solidFill>
                  <a:srgbClr val="003399"/>
                </a:solidFill>
              </a:rPr>
              <a:t>Low quiescent</a:t>
            </a:r>
            <a:r>
              <a:rPr lang="en-US" sz="1200"/>
              <a:t> current and selectable switching frequency for high efficiency </a:t>
            </a:r>
          </a:p>
          <a:p>
            <a:pPr marL="119063" indent="-119063">
              <a:spcBef>
                <a:spcPct val="65000"/>
              </a:spcBef>
              <a:buFontTx/>
              <a:buChar char="•"/>
            </a:pPr>
            <a:r>
              <a:rPr lang="en-US" sz="1200"/>
              <a:t>VFB control allows current source applications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 flipV="1">
            <a:off x="6134100" y="4410075"/>
            <a:ext cx="371475" cy="542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0038" y="1266825"/>
            <a:ext cx="46847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High Efficiency Step Down Converter with </a:t>
            </a:r>
            <a:r>
              <a:rPr lang="en-US" sz="1200">
                <a:solidFill>
                  <a:srgbClr val="003399"/>
                </a:solidFill>
              </a:rPr>
              <a:t>DCS-Control</a:t>
            </a:r>
            <a:r>
              <a:rPr lang="en-US" sz="1200" baseline="30000">
                <a:solidFill>
                  <a:srgbClr val="003399"/>
                </a:solidFill>
              </a:rPr>
              <a:t>TM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VIN range from 3 to 17V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Adjustable VOUT from 0.9 to 6.0V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Fixed VOUT options: 1.8V, 3.3V, 5.0V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Output current up to:	3A (TPS62130)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</a:pPr>
            <a:r>
              <a:rPr lang="en-US" sz="1200"/>
              <a:t>                           	2A (TPS62140)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</a:pPr>
            <a:r>
              <a:rPr lang="en-US" sz="1200"/>
              <a:t>		       	</a:t>
            </a:r>
            <a:r>
              <a:rPr lang="en-US" sz="1200">
                <a:solidFill>
                  <a:srgbClr val="0000FF"/>
                </a:solidFill>
              </a:rPr>
              <a:t>1A (TPS62150)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>
                <a:solidFill>
                  <a:srgbClr val="003399"/>
                </a:solidFill>
              </a:rPr>
              <a:t>Seamless</a:t>
            </a:r>
            <a:r>
              <a:rPr lang="en-US" sz="1200"/>
              <a:t> transition to </a:t>
            </a:r>
            <a:r>
              <a:rPr lang="en-US" sz="1200">
                <a:solidFill>
                  <a:srgbClr val="003399"/>
                </a:solidFill>
              </a:rPr>
              <a:t>Power Save Mode</a:t>
            </a:r>
            <a:endParaRPr lang="en-US" sz="1200"/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Pin-selectable switching frequency (full, half)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100% Duty Cycle Mode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/>
              <a:t>Programmable </a:t>
            </a:r>
            <a:r>
              <a:rPr lang="en-US" sz="1200">
                <a:solidFill>
                  <a:srgbClr val="003399"/>
                </a:solidFill>
              </a:rPr>
              <a:t>Soft Start </a:t>
            </a:r>
            <a:r>
              <a:rPr lang="en-US" sz="1200"/>
              <a:t>and</a:t>
            </a:r>
            <a:r>
              <a:rPr lang="en-US" sz="1200">
                <a:solidFill>
                  <a:srgbClr val="003399"/>
                </a:solidFill>
              </a:rPr>
              <a:t> Tracking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>
                <a:solidFill>
                  <a:srgbClr val="003399"/>
                </a:solidFill>
              </a:rPr>
              <a:t>Quiescent current </a:t>
            </a:r>
            <a:r>
              <a:rPr lang="en-US" sz="1200"/>
              <a:t>of</a:t>
            </a:r>
            <a:r>
              <a:rPr lang="en-US" sz="1200">
                <a:solidFill>
                  <a:srgbClr val="003399"/>
                </a:solidFill>
              </a:rPr>
              <a:t> 17uA (typ.)</a:t>
            </a:r>
          </a:p>
          <a:p>
            <a:pPr marL="227013" indent="-227013">
              <a:lnSpc>
                <a:spcPct val="80000"/>
              </a:lnSpc>
              <a:spcBef>
                <a:spcPct val="65000"/>
              </a:spcBef>
              <a:buFontTx/>
              <a:buChar char="•"/>
            </a:pPr>
            <a:r>
              <a:rPr lang="en-US" sz="1200">
                <a:solidFill>
                  <a:srgbClr val="003399"/>
                </a:solidFill>
              </a:rPr>
              <a:t>Power Good</a:t>
            </a:r>
            <a:endParaRPr lang="en-US" sz="1200"/>
          </a:p>
        </p:txBody>
      </p:sp>
      <p:graphicFrame>
        <p:nvGraphicFramePr>
          <p:cNvPr id="192524" name="Group 12"/>
          <p:cNvGraphicFramePr>
            <a:graphicFrameLocks noGrp="1"/>
          </p:cNvGraphicFramePr>
          <p:nvPr>
            <p:ph sz="quarter" idx="4294967295"/>
          </p:nvPr>
        </p:nvGraphicFramePr>
        <p:xfrm>
          <a:off x="5211763" y="4975225"/>
          <a:ext cx="2322512" cy="441960"/>
        </p:xfrm>
        <a:graphic>
          <a:graphicData uri="http://schemas.openxmlformats.org/drawingml/2006/table">
            <a:tbl>
              <a:tblPr/>
              <a:tblGrid>
                <a:gridCol w="495627"/>
                <a:gridCol w="1826885"/>
              </a:tblGrid>
              <a:tr h="118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 Selectable Output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4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FSW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 Selectable Switching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535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3116263" y="4956175"/>
          <a:ext cx="1751013" cy="442549"/>
        </p:xfrm>
        <a:graphic>
          <a:graphicData uri="http://schemas.openxmlformats.org/drawingml/2006/table">
            <a:tbl>
              <a:tblPr/>
              <a:tblGrid>
                <a:gridCol w="522287"/>
                <a:gridCol w="1228726"/>
              </a:tblGrid>
              <a:tr h="163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Cstart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Adjustable Startup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13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FB Voltage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1057" name="Text Box 35"/>
          <p:cNvSpPr txBox="1">
            <a:spLocks noChangeArrowheads="1"/>
          </p:cNvSpPr>
          <p:nvPr/>
        </p:nvSpPr>
        <p:spPr bwMode="auto">
          <a:xfrm>
            <a:off x="7696200" y="152400"/>
            <a:ext cx="1306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Target RTP:</a:t>
            </a:r>
          </a:p>
          <a:p>
            <a:r>
              <a:rPr lang="en-US" sz="1400"/>
              <a:t>October 2011</a:t>
            </a:r>
          </a:p>
        </p:txBody>
      </p:sp>
      <p:pic>
        <p:nvPicPr>
          <p:cNvPr id="1058" name="Picture 135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5705475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" name="Rectangle 12"/>
          <p:cNvSpPr>
            <a:spLocks noChangeArrowheads="1"/>
          </p:cNvSpPr>
          <p:nvPr/>
        </p:nvSpPr>
        <p:spPr bwMode="auto">
          <a:xfrm>
            <a:off x="6029325" y="5572125"/>
            <a:ext cx="160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>
                <a:ea typeface="Gulim" pitchFamily="34" charset="-127"/>
              </a:rPr>
              <a:t>TPS62130EVM-505</a:t>
            </a:r>
          </a:p>
          <a:p>
            <a:r>
              <a:rPr lang="en-US" altLang="ko-KR" sz="1200">
                <a:ea typeface="Gulim" pitchFamily="34" charset="-127"/>
              </a:rPr>
              <a:t>TPS62140EVM-505</a:t>
            </a:r>
          </a:p>
          <a:p>
            <a:r>
              <a:rPr lang="en-US" altLang="ko-KR" sz="1200">
                <a:ea typeface="Gulim" pitchFamily="34" charset="-127"/>
              </a:rPr>
              <a:t>TPS62150EVM-505</a:t>
            </a:r>
          </a:p>
        </p:txBody>
      </p:sp>
      <p:sp>
        <p:nvSpPr>
          <p:cNvPr id="1060" name="Line 8"/>
          <p:cNvSpPr>
            <a:spLocks noChangeShapeType="1"/>
          </p:cNvSpPr>
          <p:nvPr/>
        </p:nvSpPr>
        <p:spPr bwMode="auto">
          <a:xfrm flipV="1">
            <a:off x="4762500" y="4419600"/>
            <a:ext cx="371475" cy="6191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1" name="Text Box 38"/>
          <p:cNvSpPr txBox="1">
            <a:spLocks noChangeArrowheads="1"/>
          </p:cNvSpPr>
          <p:nvPr/>
        </p:nvSpPr>
        <p:spPr bwMode="auto">
          <a:xfrm>
            <a:off x="381000" y="64008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Power for Stratix VCCA requirement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>
            <a:off x="344488" y="1293813"/>
            <a:ext cx="81915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Features</a:t>
            </a:r>
          </a:p>
        </p:txBody>
      </p:sp>
      <p:sp>
        <p:nvSpPr>
          <p:cNvPr id="2052" name="WordArt 3"/>
          <p:cNvSpPr>
            <a:spLocks noChangeArrowheads="1" noChangeShapeType="1" noTextEdit="1"/>
          </p:cNvSpPr>
          <p:nvPr/>
        </p:nvSpPr>
        <p:spPr bwMode="auto">
          <a:xfrm>
            <a:off x="4492625" y="1266825"/>
            <a:ext cx="771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Benefits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447800" y="228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000" b="1" i="1" baseline="50000">
              <a:solidFill>
                <a:srgbClr val="CC3300"/>
              </a:solidFill>
              <a:latin typeface="Helvetica" pitchFamily="34" charset="0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890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800" smtClean="0"/>
              <a:t>TPS54320</a:t>
            </a:r>
            <a:br>
              <a:rPr lang="en-US" sz="4800" smtClean="0"/>
            </a:br>
            <a:r>
              <a:rPr lang="en-US" sz="2400" smtClean="0"/>
              <a:t>4.5V to 17V Input 3-A Synchronous Buck Converter</a:t>
            </a:r>
            <a:endParaRPr lang="en-US" sz="2400" baseline="30000" smtClean="0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236538" y="1565275"/>
            <a:ext cx="3689350" cy="2084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8" indent="-230188">
              <a:buFontTx/>
              <a:buChar char="•"/>
            </a:pPr>
            <a:r>
              <a:rPr lang="en-US" sz="1400"/>
              <a:t>Integrated Monolithic 57m</a:t>
            </a:r>
            <a:r>
              <a:rPr lang="en-US" sz="1400">
                <a:sym typeface="Symbol" pitchFamily="18" charset="2"/>
              </a:rPr>
              <a:t> High Side and </a:t>
            </a:r>
            <a:r>
              <a:rPr lang="en-US" sz="1400"/>
              <a:t>50m</a:t>
            </a:r>
            <a:r>
              <a:rPr lang="en-US" sz="1400">
                <a:sym typeface="Symbol" pitchFamily="18" charset="2"/>
              </a:rPr>
              <a:t> Low Side </a:t>
            </a:r>
            <a:r>
              <a:rPr lang="en-US" sz="1400"/>
              <a:t>MOSFETs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200KHz to 1.2MHz Adjustable Switching Frequency</a:t>
            </a:r>
          </a:p>
          <a:p>
            <a:pPr marL="230188" indent="-230188">
              <a:buFontTx/>
              <a:buChar char="•"/>
            </a:pPr>
            <a:r>
              <a:rPr lang="en-US" sz="1400"/>
              <a:t>0.8V Reference with 1% Accuracy over Temperature</a:t>
            </a:r>
          </a:p>
          <a:p>
            <a:pPr marL="230188" indent="-230188">
              <a:buFontTx/>
              <a:buChar char="•"/>
            </a:pPr>
            <a:r>
              <a:rPr lang="en-US" sz="1400"/>
              <a:t>Synchronizes to External Clock</a:t>
            </a:r>
          </a:p>
          <a:p>
            <a:pPr marL="230188" indent="-230188">
              <a:buFontTx/>
              <a:buChar char="•"/>
            </a:pPr>
            <a:r>
              <a:rPr lang="en-US" sz="1400"/>
              <a:t>Integrated Tracking Function</a:t>
            </a:r>
          </a:p>
          <a:p>
            <a:pPr marL="230188" indent="-230188">
              <a:buFontTx/>
              <a:buChar char="•"/>
            </a:pPr>
            <a:r>
              <a:rPr lang="en-US" sz="1400"/>
              <a:t>3.5 x 3.5mm 14 pin QFN Package</a:t>
            </a:r>
          </a:p>
        </p:txBody>
      </p:sp>
      <p:sp>
        <p:nvSpPr>
          <p:cNvPr id="2056" name="WordArt 7"/>
          <p:cNvSpPr>
            <a:spLocks noChangeArrowheads="1" noChangeShapeType="1" noTextEdit="1"/>
          </p:cNvSpPr>
          <p:nvPr/>
        </p:nvSpPr>
        <p:spPr bwMode="auto">
          <a:xfrm>
            <a:off x="369888" y="3879850"/>
            <a:ext cx="1152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Applications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4440238" y="1565275"/>
            <a:ext cx="4437062" cy="196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0188" indent="-230188">
              <a:buFontTx/>
              <a:buChar char="•"/>
            </a:pPr>
            <a:r>
              <a:rPr lang="en-US" sz="1400"/>
              <a:t>95% Peak Efficiency: Optimized for Low Output Voltages </a:t>
            </a:r>
          </a:p>
          <a:p>
            <a:pPr marL="230188" indent="-230188">
              <a:buFontTx/>
              <a:buChar char="•"/>
            </a:pPr>
            <a:r>
              <a:rPr lang="en-US" sz="1400"/>
              <a:t>High Switching Frequency allows a Small Form Factor: Less than 170mm</a:t>
            </a:r>
            <a:r>
              <a:rPr lang="en-US" sz="1400" baseline="30000">
                <a:cs typeface="Arial" pitchFamily="34" charset="0"/>
              </a:rPr>
              <a:t>2 </a:t>
            </a:r>
            <a:r>
              <a:rPr lang="en-US" sz="1400">
                <a:cs typeface="Arial" pitchFamily="34" charset="0"/>
              </a:rPr>
              <a:t>for all Components</a:t>
            </a:r>
            <a:endParaRPr lang="en-US" sz="1400" baseline="30000">
              <a:cs typeface="Arial" pitchFamily="34" charset="0"/>
            </a:endParaRPr>
          </a:p>
          <a:p>
            <a:pPr marL="230188" indent="-230188">
              <a:buFontTx/>
              <a:buChar char="•"/>
            </a:pPr>
            <a:r>
              <a:rPr lang="en-US" sz="1400"/>
              <a:t>Ideal for Powering New Deep Sub-Micron DSPs, FPGAs, and ASICs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Eliminates Beat Noise in Sensitive Applications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Easily Implement Sequencing Schemes</a:t>
            </a:r>
          </a:p>
          <a:p>
            <a:pPr marL="230188" indent="-230188">
              <a:buFontTx/>
              <a:buChar char="•"/>
            </a:pPr>
            <a:r>
              <a:rPr lang="en-US" sz="1400"/>
              <a:t>Pin Compatible with 6-A TPS54620 for Scalability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252413" y="4162425"/>
            <a:ext cx="3536950" cy="11557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1400"/>
              <a:t>Broadband, Networking &amp; Communication Infrastructure</a:t>
            </a:r>
          </a:p>
          <a:p>
            <a:pPr marL="171450" indent="-171450">
              <a:buFontTx/>
              <a:buChar char="•"/>
            </a:pPr>
            <a:r>
              <a:rPr lang="en-US" sz="1400"/>
              <a:t>Servers and Work Stations</a:t>
            </a:r>
          </a:p>
          <a:p>
            <a:pPr marL="171450" indent="-171450">
              <a:buFontTx/>
              <a:buChar char="•"/>
            </a:pPr>
            <a:r>
              <a:rPr lang="en-US" sz="1400"/>
              <a:t>Compact PCI / PCI Express / PXI Express Applications</a:t>
            </a:r>
          </a:p>
        </p:txBody>
      </p:sp>
      <p:pic>
        <p:nvPicPr>
          <p:cNvPr id="2059" name="Picture 10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5535613"/>
            <a:ext cx="1447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146175" y="5756275"/>
            <a:ext cx="609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5803900" y="5770563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99"/>
                </a:solidFill>
              </a:rPr>
              <a:t>Power Stage PVIN: 1.6 to 17V</a:t>
            </a:r>
          </a:p>
          <a:p>
            <a:r>
              <a:rPr lang="en-US" sz="1000" b="1">
                <a:solidFill>
                  <a:srgbClr val="000099"/>
                </a:solidFill>
              </a:rPr>
              <a:t>Input Voltage VIN: 4.5 to 17V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>
            <p:ph idx="1"/>
          </p:nvPr>
        </p:nvGraphicFramePr>
        <p:xfrm>
          <a:off x="4587875" y="3667125"/>
          <a:ext cx="3659188" cy="2489200"/>
        </p:xfrm>
        <a:graphic>
          <a:graphicData uri="http://schemas.openxmlformats.org/presentationml/2006/ole">
            <p:oleObj spid="_x0000_s2050" name="Visio" r:id="rId5" imgW="6459322" imgH="4396373" progId="Visio.Drawing.11">
              <p:embed/>
            </p:oleObj>
          </a:graphicData>
        </a:graphic>
      </p:graphicFrame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785938" y="5600700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TPS54320EVM-513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458200" cy="15240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FPGA Power Requirements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458200" cy="1189038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Selection Guide</a:t>
            </a:r>
            <a:endParaRPr lang="en-US" sz="1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Power Management Selection Guide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9530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15000" y="1600200"/>
            <a:ext cx="3200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Features our best DC/DC conversion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SLYT351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Power Management for Stratix FPGAs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14400"/>
            <a:ext cx="7048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7400" y="99060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TPS56221, TPS53353, or TPS53355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90800" y="1752600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TPS84620/1 or TPS54622/0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05000" y="4524375"/>
            <a:ext cx="3276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TLV70430, TPS62150, or TPS54320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81400" y="3886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TPS7A7xxx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42875"/>
            <a:ext cx="8458200" cy="542925"/>
          </a:xfrm>
        </p:spPr>
        <p:txBody>
          <a:bodyPr/>
          <a:lstStyle/>
          <a:p>
            <a:pPr algn="ctr" eaLnBrk="1" hangingPunct="1"/>
            <a:r>
              <a:rPr lang="en-US" smtClean="0"/>
              <a:t>Power Management for Stratix V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00100"/>
            <a:ext cx="68580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458200" cy="15240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FPGA Core and I/O Power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8423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TPS56221/121</a:t>
            </a:r>
            <a:br>
              <a:rPr lang="en-US" sz="4000" smtClean="0"/>
            </a:br>
            <a:r>
              <a:rPr lang="en-US" sz="2400" smtClean="0"/>
              <a:t>4.5V to 14V Input, 25/15-A, Step-Down SWIFT™ Converter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81915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Features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28600" y="4191000"/>
            <a:ext cx="4298950" cy="1308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>
                <a:latin typeface="Helvetica" pitchFamily="34" charset="0"/>
              </a:rPr>
              <a:t>Point-of-Load in Networking/Telecomm Equipment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>
                <a:latin typeface="Helvetica" pitchFamily="34" charset="0"/>
              </a:rPr>
              <a:t>Non-isolated DCDC Power Module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>
                <a:latin typeface="Helvetica" pitchFamily="34" charset="0"/>
              </a:rPr>
              <a:t>Data Storage &amp; Servers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>
                <a:latin typeface="Helvetica" pitchFamily="34" charset="0"/>
              </a:rPr>
              <a:t>Industrial Test and Measurement equipment</a:t>
            </a:r>
          </a:p>
        </p:txBody>
      </p:sp>
      <p:sp>
        <p:nvSpPr>
          <p:cNvPr id="12293" name="WordArt 6"/>
          <p:cNvSpPr>
            <a:spLocks noChangeArrowheads="1" noChangeShapeType="1" noTextEdit="1"/>
          </p:cNvSpPr>
          <p:nvPr/>
        </p:nvSpPr>
        <p:spPr bwMode="auto">
          <a:xfrm>
            <a:off x="533400" y="3733800"/>
            <a:ext cx="11525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Applications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438150" y="6054725"/>
            <a:ext cx="95250" cy="396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WordArt 8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80962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33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Benefits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4648200" y="1600200"/>
            <a:ext cx="4311650" cy="167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5% more efficient than similar 25-A products in the market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30% less power dissipation than similar 25A converters in the industry- less thermal stress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30% Smaller than 25A discrete solutions, delivers 200W/in</a:t>
            </a:r>
            <a:r>
              <a:rPr lang="en-US" sz="1600" baseline="30000"/>
              <a:t>3</a:t>
            </a:r>
            <a:r>
              <a:rPr lang="en-US" sz="1600"/>
              <a:t> with easy layout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Provides the design flexibility of a discrete solution </a:t>
            </a:r>
          </a:p>
          <a:p>
            <a:pPr marL="342900" indent="-342900"/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eaLnBrk="0" hangingPunct="0">
              <a:buFont typeface="Symbol" pitchFamily="18" charset="2"/>
              <a:buChar char="·"/>
            </a:pPr>
            <a:endParaRPr lang="en-US" sz="1400"/>
          </a:p>
          <a:p>
            <a:pPr marL="342900" indent="-342900" eaLnBrk="0" hangingPunct="0">
              <a:buFont typeface="Symbol" pitchFamily="18" charset="2"/>
              <a:buChar char="·"/>
            </a:pPr>
            <a:endParaRPr lang="en-US" sz="1400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28600" y="1600200"/>
            <a:ext cx="4038600" cy="275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90% efficiency at full load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Easy to solder with a single thermal pad on the bottom of the package</a:t>
            </a:r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Integrated NexFETs in 22 pin 5x6mm </a:t>
            </a:r>
            <a:r>
              <a:rPr lang="en-US"/>
              <a:t>QFN package</a:t>
            </a:r>
            <a:endParaRPr lang="en-US" sz="1600"/>
          </a:p>
          <a:p>
            <a:pPr marL="342900" indent="-342900" eaLnBrk="0" hangingPunct="0">
              <a:buFont typeface="Symbol" pitchFamily="18" charset="2"/>
              <a:buChar char="·"/>
            </a:pPr>
            <a:r>
              <a:rPr lang="en-US" sz="1600"/>
              <a:t>300/500/1000kHz selectable fsw, adj. soft-start &amp; programmable current limit</a:t>
            </a:r>
          </a:p>
        </p:txBody>
      </p:sp>
      <p:pic>
        <p:nvPicPr>
          <p:cNvPr id="122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430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81000" y="6338888"/>
            <a:ext cx="495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Power for Stratix core and I/O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69151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/>
            <a:r>
              <a:rPr lang="en-US" sz="2800" b="1"/>
              <a:t>Size </a:t>
            </a:r>
          </a:p>
          <a:p>
            <a:pPr marL="228600" indent="-228600">
              <a:buFontTx/>
              <a:buChar char="•"/>
            </a:pPr>
            <a:r>
              <a:rPr lang="en-US"/>
              <a:t>Solution Area 0.5in</a:t>
            </a:r>
            <a:r>
              <a:rPr lang="en-US" baseline="30000"/>
              <a:t>2 </a:t>
            </a:r>
            <a:r>
              <a:rPr lang="en-US"/>
              <a:t> at 25A, </a:t>
            </a:r>
            <a:r>
              <a:rPr lang="en-US" b="1"/>
              <a:t>30%</a:t>
            </a:r>
            <a:r>
              <a:rPr lang="en-US"/>
              <a:t> smaller than discrete solutions</a:t>
            </a:r>
          </a:p>
          <a:p>
            <a:pPr marL="228600" indent="-228600" fontAlgn="b">
              <a:buFontTx/>
              <a:buChar char="•"/>
            </a:pPr>
            <a:r>
              <a:rPr lang="en-US"/>
              <a:t>High Power Density 200W/in</a:t>
            </a:r>
            <a:r>
              <a:rPr lang="en-US" baseline="30000"/>
              <a:t>3</a:t>
            </a:r>
            <a:r>
              <a:rPr lang="en-US"/>
              <a:t> </a:t>
            </a:r>
          </a:p>
          <a:p>
            <a:pPr marL="228600" indent="-228600">
              <a:buFontTx/>
              <a:buChar char="•"/>
            </a:pPr>
            <a:r>
              <a:rPr lang="en-US"/>
              <a:t>Tiny 5x6mm QFN Package</a:t>
            </a:r>
          </a:p>
          <a:p>
            <a:pPr marL="228600" indent="-228600">
              <a:buFontTx/>
              <a:buChar char="•"/>
            </a:pPr>
            <a:endParaRPr lang="en-US"/>
          </a:p>
        </p:txBody>
      </p:sp>
      <p:sp>
        <p:nvSpPr>
          <p:cNvPr id="13315" name="Text Box 27"/>
          <p:cNvSpPr txBox="1">
            <a:spLocks noChangeArrowheads="1"/>
          </p:cNvSpPr>
          <p:nvPr/>
        </p:nvSpPr>
        <p:spPr bwMode="auto">
          <a:xfrm rot="-5400000">
            <a:off x="534194" y="4714081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mm</a:t>
            </a:r>
          </a:p>
        </p:txBody>
      </p:sp>
      <p:pic>
        <p:nvPicPr>
          <p:cNvPr id="13316" name="Picture 15" descr="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2438400"/>
            <a:ext cx="3114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960438" y="56388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TPS56221 double sided reference board</a:t>
            </a:r>
          </a:p>
        </p:txBody>
      </p:sp>
      <p:sp>
        <p:nvSpPr>
          <p:cNvPr id="13318" name="Rectangle 33"/>
          <p:cNvSpPr>
            <a:spLocks noChangeArrowheads="1"/>
          </p:cNvSpPr>
          <p:nvPr/>
        </p:nvSpPr>
        <p:spPr bwMode="auto">
          <a:xfrm>
            <a:off x="2027238" y="3581400"/>
            <a:ext cx="914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76200" y="122238"/>
            <a:ext cx="81692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sz="3200"/>
              <a:t> </a:t>
            </a:r>
            <a:r>
              <a:rPr lang="en-US" sz="3200" b="1">
                <a:solidFill>
                  <a:schemeClr val="tx2"/>
                </a:solidFill>
              </a:rPr>
              <a:t>TPS56221 Converter Performance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32050"/>
            <a:ext cx="4343400" cy="320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0"/>
          <p:cNvSpPr>
            <a:spLocks noChangeShapeType="1"/>
          </p:cNvSpPr>
          <p:nvPr/>
        </p:nvSpPr>
        <p:spPr bwMode="auto">
          <a:xfrm>
            <a:off x="5541963" y="1414463"/>
            <a:ext cx="0" cy="4311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 flipH="1">
            <a:off x="1419225" y="1471613"/>
            <a:ext cx="1588" cy="42433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1930400" y="1560513"/>
            <a:ext cx="11113" cy="41417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2703513" y="1511300"/>
            <a:ext cx="28575" cy="4203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4562475" y="1484313"/>
            <a:ext cx="1588" cy="42179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6062663" y="1490663"/>
            <a:ext cx="0" cy="4222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flipV="1">
            <a:off x="1181100" y="2736850"/>
            <a:ext cx="5588000" cy="111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125"/>
            <a:ext cx="8877300" cy="304800"/>
          </a:xfrm>
        </p:spPr>
        <p:txBody>
          <a:bodyPr rIns="81279" anchor="t"/>
          <a:lstStyle/>
          <a:p>
            <a:pPr algn="ctr" eaLnBrk="1" hangingPunct="1"/>
            <a:r>
              <a:rPr lang="en-US" smtClean="0"/>
              <a:t>High Current Integrated FET Converters</a:t>
            </a:r>
          </a:p>
        </p:txBody>
      </p:sp>
      <p:sp>
        <p:nvSpPr>
          <p:cNvPr id="14346" name="Line 20"/>
          <p:cNvSpPr>
            <a:spLocks noChangeShapeType="1"/>
          </p:cNvSpPr>
          <p:nvPr/>
        </p:nvSpPr>
        <p:spPr bwMode="auto">
          <a:xfrm>
            <a:off x="1179513" y="1450975"/>
            <a:ext cx="12700" cy="425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7" name="Line 21"/>
          <p:cNvSpPr>
            <a:spLocks noChangeShapeType="1"/>
          </p:cNvSpPr>
          <p:nvPr/>
        </p:nvSpPr>
        <p:spPr bwMode="auto">
          <a:xfrm rot="10800000" flipH="1">
            <a:off x="1181100" y="5713413"/>
            <a:ext cx="65405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8" name="Rectangle 22"/>
          <p:cNvSpPr>
            <a:spLocks/>
          </p:cNvSpPr>
          <p:nvPr/>
        </p:nvSpPr>
        <p:spPr bwMode="auto">
          <a:xfrm>
            <a:off x="1214438" y="5783263"/>
            <a:ext cx="33972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1.0V</a:t>
            </a:r>
          </a:p>
        </p:txBody>
      </p:sp>
      <p:sp>
        <p:nvSpPr>
          <p:cNvPr id="14349" name="Rectangle 24"/>
          <p:cNvSpPr>
            <a:spLocks/>
          </p:cNvSpPr>
          <p:nvPr/>
        </p:nvSpPr>
        <p:spPr bwMode="auto">
          <a:xfrm>
            <a:off x="511175" y="2289175"/>
            <a:ext cx="661988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>
                <a:solidFill>
                  <a:srgbClr val="000000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25-30A</a:t>
            </a:r>
          </a:p>
        </p:txBody>
      </p:sp>
      <p:sp>
        <p:nvSpPr>
          <p:cNvPr id="14350" name="Rectangle 31"/>
          <p:cNvSpPr>
            <a:spLocks/>
          </p:cNvSpPr>
          <p:nvPr/>
        </p:nvSpPr>
        <p:spPr bwMode="auto">
          <a:xfrm rot="-5400000">
            <a:off x="-607219" y="3531394"/>
            <a:ext cx="2185988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Output Current (I</a:t>
            </a:r>
            <a:r>
              <a:rPr lang="en-US" sz="1600" baseline="-25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OUT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14351" name="Rectangle 32"/>
          <p:cNvSpPr>
            <a:spLocks/>
          </p:cNvSpPr>
          <p:nvPr/>
        </p:nvSpPr>
        <p:spPr bwMode="auto">
          <a:xfrm>
            <a:off x="2965450" y="6065838"/>
            <a:ext cx="1747838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Input Voltage (V</a:t>
            </a:r>
            <a:r>
              <a:rPr lang="en-US" sz="1600" baseline="-6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IN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14352" name="Rectangle 35"/>
          <p:cNvSpPr>
            <a:spLocks/>
          </p:cNvSpPr>
          <p:nvPr/>
        </p:nvSpPr>
        <p:spPr bwMode="auto">
          <a:xfrm>
            <a:off x="696913" y="4154488"/>
            <a:ext cx="465137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>
                <a:solidFill>
                  <a:srgbClr val="000000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5-6A</a:t>
            </a:r>
          </a:p>
        </p:txBody>
      </p:sp>
      <p:sp>
        <p:nvSpPr>
          <p:cNvPr id="14353" name="Rectangle 45"/>
          <p:cNvSpPr>
            <a:spLocks/>
          </p:cNvSpPr>
          <p:nvPr/>
        </p:nvSpPr>
        <p:spPr bwMode="auto">
          <a:xfrm>
            <a:off x="1692275" y="5786438"/>
            <a:ext cx="4095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000">
                <a:solidFill>
                  <a:srgbClr val="000000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2.95V</a:t>
            </a:r>
          </a:p>
        </p:txBody>
      </p:sp>
      <p:sp>
        <p:nvSpPr>
          <p:cNvPr id="14354" name="Rectangle 46"/>
          <p:cNvSpPr>
            <a:spLocks/>
          </p:cNvSpPr>
          <p:nvPr/>
        </p:nvSpPr>
        <p:spPr bwMode="auto">
          <a:xfrm>
            <a:off x="2579688" y="5784850"/>
            <a:ext cx="33972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4.5V</a:t>
            </a:r>
          </a:p>
        </p:txBody>
      </p:sp>
      <p:sp>
        <p:nvSpPr>
          <p:cNvPr id="14355" name="Rectangle 47"/>
          <p:cNvSpPr>
            <a:spLocks/>
          </p:cNvSpPr>
          <p:nvPr/>
        </p:nvSpPr>
        <p:spPr bwMode="auto">
          <a:xfrm>
            <a:off x="4389438" y="5783263"/>
            <a:ext cx="33972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6.0V</a:t>
            </a:r>
          </a:p>
        </p:txBody>
      </p:sp>
      <p:sp>
        <p:nvSpPr>
          <p:cNvPr id="14356" name="Rectangle 49"/>
          <p:cNvSpPr>
            <a:spLocks/>
          </p:cNvSpPr>
          <p:nvPr/>
        </p:nvSpPr>
        <p:spPr bwMode="auto">
          <a:xfrm>
            <a:off x="6254750" y="5783263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18V</a:t>
            </a:r>
          </a:p>
        </p:txBody>
      </p:sp>
      <p:sp>
        <p:nvSpPr>
          <p:cNvPr id="14357" name="AutoShape 74"/>
          <p:cNvSpPr>
            <a:spLocks/>
          </p:cNvSpPr>
          <p:nvPr/>
        </p:nvSpPr>
        <p:spPr bwMode="auto">
          <a:xfrm>
            <a:off x="7280275" y="1597025"/>
            <a:ext cx="1073150" cy="1189038"/>
          </a:xfrm>
          <a:prstGeom prst="roundRect">
            <a:avLst>
              <a:gd name="adj" fmla="val 1338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10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4358" name="Rectangle 76"/>
          <p:cNvSpPr>
            <a:spLocks/>
          </p:cNvSpPr>
          <p:nvPr/>
        </p:nvSpPr>
        <p:spPr bwMode="auto">
          <a:xfrm>
            <a:off x="7353300" y="2068513"/>
            <a:ext cx="923925" cy="169862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800">
                <a:solidFill>
                  <a:srgbClr val="FFFFFF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Consumer</a:t>
            </a:r>
          </a:p>
        </p:txBody>
      </p:sp>
      <p:sp>
        <p:nvSpPr>
          <p:cNvPr id="14359" name="Rectangle 77"/>
          <p:cNvSpPr>
            <a:spLocks/>
          </p:cNvSpPr>
          <p:nvPr/>
        </p:nvSpPr>
        <p:spPr bwMode="auto">
          <a:xfrm>
            <a:off x="7353300" y="2300288"/>
            <a:ext cx="976313" cy="171450"/>
          </a:xfrm>
          <a:prstGeom prst="rect">
            <a:avLst/>
          </a:prstGeom>
          <a:solidFill>
            <a:srgbClr val="40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800">
                <a:solidFill>
                  <a:srgbClr val="FFFFFF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Computing/Storage</a:t>
            </a:r>
          </a:p>
        </p:txBody>
      </p:sp>
      <p:sp>
        <p:nvSpPr>
          <p:cNvPr id="14360" name="Rectangle 77"/>
          <p:cNvSpPr>
            <a:spLocks/>
          </p:cNvSpPr>
          <p:nvPr/>
        </p:nvSpPr>
        <p:spPr bwMode="auto">
          <a:xfrm>
            <a:off x="7353300" y="2528888"/>
            <a:ext cx="936625" cy="17145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800">
                <a:solidFill>
                  <a:srgbClr val="FFFFFF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Communications</a:t>
            </a:r>
          </a:p>
        </p:txBody>
      </p:sp>
      <p:sp>
        <p:nvSpPr>
          <p:cNvPr id="14361" name="Text Box 106"/>
          <p:cNvSpPr txBox="1">
            <a:spLocks noChangeArrowheads="1"/>
          </p:cNvSpPr>
          <p:nvPr/>
        </p:nvSpPr>
        <p:spPr bwMode="auto">
          <a:xfrm>
            <a:off x="2100263" y="1860550"/>
            <a:ext cx="3448050" cy="2444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TPS53355 – 30A (DCAP) </a:t>
            </a:r>
          </a:p>
        </p:txBody>
      </p:sp>
      <p:sp>
        <p:nvSpPr>
          <p:cNvPr id="14362" name="Text Box 107"/>
          <p:cNvSpPr txBox="1">
            <a:spLocks noChangeArrowheads="1"/>
          </p:cNvSpPr>
          <p:nvPr/>
        </p:nvSpPr>
        <p:spPr bwMode="auto">
          <a:xfrm>
            <a:off x="2698750" y="2114550"/>
            <a:ext cx="2849563" cy="2444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TPS56221 – 25A (VM)</a:t>
            </a:r>
          </a:p>
        </p:txBody>
      </p:sp>
      <p:sp>
        <p:nvSpPr>
          <p:cNvPr id="14363" name="Text Box 108"/>
          <p:cNvSpPr txBox="1">
            <a:spLocks noChangeArrowheads="1"/>
          </p:cNvSpPr>
          <p:nvPr/>
        </p:nvSpPr>
        <p:spPr bwMode="auto">
          <a:xfrm>
            <a:off x="2724150" y="3170238"/>
            <a:ext cx="3344863" cy="25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TPS54521 – 5A (CM)</a:t>
            </a:r>
          </a:p>
        </p:txBody>
      </p:sp>
      <p:sp>
        <p:nvSpPr>
          <p:cNvPr id="14364" name="Text Box 109"/>
          <p:cNvSpPr txBox="1">
            <a:spLocks noChangeArrowheads="1"/>
          </p:cNvSpPr>
          <p:nvPr/>
        </p:nvSpPr>
        <p:spPr bwMode="auto">
          <a:xfrm>
            <a:off x="2724150" y="2916238"/>
            <a:ext cx="3344863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TPS54620 &amp; TPS54622 – 6A (CM)</a:t>
            </a:r>
          </a:p>
        </p:txBody>
      </p:sp>
      <p:sp>
        <p:nvSpPr>
          <p:cNvPr id="14365" name="Text Box 112"/>
          <p:cNvSpPr txBox="1">
            <a:spLocks noChangeArrowheads="1"/>
          </p:cNvSpPr>
          <p:nvPr/>
        </p:nvSpPr>
        <p:spPr bwMode="auto">
          <a:xfrm>
            <a:off x="1865313" y="3779838"/>
            <a:ext cx="2692400" cy="254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TPS51317 – 6A (DCAP+)</a:t>
            </a:r>
          </a:p>
        </p:txBody>
      </p:sp>
      <p:sp>
        <p:nvSpPr>
          <p:cNvPr id="14366" name="Text Box 113"/>
          <p:cNvSpPr txBox="1">
            <a:spLocks noChangeArrowheads="1"/>
          </p:cNvSpPr>
          <p:nvPr/>
        </p:nvSpPr>
        <p:spPr bwMode="auto">
          <a:xfrm>
            <a:off x="1928813" y="4033838"/>
            <a:ext cx="2628900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TPS54618 – 6A (CM)</a:t>
            </a:r>
          </a:p>
        </p:txBody>
      </p:sp>
      <p:sp>
        <p:nvSpPr>
          <p:cNvPr id="14367" name="Text Box 114"/>
          <p:cNvSpPr txBox="1">
            <a:spLocks noChangeArrowheads="1"/>
          </p:cNvSpPr>
          <p:nvPr/>
        </p:nvSpPr>
        <p:spPr bwMode="auto">
          <a:xfrm>
            <a:off x="1865313" y="4287838"/>
            <a:ext cx="2692400" cy="254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TPS51461 – 6A (DCAP+, 2 bit VID)</a:t>
            </a:r>
          </a:p>
        </p:txBody>
      </p:sp>
      <p:sp>
        <p:nvSpPr>
          <p:cNvPr id="14368" name="Text Box 115"/>
          <p:cNvSpPr txBox="1">
            <a:spLocks noChangeArrowheads="1"/>
          </p:cNvSpPr>
          <p:nvPr/>
        </p:nvSpPr>
        <p:spPr bwMode="auto">
          <a:xfrm>
            <a:off x="1420813" y="4541838"/>
            <a:ext cx="3136900" cy="254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TPS53317 – 6A (DCAP+, DDR, samples)</a:t>
            </a:r>
          </a:p>
        </p:txBody>
      </p:sp>
      <p:sp>
        <p:nvSpPr>
          <p:cNvPr id="14369" name="Text Box 116"/>
          <p:cNvSpPr txBox="1">
            <a:spLocks noChangeArrowheads="1"/>
          </p:cNvSpPr>
          <p:nvPr/>
        </p:nvSpPr>
        <p:spPr bwMode="auto">
          <a:xfrm>
            <a:off x="1865313" y="4897438"/>
            <a:ext cx="2692400" cy="254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TPS53321 – 5A  (VM)</a:t>
            </a:r>
          </a:p>
        </p:txBody>
      </p:sp>
      <p:sp>
        <p:nvSpPr>
          <p:cNvPr id="14370" name="Text Box 117"/>
          <p:cNvSpPr txBox="1">
            <a:spLocks noChangeArrowheads="1"/>
          </p:cNvSpPr>
          <p:nvPr/>
        </p:nvSpPr>
        <p:spPr bwMode="auto">
          <a:xfrm>
            <a:off x="1865313" y="5151438"/>
            <a:ext cx="2692400" cy="254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TPS53316 – 5A (VM, Prog OCP)  </a:t>
            </a:r>
            <a:r>
              <a:rPr lang="en-US" sz="900">
                <a:solidFill>
                  <a:schemeClr val="bg1"/>
                </a:solidFill>
              </a:rPr>
              <a:t>(samples)</a:t>
            </a:r>
          </a:p>
        </p:txBody>
      </p:sp>
      <p:sp>
        <p:nvSpPr>
          <p:cNvPr id="14371" name="Line 10"/>
          <p:cNvSpPr>
            <a:spLocks noChangeShapeType="1"/>
          </p:cNvSpPr>
          <p:nvPr/>
        </p:nvSpPr>
        <p:spPr bwMode="auto">
          <a:xfrm>
            <a:off x="6392863" y="1490663"/>
            <a:ext cx="0" cy="4222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72" name="Rectangle 49"/>
          <p:cNvSpPr>
            <a:spLocks/>
          </p:cNvSpPr>
          <p:nvPr/>
        </p:nvSpPr>
        <p:spPr bwMode="auto">
          <a:xfrm>
            <a:off x="5911850" y="5783263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000">
                <a:solidFill>
                  <a:srgbClr val="000000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17V</a:t>
            </a:r>
          </a:p>
        </p:txBody>
      </p:sp>
      <p:sp>
        <p:nvSpPr>
          <p:cNvPr id="14373" name="Rectangle 49"/>
          <p:cNvSpPr>
            <a:spLocks/>
          </p:cNvSpPr>
          <p:nvPr/>
        </p:nvSpPr>
        <p:spPr bwMode="auto">
          <a:xfrm>
            <a:off x="5378450" y="5783263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000">
                <a:solidFill>
                  <a:srgbClr val="000000"/>
                </a:solidFill>
                <a:ea typeface="ヒラギノ角ゴ ProN W3"/>
                <a:cs typeface="Arial" pitchFamily="34" charset="0"/>
                <a:sym typeface="Arial" pitchFamily="34" charset="0"/>
              </a:rPr>
              <a:t>14V</a:t>
            </a:r>
          </a:p>
        </p:txBody>
      </p:sp>
      <p:sp>
        <p:nvSpPr>
          <p:cNvPr id="14374" name="AutoShape 129"/>
          <p:cNvSpPr>
            <a:spLocks/>
          </p:cNvSpPr>
          <p:nvPr/>
        </p:nvSpPr>
        <p:spPr bwMode="auto">
          <a:xfrm>
            <a:off x="5575300" y="1870075"/>
            <a:ext cx="288925" cy="755650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Text Box 134"/>
          <p:cNvSpPr txBox="1">
            <a:spLocks noChangeArrowheads="1"/>
          </p:cNvSpPr>
          <p:nvPr/>
        </p:nvSpPr>
        <p:spPr bwMode="auto">
          <a:xfrm>
            <a:off x="1844675" y="811213"/>
            <a:ext cx="56419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-Device are released or have samples available-</a:t>
            </a:r>
          </a:p>
          <a:p>
            <a:r>
              <a:rPr lang="en-US"/>
              <a:t>-These are the newest devices under promotion-</a:t>
            </a:r>
          </a:p>
        </p:txBody>
      </p:sp>
      <p:sp>
        <p:nvSpPr>
          <p:cNvPr id="14376" name="Text Box 141"/>
          <p:cNvSpPr txBox="1">
            <a:spLocks noChangeArrowheads="1"/>
          </p:cNvSpPr>
          <p:nvPr/>
        </p:nvSpPr>
        <p:spPr bwMode="auto">
          <a:xfrm>
            <a:off x="5854700" y="2135188"/>
            <a:ext cx="12938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 Use PowerStack™</a:t>
            </a:r>
          </a:p>
        </p:txBody>
      </p:sp>
      <p:sp>
        <p:nvSpPr>
          <p:cNvPr id="14377" name="Text Box 142"/>
          <p:cNvSpPr txBox="1">
            <a:spLocks noChangeArrowheads="1"/>
          </p:cNvSpPr>
          <p:nvPr/>
        </p:nvSpPr>
        <p:spPr bwMode="auto">
          <a:xfrm>
            <a:off x="2724150" y="3424238"/>
            <a:ext cx="2824163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TPS84620 – 6A (Integrated Inductor)</a:t>
            </a:r>
          </a:p>
        </p:txBody>
      </p:sp>
      <p:sp>
        <p:nvSpPr>
          <p:cNvPr id="14378" name="Text Box 50"/>
          <p:cNvSpPr txBox="1">
            <a:spLocks noChangeArrowheads="1"/>
          </p:cNvSpPr>
          <p:nvPr/>
        </p:nvSpPr>
        <p:spPr bwMode="auto">
          <a:xfrm>
            <a:off x="7302500" y="1646238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Targeted</a:t>
            </a:r>
          </a:p>
          <a:p>
            <a:r>
              <a:rPr lang="en-US" sz="1000"/>
              <a:t>Application</a:t>
            </a:r>
          </a:p>
        </p:txBody>
      </p:sp>
      <p:sp>
        <p:nvSpPr>
          <p:cNvPr id="14379" name="Text Box 51"/>
          <p:cNvSpPr txBox="1">
            <a:spLocks noChangeArrowheads="1"/>
          </p:cNvSpPr>
          <p:nvPr/>
        </p:nvSpPr>
        <p:spPr bwMode="auto">
          <a:xfrm>
            <a:off x="6548438" y="4300538"/>
            <a:ext cx="2560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Topologies:</a:t>
            </a:r>
          </a:p>
          <a:p>
            <a:r>
              <a:rPr lang="en-US" sz="900"/>
              <a:t>CM – Current Mode</a:t>
            </a:r>
          </a:p>
          <a:p>
            <a:r>
              <a:rPr lang="en-US" sz="900"/>
              <a:t>VM – Voltage Mode</a:t>
            </a:r>
          </a:p>
          <a:p>
            <a:r>
              <a:rPr lang="en-US" sz="900"/>
              <a:t>DCAP Mode – Adaptive on –time</a:t>
            </a:r>
          </a:p>
          <a:p>
            <a:pPr marL="177800" lvl="1" indent="-63500">
              <a:buFontTx/>
              <a:buChar char="•"/>
            </a:pPr>
            <a:r>
              <a:rPr lang="en-US" sz="900"/>
              <a:t>DCAP – Requires ripple on Vout</a:t>
            </a:r>
          </a:p>
          <a:p>
            <a:pPr marL="177800" lvl="1" indent="-63500">
              <a:buFontTx/>
              <a:buChar char="•"/>
            </a:pPr>
            <a:r>
              <a:rPr lang="en-US" sz="900"/>
              <a:t>DCAP2 – Ripple injection inside DC/DC</a:t>
            </a:r>
          </a:p>
          <a:p>
            <a:pPr marL="177800" lvl="1" indent="-63500">
              <a:buFontTx/>
              <a:buChar char="•"/>
            </a:pPr>
            <a:r>
              <a:rPr lang="en-US" sz="900"/>
              <a:t>DCAP+ – DCAP with Droop Compensation</a:t>
            </a:r>
          </a:p>
          <a:p>
            <a:endParaRPr lang="en-US" sz="900"/>
          </a:p>
        </p:txBody>
      </p:sp>
      <p:sp>
        <p:nvSpPr>
          <p:cNvPr id="14380" name="Text Box 106"/>
          <p:cNvSpPr txBox="1">
            <a:spLocks noChangeArrowheads="1"/>
          </p:cNvSpPr>
          <p:nvPr/>
        </p:nvSpPr>
        <p:spPr bwMode="auto">
          <a:xfrm>
            <a:off x="2093913" y="2365375"/>
            <a:ext cx="3448050" cy="2444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TPS53353 – 20A (DCAP)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7694" y="803354"/>
          <a:ext cx="9026306" cy="547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153"/>
                <a:gridCol w="4513153"/>
              </a:tblGrid>
              <a:tr h="342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Features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Benefits</a:t>
                      </a:r>
                      <a:endParaRPr lang="en-US" sz="1800" b="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</a:tr>
              <a:tr h="2360163">
                <a:tc>
                  <a:txBody>
                    <a:bodyPr/>
                    <a:lstStyle/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Conversion Input Voltage Range: 3V to 15V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VDD Input Voltage Range: 4.5V to 25V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Output Voltage Range: 0.6V to 5.5V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Built in LDO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D-CAP</a:t>
                      </a:r>
                      <a:r>
                        <a:rPr lang="en-US" sz="1200" b="1" baseline="30000" dirty="0" smtClean="0"/>
                        <a:t>TM </a:t>
                      </a:r>
                      <a:r>
                        <a:rPr lang="en-US" sz="1200" b="1" dirty="0" smtClean="0"/>
                        <a:t>Mode</a:t>
                      </a:r>
                      <a:r>
                        <a:rPr lang="en-US" sz="1200" b="1" baseline="0" dirty="0" smtClean="0"/>
                        <a:t> Control Topology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endParaRPr lang="en-US" sz="1200" b="1" dirty="0" smtClean="0"/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None/>
                        <a:tabLst>
                          <a:tab pos="1714500" algn="ctr"/>
                        </a:tabLst>
                      </a:pPr>
                      <a:endParaRPr lang="en-US" sz="1200" b="1" dirty="0" smtClean="0"/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Switching Frequency from 250k to 1MHz with External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/>
                        <a:t>PowerStack™ packaging technology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None/>
                        <a:tabLst>
                          <a:tab pos="1714500" algn="ctr"/>
                        </a:tabLst>
                      </a:pPr>
                      <a:endParaRPr lang="en-US" sz="1200" b="1" baseline="0" dirty="0" smtClean="0"/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Selectable Auto-Skip or PWM-Only Operation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0.6V, 1% Reference Accuracy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Remote Sense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Support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Internal Soft-Start  with Selectable SS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Time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OVP, UVP, UVLO,</a:t>
                      </a:r>
                      <a:r>
                        <a:rPr lang="en-US" sz="1200" b="1" baseline="0" dirty="0" smtClean="0"/>
                        <a:t> OTP, ENABLE, PGOOD</a:t>
                      </a:r>
                      <a:endParaRPr lang="en-US" sz="1200" b="1" dirty="0" smtClean="0"/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Tx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/>
                        <a:t>Pin-to-pin</a:t>
                      </a:r>
                      <a:r>
                        <a:rPr lang="en-US" sz="1200" b="1" baseline="0" dirty="0" smtClean="0"/>
                        <a:t> compatible with TPS53355 (30A version)</a:t>
                      </a:r>
                      <a:endParaRPr lang="en-US" sz="12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Single IC can convert 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from 3.3V, 5V, and 12V bus rails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Single supply operation from 4.5V to 25V</a:t>
                      </a:r>
                    </a:p>
                    <a:p>
                      <a:pPr marL="347472" marR="0" indent="-347472" algn="l" defTabSz="6858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  <a:defRPr/>
                      </a:pPr>
                      <a:r>
                        <a:rPr lang="en-US" altLang="ja-JP" sz="1200" b="1" i="0" dirty="0" smtClean="0">
                          <a:ea typeface="MS PGothic" pitchFamily="50" charset="-128"/>
                        </a:rPr>
                        <a:t>Supports ASIC core, I/O, and DDR core regulation</a:t>
                      </a:r>
                    </a:p>
                    <a:p>
                      <a:pPr marL="347472" marR="0" indent="-347472" algn="l" defTabSz="6858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  <a:defRPr/>
                      </a:pPr>
                      <a:r>
                        <a:rPr lang="en-US" altLang="ja-JP" sz="1200" b="1" i="0" dirty="0" smtClean="0">
                          <a:ea typeface="MS PGothic" pitchFamily="50" charset="-128"/>
                        </a:rPr>
                        <a:t>No external IC bias voltage required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Only 4x100uF MLCCs needed for 20A load transient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None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       Eliminates 5-6 loop compensation components vs. Voltage Mode control ($0.03-$0.05 BOM cost savings)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High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</a:rPr>
                        <a:t>Fsw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enables total power supply area of &lt;1.3in</a:t>
                      </a:r>
                      <a:r>
                        <a:rPr lang="en-US" sz="1200" b="1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90% Efficiency at 20A Out @</a:t>
                      </a:r>
                      <a:r>
                        <a:rPr lang="en-US" sz="1200" b="1" u="none" baseline="0" dirty="0" smtClean="0">
                          <a:solidFill>
                            <a:srgbClr val="000000"/>
                          </a:solidFill>
                        </a:rPr>
                        <a:t> 500KHz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None/>
                        <a:tabLst>
                          <a:tab pos="1714500" algn="ctr"/>
                        </a:tabLst>
                      </a:pP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        57°C 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maximum case temperature with no air flow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82% Efficiency at light load (&lt;100mA)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High Accuracy Output Voltage Regulation within 1%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Improved System Voltage Accuracy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Flexible design; Eliminates one (1) Soft Start capacitor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Complete System Protection, Power Sequencing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Design flexibility, Time-To-Market reduction</a:t>
                      </a:r>
                    </a:p>
                    <a:p>
                      <a:pPr marL="347472" indent="-347472" defTabSz="685800" eaLnBrk="0" hangingPunct="0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1714500" algn="ctr"/>
                        </a:tabLst>
                      </a:pPr>
                      <a:endParaRPr lang="en-US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  <a:tr h="342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0" dirty="0" smtClean="0">
                          <a:ln w="9525">
                            <a:noFill/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760000"/>
                              </a:gs>
                              <a:gs pos="50000">
                                <a:srgbClr val="FF0000"/>
                              </a:gs>
                              <a:gs pos="100000">
                                <a:srgbClr val="760000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/>
                        </a:rPr>
                        <a:t>Applications</a:t>
                      </a:r>
                      <a:endParaRPr lang="en-US" sz="160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145801">
                <a:tc>
                  <a:txBody>
                    <a:bodyPr/>
                    <a:lstStyle/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Notebook Computers</a:t>
                      </a:r>
                    </a:p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Server and Desktop Computers</a:t>
                      </a:r>
                    </a:p>
                    <a:p>
                      <a:pPr marL="347472" indent="-347472" eaLnBrk="0" hangingPunct="0">
                        <a:spcBef>
                          <a:spcPts val="0"/>
                        </a:spcBef>
                        <a:buFontTx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Telecommunication Equipments</a:t>
                      </a:r>
                      <a:endParaRPr lang="en-US" sz="1600" i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760000"/>
                            </a:gs>
                            <a:gs pos="5000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/>
                          </a:outerShdw>
                        </a:effectLst>
                        <a:latin typeface="Impac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363" name="Rectangle 27"/>
          <p:cNvSpPr>
            <a:spLocks noChangeArrowheads="1"/>
          </p:cNvSpPr>
          <p:nvPr/>
        </p:nvSpPr>
        <p:spPr bwMode="auto">
          <a:xfrm>
            <a:off x="342900" y="107950"/>
            <a:ext cx="845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FF0000"/>
                </a:solidFill>
              </a:rPr>
              <a:t>TPS53353</a:t>
            </a:r>
            <a:r>
              <a:rPr lang="en-US" sz="4400">
                <a:solidFill>
                  <a:srgbClr val="FF0000"/>
                </a:solidFill>
              </a:rPr>
              <a:t/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2000" b="1">
                <a:solidFill>
                  <a:srgbClr val="FF0000"/>
                </a:solidFill>
              </a:rPr>
              <a:t>20A Step-down Integrated FET Converter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450" y="4505325"/>
            <a:ext cx="31765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488" y="4916488"/>
            <a:ext cx="630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FinalPowerpoint">
  <a:themeElements>
    <a:clrScheme name="19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19_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FinalPowerpoint">
  <a:themeElements>
    <a:clrScheme name="14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14_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4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1915</Words>
  <Application>Microsoft Office PowerPoint</Application>
  <PresentationFormat>On-screen Show (4:3)</PresentationFormat>
  <Paragraphs>399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MS PGothic</vt:lpstr>
      <vt:lpstr>Helvetica</vt:lpstr>
      <vt:lpstr>Symbol</vt:lpstr>
      <vt:lpstr>ヒラギノ角ゴ ProN W3</vt:lpstr>
      <vt:lpstr>Gulim</vt:lpstr>
      <vt:lpstr>19_FinalPowerpoint</vt:lpstr>
      <vt:lpstr>14_FinalPowerpoint</vt:lpstr>
      <vt:lpstr>FinalPowerpoint</vt:lpstr>
      <vt:lpstr>Microsoft Visio Drawing</vt:lpstr>
      <vt:lpstr>Power Management for Altera Stratix V</vt:lpstr>
      <vt:lpstr>FPGA Power Requirements</vt:lpstr>
      <vt:lpstr>Power Management for Stratix FPGAs</vt:lpstr>
      <vt:lpstr>Power Management for Stratix V</vt:lpstr>
      <vt:lpstr>FPGA Core and I/O Power</vt:lpstr>
      <vt:lpstr>TPS56221/121 4.5V to 14V Input, 25/15-A, Step-Down SWIFT™ Converter</vt:lpstr>
      <vt:lpstr>Slide 7</vt:lpstr>
      <vt:lpstr>High Current Integrated FET Converters</vt:lpstr>
      <vt:lpstr>Slide 9</vt:lpstr>
      <vt:lpstr>Slide 10</vt:lpstr>
      <vt:lpstr>TPS84621/0 4.5V to 14.5V Input, 6-A Synchronous Buck Integrated Power Solution</vt:lpstr>
      <vt:lpstr>TPS54622 4.5V to 17V Input 6-A Synchronous Buck Converter with Hiccup Current Limit</vt:lpstr>
      <vt:lpstr> TPS84621/0 &amp; Discrete Solution Positioning</vt:lpstr>
      <vt:lpstr>FPGA Transceiver Power Linear Regulators</vt:lpstr>
      <vt:lpstr>TPS7A71xx/2xx/3xx 1A - 3A Wide VIN LDO with SS &amp; PG</vt:lpstr>
      <vt:lpstr>VCCA Transceiver Power</vt:lpstr>
      <vt:lpstr>Slide 17</vt:lpstr>
      <vt:lpstr>Slide 18</vt:lpstr>
      <vt:lpstr>TPS54320 4.5V to 17V Input 3-A Synchronous Buck Converter</vt:lpstr>
      <vt:lpstr>Selection Guide</vt:lpstr>
      <vt:lpstr>Power Management Selection Guide</vt:lpstr>
    </vt:vector>
  </TitlesOfParts>
  <Company>Texas Instruments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Management for Altera Stratix V</dc:title>
  <dc:creator>a0796431</dc:creator>
  <cp:lastModifiedBy>DSG Engineering</cp:lastModifiedBy>
  <cp:revision>17</cp:revision>
  <dcterms:created xsi:type="dcterms:W3CDTF">2011-06-12T15:15:43Z</dcterms:created>
  <dcterms:modified xsi:type="dcterms:W3CDTF">2012-02-14T15:58:03Z</dcterms:modified>
</cp:coreProperties>
</file>