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3" r:id="rId4"/>
  </p:sldMasterIdLst>
  <p:notesMasterIdLst>
    <p:notesMasterId r:id="rId7"/>
  </p:notesMasterIdLst>
  <p:sldIdLst>
    <p:sldId id="298" r:id="rId5"/>
    <p:sldId id="300" r:id="rId6"/>
  </p:sldIdLst>
  <p:sldSz cx="9144000" cy="6858000" type="screen4x3"/>
  <p:notesSz cx="6935788" cy="9220200"/>
  <p:custShowLst>
    <p:custShow name="Default Show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66"/>
    <a:srgbClr val="006600"/>
    <a:srgbClr val="003300"/>
    <a:srgbClr val="AAAAAA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53" autoAdjust="0"/>
    <p:restoredTop sz="99886" autoAdjust="0"/>
  </p:normalViewPr>
  <p:slideViewPr>
    <p:cSldViewPr snapToGrid="0">
      <p:cViewPr varScale="1">
        <p:scale>
          <a:sx n="90" d="100"/>
          <a:sy n="90" d="100"/>
        </p:scale>
        <p:origin x="-1332" y="-108"/>
      </p:cViewPr>
      <p:guideLst>
        <p:guide orient="horz" pos="432"/>
        <p:guide pos="2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EE6371F-B808-4982-9870-CD294417C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8CAD2-3FB3-4EC9-924E-DEE0C97B62D8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9E787-5E6F-4BF4-8E93-A89B2A4CE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199D-33B9-406C-957D-F13BC35C01B4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86B0C-D47E-46B0-A004-D8E61DE7D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2445F-647A-4695-9F05-8AA183A09C23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61E17-1320-482E-8EE5-C2D4A85C0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9C991-EB76-4FEF-BAB0-438374CDB6C5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4254E-0ADA-40BD-8B5C-07BA5943A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5372E-FD6E-4124-A568-38E9309F03B8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69599-525E-4041-8A8B-0FE649746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1674F-60AA-4BE2-9FAC-1063E312E709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0B990-7832-42C7-A8FF-75358B009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B8EA6-62CA-46F7-AEDB-4439B9589107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74750-7E90-4F45-8687-4F5739429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8899-5857-4813-9933-FD1C3791703C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2239B-C3CB-40AC-AE3A-13474B80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F57AA-341E-406F-9DFE-DA1138DC52C5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59CB1-B8B5-4F5F-8361-93455E277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769D0-72B2-4897-8C48-9E76DC5CE501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BF45B-47E1-466A-AB5D-8B270AB97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7FDDB-BD36-4044-B15C-F2949926B08A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6023F-B2FF-4CDA-BA8D-DEFACC291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80DDE-8012-4185-BE51-6B175BAAC0FE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60082-27D4-46EB-8525-8D35DF9F4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A1B03-125E-4073-9AB8-2F178E9C70A5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374D3-C661-459C-AC79-8114969D2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8C104-A5AF-45CC-916E-9B9C8265DDC5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975E4-2829-4B4D-A0E1-66AC701A1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B22F1-1419-4844-BD0A-9F467EF76EE0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B5B4-0702-4B77-A94F-5D681862B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A4921-8C3C-42D0-82AA-BB01B054461D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610CD-CC0B-4CA8-B445-4B796DA63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3AC9C-EF92-406C-B469-748823328703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8E7B1-6A89-417B-9C3D-044CABF3A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A683B-C818-4AE9-95E3-7F4B6902E324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09E5B-BE43-41FE-9750-4BD10EFE3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9D53C-92D5-4533-AB36-892F416C09A1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C38D3-43E1-4AAD-9FD0-4CFD8D87C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8B414-0C84-42F8-81C6-76DE56295741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C9EA2-2A9C-4A0B-A102-C8F339680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D18B0-0B3B-474B-98BB-196E6961CCC0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3692-B37A-477D-9DC2-C93BA7137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2822C-BBAB-40E1-A473-40E018484687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65527-AD82-4BEF-84B5-53D105400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C91D4-F3DF-4CAC-AC88-3D627349D105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2503F-AB01-4317-B7AF-25B63650E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410CE-6BE6-459B-A96F-C3ED4A5587AC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0F1F0-F1B1-4047-B245-1E91814E0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8B7EF-D726-4B1B-947C-D90442B0DF14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E0342-3305-447D-9B66-08B6EF404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27A29-3E63-4CF4-AB9B-D51DB72562BB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563E2-A766-4F0B-8D3D-B2E023281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66F10-761B-4F73-8F50-A41BB2D913AC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9C97B-BA06-48A6-AC7B-B06CB7719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35F71-746B-4280-8AE0-A1A8913874C0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AD8A7-FF5F-441A-A932-8C7418C87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E337E-2048-464B-8FC8-89014A574C98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6CB81-867B-493B-BBDC-02B92E46D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F6606-508D-4E55-8B8A-EE6EE67FF17C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EB817-C624-4853-9F89-61B9020E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87F98-4E37-4671-9D6E-3C8B5345420E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8C70-C8ED-4A53-9E37-AC9BE82C6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C8384-FB1B-4E8F-A8B1-1711A9F530CE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E2C48-71FE-41CD-9735-3E64E8A1B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6170-8576-4AE5-B38A-F67287278E2E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5A018-39F2-4AD7-ABB8-6AAFAACE3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24315-63AA-499E-8AC5-53B59F658953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300F5-449E-45FF-B3A5-20D1461B4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D66C8-35B9-4871-9678-3E30AB3567BF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797C1-FAC6-46FC-80F8-A5AE4D1C6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29615-A4F2-4EB7-8676-77C026D373E7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11376-3C98-4EAE-93DE-6A46BF3C3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7013B-372A-4C2F-B124-AE09B05F318E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B68DD-C135-4719-8ABD-25F97C609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8FC73-D677-4A5A-9A5E-30E83CA85981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B69A-6F0C-4B1D-8E74-7E0D4EE14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8ECEB-1802-40B4-B079-BEE7BC7CE84D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8C27F-9AAC-446C-9276-C3262469C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7EE-4168-4D81-85F6-B56B436E3E44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565CA-5193-4D94-95F0-B8D53C3F0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9AB01-AB98-483C-873D-8A09A7E92B51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53F11-C447-41D8-A8A0-155DF8A3B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2F648-7C2F-4A24-9B58-1A6FE5E0A809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3158A-8631-4D55-AE96-0B587242A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B847D-CE1F-4AF8-87C8-7560D66E6798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022C5-1512-4B1D-99A9-1ED04A49F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78538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fld id="{9E2A88FD-AF1E-4D26-BB10-449C3BAFDB16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6025" y="6078538"/>
            <a:ext cx="41529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78538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6F122C72-F54E-4C81-BA8C-11CF5939A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2" name="Picture 30" descr="ti_stk_2c_pos_rgb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9" descr="1c_revBlack_rgb_powerpoin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6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fld id="{86A5A2D8-5870-4744-8503-B88844F0E19B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1640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8563" y="6038850"/>
            <a:ext cx="415925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EB7077BC-A090-4E12-93B6-BF42DD6A1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indent="1158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indent="2254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indent="4032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indent="5127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862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fld id="{7F4ECBD5-2599-4CEC-9852-AB67A5B29AFD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6025" y="6038850"/>
            <a:ext cx="41529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42BBE184-1617-4914-B96C-C27A59256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8625" name="Rectangle 1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5608" name="Picture 19" descr="1c_revBlack_rgb_powerpoin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indent="1158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indent="2254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indent="4032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indent="5127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fld id="{1615C160-FA24-483B-8069-0C06D6009DC8}" type="datetime1">
              <a:rPr lang="en-US"/>
              <a:pPr>
                <a:defRPr/>
              </a:pPr>
              <a:t>10/6/2011</a:t>
            </a:fld>
            <a:endParaRPr lang="en-US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6025" y="6038850"/>
            <a:ext cx="416401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TI Confidential - Maximum Restrictions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8B6C3937-6513-4272-9AFE-06AD51685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7767" name="Rectangle 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7896" name="Picture 8" descr="1c_revBlack_rgb_powerpoin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2"/>
          </a:solidFill>
          <a:latin typeface="+mn-lt"/>
          <a:ea typeface="+mn-ea"/>
          <a:cs typeface="+mn-cs"/>
        </a:defRPr>
      </a:lvl1pPr>
      <a:lvl2pPr marL="341313" indent="1158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indent="2254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indent="4032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indent="5127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ADS1248 w/ 2-wire RTD</a:t>
            </a:r>
          </a:p>
        </p:txBody>
      </p:sp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B1F8A92-8E7A-4FBF-851E-BC1093EA9D05}" type="datetime1">
              <a:rPr lang="en-US" smtClean="0"/>
              <a:pPr/>
              <a:t>10/6/2011</a:t>
            </a:fld>
            <a:endParaRPr lang="en-US" smtClean="0"/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1F9C7A-DF39-4253-B2A0-5EC5131F903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4262438" y="2119313"/>
            <a:ext cx="3794125" cy="235267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6931025" y="2381250"/>
            <a:ext cx="709613" cy="3302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Internal</a:t>
            </a:r>
          </a:p>
          <a:p>
            <a:pPr algn="ctr"/>
            <a:r>
              <a:rPr lang="en-US" sz="1000">
                <a:solidFill>
                  <a:schemeClr val="bg1"/>
                </a:solidFill>
              </a:rPr>
              <a:t>Reference</a:t>
            </a:r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6230938" y="3865563"/>
            <a:ext cx="709612" cy="3302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Oscillator</a:t>
            </a:r>
          </a:p>
        </p:txBody>
      </p:sp>
      <p:sp>
        <p:nvSpPr>
          <p:cNvPr id="62471" name="Rectangle 6"/>
          <p:cNvSpPr>
            <a:spLocks noChangeArrowheads="1"/>
          </p:cNvSpPr>
          <p:nvPr/>
        </p:nvSpPr>
        <p:spPr bwMode="auto">
          <a:xfrm>
            <a:off x="7143750" y="2862263"/>
            <a:ext cx="709613" cy="94773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Interface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and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Digital Filter</a:t>
            </a:r>
          </a:p>
        </p:txBody>
      </p:sp>
      <p:sp>
        <p:nvSpPr>
          <p:cNvPr id="62472" name="Line 7"/>
          <p:cNvSpPr>
            <a:spLocks noChangeShapeType="1"/>
          </p:cNvSpPr>
          <p:nvPr/>
        </p:nvSpPr>
        <p:spPr bwMode="auto">
          <a:xfrm>
            <a:off x="4824413" y="3206750"/>
            <a:ext cx="747712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3" name="Line 8"/>
          <p:cNvSpPr>
            <a:spLocks noChangeShapeType="1"/>
          </p:cNvSpPr>
          <p:nvPr/>
        </p:nvSpPr>
        <p:spPr bwMode="auto">
          <a:xfrm>
            <a:off x="4829175" y="3394075"/>
            <a:ext cx="74295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4" name="Line 9"/>
          <p:cNvSpPr>
            <a:spLocks noChangeShapeType="1"/>
          </p:cNvSpPr>
          <p:nvPr/>
        </p:nvSpPr>
        <p:spPr bwMode="auto">
          <a:xfrm>
            <a:off x="5824538" y="3206750"/>
            <a:ext cx="457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5" name="Line 10"/>
          <p:cNvSpPr>
            <a:spLocks noChangeShapeType="1"/>
          </p:cNvSpPr>
          <p:nvPr/>
        </p:nvSpPr>
        <p:spPr bwMode="auto">
          <a:xfrm>
            <a:off x="5824538" y="3394075"/>
            <a:ext cx="457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6" name="Line 21"/>
          <p:cNvSpPr>
            <a:spLocks noChangeShapeType="1"/>
          </p:cNvSpPr>
          <p:nvPr/>
        </p:nvSpPr>
        <p:spPr bwMode="auto">
          <a:xfrm>
            <a:off x="6584950" y="2619375"/>
            <a:ext cx="0" cy="39846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7" name="Line 22"/>
          <p:cNvSpPr>
            <a:spLocks noChangeShapeType="1"/>
          </p:cNvSpPr>
          <p:nvPr/>
        </p:nvSpPr>
        <p:spPr bwMode="auto">
          <a:xfrm>
            <a:off x="6584950" y="3582988"/>
            <a:ext cx="0" cy="28257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8" name="Line 23"/>
          <p:cNvSpPr>
            <a:spLocks noChangeShapeType="1"/>
          </p:cNvSpPr>
          <p:nvPr/>
        </p:nvSpPr>
        <p:spPr bwMode="auto">
          <a:xfrm>
            <a:off x="6889750" y="3300413"/>
            <a:ext cx="25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9" name="Line 24"/>
          <p:cNvSpPr>
            <a:spLocks noChangeShapeType="1"/>
          </p:cNvSpPr>
          <p:nvPr/>
        </p:nvSpPr>
        <p:spPr bwMode="auto">
          <a:xfrm>
            <a:off x="6584950" y="4195763"/>
            <a:ext cx="0" cy="27146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0" name="Line 25"/>
          <p:cNvSpPr>
            <a:spLocks noChangeShapeType="1"/>
          </p:cNvSpPr>
          <p:nvPr/>
        </p:nvSpPr>
        <p:spPr bwMode="auto">
          <a:xfrm>
            <a:off x="7151688" y="2154238"/>
            <a:ext cx="0" cy="2365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1" name="Line 26"/>
          <p:cNvSpPr>
            <a:spLocks noChangeShapeType="1"/>
          </p:cNvSpPr>
          <p:nvPr/>
        </p:nvSpPr>
        <p:spPr bwMode="auto">
          <a:xfrm>
            <a:off x="7456488" y="2159000"/>
            <a:ext cx="0" cy="2365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2" name="Line 27"/>
          <p:cNvSpPr>
            <a:spLocks noChangeShapeType="1"/>
          </p:cNvSpPr>
          <p:nvPr/>
        </p:nvSpPr>
        <p:spPr bwMode="auto">
          <a:xfrm>
            <a:off x="4260850" y="2543175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3" name="Line 28"/>
          <p:cNvSpPr>
            <a:spLocks noChangeShapeType="1"/>
          </p:cNvSpPr>
          <p:nvPr/>
        </p:nvSpPr>
        <p:spPr bwMode="auto">
          <a:xfrm>
            <a:off x="4260850" y="2740025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4" name="Line 29"/>
          <p:cNvSpPr>
            <a:spLocks noChangeShapeType="1"/>
          </p:cNvSpPr>
          <p:nvPr/>
        </p:nvSpPr>
        <p:spPr bwMode="auto">
          <a:xfrm>
            <a:off x="4260850" y="2940050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5" name="Line 30"/>
          <p:cNvSpPr>
            <a:spLocks noChangeShapeType="1"/>
          </p:cNvSpPr>
          <p:nvPr/>
        </p:nvSpPr>
        <p:spPr bwMode="auto">
          <a:xfrm>
            <a:off x="4260850" y="3173413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6" name="Line 31"/>
          <p:cNvSpPr>
            <a:spLocks noChangeShapeType="1"/>
          </p:cNvSpPr>
          <p:nvPr/>
        </p:nvSpPr>
        <p:spPr bwMode="auto">
          <a:xfrm>
            <a:off x="5475288" y="2386013"/>
            <a:ext cx="0" cy="44608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7" name="Line 32"/>
          <p:cNvSpPr>
            <a:spLocks noChangeShapeType="1"/>
          </p:cNvSpPr>
          <p:nvPr/>
        </p:nvSpPr>
        <p:spPr bwMode="auto">
          <a:xfrm>
            <a:off x="5373688" y="2592388"/>
            <a:ext cx="1016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8" name="Line 33"/>
          <p:cNvSpPr>
            <a:spLocks noChangeShapeType="1"/>
          </p:cNvSpPr>
          <p:nvPr/>
        </p:nvSpPr>
        <p:spPr bwMode="auto">
          <a:xfrm>
            <a:off x="4832350" y="2592388"/>
            <a:ext cx="3921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9" name="Oval 38"/>
          <p:cNvSpPr>
            <a:spLocks noChangeArrowheads="1"/>
          </p:cNvSpPr>
          <p:nvPr/>
        </p:nvSpPr>
        <p:spPr bwMode="auto">
          <a:xfrm>
            <a:off x="4629150" y="4432300"/>
            <a:ext cx="101600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0" name="Oval 39"/>
          <p:cNvSpPr>
            <a:spLocks noChangeArrowheads="1"/>
          </p:cNvSpPr>
          <p:nvPr/>
        </p:nvSpPr>
        <p:spPr bwMode="auto">
          <a:xfrm>
            <a:off x="6534150" y="4432300"/>
            <a:ext cx="101600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1" name="Oval 40"/>
          <p:cNvSpPr>
            <a:spLocks noChangeArrowheads="1"/>
          </p:cNvSpPr>
          <p:nvPr/>
        </p:nvSpPr>
        <p:spPr bwMode="auto">
          <a:xfrm>
            <a:off x="4210050" y="3125788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2" name="Oval 41"/>
          <p:cNvSpPr>
            <a:spLocks noChangeArrowheads="1"/>
          </p:cNvSpPr>
          <p:nvPr/>
        </p:nvSpPr>
        <p:spPr bwMode="auto">
          <a:xfrm>
            <a:off x="4210050" y="2894013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3" name="Oval 42"/>
          <p:cNvSpPr>
            <a:spLocks noChangeArrowheads="1"/>
          </p:cNvSpPr>
          <p:nvPr/>
        </p:nvSpPr>
        <p:spPr bwMode="auto">
          <a:xfrm>
            <a:off x="4210050" y="2692400"/>
            <a:ext cx="100013" cy="952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4" name="Oval 43"/>
          <p:cNvSpPr>
            <a:spLocks noChangeArrowheads="1"/>
          </p:cNvSpPr>
          <p:nvPr/>
        </p:nvSpPr>
        <p:spPr bwMode="auto">
          <a:xfrm>
            <a:off x="4210050" y="2495550"/>
            <a:ext cx="100013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5" name="Oval 45"/>
          <p:cNvSpPr>
            <a:spLocks noChangeArrowheads="1"/>
          </p:cNvSpPr>
          <p:nvPr/>
        </p:nvSpPr>
        <p:spPr bwMode="auto">
          <a:xfrm>
            <a:off x="7102475" y="2074863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6" name="Oval 46"/>
          <p:cNvSpPr>
            <a:spLocks noChangeArrowheads="1"/>
          </p:cNvSpPr>
          <p:nvPr/>
        </p:nvSpPr>
        <p:spPr bwMode="auto">
          <a:xfrm>
            <a:off x="7405688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7" name="Oval 47"/>
          <p:cNvSpPr>
            <a:spLocks noChangeArrowheads="1"/>
          </p:cNvSpPr>
          <p:nvPr/>
        </p:nvSpPr>
        <p:spPr bwMode="auto">
          <a:xfrm>
            <a:off x="8005763" y="2865438"/>
            <a:ext cx="100012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8" name="Oval 48"/>
          <p:cNvSpPr>
            <a:spLocks noChangeArrowheads="1"/>
          </p:cNvSpPr>
          <p:nvPr/>
        </p:nvSpPr>
        <p:spPr bwMode="auto">
          <a:xfrm>
            <a:off x="8005763" y="3006725"/>
            <a:ext cx="100012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99" name="Oval 49"/>
          <p:cNvSpPr>
            <a:spLocks noChangeArrowheads="1"/>
          </p:cNvSpPr>
          <p:nvPr/>
        </p:nvSpPr>
        <p:spPr bwMode="auto">
          <a:xfrm>
            <a:off x="8005763" y="3148013"/>
            <a:ext cx="100012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00" name="Oval 50"/>
          <p:cNvSpPr>
            <a:spLocks noChangeArrowheads="1"/>
          </p:cNvSpPr>
          <p:nvPr/>
        </p:nvSpPr>
        <p:spPr bwMode="auto">
          <a:xfrm>
            <a:off x="8005763" y="3289300"/>
            <a:ext cx="100012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01" name="Oval 51"/>
          <p:cNvSpPr>
            <a:spLocks noChangeArrowheads="1"/>
          </p:cNvSpPr>
          <p:nvPr/>
        </p:nvSpPr>
        <p:spPr bwMode="auto">
          <a:xfrm>
            <a:off x="8005763" y="3430588"/>
            <a:ext cx="100012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02" name="Rectangle 52"/>
          <p:cNvSpPr>
            <a:spLocks noChangeArrowheads="1"/>
          </p:cNvSpPr>
          <p:nvPr/>
        </p:nvSpPr>
        <p:spPr bwMode="auto">
          <a:xfrm>
            <a:off x="4914900" y="3513138"/>
            <a:ext cx="557213" cy="239712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GPIO</a:t>
            </a:r>
          </a:p>
        </p:txBody>
      </p:sp>
      <p:sp>
        <p:nvSpPr>
          <p:cNvPr id="62503" name="Text Box 53"/>
          <p:cNvSpPr txBox="1">
            <a:spLocks noChangeArrowheads="1"/>
          </p:cNvSpPr>
          <p:nvPr/>
        </p:nvSpPr>
        <p:spPr bwMode="auto">
          <a:xfrm>
            <a:off x="8056563" y="2817813"/>
            <a:ext cx="5000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CSn</a:t>
            </a:r>
          </a:p>
        </p:txBody>
      </p:sp>
      <p:sp>
        <p:nvSpPr>
          <p:cNvPr id="62504" name="Text Box 55"/>
          <p:cNvSpPr txBox="1">
            <a:spLocks noChangeArrowheads="1"/>
          </p:cNvSpPr>
          <p:nvPr/>
        </p:nvSpPr>
        <p:spPr bwMode="auto">
          <a:xfrm>
            <a:off x="8056563" y="3100388"/>
            <a:ext cx="557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DIN</a:t>
            </a:r>
          </a:p>
        </p:txBody>
      </p:sp>
      <p:sp>
        <p:nvSpPr>
          <p:cNvPr id="62505" name="Text Box 56"/>
          <p:cNvSpPr txBox="1">
            <a:spLocks noChangeArrowheads="1"/>
          </p:cNvSpPr>
          <p:nvPr/>
        </p:nvSpPr>
        <p:spPr bwMode="auto">
          <a:xfrm>
            <a:off x="8056563" y="3241675"/>
            <a:ext cx="557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SCLK</a:t>
            </a:r>
          </a:p>
        </p:txBody>
      </p:sp>
      <p:sp>
        <p:nvSpPr>
          <p:cNvPr id="62506" name="Text Box 57"/>
          <p:cNvSpPr txBox="1">
            <a:spLocks noChangeArrowheads="1"/>
          </p:cNvSpPr>
          <p:nvPr/>
        </p:nvSpPr>
        <p:spPr bwMode="auto">
          <a:xfrm>
            <a:off x="8056563" y="3382963"/>
            <a:ext cx="714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DRDYn</a:t>
            </a:r>
          </a:p>
        </p:txBody>
      </p:sp>
      <p:sp>
        <p:nvSpPr>
          <p:cNvPr id="62507" name="Text Box 58"/>
          <p:cNvSpPr txBox="1">
            <a:spLocks noChangeArrowheads="1"/>
          </p:cNvSpPr>
          <p:nvPr/>
        </p:nvSpPr>
        <p:spPr bwMode="auto">
          <a:xfrm>
            <a:off x="6383338" y="4525963"/>
            <a:ext cx="474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CLK</a:t>
            </a:r>
          </a:p>
        </p:txBody>
      </p:sp>
      <p:sp>
        <p:nvSpPr>
          <p:cNvPr id="62508" name="Text Box 59"/>
          <p:cNvSpPr txBox="1">
            <a:spLocks noChangeArrowheads="1"/>
          </p:cNvSpPr>
          <p:nvPr/>
        </p:nvSpPr>
        <p:spPr bwMode="auto">
          <a:xfrm>
            <a:off x="7369175" y="4525963"/>
            <a:ext cx="5572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DGND</a:t>
            </a:r>
          </a:p>
        </p:txBody>
      </p:sp>
      <p:sp>
        <p:nvSpPr>
          <p:cNvPr id="62509" name="Text Box 60"/>
          <p:cNvSpPr txBox="1">
            <a:spLocks noChangeArrowheads="1"/>
          </p:cNvSpPr>
          <p:nvPr/>
        </p:nvSpPr>
        <p:spPr bwMode="auto">
          <a:xfrm>
            <a:off x="4479925" y="1905000"/>
            <a:ext cx="635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AVDD</a:t>
            </a:r>
          </a:p>
        </p:txBody>
      </p:sp>
      <p:sp>
        <p:nvSpPr>
          <p:cNvPr id="62510" name="Text Box 61"/>
          <p:cNvSpPr txBox="1">
            <a:spLocks noChangeArrowheads="1"/>
          </p:cNvSpPr>
          <p:nvPr/>
        </p:nvSpPr>
        <p:spPr bwMode="auto">
          <a:xfrm>
            <a:off x="6831013" y="1905000"/>
            <a:ext cx="1023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VREFOUT</a:t>
            </a:r>
          </a:p>
        </p:txBody>
      </p:sp>
      <p:sp>
        <p:nvSpPr>
          <p:cNvPr id="62511" name="Text Box 62"/>
          <p:cNvSpPr txBox="1">
            <a:spLocks noChangeArrowheads="1"/>
          </p:cNvSpPr>
          <p:nvPr/>
        </p:nvSpPr>
        <p:spPr bwMode="auto">
          <a:xfrm>
            <a:off x="7256463" y="1905000"/>
            <a:ext cx="11191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VREFCOM</a:t>
            </a:r>
          </a:p>
        </p:txBody>
      </p:sp>
      <p:sp>
        <p:nvSpPr>
          <p:cNvPr id="62512" name="AutoShape 67"/>
          <p:cNvSpPr>
            <a:spLocks noChangeArrowheads="1"/>
          </p:cNvSpPr>
          <p:nvPr/>
        </p:nvSpPr>
        <p:spPr bwMode="auto">
          <a:xfrm flipH="1">
            <a:off x="6180138" y="3017838"/>
            <a:ext cx="709612" cy="592137"/>
          </a:xfrm>
          <a:prstGeom prst="homePlate">
            <a:avLst>
              <a:gd name="adj" fmla="val 27840"/>
            </a:avLst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 defTabSz="685800"/>
            <a:r>
              <a:rPr lang="en-US" sz="800">
                <a:solidFill>
                  <a:schemeClr val="bg1"/>
                </a:solidFill>
              </a:rPr>
              <a:t>24 bit 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ΔΣ 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Modulator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1</a:t>
            </a:r>
            <a:r>
              <a:rPr lang="en-US" sz="800" baseline="30000">
                <a:solidFill>
                  <a:schemeClr val="bg1"/>
                </a:solidFill>
              </a:rPr>
              <a:t>st</a:t>
            </a:r>
            <a:r>
              <a:rPr lang="en-US" sz="800">
                <a:solidFill>
                  <a:schemeClr val="bg1"/>
                </a:solidFill>
              </a:rPr>
              <a:t> order</a:t>
            </a:r>
          </a:p>
        </p:txBody>
      </p:sp>
      <p:sp>
        <p:nvSpPr>
          <p:cNvPr id="62513" name="AutoShape 68"/>
          <p:cNvSpPr>
            <a:spLocks noChangeArrowheads="1"/>
          </p:cNvSpPr>
          <p:nvPr/>
        </p:nvSpPr>
        <p:spPr bwMode="auto">
          <a:xfrm rot="5400000">
            <a:off x="5556250" y="3081338"/>
            <a:ext cx="469900" cy="43815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   PGA</a:t>
            </a:r>
          </a:p>
        </p:txBody>
      </p:sp>
      <p:grpSp>
        <p:nvGrpSpPr>
          <p:cNvPr id="62514" name="Group 70"/>
          <p:cNvGrpSpPr>
            <a:grpSpLocks/>
          </p:cNvGrpSpPr>
          <p:nvPr/>
        </p:nvGrpSpPr>
        <p:grpSpPr bwMode="auto">
          <a:xfrm>
            <a:off x="5218113" y="2489200"/>
            <a:ext cx="201612" cy="188913"/>
            <a:chOff x="1920" y="528"/>
            <a:chExt cx="192" cy="192"/>
          </a:xfrm>
        </p:grpSpPr>
        <p:sp>
          <p:nvSpPr>
            <p:cNvPr id="62707" name="Oval 71"/>
            <p:cNvSpPr>
              <a:spLocks noChangeArrowheads="1"/>
            </p:cNvSpPr>
            <p:nvPr/>
          </p:nvSpPr>
          <p:spPr bwMode="auto">
            <a:xfrm>
              <a:off x="1920" y="528"/>
              <a:ext cx="192" cy="192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08" name="Line 72"/>
            <p:cNvSpPr>
              <a:spLocks noChangeShapeType="1"/>
            </p:cNvSpPr>
            <p:nvPr/>
          </p:nvSpPr>
          <p:spPr bwMode="auto">
            <a:xfrm flipH="1">
              <a:off x="1968" y="62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15" name="Line 73"/>
          <p:cNvSpPr>
            <a:spLocks noChangeShapeType="1"/>
          </p:cNvSpPr>
          <p:nvPr/>
        </p:nvSpPr>
        <p:spPr bwMode="auto">
          <a:xfrm>
            <a:off x="7853363" y="2913063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16" name="Line 74"/>
          <p:cNvSpPr>
            <a:spLocks noChangeShapeType="1"/>
          </p:cNvSpPr>
          <p:nvPr/>
        </p:nvSpPr>
        <p:spPr bwMode="auto">
          <a:xfrm>
            <a:off x="7853363" y="3054350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17" name="Line 75"/>
          <p:cNvSpPr>
            <a:spLocks noChangeShapeType="1"/>
          </p:cNvSpPr>
          <p:nvPr/>
        </p:nvSpPr>
        <p:spPr bwMode="auto">
          <a:xfrm>
            <a:off x="7853363" y="3195638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18" name="Line 76"/>
          <p:cNvSpPr>
            <a:spLocks noChangeShapeType="1"/>
          </p:cNvSpPr>
          <p:nvPr/>
        </p:nvSpPr>
        <p:spPr bwMode="auto">
          <a:xfrm>
            <a:off x="7853363" y="3336925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19" name="Line 77"/>
          <p:cNvSpPr>
            <a:spLocks noChangeShapeType="1"/>
          </p:cNvSpPr>
          <p:nvPr/>
        </p:nvSpPr>
        <p:spPr bwMode="auto">
          <a:xfrm>
            <a:off x="7853363" y="3478213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20" name="AutoShape 67"/>
          <p:cNvSpPr>
            <a:spLocks noChangeArrowheads="1"/>
          </p:cNvSpPr>
          <p:nvPr/>
        </p:nvSpPr>
        <p:spPr bwMode="auto">
          <a:xfrm flipH="1">
            <a:off x="6180138" y="3017838"/>
            <a:ext cx="709612" cy="592137"/>
          </a:xfrm>
          <a:prstGeom prst="homePlate">
            <a:avLst>
              <a:gd name="adj" fmla="val 27840"/>
            </a:avLst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 defTabSz="685800"/>
            <a:r>
              <a:rPr lang="en-US" sz="800">
                <a:solidFill>
                  <a:schemeClr val="bg1"/>
                </a:solidFill>
              </a:rPr>
              <a:t>24/16 bit 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ΔΣ 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Modulator</a:t>
            </a:r>
          </a:p>
        </p:txBody>
      </p:sp>
      <p:sp>
        <p:nvSpPr>
          <p:cNvPr id="62521" name="Line 32"/>
          <p:cNvSpPr>
            <a:spLocks noChangeShapeType="1"/>
          </p:cNvSpPr>
          <p:nvPr/>
        </p:nvSpPr>
        <p:spPr bwMode="auto">
          <a:xfrm>
            <a:off x="5392738" y="2820988"/>
            <a:ext cx="7937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22" name="Line 33"/>
          <p:cNvSpPr>
            <a:spLocks noChangeShapeType="1"/>
          </p:cNvSpPr>
          <p:nvPr/>
        </p:nvSpPr>
        <p:spPr bwMode="auto">
          <a:xfrm>
            <a:off x="4848225" y="2820988"/>
            <a:ext cx="37147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523" name="Group 70"/>
          <p:cNvGrpSpPr>
            <a:grpSpLocks/>
          </p:cNvGrpSpPr>
          <p:nvPr/>
        </p:nvGrpSpPr>
        <p:grpSpPr bwMode="auto">
          <a:xfrm>
            <a:off x="5214938" y="2727325"/>
            <a:ext cx="201612" cy="188913"/>
            <a:chOff x="1920" y="528"/>
            <a:chExt cx="192" cy="192"/>
          </a:xfrm>
        </p:grpSpPr>
        <p:sp>
          <p:nvSpPr>
            <p:cNvPr id="62705" name="Oval 71"/>
            <p:cNvSpPr>
              <a:spLocks noChangeArrowheads="1"/>
            </p:cNvSpPr>
            <p:nvPr/>
          </p:nvSpPr>
          <p:spPr bwMode="auto">
            <a:xfrm>
              <a:off x="1920" y="528"/>
              <a:ext cx="192" cy="192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06" name="Line 72"/>
            <p:cNvSpPr>
              <a:spLocks noChangeShapeType="1"/>
            </p:cNvSpPr>
            <p:nvPr/>
          </p:nvSpPr>
          <p:spPr bwMode="auto">
            <a:xfrm flipH="1">
              <a:off x="1968" y="62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24" name="Line 27"/>
          <p:cNvSpPr>
            <a:spLocks noChangeShapeType="1"/>
          </p:cNvSpPr>
          <p:nvPr/>
        </p:nvSpPr>
        <p:spPr bwMode="auto">
          <a:xfrm>
            <a:off x="4260850" y="3375025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25" name="Line 28"/>
          <p:cNvSpPr>
            <a:spLocks noChangeShapeType="1"/>
          </p:cNvSpPr>
          <p:nvPr/>
        </p:nvSpPr>
        <p:spPr bwMode="auto">
          <a:xfrm>
            <a:off x="4260850" y="3609975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26" name="Line 29"/>
          <p:cNvSpPr>
            <a:spLocks noChangeShapeType="1"/>
          </p:cNvSpPr>
          <p:nvPr/>
        </p:nvSpPr>
        <p:spPr bwMode="auto">
          <a:xfrm>
            <a:off x="4260850" y="3784600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27" name="Line 30"/>
          <p:cNvSpPr>
            <a:spLocks noChangeShapeType="1"/>
          </p:cNvSpPr>
          <p:nvPr/>
        </p:nvSpPr>
        <p:spPr bwMode="auto">
          <a:xfrm>
            <a:off x="4260850" y="4017963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28" name="Oval 40"/>
          <p:cNvSpPr>
            <a:spLocks noChangeArrowheads="1"/>
          </p:cNvSpPr>
          <p:nvPr/>
        </p:nvSpPr>
        <p:spPr bwMode="auto">
          <a:xfrm>
            <a:off x="4210050" y="3970338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29" name="Oval 41"/>
          <p:cNvSpPr>
            <a:spLocks noChangeArrowheads="1"/>
          </p:cNvSpPr>
          <p:nvPr/>
        </p:nvSpPr>
        <p:spPr bwMode="auto">
          <a:xfrm>
            <a:off x="4210050" y="3738563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30" name="Oval 42"/>
          <p:cNvSpPr>
            <a:spLocks noChangeArrowheads="1"/>
          </p:cNvSpPr>
          <p:nvPr/>
        </p:nvSpPr>
        <p:spPr bwMode="auto">
          <a:xfrm>
            <a:off x="4210050" y="3562350"/>
            <a:ext cx="100013" cy="952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31" name="Oval 43"/>
          <p:cNvSpPr>
            <a:spLocks noChangeArrowheads="1"/>
          </p:cNvSpPr>
          <p:nvPr/>
        </p:nvSpPr>
        <p:spPr bwMode="auto">
          <a:xfrm>
            <a:off x="4210050" y="3327400"/>
            <a:ext cx="100013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32" name="Rectangle 4"/>
          <p:cNvSpPr>
            <a:spLocks noChangeArrowheads="1"/>
          </p:cNvSpPr>
          <p:nvPr/>
        </p:nvSpPr>
        <p:spPr bwMode="auto">
          <a:xfrm>
            <a:off x="5743575" y="2386013"/>
            <a:ext cx="1057275" cy="23018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Vref Mux</a:t>
            </a:r>
          </a:p>
        </p:txBody>
      </p:sp>
      <p:sp>
        <p:nvSpPr>
          <p:cNvPr id="62533" name="Line 25"/>
          <p:cNvSpPr>
            <a:spLocks noChangeShapeType="1"/>
          </p:cNvSpPr>
          <p:nvPr/>
        </p:nvSpPr>
        <p:spPr bwMode="auto">
          <a:xfrm>
            <a:off x="5837238" y="2154238"/>
            <a:ext cx="0" cy="2365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34" name="Line 26"/>
          <p:cNvSpPr>
            <a:spLocks noChangeShapeType="1"/>
          </p:cNvSpPr>
          <p:nvPr/>
        </p:nvSpPr>
        <p:spPr bwMode="auto">
          <a:xfrm>
            <a:off x="6142038" y="2154238"/>
            <a:ext cx="0" cy="2365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35" name="Oval 45"/>
          <p:cNvSpPr>
            <a:spLocks noChangeArrowheads="1"/>
          </p:cNvSpPr>
          <p:nvPr/>
        </p:nvSpPr>
        <p:spPr bwMode="auto">
          <a:xfrm>
            <a:off x="5788025" y="2074863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36" name="Oval 46"/>
          <p:cNvSpPr>
            <a:spLocks noChangeArrowheads="1"/>
          </p:cNvSpPr>
          <p:nvPr/>
        </p:nvSpPr>
        <p:spPr bwMode="auto">
          <a:xfrm>
            <a:off x="6091238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37" name="Line 25"/>
          <p:cNvSpPr>
            <a:spLocks noChangeShapeType="1"/>
          </p:cNvSpPr>
          <p:nvPr/>
        </p:nvSpPr>
        <p:spPr bwMode="auto">
          <a:xfrm>
            <a:off x="6437313" y="2159000"/>
            <a:ext cx="0" cy="2365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38" name="Line 26"/>
          <p:cNvSpPr>
            <a:spLocks noChangeShapeType="1"/>
          </p:cNvSpPr>
          <p:nvPr/>
        </p:nvSpPr>
        <p:spPr bwMode="auto">
          <a:xfrm>
            <a:off x="6742113" y="2159000"/>
            <a:ext cx="0" cy="2365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39" name="Oval 45"/>
          <p:cNvSpPr>
            <a:spLocks noChangeArrowheads="1"/>
          </p:cNvSpPr>
          <p:nvPr/>
        </p:nvSpPr>
        <p:spPr bwMode="auto">
          <a:xfrm>
            <a:off x="6388100" y="2079625"/>
            <a:ext cx="100013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40" name="Oval 46"/>
          <p:cNvSpPr>
            <a:spLocks noChangeArrowheads="1"/>
          </p:cNvSpPr>
          <p:nvPr/>
        </p:nvSpPr>
        <p:spPr bwMode="auto">
          <a:xfrm>
            <a:off x="6691313" y="2079625"/>
            <a:ext cx="101600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41" name="Text Box 61"/>
          <p:cNvSpPr txBox="1">
            <a:spLocks noChangeArrowheads="1"/>
          </p:cNvSpPr>
          <p:nvPr/>
        </p:nvSpPr>
        <p:spPr bwMode="auto">
          <a:xfrm>
            <a:off x="6211888" y="1909763"/>
            <a:ext cx="1023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REFP1</a:t>
            </a:r>
          </a:p>
        </p:txBody>
      </p:sp>
      <p:sp>
        <p:nvSpPr>
          <p:cNvPr id="62542" name="Text Box 62"/>
          <p:cNvSpPr txBox="1">
            <a:spLocks noChangeArrowheads="1"/>
          </p:cNvSpPr>
          <p:nvPr/>
        </p:nvSpPr>
        <p:spPr bwMode="auto">
          <a:xfrm>
            <a:off x="6527800" y="1909763"/>
            <a:ext cx="11191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REFN1</a:t>
            </a:r>
          </a:p>
        </p:txBody>
      </p:sp>
      <p:sp>
        <p:nvSpPr>
          <p:cNvPr id="62543" name="Line 23"/>
          <p:cNvSpPr>
            <a:spLocks noChangeShapeType="1"/>
          </p:cNvSpPr>
          <p:nvPr/>
        </p:nvSpPr>
        <p:spPr bwMode="auto">
          <a:xfrm>
            <a:off x="6818313" y="2509838"/>
            <a:ext cx="1397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44" name="Rectangle 52"/>
          <p:cNvSpPr>
            <a:spLocks noChangeArrowheads="1"/>
          </p:cNvSpPr>
          <p:nvPr/>
        </p:nvSpPr>
        <p:spPr bwMode="auto">
          <a:xfrm>
            <a:off x="4914900" y="3808413"/>
            <a:ext cx="557213" cy="239712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Bias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Generator</a:t>
            </a:r>
          </a:p>
        </p:txBody>
      </p:sp>
      <p:sp>
        <p:nvSpPr>
          <p:cNvPr id="62545" name="Rectangle 52"/>
          <p:cNvSpPr>
            <a:spLocks noChangeArrowheads="1"/>
          </p:cNvSpPr>
          <p:nvPr/>
        </p:nvSpPr>
        <p:spPr bwMode="auto">
          <a:xfrm>
            <a:off x="4914900" y="4113213"/>
            <a:ext cx="557213" cy="24923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System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Monitor</a:t>
            </a:r>
          </a:p>
        </p:txBody>
      </p:sp>
      <p:sp>
        <p:nvSpPr>
          <p:cNvPr id="62546" name="Rectangle 52"/>
          <p:cNvSpPr>
            <a:spLocks noChangeArrowheads="1"/>
          </p:cNvSpPr>
          <p:nvPr/>
        </p:nvSpPr>
        <p:spPr bwMode="auto">
          <a:xfrm>
            <a:off x="7219950" y="3908425"/>
            <a:ext cx="581025" cy="249238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Self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Calibration</a:t>
            </a:r>
          </a:p>
        </p:txBody>
      </p:sp>
      <p:sp>
        <p:nvSpPr>
          <p:cNvPr id="62547" name="Text Box 60"/>
          <p:cNvSpPr txBox="1">
            <a:spLocks noChangeArrowheads="1"/>
          </p:cNvSpPr>
          <p:nvPr/>
        </p:nvSpPr>
        <p:spPr bwMode="auto">
          <a:xfrm>
            <a:off x="4489450" y="4567238"/>
            <a:ext cx="635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AVSS</a:t>
            </a:r>
          </a:p>
        </p:txBody>
      </p:sp>
      <p:sp>
        <p:nvSpPr>
          <p:cNvPr id="62548" name="Text Box 57"/>
          <p:cNvSpPr txBox="1">
            <a:spLocks noChangeArrowheads="1"/>
          </p:cNvSpPr>
          <p:nvPr/>
        </p:nvSpPr>
        <p:spPr bwMode="auto">
          <a:xfrm>
            <a:off x="8056563" y="2959100"/>
            <a:ext cx="10874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DOUT/DRDYn</a:t>
            </a:r>
          </a:p>
        </p:txBody>
      </p:sp>
      <p:sp>
        <p:nvSpPr>
          <p:cNvPr id="62549" name="Line 24"/>
          <p:cNvSpPr>
            <a:spLocks noChangeShapeType="1"/>
          </p:cNvSpPr>
          <p:nvPr/>
        </p:nvSpPr>
        <p:spPr bwMode="auto">
          <a:xfrm>
            <a:off x="4684713" y="2166938"/>
            <a:ext cx="0" cy="227171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50" name="Rectangle 69"/>
          <p:cNvSpPr>
            <a:spLocks noChangeArrowheads="1"/>
          </p:cNvSpPr>
          <p:nvPr/>
        </p:nvSpPr>
        <p:spPr bwMode="auto">
          <a:xfrm>
            <a:off x="4513263" y="2498725"/>
            <a:ext cx="322262" cy="1603375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vert="eaVert"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MUX</a:t>
            </a:r>
          </a:p>
        </p:txBody>
      </p:sp>
      <p:grpSp>
        <p:nvGrpSpPr>
          <p:cNvPr id="62551" name="Group 70"/>
          <p:cNvGrpSpPr>
            <a:grpSpLocks/>
          </p:cNvGrpSpPr>
          <p:nvPr/>
        </p:nvGrpSpPr>
        <p:grpSpPr bwMode="auto">
          <a:xfrm rot="-5400000">
            <a:off x="4579937" y="2232026"/>
            <a:ext cx="201613" cy="188912"/>
            <a:chOff x="1920" y="528"/>
            <a:chExt cx="192" cy="192"/>
          </a:xfrm>
        </p:grpSpPr>
        <p:sp>
          <p:nvSpPr>
            <p:cNvPr id="62703" name="Oval 71"/>
            <p:cNvSpPr>
              <a:spLocks noChangeArrowheads="1"/>
            </p:cNvSpPr>
            <p:nvPr/>
          </p:nvSpPr>
          <p:spPr bwMode="auto">
            <a:xfrm>
              <a:off x="1920" y="528"/>
              <a:ext cx="192" cy="192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04" name="Line 72"/>
            <p:cNvSpPr>
              <a:spLocks noChangeShapeType="1"/>
            </p:cNvSpPr>
            <p:nvPr/>
          </p:nvSpPr>
          <p:spPr bwMode="auto">
            <a:xfrm flipH="1">
              <a:off x="1968" y="62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552" name="Group 70"/>
          <p:cNvGrpSpPr>
            <a:grpSpLocks/>
          </p:cNvGrpSpPr>
          <p:nvPr/>
        </p:nvGrpSpPr>
        <p:grpSpPr bwMode="auto">
          <a:xfrm rot="-5400000">
            <a:off x="4579938" y="4179888"/>
            <a:ext cx="201612" cy="188912"/>
            <a:chOff x="1920" y="528"/>
            <a:chExt cx="192" cy="192"/>
          </a:xfrm>
        </p:grpSpPr>
        <p:sp>
          <p:nvSpPr>
            <p:cNvPr id="62701" name="Oval 71"/>
            <p:cNvSpPr>
              <a:spLocks noChangeArrowheads="1"/>
            </p:cNvSpPr>
            <p:nvPr/>
          </p:nvSpPr>
          <p:spPr bwMode="auto">
            <a:xfrm>
              <a:off x="1920" y="528"/>
              <a:ext cx="192" cy="192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02" name="Line 72"/>
            <p:cNvSpPr>
              <a:spLocks noChangeShapeType="1"/>
            </p:cNvSpPr>
            <p:nvPr/>
          </p:nvSpPr>
          <p:spPr bwMode="auto">
            <a:xfrm flipH="1">
              <a:off x="1968" y="62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53" name="Oval 44"/>
          <p:cNvSpPr>
            <a:spLocks noChangeArrowheads="1"/>
          </p:cNvSpPr>
          <p:nvPr/>
        </p:nvSpPr>
        <p:spPr bwMode="auto">
          <a:xfrm>
            <a:off x="4633913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54" name="Line 32"/>
          <p:cNvSpPr>
            <a:spLocks noChangeShapeType="1"/>
          </p:cNvSpPr>
          <p:nvPr/>
        </p:nvSpPr>
        <p:spPr bwMode="auto">
          <a:xfrm>
            <a:off x="5410200" y="2382838"/>
            <a:ext cx="13335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55" name="Text Box 60"/>
          <p:cNvSpPr txBox="1">
            <a:spLocks noChangeArrowheads="1"/>
          </p:cNvSpPr>
          <p:nvPr/>
        </p:nvSpPr>
        <p:spPr bwMode="auto">
          <a:xfrm>
            <a:off x="5270500" y="2224088"/>
            <a:ext cx="635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</a:rPr>
              <a:t>AVDD</a:t>
            </a:r>
          </a:p>
        </p:txBody>
      </p:sp>
      <p:sp>
        <p:nvSpPr>
          <p:cNvPr id="62556" name="Oval 39"/>
          <p:cNvSpPr>
            <a:spLocks noChangeArrowheads="1"/>
          </p:cNvSpPr>
          <p:nvPr/>
        </p:nvSpPr>
        <p:spPr bwMode="auto">
          <a:xfrm>
            <a:off x="7534275" y="4427538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57" name="Oval 51"/>
          <p:cNvSpPr>
            <a:spLocks noChangeArrowheads="1"/>
          </p:cNvSpPr>
          <p:nvPr/>
        </p:nvSpPr>
        <p:spPr bwMode="auto">
          <a:xfrm>
            <a:off x="8010525" y="3582988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58" name="Text Box 57"/>
          <p:cNvSpPr txBox="1">
            <a:spLocks noChangeArrowheads="1"/>
          </p:cNvSpPr>
          <p:nvPr/>
        </p:nvSpPr>
        <p:spPr bwMode="auto">
          <a:xfrm>
            <a:off x="8061325" y="3535363"/>
            <a:ext cx="714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START</a:t>
            </a:r>
          </a:p>
        </p:txBody>
      </p:sp>
      <p:sp>
        <p:nvSpPr>
          <p:cNvPr id="62559" name="Line 77"/>
          <p:cNvSpPr>
            <a:spLocks noChangeShapeType="1"/>
          </p:cNvSpPr>
          <p:nvPr/>
        </p:nvSpPr>
        <p:spPr bwMode="auto">
          <a:xfrm>
            <a:off x="7858125" y="3630613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60" name="Oval 51"/>
          <p:cNvSpPr>
            <a:spLocks noChangeArrowheads="1"/>
          </p:cNvSpPr>
          <p:nvPr/>
        </p:nvSpPr>
        <p:spPr bwMode="auto">
          <a:xfrm>
            <a:off x="8010525" y="3735388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61" name="Text Box 57"/>
          <p:cNvSpPr txBox="1">
            <a:spLocks noChangeArrowheads="1"/>
          </p:cNvSpPr>
          <p:nvPr/>
        </p:nvSpPr>
        <p:spPr bwMode="auto">
          <a:xfrm>
            <a:off x="8061325" y="3687763"/>
            <a:ext cx="714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RESETn</a:t>
            </a:r>
          </a:p>
        </p:txBody>
      </p:sp>
      <p:sp>
        <p:nvSpPr>
          <p:cNvPr id="62562" name="Line 77"/>
          <p:cNvSpPr>
            <a:spLocks noChangeShapeType="1"/>
          </p:cNvSpPr>
          <p:nvPr/>
        </p:nvSpPr>
        <p:spPr bwMode="auto">
          <a:xfrm>
            <a:off x="7858125" y="3783013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63" name="Text Box 60"/>
          <p:cNvSpPr txBox="1">
            <a:spLocks noChangeArrowheads="1"/>
          </p:cNvSpPr>
          <p:nvPr/>
        </p:nvSpPr>
        <p:spPr bwMode="auto">
          <a:xfrm>
            <a:off x="4727575" y="1905000"/>
            <a:ext cx="635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IEXC1</a:t>
            </a:r>
          </a:p>
        </p:txBody>
      </p:sp>
      <p:sp>
        <p:nvSpPr>
          <p:cNvPr id="62564" name="Oval 44"/>
          <p:cNvSpPr>
            <a:spLocks noChangeArrowheads="1"/>
          </p:cNvSpPr>
          <p:nvPr/>
        </p:nvSpPr>
        <p:spPr bwMode="auto">
          <a:xfrm>
            <a:off x="4881563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65" name="Text Box 60"/>
          <p:cNvSpPr txBox="1">
            <a:spLocks noChangeArrowheads="1"/>
          </p:cNvSpPr>
          <p:nvPr/>
        </p:nvSpPr>
        <p:spPr bwMode="auto">
          <a:xfrm>
            <a:off x="4970463" y="1905000"/>
            <a:ext cx="635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IEXC2</a:t>
            </a:r>
          </a:p>
        </p:txBody>
      </p:sp>
      <p:sp>
        <p:nvSpPr>
          <p:cNvPr id="62566" name="Oval 44"/>
          <p:cNvSpPr>
            <a:spLocks noChangeArrowheads="1"/>
          </p:cNvSpPr>
          <p:nvPr/>
        </p:nvSpPr>
        <p:spPr bwMode="auto">
          <a:xfrm>
            <a:off x="5124450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67" name="Line 31"/>
          <p:cNvSpPr>
            <a:spLocks noChangeShapeType="1"/>
          </p:cNvSpPr>
          <p:nvPr/>
        </p:nvSpPr>
        <p:spPr bwMode="auto">
          <a:xfrm>
            <a:off x="4932363" y="2371725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68" name="Line 31"/>
          <p:cNvSpPr>
            <a:spLocks noChangeShapeType="1"/>
          </p:cNvSpPr>
          <p:nvPr/>
        </p:nvSpPr>
        <p:spPr bwMode="auto">
          <a:xfrm>
            <a:off x="5170488" y="2376488"/>
            <a:ext cx="0" cy="4524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69" name="Line 31"/>
          <p:cNvSpPr>
            <a:spLocks noChangeShapeType="1"/>
          </p:cNvSpPr>
          <p:nvPr/>
        </p:nvSpPr>
        <p:spPr bwMode="auto">
          <a:xfrm>
            <a:off x="5170488" y="2171700"/>
            <a:ext cx="0" cy="9525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70" name="Line 31"/>
          <p:cNvSpPr>
            <a:spLocks noChangeShapeType="1"/>
          </p:cNvSpPr>
          <p:nvPr/>
        </p:nvSpPr>
        <p:spPr bwMode="auto">
          <a:xfrm>
            <a:off x="4932363" y="2166938"/>
            <a:ext cx="0" cy="9525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71" name="Line 31"/>
          <p:cNvSpPr>
            <a:spLocks noChangeShapeType="1"/>
          </p:cNvSpPr>
          <p:nvPr/>
        </p:nvSpPr>
        <p:spPr bwMode="auto">
          <a:xfrm flipH="1">
            <a:off x="5095875" y="2252663"/>
            <a:ext cx="79375" cy="11906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72" name="Line 31"/>
          <p:cNvSpPr>
            <a:spLocks noChangeShapeType="1"/>
          </p:cNvSpPr>
          <p:nvPr/>
        </p:nvSpPr>
        <p:spPr bwMode="auto">
          <a:xfrm flipH="1">
            <a:off x="4857750" y="2257425"/>
            <a:ext cx="79375" cy="11906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73" name="Oval 44"/>
          <p:cNvSpPr>
            <a:spLocks noChangeArrowheads="1"/>
          </p:cNvSpPr>
          <p:nvPr/>
        </p:nvSpPr>
        <p:spPr bwMode="auto">
          <a:xfrm>
            <a:off x="5138738" y="2781300"/>
            <a:ext cx="66675" cy="63500"/>
          </a:xfrm>
          <a:prstGeom prst="ellipse">
            <a:avLst/>
          </a:prstGeom>
          <a:solidFill>
            <a:schemeClr val="bg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74" name="Oval 44"/>
          <p:cNvSpPr>
            <a:spLocks noChangeArrowheads="1"/>
          </p:cNvSpPr>
          <p:nvPr/>
        </p:nvSpPr>
        <p:spPr bwMode="auto">
          <a:xfrm>
            <a:off x="4900613" y="2557463"/>
            <a:ext cx="66675" cy="63500"/>
          </a:xfrm>
          <a:prstGeom prst="ellipse">
            <a:avLst/>
          </a:prstGeom>
          <a:solidFill>
            <a:schemeClr val="bg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75" name="Oval 46"/>
          <p:cNvSpPr>
            <a:spLocks noChangeArrowheads="1"/>
          </p:cNvSpPr>
          <p:nvPr/>
        </p:nvSpPr>
        <p:spPr bwMode="auto">
          <a:xfrm>
            <a:off x="7858125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76" name="Text Box 62"/>
          <p:cNvSpPr txBox="1">
            <a:spLocks noChangeArrowheads="1"/>
          </p:cNvSpPr>
          <p:nvPr/>
        </p:nvSpPr>
        <p:spPr bwMode="auto">
          <a:xfrm>
            <a:off x="7708900" y="1905000"/>
            <a:ext cx="11191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DVDD</a:t>
            </a:r>
          </a:p>
        </p:txBody>
      </p:sp>
      <p:grpSp>
        <p:nvGrpSpPr>
          <p:cNvPr id="62577" name="Group 96"/>
          <p:cNvGrpSpPr>
            <a:grpSpLocks/>
          </p:cNvGrpSpPr>
          <p:nvPr/>
        </p:nvGrpSpPr>
        <p:grpSpPr bwMode="auto">
          <a:xfrm rot="5400000">
            <a:off x="5931694" y="1643857"/>
            <a:ext cx="76200" cy="233362"/>
            <a:chOff x="6148354" y="2113934"/>
            <a:chExt cx="157196" cy="479347"/>
          </a:xfrm>
        </p:grpSpPr>
        <p:cxnSp>
          <p:nvCxnSpPr>
            <p:cNvPr id="146" name="Straight Connector 145"/>
            <p:cNvCxnSpPr/>
            <p:nvPr/>
          </p:nvCxnSpPr>
          <p:spPr>
            <a:xfrm rot="5400000">
              <a:off x="6184589" y="2156325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>
              <a:off x="6184589" y="2537846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6223676" y="2215020"/>
              <a:ext cx="72048" cy="35871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V="1">
              <a:off x="6148354" y="2244369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158177" y="2290020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6148354" y="2325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158178" y="2371542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6148354" y="2407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161455" y="2453066"/>
              <a:ext cx="72048" cy="35869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578" name="Line 28"/>
          <p:cNvSpPr>
            <a:spLocks noChangeShapeType="1"/>
          </p:cNvSpPr>
          <p:nvPr/>
        </p:nvSpPr>
        <p:spPr bwMode="auto">
          <a:xfrm>
            <a:off x="4068763" y="1763713"/>
            <a:ext cx="17827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79" name="Line 25"/>
          <p:cNvSpPr>
            <a:spLocks noChangeShapeType="1"/>
          </p:cNvSpPr>
          <p:nvPr/>
        </p:nvSpPr>
        <p:spPr bwMode="auto">
          <a:xfrm>
            <a:off x="6142038" y="1766888"/>
            <a:ext cx="0" cy="296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80" name="Line 25"/>
          <p:cNvSpPr>
            <a:spLocks noChangeShapeType="1"/>
          </p:cNvSpPr>
          <p:nvPr/>
        </p:nvSpPr>
        <p:spPr bwMode="auto">
          <a:xfrm>
            <a:off x="5838825" y="1760538"/>
            <a:ext cx="0" cy="322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81" name="Line 25"/>
          <p:cNvSpPr>
            <a:spLocks noChangeShapeType="1"/>
          </p:cNvSpPr>
          <p:nvPr/>
        </p:nvSpPr>
        <p:spPr bwMode="auto">
          <a:xfrm>
            <a:off x="6280150" y="1755775"/>
            <a:ext cx="0" cy="119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" name="Isosceles Triangle 158"/>
          <p:cNvSpPr/>
          <p:nvPr/>
        </p:nvSpPr>
        <p:spPr>
          <a:xfrm flipV="1">
            <a:off x="6243638" y="1884363"/>
            <a:ext cx="76200" cy="66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583" name="Line 28"/>
          <p:cNvSpPr>
            <a:spLocks noChangeShapeType="1"/>
          </p:cNvSpPr>
          <p:nvPr/>
        </p:nvSpPr>
        <p:spPr bwMode="auto">
          <a:xfrm>
            <a:off x="6072188" y="1763713"/>
            <a:ext cx="212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584" name="Group 96"/>
          <p:cNvGrpSpPr>
            <a:grpSpLocks/>
          </p:cNvGrpSpPr>
          <p:nvPr/>
        </p:nvGrpSpPr>
        <p:grpSpPr bwMode="auto">
          <a:xfrm>
            <a:off x="2430463" y="2527300"/>
            <a:ext cx="76200" cy="233363"/>
            <a:chOff x="6148354" y="2113934"/>
            <a:chExt cx="157196" cy="479347"/>
          </a:xfrm>
        </p:grpSpPr>
        <p:cxnSp>
          <p:nvCxnSpPr>
            <p:cNvPr id="266" name="Straight Connector 265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>
              <a:off x="6223676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>
              <a:off x="6158178" y="2290020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>
              <a:off x="6158178" y="2371543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585" name="Line 28"/>
          <p:cNvSpPr>
            <a:spLocks noChangeShapeType="1"/>
          </p:cNvSpPr>
          <p:nvPr/>
        </p:nvSpPr>
        <p:spPr bwMode="auto">
          <a:xfrm>
            <a:off x="2466975" y="2759075"/>
            <a:ext cx="1736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86" name="Line 28"/>
          <p:cNvSpPr>
            <a:spLocks noChangeShapeType="1"/>
          </p:cNvSpPr>
          <p:nvPr/>
        </p:nvSpPr>
        <p:spPr bwMode="auto">
          <a:xfrm>
            <a:off x="2474913" y="2530475"/>
            <a:ext cx="1733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587" name="Group 96"/>
          <p:cNvGrpSpPr>
            <a:grpSpLocks/>
          </p:cNvGrpSpPr>
          <p:nvPr/>
        </p:nvGrpSpPr>
        <p:grpSpPr bwMode="auto">
          <a:xfrm>
            <a:off x="2159000" y="2708275"/>
            <a:ext cx="76200" cy="233363"/>
            <a:chOff x="6148354" y="2113934"/>
            <a:chExt cx="157196" cy="479347"/>
          </a:xfrm>
        </p:grpSpPr>
        <p:cxnSp>
          <p:nvCxnSpPr>
            <p:cNvPr id="287" name="Straight Connector 286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>
              <a:off x="6223678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>
              <a:off x="6158180" y="2290020"/>
              <a:ext cx="134271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/>
          </p:nvCxnSpPr>
          <p:spPr>
            <a:xfrm>
              <a:off x="6158180" y="2371543"/>
              <a:ext cx="134271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588" name="Line 28"/>
          <p:cNvSpPr>
            <a:spLocks noChangeShapeType="1"/>
          </p:cNvSpPr>
          <p:nvPr/>
        </p:nvSpPr>
        <p:spPr bwMode="auto">
          <a:xfrm>
            <a:off x="2195513" y="2944813"/>
            <a:ext cx="2017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89" name="Line 28"/>
          <p:cNvSpPr>
            <a:spLocks noChangeShapeType="1"/>
          </p:cNvSpPr>
          <p:nvPr/>
        </p:nvSpPr>
        <p:spPr bwMode="auto">
          <a:xfrm>
            <a:off x="2203450" y="270668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90" name="Oval 44"/>
          <p:cNvSpPr>
            <a:spLocks noChangeArrowheads="1"/>
          </p:cNvSpPr>
          <p:nvPr/>
        </p:nvSpPr>
        <p:spPr bwMode="auto">
          <a:xfrm>
            <a:off x="4038600" y="2497138"/>
            <a:ext cx="65088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91" name="Oval 44"/>
          <p:cNvSpPr>
            <a:spLocks noChangeArrowheads="1"/>
          </p:cNvSpPr>
          <p:nvPr/>
        </p:nvSpPr>
        <p:spPr bwMode="auto">
          <a:xfrm>
            <a:off x="4038600" y="2797175"/>
            <a:ext cx="65088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592" name="Line 25"/>
          <p:cNvSpPr>
            <a:spLocks noChangeShapeType="1"/>
          </p:cNvSpPr>
          <p:nvPr/>
        </p:nvSpPr>
        <p:spPr bwMode="auto">
          <a:xfrm>
            <a:off x="2409825" y="2714625"/>
            <a:ext cx="0" cy="104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93" name="Line 28"/>
          <p:cNvSpPr>
            <a:spLocks noChangeShapeType="1"/>
          </p:cNvSpPr>
          <p:nvPr/>
        </p:nvSpPr>
        <p:spPr bwMode="auto">
          <a:xfrm>
            <a:off x="2400300" y="2830513"/>
            <a:ext cx="1681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594" name="Group 96"/>
          <p:cNvGrpSpPr>
            <a:grpSpLocks/>
          </p:cNvGrpSpPr>
          <p:nvPr/>
        </p:nvGrpSpPr>
        <p:grpSpPr bwMode="auto">
          <a:xfrm>
            <a:off x="1863725" y="2936875"/>
            <a:ext cx="76200" cy="233363"/>
            <a:chOff x="6148354" y="2113934"/>
            <a:chExt cx="157196" cy="479347"/>
          </a:xfrm>
        </p:grpSpPr>
        <p:cxnSp>
          <p:nvCxnSpPr>
            <p:cNvPr id="303" name="Straight Connector 302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>
              <a:off x="6223678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>
              <a:off x="6158180" y="2290020"/>
              <a:ext cx="134271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>
              <a:off x="6158180" y="2371543"/>
              <a:ext cx="134271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595" name="Line 28"/>
          <p:cNvSpPr>
            <a:spLocks noChangeShapeType="1"/>
          </p:cNvSpPr>
          <p:nvPr/>
        </p:nvSpPr>
        <p:spPr bwMode="auto">
          <a:xfrm>
            <a:off x="1900238" y="3173413"/>
            <a:ext cx="23066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96" name="Line 28"/>
          <p:cNvSpPr>
            <a:spLocks noChangeShapeType="1"/>
          </p:cNvSpPr>
          <p:nvPr/>
        </p:nvSpPr>
        <p:spPr bwMode="auto">
          <a:xfrm>
            <a:off x="1908175" y="293528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97" name="Line 25"/>
          <p:cNvSpPr>
            <a:spLocks noChangeShapeType="1"/>
          </p:cNvSpPr>
          <p:nvPr/>
        </p:nvSpPr>
        <p:spPr bwMode="auto">
          <a:xfrm>
            <a:off x="2114550" y="2943225"/>
            <a:ext cx="0" cy="104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98" name="Line 28"/>
          <p:cNvSpPr>
            <a:spLocks noChangeShapeType="1"/>
          </p:cNvSpPr>
          <p:nvPr/>
        </p:nvSpPr>
        <p:spPr bwMode="auto">
          <a:xfrm>
            <a:off x="2105025" y="3059113"/>
            <a:ext cx="1976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599" name="Group 96"/>
          <p:cNvGrpSpPr>
            <a:grpSpLocks/>
          </p:cNvGrpSpPr>
          <p:nvPr/>
        </p:nvGrpSpPr>
        <p:grpSpPr bwMode="auto">
          <a:xfrm>
            <a:off x="1566863" y="3117850"/>
            <a:ext cx="76200" cy="233363"/>
            <a:chOff x="6148354" y="2113934"/>
            <a:chExt cx="157196" cy="479347"/>
          </a:xfrm>
        </p:grpSpPr>
        <p:cxnSp>
          <p:nvCxnSpPr>
            <p:cNvPr id="317" name="Straight Connector 316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/>
            <p:nvPr/>
          </p:nvCxnSpPr>
          <p:spPr>
            <a:xfrm>
              <a:off x="6223676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/>
          </p:nvCxnSpPr>
          <p:spPr>
            <a:xfrm>
              <a:off x="6158178" y="2290020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/>
          </p:nvCxnSpPr>
          <p:spPr>
            <a:xfrm>
              <a:off x="6158178" y="2371543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600" name="Line 28"/>
          <p:cNvSpPr>
            <a:spLocks noChangeShapeType="1"/>
          </p:cNvSpPr>
          <p:nvPr/>
        </p:nvSpPr>
        <p:spPr bwMode="auto">
          <a:xfrm>
            <a:off x="1601788" y="3354388"/>
            <a:ext cx="261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01" name="Line 28"/>
          <p:cNvSpPr>
            <a:spLocks noChangeShapeType="1"/>
          </p:cNvSpPr>
          <p:nvPr/>
        </p:nvSpPr>
        <p:spPr bwMode="auto">
          <a:xfrm>
            <a:off x="1609725" y="3116263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02" name="Oval 44"/>
          <p:cNvSpPr>
            <a:spLocks noChangeArrowheads="1"/>
          </p:cNvSpPr>
          <p:nvPr/>
        </p:nvSpPr>
        <p:spPr bwMode="auto">
          <a:xfrm>
            <a:off x="4044950" y="3206750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603" name="Line 25"/>
          <p:cNvSpPr>
            <a:spLocks noChangeShapeType="1"/>
          </p:cNvSpPr>
          <p:nvPr/>
        </p:nvSpPr>
        <p:spPr bwMode="auto">
          <a:xfrm>
            <a:off x="1816100" y="3124200"/>
            <a:ext cx="0" cy="104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04" name="Line 28"/>
          <p:cNvSpPr>
            <a:spLocks noChangeShapeType="1"/>
          </p:cNvSpPr>
          <p:nvPr/>
        </p:nvSpPr>
        <p:spPr bwMode="auto">
          <a:xfrm>
            <a:off x="1806575" y="3240088"/>
            <a:ext cx="2270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605" name="Group 96"/>
          <p:cNvGrpSpPr>
            <a:grpSpLocks/>
          </p:cNvGrpSpPr>
          <p:nvPr/>
        </p:nvGrpSpPr>
        <p:grpSpPr bwMode="auto">
          <a:xfrm>
            <a:off x="1271588" y="3346450"/>
            <a:ext cx="76200" cy="233363"/>
            <a:chOff x="6148354" y="2113934"/>
            <a:chExt cx="157196" cy="479347"/>
          </a:xfrm>
        </p:grpSpPr>
        <p:cxnSp>
          <p:nvCxnSpPr>
            <p:cNvPr id="332" name="Straight Connector 331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>
            <a:xfrm>
              <a:off x="6223676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>
              <a:off x="6158178" y="2290020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/>
          </p:nvCxnSpPr>
          <p:spPr>
            <a:xfrm>
              <a:off x="6158178" y="2371543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606" name="Line 28"/>
          <p:cNvSpPr>
            <a:spLocks noChangeShapeType="1"/>
          </p:cNvSpPr>
          <p:nvPr/>
        </p:nvSpPr>
        <p:spPr bwMode="auto">
          <a:xfrm>
            <a:off x="1306513" y="3582988"/>
            <a:ext cx="290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07" name="Line 28"/>
          <p:cNvSpPr>
            <a:spLocks noChangeShapeType="1"/>
          </p:cNvSpPr>
          <p:nvPr/>
        </p:nvSpPr>
        <p:spPr bwMode="auto">
          <a:xfrm>
            <a:off x="1314450" y="3344863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08" name="Line 25"/>
          <p:cNvSpPr>
            <a:spLocks noChangeShapeType="1"/>
          </p:cNvSpPr>
          <p:nvPr/>
        </p:nvSpPr>
        <p:spPr bwMode="auto">
          <a:xfrm>
            <a:off x="1520825" y="3352800"/>
            <a:ext cx="0" cy="104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09" name="Line 28"/>
          <p:cNvSpPr>
            <a:spLocks noChangeShapeType="1"/>
          </p:cNvSpPr>
          <p:nvPr/>
        </p:nvSpPr>
        <p:spPr bwMode="auto">
          <a:xfrm>
            <a:off x="1511300" y="3468688"/>
            <a:ext cx="256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610" name="Group 96"/>
          <p:cNvGrpSpPr>
            <a:grpSpLocks/>
          </p:cNvGrpSpPr>
          <p:nvPr/>
        </p:nvGrpSpPr>
        <p:grpSpPr bwMode="auto">
          <a:xfrm>
            <a:off x="985838" y="3565525"/>
            <a:ext cx="76200" cy="233363"/>
            <a:chOff x="6148354" y="2113934"/>
            <a:chExt cx="157196" cy="479347"/>
          </a:xfrm>
        </p:grpSpPr>
        <p:cxnSp>
          <p:nvCxnSpPr>
            <p:cNvPr id="347" name="Straight Connector 346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/>
            <p:nvPr/>
          </p:nvCxnSpPr>
          <p:spPr>
            <a:xfrm>
              <a:off x="6223676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>
              <a:off x="6158178" y="2290020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/>
          </p:nvCxnSpPr>
          <p:spPr>
            <a:xfrm>
              <a:off x="6158178" y="2371543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611" name="Line 28"/>
          <p:cNvSpPr>
            <a:spLocks noChangeShapeType="1"/>
          </p:cNvSpPr>
          <p:nvPr/>
        </p:nvSpPr>
        <p:spPr bwMode="auto">
          <a:xfrm>
            <a:off x="1020763" y="3802063"/>
            <a:ext cx="3205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12" name="Line 28"/>
          <p:cNvSpPr>
            <a:spLocks noChangeShapeType="1"/>
          </p:cNvSpPr>
          <p:nvPr/>
        </p:nvSpPr>
        <p:spPr bwMode="auto">
          <a:xfrm>
            <a:off x="1028700" y="35639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13" name="Oval 44"/>
          <p:cNvSpPr>
            <a:spLocks noChangeArrowheads="1"/>
          </p:cNvSpPr>
          <p:nvPr/>
        </p:nvSpPr>
        <p:spPr bwMode="auto">
          <a:xfrm>
            <a:off x="4044950" y="3654425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614" name="Line 25"/>
          <p:cNvSpPr>
            <a:spLocks noChangeShapeType="1"/>
          </p:cNvSpPr>
          <p:nvPr/>
        </p:nvSpPr>
        <p:spPr bwMode="auto">
          <a:xfrm>
            <a:off x="1235075" y="3571875"/>
            <a:ext cx="0" cy="104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15" name="Line 28"/>
          <p:cNvSpPr>
            <a:spLocks noChangeShapeType="1"/>
          </p:cNvSpPr>
          <p:nvPr/>
        </p:nvSpPr>
        <p:spPr bwMode="auto">
          <a:xfrm>
            <a:off x="1227138" y="3687763"/>
            <a:ext cx="2857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616" name="Group 96"/>
          <p:cNvGrpSpPr>
            <a:grpSpLocks/>
          </p:cNvGrpSpPr>
          <p:nvPr/>
        </p:nvGrpSpPr>
        <p:grpSpPr bwMode="auto">
          <a:xfrm>
            <a:off x="690563" y="3794125"/>
            <a:ext cx="76200" cy="233363"/>
            <a:chOff x="6148354" y="2113934"/>
            <a:chExt cx="157196" cy="479347"/>
          </a:xfrm>
        </p:grpSpPr>
        <p:cxnSp>
          <p:nvCxnSpPr>
            <p:cNvPr id="362" name="Straight Connector 361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/>
          </p:nvCxnSpPr>
          <p:spPr>
            <a:xfrm>
              <a:off x="6223676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/>
          </p:nvCxnSpPr>
          <p:spPr>
            <a:xfrm>
              <a:off x="6158178" y="2290020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/>
          </p:nvCxnSpPr>
          <p:spPr>
            <a:xfrm>
              <a:off x="6158178" y="2371543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617" name="Line 28"/>
          <p:cNvSpPr>
            <a:spLocks noChangeShapeType="1"/>
          </p:cNvSpPr>
          <p:nvPr/>
        </p:nvSpPr>
        <p:spPr bwMode="auto">
          <a:xfrm>
            <a:off x="725488" y="4030663"/>
            <a:ext cx="34845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18" name="Line 28"/>
          <p:cNvSpPr>
            <a:spLocks noChangeShapeType="1"/>
          </p:cNvSpPr>
          <p:nvPr/>
        </p:nvSpPr>
        <p:spPr bwMode="auto">
          <a:xfrm>
            <a:off x="733425" y="37925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19" name="Line 25"/>
          <p:cNvSpPr>
            <a:spLocks noChangeShapeType="1"/>
          </p:cNvSpPr>
          <p:nvPr/>
        </p:nvSpPr>
        <p:spPr bwMode="auto">
          <a:xfrm>
            <a:off x="939800" y="3800475"/>
            <a:ext cx="0" cy="104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20" name="Line 28"/>
          <p:cNvSpPr>
            <a:spLocks noChangeShapeType="1"/>
          </p:cNvSpPr>
          <p:nvPr/>
        </p:nvSpPr>
        <p:spPr bwMode="auto">
          <a:xfrm>
            <a:off x="930275" y="3916363"/>
            <a:ext cx="3136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21" name="Line 25"/>
          <p:cNvSpPr>
            <a:spLocks noChangeShapeType="1"/>
          </p:cNvSpPr>
          <p:nvPr/>
        </p:nvSpPr>
        <p:spPr bwMode="auto">
          <a:xfrm>
            <a:off x="4078288" y="1752600"/>
            <a:ext cx="0" cy="2171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22" name="Oval 44"/>
          <p:cNvSpPr>
            <a:spLocks noChangeArrowheads="1"/>
          </p:cNvSpPr>
          <p:nvPr/>
        </p:nvSpPr>
        <p:spPr bwMode="auto">
          <a:xfrm>
            <a:off x="4044950" y="3435350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623" name="Oval 44"/>
          <p:cNvSpPr>
            <a:spLocks noChangeArrowheads="1"/>
          </p:cNvSpPr>
          <p:nvPr/>
        </p:nvSpPr>
        <p:spPr bwMode="auto">
          <a:xfrm>
            <a:off x="4043363" y="3024188"/>
            <a:ext cx="65087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624" name="TextBox 377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93700" y="6361113"/>
            <a:ext cx="1681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hlinkClick r:id="rId2" action="ppaction://hlinksldjump"/>
              </a:rPr>
              <a:t>Back to Home</a:t>
            </a:r>
            <a:endParaRPr lang="en-US"/>
          </a:p>
        </p:txBody>
      </p:sp>
      <p:sp>
        <p:nvSpPr>
          <p:cNvPr id="62625" name="TextBox 378"/>
          <p:cNvSpPr txBox="1">
            <a:spLocks noChangeArrowheads="1"/>
          </p:cNvSpPr>
          <p:nvPr/>
        </p:nvSpPr>
        <p:spPr bwMode="auto">
          <a:xfrm>
            <a:off x="3676650" y="4994275"/>
            <a:ext cx="2782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Medium Accuracy</a:t>
            </a:r>
          </a:p>
        </p:txBody>
      </p:sp>
      <p:sp>
        <p:nvSpPr>
          <p:cNvPr id="62627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2474913" y="6038850"/>
            <a:ext cx="4164012" cy="252413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2628" name="TextBox 381"/>
          <p:cNvSpPr txBox="1">
            <a:spLocks noChangeArrowheads="1"/>
          </p:cNvSpPr>
          <p:nvPr/>
        </p:nvSpPr>
        <p:spPr bwMode="auto">
          <a:xfrm>
            <a:off x="8210550" y="6577013"/>
            <a:ext cx="4032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/>
              <a:t>Rev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ADS1248 w/ 4-wire RTD</a:t>
            </a:r>
          </a:p>
        </p:txBody>
      </p:sp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7268690-A475-4697-98E0-F915128CB354}" type="datetime1">
              <a:rPr lang="en-US" smtClean="0"/>
              <a:pPr/>
              <a:t>10/6/2011</a:t>
            </a:fld>
            <a:endParaRPr lang="en-US" smtClean="0"/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6DD1E-D9B9-45FC-A718-A96CD0BDE82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4262438" y="2119313"/>
            <a:ext cx="3794125" cy="2352675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6931025" y="2381250"/>
            <a:ext cx="709613" cy="3302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Internal</a:t>
            </a:r>
          </a:p>
          <a:p>
            <a:pPr algn="ctr"/>
            <a:r>
              <a:rPr lang="en-US" sz="1000">
                <a:solidFill>
                  <a:schemeClr val="bg1"/>
                </a:solidFill>
              </a:rPr>
              <a:t>Reference</a:t>
            </a:r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6230938" y="3865563"/>
            <a:ext cx="709612" cy="3302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Oscillator</a:t>
            </a:r>
          </a:p>
        </p:txBody>
      </p:sp>
      <p:sp>
        <p:nvSpPr>
          <p:cNvPr id="64519" name="Rectangle 6"/>
          <p:cNvSpPr>
            <a:spLocks noChangeArrowheads="1"/>
          </p:cNvSpPr>
          <p:nvPr/>
        </p:nvSpPr>
        <p:spPr bwMode="auto">
          <a:xfrm>
            <a:off x="7143750" y="2862263"/>
            <a:ext cx="709613" cy="94773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Interface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and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Digital Filter</a:t>
            </a:r>
          </a:p>
        </p:txBody>
      </p:sp>
      <p:sp>
        <p:nvSpPr>
          <p:cNvPr id="64520" name="Line 7"/>
          <p:cNvSpPr>
            <a:spLocks noChangeShapeType="1"/>
          </p:cNvSpPr>
          <p:nvPr/>
        </p:nvSpPr>
        <p:spPr bwMode="auto">
          <a:xfrm>
            <a:off x="4824413" y="3206750"/>
            <a:ext cx="747712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1" name="Line 8"/>
          <p:cNvSpPr>
            <a:spLocks noChangeShapeType="1"/>
          </p:cNvSpPr>
          <p:nvPr/>
        </p:nvSpPr>
        <p:spPr bwMode="auto">
          <a:xfrm>
            <a:off x="4829175" y="3394075"/>
            <a:ext cx="74295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2" name="Line 9"/>
          <p:cNvSpPr>
            <a:spLocks noChangeShapeType="1"/>
          </p:cNvSpPr>
          <p:nvPr/>
        </p:nvSpPr>
        <p:spPr bwMode="auto">
          <a:xfrm>
            <a:off x="5824538" y="3206750"/>
            <a:ext cx="457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>
            <a:off x="5824538" y="3394075"/>
            <a:ext cx="457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21"/>
          <p:cNvSpPr>
            <a:spLocks noChangeShapeType="1"/>
          </p:cNvSpPr>
          <p:nvPr/>
        </p:nvSpPr>
        <p:spPr bwMode="auto">
          <a:xfrm>
            <a:off x="6584950" y="2619375"/>
            <a:ext cx="0" cy="39846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Line 22"/>
          <p:cNvSpPr>
            <a:spLocks noChangeShapeType="1"/>
          </p:cNvSpPr>
          <p:nvPr/>
        </p:nvSpPr>
        <p:spPr bwMode="auto">
          <a:xfrm>
            <a:off x="6584950" y="3582988"/>
            <a:ext cx="0" cy="28257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6" name="Line 23"/>
          <p:cNvSpPr>
            <a:spLocks noChangeShapeType="1"/>
          </p:cNvSpPr>
          <p:nvPr/>
        </p:nvSpPr>
        <p:spPr bwMode="auto">
          <a:xfrm>
            <a:off x="6889750" y="3300413"/>
            <a:ext cx="25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7" name="Line 24"/>
          <p:cNvSpPr>
            <a:spLocks noChangeShapeType="1"/>
          </p:cNvSpPr>
          <p:nvPr/>
        </p:nvSpPr>
        <p:spPr bwMode="auto">
          <a:xfrm>
            <a:off x="6584950" y="4195763"/>
            <a:ext cx="0" cy="27146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8" name="Line 25"/>
          <p:cNvSpPr>
            <a:spLocks noChangeShapeType="1"/>
          </p:cNvSpPr>
          <p:nvPr/>
        </p:nvSpPr>
        <p:spPr bwMode="auto">
          <a:xfrm>
            <a:off x="7151688" y="2154238"/>
            <a:ext cx="0" cy="2365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9" name="Line 26"/>
          <p:cNvSpPr>
            <a:spLocks noChangeShapeType="1"/>
          </p:cNvSpPr>
          <p:nvPr/>
        </p:nvSpPr>
        <p:spPr bwMode="auto">
          <a:xfrm>
            <a:off x="7456488" y="2159000"/>
            <a:ext cx="0" cy="2365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0" name="Line 27"/>
          <p:cNvSpPr>
            <a:spLocks noChangeShapeType="1"/>
          </p:cNvSpPr>
          <p:nvPr/>
        </p:nvSpPr>
        <p:spPr bwMode="auto">
          <a:xfrm>
            <a:off x="4260850" y="2543175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1" name="Line 28"/>
          <p:cNvSpPr>
            <a:spLocks noChangeShapeType="1"/>
          </p:cNvSpPr>
          <p:nvPr/>
        </p:nvSpPr>
        <p:spPr bwMode="auto">
          <a:xfrm>
            <a:off x="4260850" y="2740025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2" name="Line 29"/>
          <p:cNvSpPr>
            <a:spLocks noChangeShapeType="1"/>
          </p:cNvSpPr>
          <p:nvPr/>
        </p:nvSpPr>
        <p:spPr bwMode="auto">
          <a:xfrm>
            <a:off x="4260850" y="2940050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3" name="Line 30"/>
          <p:cNvSpPr>
            <a:spLocks noChangeShapeType="1"/>
          </p:cNvSpPr>
          <p:nvPr/>
        </p:nvSpPr>
        <p:spPr bwMode="auto">
          <a:xfrm>
            <a:off x="4260850" y="3173413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4" name="Line 31"/>
          <p:cNvSpPr>
            <a:spLocks noChangeShapeType="1"/>
          </p:cNvSpPr>
          <p:nvPr/>
        </p:nvSpPr>
        <p:spPr bwMode="auto">
          <a:xfrm>
            <a:off x="5475288" y="2386013"/>
            <a:ext cx="0" cy="44608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5" name="Line 32"/>
          <p:cNvSpPr>
            <a:spLocks noChangeShapeType="1"/>
          </p:cNvSpPr>
          <p:nvPr/>
        </p:nvSpPr>
        <p:spPr bwMode="auto">
          <a:xfrm>
            <a:off x="5373688" y="2592388"/>
            <a:ext cx="1016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6" name="Line 33"/>
          <p:cNvSpPr>
            <a:spLocks noChangeShapeType="1"/>
          </p:cNvSpPr>
          <p:nvPr/>
        </p:nvSpPr>
        <p:spPr bwMode="auto">
          <a:xfrm>
            <a:off x="4832350" y="2592388"/>
            <a:ext cx="3921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7" name="Oval 38"/>
          <p:cNvSpPr>
            <a:spLocks noChangeArrowheads="1"/>
          </p:cNvSpPr>
          <p:nvPr/>
        </p:nvSpPr>
        <p:spPr bwMode="auto">
          <a:xfrm>
            <a:off x="4629150" y="4432300"/>
            <a:ext cx="101600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8" name="Oval 39"/>
          <p:cNvSpPr>
            <a:spLocks noChangeArrowheads="1"/>
          </p:cNvSpPr>
          <p:nvPr/>
        </p:nvSpPr>
        <p:spPr bwMode="auto">
          <a:xfrm>
            <a:off x="6534150" y="4432300"/>
            <a:ext cx="101600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Oval 40"/>
          <p:cNvSpPr>
            <a:spLocks noChangeArrowheads="1"/>
          </p:cNvSpPr>
          <p:nvPr/>
        </p:nvSpPr>
        <p:spPr bwMode="auto">
          <a:xfrm>
            <a:off x="4210050" y="3125788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0" name="Oval 41"/>
          <p:cNvSpPr>
            <a:spLocks noChangeArrowheads="1"/>
          </p:cNvSpPr>
          <p:nvPr/>
        </p:nvSpPr>
        <p:spPr bwMode="auto">
          <a:xfrm>
            <a:off x="4210050" y="2894013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1" name="Oval 42"/>
          <p:cNvSpPr>
            <a:spLocks noChangeArrowheads="1"/>
          </p:cNvSpPr>
          <p:nvPr/>
        </p:nvSpPr>
        <p:spPr bwMode="auto">
          <a:xfrm>
            <a:off x="4210050" y="2692400"/>
            <a:ext cx="100013" cy="952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2" name="Oval 43"/>
          <p:cNvSpPr>
            <a:spLocks noChangeArrowheads="1"/>
          </p:cNvSpPr>
          <p:nvPr/>
        </p:nvSpPr>
        <p:spPr bwMode="auto">
          <a:xfrm>
            <a:off x="4210050" y="2495550"/>
            <a:ext cx="100013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3" name="Oval 45"/>
          <p:cNvSpPr>
            <a:spLocks noChangeArrowheads="1"/>
          </p:cNvSpPr>
          <p:nvPr/>
        </p:nvSpPr>
        <p:spPr bwMode="auto">
          <a:xfrm>
            <a:off x="7102475" y="2074863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4" name="Oval 46"/>
          <p:cNvSpPr>
            <a:spLocks noChangeArrowheads="1"/>
          </p:cNvSpPr>
          <p:nvPr/>
        </p:nvSpPr>
        <p:spPr bwMode="auto">
          <a:xfrm>
            <a:off x="7405688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5" name="Oval 47"/>
          <p:cNvSpPr>
            <a:spLocks noChangeArrowheads="1"/>
          </p:cNvSpPr>
          <p:nvPr/>
        </p:nvSpPr>
        <p:spPr bwMode="auto">
          <a:xfrm>
            <a:off x="8005763" y="2865438"/>
            <a:ext cx="100012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6" name="Oval 48"/>
          <p:cNvSpPr>
            <a:spLocks noChangeArrowheads="1"/>
          </p:cNvSpPr>
          <p:nvPr/>
        </p:nvSpPr>
        <p:spPr bwMode="auto">
          <a:xfrm>
            <a:off x="8005763" y="3006725"/>
            <a:ext cx="100012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7" name="Oval 49"/>
          <p:cNvSpPr>
            <a:spLocks noChangeArrowheads="1"/>
          </p:cNvSpPr>
          <p:nvPr/>
        </p:nvSpPr>
        <p:spPr bwMode="auto">
          <a:xfrm>
            <a:off x="8005763" y="3148013"/>
            <a:ext cx="100012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8" name="Oval 50"/>
          <p:cNvSpPr>
            <a:spLocks noChangeArrowheads="1"/>
          </p:cNvSpPr>
          <p:nvPr/>
        </p:nvSpPr>
        <p:spPr bwMode="auto">
          <a:xfrm>
            <a:off x="8005763" y="3289300"/>
            <a:ext cx="100012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9" name="Oval 51"/>
          <p:cNvSpPr>
            <a:spLocks noChangeArrowheads="1"/>
          </p:cNvSpPr>
          <p:nvPr/>
        </p:nvSpPr>
        <p:spPr bwMode="auto">
          <a:xfrm>
            <a:off x="8005763" y="3430588"/>
            <a:ext cx="100012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Rectangle 52"/>
          <p:cNvSpPr>
            <a:spLocks noChangeArrowheads="1"/>
          </p:cNvSpPr>
          <p:nvPr/>
        </p:nvSpPr>
        <p:spPr bwMode="auto">
          <a:xfrm>
            <a:off x="4914900" y="3513138"/>
            <a:ext cx="557213" cy="239712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GPIO</a:t>
            </a:r>
          </a:p>
        </p:txBody>
      </p:sp>
      <p:sp>
        <p:nvSpPr>
          <p:cNvPr id="64551" name="Text Box 53"/>
          <p:cNvSpPr txBox="1">
            <a:spLocks noChangeArrowheads="1"/>
          </p:cNvSpPr>
          <p:nvPr/>
        </p:nvSpPr>
        <p:spPr bwMode="auto">
          <a:xfrm>
            <a:off x="8056563" y="2817813"/>
            <a:ext cx="5000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CSn</a:t>
            </a:r>
          </a:p>
        </p:txBody>
      </p:sp>
      <p:sp>
        <p:nvSpPr>
          <p:cNvPr id="64552" name="Text Box 55"/>
          <p:cNvSpPr txBox="1">
            <a:spLocks noChangeArrowheads="1"/>
          </p:cNvSpPr>
          <p:nvPr/>
        </p:nvSpPr>
        <p:spPr bwMode="auto">
          <a:xfrm>
            <a:off x="8056563" y="3100388"/>
            <a:ext cx="557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DIN</a:t>
            </a:r>
          </a:p>
        </p:txBody>
      </p:sp>
      <p:sp>
        <p:nvSpPr>
          <p:cNvPr id="64553" name="Text Box 56"/>
          <p:cNvSpPr txBox="1">
            <a:spLocks noChangeArrowheads="1"/>
          </p:cNvSpPr>
          <p:nvPr/>
        </p:nvSpPr>
        <p:spPr bwMode="auto">
          <a:xfrm>
            <a:off x="8056563" y="3241675"/>
            <a:ext cx="557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SCLK</a:t>
            </a:r>
          </a:p>
        </p:txBody>
      </p:sp>
      <p:sp>
        <p:nvSpPr>
          <p:cNvPr id="64554" name="Text Box 57"/>
          <p:cNvSpPr txBox="1">
            <a:spLocks noChangeArrowheads="1"/>
          </p:cNvSpPr>
          <p:nvPr/>
        </p:nvSpPr>
        <p:spPr bwMode="auto">
          <a:xfrm>
            <a:off x="8056563" y="3382963"/>
            <a:ext cx="714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DRDYn</a:t>
            </a:r>
          </a:p>
        </p:txBody>
      </p:sp>
      <p:sp>
        <p:nvSpPr>
          <p:cNvPr id="64555" name="Text Box 58"/>
          <p:cNvSpPr txBox="1">
            <a:spLocks noChangeArrowheads="1"/>
          </p:cNvSpPr>
          <p:nvPr/>
        </p:nvSpPr>
        <p:spPr bwMode="auto">
          <a:xfrm>
            <a:off x="6383338" y="4525963"/>
            <a:ext cx="474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CLK</a:t>
            </a:r>
          </a:p>
        </p:txBody>
      </p:sp>
      <p:sp>
        <p:nvSpPr>
          <p:cNvPr id="64556" name="Text Box 59"/>
          <p:cNvSpPr txBox="1">
            <a:spLocks noChangeArrowheads="1"/>
          </p:cNvSpPr>
          <p:nvPr/>
        </p:nvSpPr>
        <p:spPr bwMode="auto">
          <a:xfrm>
            <a:off x="7369175" y="4525963"/>
            <a:ext cx="5572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DGND</a:t>
            </a:r>
          </a:p>
        </p:txBody>
      </p:sp>
      <p:sp>
        <p:nvSpPr>
          <p:cNvPr id="64557" name="Text Box 60"/>
          <p:cNvSpPr txBox="1">
            <a:spLocks noChangeArrowheads="1"/>
          </p:cNvSpPr>
          <p:nvPr/>
        </p:nvSpPr>
        <p:spPr bwMode="auto">
          <a:xfrm>
            <a:off x="4479925" y="1905000"/>
            <a:ext cx="635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AVDD</a:t>
            </a:r>
          </a:p>
        </p:txBody>
      </p:sp>
      <p:sp>
        <p:nvSpPr>
          <p:cNvPr id="64558" name="Text Box 61"/>
          <p:cNvSpPr txBox="1">
            <a:spLocks noChangeArrowheads="1"/>
          </p:cNvSpPr>
          <p:nvPr/>
        </p:nvSpPr>
        <p:spPr bwMode="auto">
          <a:xfrm>
            <a:off x="6831013" y="1905000"/>
            <a:ext cx="1023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VREFOUT</a:t>
            </a:r>
          </a:p>
        </p:txBody>
      </p:sp>
      <p:sp>
        <p:nvSpPr>
          <p:cNvPr id="64559" name="Text Box 62"/>
          <p:cNvSpPr txBox="1">
            <a:spLocks noChangeArrowheads="1"/>
          </p:cNvSpPr>
          <p:nvPr/>
        </p:nvSpPr>
        <p:spPr bwMode="auto">
          <a:xfrm>
            <a:off x="7256463" y="1905000"/>
            <a:ext cx="11191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VREFCOM</a:t>
            </a:r>
          </a:p>
        </p:txBody>
      </p:sp>
      <p:sp>
        <p:nvSpPr>
          <p:cNvPr id="64560" name="AutoShape 67"/>
          <p:cNvSpPr>
            <a:spLocks noChangeArrowheads="1"/>
          </p:cNvSpPr>
          <p:nvPr/>
        </p:nvSpPr>
        <p:spPr bwMode="auto">
          <a:xfrm flipH="1">
            <a:off x="6180138" y="3017838"/>
            <a:ext cx="709612" cy="592137"/>
          </a:xfrm>
          <a:prstGeom prst="homePlate">
            <a:avLst>
              <a:gd name="adj" fmla="val 27840"/>
            </a:avLst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 defTabSz="685800"/>
            <a:r>
              <a:rPr lang="en-US" sz="800">
                <a:solidFill>
                  <a:schemeClr val="bg1"/>
                </a:solidFill>
              </a:rPr>
              <a:t>24 bit 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ΔΣ 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Modulator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1</a:t>
            </a:r>
            <a:r>
              <a:rPr lang="en-US" sz="800" baseline="30000">
                <a:solidFill>
                  <a:schemeClr val="bg1"/>
                </a:solidFill>
              </a:rPr>
              <a:t>st</a:t>
            </a:r>
            <a:r>
              <a:rPr lang="en-US" sz="800">
                <a:solidFill>
                  <a:schemeClr val="bg1"/>
                </a:solidFill>
              </a:rPr>
              <a:t> order</a:t>
            </a:r>
          </a:p>
        </p:txBody>
      </p:sp>
      <p:sp>
        <p:nvSpPr>
          <p:cNvPr id="64561" name="AutoShape 68"/>
          <p:cNvSpPr>
            <a:spLocks noChangeArrowheads="1"/>
          </p:cNvSpPr>
          <p:nvPr/>
        </p:nvSpPr>
        <p:spPr bwMode="auto">
          <a:xfrm rot="5400000">
            <a:off x="5556250" y="3081338"/>
            <a:ext cx="469900" cy="43815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   PGA</a:t>
            </a:r>
          </a:p>
        </p:txBody>
      </p:sp>
      <p:grpSp>
        <p:nvGrpSpPr>
          <p:cNvPr id="64562" name="Group 70"/>
          <p:cNvGrpSpPr>
            <a:grpSpLocks/>
          </p:cNvGrpSpPr>
          <p:nvPr/>
        </p:nvGrpSpPr>
        <p:grpSpPr bwMode="auto">
          <a:xfrm>
            <a:off x="5218113" y="2489200"/>
            <a:ext cx="201612" cy="188913"/>
            <a:chOff x="1920" y="528"/>
            <a:chExt cx="192" cy="192"/>
          </a:xfrm>
        </p:grpSpPr>
        <p:sp>
          <p:nvSpPr>
            <p:cNvPr id="64717" name="Oval 71"/>
            <p:cNvSpPr>
              <a:spLocks noChangeArrowheads="1"/>
            </p:cNvSpPr>
            <p:nvPr/>
          </p:nvSpPr>
          <p:spPr bwMode="auto">
            <a:xfrm>
              <a:off x="1920" y="528"/>
              <a:ext cx="192" cy="192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718" name="Line 72"/>
            <p:cNvSpPr>
              <a:spLocks noChangeShapeType="1"/>
            </p:cNvSpPr>
            <p:nvPr/>
          </p:nvSpPr>
          <p:spPr bwMode="auto">
            <a:xfrm flipH="1">
              <a:off x="1968" y="62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63" name="Line 73"/>
          <p:cNvSpPr>
            <a:spLocks noChangeShapeType="1"/>
          </p:cNvSpPr>
          <p:nvPr/>
        </p:nvSpPr>
        <p:spPr bwMode="auto">
          <a:xfrm>
            <a:off x="7853363" y="2913063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4" name="Line 74"/>
          <p:cNvSpPr>
            <a:spLocks noChangeShapeType="1"/>
          </p:cNvSpPr>
          <p:nvPr/>
        </p:nvSpPr>
        <p:spPr bwMode="auto">
          <a:xfrm>
            <a:off x="7853363" y="3054350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5" name="Line 75"/>
          <p:cNvSpPr>
            <a:spLocks noChangeShapeType="1"/>
          </p:cNvSpPr>
          <p:nvPr/>
        </p:nvSpPr>
        <p:spPr bwMode="auto">
          <a:xfrm>
            <a:off x="7853363" y="3195638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6" name="Line 76"/>
          <p:cNvSpPr>
            <a:spLocks noChangeShapeType="1"/>
          </p:cNvSpPr>
          <p:nvPr/>
        </p:nvSpPr>
        <p:spPr bwMode="auto">
          <a:xfrm>
            <a:off x="7853363" y="3336925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7" name="Line 77"/>
          <p:cNvSpPr>
            <a:spLocks noChangeShapeType="1"/>
          </p:cNvSpPr>
          <p:nvPr/>
        </p:nvSpPr>
        <p:spPr bwMode="auto">
          <a:xfrm>
            <a:off x="7853363" y="3478213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8" name="AutoShape 67"/>
          <p:cNvSpPr>
            <a:spLocks noChangeArrowheads="1"/>
          </p:cNvSpPr>
          <p:nvPr/>
        </p:nvSpPr>
        <p:spPr bwMode="auto">
          <a:xfrm flipH="1">
            <a:off x="6180138" y="3017838"/>
            <a:ext cx="709612" cy="592137"/>
          </a:xfrm>
          <a:prstGeom prst="homePlate">
            <a:avLst>
              <a:gd name="adj" fmla="val 27840"/>
            </a:avLst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 defTabSz="685800"/>
            <a:r>
              <a:rPr lang="en-US" sz="800">
                <a:solidFill>
                  <a:schemeClr val="bg1"/>
                </a:solidFill>
              </a:rPr>
              <a:t>24/16 bit 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ΔΣ </a:t>
            </a:r>
          </a:p>
          <a:p>
            <a:pPr algn="ctr" defTabSz="685800"/>
            <a:r>
              <a:rPr lang="en-US" sz="800">
                <a:solidFill>
                  <a:schemeClr val="bg1"/>
                </a:solidFill>
              </a:rPr>
              <a:t>Modulator</a:t>
            </a:r>
          </a:p>
        </p:txBody>
      </p:sp>
      <p:sp>
        <p:nvSpPr>
          <p:cNvPr id="64569" name="Line 32"/>
          <p:cNvSpPr>
            <a:spLocks noChangeShapeType="1"/>
          </p:cNvSpPr>
          <p:nvPr/>
        </p:nvSpPr>
        <p:spPr bwMode="auto">
          <a:xfrm>
            <a:off x="5392738" y="2820988"/>
            <a:ext cx="7937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70" name="Line 33"/>
          <p:cNvSpPr>
            <a:spLocks noChangeShapeType="1"/>
          </p:cNvSpPr>
          <p:nvPr/>
        </p:nvSpPr>
        <p:spPr bwMode="auto">
          <a:xfrm>
            <a:off x="4848225" y="2820988"/>
            <a:ext cx="37147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4571" name="Group 70"/>
          <p:cNvGrpSpPr>
            <a:grpSpLocks/>
          </p:cNvGrpSpPr>
          <p:nvPr/>
        </p:nvGrpSpPr>
        <p:grpSpPr bwMode="auto">
          <a:xfrm>
            <a:off x="5214938" y="2727325"/>
            <a:ext cx="201612" cy="188913"/>
            <a:chOff x="1920" y="528"/>
            <a:chExt cx="192" cy="192"/>
          </a:xfrm>
        </p:grpSpPr>
        <p:sp>
          <p:nvSpPr>
            <p:cNvPr id="64715" name="Oval 71"/>
            <p:cNvSpPr>
              <a:spLocks noChangeArrowheads="1"/>
            </p:cNvSpPr>
            <p:nvPr/>
          </p:nvSpPr>
          <p:spPr bwMode="auto">
            <a:xfrm>
              <a:off x="1920" y="528"/>
              <a:ext cx="192" cy="192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716" name="Line 72"/>
            <p:cNvSpPr>
              <a:spLocks noChangeShapeType="1"/>
            </p:cNvSpPr>
            <p:nvPr/>
          </p:nvSpPr>
          <p:spPr bwMode="auto">
            <a:xfrm flipH="1">
              <a:off x="1968" y="62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72" name="Line 27"/>
          <p:cNvSpPr>
            <a:spLocks noChangeShapeType="1"/>
          </p:cNvSpPr>
          <p:nvPr/>
        </p:nvSpPr>
        <p:spPr bwMode="auto">
          <a:xfrm>
            <a:off x="4260850" y="3375025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73" name="Line 28"/>
          <p:cNvSpPr>
            <a:spLocks noChangeShapeType="1"/>
          </p:cNvSpPr>
          <p:nvPr/>
        </p:nvSpPr>
        <p:spPr bwMode="auto">
          <a:xfrm>
            <a:off x="4260850" y="3609975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74" name="Line 29"/>
          <p:cNvSpPr>
            <a:spLocks noChangeShapeType="1"/>
          </p:cNvSpPr>
          <p:nvPr/>
        </p:nvSpPr>
        <p:spPr bwMode="auto">
          <a:xfrm>
            <a:off x="4260850" y="3784600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75" name="Line 30"/>
          <p:cNvSpPr>
            <a:spLocks noChangeShapeType="1"/>
          </p:cNvSpPr>
          <p:nvPr/>
        </p:nvSpPr>
        <p:spPr bwMode="auto">
          <a:xfrm>
            <a:off x="4260850" y="4017963"/>
            <a:ext cx="2524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76" name="Oval 40"/>
          <p:cNvSpPr>
            <a:spLocks noChangeArrowheads="1"/>
          </p:cNvSpPr>
          <p:nvPr/>
        </p:nvSpPr>
        <p:spPr bwMode="auto">
          <a:xfrm>
            <a:off x="4210050" y="3970338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7" name="Oval 41"/>
          <p:cNvSpPr>
            <a:spLocks noChangeArrowheads="1"/>
          </p:cNvSpPr>
          <p:nvPr/>
        </p:nvSpPr>
        <p:spPr bwMode="auto">
          <a:xfrm>
            <a:off x="4210050" y="3738563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8" name="Oval 42"/>
          <p:cNvSpPr>
            <a:spLocks noChangeArrowheads="1"/>
          </p:cNvSpPr>
          <p:nvPr/>
        </p:nvSpPr>
        <p:spPr bwMode="auto">
          <a:xfrm>
            <a:off x="4210050" y="3562350"/>
            <a:ext cx="100013" cy="952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9" name="Oval 43"/>
          <p:cNvSpPr>
            <a:spLocks noChangeArrowheads="1"/>
          </p:cNvSpPr>
          <p:nvPr/>
        </p:nvSpPr>
        <p:spPr bwMode="auto">
          <a:xfrm>
            <a:off x="4210050" y="3327400"/>
            <a:ext cx="100013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0" name="Rectangle 4"/>
          <p:cNvSpPr>
            <a:spLocks noChangeArrowheads="1"/>
          </p:cNvSpPr>
          <p:nvPr/>
        </p:nvSpPr>
        <p:spPr bwMode="auto">
          <a:xfrm>
            <a:off x="5743575" y="2386013"/>
            <a:ext cx="1057275" cy="23018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Vref Mux</a:t>
            </a:r>
          </a:p>
        </p:txBody>
      </p:sp>
      <p:sp>
        <p:nvSpPr>
          <p:cNvPr id="64581" name="Line 25"/>
          <p:cNvSpPr>
            <a:spLocks noChangeShapeType="1"/>
          </p:cNvSpPr>
          <p:nvPr/>
        </p:nvSpPr>
        <p:spPr bwMode="auto">
          <a:xfrm>
            <a:off x="5837238" y="2154238"/>
            <a:ext cx="0" cy="2365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82" name="Line 26"/>
          <p:cNvSpPr>
            <a:spLocks noChangeShapeType="1"/>
          </p:cNvSpPr>
          <p:nvPr/>
        </p:nvSpPr>
        <p:spPr bwMode="auto">
          <a:xfrm>
            <a:off x="6142038" y="2154238"/>
            <a:ext cx="0" cy="2365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83" name="Oval 45"/>
          <p:cNvSpPr>
            <a:spLocks noChangeArrowheads="1"/>
          </p:cNvSpPr>
          <p:nvPr/>
        </p:nvSpPr>
        <p:spPr bwMode="auto">
          <a:xfrm>
            <a:off x="5788025" y="2074863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4" name="Oval 46"/>
          <p:cNvSpPr>
            <a:spLocks noChangeArrowheads="1"/>
          </p:cNvSpPr>
          <p:nvPr/>
        </p:nvSpPr>
        <p:spPr bwMode="auto">
          <a:xfrm>
            <a:off x="6091238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5" name="Line 25"/>
          <p:cNvSpPr>
            <a:spLocks noChangeShapeType="1"/>
          </p:cNvSpPr>
          <p:nvPr/>
        </p:nvSpPr>
        <p:spPr bwMode="auto">
          <a:xfrm>
            <a:off x="6437313" y="2159000"/>
            <a:ext cx="0" cy="2365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86" name="Line 26"/>
          <p:cNvSpPr>
            <a:spLocks noChangeShapeType="1"/>
          </p:cNvSpPr>
          <p:nvPr/>
        </p:nvSpPr>
        <p:spPr bwMode="auto">
          <a:xfrm>
            <a:off x="6742113" y="2159000"/>
            <a:ext cx="0" cy="2365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87" name="Oval 45"/>
          <p:cNvSpPr>
            <a:spLocks noChangeArrowheads="1"/>
          </p:cNvSpPr>
          <p:nvPr/>
        </p:nvSpPr>
        <p:spPr bwMode="auto">
          <a:xfrm>
            <a:off x="6388100" y="2079625"/>
            <a:ext cx="100013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8" name="Oval 46"/>
          <p:cNvSpPr>
            <a:spLocks noChangeArrowheads="1"/>
          </p:cNvSpPr>
          <p:nvPr/>
        </p:nvSpPr>
        <p:spPr bwMode="auto">
          <a:xfrm>
            <a:off x="6691313" y="2079625"/>
            <a:ext cx="101600" cy="936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89" name="Text Box 61"/>
          <p:cNvSpPr txBox="1">
            <a:spLocks noChangeArrowheads="1"/>
          </p:cNvSpPr>
          <p:nvPr/>
        </p:nvSpPr>
        <p:spPr bwMode="auto">
          <a:xfrm>
            <a:off x="6211888" y="1909763"/>
            <a:ext cx="1023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REFP1</a:t>
            </a:r>
          </a:p>
        </p:txBody>
      </p:sp>
      <p:sp>
        <p:nvSpPr>
          <p:cNvPr id="64590" name="Text Box 62"/>
          <p:cNvSpPr txBox="1">
            <a:spLocks noChangeArrowheads="1"/>
          </p:cNvSpPr>
          <p:nvPr/>
        </p:nvSpPr>
        <p:spPr bwMode="auto">
          <a:xfrm>
            <a:off x="6527800" y="1909763"/>
            <a:ext cx="11191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REFN1</a:t>
            </a:r>
          </a:p>
        </p:txBody>
      </p:sp>
      <p:sp>
        <p:nvSpPr>
          <p:cNvPr id="64591" name="Line 23"/>
          <p:cNvSpPr>
            <a:spLocks noChangeShapeType="1"/>
          </p:cNvSpPr>
          <p:nvPr/>
        </p:nvSpPr>
        <p:spPr bwMode="auto">
          <a:xfrm>
            <a:off x="6818313" y="2509838"/>
            <a:ext cx="1397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92" name="Rectangle 52"/>
          <p:cNvSpPr>
            <a:spLocks noChangeArrowheads="1"/>
          </p:cNvSpPr>
          <p:nvPr/>
        </p:nvSpPr>
        <p:spPr bwMode="auto">
          <a:xfrm>
            <a:off x="4914900" y="3808413"/>
            <a:ext cx="557213" cy="239712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Bias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Generator</a:t>
            </a:r>
          </a:p>
        </p:txBody>
      </p:sp>
      <p:sp>
        <p:nvSpPr>
          <p:cNvPr id="64593" name="Rectangle 52"/>
          <p:cNvSpPr>
            <a:spLocks noChangeArrowheads="1"/>
          </p:cNvSpPr>
          <p:nvPr/>
        </p:nvSpPr>
        <p:spPr bwMode="auto">
          <a:xfrm>
            <a:off x="4914900" y="4113213"/>
            <a:ext cx="557213" cy="24923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System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Monitor</a:t>
            </a:r>
          </a:p>
        </p:txBody>
      </p:sp>
      <p:sp>
        <p:nvSpPr>
          <p:cNvPr id="64594" name="Rectangle 52"/>
          <p:cNvSpPr>
            <a:spLocks noChangeArrowheads="1"/>
          </p:cNvSpPr>
          <p:nvPr/>
        </p:nvSpPr>
        <p:spPr bwMode="auto">
          <a:xfrm>
            <a:off x="7219950" y="3908425"/>
            <a:ext cx="581025" cy="249238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Self</a:t>
            </a:r>
          </a:p>
          <a:p>
            <a:pPr algn="ctr"/>
            <a:r>
              <a:rPr lang="en-US" sz="800">
                <a:solidFill>
                  <a:schemeClr val="bg1"/>
                </a:solidFill>
              </a:rPr>
              <a:t>Calibration</a:t>
            </a:r>
          </a:p>
        </p:txBody>
      </p:sp>
      <p:sp>
        <p:nvSpPr>
          <p:cNvPr id="64595" name="Text Box 60"/>
          <p:cNvSpPr txBox="1">
            <a:spLocks noChangeArrowheads="1"/>
          </p:cNvSpPr>
          <p:nvPr/>
        </p:nvSpPr>
        <p:spPr bwMode="auto">
          <a:xfrm>
            <a:off x="4489450" y="4567238"/>
            <a:ext cx="635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AVSS</a:t>
            </a:r>
          </a:p>
        </p:txBody>
      </p:sp>
      <p:sp>
        <p:nvSpPr>
          <p:cNvPr id="64596" name="Text Box 57"/>
          <p:cNvSpPr txBox="1">
            <a:spLocks noChangeArrowheads="1"/>
          </p:cNvSpPr>
          <p:nvPr/>
        </p:nvSpPr>
        <p:spPr bwMode="auto">
          <a:xfrm>
            <a:off x="8056563" y="2959100"/>
            <a:ext cx="10874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DOUT/DRDYn</a:t>
            </a:r>
          </a:p>
        </p:txBody>
      </p:sp>
      <p:sp>
        <p:nvSpPr>
          <p:cNvPr id="64597" name="Line 24"/>
          <p:cNvSpPr>
            <a:spLocks noChangeShapeType="1"/>
          </p:cNvSpPr>
          <p:nvPr/>
        </p:nvSpPr>
        <p:spPr bwMode="auto">
          <a:xfrm>
            <a:off x="4684713" y="2166938"/>
            <a:ext cx="0" cy="227171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98" name="Rectangle 69"/>
          <p:cNvSpPr>
            <a:spLocks noChangeArrowheads="1"/>
          </p:cNvSpPr>
          <p:nvPr/>
        </p:nvSpPr>
        <p:spPr bwMode="auto">
          <a:xfrm>
            <a:off x="4513263" y="2498725"/>
            <a:ext cx="322262" cy="1603375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vert="eaVert"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MUX</a:t>
            </a:r>
          </a:p>
        </p:txBody>
      </p:sp>
      <p:grpSp>
        <p:nvGrpSpPr>
          <p:cNvPr id="64599" name="Group 70"/>
          <p:cNvGrpSpPr>
            <a:grpSpLocks/>
          </p:cNvGrpSpPr>
          <p:nvPr/>
        </p:nvGrpSpPr>
        <p:grpSpPr bwMode="auto">
          <a:xfrm rot="-5400000">
            <a:off x="4579937" y="2232026"/>
            <a:ext cx="201613" cy="188912"/>
            <a:chOff x="1920" y="528"/>
            <a:chExt cx="192" cy="192"/>
          </a:xfrm>
        </p:grpSpPr>
        <p:sp>
          <p:nvSpPr>
            <p:cNvPr id="64713" name="Oval 71"/>
            <p:cNvSpPr>
              <a:spLocks noChangeArrowheads="1"/>
            </p:cNvSpPr>
            <p:nvPr/>
          </p:nvSpPr>
          <p:spPr bwMode="auto">
            <a:xfrm>
              <a:off x="1920" y="528"/>
              <a:ext cx="192" cy="192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714" name="Line 72"/>
            <p:cNvSpPr>
              <a:spLocks noChangeShapeType="1"/>
            </p:cNvSpPr>
            <p:nvPr/>
          </p:nvSpPr>
          <p:spPr bwMode="auto">
            <a:xfrm flipH="1">
              <a:off x="1968" y="62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600" name="Group 70"/>
          <p:cNvGrpSpPr>
            <a:grpSpLocks/>
          </p:cNvGrpSpPr>
          <p:nvPr/>
        </p:nvGrpSpPr>
        <p:grpSpPr bwMode="auto">
          <a:xfrm rot="-5400000">
            <a:off x="4579938" y="4179888"/>
            <a:ext cx="201612" cy="188912"/>
            <a:chOff x="1920" y="528"/>
            <a:chExt cx="192" cy="192"/>
          </a:xfrm>
        </p:grpSpPr>
        <p:sp>
          <p:nvSpPr>
            <p:cNvPr id="64711" name="Oval 71"/>
            <p:cNvSpPr>
              <a:spLocks noChangeArrowheads="1"/>
            </p:cNvSpPr>
            <p:nvPr/>
          </p:nvSpPr>
          <p:spPr bwMode="auto">
            <a:xfrm>
              <a:off x="1920" y="528"/>
              <a:ext cx="192" cy="192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712" name="Line 72"/>
            <p:cNvSpPr>
              <a:spLocks noChangeShapeType="1"/>
            </p:cNvSpPr>
            <p:nvPr/>
          </p:nvSpPr>
          <p:spPr bwMode="auto">
            <a:xfrm flipH="1">
              <a:off x="1968" y="62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601" name="Oval 44"/>
          <p:cNvSpPr>
            <a:spLocks noChangeArrowheads="1"/>
          </p:cNvSpPr>
          <p:nvPr/>
        </p:nvSpPr>
        <p:spPr bwMode="auto">
          <a:xfrm>
            <a:off x="4633913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2" name="Line 32"/>
          <p:cNvSpPr>
            <a:spLocks noChangeShapeType="1"/>
          </p:cNvSpPr>
          <p:nvPr/>
        </p:nvSpPr>
        <p:spPr bwMode="auto">
          <a:xfrm>
            <a:off x="5410200" y="2382838"/>
            <a:ext cx="13335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03" name="Text Box 60"/>
          <p:cNvSpPr txBox="1">
            <a:spLocks noChangeArrowheads="1"/>
          </p:cNvSpPr>
          <p:nvPr/>
        </p:nvSpPr>
        <p:spPr bwMode="auto">
          <a:xfrm>
            <a:off x="5270500" y="2224088"/>
            <a:ext cx="635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</a:rPr>
              <a:t>AVDD</a:t>
            </a:r>
          </a:p>
        </p:txBody>
      </p:sp>
      <p:sp>
        <p:nvSpPr>
          <p:cNvPr id="64604" name="Oval 39"/>
          <p:cNvSpPr>
            <a:spLocks noChangeArrowheads="1"/>
          </p:cNvSpPr>
          <p:nvPr/>
        </p:nvSpPr>
        <p:spPr bwMode="auto">
          <a:xfrm>
            <a:off x="7534275" y="4427538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5" name="Oval 51"/>
          <p:cNvSpPr>
            <a:spLocks noChangeArrowheads="1"/>
          </p:cNvSpPr>
          <p:nvPr/>
        </p:nvSpPr>
        <p:spPr bwMode="auto">
          <a:xfrm>
            <a:off x="8010525" y="3582988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6" name="Text Box 57"/>
          <p:cNvSpPr txBox="1">
            <a:spLocks noChangeArrowheads="1"/>
          </p:cNvSpPr>
          <p:nvPr/>
        </p:nvSpPr>
        <p:spPr bwMode="auto">
          <a:xfrm>
            <a:off x="8061325" y="3535363"/>
            <a:ext cx="714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START</a:t>
            </a:r>
          </a:p>
        </p:txBody>
      </p:sp>
      <p:sp>
        <p:nvSpPr>
          <p:cNvPr id="64607" name="Line 77"/>
          <p:cNvSpPr>
            <a:spLocks noChangeShapeType="1"/>
          </p:cNvSpPr>
          <p:nvPr/>
        </p:nvSpPr>
        <p:spPr bwMode="auto">
          <a:xfrm>
            <a:off x="7858125" y="3630613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08" name="Oval 51"/>
          <p:cNvSpPr>
            <a:spLocks noChangeArrowheads="1"/>
          </p:cNvSpPr>
          <p:nvPr/>
        </p:nvSpPr>
        <p:spPr bwMode="auto">
          <a:xfrm>
            <a:off x="8010525" y="3735388"/>
            <a:ext cx="100013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9" name="Text Box 57"/>
          <p:cNvSpPr txBox="1">
            <a:spLocks noChangeArrowheads="1"/>
          </p:cNvSpPr>
          <p:nvPr/>
        </p:nvSpPr>
        <p:spPr bwMode="auto">
          <a:xfrm>
            <a:off x="8061325" y="3687763"/>
            <a:ext cx="714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RESETn</a:t>
            </a:r>
          </a:p>
        </p:txBody>
      </p:sp>
      <p:sp>
        <p:nvSpPr>
          <p:cNvPr id="64610" name="Line 77"/>
          <p:cNvSpPr>
            <a:spLocks noChangeShapeType="1"/>
          </p:cNvSpPr>
          <p:nvPr/>
        </p:nvSpPr>
        <p:spPr bwMode="auto">
          <a:xfrm>
            <a:off x="7858125" y="3783013"/>
            <a:ext cx="152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11" name="Oval 44"/>
          <p:cNvSpPr>
            <a:spLocks noChangeArrowheads="1"/>
          </p:cNvSpPr>
          <p:nvPr/>
        </p:nvSpPr>
        <p:spPr bwMode="auto">
          <a:xfrm>
            <a:off x="4881563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12" name="Oval 44"/>
          <p:cNvSpPr>
            <a:spLocks noChangeArrowheads="1"/>
          </p:cNvSpPr>
          <p:nvPr/>
        </p:nvSpPr>
        <p:spPr bwMode="auto">
          <a:xfrm>
            <a:off x="5124450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13" name="Line 31"/>
          <p:cNvSpPr>
            <a:spLocks noChangeShapeType="1"/>
          </p:cNvSpPr>
          <p:nvPr/>
        </p:nvSpPr>
        <p:spPr bwMode="auto">
          <a:xfrm>
            <a:off x="4932363" y="2371725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14" name="Line 31"/>
          <p:cNvSpPr>
            <a:spLocks noChangeShapeType="1"/>
          </p:cNvSpPr>
          <p:nvPr/>
        </p:nvSpPr>
        <p:spPr bwMode="auto">
          <a:xfrm>
            <a:off x="5170488" y="2376488"/>
            <a:ext cx="0" cy="4524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15" name="Line 31"/>
          <p:cNvSpPr>
            <a:spLocks noChangeShapeType="1"/>
          </p:cNvSpPr>
          <p:nvPr/>
        </p:nvSpPr>
        <p:spPr bwMode="auto">
          <a:xfrm>
            <a:off x="5170488" y="2171700"/>
            <a:ext cx="0" cy="9525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16" name="Line 31"/>
          <p:cNvSpPr>
            <a:spLocks noChangeShapeType="1"/>
          </p:cNvSpPr>
          <p:nvPr/>
        </p:nvSpPr>
        <p:spPr bwMode="auto">
          <a:xfrm>
            <a:off x="4932363" y="2166938"/>
            <a:ext cx="0" cy="9525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17" name="Line 31"/>
          <p:cNvSpPr>
            <a:spLocks noChangeShapeType="1"/>
          </p:cNvSpPr>
          <p:nvPr/>
        </p:nvSpPr>
        <p:spPr bwMode="auto">
          <a:xfrm flipH="1">
            <a:off x="5095875" y="2252663"/>
            <a:ext cx="79375" cy="11906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18" name="Line 31"/>
          <p:cNvSpPr>
            <a:spLocks noChangeShapeType="1"/>
          </p:cNvSpPr>
          <p:nvPr/>
        </p:nvSpPr>
        <p:spPr bwMode="auto">
          <a:xfrm flipH="1">
            <a:off x="4857750" y="2257425"/>
            <a:ext cx="79375" cy="11906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19" name="Oval 44"/>
          <p:cNvSpPr>
            <a:spLocks noChangeArrowheads="1"/>
          </p:cNvSpPr>
          <p:nvPr/>
        </p:nvSpPr>
        <p:spPr bwMode="auto">
          <a:xfrm>
            <a:off x="5138738" y="2781300"/>
            <a:ext cx="66675" cy="63500"/>
          </a:xfrm>
          <a:prstGeom prst="ellipse">
            <a:avLst/>
          </a:prstGeom>
          <a:solidFill>
            <a:schemeClr val="bg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20" name="Oval 44"/>
          <p:cNvSpPr>
            <a:spLocks noChangeArrowheads="1"/>
          </p:cNvSpPr>
          <p:nvPr/>
        </p:nvSpPr>
        <p:spPr bwMode="auto">
          <a:xfrm>
            <a:off x="4900613" y="2557463"/>
            <a:ext cx="66675" cy="63500"/>
          </a:xfrm>
          <a:prstGeom prst="ellipse">
            <a:avLst/>
          </a:prstGeom>
          <a:solidFill>
            <a:schemeClr val="bg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21" name="Oval 46"/>
          <p:cNvSpPr>
            <a:spLocks noChangeArrowheads="1"/>
          </p:cNvSpPr>
          <p:nvPr/>
        </p:nvSpPr>
        <p:spPr bwMode="auto">
          <a:xfrm>
            <a:off x="7858125" y="2074863"/>
            <a:ext cx="101600" cy="936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22" name="Text Box 62"/>
          <p:cNvSpPr txBox="1">
            <a:spLocks noChangeArrowheads="1"/>
          </p:cNvSpPr>
          <p:nvPr/>
        </p:nvSpPr>
        <p:spPr bwMode="auto">
          <a:xfrm>
            <a:off x="7708900" y="1905000"/>
            <a:ext cx="11191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/>
              <a:t>DVDD</a:t>
            </a:r>
          </a:p>
        </p:txBody>
      </p:sp>
      <p:grpSp>
        <p:nvGrpSpPr>
          <p:cNvPr id="64623" name="Group 96"/>
          <p:cNvGrpSpPr>
            <a:grpSpLocks/>
          </p:cNvGrpSpPr>
          <p:nvPr/>
        </p:nvGrpSpPr>
        <p:grpSpPr bwMode="auto">
          <a:xfrm rot="5400000">
            <a:off x="5931694" y="1643857"/>
            <a:ext cx="76200" cy="233362"/>
            <a:chOff x="6148354" y="2113934"/>
            <a:chExt cx="157196" cy="479347"/>
          </a:xfrm>
        </p:grpSpPr>
        <p:cxnSp>
          <p:nvCxnSpPr>
            <p:cNvPr id="146" name="Straight Connector 145"/>
            <p:cNvCxnSpPr/>
            <p:nvPr/>
          </p:nvCxnSpPr>
          <p:spPr>
            <a:xfrm rot="5400000">
              <a:off x="6184589" y="2156325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>
              <a:off x="6184589" y="2537846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6223676" y="2215020"/>
              <a:ext cx="72048" cy="35871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V="1">
              <a:off x="6148354" y="2244369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158177" y="2290020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6148354" y="2325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158178" y="2371542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6148354" y="2407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161455" y="2453066"/>
              <a:ext cx="72048" cy="35869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624" name="Line 28"/>
          <p:cNvSpPr>
            <a:spLocks noChangeShapeType="1"/>
          </p:cNvSpPr>
          <p:nvPr/>
        </p:nvSpPr>
        <p:spPr bwMode="auto">
          <a:xfrm>
            <a:off x="4068763" y="1763713"/>
            <a:ext cx="17827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25" name="Line 25"/>
          <p:cNvSpPr>
            <a:spLocks noChangeShapeType="1"/>
          </p:cNvSpPr>
          <p:nvPr/>
        </p:nvSpPr>
        <p:spPr bwMode="auto">
          <a:xfrm>
            <a:off x="6142038" y="1766888"/>
            <a:ext cx="0" cy="296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26" name="Line 25"/>
          <p:cNvSpPr>
            <a:spLocks noChangeShapeType="1"/>
          </p:cNvSpPr>
          <p:nvPr/>
        </p:nvSpPr>
        <p:spPr bwMode="auto">
          <a:xfrm>
            <a:off x="5838825" y="1760538"/>
            <a:ext cx="0" cy="322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27" name="Line 25"/>
          <p:cNvSpPr>
            <a:spLocks noChangeShapeType="1"/>
          </p:cNvSpPr>
          <p:nvPr/>
        </p:nvSpPr>
        <p:spPr bwMode="auto">
          <a:xfrm>
            <a:off x="6280150" y="1755775"/>
            <a:ext cx="0" cy="119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" name="Isosceles Triangle 158"/>
          <p:cNvSpPr/>
          <p:nvPr/>
        </p:nvSpPr>
        <p:spPr>
          <a:xfrm flipV="1">
            <a:off x="6243638" y="1884363"/>
            <a:ext cx="76200" cy="66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629" name="Line 28"/>
          <p:cNvSpPr>
            <a:spLocks noChangeShapeType="1"/>
          </p:cNvSpPr>
          <p:nvPr/>
        </p:nvSpPr>
        <p:spPr bwMode="auto">
          <a:xfrm>
            <a:off x="6072188" y="1763713"/>
            <a:ext cx="212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4630" name="Group 96"/>
          <p:cNvGrpSpPr>
            <a:grpSpLocks/>
          </p:cNvGrpSpPr>
          <p:nvPr/>
        </p:nvGrpSpPr>
        <p:grpSpPr bwMode="auto">
          <a:xfrm>
            <a:off x="2430463" y="2527300"/>
            <a:ext cx="76200" cy="233363"/>
            <a:chOff x="6148354" y="2113934"/>
            <a:chExt cx="157196" cy="479347"/>
          </a:xfrm>
        </p:grpSpPr>
        <p:cxnSp>
          <p:nvCxnSpPr>
            <p:cNvPr id="266" name="Straight Connector 265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>
              <a:off x="6223676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>
              <a:off x="6158178" y="2290020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>
              <a:off x="6158178" y="2371543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631" name="Line 28"/>
          <p:cNvSpPr>
            <a:spLocks noChangeShapeType="1"/>
          </p:cNvSpPr>
          <p:nvPr/>
        </p:nvSpPr>
        <p:spPr bwMode="auto">
          <a:xfrm>
            <a:off x="2466975" y="2759075"/>
            <a:ext cx="1736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32" name="Line 28"/>
          <p:cNvSpPr>
            <a:spLocks noChangeShapeType="1"/>
          </p:cNvSpPr>
          <p:nvPr/>
        </p:nvSpPr>
        <p:spPr bwMode="auto">
          <a:xfrm>
            <a:off x="2474913" y="2530475"/>
            <a:ext cx="1733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33" name="Line 28"/>
          <p:cNvSpPr>
            <a:spLocks noChangeShapeType="1"/>
          </p:cNvSpPr>
          <p:nvPr/>
        </p:nvSpPr>
        <p:spPr bwMode="auto">
          <a:xfrm>
            <a:off x="1905000" y="2944813"/>
            <a:ext cx="2308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34" name="Oval 44"/>
          <p:cNvSpPr>
            <a:spLocks noChangeArrowheads="1"/>
          </p:cNvSpPr>
          <p:nvPr/>
        </p:nvSpPr>
        <p:spPr bwMode="auto">
          <a:xfrm>
            <a:off x="4038600" y="2439988"/>
            <a:ext cx="65088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35" name="Oval 44"/>
          <p:cNvSpPr>
            <a:spLocks noChangeArrowheads="1"/>
          </p:cNvSpPr>
          <p:nvPr/>
        </p:nvSpPr>
        <p:spPr bwMode="auto">
          <a:xfrm>
            <a:off x="4038600" y="2854325"/>
            <a:ext cx="65088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36" name="Line 28"/>
          <p:cNvSpPr>
            <a:spLocks noChangeShapeType="1"/>
          </p:cNvSpPr>
          <p:nvPr/>
        </p:nvSpPr>
        <p:spPr bwMode="auto">
          <a:xfrm>
            <a:off x="1901825" y="2892425"/>
            <a:ext cx="21796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4637" name="Group 96"/>
          <p:cNvGrpSpPr>
            <a:grpSpLocks/>
          </p:cNvGrpSpPr>
          <p:nvPr/>
        </p:nvGrpSpPr>
        <p:grpSpPr bwMode="auto">
          <a:xfrm>
            <a:off x="1863725" y="2936875"/>
            <a:ext cx="76200" cy="233363"/>
            <a:chOff x="6148354" y="2113934"/>
            <a:chExt cx="157196" cy="479347"/>
          </a:xfrm>
        </p:grpSpPr>
        <p:cxnSp>
          <p:nvCxnSpPr>
            <p:cNvPr id="303" name="Straight Connector 302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>
              <a:off x="6223678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>
              <a:off x="6158180" y="2290020"/>
              <a:ext cx="134271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>
              <a:off x="6158180" y="2371543"/>
              <a:ext cx="134271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638" name="Line 28"/>
          <p:cNvSpPr>
            <a:spLocks noChangeShapeType="1"/>
          </p:cNvSpPr>
          <p:nvPr/>
        </p:nvSpPr>
        <p:spPr bwMode="auto">
          <a:xfrm>
            <a:off x="1900238" y="3173413"/>
            <a:ext cx="23066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39" name="Line 28"/>
          <p:cNvSpPr>
            <a:spLocks noChangeShapeType="1"/>
          </p:cNvSpPr>
          <p:nvPr/>
        </p:nvSpPr>
        <p:spPr bwMode="auto">
          <a:xfrm>
            <a:off x="1304925" y="3354388"/>
            <a:ext cx="290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40" name="Oval 44"/>
          <p:cNvSpPr>
            <a:spLocks noChangeArrowheads="1"/>
          </p:cNvSpPr>
          <p:nvPr/>
        </p:nvSpPr>
        <p:spPr bwMode="auto">
          <a:xfrm>
            <a:off x="4044950" y="3259138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41" name="Line 28"/>
          <p:cNvSpPr>
            <a:spLocks noChangeShapeType="1"/>
          </p:cNvSpPr>
          <p:nvPr/>
        </p:nvSpPr>
        <p:spPr bwMode="auto">
          <a:xfrm>
            <a:off x="1309688" y="3297238"/>
            <a:ext cx="2767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4642" name="Group 96"/>
          <p:cNvGrpSpPr>
            <a:grpSpLocks/>
          </p:cNvGrpSpPr>
          <p:nvPr/>
        </p:nvGrpSpPr>
        <p:grpSpPr bwMode="auto">
          <a:xfrm>
            <a:off x="1271588" y="3346450"/>
            <a:ext cx="76200" cy="233363"/>
            <a:chOff x="6148354" y="2113934"/>
            <a:chExt cx="157196" cy="479347"/>
          </a:xfrm>
        </p:grpSpPr>
        <p:cxnSp>
          <p:nvCxnSpPr>
            <p:cNvPr id="332" name="Straight Connector 331"/>
            <p:cNvCxnSpPr/>
            <p:nvPr/>
          </p:nvCxnSpPr>
          <p:spPr>
            <a:xfrm rot="5400000">
              <a:off x="6184588" y="2162848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 rot="5400000">
              <a:off x="6184588" y="2544369"/>
              <a:ext cx="97826" cy="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>
            <a:xfrm>
              <a:off x="6223676" y="2215022"/>
              <a:ext cx="72048" cy="35868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/>
          </p:nvCxnSpPr>
          <p:spPr>
            <a:xfrm flipV="1">
              <a:off x="6148354" y="2250890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>
              <a:off x="6158178" y="2290020"/>
              <a:ext cx="134273" cy="42392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>
            <a:xfrm flipV="1">
              <a:off x="6148354" y="2332412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/>
          </p:nvCxnSpPr>
          <p:spPr>
            <a:xfrm>
              <a:off x="6158178" y="2371543"/>
              <a:ext cx="134273" cy="4239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/>
          </p:nvCxnSpPr>
          <p:spPr>
            <a:xfrm flipV="1">
              <a:off x="6148354" y="2413933"/>
              <a:ext cx="157196" cy="3913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/>
          </p:nvCxnSpPr>
          <p:spPr>
            <a:xfrm>
              <a:off x="6161454" y="2453063"/>
              <a:ext cx="72048" cy="35870"/>
            </a:xfrm>
            <a:prstGeom prst="line">
              <a:avLst/>
            </a:prstGeom>
            <a:ln w="190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643" name="Line 28"/>
          <p:cNvSpPr>
            <a:spLocks noChangeShapeType="1"/>
          </p:cNvSpPr>
          <p:nvPr/>
        </p:nvSpPr>
        <p:spPr bwMode="auto">
          <a:xfrm>
            <a:off x="1306513" y="3582988"/>
            <a:ext cx="290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44" name="Line 25"/>
          <p:cNvSpPr>
            <a:spLocks noChangeShapeType="1"/>
          </p:cNvSpPr>
          <p:nvPr/>
        </p:nvSpPr>
        <p:spPr bwMode="auto">
          <a:xfrm flipH="1">
            <a:off x="4078288" y="1752600"/>
            <a:ext cx="0" cy="153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45" name="Oval 44"/>
          <p:cNvSpPr>
            <a:spLocks noChangeArrowheads="1"/>
          </p:cNvSpPr>
          <p:nvPr/>
        </p:nvSpPr>
        <p:spPr bwMode="auto">
          <a:xfrm>
            <a:off x="1277938" y="3321050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46" name="Line 25"/>
          <p:cNvSpPr>
            <a:spLocks noChangeShapeType="1"/>
          </p:cNvSpPr>
          <p:nvPr/>
        </p:nvSpPr>
        <p:spPr bwMode="auto">
          <a:xfrm>
            <a:off x="1316038" y="3290888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47" name="Oval 44"/>
          <p:cNvSpPr>
            <a:spLocks noChangeArrowheads="1"/>
          </p:cNvSpPr>
          <p:nvPr/>
        </p:nvSpPr>
        <p:spPr bwMode="auto">
          <a:xfrm>
            <a:off x="1873250" y="2906713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48" name="Line 25"/>
          <p:cNvSpPr>
            <a:spLocks noChangeShapeType="1"/>
          </p:cNvSpPr>
          <p:nvPr/>
        </p:nvSpPr>
        <p:spPr bwMode="auto">
          <a:xfrm>
            <a:off x="1911350" y="2878138"/>
            <a:ext cx="0" cy="79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49" name="Line 28"/>
          <p:cNvSpPr>
            <a:spLocks noChangeShapeType="1"/>
          </p:cNvSpPr>
          <p:nvPr/>
        </p:nvSpPr>
        <p:spPr bwMode="auto">
          <a:xfrm>
            <a:off x="2462213" y="2478088"/>
            <a:ext cx="1614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50" name="Line 25"/>
          <p:cNvSpPr>
            <a:spLocks noChangeShapeType="1"/>
          </p:cNvSpPr>
          <p:nvPr/>
        </p:nvSpPr>
        <p:spPr bwMode="auto">
          <a:xfrm>
            <a:off x="2471738" y="2466975"/>
            <a:ext cx="0" cy="71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51" name="Oval 44"/>
          <p:cNvSpPr>
            <a:spLocks noChangeArrowheads="1"/>
          </p:cNvSpPr>
          <p:nvPr/>
        </p:nvSpPr>
        <p:spPr bwMode="auto">
          <a:xfrm>
            <a:off x="2439988" y="2497138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52" name="Line 28"/>
          <p:cNvSpPr>
            <a:spLocks noChangeShapeType="1"/>
          </p:cNvSpPr>
          <p:nvPr/>
        </p:nvSpPr>
        <p:spPr bwMode="auto">
          <a:xfrm>
            <a:off x="2466975" y="2811463"/>
            <a:ext cx="1500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53" name="Line 25"/>
          <p:cNvSpPr>
            <a:spLocks noChangeShapeType="1"/>
          </p:cNvSpPr>
          <p:nvPr/>
        </p:nvSpPr>
        <p:spPr bwMode="auto">
          <a:xfrm>
            <a:off x="2473325" y="2733675"/>
            <a:ext cx="0" cy="80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54" name="Line 28"/>
          <p:cNvSpPr>
            <a:spLocks noChangeShapeType="1"/>
          </p:cNvSpPr>
          <p:nvPr/>
        </p:nvSpPr>
        <p:spPr bwMode="auto">
          <a:xfrm>
            <a:off x="1900238" y="32258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55" name="Line 28"/>
          <p:cNvSpPr>
            <a:spLocks noChangeShapeType="1"/>
          </p:cNvSpPr>
          <p:nvPr/>
        </p:nvSpPr>
        <p:spPr bwMode="auto">
          <a:xfrm>
            <a:off x="1309688" y="3649663"/>
            <a:ext cx="25098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56" name="Oval 44"/>
          <p:cNvSpPr>
            <a:spLocks noChangeArrowheads="1"/>
          </p:cNvSpPr>
          <p:nvPr/>
        </p:nvSpPr>
        <p:spPr bwMode="auto">
          <a:xfrm>
            <a:off x="1277938" y="3549650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57" name="Line 25"/>
          <p:cNvSpPr>
            <a:spLocks noChangeShapeType="1"/>
          </p:cNvSpPr>
          <p:nvPr/>
        </p:nvSpPr>
        <p:spPr bwMode="auto">
          <a:xfrm>
            <a:off x="1311275" y="35814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58" name="Oval 44"/>
          <p:cNvSpPr>
            <a:spLocks noChangeArrowheads="1"/>
          </p:cNvSpPr>
          <p:nvPr/>
        </p:nvSpPr>
        <p:spPr bwMode="auto">
          <a:xfrm>
            <a:off x="1873250" y="3135313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59" name="Line 25"/>
          <p:cNvSpPr>
            <a:spLocks noChangeShapeType="1"/>
          </p:cNvSpPr>
          <p:nvPr/>
        </p:nvSpPr>
        <p:spPr bwMode="auto">
          <a:xfrm>
            <a:off x="1906588" y="3167063"/>
            <a:ext cx="0" cy="63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0" name="Oval 44"/>
          <p:cNvSpPr>
            <a:spLocks noChangeArrowheads="1"/>
          </p:cNvSpPr>
          <p:nvPr/>
        </p:nvSpPr>
        <p:spPr bwMode="auto">
          <a:xfrm>
            <a:off x="2439988" y="2720975"/>
            <a:ext cx="66675" cy="635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61" name="Line 25"/>
          <p:cNvSpPr>
            <a:spLocks noChangeShapeType="1"/>
          </p:cNvSpPr>
          <p:nvPr/>
        </p:nvSpPr>
        <p:spPr bwMode="auto">
          <a:xfrm>
            <a:off x="2473325" y="2752725"/>
            <a:ext cx="0" cy="58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2" name="Line 25"/>
          <p:cNvSpPr>
            <a:spLocks noChangeShapeType="1"/>
          </p:cNvSpPr>
          <p:nvPr/>
        </p:nvSpPr>
        <p:spPr bwMode="auto">
          <a:xfrm>
            <a:off x="3814763" y="36433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3" name="Line 28"/>
          <p:cNvSpPr>
            <a:spLocks noChangeShapeType="1"/>
          </p:cNvSpPr>
          <p:nvPr/>
        </p:nvSpPr>
        <p:spPr bwMode="auto">
          <a:xfrm>
            <a:off x="3808413" y="3787775"/>
            <a:ext cx="396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4" name="Line 25"/>
          <p:cNvSpPr>
            <a:spLocks noChangeShapeType="1"/>
          </p:cNvSpPr>
          <p:nvPr/>
        </p:nvSpPr>
        <p:spPr bwMode="auto">
          <a:xfrm flipH="1">
            <a:off x="3959225" y="1914525"/>
            <a:ext cx="0" cy="904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5" name="Line 25"/>
          <p:cNvSpPr>
            <a:spLocks noChangeShapeType="1"/>
          </p:cNvSpPr>
          <p:nvPr/>
        </p:nvSpPr>
        <p:spPr bwMode="auto">
          <a:xfrm flipH="1">
            <a:off x="3797300" y="1857375"/>
            <a:ext cx="0" cy="1376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6" name="Line 28"/>
          <p:cNvSpPr>
            <a:spLocks noChangeShapeType="1"/>
          </p:cNvSpPr>
          <p:nvPr/>
        </p:nvSpPr>
        <p:spPr bwMode="auto">
          <a:xfrm>
            <a:off x="3949700" y="1925638"/>
            <a:ext cx="984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7" name="Line 25"/>
          <p:cNvSpPr>
            <a:spLocks noChangeShapeType="1"/>
          </p:cNvSpPr>
          <p:nvPr/>
        </p:nvSpPr>
        <p:spPr bwMode="auto">
          <a:xfrm flipH="1">
            <a:off x="4930775" y="1914525"/>
            <a:ext cx="0" cy="161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8" name="Line 25"/>
          <p:cNvSpPr>
            <a:spLocks noChangeShapeType="1"/>
          </p:cNvSpPr>
          <p:nvPr/>
        </p:nvSpPr>
        <p:spPr bwMode="auto">
          <a:xfrm flipH="1">
            <a:off x="5173663" y="1843088"/>
            <a:ext cx="0" cy="238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69" name="Line 28"/>
          <p:cNvSpPr>
            <a:spLocks noChangeShapeType="1"/>
          </p:cNvSpPr>
          <p:nvPr/>
        </p:nvSpPr>
        <p:spPr bwMode="auto">
          <a:xfrm>
            <a:off x="3787775" y="1854200"/>
            <a:ext cx="13985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670" name="TextBox 22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93700" y="6361113"/>
            <a:ext cx="1681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hlinkClick r:id="rId2" action="ppaction://hlinksldjump"/>
              </a:rPr>
              <a:t>Back to Home</a:t>
            </a:r>
            <a:endParaRPr lang="en-US"/>
          </a:p>
        </p:txBody>
      </p:sp>
      <p:sp>
        <p:nvSpPr>
          <p:cNvPr id="64671" name="TextBox 222"/>
          <p:cNvSpPr txBox="1">
            <a:spLocks noChangeArrowheads="1"/>
          </p:cNvSpPr>
          <p:nvPr/>
        </p:nvSpPr>
        <p:spPr bwMode="auto">
          <a:xfrm>
            <a:off x="3676650" y="4994275"/>
            <a:ext cx="2782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Ultra High Accuracy</a:t>
            </a:r>
          </a:p>
        </p:txBody>
      </p:sp>
      <p:sp>
        <p:nvSpPr>
          <p:cNvPr id="64673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2474913" y="6038850"/>
            <a:ext cx="4164012" cy="252413"/>
          </a:xfrm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4674" name="TextBox 225"/>
          <p:cNvSpPr txBox="1">
            <a:spLocks noChangeArrowheads="1"/>
          </p:cNvSpPr>
          <p:nvPr/>
        </p:nvSpPr>
        <p:spPr bwMode="auto">
          <a:xfrm>
            <a:off x="8210550" y="6577013"/>
            <a:ext cx="4032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/>
              <a:t>Rev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</Template>
  <TotalTime>28282</TotalTime>
  <Words>119</Words>
  <Application>Microsoft Office PowerPoint</Application>
  <PresentationFormat>On-screen Show (4:3)</PresentationFormat>
  <Paragraphs>94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2</vt:i4>
      </vt:variant>
      <vt:variant>
        <vt:lpstr>Custom Shows</vt:lpstr>
      </vt:variant>
      <vt:variant>
        <vt:i4>1</vt:i4>
      </vt:variant>
    </vt:vector>
  </HeadingPairs>
  <TitlesOfParts>
    <vt:vector size="8" baseType="lpstr">
      <vt:lpstr>Arial</vt:lpstr>
      <vt:lpstr>FinalPowerpoint</vt:lpstr>
      <vt:lpstr>Custom Design</vt:lpstr>
      <vt:lpstr>1_Custom Design</vt:lpstr>
      <vt:lpstr>3_Custom Design</vt:lpstr>
      <vt:lpstr>ADS1248 w/ 2-wire RTD</vt:lpstr>
      <vt:lpstr>ADS1248 w/ 4-wire RTD</vt:lpstr>
      <vt:lpstr>Default Show</vt:lpstr>
    </vt:vector>
  </TitlesOfParts>
  <Company>Texas Instruments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/>
  <cp:lastModifiedBy>TI User</cp:lastModifiedBy>
  <cp:revision>202</cp:revision>
  <dcterms:created xsi:type="dcterms:W3CDTF">2007-12-19T20:51:45Z</dcterms:created>
  <dcterms:modified xsi:type="dcterms:W3CDTF">2011-10-06T16:36:16Z</dcterms:modified>
</cp:coreProperties>
</file>