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42" r:id="rId2"/>
  </p:sldMasterIdLst>
  <p:notesMasterIdLst>
    <p:notesMasterId r:id="rId19"/>
  </p:notesMasterIdLst>
  <p:handoutMasterIdLst>
    <p:handoutMasterId r:id="rId20"/>
  </p:handoutMasterIdLst>
  <p:sldIdLst>
    <p:sldId id="256" r:id="rId3"/>
    <p:sldId id="330" r:id="rId4"/>
    <p:sldId id="346" r:id="rId5"/>
    <p:sldId id="331" r:id="rId6"/>
    <p:sldId id="332" r:id="rId7"/>
    <p:sldId id="334" r:id="rId8"/>
    <p:sldId id="335" r:id="rId9"/>
    <p:sldId id="343" r:id="rId10"/>
    <p:sldId id="336" r:id="rId11"/>
    <p:sldId id="337" r:id="rId12"/>
    <p:sldId id="340" r:id="rId13"/>
    <p:sldId id="342" r:id="rId14"/>
    <p:sldId id="344" r:id="rId15"/>
    <p:sldId id="345" r:id="rId16"/>
    <p:sldId id="339" r:id="rId17"/>
    <p:sldId id="347" r:id="rId18"/>
  </p:sldIdLst>
  <p:sldSz cx="9144000" cy="6858000" type="screen4x3"/>
  <p:notesSz cx="6935788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D6D"/>
    <a:srgbClr val="FF0000"/>
    <a:srgbClr val="FF3737"/>
    <a:srgbClr val="25879B"/>
    <a:srgbClr val="32B4CE"/>
    <a:srgbClr val="AAAAAA"/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6588" autoAdjust="0"/>
    <p:restoredTop sz="95288" autoAdjust="0"/>
  </p:normalViewPr>
  <p:slideViewPr>
    <p:cSldViewPr snapToGrid="0">
      <p:cViewPr>
        <p:scale>
          <a:sx n="80" d="100"/>
          <a:sy n="80" d="100"/>
        </p:scale>
        <p:origin x="-2430" y="-792"/>
      </p:cViewPr>
      <p:guideLst>
        <p:guide orient="horz" pos="216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840"/>
    </p:cViewPr>
  </p:sorterViewPr>
  <p:notesViewPr>
    <p:cSldViewPr snapToGrid="0">
      <p:cViewPr varScale="1">
        <p:scale>
          <a:sx n="57" d="100"/>
          <a:sy n="57" d="100"/>
        </p:scale>
        <p:origin x="-2718" y="-78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58238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03C7419-61D9-46C1-97E9-76E9D8F8C3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06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1688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79913"/>
            <a:ext cx="5548312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58238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603C3B5-9CFC-4B60-AD1F-942309290D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93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9AM – 10:15</a:t>
            </a:r>
            <a:r>
              <a:rPr lang="en-US" baseline="0" dirty="0" smtClean="0"/>
              <a:t>		</a:t>
            </a:r>
            <a:r>
              <a:rPr lang="en-US" dirty="0" smtClean="0"/>
              <a:t>Intro &amp;</a:t>
            </a:r>
            <a:r>
              <a:rPr lang="en-US" baseline="0" dirty="0" smtClean="0"/>
              <a:t> </a:t>
            </a:r>
            <a:r>
              <a:rPr lang="en-US" dirty="0" smtClean="0"/>
              <a:t>Hardware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10:15 – 10:30	Break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10:30 – 11:30	Software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11:30 – noon 	Q &amp; A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Noon to 1 		Lunch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</a:t>
            </a:r>
            <a:r>
              <a:rPr lang="en-US" baseline="0" dirty="0" smtClean="0"/>
              <a:t> – 3		Workshop first half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3 – 3:15		Break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3:15 – 4:15		Workshop second half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3C3B5-9CFC-4B60-AD1F-942309290D4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76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fld id="{B1006088-BF21-4FD5-870B-675EAADE47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D60626-1ACC-48B1-8201-AA7BD5684B54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8835571" y="6403521"/>
            <a:ext cx="254000" cy="261258"/>
            <a:chOff x="8835571" y="6403521"/>
            <a:chExt cx="254000" cy="261258"/>
          </a:xfrm>
        </p:grpSpPr>
        <p:sp>
          <p:nvSpPr>
            <p:cNvPr id="4" name="Isosceles Triangle 3">
              <a:hlinkClick r:id="rId2" action="ppaction://hlinksldjump"/>
            </p:cNvPr>
            <p:cNvSpPr/>
            <p:nvPr/>
          </p:nvSpPr>
          <p:spPr>
            <a:xfrm rot="16200000">
              <a:off x="8768442" y="6470650"/>
              <a:ext cx="261258" cy="127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Isosceles Triangle 4">
              <a:hlinkClick r:id="rId2" action="ppaction://hlinksldjump"/>
            </p:cNvPr>
            <p:cNvSpPr/>
            <p:nvPr/>
          </p:nvSpPr>
          <p:spPr>
            <a:xfrm rot="16200000">
              <a:off x="8895442" y="6470650"/>
              <a:ext cx="261258" cy="127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F5D59E-3020-483D-90FC-392986F41C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8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DB302-961D-41B7-BD2E-EA757E550C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52D4D-CA63-4F5E-A04D-C043C1229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142875"/>
            <a:ext cx="2141537" cy="5735638"/>
          </a:xfr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42875"/>
            <a:ext cx="6275388" cy="57356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0706DD-24B8-4851-91EA-2616D1811F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5EB2F-4B34-480F-BE38-7E5884D920D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744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6324600"/>
            <a:ext cx="8804275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8"/>
          <p:cNvGrpSpPr>
            <a:grpSpLocks/>
          </p:cNvGrpSpPr>
          <p:nvPr userDrawn="1"/>
        </p:nvGrpSpPr>
        <p:grpSpPr bwMode="auto">
          <a:xfrm>
            <a:off x="-7938" y="6323013"/>
            <a:ext cx="8815388" cy="466725"/>
            <a:chOff x="-7620" y="6323077"/>
            <a:chExt cx="8814816" cy="466344"/>
          </a:xfrm>
        </p:grpSpPr>
        <p:cxnSp>
          <p:nvCxnSpPr>
            <p:cNvPr id="7" name="Straight Connector 6"/>
            <p:cNvCxnSpPr/>
            <p:nvPr userDrawn="1"/>
          </p:nvCxnSpPr>
          <p:spPr>
            <a:xfrm>
              <a:off x="-7620" y="6789421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 userDrawn="1"/>
          </p:nvCxnSpPr>
          <p:spPr>
            <a:xfrm>
              <a:off x="-7620" y="6324663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rot="16200000">
              <a:off x="8570849" y="6556249"/>
              <a:ext cx="466344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0" name="Picture 25" descr="ti_logo_powerpoint_1_l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438" y="6440488"/>
            <a:ext cx="18748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27FC1-DA27-4202-929A-FAB433E4002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3431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6324600"/>
            <a:ext cx="8804275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3"/>
          <p:cNvGrpSpPr>
            <a:grpSpLocks/>
          </p:cNvGrpSpPr>
          <p:nvPr userDrawn="1"/>
        </p:nvGrpSpPr>
        <p:grpSpPr bwMode="auto">
          <a:xfrm>
            <a:off x="-7938" y="6323013"/>
            <a:ext cx="8815388" cy="466725"/>
            <a:chOff x="-7620" y="6323077"/>
            <a:chExt cx="8814816" cy="466344"/>
          </a:xfrm>
        </p:grpSpPr>
        <p:cxnSp>
          <p:nvCxnSpPr>
            <p:cNvPr id="7" name="Straight Connector 6"/>
            <p:cNvCxnSpPr/>
            <p:nvPr userDrawn="1"/>
          </p:nvCxnSpPr>
          <p:spPr>
            <a:xfrm>
              <a:off x="-7620" y="6789421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 userDrawn="1"/>
          </p:nvCxnSpPr>
          <p:spPr>
            <a:xfrm>
              <a:off x="-7620" y="6324663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rot="16200000">
              <a:off x="8570849" y="6556249"/>
              <a:ext cx="466344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0" name="Picture 25" descr="ti_logo_powerpoint_1_l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438" y="6440488"/>
            <a:ext cx="18748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F92AF-61A7-4930-8AE4-442436B03F3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658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1_grey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6324600"/>
            <a:ext cx="878205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3"/>
          <p:cNvGrpSpPr>
            <a:grpSpLocks/>
          </p:cNvGrpSpPr>
          <p:nvPr userDrawn="1"/>
        </p:nvGrpSpPr>
        <p:grpSpPr bwMode="auto">
          <a:xfrm>
            <a:off x="-7938" y="6323013"/>
            <a:ext cx="8815388" cy="466725"/>
            <a:chOff x="-7620" y="6323077"/>
            <a:chExt cx="8814816" cy="466344"/>
          </a:xfrm>
        </p:grpSpPr>
        <p:cxnSp>
          <p:nvCxnSpPr>
            <p:cNvPr id="7" name="Straight Connector 6"/>
            <p:cNvCxnSpPr/>
            <p:nvPr userDrawn="1"/>
          </p:nvCxnSpPr>
          <p:spPr>
            <a:xfrm>
              <a:off x="-7620" y="6789421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 userDrawn="1"/>
          </p:nvCxnSpPr>
          <p:spPr>
            <a:xfrm>
              <a:off x="-7620" y="6324663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rot="16200000">
              <a:off x="8570849" y="6556249"/>
              <a:ext cx="466344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0" name="Picture 25" descr="ti_logo_powerpoint_1_l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438" y="6440488"/>
            <a:ext cx="18748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C3B8-B1D0-4828-BC2D-1AFFA136E9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307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5" y="1048468"/>
            <a:ext cx="8467725" cy="4945932"/>
          </a:xfrm>
        </p:spPr>
        <p:txBody>
          <a:bodyPr/>
          <a:lstStyle>
            <a:lvl1pPr>
              <a:spcBef>
                <a:spcPts val="800"/>
              </a:spcBef>
              <a:defRPr/>
            </a:lvl1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45F0A-6C1F-4438-9C56-C37E12F544C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8835571" y="6403521"/>
            <a:ext cx="254000" cy="261258"/>
            <a:chOff x="8835571" y="6403521"/>
            <a:chExt cx="254000" cy="261258"/>
          </a:xfrm>
        </p:grpSpPr>
        <p:sp>
          <p:nvSpPr>
            <p:cNvPr id="6" name="Isosceles Triangle 5">
              <a:hlinkClick r:id="rId2" action="ppaction://hlinksldjump"/>
            </p:cNvPr>
            <p:cNvSpPr/>
            <p:nvPr/>
          </p:nvSpPr>
          <p:spPr>
            <a:xfrm rot="16200000">
              <a:off x="8768442" y="6470650"/>
              <a:ext cx="261258" cy="127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>
              <a:hlinkClick r:id="rId2" action="ppaction://hlinksldjump"/>
            </p:cNvPr>
            <p:cNvSpPr/>
            <p:nvPr/>
          </p:nvSpPr>
          <p:spPr>
            <a:xfrm rot="16200000">
              <a:off x="8895442" y="6470650"/>
              <a:ext cx="261258" cy="127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7892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2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>
          <a:xfrm>
            <a:off x="0" y="6321425"/>
            <a:ext cx="8810625" cy="466344"/>
          </a:xfrm>
          <a:prstGeom prst="rect">
            <a:avLst/>
          </a:prstGeom>
          <a:solidFill>
            <a:schemeClr val="bg1"/>
          </a:solidFill>
          <a:ln w="9525">
            <a:solidFill>
              <a:srgbClr val="AA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438" y="6440488"/>
            <a:ext cx="18748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fld id="{B09843C0-6DAC-490D-A4BA-BCECDC8ED96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4" name="Text Box 31"/>
          <p:cNvSpPr txBox="1">
            <a:spLocks noChangeArrowheads="1"/>
          </p:cNvSpPr>
          <p:nvPr userDrawn="1"/>
        </p:nvSpPr>
        <p:spPr bwMode="auto">
          <a:xfrm>
            <a:off x="314325" y="6038850"/>
            <a:ext cx="25336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TI </a:t>
            </a:r>
            <a:r>
              <a:rPr lang="en-US" sz="800" dirty="0" smtClean="0">
                <a:cs typeface="+mn-cs"/>
              </a:rPr>
              <a:t>Confidential</a:t>
            </a:r>
            <a:r>
              <a:rPr lang="en-US" sz="800" baseline="0" dirty="0" smtClean="0">
                <a:cs typeface="+mn-cs"/>
              </a:rPr>
              <a:t> </a:t>
            </a:r>
            <a:r>
              <a:rPr lang="en-US" sz="800" dirty="0" smtClean="0">
                <a:cs typeface="+mn-cs"/>
              </a:rPr>
              <a:t>– NDA Restrictions</a:t>
            </a:r>
            <a:endParaRPr lang="en-US" sz="800" dirty="0"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38925" y="6049963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9B8EF-92C7-4091-B48E-BE08BA9CD78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0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85863"/>
            <a:ext cx="4157663" cy="469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185863"/>
            <a:ext cx="4157662" cy="469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4BD36-6DE9-4585-9AE2-F983AC4B64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62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E8B3E-0107-4E13-ACAE-CA800D9DD9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268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chemeClr val="tx2"/>
                </a:solidFill>
                <a:latin typeface="Helvetica 45 Ligh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D7B51-6973-406A-B5C0-2719FECD7F7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8835571" y="6403521"/>
            <a:ext cx="254000" cy="261258"/>
            <a:chOff x="8835571" y="6403521"/>
            <a:chExt cx="254000" cy="261258"/>
          </a:xfrm>
        </p:grpSpPr>
        <p:sp>
          <p:nvSpPr>
            <p:cNvPr id="5" name="Isosceles Triangle 4">
              <a:hlinkClick r:id="rId2" action="ppaction://hlinksldjump"/>
            </p:cNvPr>
            <p:cNvSpPr/>
            <p:nvPr/>
          </p:nvSpPr>
          <p:spPr>
            <a:xfrm rot="16200000">
              <a:off x="8768442" y="6470650"/>
              <a:ext cx="261258" cy="127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Isosceles Triangle 5">
              <a:hlinkClick r:id="rId2" action="ppaction://hlinksldjump"/>
            </p:cNvPr>
            <p:cNvSpPr/>
            <p:nvPr/>
          </p:nvSpPr>
          <p:spPr>
            <a:xfrm rot="16200000">
              <a:off x="8895442" y="6470650"/>
              <a:ext cx="261258" cy="127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3290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D966B-1433-4316-BF36-86E15B28763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873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C879D-D8F5-42E9-8D2C-7773DBE884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776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A15E3-33A1-45D7-B83A-3B8BEB3E6DE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809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463A9-3B37-45B6-943D-002B03AF3E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452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142875"/>
            <a:ext cx="2141537" cy="5735638"/>
          </a:xfr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42875"/>
            <a:ext cx="6275388" cy="57356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7F39B-DADB-4164-9D3C-E0C21C7B116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931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1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 userDrawn="1"/>
        </p:nvSpPr>
        <p:spPr>
          <a:xfrm>
            <a:off x="0" y="6324600"/>
            <a:ext cx="8804275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0" y="6321425"/>
            <a:ext cx="8810625" cy="466344"/>
          </a:xfrm>
          <a:prstGeom prst="rect">
            <a:avLst/>
          </a:prstGeom>
          <a:solidFill>
            <a:schemeClr val="bg1"/>
          </a:solidFill>
          <a:ln w="9525">
            <a:solidFill>
              <a:srgbClr val="AA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438" y="6440488"/>
            <a:ext cx="18748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fld id="{F2394529-A9B3-4A54-83EC-E61379E8334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5" name="Text Box 31"/>
          <p:cNvSpPr txBox="1">
            <a:spLocks noChangeArrowheads="1"/>
          </p:cNvSpPr>
          <p:nvPr userDrawn="1"/>
        </p:nvSpPr>
        <p:spPr bwMode="auto">
          <a:xfrm>
            <a:off x="314325" y="6038850"/>
            <a:ext cx="25336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TI </a:t>
            </a:r>
            <a:r>
              <a:rPr lang="en-US" sz="800" dirty="0" smtClean="0">
                <a:cs typeface="+mn-cs"/>
              </a:rPr>
              <a:t>Confidential</a:t>
            </a:r>
            <a:r>
              <a:rPr lang="en-US" sz="800" baseline="0" dirty="0" smtClean="0">
                <a:cs typeface="+mn-cs"/>
              </a:rPr>
              <a:t> </a:t>
            </a:r>
            <a:r>
              <a:rPr lang="en-US" sz="800" dirty="0" smtClean="0">
                <a:cs typeface="+mn-cs"/>
              </a:rPr>
              <a:t>– NDA Restrictions</a:t>
            </a:r>
            <a:endParaRPr lang="en-US" sz="800" dirty="0"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1_grey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 userDrawn="1"/>
        </p:nvSpPr>
        <p:spPr>
          <a:xfrm>
            <a:off x="0" y="6324600"/>
            <a:ext cx="878205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0" y="6321425"/>
            <a:ext cx="8810625" cy="466344"/>
          </a:xfrm>
          <a:prstGeom prst="rect">
            <a:avLst/>
          </a:prstGeom>
          <a:solidFill>
            <a:schemeClr val="bg1"/>
          </a:solidFill>
          <a:ln w="9525">
            <a:solidFill>
              <a:srgbClr val="AA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438" y="6440488"/>
            <a:ext cx="18748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fld id="{91A5AC0A-F4BD-4464-80DC-A88E0D9F78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4" name="Text Box 31"/>
          <p:cNvSpPr txBox="1">
            <a:spLocks noChangeArrowheads="1"/>
          </p:cNvSpPr>
          <p:nvPr userDrawn="1"/>
        </p:nvSpPr>
        <p:spPr bwMode="auto">
          <a:xfrm>
            <a:off x="314325" y="6038850"/>
            <a:ext cx="25336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TI </a:t>
            </a:r>
            <a:r>
              <a:rPr lang="en-US" sz="800" dirty="0" smtClean="0">
                <a:cs typeface="+mn-cs"/>
              </a:rPr>
              <a:t>Confidential</a:t>
            </a:r>
            <a:r>
              <a:rPr lang="en-US" sz="800" baseline="0" dirty="0" smtClean="0">
                <a:cs typeface="+mn-cs"/>
              </a:rPr>
              <a:t> </a:t>
            </a:r>
            <a:r>
              <a:rPr lang="en-US" sz="800" dirty="0" smtClean="0">
                <a:cs typeface="+mn-cs"/>
              </a:rPr>
              <a:t>– NDA Restrictions</a:t>
            </a:r>
            <a:endParaRPr lang="en-US" sz="800" dirty="0"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5" y="1048468"/>
            <a:ext cx="8467725" cy="4945932"/>
          </a:xfrm>
        </p:spPr>
        <p:txBody>
          <a:bodyPr/>
          <a:lstStyle>
            <a:lvl1pPr>
              <a:spcBef>
                <a:spcPts val="800"/>
              </a:spcBef>
              <a:defRPr/>
            </a:lvl1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20521C-F793-4067-BB07-C7AF74E21EF3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8835571" y="6403521"/>
            <a:ext cx="254000" cy="261258"/>
            <a:chOff x="8835571" y="6403521"/>
            <a:chExt cx="254000" cy="261258"/>
          </a:xfrm>
        </p:grpSpPr>
        <p:sp>
          <p:nvSpPr>
            <p:cNvPr id="6" name="Isosceles Triangle 5">
              <a:hlinkClick r:id="rId2" action="ppaction://hlinksldjump"/>
            </p:cNvPr>
            <p:cNvSpPr/>
            <p:nvPr/>
          </p:nvSpPr>
          <p:spPr>
            <a:xfrm rot="16200000">
              <a:off x="8768442" y="6470650"/>
              <a:ext cx="261258" cy="127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>
              <a:hlinkClick r:id="rId2" action="ppaction://hlinksldjump"/>
            </p:cNvPr>
            <p:cNvSpPr/>
            <p:nvPr/>
          </p:nvSpPr>
          <p:spPr>
            <a:xfrm rot="16200000">
              <a:off x="8895442" y="6470650"/>
              <a:ext cx="261258" cy="127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38925" y="6049963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fld id="{156AB8A3-9FE4-4612-8857-687BFF70DD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85863"/>
            <a:ext cx="4157663" cy="469265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185863"/>
            <a:ext cx="4157662" cy="4692650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6A834-CC4A-4943-952A-D55BFAADAD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D8EEF-7576-4AB0-8518-088FB58AB7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3D9FE4-F784-4A94-8F3E-54A098F0E8CC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835571" y="6403521"/>
            <a:ext cx="254000" cy="261258"/>
            <a:chOff x="8835571" y="6403521"/>
            <a:chExt cx="254000" cy="261258"/>
          </a:xfrm>
        </p:grpSpPr>
        <p:sp>
          <p:nvSpPr>
            <p:cNvPr id="8" name="Isosceles Triangle 7">
              <a:hlinkClick r:id="rId2" action="ppaction://hlinksldjump"/>
            </p:cNvPr>
            <p:cNvSpPr/>
            <p:nvPr/>
          </p:nvSpPr>
          <p:spPr>
            <a:xfrm rot="16200000">
              <a:off x="8768442" y="6470650"/>
              <a:ext cx="261258" cy="127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>
              <a:hlinkClick r:id="rId2" action="ppaction://hlinksldjump"/>
            </p:cNvPr>
            <p:cNvSpPr/>
            <p:nvPr/>
          </p:nvSpPr>
          <p:spPr>
            <a:xfrm rot="16200000">
              <a:off x="8895442" y="6470650"/>
              <a:ext cx="261258" cy="127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6324600"/>
            <a:ext cx="8804275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Helvetica 45 Light" pitchFamily="34" charset="0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41275" y="6324600"/>
            <a:ext cx="8740775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Helvetica 45 Light" pitchFamily="34" charset="0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0" y="6321425"/>
            <a:ext cx="8810625" cy="466344"/>
          </a:xfrm>
          <a:prstGeom prst="rect">
            <a:avLst/>
          </a:prstGeom>
          <a:solidFill>
            <a:schemeClr val="bg1"/>
          </a:solidFill>
          <a:ln w="9525">
            <a:solidFill>
              <a:srgbClr val="AA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45 Light" pitchFamily="34" charset="0"/>
            </a:endParaRPr>
          </a:p>
        </p:txBody>
      </p:sp>
      <p:pic>
        <p:nvPicPr>
          <p:cNvPr id="1028" name="Picture 8" descr="ti_logo_powerpoint_1_line.png"/>
          <p:cNvPicPr>
            <a:picLocks noChangeAspect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675438" y="6440488"/>
            <a:ext cx="18748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42875"/>
            <a:ext cx="84582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058863"/>
            <a:ext cx="8467725" cy="4935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49963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Helvetica 45 Light" pitchFamily="34" charset="0"/>
              </a:defRPr>
            </a:lvl1pPr>
          </a:lstStyle>
          <a:p>
            <a:fld id="{3144B24B-BAB1-431A-82C6-36E096187F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Box 31"/>
          <p:cNvSpPr txBox="1">
            <a:spLocks noChangeArrowheads="1"/>
          </p:cNvSpPr>
          <p:nvPr userDrawn="1"/>
        </p:nvSpPr>
        <p:spPr bwMode="auto">
          <a:xfrm>
            <a:off x="314325" y="6038850"/>
            <a:ext cx="25336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latin typeface="Helvetica 45 Light" pitchFamily="34" charset="0"/>
                <a:cs typeface="+mn-cs"/>
              </a:rPr>
              <a:t>TI </a:t>
            </a:r>
            <a:r>
              <a:rPr lang="en-US" sz="800" dirty="0" smtClean="0">
                <a:latin typeface="Helvetica 45 Light" pitchFamily="34" charset="0"/>
                <a:cs typeface="+mn-cs"/>
              </a:rPr>
              <a:t>Confidential</a:t>
            </a:r>
            <a:r>
              <a:rPr lang="en-US" sz="800" baseline="0" dirty="0" smtClean="0">
                <a:latin typeface="Helvetica 45 Light" pitchFamily="34" charset="0"/>
                <a:cs typeface="+mn-cs"/>
              </a:rPr>
              <a:t> </a:t>
            </a:r>
            <a:r>
              <a:rPr lang="en-US" sz="800" dirty="0" smtClean="0">
                <a:latin typeface="Helvetica 45 Light" pitchFamily="34" charset="0"/>
                <a:cs typeface="+mn-cs"/>
              </a:rPr>
              <a:t>– NDA Restrictions</a:t>
            </a:r>
            <a:endParaRPr lang="en-US" sz="800" dirty="0">
              <a:latin typeface="Helvetica 45 Light" pitchFamily="34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28" r:id="rId5"/>
    <p:sldLayoutId id="2147483741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0">
          <a:solidFill>
            <a:schemeClr val="tx2"/>
          </a:solidFill>
          <a:latin typeface="Helvetica 45 Light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ts val="800"/>
        </a:spcBef>
        <a:spcAft>
          <a:spcPct val="0"/>
        </a:spcAft>
        <a:buChar char="•"/>
        <a:defRPr sz="2000">
          <a:solidFill>
            <a:schemeClr val="tx1"/>
          </a:solidFill>
          <a:latin typeface="Helvetica 45 Light" pitchFamily="34" charset="0"/>
          <a:ea typeface="+mn-ea"/>
          <a:cs typeface="+mn-cs"/>
        </a:defRPr>
      </a:lvl1pPr>
      <a:lvl2pPr marL="574675" indent="-23336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Helvetica 45 Light" pitchFamily="34" charset="0"/>
        </a:defRPr>
      </a:lvl2pPr>
      <a:lvl3pPr marL="854075" indent="-165100" algn="l" rtl="0" eaLnBrk="0" fontAlgn="base" hangingPunct="0">
        <a:spcBef>
          <a:spcPct val="15000"/>
        </a:spcBef>
        <a:spcAft>
          <a:spcPct val="0"/>
        </a:spcAft>
        <a:buChar char="•"/>
        <a:defRPr>
          <a:solidFill>
            <a:schemeClr val="tx1"/>
          </a:solidFill>
          <a:latin typeface="Helvetica 45 Light" pitchFamily="34" charset="0"/>
        </a:defRPr>
      </a:lvl3pPr>
      <a:lvl4pPr marL="1201738" indent="-233363" algn="l" rtl="0" eaLnBrk="0" fontAlgn="base" hangingPunct="0">
        <a:spcBef>
          <a:spcPct val="5000"/>
        </a:spcBef>
        <a:spcAft>
          <a:spcPct val="0"/>
        </a:spcAft>
        <a:buChar char="–"/>
        <a:defRPr>
          <a:solidFill>
            <a:schemeClr val="tx1"/>
          </a:solidFill>
          <a:latin typeface="Helvetica 45 Light" pitchFamily="34" charset="0"/>
        </a:defRPr>
      </a:lvl4pPr>
      <a:lvl5pPr marL="1489075" indent="-173038" algn="l" rtl="0" eaLnBrk="0" fontAlgn="base" hangingPunct="0">
        <a:spcBef>
          <a:spcPct val="0"/>
        </a:spcBef>
        <a:spcAft>
          <a:spcPct val="0"/>
        </a:spcAft>
        <a:buChar char="»"/>
        <a:defRPr>
          <a:solidFill>
            <a:schemeClr val="tx1"/>
          </a:solidFill>
          <a:latin typeface="Helvetica 45 Light" pitchFamily="34" charset="0"/>
        </a:defRPr>
      </a:lvl5pPr>
      <a:lvl6pPr marL="19462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4034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8606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3178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6324600"/>
            <a:ext cx="8804275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1275" y="6324600"/>
            <a:ext cx="8740775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28" name="Picture 8" descr="ti_logo_powerpoint_1_line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438" y="6440488"/>
            <a:ext cx="18748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42875"/>
            <a:ext cx="845820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058863"/>
            <a:ext cx="8467725" cy="493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49963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3AF8605-B944-48F7-B3BE-150078A316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2" name="Group 16"/>
          <p:cNvGrpSpPr>
            <a:grpSpLocks/>
          </p:cNvGrpSpPr>
          <p:nvPr/>
        </p:nvGrpSpPr>
        <p:grpSpPr bwMode="auto">
          <a:xfrm>
            <a:off x="-7938" y="6323013"/>
            <a:ext cx="8815388" cy="466725"/>
            <a:chOff x="-7620" y="6323077"/>
            <a:chExt cx="8814816" cy="466344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-7620" y="6789421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-7620" y="6324663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rot="16200000">
              <a:off x="8570849" y="6556249"/>
              <a:ext cx="466344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-560388" y="-820738"/>
            <a:ext cx="8815388" cy="466725"/>
            <a:chOff x="-7620" y="6323077"/>
            <a:chExt cx="8814816" cy="466344"/>
          </a:xfrm>
        </p:grpSpPr>
        <p:cxnSp>
          <p:nvCxnSpPr>
            <p:cNvPr id="11" name="Straight Connector 10"/>
            <p:cNvCxnSpPr/>
            <p:nvPr userDrawn="1"/>
          </p:nvCxnSpPr>
          <p:spPr>
            <a:xfrm>
              <a:off x="-7620" y="6789421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-7620" y="6324664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rot="16200000">
              <a:off x="8570849" y="6556249"/>
              <a:ext cx="466344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8" name="Rectangle 17"/>
          <p:cNvSpPr/>
          <p:nvPr/>
        </p:nvSpPr>
        <p:spPr>
          <a:xfrm>
            <a:off x="-496888" y="-817563"/>
            <a:ext cx="8740776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324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ts val="8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3336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854075" indent="-165100" algn="l" rtl="0" eaLnBrk="0" fontAlgn="base" hangingPunct="0">
        <a:spcBef>
          <a:spcPct val="1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01738" indent="-233363" algn="l" rtl="0" eaLnBrk="0" fontAlgn="base" hangingPunct="0">
        <a:spcBef>
          <a:spcPct val="5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489075" indent="-173038" algn="l" rtl="0" eaLnBrk="0" fontAlgn="base" hangingPunct="0">
        <a:spcBef>
          <a:spcPct val="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19462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4034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8606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3178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rvasivedisplays.com/kits/ext_kit" TargetMode="External"/><Relationship Id="rId2" Type="http://schemas.openxmlformats.org/officeDocument/2006/relationships/hyperlink" Target="http://www.ti.com/launchpad" TargetMode="Externa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://www.ti.com/ccs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17" Type="http://schemas.openxmlformats.org/officeDocument/2006/relationships/image" Target="../media/image21.jpe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1050925"/>
            <a:ext cx="9063038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3538" y="2339975"/>
            <a:ext cx="8458200" cy="1470025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sz="2400" dirty="0" err="1" smtClean="0">
                <a:solidFill>
                  <a:srgbClr val="DE0000"/>
                </a:solidFill>
              </a:rPr>
              <a:t>rePaper</a:t>
            </a:r>
            <a:r>
              <a:rPr lang="en-US" sz="2400" dirty="0" smtClean="0">
                <a:solidFill>
                  <a:srgbClr val="DE0000"/>
                </a:solidFill>
              </a:rPr>
              <a:t> </a:t>
            </a:r>
            <a:r>
              <a:rPr lang="en-US" sz="2400" dirty="0" err="1" smtClean="0">
                <a:solidFill>
                  <a:srgbClr val="DE0000"/>
                </a:solidFill>
              </a:rPr>
              <a:t>BoosterPack</a:t>
            </a:r>
            <a:r>
              <a:rPr lang="en-US" sz="2400" dirty="0" smtClean="0">
                <a:solidFill>
                  <a:srgbClr val="DE0000"/>
                </a:solidFill>
              </a:rPr>
              <a:t> + LaunchPad Example</a:t>
            </a:r>
            <a:endParaRPr lang="en-US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3538" y="3563417"/>
            <a:ext cx="8458200" cy="1485900"/>
          </a:xfrm>
        </p:spPr>
        <p:txBody>
          <a:bodyPr/>
          <a:lstStyle/>
          <a:p>
            <a:pPr algn="r" eaLnBrk="1" hangingPunct="1"/>
            <a:r>
              <a:rPr lang="en-US" dirty="0" smtClean="0"/>
              <a:t>www.ti.com/launchpad</a:t>
            </a:r>
            <a:endParaRPr lang="en-US" dirty="0" smtClean="0"/>
          </a:p>
          <a:p>
            <a:pPr algn="r" eaLnBrk="1" hangingPunct="1"/>
            <a:endParaRPr lang="en-US" dirty="0" smtClean="0"/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752176-9C0E-4E97-8812-3865A25CD66C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6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933" y="1581521"/>
            <a:ext cx="4924425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Helvetica 45 Light" pitchFamily="34" charset="0"/>
              </a:rPr>
              <a:t>Run the example code!</a:t>
            </a:r>
            <a:endParaRPr lang="en-US" b="0" dirty="0">
              <a:latin typeface="Helvetica 45 Light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D9FE4-F784-4A94-8F3E-54A098F0E8C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3716112"/>
            <a:ext cx="8505371" cy="1200329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Once your code is compiled &amp; loaded into the MSP430 device, click on the “Run” button to start executing the code.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At this time, your LaunchPad &amp;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ePaper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BoosterPack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is ready to receive an image to be sent from the computer!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4143827" y="2472865"/>
            <a:ext cx="449945" cy="468088"/>
          </a:xfrm>
          <a:prstGeom prst="ellips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88900" dist="25400" dir="5400000" algn="t" rotWithShape="0">
              <a:prstClr val="black">
                <a:alpha val="8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20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175" y="2768207"/>
            <a:ext cx="5228676" cy="336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Helvetica 45 Light" pitchFamily="34" charset="0"/>
              </a:rPr>
              <a:t>The </a:t>
            </a:r>
            <a:r>
              <a:rPr lang="en-US" b="0" dirty="0" err="1" smtClean="0">
                <a:latin typeface="Helvetica 45 Light" pitchFamily="34" charset="0"/>
              </a:rPr>
              <a:t>ePaper</a:t>
            </a:r>
            <a:r>
              <a:rPr lang="en-US" b="0" dirty="0" smtClean="0">
                <a:latin typeface="Helvetica 45 Light" pitchFamily="34" charset="0"/>
              </a:rPr>
              <a:t> Display Kit Tool</a:t>
            </a:r>
            <a:endParaRPr lang="en-US" b="0" dirty="0">
              <a:latin typeface="Helvetica 45 Light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D9FE4-F784-4A94-8F3E-54A098F0E8C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961036"/>
            <a:ext cx="8716488" cy="369332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To send images to your LaunchPad, we will use a PC-side tool called “EPD Kit Tool”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744808"/>
            <a:ext cx="8716488" cy="923330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The installer for this tool is available in your workshop folder: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[ROOT] /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LaunchPad_Workshop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/ BOOSTERPACKS /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ePaper_Boosterpack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/ EPD Kit Tool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105262" y="4878385"/>
            <a:ext cx="2209938" cy="590386"/>
          </a:xfrm>
          <a:prstGeom prst="ellips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88900" dist="25400" dir="5400000" algn="t" rotWithShape="0">
              <a:prstClr val="black">
                <a:alpha val="8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3074844"/>
            <a:ext cx="3040083" cy="923330"/>
          </a:xfrm>
          <a:prstGeom prst="rect">
            <a:avLst/>
          </a:prstGeom>
          <a:solidFill>
            <a:schemeClr val="tx2">
              <a:lumMod val="60000"/>
              <a:lumOff val="40000"/>
              <a:alpha val="92157"/>
            </a:scheme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Double-click the installer &amp; run through the installation.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4450582"/>
            <a:ext cx="3040083" cy="1200329"/>
          </a:xfrm>
          <a:prstGeom prst="rect">
            <a:avLst/>
          </a:prstGeom>
          <a:solidFill>
            <a:schemeClr val="tx2">
              <a:lumMod val="60000"/>
              <a:lumOff val="40000"/>
              <a:alpha val="92157"/>
            </a:scheme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Once installed, run the EPD Kit Tool software from the location you installed it.</a:t>
            </a:r>
          </a:p>
        </p:txBody>
      </p:sp>
    </p:spTree>
    <p:extLst>
      <p:ext uri="{BB962C8B-B14F-4D97-AF65-F5344CB8AC3E}">
        <p14:creationId xmlns:p14="http://schemas.microsoft.com/office/powerpoint/2010/main" val="318330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Helvetica 45 Light" pitchFamily="34" charset="0"/>
              </a:rPr>
              <a:t>The EPD Kit Tool</a:t>
            </a:r>
            <a:endParaRPr lang="en-US" b="0" dirty="0">
              <a:latin typeface="Helvetica 45 Light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9D7B51-6973-406A-B5C0-2719FECD7F7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518" y="2274793"/>
            <a:ext cx="6292034" cy="3703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961035"/>
            <a:ext cx="9144000" cy="369332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Be sure your LaunchPad &amp;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ePaper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BoosterPack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is plugged into USB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525811"/>
            <a:ext cx="6172200" cy="369332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Scan for your LaunchPad by pressing the “Scan” button. 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235825" y="2487705"/>
            <a:ext cx="1003910" cy="307883"/>
          </a:xfrm>
          <a:prstGeom prst="ellips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88900" dist="25400" dir="5400000" algn="t" rotWithShape="0">
              <a:prstClr val="black">
                <a:alpha val="8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2318480"/>
            <a:ext cx="2662518" cy="2031325"/>
          </a:xfrm>
          <a:prstGeom prst="rect">
            <a:avLst/>
          </a:prstGeom>
          <a:solidFill>
            <a:srgbClr val="FF3737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Be sure to select the right EPD size!!!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This should also correspond to the size you specified in the code.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809493"/>
            <a:ext cx="2662518" cy="369332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Press “Connect”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52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332" y="3282022"/>
            <a:ext cx="3567392" cy="26755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Helvetica 45 Light" pitchFamily="34" charset="0"/>
              </a:rPr>
              <a:t>The EPD Kit Tool</a:t>
            </a:r>
            <a:endParaRPr lang="en-US" b="0" dirty="0">
              <a:latin typeface="Helvetica 45 Light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9D7B51-6973-406A-B5C0-2719FECD7F7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61035"/>
            <a:ext cx="5276850" cy="1477328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Once connected, you will see there are 4 tabs: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Drawing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SlideShow</a:t>
            </a:r>
            <a:endParaRPr lang="en-US" dirty="0" smtClean="0">
              <a:solidFill>
                <a:schemeClr val="bg1"/>
              </a:solidFill>
              <a:latin typeface="Helvetica 45 Light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ASCII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Others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728994"/>
            <a:ext cx="5276850" cy="369332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Let’s try the “Drawing” tab.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362704"/>
            <a:ext cx="5276850" cy="923330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When you click “Load Image”, you will be able to browse for example images. Be sure to choose images that have the right dimensions/size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4562854"/>
            <a:ext cx="5276850" cy="369332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Once you select an image, press “Open”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5181979"/>
            <a:ext cx="5276850" cy="646331"/>
          </a:xfrm>
          <a:prstGeom prst="rect">
            <a:avLst/>
          </a:prstGeom>
          <a:solidFill>
            <a:schemeClr val="tx2">
              <a:lumMod val="60000"/>
              <a:lumOff val="40000"/>
              <a:alpha val="92157"/>
            </a:scheme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This should trigger the image to be sent to your LaunchPad! 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243" y="670924"/>
            <a:ext cx="3673570" cy="2242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own Arrow 3"/>
          <p:cNvSpPr/>
          <p:nvPr/>
        </p:nvSpPr>
        <p:spPr>
          <a:xfrm>
            <a:off x="6992471" y="2581835"/>
            <a:ext cx="1183341" cy="1425389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58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EPD Kit Tool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9D7B51-6973-406A-B5C0-2719FECD7F7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" y="2248340"/>
            <a:ext cx="6131859" cy="369332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The EPD Kit Tool offers various modes.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3088" y="2840010"/>
            <a:ext cx="5276850" cy="646331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The “Drawing” tab allows you to draw images, lines, squares &amp; circles on the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ePaper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display.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058704"/>
            <a:ext cx="7947212" cy="923330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The EPD Kit Tool accepts mono-color Bitmap (BMP) image files. The pixel dimension of the picture is dependent on the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ePaper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display you are using.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For 2.7” displays, the pixel dimensions are 264px x 176px</a:t>
            </a:r>
          </a:p>
        </p:txBody>
      </p:sp>
      <p:sp>
        <p:nvSpPr>
          <p:cNvPr id="7" name="Rectangle 6"/>
          <p:cNvSpPr/>
          <p:nvPr/>
        </p:nvSpPr>
        <p:spPr>
          <a:xfrm>
            <a:off x="423088" y="3754410"/>
            <a:ext cx="5276850" cy="646331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The “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SlideShow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” tab allows you to cycle several images in an automatic slide show.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3088" y="4588128"/>
            <a:ext cx="5276850" cy="646331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The “ASCII” mode allows you to send text to your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ePaper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display.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3088" y="5435292"/>
            <a:ext cx="5276850" cy="646331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The “Others” tab allows you to do a few other things with your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BoosterPack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.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36344" y="3163176"/>
            <a:ext cx="2946400" cy="2862322"/>
          </a:xfrm>
          <a:prstGeom prst="rect">
            <a:avLst/>
          </a:prstGeom>
          <a:solidFill>
            <a:schemeClr val="tx2">
              <a:lumMod val="60000"/>
              <a:lumOff val="40000"/>
              <a:alpha val="92157"/>
            </a:scheme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NOTE: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ePaper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only needs power when changing the contents of the screen!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Once you have an image on the screen, remove power from the LaunchPad.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The image should remain on the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ePaper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display!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56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46"/>
          <a:stretch/>
        </p:blipFill>
        <p:spPr bwMode="auto">
          <a:xfrm>
            <a:off x="5286749" y="1068388"/>
            <a:ext cx="4628243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save the binary for this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0521C-F793-4067-BB07-C7AF74E21EF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" y="1064865"/>
            <a:ext cx="4731656" cy="923330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45 Light" pitchFamily="34" charset="0"/>
              </a:rPr>
              <a:t>Let’s keep the project binaries 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(.hex file) so </a:t>
            </a:r>
            <a:r>
              <a:rPr lang="en-US" dirty="0">
                <a:solidFill>
                  <a:schemeClr val="bg1"/>
                </a:solidFill>
                <a:latin typeface="Helvetica 45 Light" pitchFamily="34" charset="0"/>
              </a:rPr>
              <a:t>that we can quickly flash this example for customer 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demos in the future! 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2212665"/>
            <a:ext cx="5530020" cy="2031325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You can find the .hex file of this project in the “Debug” folder in the CCS Project Explorer window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Right-click &amp; copy that file.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We will paste it into the following directory for later use: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[ROOT]/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LaunchPadWorkshop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/BOOSTERPACKS/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ePaper_Display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/EXAMPLE_BINARIES/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530020" y="3920500"/>
            <a:ext cx="2599715" cy="361214"/>
          </a:xfrm>
          <a:prstGeom prst="ellips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88900" dist="25400" dir="5400000" algn="t" rotWithShape="0">
              <a:prstClr val="black">
                <a:alpha val="8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" y="5099836"/>
            <a:ext cx="4731656" cy="923330"/>
          </a:xfrm>
          <a:prstGeom prst="rect">
            <a:avLst/>
          </a:prstGeom>
          <a:solidFill>
            <a:schemeClr val="tx2">
              <a:lumMod val="60000"/>
              <a:lumOff val="40000"/>
              <a:alpha val="92157"/>
            </a:scheme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Now that we have the binaries saved, we can use CCS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UniFlash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to load it into your MSP430 LaunchPad at any time</a:t>
            </a:r>
          </a:p>
        </p:txBody>
      </p:sp>
      <p:sp>
        <p:nvSpPr>
          <p:cNvPr id="9" name="Rectangle 8"/>
          <p:cNvSpPr/>
          <p:nvPr/>
        </p:nvSpPr>
        <p:spPr>
          <a:xfrm>
            <a:off x="1" y="4473367"/>
            <a:ext cx="5445461" cy="369332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Give your new binary file a descriptive file name</a:t>
            </a:r>
          </a:p>
        </p:txBody>
      </p:sp>
    </p:spTree>
    <p:extLst>
      <p:ext uri="{BB962C8B-B14F-4D97-AF65-F5344CB8AC3E}">
        <p14:creationId xmlns:p14="http://schemas.microsoft.com/office/powerpoint/2010/main" val="418255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Helpful Links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www.ti.com/launchpad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www.pervasivedisplays.com/kits/ext_kit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www.ti.com/ccs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9D7B51-6973-406A-B5C0-2719FECD7F7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31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" y="157389"/>
            <a:ext cx="8458200" cy="814388"/>
          </a:xfrm>
        </p:spPr>
        <p:txBody>
          <a:bodyPr/>
          <a:lstStyle/>
          <a:p>
            <a:r>
              <a:rPr lang="en-US" sz="24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 45 Light" pitchFamily="34" charset="0"/>
              </a:rPr>
              <a:t>LaunchPad is Modular Hardware</a:t>
            </a:r>
            <a:endParaRPr lang="en-US" sz="2400" b="0" dirty="0">
              <a:solidFill>
                <a:schemeClr val="tx2">
                  <a:lumMod val="60000"/>
                  <a:lumOff val="40000"/>
                </a:schemeClr>
              </a:solidFill>
              <a:latin typeface="Helvetica 45 Light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642100" y="6064477"/>
            <a:ext cx="2133600" cy="206375"/>
          </a:xfrm>
        </p:spPr>
        <p:txBody>
          <a:bodyPr/>
          <a:lstStyle/>
          <a:p>
            <a:fld id="{803D9FE4-F784-4A94-8F3E-54A098F0E8CC}" type="slidenum">
              <a:rPr lang="en-US" smtClean="0">
                <a:solidFill>
                  <a:srgbClr val="000000"/>
                </a:solidFill>
                <a:latin typeface="Helvetica 45 Light" pitchFamily="34" charset="0"/>
              </a:rPr>
              <a:pPr/>
              <a:t>2</a:t>
            </a:fld>
            <a:endParaRPr lang="en-US">
              <a:solidFill>
                <a:srgbClr val="000000"/>
              </a:solidFill>
              <a:latin typeface="Helvetica 45 Light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57" y="1157947"/>
            <a:ext cx="814490" cy="10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272" y="1158865"/>
            <a:ext cx="840836" cy="1071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8" t="14449" r="4677" b="11481"/>
          <a:stretch>
            <a:fillRect/>
          </a:stretch>
        </p:blipFill>
        <p:spPr bwMode="auto">
          <a:xfrm>
            <a:off x="2350609" y="1161006"/>
            <a:ext cx="842896" cy="1056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4" t="11904" r="5276" b="16932"/>
          <a:stretch/>
        </p:blipFill>
        <p:spPr bwMode="auto">
          <a:xfrm>
            <a:off x="3315577" y="1121352"/>
            <a:ext cx="868128" cy="1120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690" y="840582"/>
            <a:ext cx="1514416" cy="168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Left Brace 9"/>
          <p:cNvSpPr/>
          <p:nvPr/>
        </p:nvSpPr>
        <p:spPr>
          <a:xfrm rot="16200000">
            <a:off x="1198498" y="1422165"/>
            <a:ext cx="106778" cy="2031442"/>
          </a:xfrm>
          <a:prstGeom prst="leftBrace">
            <a:avLst/>
          </a:prstGeom>
          <a:ln w="63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12" name="Left Brace 11"/>
          <p:cNvSpPr/>
          <p:nvPr/>
        </p:nvSpPr>
        <p:spPr>
          <a:xfrm rot="16200000">
            <a:off x="2708802" y="1976838"/>
            <a:ext cx="106778" cy="922095"/>
          </a:xfrm>
          <a:prstGeom prst="leftBrace">
            <a:avLst/>
          </a:prstGeom>
          <a:ln w="63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13" name="Left Brace 12"/>
          <p:cNvSpPr/>
          <p:nvPr/>
        </p:nvSpPr>
        <p:spPr>
          <a:xfrm rot="16200000">
            <a:off x="3699114" y="1960071"/>
            <a:ext cx="106778" cy="955630"/>
          </a:xfrm>
          <a:prstGeom prst="leftBrace">
            <a:avLst/>
          </a:prstGeom>
          <a:ln w="63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14" name="Left Brace 13"/>
          <p:cNvSpPr/>
          <p:nvPr/>
        </p:nvSpPr>
        <p:spPr>
          <a:xfrm rot="16200000">
            <a:off x="4845631" y="1840981"/>
            <a:ext cx="106778" cy="1193809"/>
          </a:xfrm>
          <a:prstGeom prst="leftBrace">
            <a:avLst/>
          </a:prstGeom>
          <a:ln w="63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1357" y="2452337"/>
            <a:ext cx="12410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MSP430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17198" y="2452337"/>
            <a:ext cx="8987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>
                <a:solidFill>
                  <a:srgbClr val="000000"/>
                </a:solidFill>
                <a:latin typeface="Helvetica 45 Light" pitchFamily="34" charset="0"/>
              </a:rPr>
              <a:t>Tiva</a:t>
            </a:r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 C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95220" y="2452337"/>
            <a:ext cx="8987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C2000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94705" y="2452337"/>
            <a:ext cx="10086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Hercules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29036" y="1047600"/>
            <a:ext cx="3414964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DE0000">
                    <a:lumMod val="60000"/>
                    <a:lumOff val="40000"/>
                  </a:srgbClr>
                </a:solidFill>
                <a:latin typeface="Helvetica 45 Light" pitchFamily="34" charset="0"/>
              </a:rPr>
              <a:t>LaunchPad</a:t>
            </a:r>
            <a:r>
              <a:rPr lang="en-US" dirty="0" smtClean="0">
                <a:solidFill>
                  <a:srgbClr val="DE0000">
                    <a:lumMod val="60000"/>
                    <a:lumOff val="40000"/>
                  </a:srgbClr>
                </a:solidFill>
                <a:latin typeface="Helvetica 45 Light" pitchFamily="34" charset="0"/>
              </a:rPr>
              <a:t> kits </a:t>
            </a:r>
            <a:r>
              <a:rPr lang="en-US" dirty="0" smtClean="0">
                <a:solidFill>
                  <a:srgbClr val="000000"/>
                </a:solidFill>
                <a:latin typeface="Helvetica 45 Light" pitchFamily="34" charset="0"/>
              </a:rPr>
              <a:t>featuring TI MCUs &amp; standardized </a:t>
            </a:r>
            <a:r>
              <a:rPr lang="en-US" dirty="0" err="1" smtClean="0">
                <a:solidFill>
                  <a:srgbClr val="000000"/>
                </a:solidFill>
                <a:latin typeface="Helvetica 45 Light" pitchFamily="34" charset="0"/>
              </a:rPr>
              <a:t>BoosterPack</a:t>
            </a:r>
            <a:r>
              <a:rPr lang="en-US" dirty="0" smtClean="0">
                <a:solidFill>
                  <a:srgbClr val="000000"/>
                </a:solidFill>
                <a:latin typeface="Helvetica 45 Light" pitchFamily="34" charset="0"/>
              </a:rPr>
              <a:t> interface</a:t>
            </a:r>
          </a:p>
          <a:p>
            <a:r>
              <a:rPr lang="en-US" sz="11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MCU + RF </a:t>
            </a:r>
            <a:r>
              <a:rPr lang="en-US" sz="1100" dirty="0" err="1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SoC</a:t>
            </a:r>
            <a:r>
              <a:rPr lang="en-US" sz="11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 </a:t>
            </a:r>
            <a:r>
              <a:rPr lang="en-US" sz="1100" dirty="0" err="1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LaunchPads</a:t>
            </a:r>
            <a:r>
              <a:rPr lang="en-US" sz="11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 coming soon…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CC3101 </a:t>
            </a:r>
            <a:r>
              <a:rPr lang="en-US" sz="1100" dirty="0" err="1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WiFi</a:t>
            </a:r>
            <a:r>
              <a:rPr lang="en-US" sz="11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 + ARM MCU (ECS)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CC26xx RF + ARM MCU (LPRF)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29036" y="2928634"/>
            <a:ext cx="315595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DE0000">
                    <a:lumMod val="60000"/>
                    <a:lumOff val="40000"/>
                  </a:srgbClr>
                </a:solidFill>
                <a:latin typeface="Helvetica 45 Light" pitchFamily="34" charset="0"/>
              </a:rPr>
              <a:t>Wireless </a:t>
            </a:r>
            <a:r>
              <a:rPr lang="en-US" dirty="0" err="1" smtClean="0">
                <a:solidFill>
                  <a:srgbClr val="DE0000">
                    <a:lumMod val="60000"/>
                    <a:lumOff val="40000"/>
                  </a:srgbClr>
                </a:solidFill>
                <a:latin typeface="Helvetica 45 Light" pitchFamily="34" charset="0"/>
              </a:rPr>
              <a:t>BoosterPacks</a:t>
            </a:r>
            <a:r>
              <a:rPr lang="en-US" dirty="0" smtClean="0">
                <a:solidFill>
                  <a:srgbClr val="DE0000">
                    <a:lumMod val="60000"/>
                    <a:lumOff val="40000"/>
                  </a:srgbClr>
                </a:solidFill>
                <a:latin typeface="Helvetica 45 Light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Helvetica 45 Light" pitchFamily="34" charset="0"/>
              </a:rPr>
              <a:t>enabled by TI transceivers</a:t>
            </a:r>
          </a:p>
          <a:p>
            <a:r>
              <a:rPr lang="en-US" sz="11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Coming soon: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CC3100/CC3101 </a:t>
            </a:r>
            <a:r>
              <a:rPr lang="en-US" sz="1100" dirty="0" err="1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BoosterPack</a:t>
            </a:r>
            <a:endParaRPr lang="en-US" sz="1100" dirty="0" smtClean="0">
              <a:solidFill>
                <a:srgbClr val="000000">
                  <a:lumMod val="65000"/>
                  <a:lumOff val="35000"/>
                </a:srgbClr>
              </a:solidFill>
              <a:latin typeface="Helvetica 45 Light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CC26xx </a:t>
            </a:r>
            <a:r>
              <a:rPr lang="en-US" sz="1100" dirty="0" err="1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BoosterPack</a:t>
            </a:r>
            <a:endParaRPr lang="en-US" sz="1100" dirty="0" smtClean="0">
              <a:solidFill>
                <a:srgbClr val="000000">
                  <a:lumMod val="65000"/>
                  <a:lumOff val="35000"/>
                </a:srgbClr>
              </a:solidFill>
              <a:latin typeface="Helvetica 45 Light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CC2541s </a:t>
            </a:r>
            <a:r>
              <a:rPr lang="en-US" sz="1100" dirty="0" err="1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BoosterPack</a:t>
            </a:r>
            <a:endParaRPr lang="en-US" sz="1100" dirty="0" smtClean="0">
              <a:solidFill>
                <a:srgbClr val="000000">
                  <a:lumMod val="65000"/>
                  <a:lumOff val="35000"/>
                </a:srgbClr>
              </a:solidFill>
              <a:latin typeface="Helvetica 45 Light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CC1300 </a:t>
            </a:r>
            <a:r>
              <a:rPr lang="en-US" sz="1100" dirty="0" err="1" smtClean="0">
                <a:solidFill>
                  <a:srgbClr val="000000">
                    <a:lumMod val="65000"/>
                    <a:lumOff val="35000"/>
                  </a:srgbClr>
                </a:solidFill>
                <a:latin typeface="Helvetica 45 Light" pitchFamily="34" charset="0"/>
              </a:rPr>
              <a:t>BoosterPack</a:t>
            </a:r>
            <a:endParaRPr lang="en-US" sz="1100" dirty="0" smtClean="0">
              <a:solidFill>
                <a:srgbClr val="000000">
                  <a:lumMod val="65000"/>
                  <a:lumOff val="35000"/>
                </a:srgbClr>
              </a:solidFill>
              <a:latin typeface="Helvetica 45 Light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4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29036" y="4764902"/>
            <a:ext cx="315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DE0000">
                    <a:lumMod val="60000"/>
                    <a:lumOff val="40000"/>
                  </a:srgbClr>
                </a:solidFill>
                <a:latin typeface="Helvetica 45 Light" pitchFamily="34" charset="0"/>
              </a:rPr>
              <a:t>Additional </a:t>
            </a:r>
            <a:r>
              <a:rPr lang="en-US" dirty="0" err="1" smtClean="0">
                <a:solidFill>
                  <a:srgbClr val="DE0000">
                    <a:lumMod val="60000"/>
                    <a:lumOff val="40000"/>
                  </a:srgbClr>
                </a:solidFill>
                <a:latin typeface="Helvetica 45 Light" pitchFamily="34" charset="0"/>
              </a:rPr>
              <a:t>BoosterPacks</a:t>
            </a:r>
            <a:r>
              <a:rPr lang="en-US" dirty="0" smtClean="0">
                <a:solidFill>
                  <a:srgbClr val="DE0000">
                    <a:lumMod val="60000"/>
                    <a:lumOff val="40000"/>
                  </a:srgbClr>
                </a:solidFill>
                <a:latin typeface="Helvetica 45 Light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Helvetica 45 Light" pitchFamily="34" charset="0"/>
              </a:rPr>
              <a:t>for building applications, demos &amp; rapid prototyping</a:t>
            </a:r>
            <a:endParaRPr lang="en-US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pic>
        <p:nvPicPr>
          <p:cNvPr id="1028" name="Picture 4" descr="https://encrypted-tbn1.gstatic.com/images?q=tbn:ANd9GcSS6AS5saQWnIJlA79TfV8Cf5MRu64i1QY2YwrqTv2tpG9JJuC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54" y="2983449"/>
            <a:ext cx="1164897" cy="74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380" y="3080360"/>
            <a:ext cx="564062" cy="5561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2" descr="https://encrypted-tbn3.gstatic.com/images?q=tbn:ANd9GcSqDvBU-gibDEfcEHobicSUFcGdSDPQKt9KeKT4eBKSZswSi_r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706" y="3051136"/>
            <a:ext cx="850622" cy="6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mcs.uwsuper.edu/sb/Electronics/Anaren/boosterpack_tb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DDECE9"/>
              </a:clrFrom>
              <a:clrTo>
                <a:srgbClr val="DDEC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628" y="3123499"/>
            <a:ext cx="578121" cy="43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98078" y="3663348"/>
            <a:ext cx="12768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Sub-1GHz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89790" y="3664266"/>
            <a:ext cx="9292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NFC/RFID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47396" y="3663348"/>
            <a:ext cx="9292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>
                <a:solidFill>
                  <a:srgbClr val="000000"/>
                </a:solidFill>
                <a:latin typeface="Helvetica 45 Light" pitchFamily="34" charset="0"/>
              </a:rPr>
              <a:t>WiFi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58617" y="3663348"/>
            <a:ext cx="9292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>
                <a:solidFill>
                  <a:srgbClr val="000000"/>
                </a:solidFill>
                <a:latin typeface="Helvetica 45 Light" pitchFamily="34" charset="0"/>
              </a:rPr>
              <a:t>ZigBee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pic>
        <p:nvPicPr>
          <p:cNvPr id="1030" name="Picture 6" descr="http://www.mouser.com/images/microsites/Emmoco_EDB-BLE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354" y="3123499"/>
            <a:ext cx="365762" cy="415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3654614" y="3663348"/>
            <a:ext cx="9292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BLE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1885" y="3802827"/>
            <a:ext cx="9292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(CC110L)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18905" y="3802827"/>
            <a:ext cx="10710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(TRF7970A)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47396" y="3802827"/>
            <a:ext cx="9292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(CC3000)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58617" y="3802827"/>
            <a:ext cx="9292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(CC2530)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54614" y="3802827"/>
            <a:ext cx="9292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(CC2541)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04758" y="3663348"/>
            <a:ext cx="9292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Bluetooth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404758" y="3802827"/>
            <a:ext cx="9292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(CC2567)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pic>
        <p:nvPicPr>
          <p:cNvPr id="1032" name="Picture 8" descr="http://dev2.emmoco.com:8090/download/thumbnails/1769632/bt_top.png?version=2&amp;modificationDate=1330447737000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420" y="3088381"/>
            <a:ext cx="449917" cy="519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91" y="4331346"/>
            <a:ext cx="922760" cy="929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0730" y="5189191"/>
            <a:ext cx="12513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Thermocouple </a:t>
            </a:r>
            <a:r>
              <a:rPr lang="en-US" sz="1000" dirty="0" err="1" smtClean="0">
                <a:solidFill>
                  <a:srgbClr val="000000"/>
                </a:solidFill>
                <a:latin typeface="Helvetica 45 Light" pitchFamily="34" charset="0"/>
              </a:rPr>
              <a:t>BoosterPack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1413" y="5495269"/>
            <a:ext cx="9099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(ADS1118)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190" y="4556260"/>
            <a:ext cx="752475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1032736" y="5172797"/>
            <a:ext cx="1512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MEMS Temp Sensor </a:t>
            </a:r>
            <a:r>
              <a:rPr lang="en-US" sz="1000" dirty="0" err="1" smtClean="0">
                <a:solidFill>
                  <a:srgbClr val="000000"/>
                </a:solidFill>
                <a:latin typeface="Helvetica 45 Light" pitchFamily="34" charset="0"/>
              </a:rPr>
              <a:t>BoosterPack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33785" y="5511663"/>
            <a:ext cx="9099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(TMP006)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184468" y="5189191"/>
            <a:ext cx="1512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>
                <a:solidFill>
                  <a:srgbClr val="000000"/>
                </a:solidFill>
                <a:latin typeface="Helvetica 45 Light" pitchFamily="34" charset="0"/>
              </a:rPr>
              <a:t>ePaper</a:t>
            </a:r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 Display </a:t>
            </a:r>
            <a:r>
              <a:rPr lang="en-US" sz="1000" dirty="0" err="1" smtClean="0">
                <a:solidFill>
                  <a:srgbClr val="000000"/>
                </a:solidFill>
                <a:latin typeface="Helvetica 45 Light" pitchFamily="34" charset="0"/>
              </a:rPr>
              <a:t>BoosterPack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485517" y="5511663"/>
            <a:ext cx="9099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(</a:t>
            </a:r>
            <a:r>
              <a:rPr lang="en-US" sz="1000" dirty="0" err="1" smtClean="0">
                <a:solidFill>
                  <a:srgbClr val="000000"/>
                </a:solidFill>
                <a:latin typeface="Helvetica 45 Light" pitchFamily="34" charset="0"/>
              </a:rPr>
              <a:t>RePaper</a:t>
            </a:r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)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913" y="4641984"/>
            <a:ext cx="8191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" descr="C:\Users\a0133144\Documents\-- LaunchPad\---QSG\Tiva_C_TM4C123GXL\BatteryBoost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rot="357573">
            <a:off x="3694124" y="4574151"/>
            <a:ext cx="499304" cy="537818"/>
          </a:xfrm>
          <a:prstGeom prst="rect">
            <a:avLst/>
          </a:prstGeom>
          <a:noFill/>
          <a:effectLst>
            <a:outerShdw blurRad="393700" dist="38100" dir="8100000" sx="103000" sy="103000" algn="tr" rotWithShape="0">
              <a:prstClr val="black">
                <a:alpha val="2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3162427" y="5189191"/>
            <a:ext cx="1512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>
                <a:solidFill>
                  <a:srgbClr val="000000"/>
                </a:solidFill>
                <a:latin typeface="Helvetica 45 Light" pitchFamily="34" charset="0"/>
              </a:rPr>
              <a:t>LiPo</a:t>
            </a:r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 Battery</a:t>
            </a:r>
          </a:p>
          <a:p>
            <a:pPr algn="ctr"/>
            <a:r>
              <a:rPr lang="en-US" sz="1000" dirty="0" err="1" smtClean="0">
                <a:solidFill>
                  <a:srgbClr val="000000"/>
                </a:solidFill>
                <a:latin typeface="Helvetica 45 Light" pitchFamily="34" charset="0"/>
              </a:rPr>
              <a:t>BoosterPack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263611" y="5511663"/>
            <a:ext cx="1293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(BQ fuel gauge)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pic>
        <p:nvPicPr>
          <p:cNvPr id="1042" name="Picture 18" descr="Boostxl-sensor hub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544" y="4625254"/>
            <a:ext cx="664490" cy="49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TextBox 56"/>
          <p:cNvSpPr txBox="1"/>
          <p:nvPr/>
        </p:nvSpPr>
        <p:spPr>
          <a:xfrm>
            <a:off x="4169323" y="5189191"/>
            <a:ext cx="1512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>
                <a:solidFill>
                  <a:srgbClr val="000000"/>
                </a:solidFill>
                <a:latin typeface="Helvetica 45 Light" pitchFamily="34" charset="0"/>
              </a:rPr>
              <a:t>SensorHub</a:t>
            </a:r>
            <a:endParaRPr lang="en-US" sz="1000" dirty="0" smtClean="0">
              <a:solidFill>
                <a:srgbClr val="000000"/>
              </a:solidFill>
              <a:latin typeface="Helvetica 45 Light" pitchFamily="34" charset="0"/>
            </a:endParaRPr>
          </a:p>
          <a:p>
            <a:pPr algn="ctr"/>
            <a:r>
              <a:rPr lang="en-US" sz="1000" dirty="0" err="1" smtClean="0">
                <a:solidFill>
                  <a:srgbClr val="000000"/>
                </a:solidFill>
                <a:latin typeface="Helvetica 45 Light" pitchFamily="34" charset="0"/>
              </a:rPr>
              <a:t>BoosterPack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151572" y="5511663"/>
            <a:ext cx="15315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0000"/>
                </a:solidFill>
                <a:latin typeface="Helvetica 45 Light" pitchFamily="34" charset="0"/>
              </a:rPr>
              <a:t>(various sensors)</a:t>
            </a:r>
            <a:endParaRPr lang="en-US" sz="1000" dirty="0">
              <a:solidFill>
                <a:srgbClr val="000000"/>
              </a:solidFill>
              <a:latin typeface="Helvetica 45 Light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272380" y="899160"/>
            <a:ext cx="4351180" cy="1485336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29915" y="2308860"/>
            <a:ext cx="5393645" cy="44958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26557" y="3023616"/>
            <a:ext cx="5007443" cy="1187508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3863" y="4291116"/>
            <a:ext cx="2368154" cy="1591523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447971" y="4291116"/>
            <a:ext cx="1955364" cy="1591523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671143" y="1121352"/>
            <a:ext cx="3274737" cy="4636532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28" name="Straight Connector 27"/>
          <p:cNvCxnSpPr>
            <a:stCxn id="4" idx="3"/>
          </p:cNvCxnSpPr>
          <p:nvPr/>
        </p:nvCxnSpPr>
        <p:spPr>
          <a:xfrm>
            <a:off x="1141047" y="1696947"/>
            <a:ext cx="4124373" cy="1326669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3315577" y="3439618"/>
            <a:ext cx="1778760" cy="120236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4869379" y="2698558"/>
            <a:ext cx="2712521" cy="129938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  <a:latin typeface="Helvetica 45 Light" pitchFamily="34" charset="0"/>
              </a:rPr>
              <a:t>Ultra-Low Power </a:t>
            </a:r>
            <a:r>
              <a:rPr lang="en-US" sz="2000" dirty="0" err="1" smtClean="0">
                <a:solidFill>
                  <a:srgbClr val="FFFFFF"/>
                </a:solidFill>
                <a:latin typeface="Helvetica 45 Light" pitchFamily="34" charset="0"/>
              </a:rPr>
              <a:t>ePaper</a:t>
            </a:r>
            <a:r>
              <a:rPr lang="en-US" sz="2000" dirty="0" smtClean="0">
                <a:solidFill>
                  <a:srgbClr val="FFFFFF"/>
                </a:solidFill>
                <a:latin typeface="Helvetica 45 Light" pitchFamily="34" charset="0"/>
              </a:rPr>
              <a:t> Display</a:t>
            </a:r>
            <a:endParaRPr lang="en-US" sz="2000" dirty="0">
              <a:solidFill>
                <a:srgbClr val="FFFFFF"/>
              </a:solidFill>
              <a:latin typeface="Helvetica 45 Light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06565" y="4842289"/>
            <a:ext cx="519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ePaper</a:t>
            </a:r>
            <a:r>
              <a:rPr lang="en-US" dirty="0" smtClean="0"/>
              <a:t> </a:t>
            </a:r>
            <a:r>
              <a:rPr lang="en-US" dirty="0" err="1" smtClean="0"/>
              <a:t>BoosterPack</a:t>
            </a:r>
            <a:r>
              <a:rPr lang="en-US" dirty="0" smtClean="0"/>
              <a:t> from Pervasive Displays</a:t>
            </a:r>
          </a:p>
          <a:p>
            <a:r>
              <a:rPr lang="en-US" dirty="0" smtClean="0"/>
              <a:t>- 1.44”, 2.0” &amp; 2.7” displays available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1408190" y="1114777"/>
            <a:ext cx="519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MSP-EXP430G2</a:t>
            </a:r>
          </a:p>
          <a:p>
            <a:r>
              <a:rPr lang="en-US" dirty="0" smtClean="0"/>
              <a:t>LaunchPad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06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Helvetica 45 Light" pitchFamily="34" charset="0"/>
              </a:rPr>
              <a:t>In this lab…</a:t>
            </a:r>
            <a:endParaRPr lang="en-US" b="0" dirty="0">
              <a:latin typeface="Helvetica 45 Light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 45 Light" pitchFamily="34" charset="0"/>
              </a:rPr>
              <a:t>We are going to use the MSP-EXP430G2 LaunchPad &amp; </a:t>
            </a:r>
            <a:r>
              <a:rPr lang="en-US" dirty="0" err="1" smtClean="0">
                <a:latin typeface="Helvetica 45 Light" pitchFamily="34" charset="0"/>
              </a:rPr>
              <a:t>ePaper</a:t>
            </a:r>
            <a:r>
              <a:rPr lang="en-US" dirty="0" smtClean="0">
                <a:latin typeface="Helvetica 45 Light" pitchFamily="34" charset="0"/>
              </a:rPr>
              <a:t> </a:t>
            </a:r>
            <a:r>
              <a:rPr lang="en-US" dirty="0" err="1" smtClean="0">
                <a:latin typeface="Helvetica 45 Light" pitchFamily="34" charset="0"/>
              </a:rPr>
              <a:t>BoosterPack</a:t>
            </a:r>
            <a:r>
              <a:rPr lang="en-US" dirty="0" smtClean="0">
                <a:latin typeface="Helvetica 45 Light" pitchFamily="34" charset="0"/>
              </a:rPr>
              <a:t> from Pervasive Displays Inc.</a:t>
            </a:r>
          </a:p>
          <a:p>
            <a:r>
              <a:rPr lang="en-US" dirty="0" smtClean="0">
                <a:latin typeface="Helvetica 45 Light" pitchFamily="34" charset="0"/>
              </a:rPr>
              <a:t>We will use CCS to program an example application, which will allow us to send text, images &amp; other information to the </a:t>
            </a:r>
            <a:r>
              <a:rPr lang="en-US" dirty="0" err="1" smtClean="0">
                <a:latin typeface="Helvetica 45 Light" pitchFamily="34" charset="0"/>
              </a:rPr>
              <a:t>ePaper</a:t>
            </a:r>
            <a:r>
              <a:rPr lang="en-US" dirty="0" smtClean="0">
                <a:latin typeface="Helvetica 45 Light" pitchFamily="34" charset="0"/>
              </a:rPr>
              <a:t> </a:t>
            </a:r>
            <a:r>
              <a:rPr lang="en-US" dirty="0" err="1" smtClean="0">
                <a:latin typeface="Helvetica 45 Light" pitchFamily="34" charset="0"/>
              </a:rPr>
              <a:t>BoosterPack</a:t>
            </a:r>
            <a:endParaRPr lang="en-US" dirty="0" smtClean="0">
              <a:latin typeface="Helvetica 45 Light" pitchFamily="34" charset="0"/>
            </a:endParaRPr>
          </a:p>
          <a:p>
            <a:r>
              <a:rPr lang="en-US" dirty="0" smtClean="0">
                <a:latin typeface="Helvetica 45 Light" pitchFamily="34" charset="0"/>
              </a:rPr>
              <a:t>We will use the EPD Kit Tool from Pervasive Displays, which allows us to interface with the </a:t>
            </a:r>
            <a:r>
              <a:rPr lang="en-US" dirty="0" err="1" smtClean="0">
                <a:latin typeface="Helvetica 45 Light" pitchFamily="34" charset="0"/>
              </a:rPr>
              <a:t>ePaper</a:t>
            </a:r>
            <a:r>
              <a:rPr lang="en-US" dirty="0" smtClean="0">
                <a:latin typeface="Helvetica 45 Light" pitchFamily="34" charset="0"/>
              </a:rPr>
              <a:t> display using a PC-side interface</a:t>
            </a:r>
          </a:p>
          <a:p>
            <a:r>
              <a:rPr lang="en-US" dirty="0" smtClean="0">
                <a:latin typeface="Helvetica 45 Light" pitchFamily="34" charset="0"/>
              </a:rPr>
              <a:t>Finally, we will save the binaries for this particular example for future use</a:t>
            </a:r>
            <a:endParaRPr lang="en-US" dirty="0">
              <a:latin typeface="Helvetica 45 Light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9D7B51-6973-406A-B5C0-2719FECD7F7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3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 45 Light" pitchFamily="34" charset="0"/>
              </a:rPr>
              <a:t>Hardware required:</a:t>
            </a:r>
          </a:p>
          <a:p>
            <a:endParaRPr lang="en-US" dirty="0">
              <a:latin typeface="Helvetica 45 Light" pitchFamily="34" charset="0"/>
            </a:endParaRPr>
          </a:p>
          <a:p>
            <a:endParaRPr lang="en-US" dirty="0" smtClean="0">
              <a:latin typeface="Helvetica 45 Light" pitchFamily="34" charset="0"/>
            </a:endParaRPr>
          </a:p>
          <a:p>
            <a:endParaRPr lang="en-US" dirty="0">
              <a:latin typeface="Helvetica 45 Light" pitchFamily="34" charset="0"/>
            </a:endParaRPr>
          </a:p>
          <a:p>
            <a:endParaRPr lang="en-US" dirty="0" smtClean="0">
              <a:latin typeface="Helvetica 45 Light" pitchFamily="34" charset="0"/>
            </a:endParaRPr>
          </a:p>
          <a:p>
            <a:pPr marL="0" indent="0">
              <a:buNone/>
            </a:pPr>
            <a:endParaRPr lang="en-US" dirty="0" smtClean="0">
              <a:latin typeface="Helvetica 45 Light" pitchFamily="34" charset="0"/>
            </a:endParaRPr>
          </a:p>
          <a:p>
            <a:endParaRPr lang="en-US" sz="900" dirty="0" smtClean="0">
              <a:latin typeface="Helvetica 45 Light" pitchFamily="34" charset="0"/>
            </a:endParaRPr>
          </a:p>
          <a:p>
            <a:endParaRPr lang="en-US" sz="900" dirty="0">
              <a:latin typeface="Helvetica 45 Light" pitchFamily="34" charset="0"/>
            </a:endParaRPr>
          </a:p>
          <a:p>
            <a:endParaRPr lang="en-US" sz="900" dirty="0" smtClean="0">
              <a:latin typeface="Helvetica 45 Light" pitchFamily="34" charset="0"/>
            </a:endParaRPr>
          </a:p>
          <a:p>
            <a:r>
              <a:rPr lang="en-US" dirty="0" smtClean="0">
                <a:latin typeface="Helvetica 45 Light" pitchFamily="34" charset="0"/>
              </a:rPr>
              <a:t>Functional Block Diagram:</a:t>
            </a:r>
          </a:p>
          <a:p>
            <a:pPr lvl="1"/>
            <a:r>
              <a:rPr lang="en-US" sz="1600" dirty="0" smtClean="0">
                <a:latin typeface="Helvetica 45 Light" pitchFamily="34" charset="0"/>
              </a:rPr>
              <a:t>Featuring </a:t>
            </a:r>
            <a:r>
              <a:rPr lang="en-US" sz="1600" dirty="0" err="1" smtClean="0">
                <a:latin typeface="Helvetica 45 Light" pitchFamily="34" charset="0"/>
              </a:rPr>
              <a:t>eInk</a:t>
            </a:r>
            <a:r>
              <a:rPr lang="en-US" sz="1600" dirty="0" smtClean="0">
                <a:latin typeface="Helvetica 45 Light" pitchFamily="34" charset="0"/>
              </a:rPr>
              <a:t> display (Pervasive Display)</a:t>
            </a:r>
          </a:p>
          <a:p>
            <a:pPr lvl="1"/>
            <a:r>
              <a:rPr lang="en-US" sz="1600" dirty="0">
                <a:latin typeface="Helvetica 45 Light" pitchFamily="34" charset="0"/>
              </a:rPr>
              <a:t>SPI </a:t>
            </a:r>
            <a:r>
              <a:rPr lang="en-US" sz="1600" dirty="0" smtClean="0">
                <a:latin typeface="Helvetica 45 Light" pitchFamily="34" charset="0"/>
              </a:rPr>
              <a:t>interface</a:t>
            </a:r>
          </a:p>
          <a:p>
            <a:pPr lvl="1"/>
            <a:r>
              <a:rPr lang="en-US" sz="1600" dirty="0" smtClean="0">
                <a:latin typeface="Helvetica 45 Light" pitchFamily="34" charset="0"/>
              </a:rPr>
              <a:t>Only requires power during image change</a:t>
            </a:r>
            <a:endParaRPr lang="en-US" sz="1600" dirty="0">
              <a:latin typeface="Helvetica 45 Light" pitchFamily="34" charset="0"/>
            </a:endParaRPr>
          </a:p>
          <a:p>
            <a:endParaRPr lang="en-US" dirty="0">
              <a:latin typeface="Helvetica 45 Light" pitchFamily="34" charset="0"/>
            </a:endParaRPr>
          </a:p>
          <a:p>
            <a:endParaRPr lang="en-US" dirty="0" smtClean="0">
              <a:latin typeface="Helvetica 45 Light" pitchFamily="34" charset="0"/>
            </a:endParaRPr>
          </a:p>
          <a:p>
            <a:endParaRPr lang="en-US" dirty="0">
              <a:latin typeface="Helvetica 45 Light" pitchFamily="34" charset="0"/>
            </a:endParaRPr>
          </a:p>
          <a:p>
            <a:endParaRPr lang="en-US" dirty="0" smtClean="0">
              <a:latin typeface="Helvetica 45 Light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4" y="142875"/>
            <a:ext cx="8912225" cy="814388"/>
          </a:xfrm>
        </p:spPr>
        <p:txBody>
          <a:bodyPr/>
          <a:lstStyle/>
          <a:p>
            <a:r>
              <a:rPr lang="en-US" b="0" dirty="0" smtClean="0">
                <a:latin typeface="Helvetica 45 Light" pitchFamily="34" charset="0"/>
              </a:rPr>
              <a:t>MSP430G2 LaunchPad + </a:t>
            </a:r>
            <a:r>
              <a:rPr lang="en-US" b="0" dirty="0" err="1" smtClean="0">
                <a:latin typeface="Helvetica 45 Light" pitchFamily="34" charset="0"/>
              </a:rPr>
              <a:t>ePaper</a:t>
            </a:r>
            <a:r>
              <a:rPr lang="en-US" b="0" dirty="0" smtClean="0">
                <a:latin typeface="Helvetica 45 Light" pitchFamily="34" charset="0"/>
              </a:rPr>
              <a:t> </a:t>
            </a:r>
            <a:r>
              <a:rPr lang="en-US" b="0" dirty="0" err="1" smtClean="0">
                <a:latin typeface="Helvetica 45 Light" pitchFamily="34" charset="0"/>
              </a:rPr>
              <a:t>BoosterPack</a:t>
            </a:r>
            <a:endParaRPr lang="en-US" b="0" dirty="0">
              <a:latin typeface="Helvetica 45 Light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D9FE4-F784-4A94-8F3E-54A098F0E8CC}" type="slidenum">
              <a:rPr lang="en-US" smtClean="0">
                <a:latin typeface="Helvetica 45 Light" pitchFamily="34" charset="0"/>
              </a:rPr>
              <a:pPr/>
              <a:t>4</a:t>
            </a:fld>
            <a:endParaRPr lang="en-US">
              <a:latin typeface="Helvetica 45 Light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756" y="1510973"/>
            <a:ext cx="1032343" cy="1366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01050" y="1902040"/>
            <a:ext cx="5533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Helvetica 45 Light" pitchFamily="34" charset="0"/>
              </a:rPr>
              <a:t>+</a:t>
            </a:r>
            <a:endParaRPr lang="en-US" sz="4800" dirty="0">
              <a:latin typeface="Helvetica 45 Ligh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2119" y="2867083"/>
            <a:ext cx="17219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Helvetica 45 Light" pitchFamily="34" charset="0"/>
              </a:rPr>
              <a:t>MSP-EXP430G2</a:t>
            </a:r>
          </a:p>
          <a:p>
            <a:pPr algn="ctr"/>
            <a:r>
              <a:rPr lang="en-US" sz="1600" dirty="0" smtClean="0">
                <a:latin typeface="Helvetica 45 Light" pitchFamily="34" charset="0"/>
              </a:rPr>
              <a:t>LaunchPad </a:t>
            </a:r>
            <a:endParaRPr lang="en-US" sz="1600" dirty="0">
              <a:latin typeface="Helvetica 45 Ligh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1132" y="2867083"/>
            <a:ext cx="17732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Helvetica 45 Light" pitchFamily="34" charset="0"/>
              </a:rPr>
              <a:t>Pervasive Display </a:t>
            </a:r>
          </a:p>
          <a:p>
            <a:pPr algn="ctr"/>
            <a:r>
              <a:rPr lang="en-US" sz="1600" dirty="0" err="1" smtClean="0">
                <a:latin typeface="Helvetica 45 Light" pitchFamily="34" charset="0"/>
              </a:rPr>
              <a:t>eInk</a:t>
            </a:r>
            <a:r>
              <a:rPr lang="en-US" sz="1600" dirty="0" smtClean="0">
                <a:latin typeface="Helvetica 45 Light" pitchFamily="34" charset="0"/>
              </a:rPr>
              <a:t> </a:t>
            </a:r>
            <a:r>
              <a:rPr lang="en-US" sz="1600" dirty="0" err="1" smtClean="0">
                <a:latin typeface="Helvetica 45 Light" pitchFamily="34" charset="0"/>
              </a:rPr>
              <a:t>BoosterPack</a:t>
            </a:r>
            <a:endParaRPr lang="en-US" sz="1600" dirty="0">
              <a:latin typeface="Helvetica 45 Light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04415" y="1902040"/>
            <a:ext cx="5533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Helvetica 45 Light" pitchFamily="34" charset="0"/>
              </a:rPr>
              <a:t>=</a:t>
            </a:r>
            <a:endParaRPr lang="en-US" sz="4800" dirty="0">
              <a:latin typeface="Helvetica 45 Light" pitchFamily="34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5324475" y="1653790"/>
            <a:ext cx="3603625" cy="1403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b="0" dirty="0" smtClean="0">
                <a:latin typeface="Helvetica 45 Light" pitchFamily="34" charset="0"/>
              </a:rPr>
              <a:t>Ultra-Low Power </a:t>
            </a:r>
            <a:r>
              <a:rPr lang="en-US" b="0" dirty="0" err="1" smtClean="0">
                <a:latin typeface="Helvetica 45 Light" pitchFamily="34" charset="0"/>
              </a:rPr>
              <a:t>ePaper</a:t>
            </a:r>
            <a:r>
              <a:rPr lang="en-US" b="0" dirty="0" smtClean="0">
                <a:latin typeface="Helvetica 45 Light" pitchFamily="34" charset="0"/>
              </a:rPr>
              <a:t> Display</a:t>
            </a:r>
            <a:endParaRPr lang="en-US" b="0" dirty="0">
              <a:latin typeface="Helvetica 45 Light" pitchFamily="34" charset="0"/>
            </a:endParaRPr>
          </a:p>
        </p:txBody>
      </p:sp>
      <p:sp>
        <p:nvSpPr>
          <p:cNvPr id="6" name="AutoShape 2" descr="data:image/jpeg;base64,/9j/4AAQSkZJRgABAQAAAQABAAD/2wCEAAkGBxQTEhQUExQWFhUWGBwZGBgXFx4cFRcXHhgcFxoYGhgaHyggGBwlHBcXITEhJSksLi4vFx80ODMsNyotLisBCgoKDg0OGxAQGywlHCQsLCwsLCwsLiwsLCwsLywsLCwsLCwsLCwsLCwsLCwsLCwsLCwsLCwsLCwsLCwsLCwsLP/AABEIAKEBOQMBIgACEQEDEQH/xAAcAAACAgMBAQAAAAAAAAAAAAAABQQGAgMHAQj/xABLEAACAQIDBQIHCwkHBQEBAAABAhEAAwQSIQUTIjFBBlEyUmFxgZHSBxQWIzNykpOhstEkNEJTVHOCscEVNWJjosLwJUN0g+Gjs//EABoBAQEBAQEBAQAAAAAAAAAAAAABAgMEBQb/xAAuEQACAQMDAgUDAwUAAAAAAAAAAQIREiEDMVEEQRNxgaHRMmGRBcHwFCJCUrH/2gAMAwEAAhEDEQA/AO40UUq27t+zhAhvFgHmIE8on+dRtLLI2lljWiqovugYQ8jc+h/9rIdvcJ/mfQ/+1L0Z8SPJaaKrA7dYX/M+h/8Aay+HGF/zPoGl6F8eSy0VWx22w3+Z9A178NMN/mfQNLkW+PJY6Kr47YYbvf6BrIdrcP3v9A0uQvjyPqKRjtVh+9/oGvfhTh+9/oGlyF8eRri8SttS7mFESYJ5mBoNeZFVzaXaKCWw/wAZpqCCAMoZmnNEaRMa6Vr7RbdtXsPct2mYOcuU5SIIcGZ6cqS7GxFrK4v5lJBWE10ZSrHRdDB5VlzzQ6KWnbWufMtTbdXdg57e93i2ymYSGN4WjwzOkk1D2b2jG7tXMQd2WEMIkBmRbijhmeAg+mqnacjFZilvde+De3k3N7lNxroG7jLOaB5p89Tdr37YS2uGBeGWRcDRlW0toHkJOVF07yfNWXIKenXLX5Ld8KsL+t/0P7NA7VYT9b/of2a5/czNcuuYGdSAFHgkqogaCAMsczp0HOvcJhkUtmAI0gZX8YnQyY0j+UmJq3s9MV0lMy918F/+FWE/W/6H9mvfhVhP1v8Apf2a5zbwohZCEhwxlWmORA5x6yDJ0E6ajgjvCeHLm5cUASOkR36R6BU8RlS6N/5P8o6X8KsJ+uH0W9mvD2rwn64fRb2a5ldwDEkjLzMAZ419I/p5Z5VtsYOAc6qSSI8Mddddeh7hyGnMl4jNOPRL/N/lHTfhFh4B3hgxrkeNYj9Hyj11l/b9jxz9B9eXLh18IesVzG/Y+KRVWHB4jnbKwBmOQPd5sojpGw213si2RbykFc5zZj1HDGmgj/CPJDxGZs6b/fnvH0/J0n4QYfXjOmh4H0Pl4dOYrFu0mGAzG5pznI8Qf4fKPXXNVt6XOA5iSbZFw8IggA8M6CNRziOVa7mEDLbGSCID8RKkCZgRpM+jkKeKyrT6WuZ+8eDpa9qMKeV2f4Hj15al7O2vZvlhafMUjMIIiZjwgO4+que2cLhwObzHIyVmI5FY+ypnYnFphnxBumBcKlYVjyLmNBp4QqrU5OUv6ayTjLK2q1nJ0Sik3wow3jt9W/s0fCjDeO31b+zW7lyeW+PKHNFJvhThvHP1b+zXnwpwv6w/Qf2aXR5F8eUOqKS/CrC/rD9B/Zo+FWF/WH6D+zS5ci+PKHVFJfhVhf1h+g/s0fCrC/rD9B/ZpcuRfHkdUUm+FOF/Wf6H9mvPhVhf1v8Aof2aXR5F8eR1RSi12lwzEKLmpIA4H5kwP0e+m9VNPYqaewVQ/dPvKj4JnXMod8wHMjKvLyjn6OlXyqH7qGFNw4UdxuE6gE6IoAJ0EswEnlSWxnUrbgpe18XaxOJZkQWLZGmkkwvVV6k6Urx1pRkysXVhOWIcnMRDAEwIAbvhhIHVphNmnV0bJkBnLeSRodRcT5MQGmRpHXpPgBQ99S7FEQK4Fwqudhn3iwXUyzEjWFkEyK5qJ5VFzy9yvthmUqrIMzAERbka8tRp/wA6VMw2zHe41sKoZOcppzA0PInUcqabZZRbJCWy9vhQF2EoIIKgEajhgTrJ10rzZW9uKt42tWzC5DsZgpk4mYkPIOik6DWOVKG1pZMtsplwdqeSkCcoKaK3ggDvnv8ALU/CXh8YMNENAXKFVTcKMQW4V4RKiYHpMTAK57eGVreSw17K4LkggrEKZLBSTd5d461i2ywGu5rFrLqQXGYlIIG7ni8LqB9sVTTi1LBBxWGbK7nIXCb1wbRjiJOjHn9vMTEiscOgNu85VOBZXRRrE6yJYdIFRrWKQXGS6PycqS24koOEQVdlJnNGnPUjlT/DYR8PZa5vBkJUkqhbMmQyQADpz4jAH21KGXDPoY43HA4VyEQhVQB+AoxlVyiOsKpjnr5KRO/EvgjwpKrAgIG5DnzrcyuLu8e1cu2Sqlg6m0HkALKhujZT3aT5KZYZcNduJw5UWyc8krL6S+hJIKK0cp0jpJ7k1IVaFw8hb6h6m4TBF1zB0KkMRzDcPMMsGD3a666CKNqYTIzNbE2kCg6gsOFZYciwk66daaDbYlCtxsonQr3gACQ4kLGn9KmO5hQjVqWBdh8HnWd5bGhMFtdJ09MfaKNkgG/aBEgusg8iMw0ishjnZ0e1aw8O95gbjhH1cghhGugLc+pFScLhyMRZcwc92dOUh9Y0iPN+FQstG21ot7bHXmN3H7m17NRfeSeKn1Fv2abW2MamoacRAmK6tHqUERGwqeKn1Nv2ax97J4qfUWvZqPfxDe+mtZhlW2G0AkkmOfTzVr2jtK3YAN68LYYwuaNY5gaUsJSPBM97p4ifU2vZo97p4ifU2vwrRh763FV0uhlfwSIhvN38j6jW/IfGPqH4UsFI8HnvdPET6m1+FHvZPFT6m17Ne5D4x9Q/CjKfGPqH4UsFI8B72TxE+ptfhXvvdPET6m1+FeZT4x9Q/CvYPjH1D8KWCkeA97p4ifU2vZo97J4qfU2vZog+Mfs/CjXxj9n4UsYpHgPeyeIn1Nr2aPeqeIn1Nr8KNfGP2fhXsnxj9n4UsYpHg896J4ifU2vZoGDXxU+ptezXsnxj9n4USfGP2fhSxikeDz3mvip9Ta9mj3ivip9Ta9mvZPjH7Pwok+Mfs/CljFIh7xXxU+ptezXnvBfFT6m17Ne6+Mfs/CiT3n/noqWMUjwYnZ69yfU2vYobALlJhNAT8ja6fwVkSe8/89Fe7OvF8MrNqTbk+crUcWi2xKxfI99YcgBc3vdiFACywQmABA1NdbrkF785wvzMN923XX6QOej3PmLtltzFLj8Yq4rEKq4i6AFv3AoAuGAAGgADpSK/trEP4eIvvzjPedonnGZjE1P7cf3jjf8AyLv3zSE1TuS7W0Loj425B5gO0HzidaZLt26MitDW0PCp8Lwsxlo1n+Ud1IgaYWcGXJCESO9lX+beWjoZlGuEi+W8daMfEt9YfZpphNuKiZBZlecF+szOYAN9tKdnbNUqsuxaJKoLbRz0k3VJ0E8o1qRhsNbfLluXJblmtoOgMkC8WyyQMwB51z8jxKGtF7f8J39qo9pwlkruGRxFwtmJYrBzeCOInn1plbutYZbdoy4a1YBe6xQm7NwMSDmgAsunLpA0qrbPMpi/mqfSGLD7QKi/2heLZ94ZzbzN1zkZS0TzjStrY9OndJVLhs+0L2HBugANa3fCc0k3NzmFsCfCBaZmD151psXgyWbJJLX0uWw7A2raDIqgc2FwGE4gY4RE0j2NjcSyvats0gW1VVGaAGd4ymQQCZ7+7uNg2TcXPas3wrOqZoOZ7qswBYBMpCqZPgiIiqR70M8YWXCtNlsxRVdwZSRc1YcRhS5uRp+n06e7ORE3LRZR2VfDuMpcG3qSEEscw0EkSOlIdpgLdcK3BmORYhV1mAugyzJywOZ5GmWztoWiqgubLJadd5mUcRZcoViNdFEZuUVK5MKSuyR9t7TbcWxcDJiWhnlQCVDNlbwZDcIHmHcam4HZ9pGZbiXLgZFcC2rAqxGohCYSQTJ01HeJTdorouXsuYOVtrxgyZ5kN3xMacoHmrds3azqXJOYsEEsSSBkUxqeUkmKzVVycr1e7tiHjcTZD2lyMBZdhchzN0b3NEyIgDmOp9NPtg5y2GYsCm9AUakiWmCSNdB1JOlLrWEtXzauXHthiWVwRl1tsrKfDHPLzjmzUww+AFjEYQW7jsrXNUYQikuG0Hzbnl/R1Iq4Z2nHCaXBfMN4OtL7z6emp9g6c5qN71PUV0kd0Vq1ikTFX3dgqJaGYnwQJUyfXVW90ja9i/bsizdW4VdiQvQZQBV/97JvCco4kYNp4QlRB7/TVF2n7nTm5fa06rbjNaTUksdd2fFAOgOvMdxrS2J3M9mPetpZtThy9nC3L6XGEraznLbGeND4cx4Xg9Jqw9httti8OWuFTcVyGAEQNCuk93XyHuqn3LWFu4ZbNm874m5bw9sWt2VGa2WYqSVgAu7u0tzUHpVs7E9mWwYuF3DNcCyFGi5c2mY+F4XcOVAydb2jcF1kfKwFzdjKjD/s27xYwW8dhy6DWsr23FXfSpzWSFKyssTJBUkgEZVYyYgqw6GomMvsrYht0LoS4WC7sFgBh7PEkCXIZmBmSQpUHQLW53dSxVLWdLqIGW1MW7l7IYYNIaCztoACZ1BkgMMPjAzlQpAgMrHlcWFOZe9eMCe8GQNJlVXsBiGRx8Tbtpna3mW2FARLjW0AgnTKtrnEAiARqu65tS9mYLaDLnthWhoyErnLfwtwxzMzAFUlB3RSaztC8ROVSVuXAyxDG2rMoK8RhiAp4oB6RII2XsXeBfwIUWiCUI8Jjn1LgEgLpJAltaAaxXleWnlQdRIB1EHUTqDy8x5VlQBFeRWVeCgCKIr2iKA8ivYr2vaAwio2xT+SJ+6H3alkVE2L+ap+6/21iZUVq+fyjC/Mw33UrsNcdxB/KML8zDfdSuxViBz0O58qdu/7xxv/AJFz75pCafdvv7yxv79/vVXzWjue1Kw1hWPFdVO4kHvHIiolb7AtSc5cDvWD1HkqMpcrGFLsmTEICtmGzAkMuZjJ0OnIT5KY9nsI/wAXc3ilA0ZOuoPI8zxcx5KrqWcMzJnuXEi3wmFMjM3fEmZ0pt2ZSxvUOdy4bhXkDoQeHnous+WPPz7nCapJfJsw14izi2WJItjXua5k5eY/ypZbwb58oIg3VQELrlZZB8LnOhHTvp1gMNNq8BGq2hB7xeUyT1kE1PXs/Zj84ZhluHWydd0ksfC0MaeflpNaVaYOejJpYVf4zHsVYlGuswF4hcoLKsZXYNAZuMBVJ9HKsu1V1ixt5me4pUtCiJ3Yk5wYB1HD3RU/FbdtWVuWgriVtgZFyBxlDF9CCpAaOR7pHSLhtuozOWzWhnV1ALNnOQIwc6yOBTrPPqQKrktqm3qxTo2RMXtKwbDKLOS4SnGsMrv+lcLE5oaD658lNBhcPuSww94kqCC8m0IUEsxQyoJ1HkNJdmbRVcSL9wFhvCYygniVwvCSBoSOvTvqwY/ZrHeK1vIDEs95hbUqrWxlS2SNYJiADGs6VFnJyhSef2I1/ZFm4gNmHuoqQtp8w1cq0gjMQOnKI7pNadnYFbRPvlSFITK2YZNEWQWQnUhWjny8siX2exN3DuMPmS5by74dOLNGkhp5eCADJOorDHbBZ0FsLbttKgHetckZWaCYVToPOIAHMCtUTNeHByMdjbMW8z5bdhgl25rcBlkNwEcQBzKAwIOsnTUVNvvOMwXDl4begBA+UPTKPTz1nWsrOICAvfu5xh8tsZVOYKERhMsskAHyS0dDS3C4/e43D8OXI1tOczxBp5aeFy6RUwWTSSidCs8uUVKHKoVgiNCTqedTE5V1OwlB+MHzW/mtSKir8qPmN95KlVI7B7iO12YtJi/faEqxBzIAMjMwIZu9SZkx1nvNPK8mvCa0Q9JomvCa8mgMpomsWMc6jY1WdGW1dFtjyfKHK98KSBPnoCTduhRmYhVHMsYA9J8lK7PafBs+RcTZLTAGcanlAPI0kxezPev5RiWXFqrDO121N20rELmtjMVhTByhQYLQeh8u38Zjliyi4XDEaPdUNccdCtvkq8u7vB6ULQtmKxSW1L3HVFAnMxAEef0j11Xcb29wdvQM90/5aafSfKD6DUHZ3ZzZub3vvBfu5GC5nzMi/wCADgQiZA59a51tPBNZvXLTc0Yrr1APC3mKwfTUCR0/Adq8RiQWw2CLqCQWe8iidDA8sH7aknbWNQZruzyU67q8jv6E0nSeXWKqHuYbQyX7lsmEe2W1OgZNZM8uEtr5BVpxu3LmKLWcBr0fEkHdWxyOQn5R+6NO7vAFh2bj7d+0l202ZHEg/YQR0IIIqVUHZOz0w9lLNsQiCB3k9WPlJk1MFUhmK9rEV7QAah7H/NV/d/7ammoOxvzZf3f+2sT2Kis4k/HYT93h/wCS12OuN4r5XCfurH9K7JWIHPQ7nzH272NiW2jjGTDX2BvOQy2bjKRPMELBqqXrLIxV1ZWXQqwIYHuIOoPkr7GIr5f7d57ePxaC0LgW6RvLlvM7aDVn6mq8HpSTKuRWyzetic9vMPIzL1Hca13nJ5oqeRVyz5YqTbxZQ6Ij6cntKwnTkCKjyhsx1YxmHBTeWJBtnLDmRxMANSYMzxRTrs3irJdFFuLpuSrTryMy2kiNMvppbg9q3cyKli05a14ItAQA7+KAcukxPU99OOzOJuEW1Fv4k3Vl1U5MwJOg7+KCe4AVjucZ0bw1+Dfs9otXo6Kn/wDRasL7csSpzkLwAjdTmknfDweGV6ddAPLVdlX81m/EGEQ//qg6nun1VrloMqIjXrp5p1qp0PHGUopU/m5t2pet3L1xwXIZjlIa2BlGiwCQRwgcxNactvTVz/Fb08nOpuEwzOiuFOVnFsHOTxHloGzAeUgCmG1sEtu2jWyWJYK8u/hG2H05aeEfMRUoTw1KraEYtKeWYgwZlZnuEcmHqral+6GBDuGE+CWDFYn9Ezo3Qcpmmxtotli6ceSc29MAkkqYL9VK6RzHl0jlkuqpFrRLcMRHE0NlblIJOnWrQ34VKIt1jsfaa0t3EX2JZVMwsqCJC5zLGJOs0v2l2ebC2w1i67oJzclVNRGgOpJJ6dKtuJvkYa2QYMW/6Ck/b7FFMBnB1L2Z7iC6zXKWo0z3/wBJCWFhvuVPbe2N6jpu1ByFiwJ0MNCxyg5+uvCK0bCP5Zb/AHqf7Km4axaYbu6ih1h3NsXBbliYIZxDDTUGYPm0ytbM3V9bmYtxhgAhJ0y8yPNXm0/1LRlKjqn91v8Aipxl0OvGSe/kX61Max6KlryqBhIgRPp51PWvq9jYjB+NHzG/mlSpqGh+NHzG+8lS6R2I9wrw1GxmNCFVgtcbVbaxmIBALa6KokSx06amBUDGYcFQcXNzMRFi2C1rN4pWJvc9TchdAcq1SG4bWDmLCm93uDFlT+9M5tREIGI6xUfHuBpfxBUsDFqxIcjyZZvMYHNcvXTu3izeuRmbcWxyS3BuEdzPyTzJPzq3hLOHUklLa82Zmgt5WdjLHykmgFjYRH8HBB4iGxJAnSJOcXLkx1ZZ6GK3YfZbq021wtiRBNuxLxMnjlRGg0KnlPm3DaytG5R708mURajvN1uEjl4OY66A1oxehHvhy7NqmHtAkGD4UaNcAJEs8INDCmDQELG28VetXrItZhcDKXxDpbABULCJZDNGs8TcwdYgVWlsjEIpxu1ABHHhwVVlOgKMsxmBBEZDqJHOrhjdrLhpuYq8qZgclldTGk9M1xp6iFAaI/SKDZO4uBrnvPf3brtdAFoFLa3IKqb1wLbOmpImCWiesKY7PxOysM67gNdvDwSi3LjywymOSgxOg7zFK9qdnMVjcVcvLZNlHIjfEKRlQIZUS3Ne7qKueztmiyWxF3dW8qHKlsBbNhDxPrAzsSNXIGgAAGsukaQCNQRI8x1FUVKfsj3PbCENfbfHxYy2p80y3pMeSna7YtWwyLaZQl5bIVVAHEflFA0CSWk96nrTalt3YdtnzkvmmdCIneLdEiNYKkDyO460JU1fCJMrsEYqhAnMnM3BbhuL4ppYGHgwD3EDam37e7z5WneizlENLFlEhlJVlAYEkHSCOYitOL2TaXNcu3XI4VBcg5RvUcJOXNcllReMsY0BEmve0FrCqEbEXNzByoRcZAYZbhXKphtUB1BjpBg0BubbgFxrYts1xSoCh0klsxE8XxcqjNxRIB66UzweIFxFcSAwBg8x5D5RSqzs9LoF1L9xphrVwFWyLJaFJUhhxEceYxp0phYyWRatTEjKgJlmgSfOYEmgJZqFscfky/u/9tTKi7L/ADcfM/pWJlRVsZ8phP3NmuyVxzG+Hhf3Nmux1iBz0e/ocg7S+7Fcw2Kv4cYRHFq4yZjdILAaSRkMeuuU7V7RXLt17lubKs0i2hBRB3LKjSt/ugH/AKnjf37/AM6r1VpPc9KbWxvxWLe5BdmYgQCY0HoAqbs9MRm+IJzRrlZfJ3+ildSsLh2cwrqp7ySv2ga1GkkWrb7lxsJtAlIYghCWnKwLZm0AAPFly1O7Opem27MAouKCpgXYLtBiPBz5+vOaR4bZzFrYOICwhEh2EtmYjVsoIggT5Kcdn8GA9om9NzerFsMGt8UjnOjiJ5cormqV7HLUurmvqzLZyMLOIJYzkSJOY/LW+8cqm3NzbsC45zm7aAABGazcdcyto2sZW0POOXOJWA2Hd3eIVsqjInEzCJFy28aajTrHWldvAW81tRePvgJCrlGmIDZbVuSCpDBpJnTStpHkhDZtG5sThygGbcpwPbGYB8y5rTtnYE+FbzCD+kO7TF8ZbLXAb124n/am4z5iCwJgDxRI076kbWsqgUthxdbd2yzW7awGOdmY6iWaZzQDoK14aybly4VXdZB4D8wGzACAD0EEE1Gd7Fh07keBvrnHfyBQUXi4tY4lKSAARAgch31vCJnfdkKgVgJVg5OVgf0YB6QSPTUpd4bt0Z1LoAGPQ8RAHgcwVBnyio7gLcdGMsA2o8CYbNOYDWNR5/UDdaVXff8AY6TjPzW35rX+2knujn/pv8dn76062h+ap/6v5rSP3SD/ANN/jsffWvNLc+lp/UvMS4yyCVzCQjhwJMBhInTmIJEHv81YYpVJtFR+kAQOmo5/bUm9zC95iotlSLqofGXmJ69D0r4HTKurHPc+hqKkX5F6w11FyoWAY8gTqfNTNeVV7ED8oteZfvGrAOVfsOx8AQ2z8aPmN95KlXJynLGaDE+DPSY1iah2/lh8x/vW6zxm07NogXb1u2SJAd1UkcpAJ11qLYPcUYHC4+2D+aM7au7NdzOfQug7lEAdBWW0dpYiyLQuXMIjXWyic4RYUszZmYTCjlpJIGkzTM7Yw+QXN/ZyFsofeLlLROXNMTGsVswm0LN0Mbd23cC+EUdWC9dSDpyPqqkIdvb+Gyn49HK6Hd8UsOYASZM9BNRrT2lJazg7rv4xthGJGol8QVbQ6dY6cqY4XbWHuMEt4iy7Hkq3VJPmAMmpsUAvK33OpW0v+Hjunl+kwyJ16N5x03YLApaBygydWZiWdj3s7at5Og5CBWltuYUNlOJsZgYjepMzERPOdKYEUBra2JBIBI5GNR5j0rI17FEUAq7T4Z7mFu27aZ2cBcsgSpYBxLEAcObXnS3bVvEX7aqMNlEvKu1pzmCjdGGYplLSDIYiNAOYsl66qKWZgqqJLMQFA6kk6AUWrgZQykMrAEEGQQdQQRoQRQFNtbCvwtsoSuXCWi5dCBZt/GXgdcxJeVgDkAQTyrP+w8QWa4qhL7e+rguFhK3H+LsISpOgt6mBllQSM0Vca0YzGW7QDXbiWwTALsFBPOASecAmoKleGxMy20XDmzbN621xd4JKWkLBmCMQGa4EEqSxgFuUVq2fsC/OH43w+7S67NbNslbt65JtqCGGVVBBgBeWXrFlwePtXZNq7buRzyOGjunKdKkgVRUqF/s9c31pUt/FWblopclC+QNvbrMzHOHNyZCBQQTObkJHZ3YtxL1q7dt5XS1cFx8ytvr73BNwQZ8FWjMAYcCBlAq0itC462bpshxvQucprISQM3dEkVC1JJqLsv8ANx8w/wAqlGomzfkP4D/KszCKxjPDwv7q1/M12OuN43w8J+5s/wAzXZKxpnPR7+h8odvv7yxv/kXPvGq/Vh7dx/aOOn9oufeNV41VsekKk2bKMYdyi9CVkc+mvfNRqmWt0DNwMR/gI/qNKMdx1bwmHzWs97hyECVI1zsQ3CWPMkRHSnfZxbS3LYEm9vFyuMw0kz/hy5Y6zPmqBs58IWRtVAQpleW4SSeWSJ4j16022Tet2yi71MiMGkhyxIPOd3zjSK5p5OM1GtcEvBbRu7nEHe3JFtCOM6HfWhI1000rThcI1lzev27qAXLbb4q2ZSIzKDEAwCdQeRrbsFbeS+LxKpuhJAkzvbcaAd8VE7TjEtijhszHMA2TKqqWCkgwqiNAPICT5SdLk46abSyPNq7PbdndKtjiSeGFKsc5fK2pHGWkCT5TMJ1wea65NxHKAM7LmUMzE6AAagZgZIHPlpUvYG0xcsTca4buZhnKygChSCQFyiFyiDz9dZLbW5bxALi5cDIxZFyaZhEDTQiRGkkeUyaPR2XmYYjDg3SCLam0i5whYKYYiDA1JJHSOIeWjEOA273SZhbILCecMxObQEmQTIOkeibtHZO9QJbkbvNmMuDDEkAsBLxuzzGnpqXtPDi3hEyqSW1uEAg6WjCyQCVzMYBmjRlfuW3aP5qn/q/pST3SDGzP4rP31p3tP81T/wBf9KSe6R/dv8dn74ryy3Poaf1LzK9imNbMHfFy5bzDiVhBmJ17p1+2vMampHcagYIxetmf0x/WvkdPFSnF8NH0db6H5MvmI+Xtej71Pl5UhxHy1r+H71PU5V+oex+fQht/LD5j/et1Wu0tt22lhhbt2rjbh4W98mdWkmAdR00qzL8qPmN95KjbV2BZxDrcuB86LlBS4yECZPgkd9ZWw7iDtjZK2MEDZtBzirZa1bgWmeG4ZIAg6CSKkYHZV33xdxLWEwqDDtb3aMrbwkE5myALppzHdTZezljJbQi4wt3ReXNddmFwcjmYyRp4J0ps6ggg8iCD5iINUVKDsnZuHfYoe6iAhLjC5AD5xcfJx85mBHXlVv7M3nfC4drvhtbUmeZ00PnIg+ml+H7F4NcoyOyryR7rva+rY5TzPTqasIqhnKxgrtzDY8rasNbXEXS9xvl0CkMwtiI8HXVhzNWRcc+Iv4fDYe9csWThVvB1Cm6wnIqksCBAGsc9fJTB+xmFJYlbkOxdl31wIzE5iSoaDr/Kpm0Oz+HvC2GQjdjKhRmR0WIyhlIMR0qCpV7O38Rcs2LW8y3LmKfDteVROVY4lU8IYhgP4T36bL+0cUgx2GS8HuWRb3V27kVzvBmZJ0UvE5fKPVZbnZ/DmwMPugLSmVUEgq2vErAyGljrM61hb7M4YWblndylzV8zFnZujF2ObMJ0M6UFSqXcY9zCY6zcvYjeW0LlL1tVuBQCCjOsq6NodADB0JrZdxd/D4HBJauXXbElIMIbltDbX4q0CAvmLHTXXutGC7O4e0txVt5t4Mrm4zOzLyylmJMeSsLfZnDix73Ks1vNmAZ2ZlYLlBRiZSByiIk99BUr9vG4y3hsbvN8oRM9m5eyb4HkyndypjmD5fVD23bu+9MC924cQ93EWXytlVdbZItjSIOgJPUk+Srbh+zOHS1dtKhy3vlGLMbjjy3Cc329T31vxOw7LpZRlOWwyNb4iCCghZIPFp386Cogwuzrq4i5i3t2sEiWGWFKuCYLbxxbyghdDHWB56U2NsYlbuEcXcU9u9eRM19La2LisYO7ReNeZIk9Bzrod6yrqyuoZWBDKRIIIggjqIpHY7G4RWtsFcm2ysma65ylTIABaAJAkdYFBUU3sdiLr4y4MWMKmFvC2oZVNqAYLXCRJzHl3TGtQ9v7WuYfH37tm3vH95rEaoozBjcbrkAH2irTjuy+FvXTeuW5clSwzMEcr4JdAcr6aajlUz+ybW+a/l+Me3um1OUpIMZeXTnQBsdfiLZ3rXsyht43N5EzA0UeTpWez/kf4T/I0bM2emHtC1akIs5QzFiJMxJ1iSfNWWCHxJ+af5Gsz2Kip4zw8J+6tfeNdlrjOKPxmD/dWfvGuzViBy0e/ofJ/bwf9Sx3/kXPvmkFfSu1PcowGIvXL1wXs91y7RdIGYmTAjSufe6Z2BweBGHNk3BvWYMXfMNMp8kaE1dkeipyus3Xigc+6nK7KtkgcQBI9AnWYJ8wrddwSqqhdSY0iWWCxMkT0I8/cIipUzKSN2G2Je0+LP2Uzs7Hvfq29VacPsa74n+pZHnBMit13AuhhlgxPf3jmNOh9VZZ4peQwODdLF8upUFUAJ799bPr0J9FRcFgbL22Z2GdXtBELwXVsuadJgTzB015Rq4s9oEQE7nSQSAVyse8jJznKf4Ry0iMz4d1dmsohYgZnuFVDmWjKhkwpA8EAZeY0qpcFjFPYj4LFnLdth2tbozbW0qk3HBylWbTPoJkyTlqa2z3uXHazf4Ccr3QVMuCxVcpyzprKrHlNZYA2w9u4li8rAndsGUMDLxCs4DEjNr4oEcqj9mLC27hQMrlj4aM2mUQVgOqmZUhpPIkSAau+56PIkWTiEtuWKPmgtn66MYGU6Ehm88welaF2g11QHKIEDQFUl2BQrAbUCAoGseTrEXF4uyQ5F1ycqgWyzBCShB0jWDoNda3DBvaTeNbfKyjIRlghgwkyRHLTly81YMyxJUeDp21fzZP/X/SkfulmNm/x2fvCrDtCyWw6ARPBzPkmkPuj4Vrmz2RBJDWydRoAwnnXne59KDo0/uV7E4jeKLgDAOJh1KsOmqkSDUGzbO8tGNM69R393prethig4luOPDyAgc9CFJJqNhwd5bMGAy69Izd9fJ6dWzS4Z7pTU9NtOuC/YgfG2/4fvU+QaUivuBetSRPD6eKP61YUXSv072PhoQOsXV+Y33krfNYYsRcT5j/AM0ompHYj3Nk17Na81e5qpDOa9mteajNQGyaRfCA7x0yKcpvAQ/F8UgfMwjhVpie+Oc05zjvqNbwdsLdA5XSxfXUlhDQelCiq92lK2rNw7mLsyd4QtuLLXSGOXnoF6c/RUhtuEJdLWirolt0tk8TG6sIraaMLmZTExAOsxUhdmW4tgs7C1ITM3gg2zaI0AkZWPOelef2TZmydfiFCpxnUADLn8cggMJ5Nrz1oMGvD7aZncbuVyubJVpN5relxVkATm0WCZAJ0itFvaQxC4XhDb0vGW66qrLaZsrgAEkNKlWGhExMVJsbFw6bvKoVkmHU5bjSpVs9wQzzJJk6mDzArxsCltkdELsLjuTvAGLOmQsQYVtIESI560GBXitpW1sJdWwSxsXbzqbjjJuk4lnXU3IXUDTMeYipBuAm0qW7bm4txgReuBBkCmJgmSXjlpHWs2wFsi+Pe9yMQpW4N7b5NOYL8ZwZizMY5sSedZ3cPmKllv5kDKrC9aDBWADLIYeKNeY76hakSxt5FV7lq05TcYe9q7GFus6lmTiyhFXMxWSQPIKmYztCUdVCowKWnlbkl97eNr4sRxAAZp7j6a3YLBoGYrb3Pxdu2uW4shULFQFWVUDOepmdRpruwOzrNoqbYAy21tDimEUswGvWWbXrVGDWNsnc3XyDMt57KJm+UdbptJrGmYwTAMCecVFudpCoXNa43BRVDE/lKtkayTl4R+kHIEqCdKknY9g+ESy7xru7ZgbZuMSSSpHFqxIB0BgjkKztbMsKQVhctzeqqtCK+7NokKNACrEkDmSTzoTBlg9p57160QFa1GhJzspAIuAEaoTmAIJ8DXuEvCj4o/NP8jUf3vb3u9LS+UqCW0VWIZgO4Eqp8kaRUjDg7sxyymPUaxMqKff+VwX7qz9412iuMXflcD+7sffNdnrMDnod/QK5d7udgumDUCSbjgelVrqNVXt32WfHLZFu6LRtMWkqWmQBynyVZbHWaqjiWLOJwbizdthWQAgMJEQwBGushjPmFMlxWUNx22KqTBWc0DKpLZtZBK9Sc3pq4bS9y/FYh95exiO8ASUbkOQ8KpNv3OcQCDv8PpH/AGWgxliRm18AeaTWEmYd1SmWO0C9Q/MHwVMEPnGsideEeQVk+34UC0DooUM8FgYKz11g9T6OUXUe57iOt7Dnn/2m6gL43cBWVn3PsQrO2+sHOVJBttEryIGbTmfXVozm4TZRRtt4uBQq5yxJ1kOwPFPPQwR3FQeYpVtjFG8SzWipLZy6yW1ASI0WJWZAEnu5DqfwDxERvcOOHLpaPIxJiYPgjQ6eSvLvYG+1o2jes5SB+g3QyIGaB3aDv7zKjJGGoij28VvDbOI+XuQVF0kWblqCFLn9EHi1AJlByBijZty5gl1ctaZxnW3qyvklWA0kFZBM9RHWrTZ9yy6rq/vi2SkZc1uVAEkBlPhaltT31Lxvud37gIa/ZEkFitplJKghZIfpJq5OtJW43KHeuXouBbEHdjjVhwjd8RmNMwkwDJmBJp3ibV28lxN1u1zBUDots24AeIBLeDy0HOnR9zbFa/lqAEAEC10AgCZ7qafA7FEy1+yxzZp3UHwQg1Bnko69Kyk6ZE03+PsVNfdCxCAKMPaIUAAlmnQRrS/bfai9jMgcC2qzKozFXOhGYHQxGnnpx2i7DvhcPcxDXVYWwCVCkEywXmfPVGt7QB5Ix/iQHTyEg9a5NUdGaWj1WpptpY2rVIa2rpUggwRyqbgUskW7aILWscKLkBJmeKSNdaSNjCI+Kc6awRoe6jCbXhpVHDoc0aZgVYdDzIPTyGuWrowm05di9L0/WRr4ax3yvk6th8YigAsCe8U0s4oRXIbnug3FEk//AJ2p+5W612/vEEyRoGE27WoJgfoV7L6LJuOnqSkoqLq/L5Om3ipjyd4qM6L3fZXPn7eXcoIck6yN1b07jOXWdfVU292rvKG+NQ5c2gW1JykjxYggSDNYWonsdZ9J1EPq037fJcDZXuHqo3Cdw+jVMPbC9BIuKYJBGW1OjFZ8HloT5q3r2ou6zetgDrktERxamEkeD3fpAc6txz8HV/0ft8ls97p3D1UCwncPVVUxHam6ttnF1Dl6C3ak8bJocsHVZ7yCDUDD9urzEakKf0t1bju5BCefkqXo0+n1krnB0818l63CeKPo17uE7h9GqH8OsR3N9Xa9mmGE7TX3VW3iLmmMyWtYJkDg1Ok0vC6fWaqoY818ls3KeKv0aNyncPVVGx/bm9bAJ1BMfJWgRohgjJoeOCOhBp/2Ox2Kx7XlV1tG0EPHZtkMHzQVKry4DVUqnOcJwdJRft8jrcJ4q+qjcJ4q+qpvwcxv7Va+oT2a9PZ7G/tVv6lPZq5MXPh+3yQtynir6qNynir6qm/B3G/tVr6hPZo+DmM/abX1CezTIufD9iFuU8VfVRuk8Ueqpnwdxv7Va+oT2a8PZzG/tdv6hPZpkXPh+xE3KeKPVXosJ4q+ofhUk9nMd+12/qV9mvD2axv7Va+oT2aUYufD9jFLSeKPUK2u4CN80/yrD4M479rtfUJ7NHwbx37Zb+pX8KUYufD9ilt8tgP3dj79dnqiDsTiGv27t3EI5RkPgRwq2aBEAdfXV7rUUZ0otVqFFFFaOoUUUUAUUUUAUUUUAUUUUAUUUUBV/dN/uvFfNX761883IVBciWBgd2vf9tfRfuh4d7mzsSltWdyohVBZjxqdANTXBG7P4vQNhMWU1zKMM5nuMwP+CuE/r9D6WjnpJRW937Ce3jDdYIwWD4ojy/0rZh8QbbvEall17s2keXQUyTs3iR8nhMYreM2Gc6egGpuzNhYlc5OGxPEeuGuTzbXwD3jSepqTzsdOirptuXBSbo8EGOQObvBAMEdI5dKYrfZpclcoVV8IAkJoIQmSeRPn9FOG7HYkIPisSSpICe9L3kGaSI1gGPJQ/ZS/p+S4ptAJbC3NAIAA4dIA00rbkjx6enqKWMC2xeDajlMVKw2Ba62VB5yeQHeamt2ZxKgZMNimPWcPc00EfoDy0+w+wnUGLONGbJouHuQCEgk5kmc2Y6HQNp5PO4/3H6PR6m3QSk/7iDhtgW8vEssBqxLZZkidCMqiOWpOpmBWjEY62WRMOMmZVQ/o2c54S8eE3Pm3KJg01ubHMj8l2g4zKSHtXCGAZSZEc8uYCtb7MbJu/wCzsVAzlW3D7zOWbICwAOUKROp1Uaaa1/Y5xcW7pNv1VF7iLEdn7yM6tllBJ16QxkSJI4GpSX3JVsoZtQZ1Gh5VYtq7Cvu43WCxSoFAAaxcLHUmSYPfHPoOXKlx7O4vk2DxZUCIGGfn3zH/ACaunRM8v6jdqacXVP8AnmxbaxIutDADqMugB9M03wYwxRN4Wza5o+ydOUd3prTb7MYsQUwuKB6g4a4TH0Y6fbTXCbOxiKq+8MQSOosOM2sweAyPJ10q6mWZ/TU4KVcVp3S5EG1GXIAsRmM8/FXlIEgccddRNdQ9wu0c+IJuZlCJuwG6EtmzL3iFHdrVB2jsDGuoAweKkMTrauGZA58Ik6c+vkrpHuL7GuWHxBu2btsuqZd5bZcsE5grMORJUx/h8lah2PL1qfiTf2Xep1SiiivQfMCiiigCiiigCiiigCiiigCiiigCiiigCiiigCiiigCiiigCiiigCiiigCiiigCiiigCiiigCiiigCiiigCiiigCiiigCiiigCiiigCiiigCiiigCiiigCiiigCiiig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4" descr="data:image/jpeg;base64,/9j/4AAQSkZJRgABAQAAAQABAAD/2wCEAAkGBxQTEhQUExQWFhUWGBwZGBgXFx4cFRcXHhgcFxoYGhgaHyggGBwlHBcXITEhJSksLi4vFx80ODMsNyotLisBCgoKDg0OGxAQGywlHCQsLCwsLCwsLiwsLCwsLywsLCwsLCwsLCwsLCwsLCwsLCwsLCwsLCwsLCwsLCwsLCwsLP/AABEIAKEBOQMBIgACEQEDEQH/xAAcAAACAgMBAQAAAAAAAAAAAAAABQQGAgMHAQj/xABLEAACAQIDBQIHCwkHBQEBAAABAhEAAwQSIQUTIjFBBlEyUmFxgZHSBxQWIzNykpOhstEkNEJTVHOCscEVNWJjosLwJUN0g+Gjs//EABoBAQEBAQEBAQAAAAAAAAAAAAABAgMEBQb/xAAuEQACAQMDAgUDAwUAAAAAAAAAAQIREiEDMVEEQRNxgaHRMmGRBcHwFCJCUrH/2gAMAwEAAhEDEQA/AO40UUq27t+zhAhvFgHmIE8on+dRtLLI2lljWiqovugYQ8jc+h/9rIdvcJ/mfQ/+1L0Z8SPJaaKrA7dYX/M+h/8Aay+HGF/zPoGl6F8eSy0VWx22w3+Z9A178NMN/mfQNLkW+PJY6Kr47YYbvf6BrIdrcP3v9A0uQvjyPqKRjtVh+9/oGvfhTh+9/oGlyF8eRri8SttS7mFESYJ5mBoNeZFVzaXaKCWw/wAZpqCCAMoZmnNEaRMa6Vr7RbdtXsPct2mYOcuU5SIIcGZ6cqS7GxFrK4v5lJBWE10ZSrHRdDB5VlzzQ6KWnbWufMtTbdXdg57e93i2ymYSGN4WjwzOkk1D2b2jG7tXMQd2WEMIkBmRbijhmeAg+mqnacjFZilvde+De3k3N7lNxroG7jLOaB5p89Tdr37YS2uGBeGWRcDRlW0toHkJOVF07yfNWXIKenXLX5Ld8KsL+t/0P7NA7VYT9b/of2a5/czNcuuYGdSAFHgkqogaCAMsczp0HOvcJhkUtmAI0gZX8YnQyY0j+UmJq3s9MV0lMy918F/+FWE/W/6H9mvfhVhP1v8Apf2a5zbwohZCEhwxlWmORA5x6yDJ0E6ajgjvCeHLm5cUASOkR36R6BU8RlS6N/5P8o6X8KsJ+uH0W9mvD2rwn64fRb2a5ldwDEkjLzMAZ419I/p5Z5VtsYOAc6qSSI8Mddddeh7hyGnMl4jNOPRL/N/lHTfhFh4B3hgxrkeNYj9Hyj11l/b9jxz9B9eXLh18IesVzG/Y+KRVWHB4jnbKwBmOQPd5sojpGw213si2RbykFc5zZj1HDGmgj/CPJDxGZs6b/fnvH0/J0n4QYfXjOmh4H0Pl4dOYrFu0mGAzG5pznI8Qf4fKPXXNVt6XOA5iSbZFw8IggA8M6CNRziOVa7mEDLbGSCID8RKkCZgRpM+jkKeKyrT6WuZ+8eDpa9qMKeV2f4Hj15al7O2vZvlhafMUjMIIiZjwgO4+que2cLhwObzHIyVmI5FY+ypnYnFphnxBumBcKlYVjyLmNBp4QqrU5OUv6ayTjLK2q1nJ0Sik3wow3jt9W/s0fCjDeO31b+zW7lyeW+PKHNFJvhThvHP1b+zXnwpwv6w/Qf2aXR5F8eUOqKS/CrC/rD9B/Zo+FWF/WH6D+zS5ci+PKHVFJfhVhf1h+g/s0fCrC/rD9B/ZpcuRfHkdUUm+FOF/Wf6H9mvPhVhf1v8Aof2aXR5F8eR1RSi12lwzEKLmpIA4H5kwP0e+m9VNPYqaewVQ/dPvKj4JnXMod8wHMjKvLyjn6OlXyqH7qGFNw4UdxuE6gE6IoAJ0EswEnlSWxnUrbgpe18XaxOJZkQWLZGmkkwvVV6k6Urx1pRkysXVhOWIcnMRDAEwIAbvhhIHVphNmnV0bJkBnLeSRodRcT5MQGmRpHXpPgBQ99S7FEQK4Fwqudhn3iwXUyzEjWFkEyK5qJ5VFzy9yvthmUqrIMzAERbka8tRp/wA6VMw2zHe41sKoZOcppzA0PInUcqabZZRbJCWy9vhQF2EoIIKgEajhgTrJ10rzZW9uKt42tWzC5DsZgpk4mYkPIOik6DWOVKG1pZMtsplwdqeSkCcoKaK3ggDvnv8ALU/CXh8YMNENAXKFVTcKMQW4V4RKiYHpMTAK57eGVreSw17K4LkggrEKZLBSTd5d461i2ywGu5rFrLqQXGYlIIG7ni8LqB9sVTTi1LBBxWGbK7nIXCb1wbRjiJOjHn9vMTEiscOgNu85VOBZXRRrE6yJYdIFRrWKQXGS6PycqS24koOEQVdlJnNGnPUjlT/DYR8PZa5vBkJUkqhbMmQyQADpz4jAH21KGXDPoY43HA4VyEQhVQB+AoxlVyiOsKpjnr5KRO/EvgjwpKrAgIG5DnzrcyuLu8e1cu2Sqlg6m0HkALKhujZT3aT5KZYZcNduJw5UWyc8krL6S+hJIKK0cp0jpJ7k1IVaFw8hb6h6m4TBF1zB0KkMRzDcPMMsGD3a666CKNqYTIzNbE2kCg6gsOFZYciwk66daaDbYlCtxsonQr3gACQ4kLGn9KmO5hQjVqWBdh8HnWd5bGhMFtdJ09MfaKNkgG/aBEgusg8iMw0ishjnZ0e1aw8O95gbjhH1cghhGugLc+pFScLhyMRZcwc92dOUh9Y0iPN+FQstG21ot7bHXmN3H7m17NRfeSeKn1Fv2abW2MamoacRAmK6tHqUERGwqeKn1Nv2ax97J4qfUWvZqPfxDe+mtZhlW2G0AkkmOfTzVr2jtK3YAN68LYYwuaNY5gaUsJSPBM97p4ifU2vZo97p4ifU2vwrRh763FV0uhlfwSIhvN38j6jW/IfGPqH4UsFI8HnvdPET6m1+FHvZPFT6m17Ne5D4x9Q/CjKfGPqH4UsFI8B72TxE+ptfhXvvdPET6m1+FeZT4x9Q/CvYPjH1D8KWCkeA97p4ifU2vZo97J4qfU2vZog+Mfs/CjXxj9n4UsYpHgPeyeIn1Nr2aPeqeIn1Nr8KNfGP2fhXsnxj9n4UsYpHg896J4ifU2vZoGDXxU+ptezXsnxj9n4USfGP2fhSxikeDz3mvip9Ta9mj3ivip9Ta9mvZPjH7Pwok+Mfs/CljFIh7xXxU+ptezXnvBfFT6m17Ne6+Mfs/CiT3n/noqWMUjwYnZ69yfU2vYobALlJhNAT8ja6fwVkSe8/89Fe7OvF8MrNqTbk+crUcWi2xKxfI99YcgBc3vdiFACywQmABA1NdbrkF785wvzMN923XX6QOej3PmLtltzFLj8Yq4rEKq4i6AFv3AoAuGAAGgADpSK/trEP4eIvvzjPedonnGZjE1P7cf3jjf8AyLv3zSE1TuS7W0Loj425B5gO0HzidaZLt26MitDW0PCp8Lwsxlo1n+Ud1IgaYWcGXJCESO9lX+beWjoZlGuEi+W8daMfEt9YfZpphNuKiZBZlecF+szOYAN9tKdnbNUqsuxaJKoLbRz0k3VJ0E8o1qRhsNbfLluXJblmtoOgMkC8WyyQMwB51z8jxKGtF7f8J39qo9pwlkruGRxFwtmJYrBzeCOInn1plbutYZbdoy4a1YBe6xQm7NwMSDmgAsunLpA0qrbPMpi/mqfSGLD7QKi/2heLZ94ZzbzN1zkZS0TzjStrY9OndJVLhs+0L2HBugANa3fCc0k3NzmFsCfCBaZmD151psXgyWbJJLX0uWw7A2raDIqgc2FwGE4gY4RE0j2NjcSyvats0gW1VVGaAGd4ymQQCZ7+7uNg2TcXPas3wrOqZoOZ7qswBYBMpCqZPgiIiqR70M8YWXCtNlsxRVdwZSRc1YcRhS5uRp+n06e7ORE3LRZR2VfDuMpcG3qSEEscw0EkSOlIdpgLdcK3BmORYhV1mAugyzJywOZ5GmWztoWiqgubLJadd5mUcRZcoViNdFEZuUVK5MKSuyR9t7TbcWxcDJiWhnlQCVDNlbwZDcIHmHcam4HZ9pGZbiXLgZFcC2rAqxGohCYSQTJ01HeJTdorouXsuYOVtrxgyZ5kN3xMacoHmrds3azqXJOYsEEsSSBkUxqeUkmKzVVycr1e7tiHjcTZD2lyMBZdhchzN0b3NEyIgDmOp9NPtg5y2GYsCm9AUakiWmCSNdB1JOlLrWEtXzauXHthiWVwRl1tsrKfDHPLzjmzUww+AFjEYQW7jsrXNUYQikuG0Hzbnl/R1Iq4Z2nHCaXBfMN4OtL7z6emp9g6c5qN71PUV0kd0Vq1ikTFX3dgqJaGYnwQJUyfXVW90ja9i/bsizdW4VdiQvQZQBV/97JvCco4kYNp4QlRB7/TVF2n7nTm5fa06rbjNaTUksdd2fFAOgOvMdxrS2J3M9mPetpZtThy9nC3L6XGEraznLbGeND4cx4Xg9Jqw9httti8OWuFTcVyGAEQNCuk93XyHuqn3LWFu4ZbNm874m5bw9sWt2VGa2WYqSVgAu7u0tzUHpVs7E9mWwYuF3DNcCyFGi5c2mY+F4XcOVAydb2jcF1kfKwFzdjKjD/s27xYwW8dhy6DWsr23FXfSpzWSFKyssTJBUkgEZVYyYgqw6GomMvsrYht0LoS4WC7sFgBh7PEkCXIZmBmSQpUHQLW53dSxVLWdLqIGW1MW7l7IYYNIaCztoACZ1BkgMMPjAzlQpAgMrHlcWFOZe9eMCe8GQNJlVXsBiGRx8Tbtpna3mW2FARLjW0AgnTKtrnEAiARqu65tS9mYLaDLnthWhoyErnLfwtwxzMzAFUlB3RSaztC8ROVSVuXAyxDG2rMoK8RhiAp4oB6RII2XsXeBfwIUWiCUI8Jjn1LgEgLpJAltaAaxXleWnlQdRIB1EHUTqDy8x5VlQBFeRWVeCgCKIr2iKA8ivYr2vaAwio2xT+SJ+6H3alkVE2L+ap+6/21iZUVq+fyjC/Mw33UrsNcdxB/KML8zDfdSuxViBz0O58qdu/7xxv/AJFz75pCafdvv7yxv79/vVXzWjue1Kw1hWPFdVO4kHvHIiolb7AtSc5cDvWD1HkqMpcrGFLsmTEICtmGzAkMuZjJ0OnIT5KY9nsI/wAXc3ilA0ZOuoPI8zxcx5KrqWcMzJnuXEi3wmFMjM3fEmZ0pt2ZSxvUOdy4bhXkDoQeHnous+WPPz7nCapJfJsw14izi2WJItjXua5k5eY/ypZbwb58oIg3VQELrlZZB8LnOhHTvp1gMNNq8BGq2hB7xeUyT1kE1PXs/Zj84ZhluHWydd0ksfC0MaeflpNaVaYOejJpYVf4zHsVYlGuswF4hcoLKsZXYNAZuMBVJ9HKsu1V1ixt5me4pUtCiJ3Yk5wYB1HD3RU/FbdtWVuWgriVtgZFyBxlDF9CCpAaOR7pHSLhtuozOWzWhnV1ALNnOQIwc6yOBTrPPqQKrktqm3qxTo2RMXtKwbDKLOS4SnGsMrv+lcLE5oaD658lNBhcPuSww94kqCC8m0IUEsxQyoJ1HkNJdmbRVcSL9wFhvCYygniVwvCSBoSOvTvqwY/ZrHeK1vIDEs95hbUqrWxlS2SNYJiADGs6VFnJyhSef2I1/ZFm4gNmHuoqQtp8w1cq0gjMQOnKI7pNadnYFbRPvlSFITK2YZNEWQWQnUhWjny8siX2exN3DuMPmS5by74dOLNGkhp5eCADJOorDHbBZ0FsLbttKgHetckZWaCYVToPOIAHMCtUTNeHByMdjbMW8z5bdhgl25rcBlkNwEcQBzKAwIOsnTUVNvvOMwXDl4begBA+UPTKPTz1nWsrOICAvfu5xh8tsZVOYKERhMsskAHyS0dDS3C4/e43D8OXI1tOczxBp5aeFy6RUwWTSSidCs8uUVKHKoVgiNCTqedTE5V1OwlB+MHzW/mtSKir8qPmN95KlVI7B7iO12YtJi/faEqxBzIAMjMwIZu9SZkx1nvNPK8mvCa0Q9JomvCa8mgMpomsWMc6jY1WdGW1dFtjyfKHK98KSBPnoCTduhRmYhVHMsYA9J8lK7PafBs+RcTZLTAGcanlAPI0kxezPev5RiWXFqrDO121N20rELmtjMVhTByhQYLQeh8u38Zjliyi4XDEaPdUNccdCtvkq8u7vB6ULQtmKxSW1L3HVFAnMxAEef0j11Xcb29wdvQM90/5aafSfKD6DUHZ3ZzZub3vvBfu5GC5nzMi/wCADgQiZA59a51tPBNZvXLTc0Yrr1APC3mKwfTUCR0/Adq8RiQWw2CLqCQWe8iidDA8sH7aknbWNQZruzyU67q8jv6E0nSeXWKqHuYbQyX7lsmEe2W1OgZNZM8uEtr5BVpxu3LmKLWcBr0fEkHdWxyOQn5R+6NO7vAFh2bj7d+0l202ZHEg/YQR0IIIqVUHZOz0w9lLNsQiCB3k9WPlJk1MFUhmK9rEV7QAah7H/NV/d/7ammoOxvzZf3f+2sT2Kis4k/HYT93h/wCS12OuN4r5XCfurH9K7JWIHPQ7nzH272NiW2jjGTDX2BvOQy2bjKRPMELBqqXrLIxV1ZWXQqwIYHuIOoPkr7GIr5f7d57ePxaC0LgW6RvLlvM7aDVn6mq8HpSTKuRWyzetic9vMPIzL1Hca13nJ5oqeRVyz5YqTbxZQ6Ij6cntKwnTkCKjyhsx1YxmHBTeWJBtnLDmRxMANSYMzxRTrs3irJdFFuLpuSrTryMy2kiNMvppbg9q3cyKli05a14ItAQA7+KAcukxPU99OOzOJuEW1Fv4k3Vl1U5MwJOg7+KCe4AVjucZ0bw1+Dfs9otXo6Kn/wDRasL7csSpzkLwAjdTmknfDweGV6ddAPLVdlX81m/EGEQ//qg6nun1VrloMqIjXrp5p1qp0PHGUopU/m5t2pet3L1xwXIZjlIa2BlGiwCQRwgcxNactvTVz/Fb08nOpuEwzOiuFOVnFsHOTxHloGzAeUgCmG1sEtu2jWyWJYK8u/hG2H05aeEfMRUoTw1KraEYtKeWYgwZlZnuEcmHqral+6GBDuGE+CWDFYn9Ezo3Qcpmmxtotli6ceSc29MAkkqYL9VK6RzHl0jlkuqpFrRLcMRHE0NlblIJOnWrQ34VKIt1jsfaa0t3EX2JZVMwsqCJC5zLGJOs0v2l2ebC2w1i67oJzclVNRGgOpJJ6dKtuJvkYa2QYMW/6Ck/b7FFMBnB1L2Z7iC6zXKWo0z3/wBJCWFhvuVPbe2N6jpu1ByFiwJ0MNCxyg5+uvCK0bCP5Zb/AHqf7Km4axaYbu6ih1h3NsXBbliYIZxDDTUGYPm0ytbM3V9bmYtxhgAhJ0y8yPNXm0/1LRlKjqn91v8Aipxl0OvGSe/kX61Max6KlryqBhIgRPp51PWvq9jYjB+NHzG/mlSpqGh+NHzG+8lS6R2I9wrw1GxmNCFVgtcbVbaxmIBALa6KokSx06amBUDGYcFQcXNzMRFi2C1rN4pWJvc9TchdAcq1SG4bWDmLCm93uDFlT+9M5tREIGI6xUfHuBpfxBUsDFqxIcjyZZvMYHNcvXTu3izeuRmbcWxyS3BuEdzPyTzJPzq3hLOHUklLa82Zmgt5WdjLHykmgFjYRH8HBB4iGxJAnSJOcXLkx1ZZ6GK3YfZbq021wtiRBNuxLxMnjlRGg0KnlPm3DaytG5R708mURajvN1uEjl4OY66A1oxehHvhy7NqmHtAkGD4UaNcAJEs8INDCmDQELG28VetXrItZhcDKXxDpbABULCJZDNGs8TcwdYgVWlsjEIpxu1ABHHhwVVlOgKMsxmBBEZDqJHOrhjdrLhpuYq8qZgclldTGk9M1xp6iFAaI/SKDZO4uBrnvPf3brtdAFoFLa3IKqb1wLbOmpImCWiesKY7PxOysM67gNdvDwSi3LjywymOSgxOg7zFK9qdnMVjcVcvLZNlHIjfEKRlQIZUS3Ne7qKueztmiyWxF3dW8qHKlsBbNhDxPrAzsSNXIGgAAGsukaQCNQRI8x1FUVKfsj3PbCENfbfHxYy2p80y3pMeSna7YtWwyLaZQl5bIVVAHEflFA0CSWk96nrTalt3YdtnzkvmmdCIneLdEiNYKkDyO460JU1fCJMrsEYqhAnMnM3BbhuL4ppYGHgwD3EDam37e7z5WneizlENLFlEhlJVlAYEkHSCOYitOL2TaXNcu3XI4VBcg5RvUcJOXNcllReMsY0BEmve0FrCqEbEXNzByoRcZAYZbhXKphtUB1BjpBg0BubbgFxrYts1xSoCh0klsxE8XxcqjNxRIB66UzweIFxFcSAwBg8x5D5RSqzs9LoF1L9xphrVwFWyLJaFJUhhxEceYxp0phYyWRatTEjKgJlmgSfOYEmgJZqFscfky/u/9tTKi7L/ADcfM/pWJlRVsZ8phP3NmuyVxzG+Hhf3Nmux1iBz0e/ocg7S+7Fcw2Kv4cYRHFq4yZjdILAaSRkMeuuU7V7RXLt17lubKs0i2hBRB3LKjSt/ugH/AKnjf37/AM6r1VpPc9KbWxvxWLe5BdmYgQCY0HoAqbs9MRm+IJzRrlZfJ3+ildSsLh2cwrqp7ySv2ga1GkkWrb7lxsJtAlIYghCWnKwLZm0AAPFly1O7Opem27MAouKCpgXYLtBiPBz5+vOaR4bZzFrYOICwhEh2EtmYjVsoIggT5Kcdn8GA9om9NzerFsMGt8UjnOjiJ5cormqV7HLUurmvqzLZyMLOIJYzkSJOY/LW+8cqm3NzbsC45zm7aAABGazcdcyto2sZW0POOXOJWA2Hd3eIVsqjInEzCJFy28aajTrHWldvAW81tRePvgJCrlGmIDZbVuSCpDBpJnTStpHkhDZtG5sThygGbcpwPbGYB8y5rTtnYE+FbzCD+kO7TF8ZbLXAb124n/am4z5iCwJgDxRI076kbWsqgUthxdbd2yzW7awGOdmY6iWaZzQDoK14aybly4VXdZB4D8wGzACAD0EEE1Gd7Fh07keBvrnHfyBQUXi4tY4lKSAARAgch31vCJnfdkKgVgJVg5OVgf0YB6QSPTUpd4bt0Z1LoAGPQ8RAHgcwVBnyio7gLcdGMsA2o8CYbNOYDWNR5/UDdaVXff8AY6TjPzW35rX+2knujn/pv8dn76062h+ap/6v5rSP3SD/ANN/jsffWvNLc+lp/UvMS4yyCVzCQjhwJMBhInTmIJEHv81YYpVJtFR+kAQOmo5/bUm9zC95iotlSLqofGXmJ69D0r4HTKurHPc+hqKkX5F6w11FyoWAY8gTqfNTNeVV7ED8oteZfvGrAOVfsOx8AQ2z8aPmN95KlXJynLGaDE+DPSY1iah2/lh8x/vW6zxm07NogXb1u2SJAd1UkcpAJ11qLYPcUYHC4+2D+aM7au7NdzOfQug7lEAdBWW0dpYiyLQuXMIjXWyic4RYUszZmYTCjlpJIGkzTM7Yw+QXN/ZyFsofeLlLROXNMTGsVswm0LN0Mbd23cC+EUdWC9dSDpyPqqkIdvb+Gyn49HK6Hd8UsOYASZM9BNRrT2lJazg7rv4xthGJGol8QVbQ6dY6cqY4XbWHuMEt4iy7Hkq3VJPmAMmpsUAvK33OpW0v+Hjunl+kwyJ16N5x03YLApaBygydWZiWdj3s7at5Og5CBWltuYUNlOJsZgYjepMzERPOdKYEUBra2JBIBI5GNR5j0rI17FEUAq7T4Z7mFu27aZ2cBcsgSpYBxLEAcObXnS3bVvEX7aqMNlEvKu1pzmCjdGGYplLSDIYiNAOYsl66qKWZgqqJLMQFA6kk6AUWrgZQykMrAEEGQQdQQRoQRQFNtbCvwtsoSuXCWi5dCBZt/GXgdcxJeVgDkAQTyrP+w8QWa4qhL7e+rguFhK3H+LsISpOgt6mBllQSM0Vca0YzGW7QDXbiWwTALsFBPOASecAmoKleGxMy20XDmzbN621xd4JKWkLBmCMQGa4EEqSxgFuUVq2fsC/OH43w+7S67NbNslbt65JtqCGGVVBBgBeWXrFlwePtXZNq7buRzyOGjunKdKkgVRUqF/s9c31pUt/FWblopclC+QNvbrMzHOHNyZCBQQTObkJHZ3YtxL1q7dt5XS1cFx8ytvr73BNwQZ8FWjMAYcCBlAq0itC462bpshxvQucprISQM3dEkVC1JJqLsv8ANx8w/wAqlGomzfkP4D/KszCKxjPDwv7q1/M12OuN43w8J+5s/wAzXZKxpnPR7+h8odvv7yxv/kXPvGq/Vh7dx/aOOn9oufeNV41VsekKk2bKMYdyi9CVkc+mvfNRqmWt0DNwMR/gI/qNKMdx1bwmHzWs97hyECVI1zsQ3CWPMkRHSnfZxbS3LYEm9vFyuMw0kz/hy5Y6zPmqBs58IWRtVAQpleW4SSeWSJ4j16022Tet2yi71MiMGkhyxIPOd3zjSK5p5OM1GtcEvBbRu7nEHe3JFtCOM6HfWhI1000rThcI1lzev27qAXLbb4q2ZSIzKDEAwCdQeRrbsFbeS+LxKpuhJAkzvbcaAd8VE7TjEtijhszHMA2TKqqWCkgwqiNAPICT5SdLk46abSyPNq7PbdndKtjiSeGFKsc5fK2pHGWkCT5TMJ1wea65NxHKAM7LmUMzE6AAagZgZIHPlpUvYG0xcsTca4buZhnKygChSCQFyiFyiDz9dZLbW5bxALi5cDIxZFyaZhEDTQiRGkkeUyaPR2XmYYjDg3SCLam0i5whYKYYiDA1JJHSOIeWjEOA273SZhbILCecMxObQEmQTIOkeibtHZO9QJbkbvNmMuDDEkAsBLxuzzGnpqXtPDi3hEyqSW1uEAg6WjCyQCVzMYBmjRlfuW3aP5qn/q/pST3SDGzP4rP31p3tP81T/wBf9KSe6R/dv8dn74ryy3Poaf1LzK9imNbMHfFy5bzDiVhBmJ17p1+2vMampHcagYIxetmf0x/WvkdPFSnF8NH0db6H5MvmI+Xtej71Pl5UhxHy1r+H71PU5V+oex+fQht/LD5j/et1Wu0tt22lhhbt2rjbh4W98mdWkmAdR00qzL8qPmN95KjbV2BZxDrcuB86LlBS4yECZPgkd9ZWw7iDtjZK2MEDZtBzirZa1bgWmeG4ZIAg6CSKkYHZV33xdxLWEwqDDtb3aMrbwkE5myALppzHdTZezljJbQi4wt3ReXNddmFwcjmYyRp4J0ps6ggg8iCD5iINUVKDsnZuHfYoe6iAhLjC5AD5xcfJx85mBHXlVv7M3nfC4drvhtbUmeZ00PnIg+ml+H7F4NcoyOyryR7rva+rY5TzPTqasIqhnKxgrtzDY8rasNbXEXS9xvl0CkMwtiI8HXVhzNWRcc+Iv4fDYe9csWThVvB1Cm6wnIqksCBAGsc9fJTB+xmFJYlbkOxdl31wIzE5iSoaDr/Kpm0Oz+HvC2GQjdjKhRmR0WIyhlIMR0qCpV7O38Rcs2LW8y3LmKfDteVROVY4lU8IYhgP4T36bL+0cUgx2GS8HuWRb3V27kVzvBmZJ0UvE5fKPVZbnZ/DmwMPugLSmVUEgq2vErAyGljrM61hb7M4YWblndylzV8zFnZujF2ObMJ0M6UFSqXcY9zCY6zcvYjeW0LlL1tVuBQCCjOsq6NodADB0JrZdxd/D4HBJauXXbElIMIbltDbX4q0CAvmLHTXXutGC7O4e0txVt5t4Mrm4zOzLyylmJMeSsLfZnDix73Ks1vNmAZ2ZlYLlBRiZSByiIk99BUr9vG4y3hsbvN8oRM9m5eyb4HkyndypjmD5fVD23bu+9MC924cQ93EWXytlVdbZItjSIOgJPUk+Srbh+zOHS1dtKhy3vlGLMbjjy3Cc329T31vxOw7LpZRlOWwyNb4iCCghZIPFp386Cogwuzrq4i5i3t2sEiWGWFKuCYLbxxbyghdDHWB56U2NsYlbuEcXcU9u9eRM19La2LisYO7ReNeZIk9Bzrod6yrqyuoZWBDKRIIIggjqIpHY7G4RWtsFcm2ysma65ylTIABaAJAkdYFBUU3sdiLr4y4MWMKmFvC2oZVNqAYLXCRJzHl3TGtQ9v7WuYfH37tm3vH95rEaoozBjcbrkAH2irTjuy+FvXTeuW5clSwzMEcr4JdAcr6aajlUz+ybW+a/l+Me3um1OUpIMZeXTnQBsdfiLZ3rXsyht43N5EzA0UeTpWez/kf4T/I0bM2emHtC1akIs5QzFiJMxJ1iSfNWWCHxJ+af5Gsz2Kip4zw8J+6tfeNdlrjOKPxmD/dWfvGuzViBy0e/ofJ/bwf9Sx3/kXPvmkFfSu1PcowGIvXL1wXs91y7RdIGYmTAjSufe6Z2BweBGHNk3BvWYMXfMNMp8kaE1dkeipyus3Xigc+6nK7KtkgcQBI9AnWYJ8wrddwSqqhdSY0iWWCxMkT0I8/cIipUzKSN2G2Je0+LP2Uzs7Hvfq29VacPsa74n+pZHnBMit13AuhhlgxPf3jmNOh9VZZ4peQwODdLF8upUFUAJ799bPr0J9FRcFgbL22Z2GdXtBELwXVsuadJgTzB015Rq4s9oEQE7nSQSAVyse8jJznKf4Ry0iMz4d1dmsohYgZnuFVDmWjKhkwpA8EAZeY0qpcFjFPYj4LFnLdth2tbozbW0qk3HBylWbTPoJkyTlqa2z3uXHazf4Ccr3QVMuCxVcpyzprKrHlNZYA2w9u4li8rAndsGUMDLxCs4DEjNr4oEcqj9mLC27hQMrlj4aM2mUQVgOqmZUhpPIkSAau+56PIkWTiEtuWKPmgtn66MYGU6Ehm88welaF2g11QHKIEDQFUl2BQrAbUCAoGseTrEXF4uyQ5F1ycqgWyzBCShB0jWDoNda3DBvaTeNbfKyjIRlghgwkyRHLTly81YMyxJUeDp21fzZP/X/SkfulmNm/x2fvCrDtCyWw6ARPBzPkmkPuj4Vrmz2RBJDWydRoAwnnXne59KDo0/uV7E4jeKLgDAOJh1KsOmqkSDUGzbO8tGNM69R393prethig4luOPDyAgc9CFJJqNhwd5bMGAy69Izd9fJ6dWzS4Z7pTU9NtOuC/YgfG2/4fvU+QaUivuBetSRPD6eKP61YUXSv072PhoQOsXV+Y33krfNYYsRcT5j/AM0ompHYj3Nk17Na81e5qpDOa9mteajNQGyaRfCA7x0yKcpvAQ/F8UgfMwjhVpie+Oc05zjvqNbwdsLdA5XSxfXUlhDQelCiq92lK2rNw7mLsyd4QtuLLXSGOXnoF6c/RUhtuEJdLWirolt0tk8TG6sIraaMLmZTExAOsxUhdmW4tgs7C1ITM3gg2zaI0AkZWPOelef2TZmydfiFCpxnUADLn8cggMJ5Nrz1oMGvD7aZncbuVyubJVpN5relxVkATm0WCZAJ0itFvaQxC4XhDb0vGW66qrLaZsrgAEkNKlWGhExMVJsbFw6bvKoVkmHU5bjSpVs9wQzzJJk6mDzArxsCltkdELsLjuTvAGLOmQsQYVtIESI560GBXitpW1sJdWwSxsXbzqbjjJuk4lnXU3IXUDTMeYipBuAm0qW7bm4txgReuBBkCmJgmSXjlpHWs2wFsi+Pe9yMQpW4N7b5NOYL8ZwZizMY5sSedZ3cPmKllv5kDKrC9aDBWADLIYeKNeY76hakSxt5FV7lq05TcYe9q7GFus6lmTiyhFXMxWSQPIKmYztCUdVCowKWnlbkl97eNr4sRxAAZp7j6a3YLBoGYrb3Pxdu2uW4shULFQFWVUDOepmdRpruwOzrNoqbYAy21tDimEUswGvWWbXrVGDWNsnc3XyDMt57KJm+UdbptJrGmYwTAMCecVFudpCoXNa43BRVDE/lKtkayTl4R+kHIEqCdKknY9g+ESy7xru7ZgbZuMSSSpHFqxIB0BgjkKztbMsKQVhctzeqqtCK+7NokKNACrEkDmSTzoTBlg9p57160QFa1GhJzspAIuAEaoTmAIJ8DXuEvCj4o/NP8jUf3vb3u9LS+UqCW0VWIZgO4Eqp8kaRUjDg7sxyymPUaxMqKff+VwX7qz9412iuMXflcD+7sffNdnrMDnod/QK5d7udgumDUCSbjgelVrqNVXt32WfHLZFu6LRtMWkqWmQBynyVZbHWaqjiWLOJwbizdthWQAgMJEQwBGushjPmFMlxWUNx22KqTBWc0DKpLZtZBK9Sc3pq4bS9y/FYh95exiO8ASUbkOQ8KpNv3OcQCDv8PpH/AGWgxliRm18AeaTWEmYd1SmWO0C9Q/MHwVMEPnGsideEeQVk+34UC0DooUM8FgYKz11g9T6OUXUe57iOt7Dnn/2m6gL43cBWVn3PsQrO2+sHOVJBttEryIGbTmfXVozm4TZRRtt4uBQq5yxJ1kOwPFPPQwR3FQeYpVtjFG8SzWipLZy6yW1ASI0WJWZAEnu5DqfwDxERvcOOHLpaPIxJiYPgjQ6eSvLvYG+1o2jes5SB+g3QyIGaB3aDv7zKjJGGoij28VvDbOI+XuQVF0kWblqCFLn9EHi1AJlByBijZty5gl1ctaZxnW3qyvklWA0kFZBM9RHWrTZ9yy6rq/vi2SkZc1uVAEkBlPhaltT31Lxvud37gIa/ZEkFitplJKghZIfpJq5OtJW43KHeuXouBbEHdjjVhwjd8RmNMwkwDJmBJp3ibV28lxN1u1zBUDots24AeIBLeDy0HOnR9zbFa/lqAEAEC10AgCZ7qafA7FEy1+yxzZp3UHwQg1Bnko69Kyk6ZE03+PsVNfdCxCAKMPaIUAAlmnQRrS/bfai9jMgcC2qzKozFXOhGYHQxGnnpx2i7DvhcPcxDXVYWwCVCkEywXmfPVGt7QB5Ix/iQHTyEg9a5NUdGaWj1WpptpY2rVIa2rpUggwRyqbgUskW7aILWscKLkBJmeKSNdaSNjCI+Kc6awRoe6jCbXhpVHDoc0aZgVYdDzIPTyGuWrowm05di9L0/WRr4ax3yvk6th8YigAsCe8U0s4oRXIbnug3FEk//AJ2p+5W612/vEEyRoGE27WoJgfoV7L6LJuOnqSkoqLq/L5Om3ipjyd4qM6L3fZXPn7eXcoIck6yN1b07jOXWdfVU292rvKG+NQ5c2gW1JykjxYggSDNYWonsdZ9J1EPq037fJcDZXuHqo3Cdw+jVMPbC9BIuKYJBGW1OjFZ8HloT5q3r2ou6zetgDrktERxamEkeD3fpAc6txz8HV/0ft8ls97p3D1UCwncPVVUxHam6ttnF1Dl6C3ak8bJocsHVZ7yCDUDD9urzEakKf0t1bju5BCefkqXo0+n1krnB0818l63CeKPo17uE7h9GqH8OsR3N9Xa9mmGE7TX3VW3iLmmMyWtYJkDg1Ok0vC6fWaqoY818ls3KeKv0aNyncPVVGx/bm9bAJ1BMfJWgRohgjJoeOCOhBp/2Ox2Kx7XlV1tG0EPHZtkMHzQVKry4DVUqnOcJwdJRft8jrcJ4q+qjcJ4q+qpvwcxv7Va+oT2a9PZ7G/tVv6lPZq5MXPh+3yQtynir6qNynir6qm/B3G/tVr6hPZo+DmM/abX1CezTIufD9iFuU8VfVRuk8Ueqpnwdxv7Va+oT2a8PZzG/tdv6hPZpkXPh+xE3KeKPVXosJ4q+ofhUk9nMd+12/qV9mvD2axv7Va+oT2aUYufD9jFLSeKPUK2u4CN80/yrD4M479rtfUJ7NHwbx37Zb+pX8KUYufD9ilt8tgP3dj79dnqiDsTiGv27t3EI5RkPgRwq2aBEAdfXV7rUUZ0otVqFFFFaOoUUUUAUUUUAUUUUAUUUUAUUUUBV/dN/uvFfNX761883IVBciWBgd2vf9tfRfuh4d7mzsSltWdyohVBZjxqdANTXBG7P4vQNhMWU1zKMM5nuMwP+CuE/r9D6WjnpJRW937Ce3jDdYIwWD4ojy/0rZh8QbbvEall17s2keXQUyTs3iR8nhMYreM2Gc6egGpuzNhYlc5OGxPEeuGuTzbXwD3jSepqTzsdOirptuXBSbo8EGOQObvBAMEdI5dKYrfZpclcoVV8IAkJoIQmSeRPn9FOG7HYkIPisSSpICe9L3kGaSI1gGPJQ/ZS/p+S4ptAJbC3NAIAA4dIA00rbkjx6enqKWMC2xeDajlMVKw2Ba62VB5yeQHeamt2ZxKgZMNimPWcPc00EfoDy0+w+wnUGLONGbJouHuQCEgk5kmc2Y6HQNp5PO4/3H6PR6m3QSk/7iDhtgW8vEssBqxLZZkidCMqiOWpOpmBWjEY62WRMOMmZVQ/o2c54S8eE3Pm3KJg01ubHMj8l2g4zKSHtXCGAZSZEc8uYCtb7MbJu/wCzsVAzlW3D7zOWbICwAOUKROp1Uaaa1/Y5xcW7pNv1VF7iLEdn7yM6tllBJ16QxkSJI4GpSX3JVsoZtQZ1Gh5VYtq7Cvu43WCxSoFAAaxcLHUmSYPfHPoOXKlx7O4vk2DxZUCIGGfn3zH/ACaunRM8v6jdqacXVP8AnmxbaxIutDADqMugB9M03wYwxRN4Wza5o+ydOUd3prTb7MYsQUwuKB6g4a4TH0Y6fbTXCbOxiKq+8MQSOosOM2sweAyPJ10q6mWZ/TU4KVcVp3S5EG1GXIAsRmM8/FXlIEgccddRNdQ9wu0c+IJuZlCJuwG6EtmzL3iFHdrVB2jsDGuoAweKkMTrauGZA58Ik6c+vkrpHuL7GuWHxBu2btsuqZd5bZcsE5grMORJUx/h8lah2PL1qfiTf2Xep1SiiivQfMCiiigCiiigCiiigCiiigCiiigCiiigCiiigCiiigCiiigCiiigCiiigCiiigCiiigCiiigCiiigCiiigCiiigCiiigCiiigCiiigCiiigCiiigCiiigCiiigCiiig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325" y="1783332"/>
            <a:ext cx="2011979" cy="1012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217" name="Group 9216"/>
          <p:cNvGrpSpPr/>
          <p:nvPr/>
        </p:nvGrpSpPr>
        <p:grpSpPr>
          <a:xfrm>
            <a:off x="4969554" y="3854339"/>
            <a:ext cx="2514938" cy="2102372"/>
            <a:chOff x="5024608" y="4092688"/>
            <a:chExt cx="2514938" cy="2102372"/>
          </a:xfrm>
        </p:grpSpPr>
        <p:grpSp>
          <p:nvGrpSpPr>
            <p:cNvPr id="26" name="Group 25"/>
            <p:cNvGrpSpPr/>
            <p:nvPr/>
          </p:nvGrpSpPr>
          <p:grpSpPr>
            <a:xfrm>
              <a:off x="5024608" y="4092688"/>
              <a:ext cx="2514938" cy="2102372"/>
              <a:chOff x="5024608" y="4092688"/>
              <a:chExt cx="2514938" cy="2102372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flipH="1">
                <a:off x="6143820" y="5918939"/>
                <a:ext cx="45174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>
                <a:off x="6264470" y="5999335"/>
                <a:ext cx="45174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H="1">
                <a:off x="6376043" y="6093077"/>
                <a:ext cx="45174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oup 4"/>
              <p:cNvGrpSpPr/>
              <p:nvPr/>
            </p:nvGrpSpPr>
            <p:grpSpPr>
              <a:xfrm>
                <a:off x="5024608" y="4092688"/>
                <a:ext cx="2514938" cy="2102372"/>
                <a:chOff x="5006076" y="4012092"/>
                <a:chExt cx="2514938" cy="2102372"/>
              </a:xfrm>
            </p:grpSpPr>
            <p:sp>
              <p:nvSpPr>
                <p:cNvPr id="14" name="Rectangle 13"/>
                <p:cNvSpPr/>
                <p:nvPr/>
              </p:nvSpPr>
              <p:spPr>
                <a:xfrm>
                  <a:off x="6600256" y="4640107"/>
                  <a:ext cx="920758" cy="9271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0" rIns="0" rtlCol="0" anchor="ctr"/>
                <a:lstStyle/>
                <a:p>
                  <a:pPr algn="ctr"/>
                  <a:r>
                    <a:rPr lang="en-US" sz="1400" dirty="0" err="1" smtClean="0"/>
                    <a:t>eInk</a:t>
                  </a:r>
                  <a:r>
                    <a:rPr lang="en-US" sz="1400" dirty="0" smtClean="0"/>
                    <a:t> </a:t>
                  </a:r>
                </a:p>
                <a:p>
                  <a:pPr algn="ctr"/>
                  <a:r>
                    <a:rPr lang="en-US" sz="1400" dirty="0" smtClean="0"/>
                    <a:t>Display</a:t>
                  </a:r>
                  <a:endParaRPr lang="en-US" sz="1400" dirty="0"/>
                </a:p>
              </p:txBody>
            </p: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5926831" y="5103656"/>
                  <a:ext cx="67342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5926831" y="5211804"/>
                  <a:ext cx="67342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extBox 20"/>
                <p:cNvSpPr txBox="1"/>
                <p:nvPr/>
              </p:nvSpPr>
              <p:spPr>
                <a:xfrm>
                  <a:off x="6019024" y="4660969"/>
                  <a:ext cx="52770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Helvetica 45 Light" pitchFamily="34" charset="0"/>
                    </a:rPr>
                    <a:t>SPI</a:t>
                  </a:r>
                  <a:endParaRPr lang="en-US" dirty="0">
                    <a:latin typeface="Helvetica 45 Light" pitchFamily="34" charset="0"/>
                  </a:endParaRPr>
                </a:p>
              </p:txBody>
            </p: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5926831" y="5319952"/>
                  <a:ext cx="67342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5926831" y="5018526"/>
                  <a:ext cx="67342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Rectangle 44"/>
                <p:cNvSpPr/>
                <p:nvPr/>
              </p:nvSpPr>
              <p:spPr>
                <a:xfrm>
                  <a:off x="6600256" y="5670167"/>
                  <a:ext cx="920758" cy="444297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0" rIns="0" rtlCol="0" anchor="ctr"/>
                <a:lstStyle/>
                <a:p>
                  <a:pPr algn="ctr"/>
                  <a:r>
                    <a:rPr lang="en-US" sz="1400" dirty="0" smtClean="0"/>
                    <a:t>Serial Flash</a:t>
                  </a:r>
                  <a:endParaRPr lang="en-US" sz="1400" dirty="0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6600256" y="4012092"/>
                  <a:ext cx="920758" cy="46355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0" rIns="0" rtlCol="0" anchor="ctr"/>
                <a:lstStyle/>
                <a:p>
                  <a:pPr algn="ctr"/>
                  <a:r>
                    <a:rPr lang="en-US" sz="1400" dirty="0" smtClean="0"/>
                    <a:t>Power </a:t>
                  </a:r>
                </a:p>
                <a:p>
                  <a:pPr algn="ctr"/>
                  <a:r>
                    <a:rPr lang="en-US" sz="1400" dirty="0" err="1" smtClean="0"/>
                    <a:t>Mgmt</a:t>
                  </a:r>
                  <a:endParaRPr lang="en-US" sz="1400" dirty="0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5006076" y="4652807"/>
                  <a:ext cx="920758" cy="9271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0" rIns="0" rtlCol="0" anchor="ctr"/>
                <a:lstStyle/>
                <a:p>
                  <a:pPr algn="ctr"/>
                  <a:r>
                    <a:rPr lang="en-US" sz="1400" dirty="0" smtClean="0"/>
                    <a:t>MCU</a:t>
                  </a:r>
                  <a:endParaRPr lang="en-US" sz="1400" dirty="0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6143820" y="5184252"/>
                <a:ext cx="232223" cy="909459"/>
                <a:chOff x="6143820" y="4983454"/>
                <a:chExt cx="232223" cy="1110258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>
                  <a:off x="6143820" y="4983454"/>
                  <a:ext cx="0" cy="89689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6264470" y="5115480"/>
                  <a:ext cx="0" cy="86301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6376043" y="5247506"/>
                  <a:ext cx="0" cy="8462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216" name="Group 9215"/>
            <p:cNvGrpSpPr/>
            <p:nvPr/>
          </p:nvGrpSpPr>
          <p:grpSpPr>
            <a:xfrm>
              <a:off x="5775968" y="4324462"/>
              <a:ext cx="842820" cy="396241"/>
              <a:chOff x="5775968" y="4324462"/>
              <a:chExt cx="842820" cy="396241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>
                <a:off x="5775968" y="4324463"/>
                <a:ext cx="0" cy="3962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5781866" y="4324462"/>
                <a:ext cx="836922" cy="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549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encrypted-tbn3.gstatic.com/images?q=tbn:ANd9GcTq1bC-iYdBfHaT9WSrlKEhdXRm6H5qq6mk7O-KYf0DLuFzRTS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060" y="3860119"/>
            <a:ext cx="203835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get started!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0521C-F793-4067-BB07-C7AF74E21EF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046842"/>
            <a:ext cx="7505700" cy="923330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Plug the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ePaper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BoosterPack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to your MSP430 LaunchPad. If you are using the MSP-EXP430G2 LaunchPad, be sure that the UART jumpers are in the right position as shown in the image.</a:t>
            </a:r>
          </a:p>
        </p:txBody>
      </p:sp>
      <p:pic>
        <p:nvPicPr>
          <p:cNvPr id="10242" name="Picture 2" descr="https://encrypted-tbn0.gstatic.com/images?q=tbn:ANd9GcRtqRheoQrY2ZdigjHhM_XfjEUNcmlZut4qrOlrB67U0w7XoMF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62170"/>
            <a:ext cx="2667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-1" y="4491306"/>
            <a:ext cx="6757061" cy="646331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In this example, we will use an existing example created in Code Composer Studio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988982"/>
            <a:ext cx="4289612" cy="646331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45 Light" pitchFamily="34" charset="0"/>
              </a:rPr>
              <a:t>Plug LaunchPad into your computer using mini-USB cable</a:t>
            </a:r>
          </a:p>
        </p:txBody>
      </p:sp>
    </p:spTree>
    <p:extLst>
      <p:ext uri="{BB962C8B-B14F-4D97-AF65-F5344CB8AC3E}">
        <p14:creationId xmlns:p14="http://schemas.microsoft.com/office/powerpoint/2010/main" val="423089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Helvetica 45 Light" pitchFamily="34" charset="0"/>
              </a:rPr>
              <a:t>Let’s get started!</a:t>
            </a:r>
            <a:endParaRPr lang="en-US" b="0" dirty="0">
              <a:latin typeface="Helvetica 45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0521C-F793-4067-BB07-C7AF74E21EF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163" y="1246936"/>
            <a:ext cx="5698237" cy="260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2400" y="3726542"/>
            <a:ext cx="7505700" cy="646331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Open </a:t>
            </a:r>
            <a:r>
              <a:rPr lang="en-US" dirty="0">
                <a:solidFill>
                  <a:schemeClr val="bg1"/>
                </a:solidFill>
                <a:latin typeface="Helvetica 45 Light" pitchFamily="34" charset="0"/>
              </a:rPr>
              <a:t>up Code Composer 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Studio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Create </a:t>
            </a:r>
            <a:r>
              <a:rPr lang="en-US" dirty="0">
                <a:solidFill>
                  <a:schemeClr val="bg1"/>
                </a:solidFill>
                <a:latin typeface="Helvetica 45 Light" pitchFamily="34" charset="0"/>
              </a:rPr>
              <a:t>a new Workspace 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called “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LaunchPadWorkshop</a:t>
            </a:r>
            <a:r>
              <a:rPr lang="en-US" dirty="0">
                <a:solidFill>
                  <a:schemeClr val="bg1"/>
                </a:solidFill>
                <a:latin typeface="Helvetica 45 Light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677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69493" y="909598"/>
            <a:ext cx="7381506" cy="4735986"/>
            <a:chOff x="1569493" y="909598"/>
            <a:chExt cx="7381506" cy="4735986"/>
          </a:xfrm>
        </p:grpSpPr>
        <p:pic>
          <p:nvPicPr>
            <p:cNvPr id="266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9493" y="909598"/>
              <a:ext cx="7381506" cy="4735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Oval 19"/>
            <p:cNvSpPr/>
            <p:nvPr/>
          </p:nvSpPr>
          <p:spPr>
            <a:xfrm>
              <a:off x="2768060" y="972991"/>
              <a:ext cx="495300" cy="393700"/>
            </a:xfrm>
            <a:prstGeom prst="ellips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88900" dist="25400" dir="5400000" algn="t" rotWithShape="0">
                <a:prstClr val="black">
                  <a:alpha val="8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6203044" y="1995983"/>
              <a:ext cx="990600" cy="393700"/>
            </a:xfrm>
            <a:prstGeom prst="ellips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88900" dist="25400" dir="5400000" algn="t" rotWithShape="0">
                <a:prstClr val="black">
                  <a:alpha val="8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3331600" y="1217670"/>
              <a:ext cx="1562100" cy="393700"/>
            </a:xfrm>
            <a:prstGeom prst="ellips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88900" dist="25400" dir="5400000" algn="t" rotWithShape="0">
                <a:prstClr val="black">
                  <a:alpha val="8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4666344" y="3630304"/>
              <a:ext cx="1536700" cy="1195473"/>
            </a:xfrm>
            <a:prstGeom prst="ellips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88900" dist="25400" dir="5400000" algn="t" rotWithShape="0">
                <a:prstClr val="black">
                  <a:alpha val="8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Helvetica 45 Light" pitchFamily="34" charset="0"/>
              </a:rPr>
              <a:t>Import the </a:t>
            </a:r>
            <a:r>
              <a:rPr lang="en-US" b="0" dirty="0" err="1" smtClean="0">
                <a:latin typeface="Helvetica 45 Light" pitchFamily="34" charset="0"/>
              </a:rPr>
              <a:t>ePaper</a:t>
            </a:r>
            <a:r>
              <a:rPr lang="en-US" b="0" dirty="0" smtClean="0">
                <a:latin typeface="Helvetica 45 Light" pitchFamily="34" charset="0"/>
              </a:rPr>
              <a:t> </a:t>
            </a:r>
            <a:r>
              <a:rPr lang="en-US" b="0" dirty="0" err="1" smtClean="0">
                <a:latin typeface="Helvetica 45 Light" pitchFamily="34" charset="0"/>
              </a:rPr>
              <a:t>BoosterPack</a:t>
            </a:r>
            <a:r>
              <a:rPr lang="en-US" b="0" dirty="0" smtClean="0">
                <a:latin typeface="Helvetica 45 Light" pitchFamily="34" charset="0"/>
              </a:rPr>
              <a:t> example</a:t>
            </a:r>
            <a:endParaRPr lang="en-US" b="0" dirty="0">
              <a:latin typeface="Helvetica 45 Light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D9FE4-F784-4A94-8F3E-54A098F0E8CC}" type="slidenum">
              <a:rPr lang="en-US" smtClean="0">
                <a:latin typeface="Helvetica 45 Light" pitchFamily="34" charset="0"/>
              </a:rPr>
              <a:pPr/>
              <a:t>7</a:t>
            </a:fld>
            <a:endParaRPr lang="en-US">
              <a:latin typeface="Helvetica 45 Light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1" y="4774531"/>
            <a:ext cx="8505371" cy="1200329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45 Light" pitchFamily="34" charset="0"/>
              </a:rPr>
              <a:t>Project &gt; Import Existing CCS Eclipse Project 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45 Light" pitchFamily="34" charset="0"/>
              </a:rPr>
              <a:t>“[ROOT]/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LaunchPad_Workshop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/BOOSTERPACKS/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ePaper_BosterPack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/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CCS_Demo_eInk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”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Click “Finish” to import the project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52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Configure the code for your display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9D7B51-6973-406A-B5C0-2719FECD7F7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185" y="806822"/>
            <a:ext cx="6182815" cy="4658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-1" y="1614473"/>
            <a:ext cx="2770095" cy="1477328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This code will work on various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ePaper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displays from Pervasive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Dislpays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, Incorporated.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3389793"/>
            <a:ext cx="5177118" cy="1477328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We need to tell the code, which display we are using by editing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image_data.h</a:t>
            </a:r>
            <a:endParaRPr lang="en-US" dirty="0" smtClean="0">
              <a:solidFill>
                <a:schemeClr val="bg1"/>
              </a:solidFill>
              <a:latin typeface="Helvetica 45 Light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This file is located at: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EPD Extension Board &gt;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src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&gt;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image_data.h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4" name="Down Arrow 3"/>
          <p:cNvSpPr/>
          <p:nvPr/>
        </p:nvSpPr>
        <p:spPr>
          <a:xfrm rot="5400000">
            <a:off x="7547417" y="2033100"/>
            <a:ext cx="349624" cy="1445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" y="5070676"/>
            <a:ext cx="8952932" cy="1200329"/>
          </a:xfrm>
          <a:prstGeom prst="rect">
            <a:avLst/>
          </a:prstGeom>
          <a:solidFill>
            <a:schemeClr val="tx2">
              <a:lumMod val="60000"/>
              <a:lumOff val="40000"/>
              <a:alpha val="92157"/>
            </a:scheme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We need to set #define to the right value depending on the </a:t>
            </a:r>
            <a:r>
              <a:rPr lang="en-US" dirty="0" err="1" smtClean="0">
                <a:solidFill>
                  <a:schemeClr val="bg1"/>
                </a:solidFill>
                <a:latin typeface="Helvetica 45 Light" pitchFamily="34" charset="0"/>
              </a:rPr>
              <a:t>eInk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display you are using: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45 Light" pitchFamily="34" charset="0"/>
              </a:rPr>
              <a:t>USE_EPD_TYPE 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  USE_EPD144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USE_EPD_TYPE    USE_EPD200 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45 Light" pitchFamily="34" charset="0"/>
              </a:rPr>
              <a:t>USE_EPD_TYPE </a:t>
            </a: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   USE_EPD270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63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5"/>
          <a:stretch/>
        </p:blipFill>
        <p:spPr bwMode="auto">
          <a:xfrm>
            <a:off x="145803" y="1180766"/>
            <a:ext cx="8998197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Helvetica 45 Light" pitchFamily="34" charset="0"/>
              </a:rPr>
              <a:t>Compile the project</a:t>
            </a:r>
            <a:endParaRPr lang="en-US" b="0" dirty="0">
              <a:latin typeface="Helvetica 45 Light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D9FE4-F784-4A94-8F3E-54A098F0E8CC}" type="slidenum">
              <a:rPr lang="en-US" smtClean="0">
                <a:latin typeface="Helvetica 45 Light" pitchFamily="34" charset="0"/>
              </a:rPr>
              <a:pPr/>
              <a:t>9</a:t>
            </a:fld>
            <a:endParaRPr lang="en-US">
              <a:latin typeface="Helvetica 45 Light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1" y="4090902"/>
            <a:ext cx="8505371" cy="1477328"/>
          </a:xfrm>
          <a:prstGeom prst="rect">
            <a:avLst/>
          </a:prstGeom>
          <a:solidFill>
            <a:srgbClr val="25879B">
              <a:alpha val="92157"/>
            </a:srgbClr>
          </a:solidFill>
          <a:effectLst>
            <a:outerShdw blurRad="165100" dist="381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Double-click “EPD Extension Board” in the Project Explorer window to make it “Active”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Click on the green “DEBUG” to compile the project &amp; load it into your LaunchPad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If a “ULP Advisor” window pops up, ignore &amp; click “Proceed”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 45 Light" pitchFamily="34" charset="0"/>
              </a:rPr>
              <a:t>This will now compile your project &amp; switch you to the DEBUG view of CCS</a:t>
            </a:r>
            <a:endParaRPr lang="en-US" dirty="0">
              <a:solidFill>
                <a:schemeClr val="bg1"/>
              </a:solidFill>
              <a:latin typeface="Helvetica 45 Light" pitchFamily="34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223652" y="2224645"/>
            <a:ext cx="2743202" cy="468088"/>
          </a:xfrm>
          <a:prstGeom prst="ellips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88900" dist="25400" dir="5400000" algn="t" rotWithShape="0">
              <a:prstClr val="black">
                <a:alpha val="8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654628" y="1571828"/>
            <a:ext cx="449945" cy="468088"/>
          </a:xfrm>
          <a:prstGeom prst="ellips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88900" dist="25400" dir="5400000" algn="t" rotWithShape="0">
              <a:prstClr val="black">
                <a:alpha val="8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66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EAEAE"/>
      </a:accent2>
      <a:accent3>
        <a:srgbClr val="117788"/>
      </a:accent3>
      <a:accent4>
        <a:srgbClr val="404040"/>
      </a:accent4>
      <a:accent5>
        <a:srgbClr val="7F7F7F"/>
      </a:accent5>
      <a:accent6>
        <a:srgbClr val="32B4CE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EAEAE"/>
      </a:accent2>
      <a:accent3>
        <a:srgbClr val="117788"/>
      </a:accent3>
      <a:accent4>
        <a:srgbClr val="404040"/>
      </a:accent4>
      <a:accent5>
        <a:srgbClr val="7F7F7F"/>
      </a:accent5>
      <a:accent6>
        <a:srgbClr val="32B4CE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21770</TotalTime>
  <Words>1079</Words>
  <Application>Microsoft Office PowerPoint</Application>
  <PresentationFormat>On-screen Show (4:3)</PresentationFormat>
  <Paragraphs>182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FinalPowerpoint</vt:lpstr>
      <vt:lpstr>1_FinalPowerpoint</vt:lpstr>
      <vt:lpstr>rePaper BoosterPack + LaunchPad Example</vt:lpstr>
      <vt:lpstr>LaunchPad is Modular Hardware</vt:lpstr>
      <vt:lpstr>In this lab…</vt:lpstr>
      <vt:lpstr>MSP430G2 LaunchPad + ePaper BoosterPack</vt:lpstr>
      <vt:lpstr>Let’s get started!</vt:lpstr>
      <vt:lpstr>Let’s get started!</vt:lpstr>
      <vt:lpstr>Import the ePaper BoosterPack example</vt:lpstr>
      <vt:lpstr>Configure the code for your display</vt:lpstr>
      <vt:lpstr>Compile the project</vt:lpstr>
      <vt:lpstr>Run the example code!</vt:lpstr>
      <vt:lpstr>The ePaper Display Kit Tool</vt:lpstr>
      <vt:lpstr>The EPD Kit Tool</vt:lpstr>
      <vt:lpstr>The EPD Kit Tool</vt:lpstr>
      <vt:lpstr>The EPD Kit Tool</vt:lpstr>
      <vt:lpstr>Let’s save the binary for this example</vt:lpstr>
      <vt:lpstr>Helpful Links</vt:lpstr>
    </vt:vector>
  </TitlesOfParts>
  <Company>Texas Instruments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Greene, Matt</dc:creator>
  <cp:lastModifiedBy>Fernandez, Adrian</cp:lastModifiedBy>
  <cp:revision>497</cp:revision>
  <dcterms:created xsi:type="dcterms:W3CDTF">2007-12-19T20:51:45Z</dcterms:created>
  <dcterms:modified xsi:type="dcterms:W3CDTF">2014-01-06T17:07:19Z</dcterms:modified>
</cp:coreProperties>
</file>