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64"/>
  </p:notesMasterIdLst>
  <p:sldIdLst>
    <p:sldId id="948" r:id="rId4"/>
    <p:sldId id="967" r:id="rId5"/>
    <p:sldId id="968" r:id="rId6"/>
    <p:sldId id="969" r:id="rId7"/>
    <p:sldId id="1079" r:id="rId8"/>
    <p:sldId id="976" r:id="rId9"/>
    <p:sldId id="975" r:id="rId10"/>
    <p:sldId id="1071" r:id="rId11"/>
    <p:sldId id="1073" r:id="rId12"/>
    <p:sldId id="1078" r:id="rId13"/>
    <p:sldId id="1034" r:id="rId14"/>
    <p:sldId id="980" r:id="rId15"/>
    <p:sldId id="981" r:id="rId16"/>
    <p:sldId id="983" r:id="rId17"/>
    <p:sldId id="984" r:id="rId18"/>
    <p:sldId id="988" r:id="rId19"/>
    <p:sldId id="990" r:id="rId20"/>
    <p:sldId id="1077" r:id="rId21"/>
    <p:sldId id="1004" r:id="rId22"/>
    <p:sldId id="1005" r:id="rId23"/>
    <p:sldId id="1006" r:id="rId24"/>
    <p:sldId id="1081" r:id="rId25"/>
    <p:sldId id="1023" r:id="rId26"/>
    <p:sldId id="1008" r:id="rId27"/>
    <p:sldId id="1082" r:id="rId28"/>
    <p:sldId id="1024" r:id="rId29"/>
    <p:sldId id="1026" r:id="rId30"/>
    <p:sldId id="1083" r:id="rId31"/>
    <p:sldId id="1017" r:id="rId32"/>
    <p:sldId id="1028" r:id="rId33"/>
    <p:sldId id="1029" r:id="rId34"/>
    <p:sldId id="1030" r:id="rId35"/>
    <p:sldId id="1018" r:id="rId36"/>
    <p:sldId id="1019" r:id="rId37"/>
    <p:sldId id="1020" r:id="rId38"/>
    <p:sldId id="1033" r:id="rId39"/>
    <p:sldId id="1080" r:id="rId40"/>
    <p:sldId id="1075" r:id="rId41"/>
    <p:sldId id="1036" r:id="rId42"/>
    <p:sldId id="1037" r:id="rId43"/>
    <p:sldId id="1039" r:id="rId44"/>
    <p:sldId id="1038" r:id="rId45"/>
    <p:sldId id="1041" r:id="rId46"/>
    <p:sldId id="1076" r:id="rId47"/>
    <p:sldId id="1047" r:id="rId48"/>
    <p:sldId id="1054" r:id="rId49"/>
    <p:sldId id="1055" r:id="rId50"/>
    <p:sldId id="1062" r:id="rId51"/>
    <p:sldId id="1070" r:id="rId52"/>
    <p:sldId id="1048" r:id="rId53"/>
    <p:sldId id="1049" r:id="rId54"/>
    <p:sldId id="1050" r:id="rId55"/>
    <p:sldId id="1051" r:id="rId56"/>
    <p:sldId id="1052" r:id="rId57"/>
    <p:sldId id="1043" r:id="rId58"/>
    <p:sldId id="1056" r:id="rId59"/>
    <p:sldId id="1057" r:id="rId60"/>
    <p:sldId id="1058" r:id="rId61"/>
    <p:sldId id="1059" r:id="rId62"/>
    <p:sldId id="1021" r:id="rId63"/>
  </p:sldIdLst>
  <p:sldSz cx="9144000" cy="6858000" type="screen4x3"/>
  <p:notesSz cx="6772275" cy="99044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B01"/>
    <a:srgbClr val="456B57"/>
    <a:srgbClr val="FF9933"/>
    <a:srgbClr val="A6FCA8"/>
    <a:srgbClr val="003300"/>
    <a:srgbClr val="62FA66"/>
    <a:srgbClr val="0066FF"/>
    <a:srgbClr val="FFC28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2463" autoAdjust="0"/>
  </p:normalViewPr>
  <p:slideViewPr>
    <p:cSldViewPr snapToGrid="0">
      <p:cViewPr varScale="1">
        <p:scale>
          <a:sx n="74" d="100"/>
          <a:sy n="74" d="100"/>
        </p:scale>
        <p:origin x="-1170" y="-84"/>
      </p:cViewPr>
      <p:guideLst>
        <p:guide orient="horz" pos="3072"/>
        <p:guide pos="29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337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5475" name="Rectangle 3"/>
          <p:cNvSpPr>
            <a:spLocks noGrp="1" noChangeArrowheads="1"/>
          </p:cNvSpPr>
          <p:nvPr>
            <p:ph type="dt" idx="1"/>
          </p:nvPr>
        </p:nvSpPr>
        <p:spPr bwMode="auto">
          <a:xfrm>
            <a:off x="3836988" y="0"/>
            <a:ext cx="29337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909638" y="741363"/>
            <a:ext cx="4954587" cy="3716337"/>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76275" y="4703763"/>
            <a:ext cx="541972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9409113"/>
            <a:ext cx="29337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5479" name="Rectangle 7"/>
          <p:cNvSpPr>
            <a:spLocks noGrp="1" noChangeArrowheads="1"/>
          </p:cNvSpPr>
          <p:nvPr>
            <p:ph type="sldNum" sz="quarter" idx="5"/>
          </p:nvPr>
        </p:nvSpPr>
        <p:spPr bwMode="auto">
          <a:xfrm>
            <a:off x="3836988" y="9409113"/>
            <a:ext cx="29337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7B7EB3-DDC1-4E75-AF6C-2A28E5F192B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p.literature.agilent.com/litweb/pdf/5968-3579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AD3E3D4D-BBFA-4A01-859C-ABE0B287A7E9}" type="slidenum">
              <a:rPr lang="en-US" smtClean="0">
                <a:cs typeface="Arial" charset="0"/>
              </a:rPr>
              <a:pPr/>
              <a:t>1</a:t>
            </a:fld>
            <a:endParaRPr lang="en-US" smtClean="0">
              <a:cs typeface="Arial" charset="0"/>
            </a:endParaRPr>
          </a:p>
        </p:txBody>
      </p:sp>
      <p:sp>
        <p:nvSpPr>
          <p:cNvPr id="43010"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1433" tIns="45717" rIns="91433" bIns="45717" anchor="b"/>
          <a:lstStyle/>
          <a:p>
            <a:pPr algn="r"/>
            <a:fld id="{457DF192-6B87-467C-AA49-2283B0096A0F}" type="slidenum">
              <a:rPr lang="en-US" sz="1200"/>
              <a:pPr algn="r"/>
              <a:t>1</a:t>
            </a:fld>
            <a:endParaRPr lang="en-US" sz="1200"/>
          </a:p>
        </p:txBody>
      </p:sp>
      <p:sp>
        <p:nvSpPr>
          <p:cNvPr id="43011" name="Rectangle 2"/>
          <p:cNvSpPr>
            <a:spLocks noGrp="1" noRot="1" noChangeAspect="1" noChangeArrowheads="1" noTextEdit="1"/>
          </p:cNvSpPr>
          <p:nvPr>
            <p:ph type="sldImg"/>
          </p:nvPr>
        </p:nvSpPr>
        <p:spPr>
          <a:xfrm>
            <a:off x="909638" y="744538"/>
            <a:ext cx="4953000" cy="3714750"/>
          </a:xfrm>
          <a:ln/>
        </p:spPr>
      </p:sp>
      <p:sp>
        <p:nvSpPr>
          <p:cNvPr id="43012" name="Rectangle 3"/>
          <p:cNvSpPr>
            <a:spLocks noGrp="1" noChangeArrowheads="1"/>
          </p:cNvSpPr>
          <p:nvPr>
            <p:ph type="body" idx="1"/>
          </p:nvPr>
        </p:nvSpPr>
        <p:spPr>
          <a:xfrm>
            <a:off x="677863" y="4705350"/>
            <a:ext cx="5416550" cy="4454525"/>
          </a:xfrm>
          <a:noFill/>
          <a:ln/>
        </p:spPr>
        <p:txBody>
          <a:bodyPr lIns="91433" tIns="45717" rIns="91433" bIns="45717"/>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03D4C018-10B5-49F3-8A23-CE2D41292BFB}" type="slidenum">
              <a:rPr lang="en-US" sz="1200"/>
              <a:pPr algn="r"/>
              <a:t>11</a:t>
            </a:fld>
            <a:endParaRPr lang="en-US" sz="1200"/>
          </a:p>
        </p:txBody>
      </p:sp>
      <p:sp>
        <p:nvSpPr>
          <p:cNvPr id="62466" name="Rectangle 2"/>
          <p:cNvSpPr>
            <a:spLocks noGrp="1" noRot="1" noChangeAspect="1" noChangeArrowheads="1" noTextEdit="1"/>
          </p:cNvSpPr>
          <p:nvPr>
            <p:ph type="sldImg"/>
          </p:nvPr>
        </p:nvSpPr>
        <p:spPr>
          <a:xfrm>
            <a:off x="909638" y="742950"/>
            <a:ext cx="4953000" cy="3714750"/>
          </a:xfrm>
          <a:ln/>
        </p:spPr>
      </p:sp>
      <p:sp>
        <p:nvSpPr>
          <p:cNvPr id="62467" name="Rectangle 3"/>
          <p:cNvSpPr>
            <a:spLocks noGrp="1" noChangeArrowheads="1"/>
          </p:cNvSpPr>
          <p:nvPr>
            <p:ph type="body" idx="1"/>
          </p:nvPr>
        </p:nvSpPr>
        <p:spPr>
          <a:xfrm>
            <a:off x="677863" y="4705350"/>
            <a:ext cx="5416550" cy="4456113"/>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43D857AB-2285-4CFB-8741-EDBFAAF2A302}" type="slidenum">
              <a:rPr lang="en-US" sz="1200"/>
              <a:pPr algn="r"/>
              <a:t>12</a:t>
            </a:fld>
            <a:endParaRPr lang="en-US" sz="1200"/>
          </a:p>
        </p:txBody>
      </p:sp>
      <p:sp>
        <p:nvSpPr>
          <p:cNvPr id="79874" name="Rectangle 2"/>
          <p:cNvSpPr>
            <a:spLocks noGrp="1" noRot="1" noChangeAspect="1" noChangeArrowheads="1" noTextEdit="1"/>
          </p:cNvSpPr>
          <p:nvPr>
            <p:ph type="sldImg"/>
          </p:nvPr>
        </p:nvSpPr>
        <p:spPr>
          <a:xfrm>
            <a:off x="882650" y="723900"/>
            <a:ext cx="4979988" cy="3735388"/>
          </a:xfrm>
          <a:ln/>
        </p:spPr>
      </p:sp>
      <p:sp>
        <p:nvSpPr>
          <p:cNvPr id="79875" name="Rectangle 3"/>
          <p:cNvSpPr>
            <a:spLocks noGrp="1" noChangeArrowheads="1"/>
          </p:cNvSpPr>
          <p:nvPr>
            <p:ph type="body" idx="1"/>
          </p:nvPr>
        </p:nvSpPr>
        <p:spPr>
          <a:xfrm>
            <a:off x="677863" y="4708525"/>
            <a:ext cx="5413375" cy="4464050"/>
          </a:xfrm>
          <a:noFill/>
          <a:ln/>
        </p:spPr>
        <p:txBody>
          <a:bodyPr/>
          <a:lstStyle/>
          <a:p>
            <a:pPr>
              <a:buFontTx/>
              <a:buChar char="•"/>
            </a:pPr>
            <a:r>
              <a:rPr lang="nb-NO" smtClean="0"/>
              <a:t>RF-IC. Several factors should be considered when chosing which RF-IC to use.</a:t>
            </a:r>
          </a:p>
          <a:p>
            <a:pPr lvl="1">
              <a:buFontTx/>
              <a:buChar char="•"/>
            </a:pPr>
            <a:r>
              <a:rPr lang="nb-NO" smtClean="0"/>
              <a:t>Available board space -&gt; SoC or two chip solution</a:t>
            </a:r>
          </a:p>
          <a:p>
            <a:pPr lvl="1">
              <a:buFontTx/>
              <a:buChar char="•"/>
            </a:pPr>
            <a:r>
              <a:rPr lang="nb-NO" smtClean="0"/>
              <a:t>One or two way protocol -&gt; Transnmitter or tranceiver</a:t>
            </a:r>
          </a:p>
          <a:p>
            <a:pPr lvl="1">
              <a:buFontTx/>
              <a:buChar char="•"/>
            </a:pPr>
            <a:r>
              <a:rPr lang="nb-NO" smtClean="0"/>
              <a:t>Required range  -&gt; Operating frequency</a:t>
            </a:r>
          </a:p>
          <a:p>
            <a:pPr lvl="1">
              <a:buFontTx/>
              <a:buChar char="•"/>
            </a:pPr>
            <a:r>
              <a:rPr lang="nb-NO" smtClean="0"/>
              <a:t>Where is the product going to be sold. The frequency bands that can be used for SRD and ISM band devices differ around the world -&gt; Operating frequecny</a:t>
            </a:r>
          </a:p>
          <a:p>
            <a:pPr lvl="1">
              <a:buFontTx/>
              <a:buChar char="•"/>
            </a:pPr>
            <a:r>
              <a:rPr lang="nb-NO" smtClean="0"/>
              <a:t>Standard or propriatary system -&gt; IEEE 15.4 compliant radio or propriatary radio</a:t>
            </a:r>
          </a:p>
          <a:p>
            <a:pPr lvl="1">
              <a:buFontTx/>
              <a:buChar char="•"/>
            </a:pPr>
            <a:endParaRPr lang="nb-NO" smtClean="0"/>
          </a:p>
          <a:p>
            <a:pPr>
              <a:buFontTx/>
              <a:buChar char="•"/>
            </a:pPr>
            <a:r>
              <a:rPr lang="nb-NO" smtClean="0"/>
              <a:t>Choise of crystal. </a:t>
            </a:r>
          </a:p>
          <a:p>
            <a:pPr lvl="1">
              <a:buFontTx/>
              <a:buChar char="•"/>
            </a:pPr>
            <a:r>
              <a:rPr lang="nb-NO" smtClean="0"/>
              <a:t>Accuracy</a:t>
            </a:r>
          </a:p>
          <a:p>
            <a:pPr lvl="1">
              <a:buFontTx/>
              <a:buChar char="•"/>
            </a:pPr>
            <a:r>
              <a:rPr lang="nb-NO" smtClean="0"/>
              <a:t>Load capasitance</a:t>
            </a:r>
          </a:p>
          <a:p>
            <a:pPr lvl="1">
              <a:buFontTx/>
              <a:buChar char="•"/>
            </a:pPr>
            <a:r>
              <a:rPr lang="nb-NO" smtClean="0"/>
              <a:t>Frequency</a:t>
            </a:r>
          </a:p>
          <a:p>
            <a:pPr lvl="1">
              <a:buFontTx/>
              <a:buChar char="•"/>
            </a:pPr>
            <a:r>
              <a:rPr lang="nb-NO" smtClean="0"/>
              <a:t>See data sheet for requirements</a:t>
            </a:r>
          </a:p>
          <a:p>
            <a:pPr lvl="1">
              <a:buFontTx/>
              <a:buChar char="•"/>
            </a:pPr>
            <a:endParaRPr lang="nb-NO" smtClean="0"/>
          </a:p>
          <a:p>
            <a:pPr>
              <a:buFontTx/>
              <a:buChar char="•"/>
            </a:pPr>
            <a:r>
              <a:rPr lang="nb-NO" smtClean="0"/>
              <a:t>Balun, Matching and Filter</a:t>
            </a:r>
          </a:p>
          <a:p>
            <a:pPr lvl="1">
              <a:buFontTx/>
              <a:buChar char="•"/>
            </a:pPr>
            <a:r>
              <a:rPr lang="nb-NO" smtClean="0"/>
              <a:t>Texas Instruments provides a reference design for all Chipcon products.</a:t>
            </a:r>
          </a:p>
          <a:p>
            <a:pPr lvl="1">
              <a:buFontTx/>
              <a:buChar char="•"/>
            </a:pPr>
            <a:r>
              <a:rPr lang="nb-NO" smtClean="0"/>
              <a:t>The reference design shows how the balun, matching and filter should be implemented</a:t>
            </a:r>
          </a:p>
          <a:p>
            <a:pPr lvl="1">
              <a:buFontTx/>
              <a:buChar char="•"/>
            </a:pPr>
            <a:r>
              <a:rPr lang="nb-NO" smtClean="0"/>
              <a:t>Make an exact copy of the reference desingn to ensure optimum performance</a:t>
            </a:r>
          </a:p>
          <a:p>
            <a:pPr lvl="1">
              <a:buFontTx/>
              <a:buChar char="•"/>
            </a:pPr>
            <a:endParaRPr lang="nb-NO" smtClean="0"/>
          </a:p>
          <a:p>
            <a:pPr>
              <a:buFontTx/>
              <a:buChar char="•"/>
            </a:pPr>
            <a:r>
              <a:rPr lang="nb-NO" smtClean="0"/>
              <a:t>Antenna</a:t>
            </a:r>
          </a:p>
          <a:p>
            <a:pPr lvl="1">
              <a:buFontTx/>
              <a:buChar char="•"/>
            </a:pPr>
            <a:r>
              <a:rPr lang="nb-NO" smtClean="0"/>
              <a:t>Mainly three different antenna types are being used, chip antenna, PCB antenna and whip antenna</a:t>
            </a:r>
          </a:p>
          <a:p>
            <a:pPr lvl="1">
              <a:buFontTx/>
              <a:buChar char="•"/>
            </a:pPr>
            <a:r>
              <a:rPr lang="nb-NO" smtClean="0"/>
              <a:t>Several antenna reference designs can be found on www.ti.com/lpw</a:t>
            </a:r>
          </a:p>
          <a:p>
            <a:pPr lvl="1">
              <a:buFontTx/>
              <a:buChar char="•"/>
            </a:pPr>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37C0AFD9-5330-418A-9A72-8BB4D10B96A8}" type="slidenum">
              <a:rPr lang="en-US" sz="1200"/>
              <a:pPr algn="r"/>
              <a:t>13</a:t>
            </a:fld>
            <a:endParaRPr lang="en-US" sz="1200"/>
          </a:p>
        </p:txBody>
      </p:sp>
      <p:sp>
        <p:nvSpPr>
          <p:cNvPr id="81922" name="Rectangle 2"/>
          <p:cNvSpPr>
            <a:spLocks noGrp="1" noRot="1" noChangeAspect="1" noChangeArrowheads="1" noTextEdit="1"/>
          </p:cNvSpPr>
          <p:nvPr>
            <p:ph type="sldImg"/>
          </p:nvPr>
        </p:nvSpPr>
        <p:spPr>
          <a:xfrm>
            <a:off x="909638" y="742950"/>
            <a:ext cx="4953000" cy="3714750"/>
          </a:xfrm>
          <a:ln/>
        </p:spPr>
      </p:sp>
      <p:sp>
        <p:nvSpPr>
          <p:cNvPr id="81923" name="Rectangle 3"/>
          <p:cNvSpPr>
            <a:spLocks noGrp="1" noChangeArrowheads="1"/>
          </p:cNvSpPr>
          <p:nvPr>
            <p:ph type="body" idx="1"/>
          </p:nvPr>
        </p:nvSpPr>
        <p:spPr>
          <a:xfrm>
            <a:off x="677863" y="4705350"/>
            <a:ext cx="5416550" cy="445611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7D6573A7-A06E-49CB-A89C-F8FED5FC5C71}" type="slidenum">
              <a:rPr lang="en-US" sz="1200"/>
              <a:pPr algn="r"/>
              <a:t>14</a:t>
            </a:fld>
            <a:endParaRPr lang="en-US" sz="1200"/>
          </a:p>
        </p:txBody>
      </p:sp>
      <p:sp>
        <p:nvSpPr>
          <p:cNvPr id="83970" name="Rectangle 2"/>
          <p:cNvSpPr>
            <a:spLocks noGrp="1" noRot="1" noChangeAspect="1" noChangeArrowheads="1" noTextEdit="1"/>
          </p:cNvSpPr>
          <p:nvPr>
            <p:ph type="sldImg"/>
          </p:nvPr>
        </p:nvSpPr>
        <p:spPr>
          <a:xfrm>
            <a:off x="882650" y="723900"/>
            <a:ext cx="4979988" cy="3735388"/>
          </a:xfrm>
          <a:ln/>
        </p:spPr>
      </p:sp>
      <p:sp>
        <p:nvSpPr>
          <p:cNvPr id="83971" name="Rectangle 3"/>
          <p:cNvSpPr>
            <a:spLocks noGrp="1" noChangeArrowheads="1"/>
          </p:cNvSpPr>
          <p:nvPr>
            <p:ph type="body" idx="1"/>
          </p:nvPr>
        </p:nvSpPr>
        <p:spPr>
          <a:xfrm>
            <a:off x="677863" y="4708525"/>
            <a:ext cx="5476875" cy="5046663"/>
          </a:xfrm>
          <a:noFill/>
          <a:ln/>
        </p:spPr>
        <p:txBody>
          <a:bodyPr/>
          <a:lstStyle/>
          <a:p>
            <a:r>
              <a:rPr lang="en-US" smtClean="0"/>
              <a:t>To express Crystal parameters a standard notation of the following form is often used:</a:t>
            </a:r>
          </a:p>
          <a:p>
            <a:r>
              <a:rPr lang="en-US" b="1" smtClean="0"/>
              <a:t>A/B/C/D-E</a:t>
            </a:r>
          </a:p>
          <a:p>
            <a:r>
              <a:rPr lang="en-US" b="1" smtClean="0"/>
              <a:t>A</a:t>
            </a:r>
            <a:r>
              <a:rPr lang="en-US" smtClean="0"/>
              <a:t> = Calibration tolerance, expressed in parts per million (ppm)</a:t>
            </a:r>
            <a:endParaRPr lang="en-US" b="1" smtClean="0"/>
          </a:p>
          <a:p>
            <a:r>
              <a:rPr lang="en-US" b="1" smtClean="0"/>
              <a:t>B</a:t>
            </a:r>
            <a:r>
              <a:rPr lang="en-US" smtClean="0"/>
              <a:t> = Temperature stability over the temperature range, expressed in parts per million (ppm)</a:t>
            </a:r>
            <a:endParaRPr lang="en-US" b="1" smtClean="0"/>
          </a:p>
          <a:p>
            <a:r>
              <a:rPr lang="en-US" b="1" smtClean="0"/>
              <a:t>C</a:t>
            </a:r>
            <a:r>
              <a:rPr lang="en-US" smtClean="0"/>
              <a:t> = Operating temperature range</a:t>
            </a:r>
          </a:p>
          <a:p>
            <a:pPr lvl="1"/>
            <a:r>
              <a:rPr lang="en-US" b="1" smtClean="0"/>
              <a:t>0</a:t>
            </a:r>
            <a:r>
              <a:rPr lang="en-US" smtClean="0"/>
              <a:t>   =    0 to +50°C </a:t>
            </a:r>
            <a:br>
              <a:rPr lang="en-US" smtClean="0"/>
            </a:br>
            <a:r>
              <a:rPr lang="en-US" b="1" smtClean="0"/>
              <a:t>10</a:t>
            </a:r>
            <a:r>
              <a:rPr lang="en-US" smtClean="0"/>
              <a:t> = -10 to +60°C </a:t>
            </a:r>
            <a:br>
              <a:rPr lang="en-US" smtClean="0"/>
            </a:br>
            <a:r>
              <a:rPr lang="en-US" b="1" smtClean="0"/>
              <a:t>20</a:t>
            </a:r>
            <a:r>
              <a:rPr lang="en-US" smtClean="0"/>
              <a:t> = -20 to +70°C </a:t>
            </a:r>
            <a:br>
              <a:rPr lang="en-US" smtClean="0"/>
            </a:br>
            <a:r>
              <a:rPr lang="en-US" b="1" smtClean="0"/>
              <a:t>30</a:t>
            </a:r>
            <a:r>
              <a:rPr lang="en-US" smtClean="0"/>
              <a:t> = -30 to +80°C </a:t>
            </a:r>
            <a:br>
              <a:rPr lang="en-US" smtClean="0"/>
            </a:br>
            <a:r>
              <a:rPr lang="en-US" b="1" smtClean="0"/>
              <a:t>40</a:t>
            </a:r>
            <a:r>
              <a:rPr lang="en-US" smtClean="0"/>
              <a:t> = -40 to +90°C </a:t>
            </a:r>
            <a:br>
              <a:rPr lang="en-US" smtClean="0"/>
            </a:br>
            <a:r>
              <a:rPr lang="en-US" b="1" smtClean="0"/>
              <a:t>55</a:t>
            </a:r>
            <a:r>
              <a:rPr lang="en-US" smtClean="0"/>
              <a:t> = -55 to +105°C </a:t>
            </a:r>
            <a:br>
              <a:rPr lang="en-US" smtClean="0"/>
            </a:br>
            <a:endParaRPr lang="en-US" smtClean="0"/>
          </a:p>
          <a:p>
            <a:r>
              <a:rPr lang="en-US" b="1" smtClean="0"/>
              <a:t>D</a:t>
            </a:r>
            <a:r>
              <a:rPr lang="en-US" smtClean="0"/>
              <a:t> = Circuit condition. A number specifies parallel resonance with a load capacitance in pF. SR denotes Series Resonance.</a:t>
            </a:r>
            <a:endParaRPr lang="en-US" b="1" smtClean="0"/>
          </a:p>
          <a:p>
            <a:r>
              <a:rPr lang="en-US" b="1" smtClean="0"/>
              <a:t>E</a:t>
            </a:r>
            <a:r>
              <a:rPr lang="en-US" smtClean="0"/>
              <a:t> = Operating mode of crystal, where:</a:t>
            </a:r>
            <a:endParaRPr lang="en-US" b="1" smtClean="0"/>
          </a:p>
          <a:p>
            <a:pPr lvl="1"/>
            <a:r>
              <a:rPr lang="en-US" smtClean="0"/>
              <a:t>F = fundamental mode </a:t>
            </a:r>
            <a:br>
              <a:rPr lang="en-US" smtClean="0"/>
            </a:br>
            <a:r>
              <a:rPr lang="en-US" smtClean="0"/>
              <a:t>3 = third overtone </a:t>
            </a:r>
            <a:endParaRPr lang="en-US" i="1" smtClean="0"/>
          </a:p>
          <a:p>
            <a:r>
              <a:rPr lang="en-US" b="1" smtClean="0"/>
              <a:t>Examples</a:t>
            </a:r>
            <a:r>
              <a:rPr lang="en-US" smtClean="0"/>
              <a:t/>
            </a:r>
            <a:br>
              <a:rPr lang="en-US" smtClean="0"/>
            </a:br>
            <a:r>
              <a:rPr lang="en-US" smtClean="0"/>
              <a:t>30/50/10/30-F denotes a crystal with ±30ppm calibration tolerance, a temperature stability of ±50ppm over temperature range -10+60°C, 30pF load capacitance and operating in fundamental mode. </a:t>
            </a:r>
            <a:br>
              <a:rPr lang="en-US" smtClean="0"/>
            </a:br>
            <a:endParaRPr lang="en-US" smtClean="0"/>
          </a:p>
          <a:p>
            <a:r>
              <a:rPr lang="en-US" b="1" smtClean="0"/>
              <a:t>Cost vs. performance</a:t>
            </a:r>
          </a:p>
          <a:p>
            <a:r>
              <a:rPr lang="en-US" smtClean="0"/>
              <a:t>Using inaccurate crystals will require larger RX bandwidth to compensate for frequency drift. Larger RX bandwidth results in more noise in the receiver chain and thus reduced sensitivity. Accurate crystals are expensive, thus choosing a crystal is a trade off between cost and performance.</a:t>
            </a:r>
            <a:br>
              <a:rPr lang="en-US" smtClean="0"/>
            </a:br>
            <a:r>
              <a:rPr lang="en-US" smtClean="0"/>
              <a:t/>
            </a:r>
            <a:br>
              <a:rPr lang="en-US" smtClean="0"/>
            </a:br>
            <a:r>
              <a:rPr lang="en-US" smtClean="0"/>
              <a:t>The inaccuracy of a device operating 868 MHz with a ± 10 ppm crystal is: 868 * 10 = ± 8.68 kHz</a:t>
            </a:r>
          </a:p>
          <a:p>
            <a:endParaRPr lang="nb-N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4325E1B7-F2E7-4956-A920-B050FF7EA775}" type="slidenum">
              <a:rPr lang="en-US" sz="1200"/>
              <a:pPr algn="r"/>
              <a:t>15</a:t>
            </a:fld>
            <a:endParaRPr lang="en-US" sz="1200"/>
          </a:p>
        </p:txBody>
      </p:sp>
      <p:sp>
        <p:nvSpPr>
          <p:cNvPr id="86018" name="Rectangle 2"/>
          <p:cNvSpPr>
            <a:spLocks noGrp="1" noRot="1" noChangeAspect="1" noChangeArrowheads="1" noTextEdit="1"/>
          </p:cNvSpPr>
          <p:nvPr>
            <p:ph type="sldImg"/>
          </p:nvPr>
        </p:nvSpPr>
        <p:spPr>
          <a:xfrm>
            <a:off x="909638" y="742950"/>
            <a:ext cx="4953000" cy="3714750"/>
          </a:xfrm>
          <a:ln/>
        </p:spPr>
      </p:sp>
      <p:sp>
        <p:nvSpPr>
          <p:cNvPr id="86019" name="Rectangle 3"/>
          <p:cNvSpPr>
            <a:spLocks noGrp="1" noChangeArrowheads="1"/>
          </p:cNvSpPr>
          <p:nvPr>
            <p:ph type="body" idx="1"/>
          </p:nvPr>
        </p:nvSpPr>
        <p:spPr>
          <a:xfrm>
            <a:off x="677863" y="4705350"/>
            <a:ext cx="5416550" cy="4456113"/>
          </a:xfrm>
          <a:noFill/>
          <a:ln/>
        </p:spPr>
        <p:txBody>
          <a:bodyPr/>
          <a:lstStyle/>
          <a:p>
            <a:pPr>
              <a:lnSpc>
                <a:spcPct val="80000"/>
              </a:lnSpc>
            </a:pPr>
            <a:r>
              <a:rPr lang="nb-NO" sz="1000" smtClean="0">
                <a:cs typeface="Arial" charset="0"/>
              </a:rPr>
              <a:t>Wider RX filter BW means reduced sensitivity and close-in selectivity</a:t>
            </a:r>
            <a:endParaRPr lang="en-US" sz="1000" smtClean="0">
              <a:cs typeface="Arial" charset="0"/>
            </a:endParaRPr>
          </a:p>
          <a:p>
            <a:pPr>
              <a:lnSpc>
                <a:spcPct val="80000"/>
              </a:lnSpc>
            </a:pPr>
            <a:endParaRPr lang="nb-NO" sz="1000" smtClean="0"/>
          </a:p>
          <a:p>
            <a:pPr>
              <a:lnSpc>
                <a:spcPct val="80000"/>
              </a:lnSpc>
            </a:pPr>
            <a:r>
              <a:rPr lang="nb-NO" sz="1000" smtClean="0"/>
              <a:t>Wider RX filter BW also means that temperature compensation might not neccessary</a:t>
            </a:r>
          </a:p>
          <a:p>
            <a:pPr>
              <a:lnSpc>
                <a:spcPct val="80000"/>
              </a:lnSpc>
            </a:pPr>
            <a:endParaRPr lang="nb-NO" sz="1000" smtClean="0"/>
          </a:p>
          <a:p>
            <a:pPr>
              <a:lnSpc>
                <a:spcPct val="80000"/>
              </a:lnSpc>
            </a:pPr>
            <a:r>
              <a:rPr lang="nb-NO" sz="1000" smtClean="0"/>
              <a:t>Wider receiver filter bandwidth allows cheaper (i.e. less accurate) crystal to be used</a:t>
            </a:r>
          </a:p>
          <a:p>
            <a:pPr>
              <a:lnSpc>
                <a:spcPct val="80000"/>
              </a:lnSpc>
            </a:pPr>
            <a:endParaRPr lang="en-GB" sz="1000" smtClean="0">
              <a:cs typeface="Arial" charset="0"/>
            </a:endParaRPr>
          </a:p>
          <a:p>
            <a:pPr>
              <a:lnSpc>
                <a:spcPct val="80000"/>
              </a:lnSpc>
            </a:pPr>
            <a:r>
              <a:rPr lang="en-GB" sz="1000" smtClean="0">
                <a:cs typeface="Arial" charset="0"/>
              </a:rPr>
              <a:t>Note: for true narrowband systems (ARIB and ETSI) the crystal accuracy is set by regulations (</a:t>
            </a:r>
            <a:r>
              <a:rPr lang="en-US" sz="1000" smtClean="0">
                <a:cs typeface="Arial" charset="0"/>
              </a:rPr>
              <a:t>±4 ppm and ±5.7/2.8 ppm respectively)</a:t>
            </a:r>
          </a:p>
          <a:p>
            <a:pPr>
              <a:lnSpc>
                <a:spcPct val="80000"/>
              </a:lnSpc>
            </a:pPr>
            <a:endParaRPr lang="nb-NO" sz="1000" smtClean="0"/>
          </a:p>
          <a:p>
            <a:pPr>
              <a:lnSpc>
                <a:spcPct val="80000"/>
              </a:lnSpc>
            </a:pPr>
            <a:endParaRPr lang="nb-NO" sz="1000" smtClean="0"/>
          </a:p>
          <a:p>
            <a:pPr>
              <a:lnSpc>
                <a:spcPct val="80000"/>
              </a:lnSpc>
            </a:pPr>
            <a:endParaRPr lang="nb-NO" sz="900" smtClean="0"/>
          </a:p>
          <a:p>
            <a:pPr>
              <a:lnSpc>
                <a:spcPct val="80000"/>
              </a:lnSpc>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E7BAF36D-CB1E-4F85-AFA2-8FBDE9F6A0AD}" type="slidenum">
              <a:rPr lang="en-US" sz="1200"/>
              <a:pPr algn="r"/>
              <a:t>16</a:t>
            </a:fld>
            <a:endParaRPr lang="en-US" sz="1200"/>
          </a:p>
        </p:txBody>
      </p:sp>
      <p:sp>
        <p:nvSpPr>
          <p:cNvPr id="95234" name="Rectangle 2"/>
          <p:cNvSpPr>
            <a:spLocks noGrp="1" noRot="1" noChangeAspect="1" noChangeArrowheads="1" noTextEdit="1"/>
          </p:cNvSpPr>
          <p:nvPr>
            <p:ph type="sldImg"/>
          </p:nvPr>
        </p:nvSpPr>
        <p:spPr>
          <a:xfrm>
            <a:off x="909638" y="742950"/>
            <a:ext cx="4953000" cy="3714750"/>
          </a:xfrm>
          <a:ln/>
        </p:spPr>
      </p:sp>
      <p:sp>
        <p:nvSpPr>
          <p:cNvPr id="95235" name="Rectangle 3"/>
          <p:cNvSpPr>
            <a:spLocks noGrp="1" noChangeArrowheads="1"/>
          </p:cNvSpPr>
          <p:nvPr>
            <p:ph type="body" idx="1"/>
          </p:nvPr>
        </p:nvSpPr>
        <p:spPr>
          <a:xfrm>
            <a:off x="677863" y="4705350"/>
            <a:ext cx="5416550" cy="4456113"/>
          </a:xfrm>
          <a:noFill/>
          <a:ln/>
        </p:spPr>
        <p:txBody>
          <a:bodyPr/>
          <a:lstStyle/>
          <a:p>
            <a:pPr>
              <a:lnSpc>
                <a:spcPct val="80000"/>
              </a:lnSpc>
            </a:pPr>
            <a:r>
              <a:rPr lang="en-GB" b="1" smtClean="0"/>
              <a:t>Balun and matching circuit</a:t>
            </a:r>
          </a:p>
          <a:p>
            <a:pPr>
              <a:lnSpc>
                <a:spcPct val="80000"/>
              </a:lnSpc>
            </a:pPr>
            <a:r>
              <a:rPr lang="en-GB" smtClean="0"/>
              <a:t>There are three common ways of matching any LPRF device into an antenna.</a:t>
            </a:r>
          </a:p>
          <a:p>
            <a:pPr>
              <a:lnSpc>
                <a:spcPct val="80000"/>
              </a:lnSpc>
            </a:pPr>
            <a:endParaRPr lang="en-GB" smtClean="0"/>
          </a:p>
          <a:p>
            <a:pPr>
              <a:lnSpc>
                <a:spcPct val="80000"/>
              </a:lnSpc>
            </a:pPr>
            <a:r>
              <a:rPr lang="en-GB" b="1" smtClean="0"/>
              <a:t>Discrete balun</a:t>
            </a:r>
          </a:p>
          <a:p>
            <a:pPr>
              <a:lnSpc>
                <a:spcPct val="80000"/>
              </a:lnSpc>
            </a:pPr>
            <a:r>
              <a:rPr lang="en-GB" smtClean="0"/>
              <a:t>Reference design includes a discrete balun, this approach is a compromise between performance, </a:t>
            </a:r>
          </a:p>
          <a:p>
            <a:pPr>
              <a:lnSpc>
                <a:spcPct val="80000"/>
              </a:lnSpc>
            </a:pPr>
            <a:r>
              <a:rPr lang="en-GB" smtClean="0"/>
              <a:t>Ease of use and price. They are implemented using a matched series of L’s and C’s.</a:t>
            </a:r>
          </a:p>
          <a:p>
            <a:pPr>
              <a:lnSpc>
                <a:spcPct val="80000"/>
              </a:lnSpc>
            </a:pPr>
            <a:endParaRPr lang="en-GB" smtClean="0"/>
          </a:p>
          <a:p>
            <a:pPr>
              <a:lnSpc>
                <a:spcPct val="80000"/>
              </a:lnSpc>
            </a:pPr>
            <a:r>
              <a:rPr lang="en-GB" b="1" smtClean="0"/>
              <a:t>IC balun</a:t>
            </a:r>
          </a:p>
          <a:p>
            <a:pPr>
              <a:lnSpc>
                <a:spcPct val="80000"/>
              </a:lnSpc>
            </a:pPr>
            <a:r>
              <a:rPr lang="en-GB" smtClean="0"/>
              <a:t>The easiest solution is to use an IC balun from vendors like Johanson, Murata or Anaren. They tend to have </a:t>
            </a:r>
          </a:p>
          <a:p>
            <a:pPr>
              <a:lnSpc>
                <a:spcPct val="80000"/>
              </a:lnSpc>
            </a:pPr>
            <a:r>
              <a:rPr lang="en-GB" smtClean="0"/>
              <a:t>Very good performance (most of the time still does not beat the discrete solution) and are by far the smallest</a:t>
            </a:r>
          </a:p>
          <a:p>
            <a:pPr>
              <a:lnSpc>
                <a:spcPct val="80000"/>
              </a:lnSpc>
            </a:pPr>
            <a:r>
              <a:rPr lang="en-GB" smtClean="0"/>
              <a:t>Solution. However they are also typically the most expensive solution to implement.</a:t>
            </a:r>
          </a:p>
          <a:p>
            <a:pPr>
              <a:lnSpc>
                <a:spcPct val="80000"/>
              </a:lnSpc>
            </a:pPr>
            <a:endParaRPr lang="en-GB" smtClean="0"/>
          </a:p>
          <a:p>
            <a:pPr>
              <a:lnSpc>
                <a:spcPct val="80000"/>
              </a:lnSpc>
            </a:pPr>
            <a:r>
              <a:rPr lang="en-GB" b="1" smtClean="0"/>
              <a:t>Microstip delay line balun</a:t>
            </a:r>
          </a:p>
          <a:p>
            <a:pPr>
              <a:lnSpc>
                <a:spcPct val="80000"/>
              </a:lnSpc>
            </a:pPr>
            <a:r>
              <a:rPr lang="en-GB" smtClean="0"/>
              <a:t>Not very common, very depending on PCB technology and typically very large. (Consumes too much board space)</a:t>
            </a:r>
          </a:p>
          <a:p>
            <a:pPr>
              <a:lnSpc>
                <a:spcPct val="80000"/>
              </a:lnSpc>
            </a:pPr>
            <a:r>
              <a:rPr lang="en-GB" smtClean="0"/>
              <a:t>However if size is not an issue and PCB cost is low (Simple FR4) this option could become very cheap.</a:t>
            </a:r>
          </a:p>
          <a:p>
            <a:pPr>
              <a:lnSpc>
                <a:spcPct val="80000"/>
              </a:lnSpc>
            </a:pPr>
            <a:endParaRPr lang="en-GB" smtClean="0"/>
          </a:p>
          <a:p>
            <a:pPr>
              <a:lnSpc>
                <a:spcPct val="80000"/>
              </a:lnSpc>
            </a:pPr>
            <a:endParaRPr lang="en-GB" smtClean="0"/>
          </a:p>
          <a:p>
            <a:pPr>
              <a:lnSpc>
                <a:spcPct val="80000"/>
              </a:lnSpc>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2BCBA025-AA45-4741-8398-558CED290359}" type="slidenum">
              <a:rPr lang="en-US" sz="1200"/>
              <a:pPr algn="r"/>
              <a:t>17</a:t>
            </a:fld>
            <a:endParaRPr lang="en-US" sz="1200"/>
          </a:p>
        </p:txBody>
      </p:sp>
      <p:sp>
        <p:nvSpPr>
          <p:cNvPr id="97282" name="Rectangle 2"/>
          <p:cNvSpPr>
            <a:spLocks noGrp="1" noRot="1" noChangeAspect="1" noChangeArrowheads="1" noTextEdit="1"/>
          </p:cNvSpPr>
          <p:nvPr>
            <p:ph type="sldImg"/>
          </p:nvPr>
        </p:nvSpPr>
        <p:spPr>
          <a:xfrm>
            <a:off x="882650" y="723900"/>
            <a:ext cx="4979988" cy="3735388"/>
          </a:xfrm>
          <a:ln/>
        </p:spPr>
      </p:sp>
      <p:sp>
        <p:nvSpPr>
          <p:cNvPr id="97283" name="Rectangle 3"/>
          <p:cNvSpPr>
            <a:spLocks noGrp="1" noChangeArrowheads="1"/>
          </p:cNvSpPr>
          <p:nvPr>
            <p:ph type="body" idx="1"/>
          </p:nvPr>
        </p:nvSpPr>
        <p:spPr>
          <a:xfrm>
            <a:off x="677863" y="4708525"/>
            <a:ext cx="5413375" cy="4464050"/>
          </a:xfrm>
          <a:noFill/>
          <a:ln/>
        </p:spPr>
        <p:txBody>
          <a:bodyPr/>
          <a:lstStyle/>
          <a:p>
            <a:r>
              <a:rPr lang="en-GB" sz="1400" b="1" smtClean="0"/>
              <a:t>The antenna is VERY important if long range is required</a:t>
            </a:r>
          </a:p>
          <a:p>
            <a:r>
              <a:rPr lang="en-GB" sz="1400" smtClean="0"/>
              <a:t>A quarter wave antenna is an easy and good solution, but it is not small, 16.4 cm at 433 MHz 8.2 cm </a:t>
            </a:r>
          </a:p>
          <a:p>
            <a:r>
              <a:rPr lang="en-GB" sz="1400" smtClean="0"/>
              <a:t>at 868 MHz. It is possible to curl up such an antenna and make a helical antenna. This is often a good</a:t>
            </a:r>
          </a:p>
          <a:p>
            <a:r>
              <a:rPr lang="en-GB" sz="1400" smtClean="0"/>
              <a:t> solution since it utilizes unused volume for a product. Another solution if there is little space available</a:t>
            </a:r>
          </a:p>
          <a:p>
            <a:r>
              <a:rPr lang="en-GB" sz="1400" smtClean="0"/>
              <a:t> for the antenna is to use a chip antenna.</a:t>
            </a:r>
            <a:br>
              <a:rPr lang="en-GB" sz="1400" smtClean="0"/>
            </a:br>
            <a:r>
              <a:rPr lang="en-GB" sz="1400" smtClean="0"/>
              <a:t/>
            </a:r>
            <a:br>
              <a:rPr lang="en-GB" sz="1400" smtClean="0"/>
            </a:br>
            <a:r>
              <a:rPr lang="en-GB" sz="1400" smtClean="0"/>
              <a:t>The cheapest solution is to use a PCB antenna. This is an antenna that is implemented by traces on the</a:t>
            </a:r>
          </a:p>
          <a:p>
            <a:r>
              <a:rPr lang="en-GB" sz="1400" smtClean="0"/>
              <a:t> PCB. Texas Instruments offers several PCB antenna reference designs that can be used with Chipcon </a:t>
            </a:r>
          </a:p>
          <a:p>
            <a:r>
              <a:rPr lang="en-GB" sz="1400" smtClean="0"/>
              <a:t>products. These reference designs can be downloaded from </a:t>
            </a:r>
            <a:r>
              <a:rPr lang="en-GB" sz="1400" u="sng" smtClean="0"/>
              <a:t>www.ti.com/lpw</a:t>
            </a:r>
            <a:r>
              <a:rPr lang="en-GB" sz="1400" smtClean="0"/>
              <a:t>.</a:t>
            </a:r>
            <a:br>
              <a:rPr lang="en-GB" sz="1400" smtClean="0"/>
            </a:br>
            <a:r>
              <a:rPr lang="en-GB" sz="1400" smtClean="0"/>
              <a:t/>
            </a:r>
            <a:br>
              <a:rPr lang="en-GB" sz="1400" smtClean="0"/>
            </a:br>
            <a:r>
              <a:rPr lang="en-GB" sz="1400" smtClean="0"/>
              <a:t>Designing good antennas can be difficult. It is therefore recommended to contact an antenna expert if </a:t>
            </a:r>
          </a:p>
          <a:p>
            <a:r>
              <a:rPr lang="en-GB" sz="1400" smtClean="0"/>
              <a:t>a custom antenna design is needed.</a:t>
            </a:r>
            <a:endParaRPr lang="nb-NO" sz="1400" smtClean="0"/>
          </a:p>
          <a:p>
            <a:endParaRPr lang="en-GB"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927585F6-2811-4B25-B7A7-FBCF488C15B7}" type="slidenum">
              <a:rPr lang="en-US" sz="1200"/>
              <a:pPr algn="r"/>
              <a:t>18</a:t>
            </a:fld>
            <a:endParaRPr lang="en-US" sz="1200"/>
          </a:p>
        </p:txBody>
      </p:sp>
      <p:sp>
        <p:nvSpPr>
          <p:cNvPr id="99330" name="Rectangle 2"/>
          <p:cNvSpPr>
            <a:spLocks noGrp="1" noRot="1" noChangeAspect="1" noChangeArrowheads="1" noTextEdit="1"/>
          </p:cNvSpPr>
          <p:nvPr>
            <p:ph type="sldImg"/>
          </p:nvPr>
        </p:nvSpPr>
        <p:spPr>
          <a:xfrm>
            <a:off x="882650" y="723900"/>
            <a:ext cx="4979988" cy="3735388"/>
          </a:xfrm>
          <a:ln/>
        </p:spPr>
      </p:sp>
      <p:sp>
        <p:nvSpPr>
          <p:cNvPr id="99331" name="Rectangle 3"/>
          <p:cNvSpPr>
            <a:spLocks noGrp="1" noChangeArrowheads="1"/>
          </p:cNvSpPr>
          <p:nvPr>
            <p:ph type="body" idx="1"/>
          </p:nvPr>
        </p:nvSpPr>
        <p:spPr>
          <a:xfrm>
            <a:off x="677863" y="4708525"/>
            <a:ext cx="5413375" cy="4464050"/>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xfrm>
            <a:off x="885825" y="723900"/>
            <a:ext cx="4979988" cy="3735388"/>
          </a:xfrm>
          <a:ln/>
        </p:spPr>
      </p:sp>
      <p:sp>
        <p:nvSpPr>
          <p:cNvPr id="123906" name="Rectangle 3"/>
          <p:cNvSpPr>
            <a:spLocks noGrp="1" noChangeArrowheads="1"/>
          </p:cNvSpPr>
          <p:nvPr>
            <p:ph type="body" idx="1"/>
          </p:nvPr>
        </p:nvSpPr>
        <p:spPr>
          <a:xfrm>
            <a:off x="677863" y="4710113"/>
            <a:ext cx="5413375" cy="4459287"/>
          </a:xfrm>
          <a:noFill/>
          <a:ln/>
        </p:spPr>
        <p:txBody>
          <a:bodyPr/>
          <a:lstStyle/>
          <a:p>
            <a:r>
              <a:rPr lang="nb-NO" b="1" smtClean="0"/>
              <a:t>Block diagram of a Wireless Communications system</a:t>
            </a:r>
          </a:p>
          <a:p>
            <a:r>
              <a:rPr lang="nb-NO" smtClean="0"/>
              <a:t>Here is very simple block diagram of a typical wireless communication system, the transmitter is on top. </a:t>
            </a:r>
          </a:p>
          <a:p>
            <a:r>
              <a:rPr lang="nb-NO" smtClean="0"/>
              <a:t>Where you see a data input and RF carrier input to a modulator. The modulation essentialy mixes the two</a:t>
            </a:r>
          </a:p>
          <a:p>
            <a:r>
              <a:rPr lang="nb-NO" smtClean="0"/>
              <a:t> signals and thereby ”modulates” the RF carrier with the ”wanted signal”. This combined signal is then</a:t>
            </a:r>
          </a:p>
          <a:p>
            <a:r>
              <a:rPr lang="nb-NO" smtClean="0"/>
              <a:t>amplied and transmitted thru a wireless commulation channel ( typically air, but it could be others too ). </a:t>
            </a:r>
          </a:p>
          <a:p>
            <a:r>
              <a:rPr lang="nb-NO" smtClean="0"/>
              <a:t>Then the reciever gets a strongly attenuated version of the signal and tries to recover the wanted signal. </a:t>
            </a:r>
          </a:p>
          <a:p>
            <a:r>
              <a:rPr lang="nb-NO" smtClean="0"/>
              <a:t>First its amplifed, they demodulated (various methods can be used, but now a days its typically done but </a:t>
            </a:r>
          </a:p>
          <a:p>
            <a:r>
              <a:rPr lang="nb-NO" smtClean="0"/>
              <a:t>high speed ADC and DSP’s...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xfrm>
            <a:off x="881063" y="723900"/>
            <a:ext cx="4983162" cy="3736975"/>
          </a:xfrm>
          <a:ln/>
        </p:spPr>
      </p:sp>
      <p:sp>
        <p:nvSpPr>
          <p:cNvPr id="125954" name="Rectangle 3"/>
          <p:cNvSpPr>
            <a:spLocks noGrp="1" noChangeArrowheads="1"/>
          </p:cNvSpPr>
          <p:nvPr>
            <p:ph type="body" idx="1"/>
          </p:nvPr>
        </p:nvSpPr>
        <p:spPr>
          <a:xfrm>
            <a:off x="679450" y="4710113"/>
            <a:ext cx="5411788" cy="4459287"/>
          </a:xfrm>
          <a:noFill/>
          <a:ln/>
        </p:spPr>
        <p:txBody>
          <a:bodyPr/>
          <a:lstStyle/>
          <a:p>
            <a:r>
              <a:rPr lang="nb-NO" smtClean="0"/>
              <a:t>There are three basic types of modulation techniques, but we will focus on the two most common in LPRF. (AM and FM modulation)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8E841A9A-9E1B-4AF6-B3F3-60826D72585B}" type="slidenum">
              <a:rPr lang="en-US" sz="1200"/>
              <a:pPr algn="r"/>
              <a:t>3</a:t>
            </a:fld>
            <a:endParaRPr lang="en-US" sz="1200"/>
          </a:p>
        </p:txBody>
      </p:sp>
      <p:sp>
        <p:nvSpPr>
          <p:cNvPr id="46082"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0549" tIns="45274" rIns="90549" bIns="45274" anchor="b"/>
          <a:lstStyle/>
          <a:p>
            <a:pPr algn="r" defTabSz="904875"/>
            <a:fld id="{368A3737-006A-4EB2-A614-526442B63D79}" type="slidenum">
              <a:rPr lang="en-US" sz="1200"/>
              <a:pPr algn="r" defTabSz="904875"/>
              <a:t>3</a:t>
            </a:fld>
            <a:endParaRPr lang="en-US" sz="1200"/>
          </a:p>
        </p:txBody>
      </p:sp>
      <p:sp>
        <p:nvSpPr>
          <p:cNvPr id="46083" name="Rectangle 2"/>
          <p:cNvSpPr>
            <a:spLocks noGrp="1" noRot="1" noChangeAspect="1" noChangeArrowheads="1" noTextEdit="1"/>
          </p:cNvSpPr>
          <p:nvPr>
            <p:ph type="sldImg"/>
          </p:nvPr>
        </p:nvSpPr>
        <p:spPr>
          <a:xfrm>
            <a:off x="911225" y="742950"/>
            <a:ext cx="4953000" cy="3714750"/>
          </a:xfrm>
          <a:ln/>
        </p:spPr>
      </p:sp>
      <p:sp>
        <p:nvSpPr>
          <p:cNvPr id="46084" name="Rectangle 3"/>
          <p:cNvSpPr>
            <a:spLocks noGrp="1" noChangeArrowheads="1"/>
          </p:cNvSpPr>
          <p:nvPr>
            <p:ph type="body" idx="1"/>
          </p:nvPr>
        </p:nvSpPr>
        <p:spPr>
          <a:xfrm>
            <a:off x="677863" y="4705350"/>
            <a:ext cx="5416550" cy="4456113"/>
          </a:xfrm>
          <a:noFill/>
          <a:ln/>
        </p:spPr>
        <p:txBody>
          <a:bodyPr lIns="90549" tIns="45274" rIns="90549" bIns="45274"/>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xfrm>
            <a:off x="882650" y="723900"/>
            <a:ext cx="4981575" cy="3735388"/>
          </a:xfrm>
          <a:ln/>
        </p:spPr>
      </p:sp>
      <p:sp>
        <p:nvSpPr>
          <p:cNvPr id="128002" name="Rectangle 3"/>
          <p:cNvSpPr>
            <a:spLocks noGrp="1" noChangeArrowheads="1"/>
          </p:cNvSpPr>
          <p:nvPr>
            <p:ph type="body" idx="1"/>
          </p:nvPr>
        </p:nvSpPr>
        <p:spPr>
          <a:xfrm>
            <a:off x="677863" y="4710113"/>
            <a:ext cx="5413375" cy="4459287"/>
          </a:xfrm>
          <a:noFill/>
          <a:ln/>
        </p:spPr>
        <p:txBody>
          <a:bodyPr/>
          <a:lstStyle/>
          <a:p>
            <a:r>
              <a:rPr lang="en-US" sz="1600" b="1" smtClean="0"/>
              <a:t>AM modulation</a:t>
            </a:r>
          </a:p>
          <a:p>
            <a:r>
              <a:rPr lang="en-US" sz="1400" smtClean="0"/>
              <a:t>A very simple form of signal modulation. The PA of the transmitting system is turn ‘on’ and ‘off’ with the incoming bits ‘1’ becomes ‘on’ and ‘0’ becomes ‘off’.</a:t>
            </a:r>
          </a:p>
          <a:p>
            <a:endParaRPr lang="en-US" sz="1400" smtClean="0"/>
          </a:p>
          <a:p>
            <a:r>
              <a:rPr lang="en-US" sz="1400" smtClean="0"/>
              <a:t>OOK (on-off keying) means that the transmitter does not transmit any signal during period of ‘0’ and full power ‘1’</a:t>
            </a:r>
          </a:p>
          <a:p>
            <a:r>
              <a:rPr lang="en-US" sz="1400" smtClean="0"/>
              <a:t>ASK (amplitude shift keying) means the that the transmitter changes between 100% output power and a some values more than 0%, but typically low like 10%. This is typically a little more immune to noise.</a:t>
            </a:r>
          </a:p>
          <a:p>
            <a:endParaRPr lang="nb-N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960438" y="765175"/>
            <a:ext cx="4902200" cy="3676650"/>
          </a:xfrm>
          <a:ln/>
        </p:spPr>
      </p:sp>
      <p:sp>
        <p:nvSpPr>
          <p:cNvPr id="130050" name="Rectangle 3"/>
          <p:cNvSpPr>
            <a:spLocks noGrp="1" noChangeArrowheads="1"/>
          </p:cNvSpPr>
          <p:nvPr>
            <p:ph type="body" idx="1"/>
          </p:nvPr>
        </p:nvSpPr>
        <p:spPr>
          <a:xfrm>
            <a:off x="920750" y="4670425"/>
            <a:ext cx="4983163" cy="4518025"/>
          </a:xfrm>
          <a:noFill/>
          <a:ln/>
        </p:spPr>
        <p:txBody>
          <a:bodyPr/>
          <a:lstStyle/>
          <a:p>
            <a:pPr>
              <a:lnSpc>
                <a:spcPct val="80000"/>
              </a:lnSpc>
            </a:pPr>
            <a:r>
              <a:rPr lang="en-US" sz="1000" b="1" smtClean="0"/>
              <a:t>AM modulation analysis at 250kbps</a:t>
            </a:r>
            <a:endParaRPr lang="en-US" sz="800" smtClean="0"/>
          </a:p>
          <a:p>
            <a:pPr>
              <a:lnSpc>
                <a:spcPct val="80000"/>
              </a:lnSpc>
            </a:pPr>
            <a:r>
              <a:rPr lang="en-US" sz="800" smtClean="0"/>
              <a:t>Here we have a 250kbps OOk (On-OFF keyed) modulation signal. As seen in the upper right hand </a:t>
            </a:r>
          </a:p>
          <a:p>
            <a:pPr>
              <a:lnSpc>
                <a:spcPct val="80000"/>
              </a:lnSpc>
            </a:pPr>
            <a:r>
              <a:rPr lang="en-US" sz="800" smtClean="0"/>
              <a:t>corner the modulation is not filtered and in this case you see instantaneous transitions between “1” and “0” symbols</a:t>
            </a:r>
          </a:p>
          <a:p>
            <a:pPr>
              <a:lnSpc>
                <a:spcPct val="80000"/>
              </a:lnSpc>
            </a:pPr>
            <a:r>
              <a:rPr lang="en-US" sz="800" smtClean="0"/>
              <a:t>This leads to spectral re-growth as shown in the lower left hand side. The FFT shows a lot of side lobes. </a:t>
            </a:r>
          </a:p>
          <a:p>
            <a:pPr>
              <a:lnSpc>
                <a:spcPct val="80000"/>
              </a:lnSpc>
            </a:pPr>
            <a:r>
              <a:rPr lang="en-US" sz="800" smtClean="0"/>
              <a:t>The last image show what would happen if you had 3 such system operation with a spacing of 1MHz. </a:t>
            </a:r>
          </a:p>
          <a:p>
            <a:pPr>
              <a:lnSpc>
                <a:spcPct val="80000"/>
              </a:lnSpc>
            </a:pPr>
            <a:endParaRPr lang="en-US" sz="800" smtClean="0"/>
          </a:p>
          <a:p>
            <a:pPr>
              <a:lnSpc>
                <a:spcPct val="80000"/>
              </a:lnSpc>
            </a:pPr>
            <a:r>
              <a:rPr lang="en-US" sz="1000" b="1" smtClean="0"/>
              <a:t>Matlab code to make the graphs</a:t>
            </a:r>
          </a:p>
          <a:p>
            <a:pPr>
              <a:lnSpc>
                <a:spcPct val="80000"/>
              </a:lnSpc>
            </a:pPr>
            <a:r>
              <a:rPr lang="en-US" sz="800" smtClean="0"/>
              <a:t>clear;                          %% Clear all variable in memory</a:t>
            </a:r>
          </a:p>
          <a:p>
            <a:pPr>
              <a:lnSpc>
                <a:spcPct val="80000"/>
              </a:lnSpc>
            </a:pPr>
            <a:r>
              <a:rPr lang="en-US" sz="800" smtClean="0"/>
              <a:t>%% close all                    %% Close and delete all figures open</a:t>
            </a:r>
          </a:p>
          <a:p>
            <a:pPr>
              <a:lnSpc>
                <a:spcPct val="80000"/>
              </a:lnSpc>
            </a:pPr>
            <a:r>
              <a:rPr lang="en-US" sz="800" smtClean="0"/>
              <a:t> </a:t>
            </a:r>
          </a:p>
          <a:p>
            <a:pPr>
              <a:lnSpc>
                <a:spcPct val="80000"/>
              </a:lnSpc>
            </a:pPr>
            <a:r>
              <a:rPr lang="en-US" sz="800" smtClean="0"/>
              <a:t>%% Setup the basic modulation parameters</a:t>
            </a:r>
          </a:p>
          <a:p>
            <a:pPr>
              <a:lnSpc>
                <a:spcPct val="80000"/>
              </a:lnSpc>
            </a:pPr>
            <a:r>
              <a:rPr lang="en-US" sz="800" smtClean="0"/>
              <a:t>r_b = 250000;              %% The symbol rate of the modulator (symbol rate = bit rate for 2FSK/BPSK systems)</a:t>
            </a:r>
          </a:p>
          <a:p>
            <a:pPr>
              <a:lnSpc>
                <a:spcPct val="80000"/>
              </a:lnSpc>
            </a:pPr>
            <a:r>
              <a:rPr lang="en-US" sz="800" smtClean="0"/>
              <a:t>freq_dev = 125000;          %% For FM modulation this specifies the maximum frequency deviation</a:t>
            </a:r>
          </a:p>
          <a:p>
            <a:pPr>
              <a:lnSpc>
                <a:spcPct val="80000"/>
              </a:lnSpc>
            </a:pPr>
            <a:r>
              <a:rPr lang="en-US" sz="800" smtClean="0"/>
              <a:t>channel_spacing = 1000000;  %% Defines the channel spacing for ploting adajacent channels</a:t>
            </a:r>
          </a:p>
          <a:p>
            <a:pPr>
              <a:lnSpc>
                <a:spcPct val="80000"/>
              </a:lnSpc>
            </a:pPr>
            <a:r>
              <a:rPr lang="en-US" sz="800" smtClean="0"/>
              <a:t>nbits = 200;               %% number of bits to be used in each burst of data </a:t>
            </a:r>
          </a:p>
          <a:p>
            <a:pPr>
              <a:lnSpc>
                <a:spcPct val="80000"/>
              </a:lnSpc>
            </a:pPr>
            <a:r>
              <a:rPr lang="en-US" sz="800" smtClean="0"/>
              <a:t>nbursts = 100;               %% number of bursts to use for averaging (above 10 starts getting slow)</a:t>
            </a:r>
          </a:p>
          <a:p>
            <a:pPr>
              <a:lnSpc>
                <a:spcPct val="80000"/>
              </a:lnSpc>
            </a:pPr>
            <a:r>
              <a:rPr lang="en-US" sz="800" smtClean="0"/>
              <a:t>detail_plots = 0;          %% Detailed modulation plots for each burst (much slower operation)</a:t>
            </a:r>
          </a:p>
          <a:p>
            <a:pPr>
              <a:lnSpc>
                <a:spcPct val="80000"/>
              </a:lnSpc>
            </a:pPr>
            <a:r>
              <a:rPr lang="en-US" sz="800" smtClean="0"/>
              <a:t>discrete_filter = 0;       %% uses discrete values filters for the Gaussian filtering</a:t>
            </a:r>
          </a:p>
          <a:p>
            <a:pPr>
              <a:lnSpc>
                <a:spcPct val="80000"/>
              </a:lnSpc>
            </a:pPr>
            <a:r>
              <a:rPr lang="en-US" sz="800" smtClean="0"/>
              <a:t>%% Specify the oversampling used for each bit and each IF cycle</a:t>
            </a:r>
          </a:p>
          <a:p>
            <a:pPr>
              <a:lnSpc>
                <a:spcPct val="80000"/>
              </a:lnSpc>
            </a:pPr>
            <a:r>
              <a:rPr lang="en-US" sz="800" smtClean="0"/>
              <a:t>OS_rb = 8;                %%  Specify the oversampling rate of each symbol (BFSK : Bit rate = Symbol rate)</a:t>
            </a:r>
          </a:p>
          <a:p>
            <a:pPr>
              <a:lnSpc>
                <a:spcPct val="80000"/>
              </a:lnSpc>
            </a:pPr>
            <a:r>
              <a:rPr lang="en-US" sz="800" smtClean="0"/>
              <a:t>OS_if = 32;                %%  Specify the oversampling rate of the IF frequency calculation</a:t>
            </a:r>
          </a:p>
          <a:p>
            <a:pPr>
              <a:lnSpc>
                <a:spcPct val="80000"/>
              </a:lnSpc>
            </a:pPr>
            <a:r>
              <a:rPr lang="en-US" sz="800" smtClean="0"/>
              <a:t> </a:t>
            </a:r>
          </a:p>
          <a:p>
            <a:pPr>
              <a:lnSpc>
                <a:spcPct val="80000"/>
              </a:lnSpc>
            </a:pPr>
            <a:r>
              <a:rPr lang="en-US" sz="800" smtClean="0"/>
              <a:t> </a:t>
            </a:r>
          </a:p>
          <a:p>
            <a:pPr>
              <a:lnSpc>
                <a:spcPct val="80000"/>
              </a:lnSpc>
            </a:pPr>
            <a:r>
              <a:rPr lang="en-US" sz="800" smtClean="0"/>
              <a:t>%% Select which type of modulation to use based on the selection above</a:t>
            </a:r>
          </a:p>
          <a:p>
            <a:pPr>
              <a:lnSpc>
                <a:spcPct val="80000"/>
              </a:lnSpc>
            </a:pPr>
            <a:r>
              <a:rPr lang="en-US" sz="800" smtClean="0"/>
              <a:t>%% 1  = 'OOK'              2  = 'ASK'           3  = '2FSK'</a:t>
            </a:r>
          </a:p>
          <a:p>
            <a:pPr>
              <a:lnSpc>
                <a:spcPct val="80000"/>
              </a:lnSpc>
            </a:pPr>
            <a:r>
              <a:rPr lang="en-US" sz="800" smtClean="0"/>
              <a:t>%% 4  = '4FSK'             5  = '8FSK'          6  = '16FSK'</a:t>
            </a:r>
          </a:p>
          <a:p>
            <a:pPr>
              <a:lnSpc>
                <a:spcPct val="80000"/>
              </a:lnSpc>
            </a:pPr>
            <a:r>
              <a:rPr lang="en-US" sz="800" smtClean="0"/>
              <a:t>%% 7  = 'BPSK'             8  = 'QPSK'          9  = '8PSK'</a:t>
            </a:r>
          </a:p>
          <a:p>
            <a:pPr>
              <a:lnSpc>
                <a:spcPct val="80000"/>
              </a:lnSpc>
            </a:pPr>
            <a:r>
              <a:rPr lang="en-US" sz="800" smtClean="0"/>
              <a:t>%% 10 = '16PSK'            11 = 'MSK'           12 = 'O-QPSK</a:t>
            </a:r>
          </a:p>
          <a:p>
            <a:pPr>
              <a:lnSpc>
                <a:spcPct val="80000"/>
              </a:lnSpc>
            </a:pPr>
            <a:r>
              <a:rPr lang="en-US" sz="800" smtClean="0"/>
              <a:t>%% 13 = 'O2-QPSK'          14 = '16QAM'         15 = '256QAM'</a:t>
            </a:r>
          </a:p>
          <a:p>
            <a:pPr>
              <a:lnSpc>
                <a:spcPct val="80000"/>
              </a:lnSpc>
            </a:pPr>
            <a:r>
              <a:rPr lang="en-US" sz="800" smtClean="0"/>
              <a:t>Modulation_Type = 1;</a:t>
            </a:r>
          </a:p>
          <a:p>
            <a:pPr>
              <a:lnSpc>
                <a:spcPct val="80000"/>
              </a:lnSpc>
            </a:pPr>
            <a:r>
              <a:rPr lang="en-US" sz="800" smtClean="0"/>
              <a:t> </a:t>
            </a:r>
          </a:p>
          <a:p>
            <a:pPr>
              <a:lnSpc>
                <a:spcPct val="80000"/>
              </a:lnSpc>
            </a:pPr>
            <a:r>
              <a:rPr lang="en-US" sz="800" smtClean="0"/>
              <a:t>%% Select which type of IF filtering that is needed</a:t>
            </a:r>
          </a:p>
          <a:p>
            <a:pPr>
              <a:lnSpc>
                <a:spcPct val="80000"/>
              </a:lnSpc>
            </a:pPr>
            <a:r>
              <a:rPr lang="en-US" sz="800" smtClean="0"/>
              <a:t>%% 1 = 'None'               %% 2 = 'Gaussian'</a:t>
            </a:r>
          </a:p>
          <a:p>
            <a:pPr>
              <a:lnSpc>
                <a:spcPct val="80000"/>
              </a:lnSpc>
            </a:pPr>
            <a:r>
              <a:rPr lang="en-US" sz="800" smtClean="0"/>
              <a:t>%% 3 = 'RaisedCosine'       %% 4 = 'HalfSine'</a:t>
            </a:r>
          </a:p>
          <a:p>
            <a:pPr>
              <a:lnSpc>
                <a:spcPct val="80000"/>
              </a:lnSpc>
            </a:pPr>
            <a:r>
              <a:rPr lang="en-US" sz="800" smtClean="0"/>
              <a:t>%% 5 = 'HalfSine _ Halfwidth'</a:t>
            </a:r>
          </a:p>
          <a:p>
            <a:pPr>
              <a:lnSpc>
                <a:spcPct val="80000"/>
              </a:lnSpc>
            </a:pPr>
            <a:r>
              <a:rPr lang="en-US" sz="800" smtClean="0"/>
              <a:t>Transmit_Filter_Type = 1;</a:t>
            </a:r>
          </a:p>
          <a:p>
            <a:pPr>
              <a:lnSpc>
                <a:spcPct val="80000"/>
              </a:lnSpc>
            </a:pPr>
            <a:r>
              <a:rPr lang="en-US" sz="800" smtClean="0"/>
              <a:t> </a:t>
            </a:r>
          </a:p>
          <a:p>
            <a:pPr>
              <a:lnSpc>
                <a:spcPct val="80000"/>
              </a:lnSpc>
            </a:pPr>
            <a:r>
              <a:rPr lang="en-US" sz="800" smtClean="0"/>
              <a:t>%% Select which type of data to be used</a:t>
            </a:r>
          </a:p>
          <a:p>
            <a:pPr>
              <a:lnSpc>
                <a:spcPct val="80000"/>
              </a:lnSpc>
            </a:pPr>
            <a:r>
              <a:rPr lang="en-US" sz="800" smtClean="0"/>
              <a:t>%% 1 = 'Random data'        %% 2 = 'All ones'</a:t>
            </a:r>
          </a:p>
          <a:p>
            <a:pPr>
              <a:lnSpc>
                <a:spcPct val="80000"/>
              </a:lnSpc>
            </a:pPr>
            <a:r>
              <a:rPr lang="en-US" sz="800" smtClean="0"/>
              <a:t>%% 3 = 'All zeros'          %% 4 = '1/2*nbits of 0's and 1/2*nbits of 1's'</a:t>
            </a:r>
          </a:p>
          <a:p>
            <a:pPr>
              <a:lnSpc>
                <a:spcPct val="80000"/>
              </a:lnSpc>
            </a:pPr>
            <a:r>
              <a:rPr lang="en-US" sz="800" smtClean="0"/>
              <a:t>%% 5 = 'alternating 1,0's of size nbits'</a:t>
            </a:r>
          </a:p>
          <a:p>
            <a:pPr>
              <a:lnSpc>
                <a:spcPct val="80000"/>
              </a:lnSpc>
            </a:pPr>
            <a:r>
              <a:rPr lang="en-US" sz="800" smtClean="0"/>
              <a:t>%% 6 = 'Standard GSM burst' %% 7 = 'Standard DECT burst'</a:t>
            </a:r>
          </a:p>
          <a:p>
            <a:pPr>
              <a:lnSpc>
                <a:spcPct val="80000"/>
              </a:lnSpc>
            </a:pPr>
            <a:r>
              <a:rPr lang="en-US" sz="800" smtClean="0"/>
              <a:t>%% 8 = 'Zigbee (CCSS 16 codes - O-QPSK)'</a:t>
            </a:r>
          </a:p>
          <a:p>
            <a:pPr>
              <a:lnSpc>
                <a:spcPct val="80000"/>
              </a:lnSpc>
            </a:pPr>
            <a:r>
              <a:rPr lang="en-US" sz="800" smtClean="0"/>
              <a:t>InputDataType = 1;          </a:t>
            </a:r>
          </a:p>
          <a:p>
            <a:pPr>
              <a:lnSpc>
                <a:spcPct val="80000"/>
              </a:lnSpc>
            </a:pPr>
            <a:r>
              <a:rPr lang="en-US" sz="800" smtClean="0"/>
              <a:t> </a:t>
            </a:r>
          </a:p>
          <a:p>
            <a:pPr>
              <a:lnSpc>
                <a:spcPct val="80000"/>
              </a:lnSpc>
            </a:pPr>
            <a:r>
              <a:rPr lang="en-US" sz="800" smtClean="0"/>
              <a:t>Add_Noise=0;                    %% 0 = 'No noise added'</a:t>
            </a:r>
          </a:p>
          <a:p>
            <a:pPr>
              <a:lnSpc>
                <a:spcPct val="80000"/>
              </a:lnSpc>
            </a:pPr>
            <a:r>
              <a:rPr lang="en-US" sz="800" smtClean="0"/>
              <a:t>%% &gt; 0 = Specify the SNR of the AWGN noise</a:t>
            </a:r>
          </a:p>
          <a:p>
            <a:pPr>
              <a:lnSpc>
                <a:spcPct val="80000"/>
              </a:lnSpc>
            </a:pPr>
            <a:r>
              <a:rPr lang="en-US" sz="800" smtClean="0"/>
              <a:t>%% to add</a:t>
            </a:r>
          </a:p>
          <a:p>
            <a:pPr>
              <a:lnSpc>
                <a:spcPct val="80000"/>
              </a:lnSpc>
            </a:pPr>
            <a:r>
              <a:rPr lang="en-US" sz="800" smtClean="0"/>
              <a:t>FFT_Windowing = 2;              %% 1 = 'None'</a:t>
            </a:r>
          </a:p>
          <a:p>
            <a:pPr>
              <a:lnSpc>
                <a:spcPct val="80000"/>
              </a:lnSpc>
            </a:pPr>
            <a:r>
              <a:rPr lang="en-US" sz="800" smtClean="0"/>
              <a:t>%% 2 = 'Hanning'</a:t>
            </a:r>
          </a:p>
          <a:p>
            <a:pPr>
              <a:lnSpc>
                <a:spcPct val="80000"/>
              </a:lnSpc>
            </a:pPr>
            <a:r>
              <a:rPr lang="en-US" sz="800" smtClean="0"/>
              <a:t>%% 3 = 'Blackman'</a:t>
            </a:r>
          </a:p>
          <a:p>
            <a:pPr>
              <a:lnSpc>
                <a:spcPct val="80000"/>
              </a:lnSpc>
            </a:pPr>
            <a:r>
              <a:rPr lang="en-US" sz="800" smtClean="0"/>
              <a:t>RX_Bandwidth = 0;               %% 0  = 'No RX bandwidth limitations = if no noise this should be default'</a:t>
            </a:r>
          </a:p>
          <a:p>
            <a:pPr>
              <a:lnSpc>
                <a:spcPct val="80000"/>
              </a:lnSpc>
            </a:pPr>
            <a:r>
              <a:rPr lang="en-US" sz="800" smtClean="0"/>
              <a:t>%% &gt;0 = 'RX Bandwidth in Hertz'</a:t>
            </a:r>
          </a:p>
          <a:p>
            <a:pPr>
              <a:lnSpc>
                <a:spcPct val="80000"/>
              </a:lnSpc>
            </a:pPr>
            <a:r>
              <a:rPr lang="en-US" sz="800" smtClean="0"/>
              <a:t> </a:t>
            </a:r>
          </a:p>
          <a:p>
            <a:pPr>
              <a:lnSpc>
                <a:spcPct val="80000"/>
              </a:lnSpc>
            </a:pPr>
            <a:r>
              <a:rPr lang="en-US" sz="800" smtClean="0"/>
              <a:t>%% Calculate basic modulation paramters based on input given above</a:t>
            </a:r>
          </a:p>
          <a:p>
            <a:pPr>
              <a:lnSpc>
                <a:spcPct val="80000"/>
              </a:lnSpc>
            </a:pPr>
            <a:r>
              <a:rPr lang="en-US" sz="800" smtClean="0"/>
              <a:t>OS_G  = OS_if*OS_rb;            %% Calculates the required oversampling of the filter function</a:t>
            </a:r>
          </a:p>
          <a:p>
            <a:pPr>
              <a:lnSpc>
                <a:spcPct val="80000"/>
              </a:lnSpc>
            </a:pPr>
            <a:r>
              <a:rPr lang="en-US" sz="800" smtClean="0"/>
              <a:t>Tb = 1/r_b;                     %% Calculate the bit time (in seconds)</a:t>
            </a:r>
          </a:p>
          <a:p>
            <a:pPr>
              <a:lnSpc>
                <a:spcPct val="80000"/>
              </a:lnSpc>
            </a:pPr>
            <a:r>
              <a:rPr lang="en-US" sz="800" smtClean="0"/>
              <a:t>mi  = freq_dev/r_b;             %% Calculate the modulation index based on freq dev and bit rate</a:t>
            </a:r>
          </a:p>
          <a:p>
            <a:pPr>
              <a:lnSpc>
                <a:spcPct val="80000"/>
              </a:lnSpc>
            </a:pPr>
            <a:r>
              <a:rPr lang="en-US" sz="800" smtClean="0"/>
              <a:t> </a:t>
            </a:r>
          </a:p>
          <a:p>
            <a:pPr>
              <a:lnSpc>
                <a:spcPct val="80000"/>
              </a:lnSpc>
            </a:pPr>
            <a:r>
              <a:rPr lang="en-US" sz="800" smtClean="0"/>
              <a:t>%% Select whether the IQ modulation scheme is used or just a basic FM transmitter</a:t>
            </a:r>
          </a:p>
          <a:p>
            <a:pPr>
              <a:lnSpc>
                <a:spcPct val="80000"/>
              </a:lnSpc>
            </a:pPr>
            <a:r>
              <a:rPr lang="en-US" sz="800" smtClean="0"/>
              <a:t>switch Modulation_Type</a:t>
            </a:r>
          </a:p>
          <a:p>
            <a:pPr>
              <a:lnSpc>
                <a:spcPct val="80000"/>
              </a:lnSpc>
            </a:pPr>
            <a:r>
              <a:rPr lang="en-US" sz="800" smtClean="0"/>
              <a:t>    case 1</a:t>
            </a:r>
          </a:p>
          <a:p>
            <a:pPr>
              <a:lnSpc>
                <a:spcPct val="80000"/>
              </a:lnSpc>
            </a:pPr>
            <a:r>
              <a:rPr lang="en-US" sz="800" smtClean="0"/>
              <a:t>        IQ_MOD = 0;         %% 1 = 'OOK'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2</a:t>
            </a:r>
          </a:p>
          <a:p>
            <a:pPr>
              <a:lnSpc>
                <a:spcPct val="80000"/>
              </a:lnSpc>
            </a:pPr>
            <a:r>
              <a:rPr lang="en-US" sz="800" smtClean="0"/>
              <a:t>        IQ_MOD = 0;         %% 2 = 'ASK'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3</a:t>
            </a:r>
          </a:p>
          <a:p>
            <a:pPr>
              <a:lnSpc>
                <a:spcPct val="80000"/>
              </a:lnSpc>
            </a:pPr>
            <a:r>
              <a:rPr lang="en-US" sz="800" smtClean="0"/>
              <a:t>        IQ_MOD = 0;         %% 3 = '2FSK'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4</a:t>
            </a:r>
          </a:p>
          <a:p>
            <a:pPr>
              <a:lnSpc>
                <a:spcPct val="80000"/>
              </a:lnSpc>
            </a:pPr>
            <a:r>
              <a:rPr lang="en-US" sz="800" smtClean="0"/>
              <a:t>        IQ_MOD = 0;         %% 4 = '4FSK'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5</a:t>
            </a:r>
          </a:p>
          <a:p>
            <a:pPr>
              <a:lnSpc>
                <a:spcPct val="80000"/>
              </a:lnSpc>
            </a:pPr>
            <a:r>
              <a:rPr lang="en-US" sz="800" smtClean="0"/>
              <a:t>        IQ_MOD = 0;         %% 5 = '8FSK'</a:t>
            </a:r>
          </a:p>
          <a:p>
            <a:pPr>
              <a:lnSpc>
                <a:spcPct val="80000"/>
              </a:lnSpc>
            </a:pPr>
            <a:r>
              <a:rPr lang="en-US" sz="800" smtClean="0"/>
              <a:t>        symbol_map = 8;</a:t>
            </a:r>
          </a:p>
          <a:p>
            <a:pPr>
              <a:lnSpc>
                <a:spcPct val="80000"/>
              </a:lnSpc>
            </a:pPr>
            <a:r>
              <a:rPr lang="en-US" sz="800" smtClean="0"/>
              <a:t>        nsymbols = nbits / 3;</a:t>
            </a:r>
          </a:p>
          <a:p>
            <a:pPr>
              <a:lnSpc>
                <a:spcPct val="80000"/>
              </a:lnSpc>
            </a:pPr>
            <a:r>
              <a:rPr lang="en-US" sz="800" smtClean="0"/>
              <a:t>    case 6</a:t>
            </a:r>
          </a:p>
          <a:p>
            <a:pPr>
              <a:lnSpc>
                <a:spcPct val="80000"/>
              </a:lnSpc>
            </a:pPr>
            <a:r>
              <a:rPr lang="en-US" sz="800" smtClean="0"/>
              <a:t>        IQ_MOD = 0;         %% 6 = '16FSK'</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7</a:t>
            </a:r>
          </a:p>
          <a:p>
            <a:pPr>
              <a:lnSpc>
                <a:spcPct val="80000"/>
              </a:lnSpc>
            </a:pPr>
            <a:r>
              <a:rPr lang="en-US" sz="800" smtClean="0"/>
              <a:t>        IQ_MOD = 1;         %% 7 = 'BPSK'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8</a:t>
            </a:r>
          </a:p>
          <a:p>
            <a:pPr>
              <a:lnSpc>
                <a:spcPct val="80000"/>
              </a:lnSpc>
            </a:pPr>
            <a:r>
              <a:rPr lang="en-US" sz="800" smtClean="0"/>
              <a:t>        IQ_MOD = 1;         %% 8 = 'QPSK'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9</a:t>
            </a:r>
          </a:p>
          <a:p>
            <a:pPr>
              <a:lnSpc>
                <a:spcPct val="80000"/>
              </a:lnSpc>
            </a:pPr>
            <a:r>
              <a:rPr lang="en-US" sz="800" smtClean="0"/>
              <a:t>        IQ_MOD = 1;         %% 9 = '8PSK'</a:t>
            </a:r>
          </a:p>
          <a:p>
            <a:pPr>
              <a:lnSpc>
                <a:spcPct val="80000"/>
              </a:lnSpc>
            </a:pPr>
            <a:r>
              <a:rPr lang="en-US" sz="800" smtClean="0"/>
              <a:t>        symbol_map = 8;</a:t>
            </a:r>
          </a:p>
          <a:p>
            <a:pPr>
              <a:lnSpc>
                <a:spcPct val="80000"/>
              </a:lnSpc>
            </a:pPr>
            <a:r>
              <a:rPr lang="en-US" sz="800" smtClean="0"/>
              <a:t>        nsymbols = nbits / 3;</a:t>
            </a:r>
          </a:p>
          <a:p>
            <a:pPr>
              <a:lnSpc>
                <a:spcPct val="80000"/>
              </a:lnSpc>
            </a:pPr>
            <a:r>
              <a:rPr lang="en-US" sz="800" smtClean="0"/>
              <a:t>    case 10</a:t>
            </a:r>
          </a:p>
          <a:p>
            <a:pPr>
              <a:lnSpc>
                <a:spcPct val="80000"/>
              </a:lnSpc>
            </a:pPr>
            <a:r>
              <a:rPr lang="en-US" sz="800" smtClean="0"/>
              <a:t>        IQ_MOD = 1;         %% 10 = '16PSK'</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11</a:t>
            </a:r>
          </a:p>
          <a:p>
            <a:pPr>
              <a:lnSpc>
                <a:spcPct val="80000"/>
              </a:lnSpc>
            </a:pPr>
            <a:r>
              <a:rPr lang="en-US" sz="800" smtClean="0"/>
              <a:t>        IQ_MOD = 1;         %% 11 = 'MSK'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12</a:t>
            </a:r>
          </a:p>
          <a:p>
            <a:pPr>
              <a:lnSpc>
                <a:spcPct val="80000"/>
              </a:lnSpc>
            </a:pPr>
            <a:r>
              <a:rPr lang="en-US" sz="800" smtClean="0"/>
              <a:t>        IQ_MOD = 1;         %% 12 = 'O-QPSK'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13</a:t>
            </a:r>
          </a:p>
          <a:p>
            <a:pPr>
              <a:lnSpc>
                <a:spcPct val="80000"/>
              </a:lnSpc>
            </a:pPr>
            <a:r>
              <a:rPr lang="en-US" sz="800" smtClean="0"/>
              <a:t>        IQ_MOD = 1;         %% 13 = 'O2-QPSK'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14</a:t>
            </a:r>
          </a:p>
          <a:p>
            <a:pPr>
              <a:lnSpc>
                <a:spcPct val="80000"/>
              </a:lnSpc>
            </a:pPr>
            <a:r>
              <a:rPr lang="en-US" sz="800" smtClean="0"/>
              <a:t>        IQ_MOD = 1;         %% 14 = '16QAM'</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15</a:t>
            </a:r>
          </a:p>
          <a:p>
            <a:pPr>
              <a:lnSpc>
                <a:spcPct val="80000"/>
              </a:lnSpc>
            </a:pPr>
            <a:r>
              <a:rPr lang="en-US" sz="800" smtClean="0"/>
              <a:t>        IQ_MOD = 1;         %% 15 = '256QAM'</a:t>
            </a:r>
          </a:p>
          <a:p>
            <a:pPr>
              <a:lnSpc>
                <a:spcPct val="80000"/>
              </a:lnSpc>
            </a:pPr>
            <a:r>
              <a:rPr lang="en-US" sz="800" smtClean="0"/>
              <a:t>        symbol_map = 256;</a:t>
            </a:r>
          </a:p>
          <a:p>
            <a:pPr>
              <a:lnSpc>
                <a:spcPct val="80000"/>
              </a:lnSpc>
            </a:pPr>
            <a:r>
              <a:rPr lang="en-US" sz="800" smtClean="0"/>
              <a:t>        nsymbols = nbits / 8;</a:t>
            </a:r>
          </a:p>
          <a:p>
            <a:pPr>
              <a:lnSpc>
                <a:spcPct val="80000"/>
              </a:lnSpc>
            </a:pPr>
            <a:r>
              <a:rPr lang="en-US" sz="800" smtClean="0"/>
              <a:t>end</a:t>
            </a:r>
          </a:p>
          <a:p>
            <a:pPr>
              <a:lnSpc>
                <a:spcPct val="80000"/>
              </a:lnSpc>
            </a:pPr>
            <a:r>
              <a:rPr lang="en-US" sz="800" smtClean="0"/>
              <a:t> </a:t>
            </a:r>
          </a:p>
          <a:p>
            <a:pPr>
              <a:lnSpc>
                <a:spcPct val="80000"/>
              </a:lnSpc>
            </a:pPr>
            <a:r>
              <a:rPr lang="en-US" sz="800" smtClean="0"/>
              <a:t>%% Initialize array to zeros. This speeds up data processing of large arrays of data</a:t>
            </a:r>
          </a:p>
          <a:p>
            <a:pPr>
              <a:lnSpc>
                <a:spcPct val="80000"/>
              </a:lnSpc>
            </a:pPr>
            <a:r>
              <a:rPr lang="en-US" sz="800" smtClean="0"/>
              <a:t>if_data  = zeros(1,nsymbols*OS_if * OS_rb);  %%</a:t>
            </a:r>
          </a:p>
          <a:p>
            <a:pPr>
              <a:lnSpc>
                <a:spcPct val="80000"/>
              </a:lnSpc>
            </a:pPr>
            <a:r>
              <a:rPr lang="en-US" sz="800" smtClean="0"/>
              <a:t>tt_data  = zeros(1,nsymbols*OS_if * OS_rb);  %% time array for if data array</a:t>
            </a:r>
          </a:p>
          <a:p>
            <a:pPr>
              <a:lnSpc>
                <a:spcPct val="80000"/>
              </a:lnSpc>
            </a:pPr>
            <a:r>
              <a:rPr lang="en-US" sz="800" smtClean="0"/>
              <a:t>ff_data  = zeros(1,nsymbols*OS_if * OS_rb);  %% fft array of if data</a:t>
            </a:r>
          </a:p>
          <a:p>
            <a:pPr>
              <a:lnSpc>
                <a:spcPct val="80000"/>
              </a:lnSpc>
            </a:pPr>
            <a:r>
              <a:rPr lang="en-US" sz="800" smtClean="0"/>
              <a:t>fm_data  = zeros(1,nsymbols*OS_if * OS_rb);  %% modulation data</a:t>
            </a:r>
          </a:p>
          <a:p>
            <a:pPr>
              <a:lnSpc>
                <a:spcPct val="80000"/>
              </a:lnSpc>
            </a:pPr>
            <a:r>
              <a:rPr lang="en-US" sz="800" smtClean="0"/>
              <a:t>mif_data = zeros(1,nsymbols*OS_if * OS_rb);  %% modulation data</a:t>
            </a:r>
          </a:p>
          <a:p>
            <a:pPr>
              <a:lnSpc>
                <a:spcPct val="80000"/>
              </a:lnSpc>
            </a:pPr>
            <a:r>
              <a:rPr lang="en-US" sz="800" smtClean="0"/>
              <a:t>IntQfi   = zeros(1,nsymbols*OS_if * OS_rb);  %% Running integration of modulation data</a:t>
            </a:r>
          </a:p>
          <a:p>
            <a:pPr>
              <a:lnSpc>
                <a:spcPct val="80000"/>
              </a:lnSpc>
            </a:pPr>
            <a:r>
              <a:rPr lang="en-US" sz="800" smtClean="0"/>
              <a:t>IntIfi   = zeros(1,nsymbols*OS_if * OS_rb);  %% Running integration of modulation data</a:t>
            </a:r>
          </a:p>
          <a:p>
            <a:pPr>
              <a:lnSpc>
                <a:spcPct val="80000"/>
              </a:lnSpc>
            </a:pPr>
            <a:r>
              <a:rPr lang="en-US" sz="800" smtClean="0"/>
              <a:t> </a:t>
            </a:r>
          </a:p>
          <a:p>
            <a:pPr>
              <a:lnSpc>
                <a:spcPct val="80000"/>
              </a:lnSpc>
            </a:pPr>
            <a:r>
              <a:rPr lang="en-US" sz="800" smtClean="0"/>
              <a:t>%% Precalculate the filter functions used by the modulation schemes (Gaussian, Box, RaisedCosine, HalfSine)</a:t>
            </a:r>
          </a:p>
          <a:p>
            <a:pPr>
              <a:lnSpc>
                <a:spcPct val="80000"/>
              </a:lnSpc>
            </a:pPr>
            <a:r>
              <a:rPr lang="en-US" sz="800" smtClean="0"/>
              <a:t>G_L = 5;</a:t>
            </a:r>
          </a:p>
          <a:p>
            <a:pPr>
              <a:lnSpc>
                <a:spcPct val="80000"/>
              </a:lnSpc>
            </a:pPr>
            <a:r>
              <a:rPr lang="en-US" sz="800" smtClean="0"/>
              <a:t>G = Gauss(0.5, Tb, OS_G, G_L);             %% Calculate the Gaussian transfer function</a:t>
            </a:r>
          </a:p>
          <a:p>
            <a:pPr>
              <a:lnSpc>
                <a:spcPct val="80000"/>
              </a:lnSpc>
            </a:pPr>
            <a:r>
              <a:rPr lang="en-US" sz="800" smtClean="0"/>
              <a:t>G = (pi/2)*OS_rb*G;                      %% scale the pulse such that we get pi/2 delta for each symbol</a:t>
            </a:r>
          </a:p>
          <a:p>
            <a:pPr>
              <a:lnSpc>
                <a:spcPct val="80000"/>
              </a:lnSpc>
            </a:pPr>
            <a:r>
              <a:rPr lang="en-US" sz="800" smtClean="0"/>
              <a:t>RC = RaisedCosine(0.5, G_L, OS_G);</a:t>
            </a:r>
          </a:p>
          <a:p>
            <a:pPr>
              <a:lnSpc>
                <a:spcPct val="80000"/>
              </a:lnSpc>
            </a:pPr>
            <a:r>
              <a:rPr lang="en-US" sz="800" smtClean="0"/>
              <a:t>RC = (pi/2)*OS_rb*RC;                    %% scale the pulse such that we get pi/2 delta for each symbol</a:t>
            </a:r>
          </a:p>
          <a:p>
            <a:pPr>
              <a:lnSpc>
                <a:spcPct val="80000"/>
              </a:lnSpc>
            </a:pPr>
            <a:r>
              <a:rPr lang="en-US" sz="800" smtClean="0"/>
              <a:t>HS = HalfSine2(G_L, OS_G);</a:t>
            </a:r>
          </a:p>
          <a:p>
            <a:pPr>
              <a:lnSpc>
                <a:spcPct val="80000"/>
              </a:lnSpc>
            </a:pPr>
            <a:r>
              <a:rPr lang="en-US" sz="800" smtClean="0"/>
              <a:t>HS = (pi/2)*OS_rb*HS;                    %% scale the pulse such that we get pi/2 delta for each symbol</a:t>
            </a:r>
          </a:p>
          <a:p>
            <a:pPr>
              <a:lnSpc>
                <a:spcPct val="80000"/>
              </a:lnSpc>
            </a:pPr>
            <a:r>
              <a:rPr lang="en-US" sz="800" smtClean="0"/>
              <a:t>HS2 = HalfSine(G_L, OS_G);</a:t>
            </a:r>
          </a:p>
          <a:p>
            <a:pPr>
              <a:lnSpc>
                <a:spcPct val="80000"/>
              </a:lnSpc>
            </a:pPr>
            <a:r>
              <a:rPr lang="en-US" sz="800" smtClean="0"/>
              <a:t>HS2 = (pi/2)*OS_rb*HS2;                  %% scale the pulse such that we get pi/2 delta for each symbol</a:t>
            </a:r>
          </a:p>
          <a:p>
            <a:pPr>
              <a:lnSpc>
                <a:spcPct val="80000"/>
              </a:lnSpc>
            </a:pPr>
            <a:r>
              <a:rPr lang="en-US" sz="800" smtClean="0"/>
              <a:t> </a:t>
            </a:r>
          </a:p>
          <a:p>
            <a:pPr>
              <a:lnSpc>
                <a:spcPct val="80000"/>
              </a:lnSpc>
            </a:pPr>
            <a:r>
              <a:rPr lang="en-US" sz="800" smtClean="0"/>
              <a:t>figure(1)</a:t>
            </a:r>
          </a:p>
          <a:p>
            <a:pPr>
              <a:lnSpc>
                <a:spcPct val="80000"/>
              </a:lnSpc>
            </a:pPr>
            <a:r>
              <a:rPr lang="en-US" sz="800" smtClean="0"/>
              <a:t>for n=1:length(G),</a:t>
            </a:r>
          </a:p>
          <a:p>
            <a:pPr>
              <a:lnSpc>
                <a:spcPct val="80000"/>
              </a:lnSpc>
            </a:pPr>
            <a:r>
              <a:rPr lang="en-US" sz="800" smtClean="0"/>
              <a:t>    tt(n) = n/OS_G - length(G)/OS_G*0.5;</a:t>
            </a:r>
          </a:p>
          <a:p>
            <a:pPr>
              <a:lnSpc>
                <a:spcPct val="80000"/>
              </a:lnSpc>
            </a:pPr>
            <a:r>
              <a:rPr lang="en-US" sz="800" smtClean="0"/>
              <a:t>end</a:t>
            </a:r>
          </a:p>
          <a:p>
            <a:pPr>
              <a:lnSpc>
                <a:spcPct val="80000"/>
              </a:lnSpc>
            </a:pPr>
            <a:r>
              <a:rPr lang="en-US" sz="800" smtClean="0"/>
              <a:t>plot(tt,G,'bo-');</a:t>
            </a:r>
          </a:p>
          <a:p>
            <a:pPr>
              <a:lnSpc>
                <a:spcPct val="80000"/>
              </a:lnSpc>
            </a:pPr>
            <a:r>
              <a:rPr lang="en-US" sz="800" smtClean="0"/>
              <a:t>hold on</a:t>
            </a:r>
          </a:p>
          <a:p>
            <a:pPr>
              <a:lnSpc>
                <a:spcPct val="80000"/>
              </a:lnSpc>
            </a:pPr>
            <a:r>
              <a:rPr lang="en-US" sz="800" smtClean="0"/>
              <a:t>if(discrete_filter == 1)</a:t>
            </a:r>
          </a:p>
          <a:p>
            <a:pPr>
              <a:lnSpc>
                <a:spcPct val="80000"/>
              </a:lnSpc>
            </a:pPr>
            <a:r>
              <a:rPr lang="en-US" sz="800" smtClean="0"/>
              <a:t>    for n=2:length(G)</a:t>
            </a:r>
          </a:p>
          <a:p>
            <a:pPr>
              <a:lnSpc>
                <a:spcPct val="80000"/>
              </a:lnSpc>
            </a:pPr>
            <a:r>
              <a:rPr lang="en-US" sz="800" smtClean="0"/>
              <a:t>        if(floor(n/OS_if) ~= n/OS_if)</a:t>
            </a:r>
          </a:p>
          <a:p>
            <a:pPr>
              <a:lnSpc>
                <a:spcPct val="80000"/>
              </a:lnSpc>
            </a:pPr>
            <a:r>
              <a:rPr lang="en-US" sz="800" smtClean="0"/>
              <a:t>            G(n) = G(n-1);</a:t>
            </a:r>
          </a:p>
          <a:p>
            <a:pPr>
              <a:lnSpc>
                <a:spcPct val="80000"/>
              </a:lnSpc>
            </a:pPr>
            <a:r>
              <a:rPr lang="en-US" sz="800" smtClean="0"/>
              <a:t>        end</a:t>
            </a:r>
          </a:p>
          <a:p>
            <a:pPr>
              <a:lnSpc>
                <a:spcPct val="80000"/>
              </a:lnSpc>
            </a:pPr>
            <a:r>
              <a:rPr lang="en-US" sz="800" smtClean="0"/>
              <a:t>    end</a:t>
            </a:r>
          </a:p>
          <a:p>
            <a:pPr>
              <a:lnSpc>
                <a:spcPct val="80000"/>
              </a:lnSpc>
            </a:pPr>
            <a:r>
              <a:rPr lang="en-US" sz="800" smtClean="0"/>
              <a:t>    plot(tt,G,'mo-');</a:t>
            </a:r>
          </a:p>
          <a:p>
            <a:pPr>
              <a:lnSpc>
                <a:spcPct val="80000"/>
              </a:lnSpc>
            </a:pPr>
            <a:r>
              <a:rPr lang="en-US" sz="800" smtClean="0"/>
              <a:t>end</a:t>
            </a:r>
          </a:p>
          <a:p>
            <a:pPr>
              <a:lnSpc>
                <a:spcPct val="80000"/>
              </a:lnSpc>
            </a:pPr>
            <a:r>
              <a:rPr lang="en-US" sz="800" smtClean="0"/>
              <a:t>plot(tt,HS(1:length(G)),'g');</a:t>
            </a:r>
          </a:p>
          <a:p>
            <a:pPr>
              <a:lnSpc>
                <a:spcPct val="80000"/>
              </a:lnSpc>
            </a:pPr>
            <a:r>
              <a:rPr lang="en-US" sz="800" smtClean="0"/>
              <a:t>plot(tt,RC(1:length(G)),'r');</a:t>
            </a:r>
          </a:p>
          <a:p>
            <a:pPr>
              <a:lnSpc>
                <a:spcPct val="80000"/>
              </a:lnSpc>
            </a:pPr>
            <a:r>
              <a:rPr lang="en-US" sz="800" smtClean="0"/>
              <a:t>grid on</a:t>
            </a:r>
          </a:p>
          <a:p>
            <a:pPr>
              <a:lnSpc>
                <a:spcPct val="80000"/>
              </a:lnSpc>
            </a:pPr>
            <a:r>
              <a:rPr lang="en-US" sz="800" smtClean="0"/>
              <a:t>xlabel('time, t')</a:t>
            </a:r>
          </a:p>
          <a:p>
            <a:pPr>
              <a:lnSpc>
                <a:spcPct val="80000"/>
              </a:lnSpc>
            </a:pPr>
            <a:r>
              <a:rPr lang="en-US" sz="800" smtClean="0"/>
              <a:t>ylabel('amplitude, g(t)')</a:t>
            </a:r>
          </a:p>
          <a:p>
            <a:pPr>
              <a:lnSpc>
                <a:spcPct val="80000"/>
              </a:lnSpc>
            </a:pPr>
            <a:r>
              <a:rPr lang="en-US" sz="800" smtClean="0"/>
              <a:t>title('Time domain waveform of pulse shaping filters')</a:t>
            </a:r>
          </a:p>
          <a:p>
            <a:pPr>
              <a:lnSpc>
                <a:spcPct val="80000"/>
              </a:lnSpc>
            </a:pPr>
            <a:r>
              <a:rPr lang="en-US" sz="800" smtClean="0"/>
              <a:t> </a:t>
            </a:r>
          </a:p>
          <a:p>
            <a:pPr>
              <a:lnSpc>
                <a:spcPct val="80000"/>
              </a:lnSpc>
            </a:pPr>
            <a:r>
              <a:rPr lang="en-US" sz="800" smtClean="0"/>
              <a:t>Trim_GL = G_L - 0.5;</a:t>
            </a:r>
          </a:p>
          <a:p>
            <a:pPr>
              <a:lnSpc>
                <a:spcPct val="80000"/>
              </a:lnSpc>
            </a:pPr>
            <a:r>
              <a:rPr lang="en-US" sz="800" smtClean="0"/>
              <a:t>box = [zeros(1,Trim_GL*OS_G) ones(1,OS_G) zeros(1,Trim_GL*OS_G)];</a:t>
            </a:r>
          </a:p>
          <a:p>
            <a:pPr>
              <a:lnSpc>
                <a:spcPct val="80000"/>
              </a:lnSpc>
            </a:pPr>
            <a:r>
              <a:rPr lang="en-US" sz="800" smtClean="0"/>
              <a:t>box = (pi/2)*OS_rb*box/sum(box);          %% scale the pulse such that we get pi/2 delta for each symbol</a:t>
            </a:r>
          </a:p>
          <a:p>
            <a:pPr>
              <a:lnSpc>
                <a:spcPct val="80000"/>
              </a:lnSpc>
            </a:pPr>
            <a:r>
              <a:rPr lang="en-US" sz="800" smtClean="0"/>
              <a:t> </a:t>
            </a:r>
          </a:p>
          <a:p>
            <a:pPr>
              <a:lnSpc>
                <a:spcPct val="80000"/>
              </a:lnSpc>
            </a:pPr>
            <a:r>
              <a:rPr lang="en-US" sz="800" smtClean="0"/>
              <a:t>%% Precalculate the FFT windowing functions to use</a:t>
            </a:r>
          </a:p>
          <a:p>
            <a:pPr>
              <a:lnSpc>
                <a:spcPct val="80000"/>
              </a:lnSpc>
            </a:pPr>
            <a:r>
              <a:rPr lang="en-US" sz="800" smtClean="0"/>
              <a:t>%% The final length of the array will be : nsymbols*OS_G</a:t>
            </a:r>
          </a:p>
          <a:p>
            <a:pPr>
              <a:lnSpc>
                <a:spcPct val="80000"/>
              </a:lnSpc>
            </a:pPr>
            <a:r>
              <a:rPr lang="en-US" sz="800" smtClean="0"/>
              <a:t>if (FFT_Windowing == 1)</a:t>
            </a:r>
          </a:p>
          <a:p>
            <a:pPr>
              <a:lnSpc>
                <a:spcPct val="80000"/>
              </a:lnSpc>
            </a:pPr>
            <a:r>
              <a:rPr lang="en-US" sz="800" smtClean="0"/>
              <a:t>    FFT_Window = ones(1,nsymbols*OS_G);</a:t>
            </a:r>
          </a:p>
          <a:p>
            <a:pPr>
              <a:lnSpc>
                <a:spcPct val="80000"/>
              </a:lnSpc>
            </a:pPr>
            <a:r>
              <a:rPr lang="en-US" sz="800" smtClean="0"/>
              <a:t>end</a:t>
            </a:r>
          </a:p>
          <a:p>
            <a:pPr>
              <a:lnSpc>
                <a:spcPct val="80000"/>
              </a:lnSpc>
            </a:pPr>
            <a:r>
              <a:rPr lang="en-US" sz="800" smtClean="0"/>
              <a:t>if (FFT_Windowing == 2)</a:t>
            </a:r>
          </a:p>
          <a:p>
            <a:pPr>
              <a:lnSpc>
                <a:spcPct val="80000"/>
              </a:lnSpc>
            </a:pPr>
            <a:r>
              <a:rPr lang="en-US" sz="800" smtClean="0"/>
              <a:t>    FFT_Window = hanning(nsymbols*OS_G)';</a:t>
            </a:r>
          </a:p>
          <a:p>
            <a:pPr>
              <a:lnSpc>
                <a:spcPct val="80000"/>
              </a:lnSpc>
            </a:pPr>
            <a:r>
              <a:rPr lang="en-US" sz="800" smtClean="0"/>
              <a:t>end</a:t>
            </a:r>
          </a:p>
          <a:p>
            <a:pPr>
              <a:lnSpc>
                <a:spcPct val="80000"/>
              </a:lnSpc>
            </a:pPr>
            <a:r>
              <a:rPr lang="en-US" sz="800" smtClean="0"/>
              <a:t>if (FFT_Windowing == 3)</a:t>
            </a:r>
          </a:p>
          <a:p>
            <a:pPr>
              <a:lnSpc>
                <a:spcPct val="80000"/>
              </a:lnSpc>
            </a:pPr>
            <a:r>
              <a:rPr lang="en-US" sz="800" smtClean="0"/>
              <a:t>    FFT_Window = blackman(nsymbols*OS_G)';</a:t>
            </a:r>
          </a:p>
          <a:p>
            <a:pPr>
              <a:lnSpc>
                <a:spcPct val="80000"/>
              </a:lnSpc>
            </a:pPr>
            <a:r>
              <a:rPr lang="en-US" sz="800" smtClean="0"/>
              <a:t>end</a:t>
            </a:r>
          </a:p>
          <a:p>
            <a:pPr>
              <a:lnSpc>
                <a:spcPct val="80000"/>
              </a:lnSpc>
            </a:pPr>
            <a:r>
              <a:rPr lang="en-US" sz="800" smtClean="0"/>
              <a:t> </a:t>
            </a:r>
          </a:p>
          <a:p>
            <a:pPr>
              <a:lnSpc>
                <a:spcPct val="80000"/>
              </a:lnSpc>
            </a:pPr>
            <a:r>
              <a:rPr lang="en-US" sz="800" smtClean="0"/>
              <a:t>%% For Each burst perform the task of modulating the data and store</a:t>
            </a:r>
          </a:p>
          <a:p>
            <a:pPr>
              <a:lnSpc>
                <a:spcPct val="80000"/>
              </a:lnSpc>
            </a:pPr>
            <a:r>
              <a:rPr lang="en-US" sz="800" smtClean="0"/>
              <a:t>%% averages for later analysis</a:t>
            </a:r>
          </a:p>
          <a:p>
            <a:pPr>
              <a:lnSpc>
                <a:spcPct val="80000"/>
              </a:lnSpc>
            </a:pPr>
            <a:r>
              <a:rPr lang="en-US" sz="800" smtClean="0"/>
              <a:t>for bb=1:nbursts</a:t>
            </a:r>
          </a:p>
          <a:p>
            <a:pPr>
              <a:lnSpc>
                <a:spcPct val="80000"/>
              </a:lnSpc>
            </a:pPr>
            <a:r>
              <a:rPr lang="en-US" sz="800" smtClean="0"/>
              <a:t>    fprintf('Burst number : %d\n', bb);</a:t>
            </a:r>
          </a:p>
          <a:p>
            <a:pPr>
              <a:lnSpc>
                <a:spcPct val="80000"/>
              </a:lnSpc>
            </a:pPr>
            <a:r>
              <a:rPr lang="en-US" sz="800" smtClean="0"/>
              <a:t>    </a:t>
            </a:r>
          </a:p>
          <a:p>
            <a:pPr>
              <a:lnSpc>
                <a:spcPct val="80000"/>
              </a:lnSpc>
            </a:pPr>
            <a:r>
              <a:rPr lang="en-US" sz="800" smtClean="0"/>
              <a:t>    if(InputDataType == 1)               %% random data sequence</a:t>
            </a:r>
          </a:p>
          <a:p>
            <a:pPr>
              <a:lnSpc>
                <a:spcPct val="80000"/>
              </a:lnSpc>
            </a:pPr>
            <a:r>
              <a:rPr lang="en-US" sz="800" smtClean="0"/>
              <a:t>        an = floor(symbol_map*rand(1,nsymbols))/(symbol_map-1);</a:t>
            </a:r>
          </a:p>
          <a:p>
            <a:pPr>
              <a:lnSpc>
                <a:spcPct val="80000"/>
              </a:lnSpc>
            </a:pPr>
            <a:r>
              <a:rPr lang="en-US" sz="800" smtClean="0"/>
              <a:t>    end</a:t>
            </a:r>
          </a:p>
          <a:p>
            <a:pPr>
              <a:lnSpc>
                <a:spcPct val="80000"/>
              </a:lnSpc>
            </a:pPr>
            <a:r>
              <a:rPr lang="en-US" sz="800" smtClean="0"/>
              <a:t>    </a:t>
            </a:r>
          </a:p>
          <a:p>
            <a:pPr>
              <a:lnSpc>
                <a:spcPct val="80000"/>
              </a:lnSpc>
            </a:pPr>
            <a:r>
              <a:rPr lang="en-US" sz="800" smtClean="0"/>
              <a:t>    if(InputDataType == 2)               %% 1/2 sequence of 1's and 1/2 sequence of 0's</a:t>
            </a:r>
          </a:p>
          <a:p>
            <a:pPr>
              <a:lnSpc>
                <a:spcPct val="80000"/>
              </a:lnSpc>
            </a:pPr>
            <a:r>
              <a:rPr lang="en-US" sz="800" smtClean="0"/>
              <a:t>        for i=1:nsymbols</a:t>
            </a:r>
          </a:p>
          <a:p>
            <a:pPr>
              <a:lnSpc>
                <a:spcPct val="80000"/>
              </a:lnSpc>
            </a:pPr>
            <a:r>
              <a:rPr lang="en-US" sz="800" smtClean="0"/>
              <a:t>            an(i) = 1;</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3)               %% 1/2 sequence of 1's and 1/2 sequence of 0's</a:t>
            </a:r>
          </a:p>
          <a:p>
            <a:pPr>
              <a:lnSpc>
                <a:spcPct val="80000"/>
              </a:lnSpc>
            </a:pPr>
            <a:r>
              <a:rPr lang="en-US" sz="800" smtClean="0"/>
              <a:t>        for i=1:nsymbols</a:t>
            </a:r>
          </a:p>
          <a:p>
            <a:pPr>
              <a:lnSpc>
                <a:spcPct val="80000"/>
              </a:lnSpc>
            </a:pPr>
            <a:r>
              <a:rPr lang="en-US" sz="800" smtClean="0"/>
              <a:t>            an(i) = 0;</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4)               %% 1/2 sequence of 1's and 1/2 sequence of 0's</a:t>
            </a:r>
          </a:p>
          <a:p>
            <a:pPr>
              <a:lnSpc>
                <a:spcPct val="80000"/>
              </a:lnSpc>
            </a:pPr>
            <a:r>
              <a:rPr lang="en-US" sz="800" smtClean="0"/>
              <a:t>        for i=1:nsymbols/2</a:t>
            </a:r>
          </a:p>
          <a:p>
            <a:pPr>
              <a:lnSpc>
                <a:spcPct val="80000"/>
              </a:lnSpc>
            </a:pPr>
            <a:r>
              <a:rPr lang="en-US" sz="800" smtClean="0"/>
              <a:t>            an(i) = 1;</a:t>
            </a:r>
          </a:p>
          <a:p>
            <a:pPr>
              <a:lnSpc>
                <a:spcPct val="80000"/>
              </a:lnSpc>
            </a:pPr>
            <a:r>
              <a:rPr lang="en-US" sz="800" smtClean="0"/>
              <a:t>        end</a:t>
            </a:r>
          </a:p>
          <a:p>
            <a:pPr>
              <a:lnSpc>
                <a:spcPct val="80000"/>
              </a:lnSpc>
            </a:pPr>
            <a:r>
              <a:rPr lang="en-US" sz="800" smtClean="0"/>
              <a:t>        for i=nsymbols/2:nsymbols</a:t>
            </a:r>
          </a:p>
          <a:p>
            <a:pPr>
              <a:lnSpc>
                <a:spcPct val="80000"/>
              </a:lnSpc>
            </a:pPr>
            <a:r>
              <a:rPr lang="en-US" sz="800" smtClean="0"/>
              <a:t>            an(i) = 0;</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5)               %% Alternating 1,0,1,0 sequence of nsymbols</a:t>
            </a:r>
          </a:p>
          <a:p>
            <a:pPr>
              <a:lnSpc>
                <a:spcPct val="80000"/>
              </a:lnSpc>
            </a:pPr>
            <a:r>
              <a:rPr lang="en-US" sz="800" smtClean="0"/>
              <a:t>        for i=1:2:nsymbols</a:t>
            </a:r>
          </a:p>
          <a:p>
            <a:pPr>
              <a:lnSpc>
                <a:spcPct val="80000"/>
              </a:lnSpc>
            </a:pPr>
            <a:r>
              <a:rPr lang="en-US" sz="800" smtClean="0"/>
              <a:t>            an(i) = 0;</a:t>
            </a:r>
          </a:p>
          <a:p>
            <a:pPr>
              <a:lnSpc>
                <a:spcPct val="80000"/>
              </a:lnSpc>
            </a:pPr>
            <a:r>
              <a:rPr lang="en-US" sz="800" smtClean="0"/>
              <a:t>            an(i+1) = 1;</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6)              %% GSM formatted data sequence</a:t>
            </a:r>
          </a:p>
          <a:p>
            <a:pPr>
              <a:lnSpc>
                <a:spcPct val="80000"/>
              </a:lnSpc>
            </a:pPr>
            <a:r>
              <a:rPr lang="en-US" sz="800" smtClean="0"/>
              <a:t>        nsymbols = 144;</a:t>
            </a:r>
          </a:p>
          <a:p>
            <a:pPr>
              <a:lnSpc>
                <a:spcPct val="80000"/>
              </a:lnSpc>
            </a:pPr>
            <a:r>
              <a:rPr lang="en-US" sz="800" smtClean="0"/>
              <a:t>        D_field1 = round(rand(1,58));</a:t>
            </a:r>
          </a:p>
          <a:p>
            <a:pPr>
              <a:lnSpc>
                <a:spcPct val="80000"/>
              </a:lnSpc>
            </a:pPr>
            <a:r>
              <a:rPr lang="en-US" sz="800" smtClean="0"/>
              <a:t>        D_field2 = round(rand(1,58));</a:t>
            </a:r>
          </a:p>
          <a:p>
            <a:pPr>
              <a:lnSpc>
                <a:spcPct val="80000"/>
              </a:lnSpc>
            </a:pPr>
            <a:r>
              <a:rPr lang="en-US" sz="800" smtClean="0"/>
              <a:t>        %%  Definition of the 8 different training sequnces</a:t>
            </a:r>
          </a:p>
          <a:p>
            <a:pPr>
              <a:lnSpc>
                <a:spcPct val="80000"/>
              </a:lnSpc>
            </a:pPr>
            <a:r>
              <a:rPr lang="en-US" sz="800" smtClean="0"/>
              <a:t>        %%  (including control bits) used in the normal burst.</a:t>
            </a:r>
          </a:p>
          <a:p>
            <a:pPr>
              <a:lnSpc>
                <a:spcPct val="80000"/>
              </a:lnSpc>
            </a:pPr>
            <a:r>
              <a:rPr lang="en-US" sz="800" smtClean="0"/>
              <a:t>        %%  These training sequences are defined in GSM 05.02 on page 12.</a:t>
            </a:r>
          </a:p>
          <a:p>
            <a:pPr>
              <a:lnSpc>
                <a:spcPct val="80000"/>
              </a:lnSpc>
            </a:pPr>
            <a:r>
              <a:rPr lang="en-US" sz="800" smtClean="0"/>
              <a:t>        %% {{0,0,0,1,0,0,1,0,1,1,1,0,0,0,0,1,0,0,0,1,0,0,1,0,1,1,1,0},</a:t>
            </a:r>
          </a:p>
          <a:p>
            <a:pPr>
              <a:lnSpc>
                <a:spcPct val="80000"/>
              </a:lnSpc>
            </a:pPr>
            <a:r>
              <a:rPr lang="en-US" sz="800" smtClean="0"/>
              <a:t>        %% {0,0,0,1,0,1,1,0,1,1,1,0,1,1,1,1,0,0,0,1,0,1,1,0,1,1,1,0},</a:t>
            </a:r>
          </a:p>
          <a:p>
            <a:pPr>
              <a:lnSpc>
                <a:spcPct val="80000"/>
              </a:lnSpc>
            </a:pPr>
            <a:r>
              <a:rPr lang="en-US" sz="800" smtClean="0"/>
              <a:t>        %% {0,0,1,0,0,0,0,1,1,1,0,1,1,1,0,1,0,0,1,0,0,0,0,1,1,1,0,0},</a:t>
            </a:r>
          </a:p>
          <a:p>
            <a:pPr>
              <a:lnSpc>
                <a:spcPct val="80000"/>
              </a:lnSpc>
            </a:pPr>
            <a:r>
              <a:rPr lang="en-US" sz="800" smtClean="0"/>
              <a:t>        %% {0,0,1,0,0,0,1,1,1,1,0,1,1,0,1,0,0,0,1,0,0,0,1,1,1,1,0,0},</a:t>
            </a:r>
          </a:p>
          <a:p>
            <a:pPr>
              <a:lnSpc>
                <a:spcPct val="80000"/>
              </a:lnSpc>
            </a:pPr>
            <a:r>
              <a:rPr lang="en-US" sz="800" smtClean="0"/>
              <a:t>        %% {0,0,0,0,1,1,0,1,0,1,1,1,0,0,1,0,0,0,0,0,1,1,0,1,0,1,1,0},</a:t>
            </a:r>
          </a:p>
          <a:p>
            <a:pPr>
              <a:lnSpc>
                <a:spcPct val="80000"/>
              </a:lnSpc>
            </a:pPr>
            <a:r>
              <a:rPr lang="en-US" sz="800" smtClean="0"/>
              <a:t>        %% {0,0,1,0,0,1,1,1,0,1,0,1,1,0,0,0,0,0,1,0,0,1,1,1,0,1,0,0},</a:t>
            </a:r>
          </a:p>
          <a:p>
            <a:pPr>
              <a:lnSpc>
                <a:spcPct val="80000"/>
              </a:lnSpc>
            </a:pPr>
            <a:r>
              <a:rPr lang="en-US" sz="800" smtClean="0"/>
              <a:t>        %% {0,1,0,1,0,0,1,1,1,1,1,0,1,1,0,0,0,1,0,1,0,0,1,1,1,1,1,0},</a:t>
            </a:r>
          </a:p>
          <a:p>
            <a:pPr>
              <a:lnSpc>
                <a:spcPct val="80000"/>
              </a:lnSpc>
            </a:pPr>
            <a:r>
              <a:rPr lang="en-US" sz="800" smtClean="0"/>
              <a:t>        %% {0,1,1,1,0,1,1,1,1,0,0,0,1,0,0,1,0,1,1,1,0,1,1,1,1,0,0,0}};</a:t>
            </a:r>
          </a:p>
          <a:p>
            <a:pPr>
              <a:lnSpc>
                <a:spcPct val="80000"/>
              </a:lnSpc>
            </a:pPr>
            <a:r>
              <a:rPr lang="en-US" sz="800" smtClean="0"/>
              <a:t>        %% we are only using the first sequence in the following demostration</a:t>
            </a:r>
          </a:p>
          <a:p>
            <a:pPr>
              <a:lnSpc>
                <a:spcPct val="80000"/>
              </a:lnSpc>
            </a:pPr>
            <a:r>
              <a:rPr lang="en-US" sz="800" smtClean="0"/>
              <a:t>        SyncWord = [0 0 0 1 0 0 1 0 1 1 1 0 0 0 0 1 0 0 0 1 0 0 1 0 1 1 1 0];</a:t>
            </a:r>
          </a:p>
          <a:p>
            <a:pPr>
              <a:lnSpc>
                <a:spcPct val="80000"/>
              </a:lnSpc>
            </a:pPr>
            <a:r>
              <a:rPr lang="en-US" sz="800" smtClean="0"/>
              <a:t>        an = [D_field1 SyncWord D_field2];</a:t>
            </a:r>
          </a:p>
          <a:p>
            <a:pPr>
              <a:lnSpc>
                <a:spcPct val="80000"/>
              </a:lnSpc>
            </a:pPr>
            <a:r>
              <a:rPr lang="en-US" sz="800" smtClean="0"/>
              <a:t>    end</a:t>
            </a:r>
          </a:p>
          <a:p>
            <a:pPr>
              <a:lnSpc>
                <a:spcPct val="80000"/>
              </a:lnSpc>
            </a:pPr>
            <a:r>
              <a:rPr lang="en-US" sz="800" smtClean="0"/>
              <a:t>    if(InputDataType == 7)              %% DECT formatted data sequence</a:t>
            </a:r>
          </a:p>
          <a:p>
            <a:pPr>
              <a:lnSpc>
                <a:spcPct val="80000"/>
              </a:lnSpc>
            </a:pPr>
            <a:r>
              <a:rPr lang="en-US" sz="800" smtClean="0"/>
              <a:t>        %% 2FSK modulator with 1152kb/s bit rate</a:t>
            </a:r>
          </a:p>
          <a:p>
            <a:pPr>
              <a:lnSpc>
                <a:spcPct val="80000"/>
              </a:lnSpc>
            </a:pPr>
            <a:r>
              <a:rPr lang="en-US" sz="800" smtClean="0"/>
              <a:t>        %% 288kHz deviation and 0.5Tb Gaussian filter</a:t>
            </a:r>
          </a:p>
          <a:p>
            <a:pPr>
              <a:lnSpc>
                <a:spcPct val="80000"/>
              </a:lnSpc>
            </a:pPr>
            <a:r>
              <a:rPr lang="en-US" sz="800" smtClean="0"/>
              <a:t>        %% The following setting have been tested</a:t>
            </a:r>
          </a:p>
          <a:p>
            <a:pPr>
              <a:lnSpc>
                <a:spcPct val="80000"/>
              </a:lnSpc>
            </a:pPr>
            <a:r>
              <a:rPr lang="en-US" sz="800" smtClean="0"/>
              <a:t>        %% r_b = 1152000;  </a:t>
            </a:r>
          </a:p>
          <a:p>
            <a:pPr>
              <a:lnSpc>
                <a:spcPct val="80000"/>
              </a:lnSpc>
            </a:pPr>
            <a:r>
              <a:rPr lang="en-US" sz="800" smtClean="0"/>
              <a:t>        %% freq_dev = 288000;        </a:t>
            </a:r>
          </a:p>
          <a:p>
            <a:pPr>
              <a:lnSpc>
                <a:spcPct val="80000"/>
              </a:lnSpc>
            </a:pPr>
            <a:r>
              <a:rPr lang="en-US" sz="800" smtClean="0"/>
              <a:t>        %% channel_spacing = 2000000;</a:t>
            </a:r>
          </a:p>
          <a:p>
            <a:pPr>
              <a:lnSpc>
                <a:spcPct val="80000"/>
              </a:lnSpc>
            </a:pPr>
            <a:r>
              <a:rPr lang="en-US" sz="800" smtClean="0"/>
              <a:t>        %% nbits = 434;  </a:t>
            </a:r>
          </a:p>
          <a:p>
            <a:pPr>
              <a:lnSpc>
                <a:spcPct val="80000"/>
              </a:lnSpc>
            </a:pPr>
            <a:r>
              <a:rPr lang="en-US" sz="800" smtClean="0"/>
              <a:t>        %% Modulation_Type = 3;</a:t>
            </a:r>
          </a:p>
          <a:p>
            <a:pPr>
              <a:lnSpc>
                <a:spcPct val="80000"/>
              </a:lnSpc>
            </a:pPr>
            <a:r>
              <a:rPr lang="en-US" sz="800" smtClean="0"/>
              <a:t>        %% Transmit_Filter_Type = 2;</a:t>
            </a:r>
          </a:p>
          <a:p>
            <a:pPr>
              <a:lnSpc>
                <a:spcPct val="80000"/>
              </a:lnSpc>
            </a:pPr>
            <a:r>
              <a:rPr lang="en-US" sz="800" smtClean="0"/>
              <a:t>        D_field = round(rand(1,388));</a:t>
            </a:r>
          </a:p>
          <a:p>
            <a:pPr>
              <a:lnSpc>
                <a:spcPct val="80000"/>
              </a:lnSpc>
            </a:pPr>
            <a:r>
              <a:rPr lang="en-US" sz="800" smtClean="0"/>
              <a:t>        SyncWord = [0 1 0 0 0 1 0 1 0 1 1 0 1 1 1 1 1 1];</a:t>
            </a:r>
          </a:p>
          <a:p>
            <a:pPr>
              <a:lnSpc>
                <a:spcPct val="80000"/>
              </a:lnSpc>
            </a:pPr>
            <a:r>
              <a:rPr lang="en-US" sz="800" smtClean="0"/>
              <a:t>        Preamble = [0 1 0 1 0 1 0 1 0 1 0 1 0 1 0 1 0 1 0 1 0 1 0 1 0 1 0 1];</a:t>
            </a:r>
          </a:p>
          <a:p>
            <a:pPr>
              <a:lnSpc>
                <a:spcPct val="80000"/>
              </a:lnSpc>
            </a:pPr>
            <a:r>
              <a:rPr lang="en-US" sz="800" smtClean="0"/>
              <a:t>        an = [Preamble SyncWord D_field];</a:t>
            </a:r>
          </a:p>
          <a:p>
            <a:pPr>
              <a:lnSpc>
                <a:spcPct val="80000"/>
              </a:lnSpc>
            </a:pPr>
            <a:r>
              <a:rPr lang="en-US" sz="800" smtClean="0"/>
              <a:t>    end</a:t>
            </a:r>
          </a:p>
          <a:p>
            <a:pPr>
              <a:lnSpc>
                <a:spcPct val="80000"/>
              </a:lnSpc>
            </a:pPr>
            <a:r>
              <a:rPr lang="en-US" sz="800" smtClean="0"/>
              <a:t>    if(InputDataType == 8)                      %% Zigbee formatted data sequence</a:t>
            </a:r>
          </a:p>
          <a:p>
            <a:pPr>
              <a:lnSpc>
                <a:spcPct val="80000"/>
              </a:lnSpc>
            </a:pPr>
            <a:r>
              <a:rPr lang="en-US" sz="800" smtClean="0"/>
              <a:t>        zigbee_bits = nsymbols/8;</a:t>
            </a:r>
          </a:p>
          <a:p>
            <a:pPr>
              <a:lnSpc>
                <a:spcPct val="80000"/>
              </a:lnSpc>
            </a:pPr>
            <a:r>
              <a:rPr lang="en-US" sz="800" smtClean="0"/>
              <a:t>        n_nibble = ceil(zigbee_bits/4);         %% we need to make sure that we have 4 bits aligned data</a:t>
            </a:r>
          </a:p>
          <a:p>
            <a:pPr>
              <a:lnSpc>
                <a:spcPct val="80000"/>
              </a:lnSpc>
            </a:pPr>
            <a:r>
              <a:rPr lang="en-US" sz="800" smtClean="0"/>
              <a:t>        D_field = round(rand(1,4*n_nibble));    %% aligning to 4 bits</a:t>
            </a:r>
          </a:p>
          <a:p>
            <a:pPr>
              <a:lnSpc>
                <a:spcPct val="80000"/>
              </a:lnSpc>
            </a:pPr>
            <a:r>
              <a:rPr lang="en-US" sz="800" smtClean="0"/>
              <a:t>        an = 0;</a:t>
            </a:r>
          </a:p>
          <a:p>
            <a:pPr>
              <a:lnSpc>
                <a:spcPct val="80000"/>
              </a:lnSpc>
            </a:pPr>
            <a:r>
              <a:rPr lang="en-US" sz="800" smtClean="0"/>
              <a:t>        for jj=1:4:zigbee_bits</a:t>
            </a:r>
          </a:p>
          <a:p>
            <a:pPr>
              <a:lnSpc>
                <a:spcPct val="80000"/>
              </a:lnSpc>
            </a:pPr>
            <a:r>
              <a:rPr lang="en-US" sz="800" smtClean="0"/>
              <a:t>            ss = 8*D_field(jj) + 4*D_field(jj+1) + 2*D_field(jj+2) + D_field(jj+3);</a:t>
            </a:r>
          </a:p>
          <a:p>
            <a:pPr>
              <a:lnSpc>
                <a:spcPct val="80000"/>
              </a:lnSpc>
            </a:pPr>
            <a:r>
              <a:rPr lang="en-US" sz="800" smtClean="0"/>
              <a:t>            switch ss</a:t>
            </a:r>
          </a:p>
          <a:p>
            <a:pPr>
              <a:lnSpc>
                <a:spcPct val="80000"/>
              </a:lnSpc>
            </a:pPr>
            <a:r>
              <a:rPr lang="en-US" sz="800" smtClean="0"/>
              <a:t>                case  0; an = [an 1 1 0 1 1 0 0 1 1 1 0 0 0 0 1 1 0 1 0 1 0 0 1 0 0 0 1 0 1 1 1 0 ];</a:t>
            </a:r>
          </a:p>
          <a:p>
            <a:pPr>
              <a:lnSpc>
                <a:spcPct val="80000"/>
              </a:lnSpc>
            </a:pPr>
            <a:r>
              <a:rPr lang="en-US" sz="800" smtClean="0"/>
              <a:t>                case  1; an = [an 1 1 1 0 1 1 0 1 1 0 0 1 1 1 0 0 0 0 1 1 0 1 0 1 0 0 1 0 0 0 1 0 ];</a:t>
            </a:r>
          </a:p>
          <a:p>
            <a:pPr>
              <a:lnSpc>
                <a:spcPct val="80000"/>
              </a:lnSpc>
            </a:pPr>
            <a:r>
              <a:rPr lang="en-US" sz="800" smtClean="0"/>
              <a:t>                case  2; an = [an 0 0 1 0 1 1 1 0 1 1 0 1 1 0 0 1 1 1 0 0 0 0 1 1 0 1 0 1 0 0 1 0 ];</a:t>
            </a:r>
          </a:p>
          <a:p>
            <a:pPr>
              <a:lnSpc>
                <a:spcPct val="80000"/>
              </a:lnSpc>
            </a:pPr>
            <a:r>
              <a:rPr lang="en-US" sz="800" smtClean="0"/>
              <a:t>                case  3; an = [an 0 0 1 0 0 0 1 0 1 1 1 0 1 1 0 1 1 0 0 1 1 1 0 0 0 0 1 1 0 1 0 1 ];</a:t>
            </a:r>
          </a:p>
          <a:p>
            <a:pPr>
              <a:lnSpc>
                <a:spcPct val="80000"/>
              </a:lnSpc>
            </a:pPr>
            <a:r>
              <a:rPr lang="en-US" sz="800" smtClean="0"/>
              <a:t>                case  4; an = [an 0 1 0 1 0 0 1 0 0 0 1 0 1 1 1 0 1 1 0 1 1 0 0 1 1 1 0 0 0 0 1 1 ];</a:t>
            </a:r>
          </a:p>
          <a:p>
            <a:pPr>
              <a:lnSpc>
                <a:spcPct val="80000"/>
              </a:lnSpc>
            </a:pPr>
            <a:r>
              <a:rPr lang="en-US" sz="800" smtClean="0"/>
              <a:t>                case  5; an = [an 0 0 1 1 0 1 0 1 0 0 1 0 0 0 1 0 1 1 1 0 1 1 0 1 1 0 0 1 1 1 0 0 ];</a:t>
            </a:r>
          </a:p>
          <a:p>
            <a:pPr>
              <a:lnSpc>
                <a:spcPct val="80000"/>
              </a:lnSpc>
            </a:pPr>
            <a:r>
              <a:rPr lang="en-US" sz="800" smtClean="0"/>
              <a:t>                case  6; an = [an 1 1 0 0 0 0 1 1 0 1 0 1 0 0 1 0 0 0 1 0 1 1 1 0 1 1 0 1 1 0 0 1 ];</a:t>
            </a:r>
          </a:p>
          <a:p>
            <a:pPr>
              <a:lnSpc>
                <a:spcPct val="80000"/>
              </a:lnSpc>
            </a:pPr>
            <a:r>
              <a:rPr lang="en-US" sz="800" smtClean="0"/>
              <a:t>                case  7; an = [an 1 0 0 1 1 1 0 0 0 0 1 1 0 1 0 1 0 0 1 0 0 0 1 0 1 1 1 0 1 1 0 1 ];</a:t>
            </a:r>
          </a:p>
          <a:p>
            <a:pPr>
              <a:lnSpc>
                <a:spcPct val="80000"/>
              </a:lnSpc>
            </a:pPr>
            <a:r>
              <a:rPr lang="en-US" sz="800" smtClean="0"/>
              <a:t>                case  8; an = [an 1 0 0 0 1 1 0 0 1 0 0 1 0 1 1 0 0 0 0 0 0 1 1 1 0 1 1 1 1 0 1 1 ];</a:t>
            </a:r>
          </a:p>
          <a:p>
            <a:pPr>
              <a:lnSpc>
                <a:spcPct val="80000"/>
              </a:lnSpc>
            </a:pPr>
            <a:r>
              <a:rPr lang="en-US" sz="800" smtClean="0"/>
              <a:t>                case  9; an = [an 1 0 1 1 1 0 0 0 1 1 0 0 1 0 0 1 0 1 1 0 0 0 0 0 0 1 1 1 0 1 1 1 ];</a:t>
            </a:r>
          </a:p>
          <a:p>
            <a:pPr>
              <a:lnSpc>
                <a:spcPct val="80000"/>
              </a:lnSpc>
            </a:pPr>
            <a:r>
              <a:rPr lang="en-US" sz="800" smtClean="0"/>
              <a:t>                case 10; an = [an 0 1 1 1 1 0 1 1 1 0 0 0 1 1 0 0 1 0 0 1 0 1 1 0 0 0 0 0 0 1 1 1 ];</a:t>
            </a:r>
          </a:p>
          <a:p>
            <a:pPr>
              <a:lnSpc>
                <a:spcPct val="80000"/>
              </a:lnSpc>
            </a:pPr>
            <a:r>
              <a:rPr lang="en-US" sz="800" smtClean="0"/>
              <a:t>                case 11; an = [an 0 1 1 1 0 1 1 1 1 0 1 1 1 0 0 0 1 1 0 0 1 0 0 1 0 1 1 0 0 0 0 0 ];</a:t>
            </a:r>
          </a:p>
          <a:p>
            <a:pPr>
              <a:lnSpc>
                <a:spcPct val="80000"/>
              </a:lnSpc>
            </a:pPr>
            <a:r>
              <a:rPr lang="en-US" sz="800" smtClean="0"/>
              <a:t>                case 12; an = [an 0 0 0 0 0 1 1 1 0 1 1 1 1 0 1 1 1 0 0 0 1 1 0 0 1 0 0 1 0 1 1 0 ];</a:t>
            </a:r>
          </a:p>
          <a:p>
            <a:pPr>
              <a:lnSpc>
                <a:spcPct val="80000"/>
              </a:lnSpc>
            </a:pPr>
            <a:r>
              <a:rPr lang="en-US" sz="800" smtClean="0"/>
              <a:t>                case 13; an = [an 0 1 1 0 0 0 0 0 0 1 1 1 0 1 1 1 1 0 1 1 1 0 0 0 1 1 0 0 1 0 0 1 ];</a:t>
            </a:r>
          </a:p>
          <a:p>
            <a:pPr>
              <a:lnSpc>
                <a:spcPct val="80000"/>
              </a:lnSpc>
            </a:pPr>
            <a:r>
              <a:rPr lang="en-US" sz="800" smtClean="0"/>
              <a:t>                case 14; an = [an 1 0 0 1 0 1 1 0 0 0 0 0 0 1 1 1 0 1 1 1 1 0 1 1 1 0 0 0 1 1 0 0 ];</a:t>
            </a:r>
          </a:p>
          <a:p>
            <a:pPr>
              <a:lnSpc>
                <a:spcPct val="80000"/>
              </a:lnSpc>
            </a:pPr>
            <a:r>
              <a:rPr lang="en-US" sz="800" smtClean="0"/>
              <a:t>                case 15; an = [an 1 1 0 0 1 0 0 1 0 1 1 0 0 0 0 0 0 1 1 1 0 1 1 1 1 0 1 1 1 0 0 0 ];</a:t>
            </a:r>
          </a:p>
          <a:p>
            <a:pPr>
              <a:lnSpc>
                <a:spcPct val="80000"/>
              </a:lnSpc>
            </a:pPr>
            <a:r>
              <a:rPr lang="en-US" sz="800" smtClean="0"/>
              <a:t>            end</a:t>
            </a:r>
          </a:p>
          <a:p>
            <a:pPr>
              <a:lnSpc>
                <a:spcPct val="80000"/>
              </a:lnSpc>
            </a:pPr>
            <a:r>
              <a:rPr lang="en-US" sz="800" smtClean="0"/>
              <a:t>        end</a:t>
            </a:r>
          </a:p>
          <a:p>
            <a:pPr>
              <a:lnSpc>
                <a:spcPct val="80000"/>
              </a:lnSpc>
            </a:pPr>
            <a:r>
              <a:rPr lang="en-US" sz="800" smtClean="0"/>
              <a:t>        an = an(2:length(an));</a:t>
            </a:r>
          </a:p>
          <a:p>
            <a:pPr>
              <a:lnSpc>
                <a:spcPct val="80000"/>
              </a:lnSpc>
            </a:pPr>
            <a:r>
              <a:rPr lang="en-US" sz="800" smtClean="0"/>
              <a:t>    end</a:t>
            </a:r>
          </a:p>
          <a:p>
            <a:pPr>
              <a:lnSpc>
                <a:spcPct val="80000"/>
              </a:lnSpc>
            </a:pPr>
            <a:r>
              <a:rPr lang="en-US" sz="800" smtClean="0"/>
              <a:t>    </a:t>
            </a:r>
          </a:p>
          <a:p>
            <a:pPr>
              <a:lnSpc>
                <a:spcPct val="80000"/>
              </a:lnSpc>
            </a:pPr>
            <a:r>
              <a:rPr lang="en-US" sz="800" smtClean="0"/>
              <a:t>    </a:t>
            </a:r>
          </a:p>
          <a:p>
            <a:pPr>
              <a:lnSpc>
                <a:spcPct val="80000"/>
              </a:lnSpc>
            </a:pPr>
            <a:r>
              <a:rPr lang="en-US" sz="800" smtClean="0"/>
              <a:t>    %%%%%%%%%% TX modulation using a complete IQ modulation scheme %%%%%%%%</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if(IQ_MOD == 1)  %% TX modulation using a complete IQ modulation scheme</a:t>
            </a:r>
          </a:p>
          <a:p>
            <a:pPr>
              <a:lnSpc>
                <a:spcPct val="80000"/>
              </a:lnSpc>
            </a:pPr>
            <a:r>
              <a:rPr lang="en-US" sz="800" smtClean="0"/>
              <a:t>        if (Modulation_Type == 7)                 %% BPSK symbol mapping</a:t>
            </a:r>
          </a:p>
          <a:p>
            <a:pPr>
              <a:lnSpc>
                <a:spcPct val="80000"/>
              </a:lnSpc>
            </a:pPr>
            <a:r>
              <a:rPr lang="en-US" sz="800" smtClean="0"/>
              <a:t>            nul = zeros(1,OS_G-1);</a:t>
            </a:r>
          </a:p>
          <a:p>
            <a:pPr>
              <a:lnSpc>
                <a:spcPct val="80000"/>
              </a:lnSpc>
            </a:pPr>
            <a:r>
              <a:rPr lang="en-US" sz="800" smtClean="0"/>
              <a:t>            Qdata = [round(100*cos(pi*an(1)))/100 nul];    %% incomming data array in 'an'</a:t>
            </a:r>
          </a:p>
          <a:p>
            <a:pPr>
              <a:lnSpc>
                <a:spcPct val="80000"/>
              </a:lnSpc>
            </a:pPr>
            <a:r>
              <a:rPr lang="en-US" sz="800" smtClean="0"/>
              <a:t>            Idata = [round(100*sin(pi*an(1)))/100 nul];</a:t>
            </a:r>
          </a:p>
          <a:p>
            <a:pPr>
              <a:lnSpc>
                <a:spcPct val="80000"/>
              </a:lnSpc>
            </a:pPr>
            <a:r>
              <a:rPr lang="en-US" sz="800" smtClean="0"/>
              <a:t>            for i=1:length(an)</a:t>
            </a:r>
          </a:p>
          <a:p>
            <a:pPr>
              <a:lnSpc>
                <a:spcPct val="80000"/>
              </a:lnSpc>
            </a:pPr>
            <a:r>
              <a:rPr lang="en-US" sz="800" smtClean="0"/>
              <a:t>                Qdata = [Qdata round(100*cos(pi*an(i)))/100 nul];    %% incomming data array in 'an'</a:t>
            </a:r>
          </a:p>
          <a:p>
            <a:pPr>
              <a:lnSpc>
                <a:spcPct val="80000"/>
              </a:lnSpc>
            </a:pPr>
            <a:r>
              <a:rPr lang="en-US" sz="800" smtClean="0"/>
              <a:t>                Idata = [Idata round(100*sin(pi*an(i)))/100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8)                 %% QPSK symbol mapping</a:t>
            </a:r>
          </a:p>
          <a:p>
            <a:pPr>
              <a:lnSpc>
                <a:spcPct val="80000"/>
              </a:lnSpc>
            </a:pPr>
            <a:r>
              <a:rPr lang="en-US" sz="800" smtClean="0"/>
              <a:t>            nul = zeros(1,OS_G-1);</a:t>
            </a:r>
          </a:p>
          <a:p>
            <a:pPr>
              <a:lnSpc>
                <a:spcPct val="80000"/>
              </a:lnSpc>
            </a:pPr>
            <a:r>
              <a:rPr lang="en-US" sz="800" smtClean="0"/>
              <a:t>            Qdata = [round(100*cos(1.5*pi*an(1)))/100 nul];    %% incomming data array in 'an'</a:t>
            </a:r>
          </a:p>
          <a:p>
            <a:pPr>
              <a:lnSpc>
                <a:spcPct val="80000"/>
              </a:lnSpc>
            </a:pPr>
            <a:r>
              <a:rPr lang="en-US" sz="800" smtClean="0"/>
              <a:t>            Idata = [round(100*sin(1.5*pi*an(1)))/100 nul];</a:t>
            </a:r>
          </a:p>
          <a:p>
            <a:pPr>
              <a:lnSpc>
                <a:spcPct val="80000"/>
              </a:lnSpc>
            </a:pPr>
            <a:r>
              <a:rPr lang="en-US" sz="800" smtClean="0"/>
              <a:t>            for i=1:length(an)</a:t>
            </a:r>
          </a:p>
          <a:p>
            <a:pPr>
              <a:lnSpc>
                <a:spcPct val="80000"/>
              </a:lnSpc>
            </a:pPr>
            <a:r>
              <a:rPr lang="en-US" sz="800" smtClean="0"/>
              <a:t>                Qdata = [Qdata round(100*cos(1.5*pi*an(i)))/100 nul];    %% incomming data array in 'an'</a:t>
            </a:r>
          </a:p>
          <a:p>
            <a:pPr>
              <a:lnSpc>
                <a:spcPct val="80000"/>
              </a:lnSpc>
            </a:pPr>
            <a:r>
              <a:rPr lang="en-US" sz="800" smtClean="0"/>
              <a:t>                Idata = [Idata round(100*sin(1.5*pi*an(i)))/100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a:t>
            </a:r>
          </a:p>
          <a:p>
            <a:pPr>
              <a:lnSpc>
                <a:spcPct val="80000"/>
              </a:lnSpc>
            </a:pPr>
            <a:r>
              <a:rPr lang="en-US" sz="800" smtClean="0"/>
              <a:t>        </a:t>
            </a:r>
          </a:p>
          <a:p>
            <a:pPr>
              <a:lnSpc>
                <a:spcPct val="80000"/>
              </a:lnSpc>
            </a:pPr>
            <a:r>
              <a:rPr lang="en-US" sz="800" smtClean="0"/>
              <a:t>        if (Modulation_Type == 9)                 %% 8PSK symbol mapping</a:t>
            </a:r>
          </a:p>
          <a:p>
            <a:pPr>
              <a:lnSpc>
                <a:spcPct val="80000"/>
              </a:lnSpc>
            </a:pPr>
            <a:r>
              <a:rPr lang="en-US" sz="800" smtClean="0"/>
              <a:t>            nul = zeros(1,OS_G-1);</a:t>
            </a:r>
          </a:p>
          <a:p>
            <a:pPr>
              <a:lnSpc>
                <a:spcPct val="80000"/>
              </a:lnSpc>
            </a:pPr>
            <a:r>
              <a:rPr lang="en-US" sz="800" smtClean="0"/>
              <a:t>            Qdata = [round(100*cos(1.75*pi*an(1)))/100 nul];    %% incomming data array in 'an'</a:t>
            </a:r>
          </a:p>
          <a:p>
            <a:pPr>
              <a:lnSpc>
                <a:spcPct val="80000"/>
              </a:lnSpc>
            </a:pPr>
            <a:r>
              <a:rPr lang="en-US" sz="800" smtClean="0"/>
              <a:t>            Idata = [round(100*sin(1.75*pi*an(1)))/100 nul];</a:t>
            </a:r>
          </a:p>
          <a:p>
            <a:pPr>
              <a:lnSpc>
                <a:spcPct val="80000"/>
              </a:lnSpc>
            </a:pPr>
            <a:r>
              <a:rPr lang="en-US" sz="800" smtClean="0"/>
              <a:t>            for i=1:length(an)</a:t>
            </a:r>
          </a:p>
          <a:p>
            <a:pPr>
              <a:lnSpc>
                <a:spcPct val="80000"/>
              </a:lnSpc>
            </a:pPr>
            <a:r>
              <a:rPr lang="en-US" sz="800" smtClean="0"/>
              <a:t>                Qdata = [Qdata round(100*cos(1.75*pi*an(i)))/100 nul];    %% incomming data array in 'an'</a:t>
            </a:r>
          </a:p>
          <a:p>
            <a:pPr>
              <a:lnSpc>
                <a:spcPct val="80000"/>
              </a:lnSpc>
            </a:pPr>
            <a:r>
              <a:rPr lang="en-US" sz="800" smtClean="0"/>
              <a:t>                Idata = [Idata round(100*sin(1.75*pi*an(i)))/100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10)                 %% 16PSK symbol mapping</a:t>
            </a:r>
          </a:p>
          <a:p>
            <a:pPr>
              <a:lnSpc>
                <a:spcPct val="80000"/>
              </a:lnSpc>
            </a:pPr>
            <a:r>
              <a:rPr lang="en-US" sz="800" smtClean="0"/>
              <a:t>            nul = zeros(1,OS_G-1);</a:t>
            </a:r>
          </a:p>
          <a:p>
            <a:pPr>
              <a:lnSpc>
                <a:spcPct val="80000"/>
              </a:lnSpc>
            </a:pPr>
            <a:r>
              <a:rPr lang="en-US" sz="800" smtClean="0"/>
              <a:t>            Qdata = [round(100*cos(1.8750*pi*an(1)))/100 nul];    %% incomming data array in 'an'</a:t>
            </a:r>
          </a:p>
          <a:p>
            <a:pPr>
              <a:lnSpc>
                <a:spcPct val="80000"/>
              </a:lnSpc>
            </a:pPr>
            <a:r>
              <a:rPr lang="en-US" sz="800" smtClean="0"/>
              <a:t>            Idata = [round(100*sin(1.8750*pi*an(1)))/100 nul];</a:t>
            </a:r>
          </a:p>
          <a:p>
            <a:pPr>
              <a:lnSpc>
                <a:spcPct val="80000"/>
              </a:lnSpc>
            </a:pPr>
            <a:r>
              <a:rPr lang="en-US" sz="800" smtClean="0"/>
              <a:t>            for i=1:length(an)</a:t>
            </a:r>
          </a:p>
          <a:p>
            <a:pPr>
              <a:lnSpc>
                <a:spcPct val="80000"/>
              </a:lnSpc>
            </a:pPr>
            <a:r>
              <a:rPr lang="en-US" sz="800" smtClean="0"/>
              <a:t>                Qdata = [Qdata round(100*cos(1.8750*pi*an(i)))/100 nul];    %% incomming data array in 'an'</a:t>
            </a:r>
          </a:p>
          <a:p>
            <a:pPr>
              <a:lnSpc>
                <a:spcPct val="80000"/>
              </a:lnSpc>
            </a:pPr>
            <a:r>
              <a:rPr lang="en-US" sz="800" smtClean="0"/>
              <a:t>                Idata = [Idata round(100*sin(1.8750*pi*an(i)))/100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11)                    %% MSK symbol mapping</a:t>
            </a:r>
          </a:p>
          <a:p>
            <a:pPr>
              <a:lnSpc>
                <a:spcPct val="80000"/>
              </a:lnSpc>
            </a:pPr>
            <a:r>
              <a:rPr lang="en-US" sz="800" smtClean="0"/>
              <a:t>            nul = zeros(1,OS_G-1);</a:t>
            </a:r>
          </a:p>
          <a:p>
            <a:pPr>
              <a:lnSpc>
                <a:spcPct val="80000"/>
              </a:lnSpc>
            </a:pPr>
            <a:r>
              <a:rPr lang="en-US" sz="800" smtClean="0"/>
              <a:t>            Qdata = [-2*an(1)+1 nul];               %% incomming data array in 'an'</a:t>
            </a:r>
          </a:p>
          <a:p>
            <a:pPr>
              <a:lnSpc>
                <a:spcPct val="80000"/>
              </a:lnSpc>
            </a:pPr>
            <a:r>
              <a:rPr lang="en-US" sz="800" smtClean="0"/>
              <a:t>            Idata = [2*an(1)-1 nul];</a:t>
            </a:r>
          </a:p>
          <a:p>
            <a:pPr>
              <a:lnSpc>
                <a:spcPct val="80000"/>
              </a:lnSpc>
            </a:pPr>
            <a:r>
              <a:rPr lang="en-US" sz="800" smtClean="0"/>
              <a:t>            for i=1:length(an)                     </a:t>
            </a:r>
          </a:p>
          <a:p>
            <a:pPr>
              <a:lnSpc>
                <a:spcPct val="80000"/>
              </a:lnSpc>
            </a:pPr>
            <a:r>
              <a:rPr lang="en-US" sz="800" smtClean="0"/>
              <a:t>                Qdata = [Qdata -2*an(i)+1 nul];</a:t>
            </a:r>
          </a:p>
          <a:p>
            <a:pPr>
              <a:lnSpc>
                <a:spcPct val="80000"/>
              </a:lnSpc>
            </a:pPr>
            <a:r>
              <a:rPr lang="en-US" sz="800" smtClean="0"/>
              <a:t>                Idata = [Idata 2*an(i)-1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if(Modulation_Type == 12)        %% pi/4 Offset QPSK symbol mapping</a:t>
            </a:r>
          </a:p>
          <a:p>
            <a:pPr>
              <a:lnSpc>
                <a:spcPct val="80000"/>
              </a:lnSpc>
            </a:pPr>
            <a:r>
              <a:rPr lang="en-US" sz="800" smtClean="0"/>
              <a:t>            nul = zeros(1,OS_G-1);</a:t>
            </a:r>
          </a:p>
          <a:p>
            <a:pPr>
              <a:lnSpc>
                <a:spcPct val="80000"/>
              </a:lnSpc>
            </a:pPr>
            <a:r>
              <a:rPr lang="en-US" sz="800" smtClean="0"/>
              <a:t>            Qdata = [0 nul];                %% incomming data array in 'an'</a:t>
            </a:r>
          </a:p>
          <a:p>
            <a:pPr>
              <a:lnSpc>
                <a:spcPct val="80000"/>
              </a:lnSpc>
            </a:pPr>
            <a:r>
              <a:rPr lang="en-US" sz="800" smtClean="0"/>
              <a:t>            Idata = [-1.4142 nul];          %% incomming data array in 'an'</a:t>
            </a:r>
          </a:p>
          <a:p>
            <a:pPr>
              <a:lnSpc>
                <a:spcPct val="80000"/>
              </a:lnSpc>
            </a:pPr>
            <a:r>
              <a:rPr lang="en-US" sz="800" smtClean="0"/>
              <a:t>            for k=1:length(an)</a:t>
            </a:r>
          </a:p>
          <a:p>
            <a:pPr>
              <a:lnSpc>
                <a:spcPct val="80000"/>
              </a:lnSpc>
            </a:pPr>
            <a:r>
              <a:rPr lang="en-US" sz="800" smtClean="0"/>
              <a:t>                state = 3*an(k);</a:t>
            </a:r>
          </a:p>
          <a:p>
            <a:pPr>
              <a:lnSpc>
                <a:spcPct val="80000"/>
              </a:lnSpc>
            </a:pPr>
            <a:r>
              <a:rPr lang="en-US" sz="800" smtClean="0"/>
              <a:t>                if (state == 0)</a:t>
            </a:r>
          </a:p>
          <a:p>
            <a:pPr>
              <a:lnSpc>
                <a:spcPct val="80000"/>
              </a:lnSpc>
            </a:pPr>
            <a:r>
              <a:rPr lang="en-US" sz="800" smtClean="0"/>
              <a:t>                    Qdata  = [Qdata 0 nul];</a:t>
            </a:r>
          </a:p>
          <a:p>
            <a:pPr>
              <a:lnSpc>
                <a:spcPct val="80000"/>
              </a:lnSpc>
            </a:pPr>
            <a:r>
              <a:rPr lang="en-US" sz="800" smtClean="0"/>
              <a:t>                    Idata = [Idata -1.4142 nul];</a:t>
            </a:r>
          </a:p>
          <a:p>
            <a:pPr>
              <a:lnSpc>
                <a:spcPct val="80000"/>
              </a:lnSpc>
            </a:pPr>
            <a:r>
              <a:rPr lang="en-US" sz="800" smtClean="0"/>
              <a:t>                end</a:t>
            </a:r>
          </a:p>
          <a:p>
            <a:pPr>
              <a:lnSpc>
                <a:spcPct val="80000"/>
              </a:lnSpc>
            </a:pPr>
            <a:r>
              <a:rPr lang="en-US" sz="800" smtClean="0"/>
              <a:t>                if (state == 1)</a:t>
            </a:r>
          </a:p>
          <a:p>
            <a:pPr>
              <a:lnSpc>
                <a:spcPct val="80000"/>
              </a:lnSpc>
            </a:pPr>
            <a:r>
              <a:rPr lang="en-US" sz="800" smtClean="0"/>
              <a:t>                    Qdata  = [Qdata 1.4142 nul];</a:t>
            </a:r>
          </a:p>
          <a:p>
            <a:pPr>
              <a:lnSpc>
                <a:spcPct val="80000"/>
              </a:lnSpc>
            </a:pPr>
            <a:r>
              <a:rPr lang="en-US" sz="800" smtClean="0"/>
              <a:t>                    Idata = [Idata 0 nul];</a:t>
            </a:r>
          </a:p>
          <a:p>
            <a:pPr>
              <a:lnSpc>
                <a:spcPct val="80000"/>
              </a:lnSpc>
            </a:pPr>
            <a:r>
              <a:rPr lang="en-US" sz="800" smtClean="0"/>
              <a:t>                end</a:t>
            </a:r>
          </a:p>
          <a:p>
            <a:pPr>
              <a:lnSpc>
                <a:spcPct val="80000"/>
              </a:lnSpc>
            </a:pPr>
            <a:r>
              <a:rPr lang="en-US" sz="800" smtClean="0"/>
              <a:t>                if (state == 2)</a:t>
            </a:r>
          </a:p>
          <a:p>
            <a:pPr>
              <a:lnSpc>
                <a:spcPct val="80000"/>
              </a:lnSpc>
            </a:pPr>
            <a:r>
              <a:rPr lang="en-US" sz="800" smtClean="0"/>
              <a:t>                    Qdata  = [Qdata -1.4142 nul];</a:t>
            </a:r>
          </a:p>
          <a:p>
            <a:pPr>
              <a:lnSpc>
                <a:spcPct val="80000"/>
              </a:lnSpc>
            </a:pPr>
            <a:r>
              <a:rPr lang="en-US" sz="800" smtClean="0"/>
              <a:t>                    Idata = [Idata 0 nul];</a:t>
            </a:r>
          </a:p>
          <a:p>
            <a:pPr>
              <a:lnSpc>
                <a:spcPct val="80000"/>
              </a:lnSpc>
            </a:pPr>
            <a:r>
              <a:rPr lang="en-US" sz="800" smtClean="0"/>
              <a:t>                end</a:t>
            </a:r>
          </a:p>
          <a:p>
            <a:pPr>
              <a:lnSpc>
                <a:spcPct val="80000"/>
              </a:lnSpc>
            </a:pPr>
            <a:r>
              <a:rPr lang="en-US" sz="800" smtClean="0"/>
              <a:t>                if (state == 3)</a:t>
            </a:r>
          </a:p>
          <a:p>
            <a:pPr>
              <a:lnSpc>
                <a:spcPct val="80000"/>
              </a:lnSpc>
            </a:pPr>
            <a:r>
              <a:rPr lang="en-US" sz="800" smtClean="0"/>
              <a:t>                    Qdata  = [Qdata 0 nul];</a:t>
            </a:r>
          </a:p>
          <a:p>
            <a:pPr>
              <a:lnSpc>
                <a:spcPct val="80000"/>
              </a:lnSpc>
            </a:pPr>
            <a:r>
              <a:rPr lang="en-US" sz="800" smtClean="0"/>
              <a:t>                    Idata = [Idata 1.4142 nul];</a:t>
            </a:r>
          </a:p>
          <a:p>
            <a:pPr>
              <a:lnSpc>
                <a:spcPct val="80000"/>
              </a:lnSpc>
            </a:pPr>
            <a:r>
              <a:rPr lang="en-US" sz="800" smtClean="0"/>
              <a:t>                end</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13)                 %% Offset QPSK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Qdata = [round(100*cos(1.5*pi*an(1)+0.25*pi))/100 nul];    %% incomming data array in 'an'</a:t>
            </a:r>
          </a:p>
          <a:p>
            <a:pPr>
              <a:lnSpc>
                <a:spcPct val="80000"/>
              </a:lnSpc>
            </a:pPr>
            <a:r>
              <a:rPr lang="en-US" sz="800" smtClean="0"/>
              <a:t>            Idata = [0 nul2 round(100*sin(1.5*pi*an(1)+0.25*pi))/100 nul2];</a:t>
            </a:r>
          </a:p>
          <a:p>
            <a:pPr>
              <a:lnSpc>
                <a:spcPct val="80000"/>
              </a:lnSpc>
            </a:pPr>
            <a:r>
              <a:rPr lang="en-US" sz="800" smtClean="0"/>
              <a:t>            for i=1:length(an)</a:t>
            </a:r>
          </a:p>
          <a:p>
            <a:pPr>
              <a:lnSpc>
                <a:spcPct val="80000"/>
              </a:lnSpc>
            </a:pPr>
            <a:r>
              <a:rPr lang="en-US" sz="800" smtClean="0"/>
              <a:t>                Qdata = [Qdata round(100*cos(1.5*pi*an(i)+0.25*pi))/100 nul];    %% incomming data array in 'an'</a:t>
            </a:r>
          </a:p>
          <a:p>
            <a:pPr>
              <a:lnSpc>
                <a:spcPct val="80000"/>
              </a:lnSpc>
            </a:pPr>
            <a:r>
              <a:rPr lang="en-US" sz="800" smtClean="0"/>
              <a:t>                Idata = [Idata 0 nul2 round(100*sin(1.5*pi*an(i)+0.25*pi))/100 nul2];</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14)                 %% Offset 16QAM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 = floor((15*an(1))/4);</a:t>
            </a:r>
          </a:p>
          <a:p>
            <a:pPr>
              <a:lnSpc>
                <a:spcPct val="80000"/>
              </a:lnSpc>
            </a:pPr>
            <a:r>
              <a:rPr lang="en-US" sz="800" smtClean="0"/>
              <a:t>            id = (15*an(1))-4*qd;</a:t>
            </a:r>
          </a:p>
          <a:p>
            <a:pPr>
              <a:lnSpc>
                <a:spcPct val="80000"/>
              </a:lnSpc>
            </a:pPr>
            <a:r>
              <a:rPr lang="en-US" sz="800" smtClean="0"/>
              <a:t>            Qdata = [0.6666*qd-1 nul];    %% incomming data array in 'an'</a:t>
            </a:r>
          </a:p>
          <a:p>
            <a:pPr>
              <a:lnSpc>
                <a:spcPct val="80000"/>
              </a:lnSpc>
            </a:pPr>
            <a:r>
              <a:rPr lang="en-US" sz="800" smtClean="0"/>
              <a:t>            Idata = [0.6666*id-1 nul];</a:t>
            </a:r>
          </a:p>
          <a:p>
            <a:pPr>
              <a:lnSpc>
                <a:spcPct val="80000"/>
              </a:lnSpc>
            </a:pPr>
            <a:r>
              <a:rPr lang="en-US" sz="800" smtClean="0"/>
              <a:t>            for i=1:length(an)</a:t>
            </a:r>
          </a:p>
          <a:p>
            <a:pPr>
              <a:lnSpc>
                <a:spcPct val="80000"/>
              </a:lnSpc>
            </a:pPr>
            <a:r>
              <a:rPr lang="en-US" sz="800" smtClean="0"/>
              <a:t>                qd = floor((15*an(i))/4);</a:t>
            </a:r>
          </a:p>
          <a:p>
            <a:pPr>
              <a:lnSpc>
                <a:spcPct val="80000"/>
              </a:lnSpc>
            </a:pPr>
            <a:r>
              <a:rPr lang="en-US" sz="800" smtClean="0"/>
              <a:t>                id = (15*an(i))-4*qd;</a:t>
            </a:r>
          </a:p>
          <a:p>
            <a:pPr>
              <a:lnSpc>
                <a:spcPct val="80000"/>
              </a:lnSpc>
            </a:pPr>
            <a:r>
              <a:rPr lang="en-US" sz="800" smtClean="0"/>
              <a:t>                Qdata = [Qdata 0.6666*qd-1 nul];    %% incomming data array in 'an'</a:t>
            </a:r>
          </a:p>
          <a:p>
            <a:pPr>
              <a:lnSpc>
                <a:spcPct val="80000"/>
              </a:lnSpc>
            </a:pPr>
            <a:r>
              <a:rPr lang="en-US" sz="800" smtClean="0"/>
              <a:t>                Idata = [Idata 0.6666*id-1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15)                 %% Offset 255QAM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 = floor((255*an(1))/16);</a:t>
            </a:r>
          </a:p>
          <a:p>
            <a:pPr>
              <a:lnSpc>
                <a:spcPct val="80000"/>
              </a:lnSpc>
            </a:pPr>
            <a:r>
              <a:rPr lang="en-US" sz="800" smtClean="0"/>
              <a:t>            id = (255*an(1))-16*qd;</a:t>
            </a:r>
          </a:p>
          <a:p>
            <a:pPr>
              <a:lnSpc>
                <a:spcPct val="80000"/>
              </a:lnSpc>
            </a:pPr>
            <a:r>
              <a:rPr lang="en-US" sz="800" smtClean="0"/>
              <a:t>            Qdata = [0.1333*qd-1 nul];    %% incomming data array in 'an'</a:t>
            </a:r>
          </a:p>
          <a:p>
            <a:pPr>
              <a:lnSpc>
                <a:spcPct val="80000"/>
              </a:lnSpc>
            </a:pPr>
            <a:r>
              <a:rPr lang="en-US" sz="800" smtClean="0"/>
              <a:t>            Idata = [0.1333*id-1 nul];</a:t>
            </a:r>
          </a:p>
          <a:p>
            <a:pPr>
              <a:lnSpc>
                <a:spcPct val="80000"/>
              </a:lnSpc>
            </a:pPr>
            <a:r>
              <a:rPr lang="en-US" sz="800" smtClean="0"/>
              <a:t>            for i=1:length(an)</a:t>
            </a:r>
          </a:p>
          <a:p>
            <a:pPr>
              <a:lnSpc>
                <a:spcPct val="80000"/>
              </a:lnSpc>
            </a:pPr>
            <a:r>
              <a:rPr lang="en-US" sz="800" smtClean="0"/>
              <a:t>                qd = floor((255*an(i))/16);</a:t>
            </a:r>
          </a:p>
          <a:p>
            <a:pPr>
              <a:lnSpc>
                <a:spcPct val="80000"/>
              </a:lnSpc>
            </a:pPr>
            <a:r>
              <a:rPr lang="en-US" sz="800" smtClean="0"/>
              <a:t>                id = (255*an(i))-16*qd;</a:t>
            </a:r>
          </a:p>
          <a:p>
            <a:pPr>
              <a:lnSpc>
                <a:spcPct val="80000"/>
              </a:lnSpc>
            </a:pPr>
            <a:r>
              <a:rPr lang="en-US" sz="800" smtClean="0"/>
              <a:t>                Qdata = [Qdata 0.1333*qd-1 nul];    %% incomming data array in 'an'</a:t>
            </a:r>
          </a:p>
          <a:p>
            <a:pPr>
              <a:lnSpc>
                <a:spcPct val="80000"/>
              </a:lnSpc>
            </a:pPr>
            <a:r>
              <a:rPr lang="en-US" sz="800" smtClean="0"/>
              <a:t>                Idata = [Idata 0.1333*id-1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figure(3); clf; subplot(2,1,1); stem(Qdata); subplot(2,1,2); stem(Idata);</a:t>
            </a:r>
          </a:p>
          <a:p>
            <a:pPr>
              <a:lnSpc>
                <a:spcPct val="80000"/>
              </a:lnSpc>
            </a:pPr>
            <a:r>
              <a:rPr lang="en-US" sz="800" smtClean="0"/>
              <a:t>        end</a:t>
            </a:r>
          </a:p>
          <a:p>
            <a:pPr>
              <a:lnSpc>
                <a:spcPct val="80000"/>
              </a:lnSpc>
            </a:pPr>
            <a:r>
              <a:rPr lang="en-US" sz="800" smtClean="0"/>
              <a:t>        if (Transmit_Filter_Type == 1 )   %% No prefilting of data sequence selected</a:t>
            </a:r>
          </a:p>
          <a:p>
            <a:pPr>
              <a:lnSpc>
                <a:spcPct val="80000"/>
              </a:lnSpc>
            </a:pPr>
            <a:r>
              <a:rPr lang="en-US" sz="800" smtClean="0"/>
              <a:t>            Qfi = conv(Qdata, box);</a:t>
            </a:r>
          </a:p>
          <a:p>
            <a:pPr>
              <a:lnSpc>
                <a:spcPct val="80000"/>
              </a:lnSpc>
            </a:pPr>
            <a:r>
              <a:rPr lang="en-US" sz="800" smtClean="0"/>
              <a:t>            Ifi = conv(Idata, box);</a:t>
            </a:r>
          </a:p>
          <a:p>
            <a:pPr>
              <a:lnSpc>
                <a:spcPct val="80000"/>
              </a:lnSpc>
            </a:pPr>
            <a:r>
              <a:rPr lang="en-US" sz="800" smtClean="0"/>
              <a:t>        end</a:t>
            </a:r>
          </a:p>
          <a:p>
            <a:pPr>
              <a:lnSpc>
                <a:spcPct val="80000"/>
              </a:lnSpc>
            </a:pPr>
            <a:r>
              <a:rPr lang="en-US" sz="800" smtClean="0"/>
              <a:t>        if (Transmit_Filter_Type == 2 )   %% Gaussian filtering of data sequence</a:t>
            </a:r>
          </a:p>
          <a:p>
            <a:pPr>
              <a:lnSpc>
                <a:spcPct val="80000"/>
              </a:lnSpc>
            </a:pPr>
            <a:r>
              <a:rPr lang="en-US" sz="800" smtClean="0"/>
              <a:t>            Qfi = conv(Qdata,G);</a:t>
            </a:r>
          </a:p>
          <a:p>
            <a:pPr>
              <a:lnSpc>
                <a:spcPct val="80000"/>
              </a:lnSpc>
            </a:pPr>
            <a:r>
              <a:rPr lang="en-US" sz="800" smtClean="0"/>
              <a:t>            Ifi = conv(Idata,G);</a:t>
            </a:r>
          </a:p>
          <a:p>
            <a:pPr>
              <a:lnSpc>
                <a:spcPct val="80000"/>
              </a:lnSpc>
            </a:pPr>
            <a:r>
              <a:rPr lang="en-US" sz="800" smtClean="0"/>
              <a:t>        end</a:t>
            </a:r>
          </a:p>
          <a:p>
            <a:pPr>
              <a:lnSpc>
                <a:spcPct val="80000"/>
              </a:lnSpc>
            </a:pPr>
            <a:r>
              <a:rPr lang="en-US" sz="800" smtClean="0"/>
              <a:t>        if (Transmit_Filter_Type == 3 )   %% Raised Cosine filtering of data sequence</a:t>
            </a:r>
          </a:p>
          <a:p>
            <a:pPr>
              <a:lnSpc>
                <a:spcPct val="80000"/>
              </a:lnSpc>
            </a:pPr>
            <a:r>
              <a:rPr lang="en-US" sz="800" smtClean="0"/>
              <a:t>            Qfi = conv(Qdata,RC);</a:t>
            </a:r>
          </a:p>
          <a:p>
            <a:pPr>
              <a:lnSpc>
                <a:spcPct val="80000"/>
              </a:lnSpc>
            </a:pPr>
            <a:r>
              <a:rPr lang="en-US" sz="800" smtClean="0"/>
              <a:t>            Ifi = conv(Idata,RC);</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Qfi = conv(Qdata,HS);</a:t>
            </a:r>
          </a:p>
          <a:p>
            <a:pPr>
              <a:lnSpc>
                <a:spcPct val="80000"/>
              </a:lnSpc>
            </a:pPr>
            <a:r>
              <a:rPr lang="en-US" sz="800" smtClean="0"/>
              <a:t>            Ifi = conv(Idata,HS);</a:t>
            </a:r>
          </a:p>
          <a:p>
            <a:pPr>
              <a:lnSpc>
                <a:spcPct val="80000"/>
              </a:lnSpc>
            </a:pPr>
            <a:r>
              <a:rPr lang="en-US" sz="800" smtClean="0"/>
              <a:t>        end</a:t>
            </a:r>
          </a:p>
          <a:p>
            <a:pPr>
              <a:lnSpc>
                <a:spcPct val="80000"/>
              </a:lnSpc>
            </a:pPr>
            <a:r>
              <a:rPr lang="en-US" sz="800" smtClean="0"/>
              <a:t>        if (Transmit_Filter_Type == 5 )   %% Half Sine filtering of data sequence</a:t>
            </a:r>
          </a:p>
          <a:p>
            <a:pPr>
              <a:lnSpc>
                <a:spcPct val="80000"/>
              </a:lnSpc>
            </a:pPr>
            <a:r>
              <a:rPr lang="en-US" sz="800" smtClean="0"/>
              <a:t>            Qfi = conv(Qdata,HS2);</a:t>
            </a:r>
          </a:p>
          <a:p>
            <a:pPr>
              <a:lnSpc>
                <a:spcPct val="80000"/>
              </a:lnSpc>
            </a:pPr>
            <a:r>
              <a:rPr lang="en-US" sz="800" smtClean="0"/>
              <a:t>            Ifi = conv(Idata,HS2);</a:t>
            </a:r>
          </a:p>
          <a:p>
            <a:pPr>
              <a:lnSpc>
                <a:spcPct val="80000"/>
              </a:lnSpc>
            </a:pPr>
            <a:r>
              <a:rPr lang="en-US" sz="800" smtClean="0"/>
              <a:t>        end</a:t>
            </a:r>
          </a:p>
          <a:p>
            <a:pPr>
              <a:lnSpc>
                <a:spcPct val="80000"/>
              </a:lnSpc>
            </a:pPr>
            <a:r>
              <a:rPr lang="en-US" sz="800" smtClean="0"/>
              <a:t>        </a:t>
            </a:r>
          </a:p>
          <a:p>
            <a:pPr>
              <a:lnSpc>
                <a:spcPct val="80000"/>
              </a:lnSpc>
            </a:pPr>
            <a:r>
              <a:rPr lang="en-US" sz="800" smtClean="0"/>
              <a:t>        %% Trim the filtered data sequence to remove "extra" data from convolution operation</a:t>
            </a:r>
          </a:p>
          <a:p>
            <a:pPr>
              <a:lnSpc>
                <a:spcPct val="80000"/>
              </a:lnSpc>
            </a:pPr>
            <a:r>
              <a:rPr lang="en-US" sz="800" smtClean="0"/>
              <a:t>        Qfi = Qfi(OS_G*Trim_GL:nsymbols*OS_G+OS_G*Trim_GL-1);</a:t>
            </a:r>
          </a:p>
          <a:p>
            <a:pPr>
              <a:lnSpc>
                <a:spcPct val="80000"/>
              </a:lnSpc>
            </a:pPr>
            <a:r>
              <a:rPr lang="en-US" sz="800" smtClean="0"/>
              <a:t>        Ifi = Ifi(OS_G*Trim_GL:nsymbols*OS_G+OS_G*Trim_GL-1);</a:t>
            </a:r>
          </a:p>
          <a:p>
            <a:pPr>
              <a:lnSpc>
                <a:spcPct val="80000"/>
              </a:lnSpc>
            </a:pPr>
            <a:r>
              <a:rPr lang="en-US" sz="800" smtClean="0"/>
              <a:t>        if(detail_plots == 1)</a:t>
            </a:r>
          </a:p>
          <a:p>
            <a:pPr>
              <a:lnSpc>
                <a:spcPct val="80000"/>
              </a:lnSpc>
            </a:pPr>
            <a:r>
              <a:rPr lang="en-US" sz="800" smtClean="0"/>
              <a:t>            figure(4); clf; subplot(2,1,1); plot(Qfi); subplot(2,1,2); plot(Ifi);</a:t>
            </a:r>
          </a:p>
          <a:p>
            <a:pPr>
              <a:lnSpc>
                <a:spcPct val="80000"/>
              </a:lnSpc>
            </a:pPr>
            <a:r>
              <a:rPr lang="en-US" sz="800" smtClean="0"/>
              <a:t>        end</a:t>
            </a:r>
          </a:p>
          <a:p>
            <a:pPr>
              <a:lnSpc>
                <a:spcPct val="80000"/>
              </a:lnSpc>
            </a:pPr>
            <a:r>
              <a:rPr lang="en-US" sz="800" smtClean="0"/>
              <a:t>        %% Integrate the data sequence ( initialize data array )</a:t>
            </a:r>
          </a:p>
          <a:p>
            <a:pPr>
              <a:lnSpc>
                <a:spcPct val="80000"/>
              </a:lnSpc>
            </a:pPr>
            <a:r>
              <a:rPr lang="en-US" sz="800" smtClean="0"/>
              <a:t>        IntQfi(1) = Qfi(1)/OS_rb;</a:t>
            </a:r>
          </a:p>
          <a:p>
            <a:pPr>
              <a:lnSpc>
                <a:spcPct val="80000"/>
              </a:lnSpc>
            </a:pPr>
            <a:r>
              <a:rPr lang="en-US" sz="800" smtClean="0"/>
              <a:t>        IntIfi(1) = Ifi(1)/OS_rb;</a:t>
            </a:r>
          </a:p>
          <a:p>
            <a:pPr>
              <a:lnSpc>
                <a:spcPct val="80000"/>
              </a:lnSpc>
            </a:pPr>
            <a:r>
              <a:rPr lang="en-US" sz="800" smtClean="0"/>
              <a:t>        for ii=2:length(Qfi)   %% run an integrate on the dataset</a:t>
            </a:r>
          </a:p>
          <a:p>
            <a:pPr>
              <a:lnSpc>
                <a:spcPct val="80000"/>
              </a:lnSpc>
            </a:pPr>
            <a:r>
              <a:rPr lang="en-US" sz="800" smtClean="0"/>
              <a:t>            IntQfi(ii) = IntQfi(ii-1) + Qfi(ii)/OS_rb;</a:t>
            </a:r>
          </a:p>
          <a:p>
            <a:pPr>
              <a:lnSpc>
                <a:spcPct val="80000"/>
              </a:lnSpc>
            </a:pPr>
            <a:r>
              <a:rPr lang="en-US" sz="800" smtClean="0"/>
              <a:t>            IntIfi(ii) = IntIfi(ii-1) + Ifi(ii)/OS_rb;</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figure(6); clf; subplot(2,1,1); plot(tt_data, IntQfi); subplot(2,1,2); plot(tt_data, IntIfi);</a:t>
            </a:r>
          </a:p>
          <a:p>
            <a:pPr>
              <a:lnSpc>
                <a:spcPct val="80000"/>
              </a:lnSpc>
            </a:pPr>
            <a:r>
              <a:rPr lang="en-US" sz="800" smtClean="0"/>
              <a:t>        end</a:t>
            </a:r>
          </a:p>
          <a:p>
            <a:pPr>
              <a:lnSpc>
                <a:spcPct val="80000"/>
              </a:lnSpc>
            </a:pPr>
            <a:r>
              <a:rPr lang="en-US" sz="800" smtClean="0"/>
              <a:t>        if((Modulation_Type == 11)) %% trap for MSK</a:t>
            </a:r>
          </a:p>
          <a:p>
            <a:pPr>
              <a:lnSpc>
                <a:spcPct val="80000"/>
              </a:lnSpc>
            </a:pPr>
            <a:r>
              <a:rPr lang="en-US" sz="800" smtClean="0"/>
              <a:t>            Qfi = sin(IntQfi);</a:t>
            </a:r>
          </a:p>
          <a:p>
            <a:pPr>
              <a:lnSpc>
                <a:spcPct val="80000"/>
              </a:lnSpc>
            </a:pPr>
            <a:r>
              <a:rPr lang="en-US" sz="800" smtClean="0"/>
              <a:t>            Ifi = cos(IntIfi);</a:t>
            </a:r>
          </a:p>
          <a:p>
            <a:pPr>
              <a:lnSpc>
                <a:spcPct val="80000"/>
              </a:lnSpc>
            </a:pPr>
            <a:r>
              <a:rPr lang="en-US" sz="800" smtClean="0"/>
              <a:t>        else</a:t>
            </a:r>
          </a:p>
          <a:p>
            <a:pPr>
              <a:lnSpc>
                <a:spcPct val="80000"/>
              </a:lnSpc>
            </a:pPr>
            <a:r>
              <a:rPr lang="en-US" sz="800" smtClean="0"/>
              <a:t>            if((max(Qfi)~=0)&amp;(max(Ifi)~=0))</a:t>
            </a:r>
          </a:p>
          <a:p>
            <a:pPr>
              <a:lnSpc>
                <a:spcPct val="80000"/>
              </a:lnSpc>
            </a:pPr>
            <a:r>
              <a:rPr lang="en-US" sz="800" smtClean="0"/>
              <a:t>                scale = 1/max(Ifi+Qfi);</a:t>
            </a:r>
          </a:p>
          <a:p>
            <a:pPr>
              <a:lnSpc>
                <a:spcPct val="80000"/>
              </a:lnSpc>
            </a:pPr>
            <a:r>
              <a:rPr lang="en-US" sz="800" smtClean="0"/>
              <a:t>                Ifi = Ifi*scale*sqrt(2);</a:t>
            </a:r>
          </a:p>
          <a:p>
            <a:pPr>
              <a:lnSpc>
                <a:spcPct val="80000"/>
              </a:lnSpc>
            </a:pPr>
            <a:r>
              <a:rPr lang="en-US" sz="800" smtClean="0"/>
              <a:t>                Qfi = Qfi*scale*sqrt(2);</a:t>
            </a:r>
          </a:p>
          <a:p>
            <a:pPr>
              <a:lnSpc>
                <a:spcPct val="80000"/>
              </a:lnSpc>
            </a:pPr>
            <a:r>
              <a:rPr lang="en-US" sz="800" smtClean="0"/>
              <a:t>            else</a:t>
            </a:r>
          </a:p>
          <a:p>
            <a:pPr>
              <a:lnSpc>
                <a:spcPct val="80000"/>
              </a:lnSpc>
            </a:pPr>
            <a:r>
              <a:rPr lang="en-US" sz="800" smtClean="0"/>
              <a:t>                if((max(Qfi)~=0))</a:t>
            </a:r>
          </a:p>
          <a:p>
            <a:pPr>
              <a:lnSpc>
                <a:spcPct val="80000"/>
              </a:lnSpc>
            </a:pPr>
            <a:r>
              <a:rPr lang="en-US" sz="800" smtClean="0"/>
              <a:t>                    Qfi = Qfi/max(abs(Qfi));</a:t>
            </a:r>
          </a:p>
          <a:p>
            <a:pPr>
              <a:lnSpc>
                <a:spcPct val="80000"/>
              </a:lnSpc>
            </a:pPr>
            <a:r>
              <a:rPr lang="en-US" sz="800" smtClean="0"/>
              <a:t>                end</a:t>
            </a:r>
          </a:p>
          <a:p>
            <a:pPr>
              <a:lnSpc>
                <a:spcPct val="80000"/>
              </a:lnSpc>
            </a:pPr>
            <a:r>
              <a:rPr lang="en-US" sz="800" smtClean="0"/>
              <a:t>                if(max(Ifi)~=0)</a:t>
            </a:r>
          </a:p>
          <a:p>
            <a:pPr>
              <a:lnSpc>
                <a:spcPct val="80000"/>
              </a:lnSpc>
            </a:pPr>
            <a:r>
              <a:rPr lang="en-US" sz="800" smtClean="0"/>
              <a:t>                    Ifi = Ifi/max(abs(Ifi));</a:t>
            </a:r>
          </a:p>
          <a:p>
            <a:pPr>
              <a:lnSpc>
                <a:spcPct val="80000"/>
              </a:lnSpc>
            </a:pPr>
            <a:r>
              <a:rPr lang="en-US" sz="800" smtClean="0"/>
              <a:t>                end</a:t>
            </a:r>
          </a:p>
          <a:p>
            <a:pPr>
              <a:lnSpc>
                <a:spcPct val="80000"/>
              </a:lnSpc>
            </a:pPr>
            <a:r>
              <a:rPr lang="en-US" sz="800" smtClean="0"/>
              <a:t>            end</a:t>
            </a:r>
          </a:p>
          <a:p>
            <a:pPr>
              <a:lnSpc>
                <a:spcPct val="80000"/>
              </a:lnSpc>
            </a:pPr>
            <a:r>
              <a:rPr lang="en-US" sz="800" smtClean="0"/>
              <a:t>    </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figure(5); clf; plot(Qfi(2:end),Ifi(2:end),'ob-');</a:t>
            </a:r>
          </a:p>
          <a:p>
            <a:pPr>
              <a:lnSpc>
                <a:spcPct val="80000"/>
              </a:lnSpc>
            </a:pPr>
            <a:r>
              <a:rPr lang="en-US" sz="800" smtClean="0"/>
              <a:t>            figure(7); clf; subplot(2,1,1); plot(Qfi); subplot(2,1,2); plot(Ifi);</a:t>
            </a:r>
          </a:p>
          <a:p>
            <a:pPr>
              <a:lnSpc>
                <a:spcPct val="80000"/>
              </a:lnSpc>
            </a:pPr>
            <a:r>
              <a:rPr lang="en-US" sz="800" smtClean="0"/>
              <a:t>        end</a:t>
            </a:r>
          </a:p>
          <a:p>
            <a:pPr>
              <a:lnSpc>
                <a:spcPct val="80000"/>
              </a:lnSpc>
            </a:pPr>
            <a:r>
              <a:rPr lang="en-US" sz="800" smtClean="0"/>
              <a:t>        for ii=1:length(Qfi)   %</a:t>
            </a:r>
          </a:p>
          <a:p>
            <a:pPr>
              <a:lnSpc>
                <a:spcPct val="80000"/>
              </a:lnSpc>
            </a:pPr>
            <a:r>
              <a:rPr lang="en-US" sz="800" smtClean="0"/>
              <a:t>            tt_data(ii) = 1000 * ii/(r_b * OS_rb * OS_if);                          %% generate an array with time data</a:t>
            </a:r>
          </a:p>
          <a:p>
            <a:pPr>
              <a:lnSpc>
                <a:spcPct val="80000"/>
              </a:lnSpc>
            </a:pPr>
            <a:r>
              <a:rPr lang="en-US" sz="800" smtClean="0"/>
              <a:t>            ff_data(ii) = ii *  (r_b * OS_if * OS_rb)/length(Qfi);                      %% generate an array with frequency data (for plots later)</a:t>
            </a:r>
          </a:p>
          <a:p>
            <a:pPr>
              <a:lnSpc>
                <a:spcPct val="80000"/>
              </a:lnSpc>
            </a:pPr>
            <a:r>
              <a:rPr lang="en-US" sz="800" smtClean="0"/>
              <a:t>            mif_data(ii) = Ifi(ii) * sin(2*pi*ii/OS_rb) + Qfi(ii) * cos(2*pi*ii/OS_rb); %% IQ modulation</a:t>
            </a:r>
          </a:p>
          <a:p>
            <a:pPr>
              <a:lnSpc>
                <a:spcPct val="80000"/>
              </a:lnSpc>
            </a:pPr>
            <a:r>
              <a:rPr lang="en-US" sz="800" smtClean="0"/>
              <a:t>        end</a:t>
            </a:r>
          </a:p>
          <a:p>
            <a:pPr>
              <a:lnSpc>
                <a:spcPct val="80000"/>
              </a:lnSpc>
            </a:pPr>
            <a:r>
              <a:rPr lang="en-US" sz="800" smtClean="0"/>
              <a:t>    else</a:t>
            </a:r>
          </a:p>
          <a:p>
            <a:pPr>
              <a:lnSpc>
                <a:spcPct val="80000"/>
              </a:lnSpc>
            </a:pPr>
            <a:r>
              <a:rPr lang="en-US" sz="800" smtClean="0"/>
              <a:t>        %%%%%%%% TX modulation using a simple FM modulator engine  %%%%%%%</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an = 2*an-1;   %% Incomming array is 0,1 we need NRZ a sequence for the FM modulator</a:t>
            </a:r>
          </a:p>
          <a:p>
            <a:pPr>
              <a:lnSpc>
                <a:spcPct val="80000"/>
              </a:lnSpc>
            </a:pPr>
            <a:r>
              <a:rPr lang="en-US" sz="800" smtClean="0"/>
              <a:t>        nul = zeros(1,OS_G-1);   %% generate a IF data array with each data point inserted for every location based on oversampling</a:t>
            </a:r>
          </a:p>
          <a:p>
            <a:pPr>
              <a:lnSpc>
                <a:spcPct val="80000"/>
              </a:lnSpc>
            </a:pPr>
            <a:r>
              <a:rPr lang="en-US" sz="800" smtClean="0"/>
              <a:t>        data = [an(1) nul];</a:t>
            </a:r>
          </a:p>
          <a:p>
            <a:pPr>
              <a:lnSpc>
                <a:spcPct val="80000"/>
              </a:lnSpc>
            </a:pPr>
            <a:r>
              <a:rPr lang="en-US" sz="800" smtClean="0"/>
              <a:t>        for i=2:length(an)</a:t>
            </a:r>
          </a:p>
          <a:p>
            <a:pPr>
              <a:lnSpc>
                <a:spcPct val="80000"/>
              </a:lnSpc>
            </a:pPr>
            <a:r>
              <a:rPr lang="en-US" sz="800" smtClean="0"/>
              <a:t>            data = [data an(i) nul];</a:t>
            </a:r>
          </a:p>
          <a:p>
            <a:pPr>
              <a:lnSpc>
                <a:spcPct val="80000"/>
              </a:lnSpc>
            </a:pPr>
            <a:r>
              <a:rPr lang="en-US" sz="800" smtClean="0"/>
              <a:t>        end</a:t>
            </a:r>
          </a:p>
          <a:p>
            <a:pPr>
              <a:lnSpc>
                <a:spcPct val="80000"/>
              </a:lnSpc>
            </a:pPr>
            <a:r>
              <a:rPr lang="en-US" sz="800" smtClean="0"/>
              <a:t>        </a:t>
            </a:r>
          </a:p>
          <a:p>
            <a:pPr>
              <a:lnSpc>
                <a:spcPct val="80000"/>
              </a:lnSpc>
            </a:pPr>
            <a:r>
              <a:rPr lang="en-US" sz="800" smtClean="0"/>
              <a:t>        if (detail_plots == 1)</a:t>
            </a:r>
          </a:p>
          <a:p>
            <a:pPr>
              <a:lnSpc>
                <a:spcPct val="80000"/>
              </a:lnSpc>
            </a:pPr>
            <a:r>
              <a:rPr lang="en-US" sz="800" smtClean="0"/>
              <a:t>            %% figure(3); clf; stem(data);   %% makes Octave very slow.</a:t>
            </a:r>
          </a:p>
          <a:p>
            <a:pPr>
              <a:lnSpc>
                <a:spcPct val="80000"/>
              </a:lnSpc>
            </a:pPr>
            <a:r>
              <a:rPr lang="en-US" sz="800" smtClean="0"/>
              <a:t>        end</a:t>
            </a:r>
          </a:p>
          <a:p>
            <a:pPr>
              <a:lnSpc>
                <a:spcPct val="80000"/>
              </a:lnSpc>
            </a:pPr>
            <a:r>
              <a:rPr lang="en-US" sz="800" smtClean="0"/>
              <a:t>        if (Transmit_Filter_Type == 1 )   %% No prefilting of data sequence selected</a:t>
            </a:r>
          </a:p>
          <a:p>
            <a:pPr>
              <a:lnSpc>
                <a:spcPct val="80000"/>
              </a:lnSpc>
            </a:pPr>
            <a:r>
              <a:rPr lang="en-US" sz="800" smtClean="0"/>
              <a:t>            fi = conv(data, box);</a:t>
            </a:r>
          </a:p>
          <a:p>
            <a:pPr>
              <a:lnSpc>
                <a:spcPct val="80000"/>
              </a:lnSpc>
            </a:pPr>
            <a:r>
              <a:rPr lang="en-US" sz="800" smtClean="0"/>
              <a:t>        end</a:t>
            </a:r>
          </a:p>
          <a:p>
            <a:pPr>
              <a:lnSpc>
                <a:spcPct val="80000"/>
              </a:lnSpc>
            </a:pPr>
            <a:r>
              <a:rPr lang="en-US" sz="800" smtClean="0"/>
              <a:t>        if (Transmit_Filter_Type == 2 )   %% Gaussian filtering of data sequence</a:t>
            </a:r>
          </a:p>
          <a:p>
            <a:pPr>
              <a:lnSpc>
                <a:spcPct val="80000"/>
              </a:lnSpc>
            </a:pPr>
            <a:r>
              <a:rPr lang="en-US" sz="800" smtClean="0"/>
              <a:t>            fi = conv(data,G);</a:t>
            </a:r>
          </a:p>
          <a:p>
            <a:pPr>
              <a:lnSpc>
                <a:spcPct val="80000"/>
              </a:lnSpc>
            </a:pPr>
            <a:r>
              <a:rPr lang="en-US" sz="800" smtClean="0"/>
              <a:t>        end</a:t>
            </a:r>
          </a:p>
          <a:p>
            <a:pPr>
              <a:lnSpc>
                <a:spcPct val="80000"/>
              </a:lnSpc>
            </a:pPr>
            <a:r>
              <a:rPr lang="en-US" sz="800" smtClean="0"/>
              <a:t>        if (Transmit_Filter_Type == 3 )   %% Raised Cosine filtering of data sequence</a:t>
            </a:r>
          </a:p>
          <a:p>
            <a:pPr>
              <a:lnSpc>
                <a:spcPct val="80000"/>
              </a:lnSpc>
            </a:pPr>
            <a:r>
              <a:rPr lang="en-US" sz="800" smtClean="0"/>
              <a:t>            fi = conv(data,RC);</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fi = conv(data,HS);</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fi = conv(data,HS2);</a:t>
            </a:r>
          </a:p>
          <a:p>
            <a:pPr>
              <a:lnSpc>
                <a:spcPct val="80000"/>
              </a:lnSpc>
            </a:pPr>
            <a:r>
              <a:rPr lang="en-US" sz="800" smtClean="0"/>
              <a:t>        end</a:t>
            </a:r>
          </a:p>
          <a:p>
            <a:pPr>
              <a:lnSpc>
                <a:spcPct val="80000"/>
              </a:lnSpc>
            </a:pPr>
            <a:r>
              <a:rPr lang="en-US" sz="800" smtClean="0"/>
              <a:t>        </a:t>
            </a:r>
          </a:p>
          <a:p>
            <a:pPr>
              <a:lnSpc>
                <a:spcPct val="80000"/>
              </a:lnSpc>
            </a:pPr>
            <a:r>
              <a:rPr lang="en-US" sz="800" smtClean="0"/>
              <a:t>        fi = fi/max(abs(fi));  %% scale the filter data to +/- 1</a:t>
            </a:r>
          </a:p>
          <a:p>
            <a:pPr>
              <a:lnSpc>
                <a:spcPct val="80000"/>
              </a:lnSpc>
            </a:pPr>
            <a:r>
              <a:rPr lang="en-US" sz="800" smtClean="0"/>
              <a:t>        fi = fi(OS_G*Trim_GL:nsymbols*OS_G+OS_G*Trim_GL-1);  %% trim the filter data</a:t>
            </a:r>
          </a:p>
          <a:p>
            <a:pPr>
              <a:lnSpc>
                <a:spcPct val="80000"/>
              </a:lnSpc>
            </a:pPr>
            <a:r>
              <a:rPr lang="en-US" sz="800" smtClean="0"/>
              <a:t>        if(detail_plots == 1)</a:t>
            </a:r>
          </a:p>
          <a:p>
            <a:pPr>
              <a:lnSpc>
                <a:spcPct val="80000"/>
              </a:lnSpc>
            </a:pPr>
            <a:r>
              <a:rPr lang="en-US" sz="800" smtClean="0"/>
              <a:t>            figure(4); clf; plot(fi);</a:t>
            </a:r>
          </a:p>
          <a:p>
            <a:pPr>
              <a:lnSpc>
                <a:spcPct val="80000"/>
              </a:lnSpc>
            </a:pPr>
            <a:r>
              <a:rPr lang="en-US" sz="800" smtClean="0"/>
              <a:t>        end</a:t>
            </a:r>
          </a:p>
          <a:p>
            <a:pPr>
              <a:lnSpc>
                <a:spcPct val="80000"/>
              </a:lnSpc>
            </a:pPr>
            <a:r>
              <a:rPr lang="en-US" sz="800" smtClean="0"/>
              <a:t>        </a:t>
            </a:r>
          </a:p>
          <a:p>
            <a:pPr>
              <a:lnSpc>
                <a:spcPct val="80000"/>
              </a:lnSpc>
            </a:pPr>
            <a:r>
              <a:rPr lang="en-US" sz="800" smtClean="0"/>
              <a:t>        Intfi(1) = fi(1)/OS_G;</a:t>
            </a:r>
          </a:p>
          <a:p>
            <a:pPr>
              <a:lnSpc>
                <a:spcPct val="80000"/>
              </a:lnSpc>
            </a:pPr>
            <a:r>
              <a:rPr lang="en-US" sz="800" smtClean="0"/>
              <a:t>        for ii=2:length(fi)   %% run an integrate on the dataset</a:t>
            </a:r>
          </a:p>
          <a:p>
            <a:pPr>
              <a:lnSpc>
                <a:spcPct val="80000"/>
              </a:lnSpc>
            </a:pPr>
            <a:r>
              <a:rPr lang="en-US" sz="800" smtClean="0"/>
              <a:t>            Intfi(ii) = Intfi(ii-1) + fi(ii)/OS_G;</a:t>
            </a:r>
          </a:p>
          <a:p>
            <a:pPr>
              <a:lnSpc>
                <a:spcPct val="80000"/>
              </a:lnSpc>
            </a:pPr>
            <a:r>
              <a:rPr lang="en-US" sz="800" smtClean="0"/>
              <a:t>        end</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a:t>
            </a:r>
          </a:p>
          <a:p>
            <a:pPr>
              <a:lnSpc>
                <a:spcPct val="80000"/>
              </a:lnSpc>
            </a:pPr>
            <a:r>
              <a:rPr lang="en-US" sz="800" smtClean="0"/>
              <a:t>        for ii=1:length(fi)   %</a:t>
            </a:r>
          </a:p>
          <a:p>
            <a:pPr>
              <a:lnSpc>
                <a:spcPct val="80000"/>
              </a:lnSpc>
            </a:pPr>
            <a:r>
              <a:rPr lang="en-US" sz="800" smtClean="0"/>
              <a:t>            tt_data(ii) = 1000 * ii/(r_b * OS_rb * OS_if);</a:t>
            </a:r>
          </a:p>
          <a:p>
            <a:pPr>
              <a:lnSpc>
                <a:spcPct val="80000"/>
              </a:lnSpc>
            </a:pPr>
            <a:r>
              <a:rPr lang="en-US" sz="800" smtClean="0"/>
              <a:t>            ff_data(ii) = ii *  (r_b * OS_if * OS_rb)/length(if_data);</a:t>
            </a:r>
          </a:p>
          <a:p>
            <a:pPr>
              <a:lnSpc>
                <a:spcPct val="80000"/>
              </a:lnSpc>
            </a:pPr>
            <a:r>
              <a:rPr lang="en-US" sz="800" smtClean="0"/>
              <a:t>            if(Modulation_Type == 1)</a:t>
            </a:r>
          </a:p>
          <a:p>
            <a:pPr>
              <a:lnSpc>
                <a:spcPct val="80000"/>
              </a:lnSpc>
            </a:pPr>
            <a:r>
              <a:rPr lang="en-US" sz="800" smtClean="0"/>
              <a:t>                mif_data(ii) = (0.5*fi(ii)+0.5) * sin(2*pi*ii/OS_rb);  % OOK modulation</a:t>
            </a:r>
          </a:p>
          <a:p>
            <a:pPr>
              <a:lnSpc>
                <a:spcPct val="80000"/>
              </a:lnSpc>
            </a:pPr>
            <a:r>
              <a:rPr lang="en-US" sz="800" smtClean="0"/>
              <a:t>            end</a:t>
            </a:r>
          </a:p>
          <a:p>
            <a:pPr>
              <a:lnSpc>
                <a:spcPct val="80000"/>
              </a:lnSpc>
            </a:pPr>
            <a:r>
              <a:rPr lang="en-US" sz="800" smtClean="0"/>
              <a:t>            if(Modulation_Type == 2)</a:t>
            </a:r>
          </a:p>
          <a:p>
            <a:pPr>
              <a:lnSpc>
                <a:spcPct val="80000"/>
              </a:lnSpc>
            </a:pPr>
            <a:r>
              <a:rPr lang="en-US" sz="800" smtClean="0"/>
              <a:t>                mif_data(ii) = (0.4*fi(ii)+0.6) * sin(2*pi*ii/OS_rb);  % ASK modulation</a:t>
            </a:r>
          </a:p>
          <a:p>
            <a:pPr>
              <a:lnSpc>
                <a:spcPct val="80000"/>
              </a:lnSpc>
            </a:pPr>
            <a:r>
              <a:rPr lang="en-US" sz="800" smtClean="0"/>
              <a:t>            end</a:t>
            </a:r>
          </a:p>
          <a:p>
            <a:pPr>
              <a:lnSpc>
                <a:spcPct val="80000"/>
              </a:lnSpc>
            </a:pPr>
            <a:r>
              <a:rPr lang="en-US" sz="800" smtClean="0"/>
              <a:t>            if(Modulation_Type == 3)</a:t>
            </a:r>
          </a:p>
          <a:p>
            <a:pPr>
              <a:lnSpc>
                <a:spcPct val="80000"/>
              </a:lnSpc>
            </a:pPr>
            <a:r>
              <a:rPr lang="en-US" sz="800" smtClean="0"/>
              <a:t>                mif_data(ii) = sin(2*pi*ii/OS_rb + mi*2*pi*Intfi(ii));  % 2FSK modulation</a:t>
            </a:r>
          </a:p>
          <a:p>
            <a:pPr>
              <a:lnSpc>
                <a:spcPct val="80000"/>
              </a:lnSpc>
            </a:pPr>
            <a:r>
              <a:rPr lang="en-US" sz="800" smtClean="0"/>
              <a:t>            end</a:t>
            </a:r>
          </a:p>
          <a:p>
            <a:pPr>
              <a:lnSpc>
                <a:spcPct val="80000"/>
              </a:lnSpc>
            </a:pPr>
            <a:r>
              <a:rPr lang="en-US" sz="800" smtClean="0"/>
              <a:t>            if(Modulation_Type == 4)</a:t>
            </a:r>
          </a:p>
          <a:p>
            <a:pPr>
              <a:lnSpc>
                <a:spcPct val="80000"/>
              </a:lnSpc>
            </a:pPr>
            <a:r>
              <a:rPr lang="en-US" sz="800" smtClean="0"/>
              <a:t>                mif_data(ii) = sin(2*pi*ii/OS_rb + mi*2*pi*Intfi(ii));  % 4FSK modulation</a:t>
            </a:r>
          </a:p>
          <a:p>
            <a:pPr>
              <a:lnSpc>
                <a:spcPct val="80000"/>
              </a:lnSpc>
            </a:pPr>
            <a:r>
              <a:rPr lang="en-US" sz="800" smtClean="0"/>
              <a:t>            end</a:t>
            </a:r>
          </a:p>
          <a:p>
            <a:pPr>
              <a:lnSpc>
                <a:spcPct val="80000"/>
              </a:lnSpc>
            </a:pPr>
            <a:r>
              <a:rPr lang="en-US" sz="800" smtClean="0"/>
              <a:t>            if(Modulation_Type == 5)</a:t>
            </a:r>
          </a:p>
          <a:p>
            <a:pPr>
              <a:lnSpc>
                <a:spcPct val="80000"/>
              </a:lnSpc>
            </a:pPr>
            <a:r>
              <a:rPr lang="en-US" sz="800" smtClean="0"/>
              <a:t>                mif_data(ii) = sin(2*pi*ii/OS_rb + mi*2*pi*Intfi(ii));  % 8FSK modulation</a:t>
            </a:r>
          </a:p>
          <a:p>
            <a:pPr>
              <a:lnSpc>
                <a:spcPct val="80000"/>
              </a:lnSpc>
            </a:pPr>
            <a:r>
              <a:rPr lang="en-US" sz="800" smtClean="0"/>
              <a:t>            end</a:t>
            </a:r>
          </a:p>
          <a:p>
            <a:pPr>
              <a:lnSpc>
                <a:spcPct val="80000"/>
              </a:lnSpc>
            </a:pPr>
            <a:r>
              <a:rPr lang="en-US" sz="800" smtClean="0"/>
              <a:t>            if(Modulation_Type == 6)</a:t>
            </a:r>
          </a:p>
          <a:p>
            <a:pPr>
              <a:lnSpc>
                <a:spcPct val="80000"/>
              </a:lnSpc>
            </a:pPr>
            <a:r>
              <a:rPr lang="en-US" sz="800" smtClean="0"/>
              <a:t>                mif_data(ii) = sin(2*pi*ii/OS_rb + mi*2*pi*Intfi(ii));  % 16FSK modulation</a:t>
            </a:r>
          </a:p>
          <a:p>
            <a:pPr>
              <a:lnSpc>
                <a:spcPct val="80000"/>
              </a:lnSpc>
            </a:pPr>
            <a:r>
              <a:rPr lang="en-US" sz="800" smtClean="0"/>
              <a:t>            end</a:t>
            </a:r>
          </a:p>
          <a:p>
            <a:pPr>
              <a:lnSpc>
                <a:spcPct val="80000"/>
              </a:lnSpc>
            </a:pPr>
            <a:r>
              <a:rPr lang="en-US" sz="800" smtClean="0"/>
              <a:t>        end</a:t>
            </a:r>
          </a:p>
          <a:p>
            <a:pPr>
              <a:lnSpc>
                <a:spcPct val="80000"/>
              </a:lnSpc>
            </a:pPr>
            <a:r>
              <a:rPr lang="en-US" sz="800" smtClean="0"/>
              <a:t>    end</a:t>
            </a:r>
          </a:p>
          <a:p>
            <a:pPr>
              <a:lnSpc>
                <a:spcPct val="80000"/>
              </a:lnSpc>
            </a:pPr>
            <a:r>
              <a:rPr lang="en-US" sz="800" smtClean="0"/>
              <a:t>    if (Add_Noise &gt; 0)</a:t>
            </a:r>
          </a:p>
          <a:p>
            <a:pPr>
              <a:lnSpc>
                <a:spcPct val="80000"/>
              </a:lnSpc>
            </a:pPr>
            <a:r>
              <a:rPr lang="en-US" sz="800" smtClean="0"/>
              <a:t>        mif_data = awgn(mif_data, Add_Noise);</a:t>
            </a:r>
          </a:p>
          <a:p>
            <a:pPr>
              <a:lnSpc>
                <a:spcPct val="80000"/>
              </a:lnSpc>
            </a:pPr>
            <a:r>
              <a:rPr lang="en-US" sz="800" smtClean="0"/>
              <a:t>    end</a:t>
            </a:r>
          </a:p>
          <a:p>
            <a:pPr>
              <a:lnSpc>
                <a:spcPct val="80000"/>
              </a:lnSpc>
            </a:pPr>
            <a:r>
              <a:rPr lang="en-US" sz="800" smtClean="0"/>
              <a:t>    if bb==1</a:t>
            </a:r>
          </a:p>
          <a:p>
            <a:pPr>
              <a:lnSpc>
                <a:spcPct val="80000"/>
              </a:lnSpc>
            </a:pPr>
            <a:r>
              <a:rPr lang="en-US" sz="800" smtClean="0"/>
              <a:t>        fft_mif_sum = 20*log10(abs(fft(FFT_Window.*mif_data)));</a:t>
            </a:r>
          </a:p>
          <a:p>
            <a:pPr>
              <a:lnSpc>
                <a:spcPct val="80000"/>
              </a:lnSpc>
            </a:pPr>
            <a:r>
              <a:rPr lang="en-US" sz="800" smtClean="0"/>
              <a:t>    else</a:t>
            </a:r>
          </a:p>
          <a:p>
            <a:pPr>
              <a:lnSpc>
                <a:spcPct val="80000"/>
              </a:lnSpc>
            </a:pPr>
            <a:r>
              <a:rPr lang="en-US" sz="800" smtClean="0"/>
              <a:t>        fft_mif_sum = fft_mif_sum + 20*log10(abs(fft(FFT_Window.*mif_data)));</a:t>
            </a:r>
          </a:p>
          <a:p>
            <a:pPr>
              <a:lnSpc>
                <a:spcPct val="80000"/>
              </a:lnSpc>
            </a:pPr>
            <a:r>
              <a:rPr lang="en-US" sz="800" smtClean="0"/>
              <a:t>    end</a:t>
            </a:r>
          </a:p>
          <a:p>
            <a:pPr>
              <a:lnSpc>
                <a:spcPct val="80000"/>
              </a:lnSpc>
            </a:pPr>
            <a:r>
              <a:rPr lang="en-US" sz="800" smtClean="0"/>
              <a:t>end</a:t>
            </a:r>
          </a:p>
          <a:p>
            <a:pPr>
              <a:lnSpc>
                <a:spcPct val="80000"/>
              </a:lnSpc>
            </a:pPr>
            <a:r>
              <a:rPr lang="en-US" sz="800" smtClean="0"/>
              <a:t> </a:t>
            </a:r>
          </a:p>
          <a:p>
            <a:pPr>
              <a:lnSpc>
                <a:spcPct val="80000"/>
              </a:lnSpc>
            </a:pPr>
            <a:r>
              <a:rPr lang="en-US" sz="800" smtClean="0"/>
              <a:t>%% fft_mif_sum = fft_mif_sum/bb;    %% Find the maximum response and scale it to 0dB</a:t>
            </a:r>
          </a:p>
          <a:p>
            <a:pPr>
              <a:lnSpc>
                <a:spcPct val="80000"/>
              </a:lnSpc>
            </a:pPr>
            <a:r>
              <a:rPr lang="en-US" sz="800" smtClean="0"/>
              <a:t>fft_mif_sum = fft_mif_sum/bb - max(fft_mif_sum/bb);    %% Find the maximum response and scale it to 0dB</a:t>
            </a:r>
          </a:p>
          <a:p>
            <a:pPr>
              <a:lnSpc>
                <a:spcPct val="80000"/>
              </a:lnSpc>
            </a:pPr>
            <a:r>
              <a:rPr lang="en-US" sz="800" smtClean="0"/>
              <a:t> </a:t>
            </a:r>
          </a:p>
          <a:p>
            <a:pPr>
              <a:lnSpc>
                <a:spcPct val="80000"/>
              </a:lnSpc>
            </a:pPr>
            <a:r>
              <a:rPr lang="en-US" sz="800" smtClean="0"/>
              <a:t>if IQ_MOD == 1</a:t>
            </a:r>
          </a:p>
          <a:p>
            <a:pPr>
              <a:lnSpc>
                <a:spcPct val="80000"/>
              </a:lnSpc>
            </a:pPr>
            <a:r>
              <a:rPr lang="en-US" sz="800" smtClean="0"/>
              <a:t>    figure(6);</a:t>
            </a:r>
          </a:p>
          <a:p>
            <a:pPr>
              <a:lnSpc>
                <a:spcPct val="80000"/>
              </a:lnSpc>
            </a:pPr>
            <a:r>
              <a:rPr lang="en-US" sz="800" smtClean="0"/>
              <a:t>    clf;</a:t>
            </a:r>
          </a:p>
          <a:p>
            <a:pPr>
              <a:lnSpc>
                <a:spcPct val="80000"/>
              </a:lnSpc>
            </a:pPr>
            <a:r>
              <a:rPr lang="en-US" sz="800" smtClean="0"/>
              <a:t>    %% subplot(2,1,1); plot(IntQfi); subplot(2,1,2); plot(IntIfi);</a:t>
            </a:r>
          </a:p>
          <a:p>
            <a:pPr>
              <a:lnSpc>
                <a:spcPct val="80000"/>
              </a:lnSpc>
            </a:pPr>
            <a:r>
              <a:rPr lang="en-US" sz="800" smtClean="0"/>
              <a:t>    subplot(2,1,1); plot(tt_data, Qfi); subplot(2,1,2); plot(tt_data, Ifi);</a:t>
            </a:r>
          </a:p>
          <a:p>
            <a:pPr>
              <a:lnSpc>
                <a:spcPct val="80000"/>
              </a:lnSpc>
            </a:pPr>
            <a:r>
              <a:rPr lang="en-US" sz="800" smtClean="0"/>
              <a:t>    xlabel('Time [ms]');</a:t>
            </a:r>
          </a:p>
          <a:p>
            <a:pPr>
              <a:lnSpc>
                <a:spcPct val="80000"/>
              </a:lnSpc>
            </a:pPr>
            <a:r>
              <a:rPr lang="en-US" sz="800" smtClean="0"/>
              <a:t>    title('Time domain plot of data (Filtered)');</a:t>
            </a:r>
          </a:p>
          <a:p>
            <a:pPr>
              <a:lnSpc>
                <a:spcPct val="80000"/>
              </a:lnSpc>
            </a:pPr>
            <a:r>
              <a:rPr lang="en-US" sz="800" smtClean="0"/>
              <a:t>    grid on;</a:t>
            </a:r>
          </a:p>
          <a:p>
            <a:pPr>
              <a:lnSpc>
                <a:spcPct val="80000"/>
              </a:lnSpc>
            </a:pPr>
            <a:r>
              <a:rPr lang="en-US" sz="800" smtClean="0"/>
              <a:t>    </a:t>
            </a:r>
          </a:p>
          <a:p>
            <a:pPr>
              <a:lnSpc>
                <a:spcPct val="80000"/>
              </a:lnSpc>
            </a:pPr>
            <a:r>
              <a:rPr lang="en-US" sz="800" smtClean="0"/>
              <a:t>    figure(7);</a:t>
            </a:r>
          </a:p>
          <a:p>
            <a:pPr>
              <a:lnSpc>
                <a:spcPct val="80000"/>
              </a:lnSpc>
            </a:pPr>
            <a:r>
              <a:rPr lang="en-US" sz="800" smtClean="0"/>
              <a:t>    clf;</a:t>
            </a:r>
          </a:p>
          <a:p>
            <a:pPr>
              <a:lnSpc>
                <a:spcPct val="80000"/>
              </a:lnSpc>
            </a:pPr>
            <a:r>
              <a:rPr lang="en-US" sz="800" smtClean="0"/>
              <a:t>    plot(ff_data, 20*log10(abs(fft(Qfi))));</a:t>
            </a:r>
          </a:p>
          <a:p>
            <a:pPr>
              <a:lnSpc>
                <a:spcPct val="80000"/>
              </a:lnSpc>
            </a:pPr>
            <a:r>
              <a:rPr lang="en-US" sz="800" smtClean="0"/>
              <a:t>    axis([0 3*r_b 30 80]);</a:t>
            </a:r>
          </a:p>
          <a:p>
            <a:pPr>
              <a:lnSpc>
                <a:spcPct val="80000"/>
              </a:lnSpc>
            </a:pPr>
            <a:r>
              <a:rPr lang="en-US" sz="800" smtClean="0"/>
              <a:t>    title('Frequency domain plot of data (Filtered)');</a:t>
            </a:r>
          </a:p>
          <a:p>
            <a:pPr>
              <a:lnSpc>
                <a:spcPct val="80000"/>
              </a:lnSpc>
            </a:pPr>
            <a:r>
              <a:rPr lang="en-US" sz="800" smtClean="0"/>
              <a:t>    grid on;</a:t>
            </a:r>
          </a:p>
          <a:p>
            <a:pPr>
              <a:lnSpc>
                <a:spcPct val="80000"/>
              </a:lnSpc>
            </a:pPr>
            <a:r>
              <a:rPr lang="en-US" sz="800" smtClean="0"/>
              <a:t>else</a:t>
            </a:r>
          </a:p>
          <a:p>
            <a:pPr>
              <a:lnSpc>
                <a:spcPct val="80000"/>
              </a:lnSpc>
            </a:pPr>
            <a:r>
              <a:rPr lang="en-US" sz="800" smtClean="0"/>
              <a:t>    figure(6);</a:t>
            </a:r>
          </a:p>
          <a:p>
            <a:pPr>
              <a:lnSpc>
                <a:spcPct val="80000"/>
              </a:lnSpc>
            </a:pPr>
            <a:r>
              <a:rPr lang="en-US" sz="800" smtClean="0"/>
              <a:t>    clf;</a:t>
            </a:r>
          </a:p>
          <a:p>
            <a:pPr>
              <a:lnSpc>
                <a:spcPct val="80000"/>
              </a:lnSpc>
            </a:pPr>
            <a:r>
              <a:rPr lang="en-US" sz="800" smtClean="0"/>
              <a:t>    plot(tt_data,fi);</a:t>
            </a:r>
          </a:p>
          <a:p>
            <a:pPr>
              <a:lnSpc>
                <a:spcPct val="80000"/>
              </a:lnSpc>
            </a:pPr>
            <a:r>
              <a:rPr lang="en-US" sz="800" smtClean="0"/>
              <a:t>    xlabel('Time [ms]');</a:t>
            </a:r>
          </a:p>
          <a:p>
            <a:pPr>
              <a:lnSpc>
                <a:spcPct val="80000"/>
              </a:lnSpc>
            </a:pPr>
            <a:r>
              <a:rPr lang="en-US" sz="800" smtClean="0"/>
              <a:t>    title('Time domain plot of data (Filtered)');</a:t>
            </a:r>
          </a:p>
          <a:p>
            <a:pPr>
              <a:lnSpc>
                <a:spcPct val="80000"/>
              </a:lnSpc>
            </a:pPr>
            <a:r>
              <a:rPr lang="en-US" sz="800" smtClean="0"/>
              <a:t>    grid on;</a:t>
            </a:r>
          </a:p>
          <a:p>
            <a:pPr>
              <a:lnSpc>
                <a:spcPct val="80000"/>
              </a:lnSpc>
            </a:pPr>
            <a:r>
              <a:rPr lang="en-US" sz="800" smtClean="0"/>
              <a:t>    </a:t>
            </a:r>
          </a:p>
          <a:p>
            <a:pPr>
              <a:lnSpc>
                <a:spcPct val="80000"/>
              </a:lnSpc>
            </a:pPr>
            <a:r>
              <a:rPr lang="en-US" sz="800" smtClean="0"/>
              <a:t>    figure(7);</a:t>
            </a:r>
          </a:p>
          <a:p>
            <a:pPr>
              <a:lnSpc>
                <a:spcPct val="80000"/>
              </a:lnSpc>
            </a:pPr>
            <a:r>
              <a:rPr lang="en-US" sz="800" smtClean="0"/>
              <a:t>    clf;</a:t>
            </a:r>
          </a:p>
          <a:p>
            <a:pPr>
              <a:lnSpc>
                <a:spcPct val="80000"/>
              </a:lnSpc>
            </a:pPr>
            <a:r>
              <a:rPr lang="en-US" sz="800" smtClean="0"/>
              <a:t>    plot(ff_data, 20*log10(abs(fft(fi))));</a:t>
            </a:r>
          </a:p>
          <a:p>
            <a:pPr>
              <a:lnSpc>
                <a:spcPct val="80000"/>
              </a:lnSpc>
            </a:pPr>
            <a:r>
              <a:rPr lang="en-US" sz="800" smtClean="0"/>
              <a:t>    axis([0 3*r_b 30 80]);</a:t>
            </a:r>
          </a:p>
          <a:p>
            <a:pPr>
              <a:lnSpc>
                <a:spcPct val="80000"/>
              </a:lnSpc>
            </a:pPr>
            <a:r>
              <a:rPr lang="en-US" sz="800" smtClean="0"/>
              <a:t>    title('Frequency domain plot of data (Filtered)');</a:t>
            </a:r>
          </a:p>
          <a:p>
            <a:pPr>
              <a:lnSpc>
                <a:spcPct val="80000"/>
              </a:lnSpc>
            </a:pPr>
            <a:r>
              <a:rPr lang="en-US" sz="800" smtClean="0"/>
              <a:t>    grid on;</a:t>
            </a:r>
          </a:p>
          <a:p>
            <a:pPr>
              <a:lnSpc>
                <a:spcPct val="80000"/>
              </a:lnSpc>
            </a:pPr>
            <a:r>
              <a:rPr lang="en-US" sz="800" smtClean="0"/>
              <a:t>end</a:t>
            </a:r>
          </a:p>
          <a:p>
            <a:pPr>
              <a:lnSpc>
                <a:spcPct val="80000"/>
              </a:lnSpc>
            </a:pPr>
            <a:r>
              <a:rPr lang="en-US" sz="800" smtClean="0"/>
              <a:t> </a:t>
            </a:r>
          </a:p>
          <a:p>
            <a:pPr>
              <a:lnSpc>
                <a:spcPct val="80000"/>
              </a:lnSpc>
            </a:pPr>
            <a:r>
              <a:rPr lang="en-US" sz="800" smtClean="0"/>
              <a:t>figure(8);</a:t>
            </a:r>
          </a:p>
          <a:p>
            <a:pPr>
              <a:lnSpc>
                <a:spcPct val="80000"/>
              </a:lnSpc>
            </a:pPr>
            <a:r>
              <a:rPr lang="en-US" sz="800" smtClean="0"/>
              <a:t>clf;</a:t>
            </a:r>
          </a:p>
          <a:p>
            <a:pPr>
              <a:lnSpc>
                <a:spcPct val="80000"/>
              </a:lnSpc>
            </a:pPr>
            <a:r>
              <a:rPr lang="en-US" sz="800" smtClean="0"/>
              <a:t>plot(tt_data, mif_data);</a:t>
            </a:r>
          </a:p>
          <a:p>
            <a:pPr>
              <a:lnSpc>
                <a:spcPct val="80000"/>
              </a:lnSpc>
            </a:pPr>
            <a:r>
              <a:rPr lang="en-US" sz="800" smtClean="0"/>
              <a:t>title('Time plot of IF signal (RANDOM, BURST, PREAMPLE)');</a:t>
            </a:r>
          </a:p>
          <a:p>
            <a:pPr>
              <a:lnSpc>
                <a:spcPct val="80000"/>
              </a:lnSpc>
            </a:pPr>
            <a:r>
              <a:rPr lang="en-US" sz="800" smtClean="0"/>
              <a:t>xlabel('Time [ms]');</a:t>
            </a:r>
          </a:p>
          <a:p>
            <a:pPr>
              <a:lnSpc>
                <a:spcPct val="80000"/>
              </a:lnSpc>
            </a:pPr>
            <a:r>
              <a:rPr lang="en-US" sz="800" smtClean="0"/>
              <a:t>grid on;</a:t>
            </a:r>
          </a:p>
          <a:p>
            <a:pPr>
              <a:lnSpc>
                <a:spcPct val="80000"/>
              </a:lnSpc>
            </a:pPr>
            <a:r>
              <a:rPr lang="en-US" sz="800" smtClean="0"/>
              <a:t> </a:t>
            </a:r>
          </a:p>
          <a:p>
            <a:pPr>
              <a:lnSpc>
                <a:spcPct val="80000"/>
              </a:lnSpc>
            </a:pPr>
            <a:r>
              <a:rPr lang="en-US" sz="800" smtClean="0"/>
              <a:t>figure(9);</a:t>
            </a:r>
          </a:p>
          <a:p>
            <a:pPr>
              <a:lnSpc>
                <a:spcPct val="80000"/>
              </a:lnSpc>
            </a:pPr>
            <a:r>
              <a:rPr lang="en-US" sz="800" smtClean="0"/>
              <a:t>clf;</a:t>
            </a:r>
          </a:p>
          <a:p>
            <a:pPr>
              <a:lnSpc>
                <a:spcPct val="80000"/>
              </a:lnSpc>
            </a:pPr>
            <a:r>
              <a:rPr lang="en-US" sz="800" smtClean="0"/>
              <a:t>plot(ff_data, 20*log10(abs(fft(mif_data))));</a:t>
            </a:r>
          </a:p>
          <a:p>
            <a:pPr>
              <a:lnSpc>
                <a:spcPct val="80000"/>
              </a:lnSpc>
            </a:pPr>
            <a:r>
              <a:rPr lang="en-US" sz="800" smtClean="0"/>
              <a:t>f2 = 0.1 * r_b * OS_if * OS_rb;</a:t>
            </a:r>
          </a:p>
          <a:p>
            <a:pPr>
              <a:lnSpc>
                <a:spcPct val="80000"/>
              </a:lnSpc>
            </a:pPr>
            <a:r>
              <a:rPr lang="en-US" sz="800" smtClean="0"/>
              <a:t>axis([0.75*r_b*OS_if 1.25*r_b*OS_if 10 70]);</a:t>
            </a:r>
          </a:p>
          <a:p>
            <a:pPr>
              <a:lnSpc>
                <a:spcPct val="80000"/>
              </a:lnSpc>
            </a:pPr>
            <a:r>
              <a:rPr lang="en-US" sz="800" smtClean="0"/>
              <a:t>xlabel('Frequency [Hz]');</a:t>
            </a:r>
          </a:p>
          <a:p>
            <a:pPr>
              <a:lnSpc>
                <a:spcPct val="80000"/>
              </a:lnSpc>
            </a:pPr>
            <a:r>
              <a:rPr lang="en-US" sz="800" smtClean="0"/>
              <a:t>title('Modulation bandwidth of 1 burst (RANDOM, BURST, PREAMPLE)');</a:t>
            </a:r>
          </a:p>
          <a:p>
            <a:pPr>
              <a:lnSpc>
                <a:spcPct val="80000"/>
              </a:lnSpc>
            </a:pPr>
            <a:r>
              <a:rPr lang="en-US" sz="800" smtClean="0"/>
              <a:t>grid on;</a:t>
            </a:r>
          </a:p>
          <a:p>
            <a:pPr>
              <a:lnSpc>
                <a:spcPct val="80000"/>
              </a:lnSpc>
            </a:pPr>
            <a:r>
              <a:rPr lang="en-US" sz="800" smtClean="0"/>
              <a:t> </a:t>
            </a:r>
          </a:p>
          <a:p>
            <a:pPr>
              <a:lnSpc>
                <a:spcPct val="80000"/>
              </a:lnSpc>
            </a:pPr>
            <a:r>
              <a:rPr lang="en-US" sz="800" smtClean="0"/>
              <a:t>figure(10);</a:t>
            </a:r>
          </a:p>
          <a:p>
            <a:pPr>
              <a:lnSpc>
                <a:spcPct val="80000"/>
              </a:lnSpc>
            </a:pPr>
            <a:r>
              <a:rPr lang="en-US" sz="800" smtClean="0"/>
              <a:t>clf;</a:t>
            </a:r>
          </a:p>
          <a:p>
            <a:pPr>
              <a:lnSpc>
                <a:spcPct val="80000"/>
              </a:lnSpc>
            </a:pPr>
            <a:r>
              <a:rPr lang="en-US" sz="800" smtClean="0"/>
              <a:t>ff_step = ff_data(2)-ff_data(1);</a:t>
            </a:r>
          </a:p>
          <a:p>
            <a:pPr>
              <a:lnSpc>
                <a:spcPct val="80000"/>
              </a:lnSpc>
            </a:pPr>
            <a:r>
              <a:rPr lang="en-US" sz="800" smtClean="0"/>
              <a:t>if(RX_Bandwidth&gt;0)</a:t>
            </a:r>
          </a:p>
          <a:p>
            <a:pPr>
              <a:lnSpc>
                <a:spcPct val="80000"/>
              </a:lnSpc>
            </a:pPr>
            <a:r>
              <a:rPr lang="en-US" sz="800" smtClean="0"/>
              <a:t>    [fft_max fft_max_index] = max(fft_mif_sum(1:length(fft_mif_sum)/2));</a:t>
            </a:r>
          </a:p>
          <a:p>
            <a:pPr>
              <a:lnSpc>
                <a:spcPct val="80000"/>
              </a:lnSpc>
            </a:pPr>
            <a:r>
              <a:rPr lang="en-US" sz="800" smtClean="0"/>
              <a:t>    RX_BDW_index = floor(0.5*RX_Bandwidth / ff_step);</a:t>
            </a:r>
          </a:p>
          <a:p>
            <a:pPr>
              <a:lnSpc>
                <a:spcPct val="80000"/>
              </a:lnSpc>
            </a:pPr>
            <a:r>
              <a:rPr lang="en-US" sz="800" smtClean="0"/>
              <a:t>    fft_mif_sum = [-200*ones(1, fft_max_index-RX_BDW_index) fft_mif_sum(fft_max_index-RX_BDW_index:fft_max_index+RX_BDW_index) -200*ones(1, length(fft_mif_sum)-fft_max_index-RX_BDW_index-1)];</a:t>
            </a:r>
          </a:p>
          <a:p>
            <a:pPr>
              <a:lnSpc>
                <a:spcPct val="80000"/>
              </a:lnSpc>
            </a:pPr>
            <a:r>
              <a:rPr lang="en-US" sz="800" smtClean="0"/>
              <a:t>end</a:t>
            </a:r>
          </a:p>
          <a:p>
            <a:pPr>
              <a:lnSpc>
                <a:spcPct val="80000"/>
              </a:lnSpc>
            </a:pPr>
            <a:r>
              <a:rPr lang="en-US" sz="800" smtClean="0"/>
              <a:t>plot(ff_data,fft_mif_sum);</a:t>
            </a:r>
          </a:p>
          <a:p>
            <a:pPr>
              <a:lnSpc>
                <a:spcPct val="80000"/>
              </a:lnSpc>
            </a:pPr>
            <a:r>
              <a:rPr lang="en-US" sz="800" smtClean="0"/>
              <a:t>hold on;</a:t>
            </a:r>
          </a:p>
          <a:p>
            <a:pPr>
              <a:lnSpc>
                <a:spcPct val="80000"/>
              </a:lnSpc>
            </a:pPr>
            <a:r>
              <a:rPr lang="en-US" sz="800" smtClean="0"/>
              <a:t>f2 = 0.1 * r_b * OS_if * OS_rb;</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title('Average modulation bandwidth using specified signal (RANDOM, BURST, PREAMPLE)');</a:t>
            </a:r>
          </a:p>
          <a:p>
            <a:pPr>
              <a:lnSpc>
                <a:spcPct val="80000"/>
              </a:lnSpc>
            </a:pPr>
            <a:r>
              <a:rPr lang="en-US" sz="800" smtClean="0"/>
              <a:t>grid on;</a:t>
            </a:r>
          </a:p>
          <a:p>
            <a:pPr>
              <a:lnSpc>
                <a:spcPct val="80000"/>
              </a:lnSpc>
            </a:pPr>
            <a:r>
              <a:rPr lang="en-US" sz="800" smtClean="0"/>
              <a:t>%% Bandwidth calculations and presentations</a:t>
            </a:r>
          </a:p>
          <a:p>
            <a:pPr>
              <a:lnSpc>
                <a:spcPct val="80000"/>
              </a:lnSpc>
            </a:pPr>
            <a:r>
              <a:rPr lang="en-US" sz="800" smtClean="0"/>
              <a:t>real_fft_mif_sum = 10.^(fft_mif_sum/10);</a:t>
            </a:r>
          </a:p>
          <a:p>
            <a:pPr>
              <a:lnSpc>
                <a:spcPct val="80000"/>
              </a:lnSpc>
            </a:pPr>
            <a:r>
              <a:rPr lang="en-US" sz="800" smtClean="0"/>
              <a:t>fft_max_index = nsymbols*OS_if;        %% point to the center of the signal</a:t>
            </a:r>
          </a:p>
          <a:p>
            <a:pPr>
              <a:lnSpc>
                <a:spcPct val="80000"/>
              </a:lnSpc>
            </a:pPr>
            <a:r>
              <a:rPr lang="en-US" sz="800" smtClean="0"/>
              <a:t>int_fft = zeros(1,nsymbols*OS_if);</a:t>
            </a:r>
          </a:p>
          <a:p>
            <a:pPr>
              <a:lnSpc>
                <a:spcPct val="80000"/>
              </a:lnSpc>
            </a:pPr>
            <a:r>
              <a:rPr lang="en-US" sz="800" smtClean="0"/>
              <a:t>int_fft(1) = real_fft_mif_sum(1);</a:t>
            </a:r>
          </a:p>
          <a:p>
            <a:pPr>
              <a:lnSpc>
                <a:spcPct val="80000"/>
              </a:lnSpc>
            </a:pPr>
            <a:r>
              <a:rPr lang="en-US" sz="800" smtClean="0"/>
              <a:t>for kk=2:2*fft_max_index  %% start from maximum</a:t>
            </a:r>
          </a:p>
          <a:p>
            <a:pPr>
              <a:lnSpc>
                <a:spcPct val="80000"/>
              </a:lnSpc>
            </a:pPr>
            <a:r>
              <a:rPr lang="en-US" sz="800" smtClean="0"/>
              <a:t>    int_fft(kk) = int_fft(kk-1) + real_fft_mif_sum(kk);</a:t>
            </a:r>
          </a:p>
          <a:p>
            <a:pPr>
              <a:lnSpc>
                <a:spcPct val="80000"/>
              </a:lnSpc>
            </a:pPr>
            <a:r>
              <a:rPr lang="en-US" sz="800" smtClean="0"/>
              <a:t>end</a:t>
            </a:r>
          </a:p>
          <a:p>
            <a:pPr>
              <a:lnSpc>
                <a:spcPct val="80000"/>
              </a:lnSpc>
            </a:pPr>
            <a:r>
              <a:rPr lang="en-US" sz="800" smtClean="0"/>
              <a:t>int_fft = int_fft / int_fft(2*nsymbols*OS_if); %% scale the integral to 1</a:t>
            </a:r>
          </a:p>
          <a:p>
            <a:pPr>
              <a:lnSpc>
                <a:spcPct val="80000"/>
              </a:lnSpc>
            </a:pPr>
            <a:r>
              <a:rPr lang="en-US" sz="800" smtClean="0"/>
              <a:t>index_5p = find(int_fft&gt;0.05);</a:t>
            </a:r>
          </a:p>
          <a:p>
            <a:pPr>
              <a:lnSpc>
                <a:spcPct val="80000"/>
              </a:lnSpc>
            </a:pPr>
            <a:r>
              <a:rPr lang="en-US" sz="800" smtClean="0"/>
              <a:t>index_5p = index_5p(1);</a:t>
            </a:r>
          </a:p>
          <a:p>
            <a:pPr>
              <a:lnSpc>
                <a:spcPct val="80000"/>
              </a:lnSpc>
            </a:pPr>
            <a:r>
              <a:rPr lang="en-US" sz="800" smtClean="0"/>
              <a:t>index_95p = find(int_fft&gt;0.95);</a:t>
            </a:r>
          </a:p>
          <a:p>
            <a:pPr>
              <a:lnSpc>
                <a:spcPct val="80000"/>
              </a:lnSpc>
            </a:pPr>
            <a:r>
              <a:rPr lang="en-US" sz="800" smtClean="0"/>
              <a:t>index_95p = index_95p(1);</a:t>
            </a:r>
          </a:p>
          <a:p>
            <a:pPr>
              <a:lnSpc>
                <a:spcPct val="80000"/>
              </a:lnSpc>
            </a:pPr>
            <a:r>
              <a:rPr lang="en-US" sz="800" smtClean="0"/>
              <a:t>index_0p5  = find(int_fft&gt;0.005);</a:t>
            </a:r>
          </a:p>
          <a:p>
            <a:pPr>
              <a:lnSpc>
                <a:spcPct val="80000"/>
              </a:lnSpc>
            </a:pPr>
            <a:r>
              <a:rPr lang="en-US" sz="800" smtClean="0"/>
              <a:t>index_0p5 = index_0p5(1);</a:t>
            </a:r>
          </a:p>
          <a:p>
            <a:pPr>
              <a:lnSpc>
                <a:spcPct val="80000"/>
              </a:lnSpc>
            </a:pPr>
            <a:r>
              <a:rPr lang="en-US" sz="800" smtClean="0"/>
              <a:t>index_99p5 = find(int_fft&gt;0.995);</a:t>
            </a:r>
          </a:p>
          <a:p>
            <a:pPr>
              <a:lnSpc>
                <a:spcPct val="80000"/>
              </a:lnSpc>
            </a:pPr>
            <a:r>
              <a:rPr lang="en-US" sz="800" smtClean="0"/>
              <a:t>index_99p5 = index_99p5(1);</a:t>
            </a:r>
          </a:p>
          <a:p>
            <a:pPr>
              <a:lnSpc>
                <a:spcPct val="80000"/>
              </a:lnSpc>
            </a:pPr>
            <a:r>
              <a:rPr lang="en-US" sz="800" smtClean="0"/>
              <a:t> </a:t>
            </a:r>
          </a:p>
          <a:p>
            <a:pPr>
              <a:lnSpc>
                <a:spcPct val="80000"/>
              </a:lnSpc>
            </a:pPr>
            <a:r>
              <a:rPr lang="en-US" sz="800" smtClean="0"/>
              <a:t>power_p90_freq = (index_95p - index_5p) * ff_step;</a:t>
            </a:r>
          </a:p>
          <a:p>
            <a:pPr>
              <a:lnSpc>
                <a:spcPct val="80000"/>
              </a:lnSpc>
            </a:pPr>
            <a:r>
              <a:rPr lang="en-US" sz="800" smtClean="0"/>
              <a:t>power_p99_freq = (index_99p5 - index_0p5) * ff_step;</a:t>
            </a:r>
          </a:p>
          <a:p>
            <a:pPr>
              <a:lnSpc>
                <a:spcPct val="80000"/>
              </a:lnSpc>
            </a:pPr>
            <a:r>
              <a:rPr lang="en-US" sz="800" smtClean="0"/>
              <a:t>t_ss = sprintf('90 power bandwitdh = %5.0f [Hz]',power_p90_freq);</a:t>
            </a:r>
          </a:p>
          <a:p>
            <a:pPr>
              <a:lnSpc>
                <a:spcPct val="80000"/>
              </a:lnSpc>
            </a:pPr>
            <a:r>
              <a:rPr lang="en-US" sz="800" smtClean="0"/>
              <a:t>text(1.05*r_b*OS_if,-8,t_ss);</a:t>
            </a:r>
          </a:p>
          <a:p>
            <a:pPr>
              <a:lnSpc>
                <a:spcPct val="80000"/>
              </a:lnSpc>
            </a:pPr>
            <a:r>
              <a:rPr lang="en-US" sz="800" smtClean="0"/>
              <a:t>t_ss = sprintf('99 power bandwitdh = %5.0f [Hz]',power_p99_freq);</a:t>
            </a:r>
          </a:p>
          <a:p>
            <a:pPr>
              <a:lnSpc>
                <a:spcPct val="80000"/>
              </a:lnSpc>
            </a:pPr>
            <a:r>
              <a:rPr lang="en-US" sz="800" smtClean="0"/>
              <a:t>text(1.05*r_b*OS_if,-18,t_ss);</a:t>
            </a:r>
          </a:p>
          <a:p>
            <a:pPr>
              <a:lnSpc>
                <a:spcPct val="80000"/>
              </a:lnSpc>
            </a:pPr>
            <a:r>
              <a:rPr lang="en-US" sz="800" smtClean="0"/>
              <a:t>if((index_95p - index_5p)&gt;0)</a:t>
            </a:r>
          </a:p>
          <a:p>
            <a:pPr>
              <a:lnSpc>
                <a:spcPct val="80000"/>
              </a:lnSpc>
            </a:pPr>
            <a:r>
              <a:rPr lang="en-US" sz="800" smtClean="0"/>
              <a:t>    plot([ff_data(index_5p) ff_data(index_95p)], [-10 -10],'-bo','LineWidth',2)</a:t>
            </a:r>
          </a:p>
          <a:p>
            <a:pPr>
              <a:lnSpc>
                <a:spcPct val="80000"/>
              </a:lnSpc>
            </a:pPr>
            <a:r>
              <a:rPr lang="en-US" sz="800" smtClean="0"/>
              <a:t>end</a:t>
            </a:r>
          </a:p>
          <a:p>
            <a:pPr>
              <a:lnSpc>
                <a:spcPct val="80000"/>
              </a:lnSpc>
            </a:pPr>
            <a:r>
              <a:rPr lang="en-US" sz="800" smtClean="0"/>
              <a:t>if((index_99p5 - index_0p5)&gt;0)</a:t>
            </a:r>
          </a:p>
          <a:p>
            <a:pPr>
              <a:lnSpc>
                <a:spcPct val="80000"/>
              </a:lnSpc>
            </a:pPr>
            <a:r>
              <a:rPr lang="en-US" sz="800" smtClean="0"/>
              <a:t>    plot([ff_data(index_0p5) ff_data(index_99p5)], [-20 -20],'-ro','LineWidth',2)</a:t>
            </a:r>
          </a:p>
          <a:p>
            <a:pPr>
              <a:lnSpc>
                <a:spcPct val="80000"/>
              </a:lnSpc>
            </a:pPr>
            <a:r>
              <a:rPr lang="en-US" sz="800" smtClean="0"/>
              <a:t>end</a:t>
            </a:r>
          </a:p>
          <a:p>
            <a:pPr>
              <a:lnSpc>
                <a:spcPct val="80000"/>
              </a:lnSpc>
            </a:pPr>
            <a:r>
              <a:rPr lang="en-US" sz="800" smtClean="0"/>
              <a:t> </a:t>
            </a:r>
          </a:p>
          <a:p>
            <a:pPr>
              <a:lnSpc>
                <a:spcPct val="80000"/>
              </a:lnSpc>
            </a:pPr>
            <a:r>
              <a:rPr lang="en-US" sz="800" smtClean="0"/>
              <a:t> </a:t>
            </a:r>
          </a:p>
          <a:p>
            <a:pPr>
              <a:lnSpc>
                <a:spcPct val="80000"/>
              </a:lnSpc>
            </a:pPr>
            <a:r>
              <a:rPr lang="en-US" sz="800" smtClean="0"/>
              <a:t>figure(11);</a:t>
            </a:r>
          </a:p>
          <a:p>
            <a:pPr>
              <a:lnSpc>
                <a:spcPct val="80000"/>
              </a:lnSpc>
            </a:pPr>
            <a:r>
              <a:rPr lang="en-US" sz="800" smtClean="0"/>
              <a:t>clf;</a:t>
            </a:r>
          </a:p>
          <a:p>
            <a:pPr>
              <a:lnSpc>
                <a:spcPct val="80000"/>
              </a:lnSpc>
            </a:pPr>
            <a:r>
              <a:rPr lang="en-US" sz="800" smtClean="0"/>
              <a:t>nbins_ch_space = floor(channel_spacing / ((r_b * OS_if * OS_rb)/length(if_data)));</a:t>
            </a:r>
          </a:p>
          <a:p>
            <a:pPr>
              <a:lnSpc>
                <a:spcPct val="80000"/>
              </a:lnSpc>
            </a:pPr>
            <a:r>
              <a:rPr lang="en-US" sz="800" smtClean="0"/>
              <a:t>plot(ff_data(1:length(ff_data)-nbins_ch_space+1),fft_mif_sum(nbins_ch_space:length(fft_mif_sum)),'r');</a:t>
            </a:r>
          </a:p>
          <a:p>
            <a:pPr>
              <a:lnSpc>
                <a:spcPct val="80000"/>
              </a:lnSpc>
            </a:pPr>
            <a:r>
              <a:rPr lang="en-US" sz="800" smtClean="0"/>
              <a:t>hold on;</a:t>
            </a:r>
          </a:p>
          <a:p>
            <a:pPr>
              <a:lnSpc>
                <a:spcPct val="80000"/>
              </a:lnSpc>
            </a:pPr>
            <a:r>
              <a:rPr lang="en-US" sz="800" smtClean="0"/>
              <a:t>nn = [zeros(1,nbins_ch_space) fft_mif_sum(1:length(fft_mif_sum)-nbins_ch_space)];</a:t>
            </a:r>
          </a:p>
          <a:p>
            <a:pPr>
              <a:lnSpc>
                <a:spcPct val="80000"/>
              </a:lnSpc>
            </a:pPr>
            <a:r>
              <a:rPr lang="en-US" sz="800" smtClean="0"/>
              <a:t>plot(ff_data, nn,'g');</a:t>
            </a:r>
          </a:p>
          <a:p>
            <a:pPr>
              <a:lnSpc>
                <a:spcPct val="80000"/>
              </a:lnSpc>
            </a:pPr>
            <a:r>
              <a:rPr lang="en-US" sz="800" smtClean="0"/>
              <a:t>plot(ff_data,fft_mif_sum);</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title('Adjacent channel performance');</a:t>
            </a:r>
          </a:p>
          <a:p>
            <a:pPr>
              <a:lnSpc>
                <a:spcPct val="80000"/>
              </a:lnSpc>
            </a:pPr>
            <a:r>
              <a:rPr lang="en-US" sz="800" smtClean="0"/>
              <a:t>grid on;</a:t>
            </a:r>
          </a:p>
          <a:p>
            <a:pPr>
              <a:lnSpc>
                <a:spcPct val="80000"/>
              </a:lnSpc>
            </a:pPr>
            <a:r>
              <a:rPr lang="en-US" sz="800" smtClean="0"/>
              <a:t> </a:t>
            </a:r>
          </a:p>
          <a:p>
            <a:pPr>
              <a:lnSpc>
                <a:spcPct val="80000"/>
              </a:lnSpc>
            </a:pPr>
            <a:r>
              <a:rPr lang="en-US" sz="800" smtClean="0"/>
              <a:t>figure(12);</a:t>
            </a:r>
          </a:p>
          <a:p>
            <a:pPr>
              <a:lnSpc>
                <a:spcPct val="80000"/>
              </a:lnSpc>
            </a:pPr>
            <a:r>
              <a:rPr lang="en-US" sz="800" smtClean="0"/>
              <a:t>clf;</a:t>
            </a:r>
          </a:p>
          <a:p>
            <a:pPr>
              <a:lnSpc>
                <a:spcPct val="80000"/>
              </a:lnSpc>
            </a:pPr>
            <a:r>
              <a:rPr lang="en-US" sz="800" smtClean="0"/>
              <a:t>nbins_ch_space = 2 * nbins_ch_space;</a:t>
            </a:r>
          </a:p>
          <a:p>
            <a:pPr>
              <a:lnSpc>
                <a:spcPct val="80000"/>
              </a:lnSpc>
            </a:pPr>
            <a:r>
              <a:rPr lang="en-US" sz="800" smtClean="0"/>
              <a:t>plot(ff_data(1:length(ff_data)- nbins_ch_space+1),fft_mif_sum(nbins_ch_space:length(fft_mif_sum)),'r');</a:t>
            </a:r>
          </a:p>
          <a:p>
            <a:pPr>
              <a:lnSpc>
                <a:spcPct val="80000"/>
              </a:lnSpc>
            </a:pPr>
            <a:r>
              <a:rPr lang="en-US" sz="800" smtClean="0"/>
              <a:t>hold on;</a:t>
            </a:r>
          </a:p>
          <a:p>
            <a:pPr>
              <a:lnSpc>
                <a:spcPct val="80000"/>
              </a:lnSpc>
            </a:pPr>
            <a:r>
              <a:rPr lang="en-US" sz="800" smtClean="0"/>
              <a:t>nn = [zeros(1,nbins_ch_space) fft_mif_sum(1:length(fft_mif_sum)-nbins_ch_space)];</a:t>
            </a:r>
          </a:p>
          <a:p>
            <a:pPr>
              <a:lnSpc>
                <a:spcPct val="80000"/>
              </a:lnSpc>
            </a:pPr>
            <a:r>
              <a:rPr lang="en-US" sz="800" smtClean="0"/>
              <a:t>plot(ff_data, nn,'g');</a:t>
            </a:r>
          </a:p>
          <a:p>
            <a:pPr>
              <a:lnSpc>
                <a:spcPct val="80000"/>
              </a:lnSpc>
            </a:pPr>
            <a:r>
              <a:rPr lang="en-US" sz="800" smtClean="0"/>
              <a:t>plot(ff_data,fft_mif_sum);</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title('Next to adjacent channel performance');</a:t>
            </a:r>
          </a:p>
          <a:p>
            <a:pPr>
              <a:lnSpc>
                <a:spcPct val="80000"/>
              </a:lnSpc>
            </a:pPr>
            <a:r>
              <a:rPr lang="en-US" sz="800" smtClean="0"/>
              <a:t>grid on;</a:t>
            </a:r>
          </a:p>
          <a:p>
            <a:pPr>
              <a:lnSpc>
                <a:spcPct val="80000"/>
              </a:lnSpc>
            </a:pPr>
            <a:r>
              <a:rPr lang="en-US" sz="800" smtClean="0"/>
              <a:t> </a:t>
            </a:r>
          </a:p>
          <a:p>
            <a:pPr>
              <a:lnSpc>
                <a:spcPct val="80000"/>
              </a:lnSpc>
            </a:pPr>
            <a:r>
              <a:rPr lang="en-US" sz="800" smtClean="0"/>
              <a:t>%% plot eye diagram</a:t>
            </a:r>
          </a:p>
          <a:p>
            <a:pPr>
              <a:lnSpc>
                <a:spcPct val="80000"/>
              </a:lnSpc>
            </a:pPr>
            <a:r>
              <a:rPr lang="en-US" sz="800" smtClean="0"/>
              <a:t> </a:t>
            </a:r>
          </a:p>
          <a:p>
            <a:pPr>
              <a:lnSpc>
                <a:spcPct val="80000"/>
              </a:lnSpc>
            </a:pPr>
            <a:r>
              <a:rPr lang="en-US" sz="800" smtClean="0"/>
              <a:t>if IQ_MOD == 0</a:t>
            </a:r>
          </a:p>
          <a:p>
            <a:pPr>
              <a:lnSpc>
                <a:spcPct val="80000"/>
              </a:lnSpc>
            </a:pPr>
            <a:r>
              <a:rPr lang="en-US" sz="800" smtClean="0"/>
              <a:t>    figure(13);</a:t>
            </a:r>
          </a:p>
          <a:p>
            <a:pPr>
              <a:lnSpc>
                <a:spcPct val="80000"/>
              </a:lnSpc>
            </a:pPr>
            <a:r>
              <a:rPr lang="en-US" sz="800" smtClean="0"/>
              <a:t>    clf;</a:t>
            </a:r>
          </a:p>
          <a:p>
            <a:pPr>
              <a:lnSpc>
                <a:spcPct val="80000"/>
              </a:lnSpc>
            </a:pPr>
            <a:r>
              <a:rPr lang="en-US" sz="800" smtClean="0"/>
              <a:t>    plot(tt_data(1:1+4*OS_G),fi(1:1+4*OS_G));</a:t>
            </a:r>
          </a:p>
          <a:p>
            <a:pPr>
              <a:lnSpc>
                <a:spcPct val="80000"/>
              </a:lnSpc>
            </a:pPr>
            <a:r>
              <a:rPr lang="en-US" sz="800" smtClean="0"/>
              <a:t>    hold on;</a:t>
            </a:r>
          </a:p>
          <a:p>
            <a:pPr>
              <a:lnSpc>
                <a:spcPct val="80000"/>
              </a:lnSpc>
            </a:pPr>
            <a:r>
              <a:rPr lang="en-US" sz="800" smtClean="0"/>
              <a:t>    for ii=1:4*OS_G:length(fi)-4*OS_G</a:t>
            </a:r>
          </a:p>
          <a:p>
            <a:pPr>
              <a:lnSpc>
                <a:spcPct val="80000"/>
              </a:lnSpc>
            </a:pPr>
            <a:r>
              <a:rPr lang="en-US" sz="800" smtClean="0"/>
              <a:t>        plot(tt_data(1:1+4*OS_G),fi(ii:ii+4*OS_G));</a:t>
            </a:r>
          </a:p>
          <a:p>
            <a:pPr>
              <a:lnSpc>
                <a:spcPct val="80000"/>
              </a:lnSpc>
            </a:pPr>
            <a:r>
              <a:rPr lang="en-US" sz="800" smtClean="0"/>
              <a:t>    end</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title('Eye diagram of 4 symbols before upconversion to IF');</a:t>
            </a:r>
          </a:p>
          <a:p>
            <a:pPr>
              <a:lnSpc>
                <a:spcPct val="80000"/>
              </a:lnSpc>
            </a:pPr>
            <a:r>
              <a:rPr lang="en-US" sz="800" smtClean="0"/>
              <a:t>    grid on;</a:t>
            </a:r>
          </a:p>
          <a:p>
            <a:pPr>
              <a:lnSpc>
                <a:spcPct val="80000"/>
              </a:lnSpc>
            </a:pPr>
            <a:r>
              <a:rPr lang="en-US" sz="800" smtClean="0"/>
              <a:t>else</a:t>
            </a:r>
          </a:p>
          <a:p>
            <a:pPr>
              <a:lnSpc>
                <a:spcPct val="80000"/>
              </a:lnSpc>
            </a:pPr>
            <a:r>
              <a:rPr lang="en-US" sz="800" smtClean="0"/>
              <a:t>    figure(13);</a:t>
            </a:r>
          </a:p>
          <a:p>
            <a:pPr>
              <a:lnSpc>
                <a:spcPct val="80000"/>
              </a:lnSpc>
            </a:pPr>
            <a:r>
              <a:rPr lang="en-US" sz="800" smtClean="0"/>
              <a:t>    clf;</a:t>
            </a:r>
          </a:p>
          <a:p>
            <a:pPr>
              <a:lnSpc>
                <a:spcPct val="80000"/>
              </a:lnSpc>
            </a:pPr>
            <a:r>
              <a:rPr lang="en-US" sz="800" smtClean="0"/>
              <a:t>    for ii=1:4*OS_G:length(Qfi)-4*OS_G</a:t>
            </a:r>
          </a:p>
          <a:p>
            <a:pPr>
              <a:lnSpc>
                <a:spcPct val="80000"/>
              </a:lnSpc>
            </a:pPr>
            <a:r>
              <a:rPr lang="en-US" sz="800" smtClean="0"/>
              <a:t>        subplot(2,1,1);plot(tt_data(1:1+4*OS_G),Qfi(ii:ii+4*OS_G)); hold on;</a:t>
            </a:r>
          </a:p>
          <a:p>
            <a:pPr>
              <a:lnSpc>
                <a:spcPct val="80000"/>
              </a:lnSpc>
            </a:pPr>
            <a:r>
              <a:rPr lang="en-US" sz="800" smtClean="0"/>
              <a:t>        subplot(2,1,2);plot(tt_data(1:1+4*OS_G),Ifi(ii:ii+4*OS_G)); hold on;</a:t>
            </a:r>
          </a:p>
          <a:p>
            <a:pPr>
              <a:lnSpc>
                <a:spcPct val="80000"/>
              </a:lnSpc>
            </a:pPr>
            <a:r>
              <a:rPr lang="en-US" sz="800" smtClean="0"/>
              <a:t>    end</a:t>
            </a:r>
          </a:p>
          <a:p>
            <a:pPr>
              <a:lnSpc>
                <a:spcPct val="80000"/>
              </a:lnSpc>
            </a:pPr>
            <a:r>
              <a:rPr lang="en-US" sz="800" smtClean="0"/>
              <a:t>    grid on;</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subplot(2,1,1);</a:t>
            </a:r>
          </a:p>
          <a:p>
            <a:pPr>
              <a:lnSpc>
                <a:spcPct val="80000"/>
              </a:lnSpc>
            </a:pPr>
            <a:r>
              <a:rPr lang="en-US" sz="800" smtClean="0"/>
              <a:t>    grid on;</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title('Eye diagram of 4 symbols before upconversion to IF');</a:t>
            </a:r>
          </a:p>
          <a:p>
            <a:pPr>
              <a:lnSpc>
                <a:spcPct val="80000"/>
              </a:lnSpc>
            </a:pPr>
            <a:r>
              <a:rPr lang="en-US" sz="800" smtClean="0"/>
              <a:t>end</a:t>
            </a:r>
          </a:p>
          <a:p>
            <a:pPr>
              <a:lnSpc>
                <a:spcPct val="80000"/>
              </a:lnSpc>
            </a:pPr>
            <a:endParaRPr lang="en-US" sz="800" smtClean="0"/>
          </a:p>
          <a:p>
            <a:pPr>
              <a:lnSpc>
                <a:spcPct val="80000"/>
              </a:lnSpc>
            </a:pPr>
            <a:endParaRPr lang="en-US" sz="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882650" y="723900"/>
            <a:ext cx="4981575" cy="3735388"/>
          </a:xfrm>
          <a:ln/>
        </p:spPr>
      </p:sp>
      <p:sp>
        <p:nvSpPr>
          <p:cNvPr id="132098" name="Rectangle 3"/>
          <p:cNvSpPr>
            <a:spLocks noGrp="1" noChangeArrowheads="1"/>
          </p:cNvSpPr>
          <p:nvPr>
            <p:ph type="body" idx="1"/>
          </p:nvPr>
        </p:nvSpPr>
        <p:spPr>
          <a:xfrm>
            <a:off x="677863" y="4710113"/>
            <a:ext cx="5413375" cy="4459287"/>
          </a:xfrm>
          <a:noFill/>
          <a:ln/>
        </p:spPr>
        <p:txBody>
          <a:bodyPr/>
          <a:lstStyle/>
          <a:p>
            <a:r>
              <a:rPr lang="en-US" sz="1600" b="1" smtClean="0"/>
              <a:t>FM modulation analysis at 250kbps</a:t>
            </a:r>
            <a:endParaRPr lang="en-US" smtClean="0"/>
          </a:p>
          <a:p>
            <a:r>
              <a:rPr lang="nb-NO" smtClean="0"/>
              <a:t>Frequency shift keying, means the the transmitter changes between two frequencies depending on the modulation data</a:t>
            </a:r>
          </a:p>
          <a:p>
            <a:r>
              <a:rPr lang="nb-NO" smtClean="0"/>
              <a:t>’0’ becomes f1</a:t>
            </a:r>
          </a:p>
          <a:p>
            <a:r>
              <a:rPr lang="nb-NO" smtClean="0"/>
              <a:t>’1’ becomes f2</a:t>
            </a:r>
          </a:p>
          <a:p>
            <a:r>
              <a:rPr lang="nb-NO" smtClean="0"/>
              <a:t>The difference between f2 and f1 become (2 * frequency deviation) and the modulation index of a FM transmitter is</a:t>
            </a:r>
          </a:p>
          <a:p>
            <a:r>
              <a:rPr lang="nb-NO" smtClean="0"/>
              <a:t>determined by the frequency deviation divided by the symbol rate of the transmission. In the example on the next slide</a:t>
            </a:r>
          </a:p>
          <a:p>
            <a:r>
              <a:rPr lang="nb-NO" smtClean="0"/>
              <a:t>We use a modulation index of of 0.5.</a:t>
            </a:r>
          </a:p>
          <a:p>
            <a:endParaRPr lang="nb-N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960438" y="765175"/>
            <a:ext cx="4902200" cy="3676650"/>
          </a:xfrm>
          <a:ln/>
        </p:spPr>
      </p:sp>
      <p:sp>
        <p:nvSpPr>
          <p:cNvPr id="134146" name="Rectangle 3"/>
          <p:cNvSpPr>
            <a:spLocks noGrp="1" noChangeArrowheads="1"/>
          </p:cNvSpPr>
          <p:nvPr>
            <p:ph type="body" idx="1"/>
          </p:nvPr>
        </p:nvSpPr>
        <p:spPr>
          <a:xfrm>
            <a:off x="920750" y="4670425"/>
            <a:ext cx="4983163" cy="4518025"/>
          </a:xfrm>
          <a:noFill/>
          <a:ln/>
        </p:spPr>
        <p:txBody>
          <a:bodyPr/>
          <a:lstStyle/>
          <a:p>
            <a:pPr>
              <a:lnSpc>
                <a:spcPct val="80000"/>
              </a:lnSpc>
            </a:pPr>
            <a:r>
              <a:rPr lang="en-US" sz="1000" b="1" smtClean="0"/>
              <a:t>FM modulation analysis at 250kbps</a:t>
            </a:r>
            <a:endParaRPr lang="en-US" sz="800" smtClean="0"/>
          </a:p>
          <a:p>
            <a:pPr>
              <a:lnSpc>
                <a:spcPct val="80000"/>
              </a:lnSpc>
            </a:pPr>
            <a:r>
              <a:rPr lang="nb-NO" sz="800" smtClean="0"/>
              <a:t>Frequency shift keying, means the the transmitter changes between two frequencies depending on the modulation data</a:t>
            </a:r>
          </a:p>
          <a:p>
            <a:pPr>
              <a:lnSpc>
                <a:spcPct val="80000"/>
              </a:lnSpc>
            </a:pPr>
            <a:r>
              <a:rPr lang="nb-NO" sz="800" smtClean="0"/>
              <a:t>’0’ becomes f1,  ’1’ becomes f2</a:t>
            </a:r>
          </a:p>
          <a:p>
            <a:pPr>
              <a:lnSpc>
                <a:spcPct val="80000"/>
              </a:lnSpc>
            </a:pPr>
            <a:r>
              <a:rPr lang="nb-NO" sz="800" smtClean="0"/>
              <a:t>The difference between f2 and f1 become (2 * frequency deviation) and the modulation index of a FM transmitter is</a:t>
            </a:r>
          </a:p>
          <a:p>
            <a:pPr>
              <a:lnSpc>
                <a:spcPct val="80000"/>
              </a:lnSpc>
            </a:pPr>
            <a:r>
              <a:rPr lang="nb-NO" sz="800" smtClean="0"/>
              <a:t>determined by the frequency deviation divided by the symbol rate of the transmission. In the example on the next slide</a:t>
            </a:r>
          </a:p>
          <a:p>
            <a:pPr>
              <a:lnSpc>
                <a:spcPct val="80000"/>
              </a:lnSpc>
            </a:pPr>
            <a:r>
              <a:rPr lang="nb-NO" sz="800" smtClean="0"/>
              <a:t>We use a modulation index of of 0.5. The means that the frequency deviation is 125KHz in this example. It also means that</a:t>
            </a:r>
          </a:p>
          <a:p>
            <a:pPr>
              <a:lnSpc>
                <a:spcPct val="80000"/>
              </a:lnSpc>
            </a:pPr>
            <a:r>
              <a:rPr lang="nb-NO" sz="800" smtClean="0"/>
              <a:t> a ’0’ is transmitter by lowering the RF carrier frequency by 125kHz and a ’1’ is transmitted by increasing the RF carrier </a:t>
            </a:r>
          </a:p>
          <a:p>
            <a:pPr>
              <a:lnSpc>
                <a:spcPct val="80000"/>
              </a:lnSpc>
            </a:pPr>
            <a:r>
              <a:rPr lang="nb-NO" sz="800" smtClean="0"/>
              <a:t>Frequency by 125kHz.</a:t>
            </a:r>
          </a:p>
          <a:p>
            <a:pPr>
              <a:lnSpc>
                <a:spcPct val="80000"/>
              </a:lnSpc>
            </a:pPr>
            <a:endParaRPr lang="nb-NO" sz="800" smtClean="0"/>
          </a:p>
          <a:p>
            <a:pPr>
              <a:lnSpc>
                <a:spcPct val="80000"/>
              </a:lnSpc>
            </a:pPr>
            <a:r>
              <a:rPr lang="en-US" sz="1000" b="1" smtClean="0"/>
              <a:t>Matlab code to make the graphs</a:t>
            </a:r>
          </a:p>
          <a:p>
            <a:pPr>
              <a:lnSpc>
                <a:spcPct val="80000"/>
              </a:lnSpc>
            </a:pPr>
            <a:r>
              <a:rPr lang="nb-NO" sz="800" smtClean="0"/>
              <a:t>clear;                          %% Clear all variable in memory</a:t>
            </a:r>
          </a:p>
          <a:p>
            <a:pPr>
              <a:lnSpc>
                <a:spcPct val="80000"/>
              </a:lnSpc>
            </a:pPr>
            <a:r>
              <a:rPr lang="nb-NO" sz="800" smtClean="0"/>
              <a:t>%% close all                    %% Close and delete all figures open</a:t>
            </a:r>
          </a:p>
          <a:p>
            <a:pPr>
              <a:lnSpc>
                <a:spcPct val="80000"/>
              </a:lnSpc>
            </a:pPr>
            <a:r>
              <a:rPr lang="nb-NO" sz="800" smtClean="0"/>
              <a:t> </a:t>
            </a:r>
          </a:p>
          <a:p>
            <a:pPr>
              <a:lnSpc>
                <a:spcPct val="80000"/>
              </a:lnSpc>
            </a:pPr>
            <a:r>
              <a:rPr lang="nb-NO" sz="800" smtClean="0"/>
              <a:t>%% Setup the basic modulation parameters</a:t>
            </a:r>
          </a:p>
          <a:p>
            <a:pPr>
              <a:lnSpc>
                <a:spcPct val="80000"/>
              </a:lnSpc>
            </a:pPr>
            <a:r>
              <a:rPr lang="nb-NO" sz="800" smtClean="0"/>
              <a:t>r_b = 250000;              %% The symbol rate of the modulator (symbol rate = bit rate for 2FSK/BPSK systems)</a:t>
            </a:r>
          </a:p>
          <a:p>
            <a:pPr>
              <a:lnSpc>
                <a:spcPct val="80000"/>
              </a:lnSpc>
            </a:pPr>
            <a:r>
              <a:rPr lang="nb-NO" sz="800" smtClean="0"/>
              <a:t>freq_dev = 125000;          %% For FM modulation this specifies the maximum frequency deviation</a:t>
            </a:r>
          </a:p>
          <a:p>
            <a:pPr>
              <a:lnSpc>
                <a:spcPct val="80000"/>
              </a:lnSpc>
            </a:pPr>
            <a:r>
              <a:rPr lang="nb-NO" sz="800" smtClean="0"/>
              <a:t>channel_spacing = 1000000;  %% Defines the channel spacing for ploting adajacent channels</a:t>
            </a:r>
          </a:p>
          <a:p>
            <a:pPr>
              <a:lnSpc>
                <a:spcPct val="80000"/>
              </a:lnSpc>
            </a:pPr>
            <a:r>
              <a:rPr lang="nb-NO" sz="800" smtClean="0"/>
              <a:t>nbits = 200;               %% number of bits to be used in each burst of data </a:t>
            </a:r>
          </a:p>
          <a:p>
            <a:pPr>
              <a:lnSpc>
                <a:spcPct val="80000"/>
              </a:lnSpc>
            </a:pPr>
            <a:r>
              <a:rPr lang="nb-NO" sz="800" smtClean="0"/>
              <a:t>nbursts = 100;               %% number of bursts to use for averaging (above 10 starts getting slow)</a:t>
            </a:r>
          </a:p>
          <a:p>
            <a:pPr>
              <a:lnSpc>
                <a:spcPct val="80000"/>
              </a:lnSpc>
            </a:pPr>
            <a:r>
              <a:rPr lang="nb-NO" sz="800" smtClean="0"/>
              <a:t>detail_plots = 0;          %% Detailed modulation plots for each burst (much slower operation)</a:t>
            </a:r>
          </a:p>
          <a:p>
            <a:pPr>
              <a:lnSpc>
                <a:spcPct val="80000"/>
              </a:lnSpc>
            </a:pPr>
            <a:r>
              <a:rPr lang="nb-NO" sz="800" smtClean="0"/>
              <a:t>discrete_filter = 0;       %% uses discrete values filters for the Gaussian filtering</a:t>
            </a:r>
          </a:p>
          <a:p>
            <a:pPr>
              <a:lnSpc>
                <a:spcPct val="80000"/>
              </a:lnSpc>
            </a:pPr>
            <a:r>
              <a:rPr lang="nb-NO" sz="800" smtClean="0"/>
              <a:t>%% Specify the oversampling used for each bit and each IF cycle</a:t>
            </a:r>
          </a:p>
          <a:p>
            <a:pPr>
              <a:lnSpc>
                <a:spcPct val="80000"/>
              </a:lnSpc>
            </a:pPr>
            <a:r>
              <a:rPr lang="nb-NO" sz="800" smtClean="0"/>
              <a:t>OS_rb = 8;                %%  Specify the oversampling rate of each symbol (BFSK : Bit rate = Symbol rate)</a:t>
            </a:r>
          </a:p>
          <a:p>
            <a:pPr>
              <a:lnSpc>
                <a:spcPct val="80000"/>
              </a:lnSpc>
            </a:pPr>
            <a:r>
              <a:rPr lang="nb-NO" sz="800" smtClean="0"/>
              <a:t>OS_if = 32;                %%  Specify the oversampling rate of the IF frequency calculation</a:t>
            </a:r>
          </a:p>
          <a:p>
            <a:pPr>
              <a:lnSpc>
                <a:spcPct val="80000"/>
              </a:lnSpc>
            </a:pPr>
            <a:r>
              <a:rPr lang="nb-NO" sz="800" smtClean="0"/>
              <a:t> </a:t>
            </a:r>
          </a:p>
          <a:p>
            <a:pPr>
              <a:lnSpc>
                <a:spcPct val="80000"/>
              </a:lnSpc>
            </a:pPr>
            <a:r>
              <a:rPr lang="nb-NO" sz="800" smtClean="0"/>
              <a:t> </a:t>
            </a:r>
          </a:p>
          <a:p>
            <a:pPr>
              <a:lnSpc>
                <a:spcPct val="80000"/>
              </a:lnSpc>
            </a:pPr>
            <a:r>
              <a:rPr lang="nb-NO" sz="800" smtClean="0"/>
              <a:t>%% Select which type of modulation to use based on the selection above</a:t>
            </a:r>
          </a:p>
          <a:p>
            <a:pPr>
              <a:lnSpc>
                <a:spcPct val="80000"/>
              </a:lnSpc>
            </a:pPr>
            <a:r>
              <a:rPr lang="nb-NO" sz="800" smtClean="0"/>
              <a:t>%% 1  = 'OOK'              2  = 'ASK'           3  = '2FSK'</a:t>
            </a:r>
          </a:p>
          <a:p>
            <a:pPr>
              <a:lnSpc>
                <a:spcPct val="80000"/>
              </a:lnSpc>
            </a:pPr>
            <a:r>
              <a:rPr lang="nb-NO" sz="800" smtClean="0"/>
              <a:t>%% 4  = '4FSK'             5  = '8FSK'          6  = '16FSK'</a:t>
            </a:r>
          </a:p>
          <a:p>
            <a:pPr>
              <a:lnSpc>
                <a:spcPct val="80000"/>
              </a:lnSpc>
            </a:pPr>
            <a:r>
              <a:rPr lang="nb-NO" sz="800" smtClean="0"/>
              <a:t>%% 7  = 'BPSK'             8  = 'QPSK'          9  = '8PSK'</a:t>
            </a:r>
          </a:p>
          <a:p>
            <a:pPr>
              <a:lnSpc>
                <a:spcPct val="80000"/>
              </a:lnSpc>
            </a:pPr>
            <a:r>
              <a:rPr lang="nb-NO" sz="800" smtClean="0"/>
              <a:t>%% 10 = '16PSK'            11 = 'MSK'           12 = 'O-QPSK</a:t>
            </a:r>
          </a:p>
          <a:p>
            <a:pPr>
              <a:lnSpc>
                <a:spcPct val="80000"/>
              </a:lnSpc>
            </a:pPr>
            <a:r>
              <a:rPr lang="nb-NO" sz="800" smtClean="0"/>
              <a:t>%% 13 = 'O2-QPSK'          14 = '16QAM'         15 = '256QAM'</a:t>
            </a:r>
          </a:p>
          <a:p>
            <a:pPr>
              <a:lnSpc>
                <a:spcPct val="80000"/>
              </a:lnSpc>
            </a:pPr>
            <a:r>
              <a:rPr lang="nb-NO" sz="800" smtClean="0"/>
              <a:t>Modulation_Type = 3;</a:t>
            </a:r>
          </a:p>
          <a:p>
            <a:pPr>
              <a:lnSpc>
                <a:spcPct val="80000"/>
              </a:lnSpc>
            </a:pPr>
            <a:r>
              <a:rPr lang="nb-NO" sz="800" smtClean="0"/>
              <a:t> </a:t>
            </a:r>
          </a:p>
          <a:p>
            <a:pPr>
              <a:lnSpc>
                <a:spcPct val="80000"/>
              </a:lnSpc>
            </a:pPr>
            <a:r>
              <a:rPr lang="nb-NO" sz="800" smtClean="0"/>
              <a:t>%% Select which type of IF filtering that is needed</a:t>
            </a:r>
          </a:p>
          <a:p>
            <a:pPr>
              <a:lnSpc>
                <a:spcPct val="80000"/>
              </a:lnSpc>
            </a:pPr>
            <a:r>
              <a:rPr lang="nb-NO" sz="800" smtClean="0"/>
              <a:t>%% 1 = 'None'               %% 2 = 'Gaussian'</a:t>
            </a:r>
          </a:p>
          <a:p>
            <a:pPr>
              <a:lnSpc>
                <a:spcPct val="80000"/>
              </a:lnSpc>
            </a:pPr>
            <a:r>
              <a:rPr lang="nb-NO" sz="800" smtClean="0"/>
              <a:t>%% 3 = 'RaisedCosine'       %% 4 = 'HalfSine'</a:t>
            </a:r>
          </a:p>
          <a:p>
            <a:pPr>
              <a:lnSpc>
                <a:spcPct val="80000"/>
              </a:lnSpc>
            </a:pPr>
            <a:r>
              <a:rPr lang="nb-NO" sz="800" smtClean="0"/>
              <a:t>%% 5 = 'HalfSine _ Halfwidth'</a:t>
            </a:r>
          </a:p>
          <a:p>
            <a:pPr>
              <a:lnSpc>
                <a:spcPct val="80000"/>
              </a:lnSpc>
            </a:pPr>
            <a:r>
              <a:rPr lang="nb-NO" sz="800" smtClean="0"/>
              <a:t>Transmit_Filter_Type = 1;</a:t>
            </a:r>
          </a:p>
          <a:p>
            <a:pPr>
              <a:lnSpc>
                <a:spcPct val="80000"/>
              </a:lnSpc>
            </a:pPr>
            <a:r>
              <a:rPr lang="nb-NO" sz="800" smtClean="0"/>
              <a:t> </a:t>
            </a:r>
          </a:p>
          <a:p>
            <a:pPr>
              <a:lnSpc>
                <a:spcPct val="80000"/>
              </a:lnSpc>
            </a:pPr>
            <a:r>
              <a:rPr lang="nb-NO" sz="800" smtClean="0"/>
              <a:t>%% Select which type of data to be used</a:t>
            </a:r>
          </a:p>
          <a:p>
            <a:pPr>
              <a:lnSpc>
                <a:spcPct val="80000"/>
              </a:lnSpc>
            </a:pPr>
            <a:r>
              <a:rPr lang="nb-NO" sz="800" smtClean="0"/>
              <a:t>%% 1 = 'Random data'        %% 2 = 'All ones'</a:t>
            </a:r>
          </a:p>
          <a:p>
            <a:pPr>
              <a:lnSpc>
                <a:spcPct val="80000"/>
              </a:lnSpc>
            </a:pPr>
            <a:r>
              <a:rPr lang="nb-NO" sz="800" smtClean="0"/>
              <a:t>%% 3 = 'All zeros'          %% 4 = '1/2*nbits of 0's and 1/2*nbits of 1's'</a:t>
            </a:r>
          </a:p>
          <a:p>
            <a:pPr>
              <a:lnSpc>
                <a:spcPct val="80000"/>
              </a:lnSpc>
            </a:pPr>
            <a:r>
              <a:rPr lang="nb-NO" sz="800" smtClean="0"/>
              <a:t>%% 5 = 'alternating 1,0's of size nbits'</a:t>
            </a:r>
          </a:p>
          <a:p>
            <a:pPr>
              <a:lnSpc>
                <a:spcPct val="80000"/>
              </a:lnSpc>
            </a:pPr>
            <a:r>
              <a:rPr lang="nb-NO" sz="800" smtClean="0"/>
              <a:t>%% 6 = 'Standard GSM burst' %% 7 = 'Standard DECT burst'</a:t>
            </a:r>
          </a:p>
          <a:p>
            <a:pPr>
              <a:lnSpc>
                <a:spcPct val="80000"/>
              </a:lnSpc>
            </a:pPr>
            <a:r>
              <a:rPr lang="nb-NO" sz="800" smtClean="0"/>
              <a:t>%% 8 = 'Zigbee (CCSS 16 codes - O-QPSK)'</a:t>
            </a:r>
          </a:p>
          <a:p>
            <a:pPr>
              <a:lnSpc>
                <a:spcPct val="80000"/>
              </a:lnSpc>
            </a:pPr>
            <a:r>
              <a:rPr lang="nb-NO" sz="800" smtClean="0"/>
              <a:t>InputDataType = 1;          </a:t>
            </a:r>
          </a:p>
          <a:p>
            <a:pPr>
              <a:lnSpc>
                <a:spcPct val="80000"/>
              </a:lnSpc>
            </a:pPr>
            <a:r>
              <a:rPr lang="nb-NO" sz="800" smtClean="0"/>
              <a:t> </a:t>
            </a:r>
          </a:p>
          <a:p>
            <a:pPr>
              <a:lnSpc>
                <a:spcPct val="80000"/>
              </a:lnSpc>
            </a:pPr>
            <a:r>
              <a:rPr lang="nb-NO" sz="800" smtClean="0"/>
              <a:t>Add_Noise=0;                    %% 0 = 'No noise added'</a:t>
            </a:r>
          </a:p>
          <a:p>
            <a:pPr>
              <a:lnSpc>
                <a:spcPct val="80000"/>
              </a:lnSpc>
            </a:pPr>
            <a:r>
              <a:rPr lang="nb-NO" sz="800" smtClean="0"/>
              <a:t>%% &gt; 0 = Specify the SNR of the AWGN noise</a:t>
            </a:r>
          </a:p>
          <a:p>
            <a:pPr>
              <a:lnSpc>
                <a:spcPct val="80000"/>
              </a:lnSpc>
            </a:pPr>
            <a:r>
              <a:rPr lang="nb-NO" sz="800" smtClean="0"/>
              <a:t>%% to add</a:t>
            </a:r>
          </a:p>
          <a:p>
            <a:pPr>
              <a:lnSpc>
                <a:spcPct val="80000"/>
              </a:lnSpc>
            </a:pPr>
            <a:r>
              <a:rPr lang="nb-NO" sz="800" smtClean="0"/>
              <a:t>FFT_Windowing = 2;              %% 1 = 'None'</a:t>
            </a:r>
          </a:p>
          <a:p>
            <a:pPr>
              <a:lnSpc>
                <a:spcPct val="80000"/>
              </a:lnSpc>
            </a:pPr>
            <a:r>
              <a:rPr lang="nb-NO" sz="800" smtClean="0"/>
              <a:t>%% 2 = 'Hanning'</a:t>
            </a:r>
          </a:p>
          <a:p>
            <a:pPr>
              <a:lnSpc>
                <a:spcPct val="80000"/>
              </a:lnSpc>
            </a:pPr>
            <a:r>
              <a:rPr lang="nb-NO" sz="800" smtClean="0"/>
              <a:t>%% 3 = 'Blackman'</a:t>
            </a:r>
          </a:p>
          <a:p>
            <a:pPr>
              <a:lnSpc>
                <a:spcPct val="80000"/>
              </a:lnSpc>
            </a:pPr>
            <a:r>
              <a:rPr lang="nb-NO" sz="800" smtClean="0"/>
              <a:t>RX_Bandwidth = 0;               %% 0  = 'No RX bandwidth limitations = if no noise this should be default'</a:t>
            </a:r>
          </a:p>
          <a:p>
            <a:pPr>
              <a:lnSpc>
                <a:spcPct val="80000"/>
              </a:lnSpc>
            </a:pPr>
            <a:r>
              <a:rPr lang="nb-NO" sz="800" smtClean="0"/>
              <a:t>%% &gt;0 = 'RX Bandwidth in Hertz'</a:t>
            </a:r>
          </a:p>
          <a:p>
            <a:pPr>
              <a:lnSpc>
                <a:spcPct val="80000"/>
              </a:lnSpc>
            </a:pPr>
            <a:r>
              <a:rPr lang="nb-NO" sz="800" smtClean="0"/>
              <a:t> </a:t>
            </a:r>
          </a:p>
          <a:p>
            <a:pPr>
              <a:lnSpc>
                <a:spcPct val="80000"/>
              </a:lnSpc>
            </a:pPr>
            <a:r>
              <a:rPr lang="nb-NO" sz="800" smtClean="0"/>
              <a:t>%% Calculate basic modulation paramters based on input given above</a:t>
            </a:r>
          </a:p>
          <a:p>
            <a:pPr>
              <a:lnSpc>
                <a:spcPct val="80000"/>
              </a:lnSpc>
            </a:pPr>
            <a:r>
              <a:rPr lang="nb-NO" sz="800" smtClean="0"/>
              <a:t>OS_G  = OS_if*OS_rb;            %% Calculates the required oversampling of the filter function</a:t>
            </a:r>
          </a:p>
          <a:p>
            <a:pPr>
              <a:lnSpc>
                <a:spcPct val="80000"/>
              </a:lnSpc>
            </a:pPr>
            <a:r>
              <a:rPr lang="nb-NO" sz="800" smtClean="0"/>
              <a:t>Tb = 1/r_b;                     %% Calculate the bit time (in seconds)</a:t>
            </a:r>
          </a:p>
          <a:p>
            <a:pPr>
              <a:lnSpc>
                <a:spcPct val="80000"/>
              </a:lnSpc>
            </a:pPr>
            <a:r>
              <a:rPr lang="nb-NO" sz="800" smtClean="0"/>
              <a:t>mi  = freq_dev/r_b;             %% Calculate the modulation index based on freq dev and bit rate</a:t>
            </a:r>
          </a:p>
          <a:p>
            <a:pPr>
              <a:lnSpc>
                <a:spcPct val="80000"/>
              </a:lnSpc>
            </a:pPr>
            <a:r>
              <a:rPr lang="nb-NO" sz="800" smtClean="0"/>
              <a:t> </a:t>
            </a:r>
          </a:p>
          <a:p>
            <a:pPr>
              <a:lnSpc>
                <a:spcPct val="80000"/>
              </a:lnSpc>
            </a:pPr>
            <a:r>
              <a:rPr lang="nb-NO" sz="800" smtClean="0"/>
              <a:t>%% Select whether the IQ modulation scheme is used or just a basic FM transmitter</a:t>
            </a:r>
          </a:p>
          <a:p>
            <a:pPr>
              <a:lnSpc>
                <a:spcPct val="80000"/>
              </a:lnSpc>
            </a:pPr>
            <a:r>
              <a:rPr lang="nb-NO" sz="800" smtClean="0"/>
              <a:t>switch Modulation_Type</a:t>
            </a:r>
          </a:p>
          <a:p>
            <a:pPr>
              <a:lnSpc>
                <a:spcPct val="80000"/>
              </a:lnSpc>
            </a:pPr>
            <a:r>
              <a:rPr lang="nb-NO" sz="800" smtClean="0"/>
              <a:t>    case 1</a:t>
            </a:r>
          </a:p>
          <a:p>
            <a:pPr>
              <a:lnSpc>
                <a:spcPct val="80000"/>
              </a:lnSpc>
            </a:pPr>
            <a:r>
              <a:rPr lang="nb-NO" sz="800" smtClean="0"/>
              <a:t>        IQ_MOD = 0;         %% 1 = 'OOK'</a:t>
            </a:r>
          </a:p>
          <a:p>
            <a:pPr>
              <a:lnSpc>
                <a:spcPct val="80000"/>
              </a:lnSpc>
            </a:pPr>
            <a:r>
              <a:rPr lang="nb-NO" sz="800" smtClean="0"/>
              <a:t>        symbol_map = 2;</a:t>
            </a:r>
          </a:p>
          <a:p>
            <a:pPr>
              <a:lnSpc>
                <a:spcPct val="80000"/>
              </a:lnSpc>
            </a:pPr>
            <a:r>
              <a:rPr lang="nb-NO" sz="800" smtClean="0"/>
              <a:t>        nsymbols = nbits;</a:t>
            </a:r>
          </a:p>
          <a:p>
            <a:pPr>
              <a:lnSpc>
                <a:spcPct val="80000"/>
              </a:lnSpc>
            </a:pPr>
            <a:r>
              <a:rPr lang="nb-NO" sz="800" smtClean="0"/>
              <a:t>    case 2</a:t>
            </a:r>
          </a:p>
          <a:p>
            <a:pPr>
              <a:lnSpc>
                <a:spcPct val="80000"/>
              </a:lnSpc>
            </a:pPr>
            <a:r>
              <a:rPr lang="nb-NO" sz="800" smtClean="0"/>
              <a:t>        IQ_MOD = 0;         %% 2 = 'ASK'</a:t>
            </a:r>
          </a:p>
          <a:p>
            <a:pPr>
              <a:lnSpc>
                <a:spcPct val="80000"/>
              </a:lnSpc>
            </a:pPr>
            <a:r>
              <a:rPr lang="nb-NO" sz="800" smtClean="0"/>
              <a:t>        symbol_map = 2;</a:t>
            </a:r>
          </a:p>
          <a:p>
            <a:pPr>
              <a:lnSpc>
                <a:spcPct val="80000"/>
              </a:lnSpc>
            </a:pPr>
            <a:r>
              <a:rPr lang="nb-NO" sz="800" smtClean="0"/>
              <a:t>        nsymbols = nbits;</a:t>
            </a:r>
          </a:p>
          <a:p>
            <a:pPr>
              <a:lnSpc>
                <a:spcPct val="80000"/>
              </a:lnSpc>
            </a:pPr>
            <a:r>
              <a:rPr lang="nb-NO" sz="800" smtClean="0"/>
              <a:t>    case 3</a:t>
            </a:r>
          </a:p>
          <a:p>
            <a:pPr>
              <a:lnSpc>
                <a:spcPct val="80000"/>
              </a:lnSpc>
            </a:pPr>
            <a:r>
              <a:rPr lang="nb-NO" sz="800" smtClean="0"/>
              <a:t>        IQ_MOD = 0;         %% 3 = '2FSK'</a:t>
            </a:r>
          </a:p>
          <a:p>
            <a:pPr>
              <a:lnSpc>
                <a:spcPct val="80000"/>
              </a:lnSpc>
            </a:pPr>
            <a:r>
              <a:rPr lang="nb-NO" sz="800" smtClean="0"/>
              <a:t>        symbol_map = 2;</a:t>
            </a:r>
          </a:p>
          <a:p>
            <a:pPr>
              <a:lnSpc>
                <a:spcPct val="80000"/>
              </a:lnSpc>
            </a:pPr>
            <a:r>
              <a:rPr lang="nb-NO" sz="800" smtClean="0"/>
              <a:t>        nsymbols = nbits;</a:t>
            </a:r>
          </a:p>
          <a:p>
            <a:pPr>
              <a:lnSpc>
                <a:spcPct val="80000"/>
              </a:lnSpc>
            </a:pPr>
            <a:r>
              <a:rPr lang="nb-NO" sz="800" smtClean="0"/>
              <a:t>    case 4</a:t>
            </a:r>
          </a:p>
          <a:p>
            <a:pPr>
              <a:lnSpc>
                <a:spcPct val="80000"/>
              </a:lnSpc>
            </a:pPr>
            <a:r>
              <a:rPr lang="nb-NO" sz="800" smtClean="0"/>
              <a:t>        IQ_MOD = 0;         %% 4 = '4FSK'</a:t>
            </a:r>
          </a:p>
          <a:p>
            <a:pPr>
              <a:lnSpc>
                <a:spcPct val="80000"/>
              </a:lnSpc>
            </a:pPr>
            <a:r>
              <a:rPr lang="nb-NO" sz="800" smtClean="0"/>
              <a:t>        symbol_map = 4;</a:t>
            </a:r>
          </a:p>
          <a:p>
            <a:pPr>
              <a:lnSpc>
                <a:spcPct val="80000"/>
              </a:lnSpc>
            </a:pPr>
            <a:r>
              <a:rPr lang="nb-NO" sz="800" smtClean="0"/>
              <a:t>        nsymbols = nbits / 2;</a:t>
            </a:r>
          </a:p>
          <a:p>
            <a:pPr>
              <a:lnSpc>
                <a:spcPct val="80000"/>
              </a:lnSpc>
            </a:pPr>
            <a:r>
              <a:rPr lang="nb-NO" sz="800" smtClean="0"/>
              <a:t>    case 5</a:t>
            </a:r>
          </a:p>
          <a:p>
            <a:pPr>
              <a:lnSpc>
                <a:spcPct val="80000"/>
              </a:lnSpc>
            </a:pPr>
            <a:r>
              <a:rPr lang="nb-NO" sz="800" smtClean="0"/>
              <a:t>        IQ_MOD = 0;         %% 5 = '8FSK'</a:t>
            </a:r>
          </a:p>
          <a:p>
            <a:pPr>
              <a:lnSpc>
                <a:spcPct val="80000"/>
              </a:lnSpc>
            </a:pPr>
            <a:r>
              <a:rPr lang="nb-NO" sz="800" smtClean="0"/>
              <a:t>        symbol_map = 8;</a:t>
            </a:r>
          </a:p>
          <a:p>
            <a:pPr>
              <a:lnSpc>
                <a:spcPct val="80000"/>
              </a:lnSpc>
            </a:pPr>
            <a:r>
              <a:rPr lang="nb-NO" sz="800" smtClean="0"/>
              <a:t>        nsymbols = nbits / 3;</a:t>
            </a:r>
          </a:p>
          <a:p>
            <a:pPr>
              <a:lnSpc>
                <a:spcPct val="80000"/>
              </a:lnSpc>
            </a:pPr>
            <a:r>
              <a:rPr lang="nb-NO" sz="800" smtClean="0"/>
              <a:t>    case 6</a:t>
            </a:r>
          </a:p>
          <a:p>
            <a:pPr>
              <a:lnSpc>
                <a:spcPct val="80000"/>
              </a:lnSpc>
            </a:pPr>
            <a:r>
              <a:rPr lang="nb-NO" sz="800" smtClean="0"/>
              <a:t>        IQ_MOD = 0;         %% 6 = '16FSK'</a:t>
            </a:r>
          </a:p>
          <a:p>
            <a:pPr>
              <a:lnSpc>
                <a:spcPct val="80000"/>
              </a:lnSpc>
            </a:pPr>
            <a:r>
              <a:rPr lang="nb-NO" sz="800" smtClean="0"/>
              <a:t>        symbol_map = 16;</a:t>
            </a:r>
          </a:p>
          <a:p>
            <a:pPr>
              <a:lnSpc>
                <a:spcPct val="80000"/>
              </a:lnSpc>
            </a:pPr>
            <a:r>
              <a:rPr lang="nb-NO" sz="800" smtClean="0"/>
              <a:t>        nsymbols = nbits / 4;</a:t>
            </a:r>
          </a:p>
          <a:p>
            <a:pPr>
              <a:lnSpc>
                <a:spcPct val="80000"/>
              </a:lnSpc>
            </a:pPr>
            <a:r>
              <a:rPr lang="nb-NO" sz="800" smtClean="0"/>
              <a:t>    case 7</a:t>
            </a:r>
          </a:p>
          <a:p>
            <a:pPr>
              <a:lnSpc>
                <a:spcPct val="80000"/>
              </a:lnSpc>
            </a:pPr>
            <a:r>
              <a:rPr lang="nb-NO" sz="800" smtClean="0"/>
              <a:t>        IQ_MOD = 1;         %% 7 = 'BPSK'</a:t>
            </a:r>
          </a:p>
          <a:p>
            <a:pPr>
              <a:lnSpc>
                <a:spcPct val="80000"/>
              </a:lnSpc>
            </a:pPr>
            <a:r>
              <a:rPr lang="nb-NO" sz="800" smtClean="0"/>
              <a:t>        symbol_map = 2;</a:t>
            </a:r>
          </a:p>
          <a:p>
            <a:pPr>
              <a:lnSpc>
                <a:spcPct val="80000"/>
              </a:lnSpc>
            </a:pPr>
            <a:r>
              <a:rPr lang="nb-NO" sz="800" smtClean="0"/>
              <a:t>        nsymbols = nbits;</a:t>
            </a:r>
          </a:p>
          <a:p>
            <a:pPr>
              <a:lnSpc>
                <a:spcPct val="80000"/>
              </a:lnSpc>
            </a:pPr>
            <a:r>
              <a:rPr lang="nb-NO" sz="800" smtClean="0"/>
              <a:t>    case 8</a:t>
            </a:r>
          </a:p>
          <a:p>
            <a:pPr>
              <a:lnSpc>
                <a:spcPct val="80000"/>
              </a:lnSpc>
            </a:pPr>
            <a:r>
              <a:rPr lang="nb-NO" sz="800" smtClean="0"/>
              <a:t>        IQ_MOD = 1;         %% 8 = 'QPSK'</a:t>
            </a:r>
          </a:p>
          <a:p>
            <a:pPr>
              <a:lnSpc>
                <a:spcPct val="80000"/>
              </a:lnSpc>
            </a:pPr>
            <a:r>
              <a:rPr lang="nb-NO" sz="800" smtClean="0"/>
              <a:t>        symbol_map = 4;</a:t>
            </a:r>
          </a:p>
          <a:p>
            <a:pPr>
              <a:lnSpc>
                <a:spcPct val="80000"/>
              </a:lnSpc>
            </a:pPr>
            <a:r>
              <a:rPr lang="nb-NO" sz="800" smtClean="0"/>
              <a:t>        nsymbols = nbits / 2;</a:t>
            </a:r>
          </a:p>
          <a:p>
            <a:pPr>
              <a:lnSpc>
                <a:spcPct val="80000"/>
              </a:lnSpc>
            </a:pPr>
            <a:r>
              <a:rPr lang="nb-NO" sz="800" smtClean="0"/>
              <a:t>    case 9</a:t>
            </a:r>
          </a:p>
          <a:p>
            <a:pPr>
              <a:lnSpc>
                <a:spcPct val="80000"/>
              </a:lnSpc>
            </a:pPr>
            <a:r>
              <a:rPr lang="nb-NO" sz="800" smtClean="0"/>
              <a:t>        IQ_MOD = 1;         %% 9 = '8PSK'</a:t>
            </a:r>
          </a:p>
          <a:p>
            <a:pPr>
              <a:lnSpc>
                <a:spcPct val="80000"/>
              </a:lnSpc>
            </a:pPr>
            <a:r>
              <a:rPr lang="nb-NO" sz="800" smtClean="0"/>
              <a:t>        symbol_map = 8;</a:t>
            </a:r>
          </a:p>
          <a:p>
            <a:pPr>
              <a:lnSpc>
                <a:spcPct val="80000"/>
              </a:lnSpc>
            </a:pPr>
            <a:r>
              <a:rPr lang="nb-NO" sz="800" smtClean="0"/>
              <a:t>        nsymbols = nbits / 3;</a:t>
            </a:r>
          </a:p>
          <a:p>
            <a:pPr>
              <a:lnSpc>
                <a:spcPct val="80000"/>
              </a:lnSpc>
            </a:pPr>
            <a:r>
              <a:rPr lang="nb-NO" sz="800" smtClean="0"/>
              <a:t>    case 10</a:t>
            </a:r>
          </a:p>
          <a:p>
            <a:pPr>
              <a:lnSpc>
                <a:spcPct val="80000"/>
              </a:lnSpc>
            </a:pPr>
            <a:r>
              <a:rPr lang="nb-NO" sz="800" smtClean="0"/>
              <a:t>        IQ_MOD = 1;         %% 10 = '16PSK'</a:t>
            </a:r>
          </a:p>
          <a:p>
            <a:pPr>
              <a:lnSpc>
                <a:spcPct val="80000"/>
              </a:lnSpc>
            </a:pPr>
            <a:r>
              <a:rPr lang="nb-NO" sz="800" smtClean="0"/>
              <a:t>        symbol_map = 16;</a:t>
            </a:r>
          </a:p>
          <a:p>
            <a:pPr>
              <a:lnSpc>
                <a:spcPct val="80000"/>
              </a:lnSpc>
            </a:pPr>
            <a:r>
              <a:rPr lang="nb-NO" sz="800" smtClean="0"/>
              <a:t>        nsymbols = nbits / 4;</a:t>
            </a:r>
          </a:p>
          <a:p>
            <a:pPr>
              <a:lnSpc>
                <a:spcPct val="80000"/>
              </a:lnSpc>
            </a:pPr>
            <a:r>
              <a:rPr lang="nb-NO" sz="800" smtClean="0"/>
              <a:t>    case 11</a:t>
            </a:r>
          </a:p>
          <a:p>
            <a:pPr>
              <a:lnSpc>
                <a:spcPct val="80000"/>
              </a:lnSpc>
            </a:pPr>
            <a:r>
              <a:rPr lang="nb-NO" sz="800" smtClean="0"/>
              <a:t>        IQ_MOD = 1;         %% 11 = 'MSK'</a:t>
            </a:r>
          </a:p>
          <a:p>
            <a:pPr>
              <a:lnSpc>
                <a:spcPct val="80000"/>
              </a:lnSpc>
            </a:pPr>
            <a:r>
              <a:rPr lang="nb-NO" sz="800" smtClean="0"/>
              <a:t>        symbol_map = 2;</a:t>
            </a:r>
          </a:p>
          <a:p>
            <a:pPr>
              <a:lnSpc>
                <a:spcPct val="80000"/>
              </a:lnSpc>
            </a:pPr>
            <a:r>
              <a:rPr lang="nb-NO" sz="800" smtClean="0"/>
              <a:t>        nsymbols = nbits;</a:t>
            </a:r>
          </a:p>
          <a:p>
            <a:pPr>
              <a:lnSpc>
                <a:spcPct val="80000"/>
              </a:lnSpc>
            </a:pPr>
            <a:r>
              <a:rPr lang="nb-NO" sz="800" smtClean="0"/>
              <a:t>    case 12</a:t>
            </a:r>
          </a:p>
          <a:p>
            <a:pPr>
              <a:lnSpc>
                <a:spcPct val="80000"/>
              </a:lnSpc>
            </a:pPr>
            <a:r>
              <a:rPr lang="nb-NO" sz="800" smtClean="0"/>
              <a:t>        IQ_MOD = 1;         %% 12 = 'O-QPSK'</a:t>
            </a:r>
          </a:p>
          <a:p>
            <a:pPr>
              <a:lnSpc>
                <a:spcPct val="80000"/>
              </a:lnSpc>
            </a:pPr>
            <a:r>
              <a:rPr lang="nb-NO" sz="800" smtClean="0"/>
              <a:t>        symbol_map = 4;</a:t>
            </a:r>
          </a:p>
          <a:p>
            <a:pPr>
              <a:lnSpc>
                <a:spcPct val="80000"/>
              </a:lnSpc>
            </a:pPr>
            <a:r>
              <a:rPr lang="nb-NO" sz="800" smtClean="0"/>
              <a:t>        nsymbols = nbits / 2;</a:t>
            </a:r>
          </a:p>
          <a:p>
            <a:pPr>
              <a:lnSpc>
                <a:spcPct val="80000"/>
              </a:lnSpc>
            </a:pPr>
            <a:r>
              <a:rPr lang="nb-NO" sz="800" smtClean="0"/>
              <a:t>    case 13</a:t>
            </a:r>
          </a:p>
          <a:p>
            <a:pPr>
              <a:lnSpc>
                <a:spcPct val="80000"/>
              </a:lnSpc>
            </a:pPr>
            <a:r>
              <a:rPr lang="nb-NO" sz="800" smtClean="0"/>
              <a:t>        IQ_MOD = 1;         %% 13 = 'O2-QPSK'</a:t>
            </a:r>
          </a:p>
          <a:p>
            <a:pPr>
              <a:lnSpc>
                <a:spcPct val="80000"/>
              </a:lnSpc>
            </a:pPr>
            <a:r>
              <a:rPr lang="nb-NO" sz="800" smtClean="0"/>
              <a:t>        symbol_map = 4;</a:t>
            </a:r>
          </a:p>
          <a:p>
            <a:pPr>
              <a:lnSpc>
                <a:spcPct val="80000"/>
              </a:lnSpc>
            </a:pPr>
            <a:r>
              <a:rPr lang="nb-NO" sz="800" smtClean="0"/>
              <a:t>        nsymbols = nbits / 2;</a:t>
            </a:r>
          </a:p>
          <a:p>
            <a:pPr>
              <a:lnSpc>
                <a:spcPct val="80000"/>
              </a:lnSpc>
            </a:pPr>
            <a:r>
              <a:rPr lang="nb-NO" sz="800" smtClean="0"/>
              <a:t>    case 14</a:t>
            </a:r>
          </a:p>
          <a:p>
            <a:pPr>
              <a:lnSpc>
                <a:spcPct val="80000"/>
              </a:lnSpc>
            </a:pPr>
            <a:r>
              <a:rPr lang="nb-NO" sz="800" smtClean="0"/>
              <a:t>        IQ_MOD = 1;         %% 14 = '16QAM'</a:t>
            </a:r>
          </a:p>
          <a:p>
            <a:pPr>
              <a:lnSpc>
                <a:spcPct val="80000"/>
              </a:lnSpc>
            </a:pPr>
            <a:r>
              <a:rPr lang="nb-NO" sz="800" smtClean="0"/>
              <a:t>        symbol_map = 16;</a:t>
            </a:r>
          </a:p>
          <a:p>
            <a:pPr>
              <a:lnSpc>
                <a:spcPct val="80000"/>
              </a:lnSpc>
            </a:pPr>
            <a:r>
              <a:rPr lang="nb-NO" sz="800" smtClean="0"/>
              <a:t>        nsymbols = nbits / 4;</a:t>
            </a:r>
          </a:p>
          <a:p>
            <a:pPr>
              <a:lnSpc>
                <a:spcPct val="80000"/>
              </a:lnSpc>
            </a:pPr>
            <a:r>
              <a:rPr lang="nb-NO" sz="800" smtClean="0"/>
              <a:t>    case 15</a:t>
            </a:r>
          </a:p>
          <a:p>
            <a:pPr>
              <a:lnSpc>
                <a:spcPct val="80000"/>
              </a:lnSpc>
            </a:pPr>
            <a:r>
              <a:rPr lang="nb-NO" sz="800" smtClean="0"/>
              <a:t>        IQ_MOD = 1;         %% 15 = '256QAM'</a:t>
            </a:r>
          </a:p>
          <a:p>
            <a:pPr>
              <a:lnSpc>
                <a:spcPct val="80000"/>
              </a:lnSpc>
            </a:pPr>
            <a:r>
              <a:rPr lang="nb-NO" sz="800" smtClean="0"/>
              <a:t>        symbol_map = 256;</a:t>
            </a:r>
          </a:p>
          <a:p>
            <a:pPr>
              <a:lnSpc>
                <a:spcPct val="80000"/>
              </a:lnSpc>
            </a:pPr>
            <a:r>
              <a:rPr lang="nb-NO" sz="800" smtClean="0"/>
              <a:t>        nsymbols = nbits / 8;</a:t>
            </a:r>
          </a:p>
          <a:p>
            <a:pPr>
              <a:lnSpc>
                <a:spcPct val="80000"/>
              </a:lnSpc>
            </a:pPr>
            <a:r>
              <a:rPr lang="nb-NO" sz="800" smtClean="0"/>
              <a:t>end</a:t>
            </a:r>
          </a:p>
          <a:p>
            <a:pPr>
              <a:lnSpc>
                <a:spcPct val="80000"/>
              </a:lnSpc>
            </a:pPr>
            <a:r>
              <a:rPr lang="nb-NO" sz="800" smtClean="0"/>
              <a:t> </a:t>
            </a:r>
          </a:p>
          <a:p>
            <a:pPr>
              <a:lnSpc>
                <a:spcPct val="80000"/>
              </a:lnSpc>
            </a:pPr>
            <a:r>
              <a:rPr lang="nb-NO" sz="800" smtClean="0"/>
              <a:t>%% Initialize array to zeros. This speeds up data processing of large arrays of data</a:t>
            </a:r>
          </a:p>
          <a:p>
            <a:pPr>
              <a:lnSpc>
                <a:spcPct val="80000"/>
              </a:lnSpc>
            </a:pPr>
            <a:r>
              <a:rPr lang="nb-NO" sz="800" smtClean="0"/>
              <a:t>if_data  = zeros(1,nsymbols*OS_if * OS_rb);  %%</a:t>
            </a:r>
          </a:p>
          <a:p>
            <a:pPr>
              <a:lnSpc>
                <a:spcPct val="80000"/>
              </a:lnSpc>
            </a:pPr>
            <a:r>
              <a:rPr lang="nb-NO" sz="800" smtClean="0"/>
              <a:t>tt_data  = zeros(1,nsymbols*OS_if * OS_rb);  %% time array for if data array</a:t>
            </a:r>
          </a:p>
          <a:p>
            <a:pPr>
              <a:lnSpc>
                <a:spcPct val="80000"/>
              </a:lnSpc>
            </a:pPr>
            <a:r>
              <a:rPr lang="nb-NO" sz="800" smtClean="0"/>
              <a:t>ff_data  = zeros(1,nsymbols*OS_if * OS_rb);  %% fft array of if data</a:t>
            </a:r>
          </a:p>
          <a:p>
            <a:pPr>
              <a:lnSpc>
                <a:spcPct val="80000"/>
              </a:lnSpc>
            </a:pPr>
            <a:r>
              <a:rPr lang="nb-NO" sz="800" smtClean="0"/>
              <a:t>fm_data  = zeros(1,nsymbols*OS_if * OS_rb);  %% modulation data</a:t>
            </a:r>
          </a:p>
          <a:p>
            <a:pPr>
              <a:lnSpc>
                <a:spcPct val="80000"/>
              </a:lnSpc>
            </a:pPr>
            <a:r>
              <a:rPr lang="nb-NO" sz="800" smtClean="0"/>
              <a:t>mif_data = zeros(1,nsymbols*OS_if * OS_rb);  %% modulation data</a:t>
            </a:r>
          </a:p>
          <a:p>
            <a:pPr>
              <a:lnSpc>
                <a:spcPct val="80000"/>
              </a:lnSpc>
            </a:pPr>
            <a:r>
              <a:rPr lang="nb-NO" sz="800" smtClean="0"/>
              <a:t>IntQfi   = zeros(1,nsymbols*OS_if * OS_rb);  %% Running integration of modulation data</a:t>
            </a:r>
          </a:p>
          <a:p>
            <a:pPr>
              <a:lnSpc>
                <a:spcPct val="80000"/>
              </a:lnSpc>
            </a:pPr>
            <a:r>
              <a:rPr lang="nb-NO" sz="800" smtClean="0"/>
              <a:t>IntIfi   = zeros(1,nsymbols*OS_if * OS_rb);  %% Running integration of modulation data</a:t>
            </a:r>
          </a:p>
          <a:p>
            <a:pPr>
              <a:lnSpc>
                <a:spcPct val="80000"/>
              </a:lnSpc>
            </a:pPr>
            <a:r>
              <a:rPr lang="nb-NO" sz="800" smtClean="0"/>
              <a:t> </a:t>
            </a:r>
          </a:p>
          <a:p>
            <a:pPr>
              <a:lnSpc>
                <a:spcPct val="80000"/>
              </a:lnSpc>
            </a:pPr>
            <a:r>
              <a:rPr lang="nb-NO" sz="800" smtClean="0"/>
              <a:t>%% Precalculate the filter functions used by the modulation schemes (Gaussian, Box, RaisedCosine, HalfSine)</a:t>
            </a:r>
          </a:p>
          <a:p>
            <a:pPr>
              <a:lnSpc>
                <a:spcPct val="80000"/>
              </a:lnSpc>
            </a:pPr>
            <a:r>
              <a:rPr lang="nb-NO" sz="800" smtClean="0"/>
              <a:t>G_L = 5;</a:t>
            </a:r>
          </a:p>
          <a:p>
            <a:pPr>
              <a:lnSpc>
                <a:spcPct val="80000"/>
              </a:lnSpc>
            </a:pPr>
            <a:r>
              <a:rPr lang="nb-NO" sz="800" smtClean="0"/>
              <a:t>G = Gauss(0.5, Tb, OS_G, G_L);             %% Calculate the Gaussian transfer function</a:t>
            </a:r>
          </a:p>
          <a:p>
            <a:pPr>
              <a:lnSpc>
                <a:spcPct val="80000"/>
              </a:lnSpc>
            </a:pPr>
            <a:r>
              <a:rPr lang="nb-NO" sz="800" smtClean="0"/>
              <a:t>G = (pi/2)*OS_rb*G;                      %% scale the pulse such that we get pi/2 delta for each symbol</a:t>
            </a:r>
          </a:p>
          <a:p>
            <a:pPr>
              <a:lnSpc>
                <a:spcPct val="80000"/>
              </a:lnSpc>
            </a:pPr>
            <a:r>
              <a:rPr lang="nb-NO" sz="800" smtClean="0"/>
              <a:t>RC = RaisedCosine(0.5, G_L, OS_G);</a:t>
            </a:r>
          </a:p>
          <a:p>
            <a:pPr>
              <a:lnSpc>
                <a:spcPct val="80000"/>
              </a:lnSpc>
            </a:pPr>
            <a:r>
              <a:rPr lang="nb-NO" sz="800" smtClean="0"/>
              <a:t>RC = (pi/2)*OS_rb*RC;                    %% scale the pulse such that we get pi/2 delta for each symbol</a:t>
            </a:r>
          </a:p>
          <a:p>
            <a:pPr>
              <a:lnSpc>
                <a:spcPct val="80000"/>
              </a:lnSpc>
            </a:pPr>
            <a:r>
              <a:rPr lang="nb-NO" sz="800" smtClean="0"/>
              <a:t>HS = HalfSine2(G_L, OS_G);</a:t>
            </a:r>
          </a:p>
          <a:p>
            <a:pPr>
              <a:lnSpc>
                <a:spcPct val="80000"/>
              </a:lnSpc>
            </a:pPr>
            <a:r>
              <a:rPr lang="nb-NO" sz="800" smtClean="0"/>
              <a:t>HS = (pi/2)*OS_rb*HS;                    %% scale the pulse such that we get pi/2 delta for each symbol</a:t>
            </a:r>
          </a:p>
          <a:p>
            <a:pPr>
              <a:lnSpc>
                <a:spcPct val="80000"/>
              </a:lnSpc>
            </a:pPr>
            <a:r>
              <a:rPr lang="nb-NO" sz="800" smtClean="0"/>
              <a:t>HS2 = HalfSine(G_L, OS_G);</a:t>
            </a:r>
          </a:p>
          <a:p>
            <a:pPr>
              <a:lnSpc>
                <a:spcPct val="80000"/>
              </a:lnSpc>
            </a:pPr>
            <a:r>
              <a:rPr lang="nb-NO" sz="800" smtClean="0"/>
              <a:t>HS2 = (pi/2)*OS_rb*HS2;                  %% scale the pulse such that we get pi/2 delta for each symbol</a:t>
            </a:r>
          </a:p>
          <a:p>
            <a:pPr>
              <a:lnSpc>
                <a:spcPct val="80000"/>
              </a:lnSpc>
            </a:pPr>
            <a:r>
              <a:rPr lang="nb-NO" sz="800" smtClean="0"/>
              <a:t> </a:t>
            </a:r>
          </a:p>
          <a:p>
            <a:pPr>
              <a:lnSpc>
                <a:spcPct val="80000"/>
              </a:lnSpc>
            </a:pPr>
            <a:r>
              <a:rPr lang="nb-NO" sz="800" smtClean="0"/>
              <a:t>figure(1)</a:t>
            </a:r>
          </a:p>
          <a:p>
            <a:pPr>
              <a:lnSpc>
                <a:spcPct val="80000"/>
              </a:lnSpc>
            </a:pPr>
            <a:r>
              <a:rPr lang="nb-NO" sz="800" smtClean="0"/>
              <a:t>for n=1:length(G),</a:t>
            </a:r>
          </a:p>
          <a:p>
            <a:pPr>
              <a:lnSpc>
                <a:spcPct val="80000"/>
              </a:lnSpc>
            </a:pPr>
            <a:r>
              <a:rPr lang="nb-NO" sz="800" smtClean="0"/>
              <a:t>    tt(n) = n/OS_G - length(G)/OS_G*0.5;</a:t>
            </a:r>
          </a:p>
          <a:p>
            <a:pPr>
              <a:lnSpc>
                <a:spcPct val="80000"/>
              </a:lnSpc>
            </a:pPr>
            <a:r>
              <a:rPr lang="nb-NO" sz="800" smtClean="0"/>
              <a:t>end</a:t>
            </a:r>
          </a:p>
          <a:p>
            <a:pPr>
              <a:lnSpc>
                <a:spcPct val="80000"/>
              </a:lnSpc>
            </a:pPr>
            <a:r>
              <a:rPr lang="nb-NO" sz="800" smtClean="0"/>
              <a:t>plot(tt,G,'bo-');</a:t>
            </a:r>
          </a:p>
          <a:p>
            <a:pPr>
              <a:lnSpc>
                <a:spcPct val="80000"/>
              </a:lnSpc>
            </a:pPr>
            <a:r>
              <a:rPr lang="nb-NO" sz="800" smtClean="0"/>
              <a:t>hold on</a:t>
            </a:r>
          </a:p>
          <a:p>
            <a:pPr>
              <a:lnSpc>
                <a:spcPct val="80000"/>
              </a:lnSpc>
            </a:pPr>
            <a:r>
              <a:rPr lang="nb-NO" sz="800" smtClean="0"/>
              <a:t>if(discrete_filter == 1)</a:t>
            </a:r>
          </a:p>
          <a:p>
            <a:pPr>
              <a:lnSpc>
                <a:spcPct val="80000"/>
              </a:lnSpc>
            </a:pPr>
            <a:r>
              <a:rPr lang="nb-NO" sz="800" smtClean="0"/>
              <a:t>    for n=2:length(G)</a:t>
            </a:r>
          </a:p>
          <a:p>
            <a:pPr>
              <a:lnSpc>
                <a:spcPct val="80000"/>
              </a:lnSpc>
            </a:pPr>
            <a:r>
              <a:rPr lang="nb-NO" sz="800" smtClean="0"/>
              <a:t>        if(floor(n/OS_if) ~= n/OS_if)</a:t>
            </a:r>
          </a:p>
          <a:p>
            <a:pPr>
              <a:lnSpc>
                <a:spcPct val="80000"/>
              </a:lnSpc>
            </a:pPr>
            <a:r>
              <a:rPr lang="nb-NO" sz="800" smtClean="0"/>
              <a:t>            G(n) = G(n-1);</a:t>
            </a:r>
          </a:p>
          <a:p>
            <a:pPr>
              <a:lnSpc>
                <a:spcPct val="80000"/>
              </a:lnSpc>
            </a:pPr>
            <a:r>
              <a:rPr lang="nb-NO" sz="800" smtClean="0"/>
              <a:t>        end</a:t>
            </a:r>
          </a:p>
          <a:p>
            <a:pPr>
              <a:lnSpc>
                <a:spcPct val="80000"/>
              </a:lnSpc>
            </a:pPr>
            <a:r>
              <a:rPr lang="nb-NO" sz="800" smtClean="0"/>
              <a:t>    end</a:t>
            </a:r>
          </a:p>
          <a:p>
            <a:pPr>
              <a:lnSpc>
                <a:spcPct val="80000"/>
              </a:lnSpc>
            </a:pPr>
            <a:r>
              <a:rPr lang="nb-NO" sz="800" smtClean="0"/>
              <a:t>    plot(tt,G,'mo-');</a:t>
            </a:r>
          </a:p>
          <a:p>
            <a:pPr>
              <a:lnSpc>
                <a:spcPct val="80000"/>
              </a:lnSpc>
            </a:pPr>
            <a:r>
              <a:rPr lang="nb-NO" sz="800" smtClean="0"/>
              <a:t>end</a:t>
            </a:r>
          </a:p>
          <a:p>
            <a:pPr>
              <a:lnSpc>
                <a:spcPct val="80000"/>
              </a:lnSpc>
            </a:pPr>
            <a:r>
              <a:rPr lang="nb-NO" sz="800" smtClean="0"/>
              <a:t>plot(tt,HS(1:length(G)),'g');</a:t>
            </a:r>
          </a:p>
          <a:p>
            <a:pPr>
              <a:lnSpc>
                <a:spcPct val="80000"/>
              </a:lnSpc>
            </a:pPr>
            <a:r>
              <a:rPr lang="nb-NO" sz="800" smtClean="0"/>
              <a:t>plot(tt,RC(1:length(G)),'r');</a:t>
            </a:r>
          </a:p>
          <a:p>
            <a:pPr>
              <a:lnSpc>
                <a:spcPct val="80000"/>
              </a:lnSpc>
            </a:pPr>
            <a:r>
              <a:rPr lang="nb-NO" sz="800" smtClean="0"/>
              <a:t>grid on</a:t>
            </a:r>
          </a:p>
          <a:p>
            <a:pPr>
              <a:lnSpc>
                <a:spcPct val="80000"/>
              </a:lnSpc>
            </a:pPr>
            <a:r>
              <a:rPr lang="nb-NO" sz="800" smtClean="0"/>
              <a:t>xlabel('time, t')</a:t>
            </a:r>
          </a:p>
          <a:p>
            <a:pPr>
              <a:lnSpc>
                <a:spcPct val="80000"/>
              </a:lnSpc>
            </a:pPr>
            <a:r>
              <a:rPr lang="nb-NO" sz="800" smtClean="0"/>
              <a:t>ylabel('amplitude, g(t)')</a:t>
            </a:r>
          </a:p>
          <a:p>
            <a:pPr>
              <a:lnSpc>
                <a:spcPct val="80000"/>
              </a:lnSpc>
            </a:pPr>
            <a:r>
              <a:rPr lang="nb-NO" sz="800" smtClean="0"/>
              <a:t>title('Time domain waveform of pulse shaping filters')</a:t>
            </a:r>
          </a:p>
          <a:p>
            <a:pPr>
              <a:lnSpc>
                <a:spcPct val="80000"/>
              </a:lnSpc>
            </a:pPr>
            <a:r>
              <a:rPr lang="nb-NO" sz="800" smtClean="0"/>
              <a:t> </a:t>
            </a:r>
          </a:p>
          <a:p>
            <a:pPr>
              <a:lnSpc>
                <a:spcPct val="80000"/>
              </a:lnSpc>
            </a:pPr>
            <a:r>
              <a:rPr lang="nb-NO" sz="800" smtClean="0"/>
              <a:t>Trim_GL = G_L - 0.5;</a:t>
            </a:r>
          </a:p>
          <a:p>
            <a:pPr>
              <a:lnSpc>
                <a:spcPct val="80000"/>
              </a:lnSpc>
            </a:pPr>
            <a:r>
              <a:rPr lang="nb-NO" sz="800" smtClean="0"/>
              <a:t>box = [zeros(1,Trim_GL*OS_G) ones(1,OS_G) zeros(1,Trim_GL*OS_G)];</a:t>
            </a:r>
          </a:p>
          <a:p>
            <a:pPr>
              <a:lnSpc>
                <a:spcPct val="80000"/>
              </a:lnSpc>
            </a:pPr>
            <a:r>
              <a:rPr lang="nb-NO" sz="800" smtClean="0"/>
              <a:t>box = (pi/2)*OS_rb*box/sum(box);          %% scale the pulse such that we get pi/2 delta for each symbol</a:t>
            </a:r>
          </a:p>
          <a:p>
            <a:pPr>
              <a:lnSpc>
                <a:spcPct val="80000"/>
              </a:lnSpc>
            </a:pPr>
            <a:r>
              <a:rPr lang="nb-NO" sz="800" smtClean="0"/>
              <a:t> </a:t>
            </a:r>
          </a:p>
          <a:p>
            <a:pPr>
              <a:lnSpc>
                <a:spcPct val="80000"/>
              </a:lnSpc>
            </a:pPr>
            <a:r>
              <a:rPr lang="nb-NO" sz="800" smtClean="0"/>
              <a:t>%% Precalculate the FFT windowing functions to use</a:t>
            </a:r>
          </a:p>
          <a:p>
            <a:pPr>
              <a:lnSpc>
                <a:spcPct val="80000"/>
              </a:lnSpc>
            </a:pPr>
            <a:r>
              <a:rPr lang="nb-NO" sz="800" smtClean="0"/>
              <a:t>%% The final length of the array will be : nsymbols*OS_G</a:t>
            </a:r>
          </a:p>
          <a:p>
            <a:pPr>
              <a:lnSpc>
                <a:spcPct val="80000"/>
              </a:lnSpc>
            </a:pPr>
            <a:r>
              <a:rPr lang="nb-NO" sz="800" smtClean="0"/>
              <a:t>if (FFT_Windowing == 1)</a:t>
            </a:r>
          </a:p>
          <a:p>
            <a:pPr>
              <a:lnSpc>
                <a:spcPct val="80000"/>
              </a:lnSpc>
            </a:pPr>
            <a:r>
              <a:rPr lang="nb-NO" sz="800" smtClean="0"/>
              <a:t>    FFT_Window = ones(1,nsymbols*OS_G);</a:t>
            </a:r>
          </a:p>
          <a:p>
            <a:pPr>
              <a:lnSpc>
                <a:spcPct val="80000"/>
              </a:lnSpc>
            </a:pPr>
            <a:r>
              <a:rPr lang="nb-NO" sz="800" smtClean="0"/>
              <a:t>end</a:t>
            </a:r>
          </a:p>
          <a:p>
            <a:pPr>
              <a:lnSpc>
                <a:spcPct val="80000"/>
              </a:lnSpc>
            </a:pPr>
            <a:r>
              <a:rPr lang="nb-NO" sz="800" smtClean="0"/>
              <a:t>if (FFT_Windowing == 2)</a:t>
            </a:r>
          </a:p>
          <a:p>
            <a:pPr>
              <a:lnSpc>
                <a:spcPct val="80000"/>
              </a:lnSpc>
            </a:pPr>
            <a:r>
              <a:rPr lang="nb-NO" sz="800" smtClean="0"/>
              <a:t>    FFT_Window = hanning(nsymbols*OS_G)';</a:t>
            </a:r>
          </a:p>
          <a:p>
            <a:pPr>
              <a:lnSpc>
                <a:spcPct val="80000"/>
              </a:lnSpc>
            </a:pPr>
            <a:r>
              <a:rPr lang="nb-NO" sz="800" smtClean="0"/>
              <a:t>end</a:t>
            </a:r>
          </a:p>
          <a:p>
            <a:pPr>
              <a:lnSpc>
                <a:spcPct val="80000"/>
              </a:lnSpc>
            </a:pPr>
            <a:r>
              <a:rPr lang="nb-NO" sz="800" smtClean="0"/>
              <a:t>if (FFT_Windowing == 3)</a:t>
            </a:r>
          </a:p>
          <a:p>
            <a:pPr>
              <a:lnSpc>
                <a:spcPct val="80000"/>
              </a:lnSpc>
            </a:pPr>
            <a:r>
              <a:rPr lang="nb-NO" sz="800" smtClean="0"/>
              <a:t>    FFT_Window = blackman(nsymbols*OS_G)';</a:t>
            </a:r>
          </a:p>
          <a:p>
            <a:pPr>
              <a:lnSpc>
                <a:spcPct val="80000"/>
              </a:lnSpc>
            </a:pPr>
            <a:r>
              <a:rPr lang="nb-NO" sz="800" smtClean="0"/>
              <a:t>end</a:t>
            </a:r>
          </a:p>
          <a:p>
            <a:pPr>
              <a:lnSpc>
                <a:spcPct val="80000"/>
              </a:lnSpc>
            </a:pPr>
            <a:r>
              <a:rPr lang="nb-NO" sz="800" smtClean="0"/>
              <a:t> </a:t>
            </a:r>
          </a:p>
          <a:p>
            <a:pPr>
              <a:lnSpc>
                <a:spcPct val="80000"/>
              </a:lnSpc>
            </a:pPr>
            <a:r>
              <a:rPr lang="nb-NO" sz="800" smtClean="0"/>
              <a:t>%% For Each burst perform the task of modulating the data and store</a:t>
            </a:r>
          </a:p>
          <a:p>
            <a:pPr>
              <a:lnSpc>
                <a:spcPct val="80000"/>
              </a:lnSpc>
            </a:pPr>
            <a:r>
              <a:rPr lang="nb-NO" sz="800" smtClean="0"/>
              <a:t>%% averages for later analysis</a:t>
            </a:r>
          </a:p>
          <a:p>
            <a:pPr>
              <a:lnSpc>
                <a:spcPct val="80000"/>
              </a:lnSpc>
            </a:pPr>
            <a:r>
              <a:rPr lang="nb-NO" sz="800" smtClean="0"/>
              <a:t>for bb=1:nbursts</a:t>
            </a:r>
          </a:p>
          <a:p>
            <a:pPr>
              <a:lnSpc>
                <a:spcPct val="80000"/>
              </a:lnSpc>
            </a:pPr>
            <a:r>
              <a:rPr lang="nb-NO" sz="800" smtClean="0"/>
              <a:t>    fprintf('Burst number : %d\n', bb);</a:t>
            </a:r>
          </a:p>
          <a:p>
            <a:pPr>
              <a:lnSpc>
                <a:spcPct val="80000"/>
              </a:lnSpc>
            </a:pPr>
            <a:r>
              <a:rPr lang="nb-NO" sz="800" smtClean="0"/>
              <a:t>    </a:t>
            </a:r>
          </a:p>
          <a:p>
            <a:pPr>
              <a:lnSpc>
                <a:spcPct val="80000"/>
              </a:lnSpc>
            </a:pPr>
            <a:r>
              <a:rPr lang="nb-NO" sz="800" smtClean="0"/>
              <a:t>    if(InputDataType == 1)               %% random data sequence</a:t>
            </a:r>
          </a:p>
          <a:p>
            <a:pPr>
              <a:lnSpc>
                <a:spcPct val="80000"/>
              </a:lnSpc>
            </a:pPr>
            <a:r>
              <a:rPr lang="nb-NO" sz="800" smtClean="0"/>
              <a:t>        an = floor(symbol_map*rand(1,nsymbols))/(symbol_map-1);</a:t>
            </a:r>
          </a:p>
          <a:p>
            <a:pPr>
              <a:lnSpc>
                <a:spcPct val="80000"/>
              </a:lnSpc>
            </a:pPr>
            <a:r>
              <a:rPr lang="nb-NO" sz="800" smtClean="0"/>
              <a:t>    end</a:t>
            </a:r>
          </a:p>
          <a:p>
            <a:pPr>
              <a:lnSpc>
                <a:spcPct val="80000"/>
              </a:lnSpc>
            </a:pPr>
            <a:r>
              <a:rPr lang="nb-NO" sz="800" smtClean="0"/>
              <a:t>    </a:t>
            </a:r>
          </a:p>
          <a:p>
            <a:pPr>
              <a:lnSpc>
                <a:spcPct val="80000"/>
              </a:lnSpc>
            </a:pPr>
            <a:r>
              <a:rPr lang="nb-NO" sz="800" smtClean="0"/>
              <a:t>    if(InputDataType == 2)               %% 1/2 sequence of 1's and 1/2 sequence of 0's</a:t>
            </a:r>
          </a:p>
          <a:p>
            <a:pPr>
              <a:lnSpc>
                <a:spcPct val="80000"/>
              </a:lnSpc>
            </a:pPr>
            <a:r>
              <a:rPr lang="nb-NO" sz="800" smtClean="0"/>
              <a:t>        for i=1:nsymbols</a:t>
            </a:r>
          </a:p>
          <a:p>
            <a:pPr>
              <a:lnSpc>
                <a:spcPct val="80000"/>
              </a:lnSpc>
            </a:pPr>
            <a:r>
              <a:rPr lang="nb-NO" sz="800" smtClean="0"/>
              <a:t>            an(i) = 1;</a:t>
            </a:r>
          </a:p>
          <a:p>
            <a:pPr>
              <a:lnSpc>
                <a:spcPct val="80000"/>
              </a:lnSpc>
            </a:pPr>
            <a:r>
              <a:rPr lang="nb-NO" sz="800" smtClean="0"/>
              <a:t>        end</a:t>
            </a:r>
          </a:p>
          <a:p>
            <a:pPr>
              <a:lnSpc>
                <a:spcPct val="80000"/>
              </a:lnSpc>
            </a:pPr>
            <a:r>
              <a:rPr lang="nb-NO" sz="800" smtClean="0"/>
              <a:t>    end</a:t>
            </a:r>
          </a:p>
          <a:p>
            <a:pPr>
              <a:lnSpc>
                <a:spcPct val="80000"/>
              </a:lnSpc>
            </a:pPr>
            <a:r>
              <a:rPr lang="nb-NO" sz="800" smtClean="0"/>
              <a:t>    if(InputDataType == 3)               %% 1/2 sequence of 1's and 1/2 sequence of 0's</a:t>
            </a:r>
          </a:p>
          <a:p>
            <a:pPr>
              <a:lnSpc>
                <a:spcPct val="80000"/>
              </a:lnSpc>
            </a:pPr>
            <a:r>
              <a:rPr lang="nb-NO" sz="800" smtClean="0"/>
              <a:t>        for i=1:nsymbols</a:t>
            </a:r>
          </a:p>
          <a:p>
            <a:pPr>
              <a:lnSpc>
                <a:spcPct val="80000"/>
              </a:lnSpc>
            </a:pPr>
            <a:r>
              <a:rPr lang="nb-NO" sz="800" smtClean="0"/>
              <a:t>            an(i) = 0;</a:t>
            </a:r>
          </a:p>
          <a:p>
            <a:pPr>
              <a:lnSpc>
                <a:spcPct val="80000"/>
              </a:lnSpc>
            </a:pPr>
            <a:r>
              <a:rPr lang="nb-NO" sz="800" smtClean="0"/>
              <a:t>        end</a:t>
            </a:r>
          </a:p>
          <a:p>
            <a:pPr>
              <a:lnSpc>
                <a:spcPct val="80000"/>
              </a:lnSpc>
            </a:pPr>
            <a:r>
              <a:rPr lang="nb-NO" sz="800" smtClean="0"/>
              <a:t>    end</a:t>
            </a:r>
          </a:p>
          <a:p>
            <a:pPr>
              <a:lnSpc>
                <a:spcPct val="80000"/>
              </a:lnSpc>
            </a:pPr>
            <a:r>
              <a:rPr lang="nb-NO" sz="800" smtClean="0"/>
              <a:t>    if(InputDataType == 4)               %% 1/2 sequence of 1's and 1/2 sequence of 0's</a:t>
            </a:r>
          </a:p>
          <a:p>
            <a:pPr>
              <a:lnSpc>
                <a:spcPct val="80000"/>
              </a:lnSpc>
            </a:pPr>
            <a:r>
              <a:rPr lang="nb-NO" sz="800" smtClean="0"/>
              <a:t>        for i=1:nsymbols/2</a:t>
            </a:r>
          </a:p>
          <a:p>
            <a:pPr>
              <a:lnSpc>
                <a:spcPct val="80000"/>
              </a:lnSpc>
            </a:pPr>
            <a:r>
              <a:rPr lang="nb-NO" sz="800" smtClean="0"/>
              <a:t>            an(i) = 1;</a:t>
            </a:r>
          </a:p>
          <a:p>
            <a:pPr>
              <a:lnSpc>
                <a:spcPct val="80000"/>
              </a:lnSpc>
            </a:pPr>
            <a:r>
              <a:rPr lang="nb-NO" sz="800" smtClean="0"/>
              <a:t>        end</a:t>
            </a:r>
          </a:p>
          <a:p>
            <a:pPr>
              <a:lnSpc>
                <a:spcPct val="80000"/>
              </a:lnSpc>
            </a:pPr>
            <a:r>
              <a:rPr lang="nb-NO" sz="800" smtClean="0"/>
              <a:t>        for i=nsymbols/2:nsymbols</a:t>
            </a:r>
          </a:p>
          <a:p>
            <a:pPr>
              <a:lnSpc>
                <a:spcPct val="80000"/>
              </a:lnSpc>
            </a:pPr>
            <a:r>
              <a:rPr lang="nb-NO" sz="800" smtClean="0"/>
              <a:t>            an(i) = 0;</a:t>
            </a:r>
          </a:p>
          <a:p>
            <a:pPr>
              <a:lnSpc>
                <a:spcPct val="80000"/>
              </a:lnSpc>
            </a:pPr>
            <a:r>
              <a:rPr lang="nb-NO" sz="800" smtClean="0"/>
              <a:t>        end</a:t>
            </a:r>
          </a:p>
          <a:p>
            <a:pPr>
              <a:lnSpc>
                <a:spcPct val="80000"/>
              </a:lnSpc>
            </a:pPr>
            <a:r>
              <a:rPr lang="nb-NO" sz="800" smtClean="0"/>
              <a:t>    end</a:t>
            </a:r>
          </a:p>
          <a:p>
            <a:pPr>
              <a:lnSpc>
                <a:spcPct val="80000"/>
              </a:lnSpc>
            </a:pPr>
            <a:r>
              <a:rPr lang="nb-NO" sz="800" smtClean="0"/>
              <a:t>    if(InputDataType == 5)               %% Alternating 1,0,1,0 sequence of nsymbols</a:t>
            </a:r>
          </a:p>
          <a:p>
            <a:pPr>
              <a:lnSpc>
                <a:spcPct val="80000"/>
              </a:lnSpc>
            </a:pPr>
            <a:r>
              <a:rPr lang="nb-NO" sz="800" smtClean="0"/>
              <a:t>        for i=1:2:nsymbols</a:t>
            </a:r>
          </a:p>
          <a:p>
            <a:pPr>
              <a:lnSpc>
                <a:spcPct val="80000"/>
              </a:lnSpc>
            </a:pPr>
            <a:r>
              <a:rPr lang="nb-NO" sz="800" smtClean="0"/>
              <a:t>            an(i) = 0;</a:t>
            </a:r>
          </a:p>
          <a:p>
            <a:pPr>
              <a:lnSpc>
                <a:spcPct val="80000"/>
              </a:lnSpc>
            </a:pPr>
            <a:r>
              <a:rPr lang="nb-NO" sz="800" smtClean="0"/>
              <a:t>            an(i+1) = 1;</a:t>
            </a:r>
          </a:p>
          <a:p>
            <a:pPr>
              <a:lnSpc>
                <a:spcPct val="80000"/>
              </a:lnSpc>
            </a:pPr>
            <a:r>
              <a:rPr lang="nb-NO" sz="800" smtClean="0"/>
              <a:t>        end;</a:t>
            </a:r>
          </a:p>
          <a:p>
            <a:pPr>
              <a:lnSpc>
                <a:spcPct val="80000"/>
              </a:lnSpc>
            </a:pPr>
            <a:r>
              <a:rPr lang="nb-NO" sz="800" smtClean="0"/>
              <a:t>    end</a:t>
            </a:r>
          </a:p>
          <a:p>
            <a:pPr>
              <a:lnSpc>
                <a:spcPct val="80000"/>
              </a:lnSpc>
            </a:pPr>
            <a:r>
              <a:rPr lang="nb-NO" sz="800" smtClean="0"/>
              <a:t>    if(InputDataType == 6)              %% GSM formatted data sequence</a:t>
            </a:r>
          </a:p>
          <a:p>
            <a:pPr>
              <a:lnSpc>
                <a:spcPct val="80000"/>
              </a:lnSpc>
            </a:pPr>
            <a:r>
              <a:rPr lang="nb-NO" sz="800" smtClean="0"/>
              <a:t>        nsymbols = 144;</a:t>
            </a:r>
          </a:p>
          <a:p>
            <a:pPr>
              <a:lnSpc>
                <a:spcPct val="80000"/>
              </a:lnSpc>
            </a:pPr>
            <a:r>
              <a:rPr lang="nb-NO" sz="800" smtClean="0"/>
              <a:t>        D_field1 = round(rand(1,58));</a:t>
            </a:r>
          </a:p>
          <a:p>
            <a:pPr>
              <a:lnSpc>
                <a:spcPct val="80000"/>
              </a:lnSpc>
            </a:pPr>
            <a:r>
              <a:rPr lang="nb-NO" sz="800" smtClean="0"/>
              <a:t>        D_field2 = round(rand(1,58));</a:t>
            </a:r>
          </a:p>
          <a:p>
            <a:pPr>
              <a:lnSpc>
                <a:spcPct val="80000"/>
              </a:lnSpc>
            </a:pPr>
            <a:r>
              <a:rPr lang="nb-NO" sz="800" smtClean="0"/>
              <a:t>        %%  Definition of the 8 different training sequnces</a:t>
            </a:r>
          </a:p>
          <a:p>
            <a:pPr>
              <a:lnSpc>
                <a:spcPct val="80000"/>
              </a:lnSpc>
            </a:pPr>
            <a:r>
              <a:rPr lang="nb-NO" sz="800" smtClean="0"/>
              <a:t>        %%  (including control bits) used in the normal burst.</a:t>
            </a:r>
          </a:p>
          <a:p>
            <a:pPr>
              <a:lnSpc>
                <a:spcPct val="80000"/>
              </a:lnSpc>
            </a:pPr>
            <a:r>
              <a:rPr lang="nb-NO" sz="800" smtClean="0"/>
              <a:t>        %%  These training sequences are defined in GSM 05.02 on page 12.</a:t>
            </a:r>
          </a:p>
          <a:p>
            <a:pPr>
              <a:lnSpc>
                <a:spcPct val="80000"/>
              </a:lnSpc>
            </a:pPr>
            <a:r>
              <a:rPr lang="nb-NO" sz="800" smtClean="0"/>
              <a:t>        %% {{0,0,0,1,0,0,1,0,1,1,1,0,0,0,0,1,0,0,0,1,0,0,1,0,1,1,1,0},</a:t>
            </a:r>
          </a:p>
          <a:p>
            <a:pPr>
              <a:lnSpc>
                <a:spcPct val="80000"/>
              </a:lnSpc>
            </a:pPr>
            <a:r>
              <a:rPr lang="nb-NO" sz="800" smtClean="0"/>
              <a:t>        %% {0,0,0,1,0,1,1,0,1,1,1,0,1,1,1,1,0,0,0,1,0,1,1,0,1,1,1,0},</a:t>
            </a:r>
          </a:p>
          <a:p>
            <a:pPr>
              <a:lnSpc>
                <a:spcPct val="80000"/>
              </a:lnSpc>
            </a:pPr>
            <a:r>
              <a:rPr lang="nb-NO" sz="800" smtClean="0"/>
              <a:t>        %% {0,0,1,0,0,0,0,1,1,1,0,1,1,1,0,1,0,0,1,0,0,0,0,1,1,1,0,0},</a:t>
            </a:r>
          </a:p>
          <a:p>
            <a:pPr>
              <a:lnSpc>
                <a:spcPct val="80000"/>
              </a:lnSpc>
            </a:pPr>
            <a:r>
              <a:rPr lang="nb-NO" sz="800" smtClean="0"/>
              <a:t>        %% {0,0,1,0,0,0,1,1,1,1,0,1,1,0,1,0,0,0,1,0,0,0,1,1,1,1,0,0},</a:t>
            </a:r>
          </a:p>
          <a:p>
            <a:pPr>
              <a:lnSpc>
                <a:spcPct val="80000"/>
              </a:lnSpc>
            </a:pPr>
            <a:r>
              <a:rPr lang="nb-NO" sz="800" smtClean="0"/>
              <a:t>        %% {0,0,0,0,1,1,0,1,0,1,1,1,0,0,1,0,0,0,0,0,1,1,0,1,0,1,1,0},</a:t>
            </a:r>
          </a:p>
          <a:p>
            <a:pPr>
              <a:lnSpc>
                <a:spcPct val="80000"/>
              </a:lnSpc>
            </a:pPr>
            <a:r>
              <a:rPr lang="nb-NO" sz="800" smtClean="0"/>
              <a:t>        %% {0,0,1,0,0,1,1,1,0,1,0,1,1,0,0,0,0,0,1,0,0,1,1,1,0,1,0,0},</a:t>
            </a:r>
          </a:p>
          <a:p>
            <a:pPr>
              <a:lnSpc>
                <a:spcPct val="80000"/>
              </a:lnSpc>
            </a:pPr>
            <a:r>
              <a:rPr lang="nb-NO" sz="800" smtClean="0"/>
              <a:t>        %% {0,1,0,1,0,0,1,1,1,1,1,0,1,1,0,0,0,1,0,1,0,0,1,1,1,1,1,0},</a:t>
            </a:r>
          </a:p>
          <a:p>
            <a:pPr>
              <a:lnSpc>
                <a:spcPct val="80000"/>
              </a:lnSpc>
            </a:pPr>
            <a:r>
              <a:rPr lang="nb-NO" sz="800" smtClean="0"/>
              <a:t>        %% {0,1,1,1,0,1,1,1,1,0,0,0,1,0,0,1,0,1,1,1,0,1,1,1,1,0,0,0}};</a:t>
            </a:r>
          </a:p>
          <a:p>
            <a:pPr>
              <a:lnSpc>
                <a:spcPct val="80000"/>
              </a:lnSpc>
            </a:pPr>
            <a:r>
              <a:rPr lang="nb-NO" sz="800" smtClean="0"/>
              <a:t>        %% we are only using the first sequence in the following demostration</a:t>
            </a:r>
          </a:p>
          <a:p>
            <a:pPr>
              <a:lnSpc>
                <a:spcPct val="80000"/>
              </a:lnSpc>
            </a:pPr>
            <a:r>
              <a:rPr lang="nb-NO" sz="800" smtClean="0"/>
              <a:t>        SyncWord = [0 0 0 1 0 0 1 0 1 1 1 0 0 0 0 1 0 0 0 1 0 0 1 0 1 1 1 0];</a:t>
            </a:r>
          </a:p>
          <a:p>
            <a:pPr>
              <a:lnSpc>
                <a:spcPct val="80000"/>
              </a:lnSpc>
            </a:pPr>
            <a:r>
              <a:rPr lang="nb-NO" sz="800" smtClean="0"/>
              <a:t>        an = [D_field1 SyncWord D_field2];</a:t>
            </a:r>
          </a:p>
          <a:p>
            <a:pPr>
              <a:lnSpc>
                <a:spcPct val="80000"/>
              </a:lnSpc>
            </a:pPr>
            <a:r>
              <a:rPr lang="nb-NO" sz="800" smtClean="0"/>
              <a:t>    end</a:t>
            </a:r>
          </a:p>
          <a:p>
            <a:pPr>
              <a:lnSpc>
                <a:spcPct val="80000"/>
              </a:lnSpc>
            </a:pPr>
            <a:r>
              <a:rPr lang="nb-NO" sz="800" smtClean="0"/>
              <a:t>    if(InputDataType == 7)              %% DECT formatted data sequence</a:t>
            </a:r>
          </a:p>
          <a:p>
            <a:pPr>
              <a:lnSpc>
                <a:spcPct val="80000"/>
              </a:lnSpc>
            </a:pPr>
            <a:r>
              <a:rPr lang="nb-NO" sz="800" smtClean="0"/>
              <a:t>        %% 2FSK modulator with 1152kb/s bit rate</a:t>
            </a:r>
          </a:p>
          <a:p>
            <a:pPr>
              <a:lnSpc>
                <a:spcPct val="80000"/>
              </a:lnSpc>
            </a:pPr>
            <a:r>
              <a:rPr lang="nb-NO" sz="800" smtClean="0"/>
              <a:t>        %% 288kHz deviation and 0.5Tb Gaussian filter</a:t>
            </a:r>
          </a:p>
          <a:p>
            <a:pPr>
              <a:lnSpc>
                <a:spcPct val="80000"/>
              </a:lnSpc>
            </a:pPr>
            <a:r>
              <a:rPr lang="nb-NO" sz="800" smtClean="0"/>
              <a:t>        %% The following setting have been tested</a:t>
            </a:r>
          </a:p>
          <a:p>
            <a:pPr>
              <a:lnSpc>
                <a:spcPct val="80000"/>
              </a:lnSpc>
            </a:pPr>
            <a:r>
              <a:rPr lang="nb-NO" sz="800" smtClean="0"/>
              <a:t>        %% r_b = 1152000;  </a:t>
            </a:r>
          </a:p>
          <a:p>
            <a:pPr>
              <a:lnSpc>
                <a:spcPct val="80000"/>
              </a:lnSpc>
            </a:pPr>
            <a:r>
              <a:rPr lang="nb-NO" sz="800" smtClean="0"/>
              <a:t>        %% freq_dev = 288000;        </a:t>
            </a:r>
          </a:p>
          <a:p>
            <a:pPr>
              <a:lnSpc>
                <a:spcPct val="80000"/>
              </a:lnSpc>
            </a:pPr>
            <a:r>
              <a:rPr lang="nb-NO" sz="800" smtClean="0"/>
              <a:t>        %% channel_spacing = 2000000;</a:t>
            </a:r>
          </a:p>
          <a:p>
            <a:pPr>
              <a:lnSpc>
                <a:spcPct val="80000"/>
              </a:lnSpc>
            </a:pPr>
            <a:r>
              <a:rPr lang="nb-NO" sz="800" smtClean="0"/>
              <a:t>        %% nbits = 434;  </a:t>
            </a:r>
          </a:p>
          <a:p>
            <a:pPr>
              <a:lnSpc>
                <a:spcPct val="80000"/>
              </a:lnSpc>
            </a:pPr>
            <a:r>
              <a:rPr lang="nb-NO" sz="800" smtClean="0"/>
              <a:t>        %% Modulation_Type = 3;</a:t>
            </a:r>
          </a:p>
          <a:p>
            <a:pPr>
              <a:lnSpc>
                <a:spcPct val="80000"/>
              </a:lnSpc>
            </a:pPr>
            <a:r>
              <a:rPr lang="nb-NO" sz="800" smtClean="0"/>
              <a:t>        %% Transmit_Filter_Type = 2;</a:t>
            </a:r>
          </a:p>
          <a:p>
            <a:pPr>
              <a:lnSpc>
                <a:spcPct val="80000"/>
              </a:lnSpc>
            </a:pPr>
            <a:r>
              <a:rPr lang="nb-NO" sz="800" smtClean="0"/>
              <a:t>        D_field = round(rand(1,388));</a:t>
            </a:r>
          </a:p>
          <a:p>
            <a:pPr>
              <a:lnSpc>
                <a:spcPct val="80000"/>
              </a:lnSpc>
            </a:pPr>
            <a:r>
              <a:rPr lang="nb-NO" sz="800" smtClean="0"/>
              <a:t>        SyncWord = [0 1 0 0 0 1 0 1 0 1 1 0 1 1 1 1 1 1];</a:t>
            </a:r>
          </a:p>
          <a:p>
            <a:pPr>
              <a:lnSpc>
                <a:spcPct val="80000"/>
              </a:lnSpc>
            </a:pPr>
            <a:r>
              <a:rPr lang="nb-NO" sz="800" smtClean="0"/>
              <a:t>        Preamble = [0 1 0 1 0 1 0 1 0 1 0 1 0 1 0 1 0 1 0 1 0 1 0 1 0 1 0 1];</a:t>
            </a:r>
          </a:p>
          <a:p>
            <a:pPr>
              <a:lnSpc>
                <a:spcPct val="80000"/>
              </a:lnSpc>
            </a:pPr>
            <a:r>
              <a:rPr lang="nb-NO" sz="800" smtClean="0"/>
              <a:t>        an = [Preamble SyncWord D_field];</a:t>
            </a:r>
          </a:p>
          <a:p>
            <a:pPr>
              <a:lnSpc>
                <a:spcPct val="80000"/>
              </a:lnSpc>
            </a:pPr>
            <a:r>
              <a:rPr lang="nb-NO" sz="800" smtClean="0"/>
              <a:t>    end</a:t>
            </a:r>
          </a:p>
          <a:p>
            <a:pPr>
              <a:lnSpc>
                <a:spcPct val="80000"/>
              </a:lnSpc>
            </a:pPr>
            <a:r>
              <a:rPr lang="nb-NO" sz="800" smtClean="0"/>
              <a:t>    if(InputDataType == 8)                      %% Zigbee formatted data sequence</a:t>
            </a:r>
          </a:p>
          <a:p>
            <a:pPr>
              <a:lnSpc>
                <a:spcPct val="80000"/>
              </a:lnSpc>
            </a:pPr>
            <a:r>
              <a:rPr lang="nb-NO" sz="800" smtClean="0"/>
              <a:t>        zigbee_bits = nsymbols/8;</a:t>
            </a:r>
          </a:p>
          <a:p>
            <a:pPr>
              <a:lnSpc>
                <a:spcPct val="80000"/>
              </a:lnSpc>
            </a:pPr>
            <a:r>
              <a:rPr lang="nb-NO" sz="800" smtClean="0"/>
              <a:t>        n_nibble = ceil(zigbee_bits/4);         %% we need to make sure that we have 4 bits aligned data</a:t>
            </a:r>
          </a:p>
          <a:p>
            <a:pPr>
              <a:lnSpc>
                <a:spcPct val="80000"/>
              </a:lnSpc>
            </a:pPr>
            <a:r>
              <a:rPr lang="nb-NO" sz="800" smtClean="0"/>
              <a:t>        D_field = round(rand(1,4*n_nibble));    %% aligning to 4 bits</a:t>
            </a:r>
          </a:p>
          <a:p>
            <a:pPr>
              <a:lnSpc>
                <a:spcPct val="80000"/>
              </a:lnSpc>
            </a:pPr>
            <a:r>
              <a:rPr lang="nb-NO" sz="800" smtClean="0"/>
              <a:t>        an = 0;</a:t>
            </a:r>
          </a:p>
          <a:p>
            <a:pPr>
              <a:lnSpc>
                <a:spcPct val="80000"/>
              </a:lnSpc>
            </a:pPr>
            <a:r>
              <a:rPr lang="nb-NO" sz="800" smtClean="0"/>
              <a:t>        for jj=1:4:zigbee_bits</a:t>
            </a:r>
          </a:p>
          <a:p>
            <a:pPr>
              <a:lnSpc>
                <a:spcPct val="80000"/>
              </a:lnSpc>
            </a:pPr>
            <a:r>
              <a:rPr lang="nb-NO" sz="800" smtClean="0"/>
              <a:t>            ss = 8*D_field(jj) + 4*D_field(jj+1) + 2*D_field(jj+2) + D_field(jj+3);</a:t>
            </a:r>
          </a:p>
          <a:p>
            <a:pPr>
              <a:lnSpc>
                <a:spcPct val="80000"/>
              </a:lnSpc>
            </a:pPr>
            <a:r>
              <a:rPr lang="nb-NO" sz="800" smtClean="0"/>
              <a:t>            switch ss</a:t>
            </a:r>
          </a:p>
          <a:p>
            <a:pPr>
              <a:lnSpc>
                <a:spcPct val="80000"/>
              </a:lnSpc>
            </a:pPr>
            <a:r>
              <a:rPr lang="nb-NO" sz="800" smtClean="0"/>
              <a:t>                case  0; an = [an 1 1 0 1 1 0 0 1 1 1 0 0 0 0 1 1 0 1 0 1 0 0 1 0 0 0 1 0 1 1 1 0 ];</a:t>
            </a:r>
          </a:p>
          <a:p>
            <a:pPr>
              <a:lnSpc>
                <a:spcPct val="80000"/>
              </a:lnSpc>
            </a:pPr>
            <a:r>
              <a:rPr lang="nb-NO" sz="800" smtClean="0"/>
              <a:t>                case  1; an = [an 1 1 1 0 1 1 0 1 1 0 0 1 1 1 0 0 0 0 1 1 0 1 0 1 0 0 1 0 0 0 1 0 ];</a:t>
            </a:r>
          </a:p>
          <a:p>
            <a:pPr>
              <a:lnSpc>
                <a:spcPct val="80000"/>
              </a:lnSpc>
            </a:pPr>
            <a:r>
              <a:rPr lang="nb-NO" sz="800" smtClean="0"/>
              <a:t>                case  2; an = [an 0 0 1 0 1 1 1 0 1 1 0 1 1 0 0 1 1 1 0 0 0 0 1 1 0 1 0 1 0 0 1 0 ];</a:t>
            </a:r>
          </a:p>
          <a:p>
            <a:pPr>
              <a:lnSpc>
                <a:spcPct val="80000"/>
              </a:lnSpc>
            </a:pPr>
            <a:r>
              <a:rPr lang="nb-NO" sz="800" smtClean="0"/>
              <a:t>                case  3; an = [an 0 0 1 0 0 0 1 0 1 1 1 0 1 1 0 1 1 0 0 1 1 1 0 0 0 0 1 1 0 1 0 1 ];</a:t>
            </a:r>
          </a:p>
          <a:p>
            <a:pPr>
              <a:lnSpc>
                <a:spcPct val="80000"/>
              </a:lnSpc>
            </a:pPr>
            <a:r>
              <a:rPr lang="nb-NO" sz="800" smtClean="0"/>
              <a:t>                case  4; an = [an 0 1 0 1 0 0 1 0 0 0 1 0 1 1 1 0 1 1 0 1 1 0 0 1 1 1 0 0 0 0 1 1 ];</a:t>
            </a:r>
          </a:p>
          <a:p>
            <a:pPr>
              <a:lnSpc>
                <a:spcPct val="80000"/>
              </a:lnSpc>
            </a:pPr>
            <a:r>
              <a:rPr lang="nb-NO" sz="800" smtClean="0"/>
              <a:t>                case  5; an = [an 0 0 1 1 0 1 0 1 0 0 1 0 0 0 1 0 1 1 1 0 1 1 0 1 1 0 0 1 1 1 0 0 ];</a:t>
            </a:r>
          </a:p>
          <a:p>
            <a:pPr>
              <a:lnSpc>
                <a:spcPct val="80000"/>
              </a:lnSpc>
            </a:pPr>
            <a:r>
              <a:rPr lang="nb-NO" sz="800" smtClean="0"/>
              <a:t>                case  6; an = [an 1 1 0 0 0 0 1 1 0 1 0 1 0 0 1 0 0 0 1 0 1 1 1 0 1 1 0 1 1 0 0 1 ];</a:t>
            </a:r>
          </a:p>
          <a:p>
            <a:pPr>
              <a:lnSpc>
                <a:spcPct val="80000"/>
              </a:lnSpc>
            </a:pPr>
            <a:r>
              <a:rPr lang="nb-NO" sz="800" smtClean="0"/>
              <a:t>                case  7; an = [an 1 0 0 1 1 1 0 0 0 0 1 1 0 1 0 1 0 0 1 0 0 0 1 0 1 1 1 0 1 1 0 1 ];</a:t>
            </a:r>
          </a:p>
          <a:p>
            <a:pPr>
              <a:lnSpc>
                <a:spcPct val="80000"/>
              </a:lnSpc>
            </a:pPr>
            <a:r>
              <a:rPr lang="nb-NO" sz="800" smtClean="0"/>
              <a:t>                case  8; an = [an 1 0 0 0 1 1 0 0 1 0 0 1 0 1 1 0 0 0 0 0 0 1 1 1 0 1 1 1 1 0 1 1 ];</a:t>
            </a:r>
          </a:p>
          <a:p>
            <a:pPr>
              <a:lnSpc>
                <a:spcPct val="80000"/>
              </a:lnSpc>
            </a:pPr>
            <a:r>
              <a:rPr lang="nb-NO" sz="800" smtClean="0"/>
              <a:t>                case  9; an = [an 1 0 1 1 1 0 0 0 1 1 0 0 1 0 0 1 0 1 1 0 0 0 0 0 0 1 1 1 0 1 1 1 ];</a:t>
            </a:r>
          </a:p>
          <a:p>
            <a:pPr>
              <a:lnSpc>
                <a:spcPct val="80000"/>
              </a:lnSpc>
            </a:pPr>
            <a:r>
              <a:rPr lang="nb-NO" sz="800" smtClean="0"/>
              <a:t>                case 10; an = [an 0 1 1 1 1 0 1 1 1 0 0 0 1 1 0 0 1 0 0 1 0 1 1 0 0 0 0 0 0 1 1 1 ];</a:t>
            </a:r>
          </a:p>
          <a:p>
            <a:pPr>
              <a:lnSpc>
                <a:spcPct val="80000"/>
              </a:lnSpc>
            </a:pPr>
            <a:r>
              <a:rPr lang="nb-NO" sz="800" smtClean="0"/>
              <a:t>                case 11; an = [an 0 1 1 1 0 1 1 1 1 0 1 1 1 0 0 0 1 1 0 0 1 0 0 1 0 1 1 0 0 0 0 0 ];</a:t>
            </a:r>
          </a:p>
          <a:p>
            <a:pPr>
              <a:lnSpc>
                <a:spcPct val="80000"/>
              </a:lnSpc>
            </a:pPr>
            <a:r>
              <a:rPr lang="nb-NO" sz="800" smtClean="0"/>
              <a:t>                case 12; an = [an 0 0 0 0 0 1 1 1 0 1 1 1 1 0 1 1 1 0 0 0 1 1 0 0 1 0 0 1 0 1 1 0 ];</a:t>
            </a:r>
          </a:p>
          <a:p>
            <a:pPr>
              <a:lnSpc>
                <a:spcPct val="80000"/>
              </a:lnSpc>
            </a:pPr>
            <a:r>
              <a:rPr lang="nb-NO" sz="800" smtClean="0"/>
              <a:t>                case 13; an = [an 0 1 1 0 0 0 0 0 0 1 1 1 0 1 1 1 1 0 1 1 1 0 0 0 1 1 0 0 1 0 0 1 ];</a:t>
            </a:r>
          </a:p>
          <a:p>
            <a:pPr>
              <a:lnSpc>
                <a:spcPct val="80000"/>
              </a:lnSpc>
            </a:pPr>
            <a:r>
              <a:rPr lang="nb-NO" sz="800" smtClean="0"/>
              <a:t>                case 14; an = [an 1 0 0 1 0 1 1 0 0 0 0 0 0 1 1 1 0 1 1 1 1 0 1 1 1 0 0 0 1 1 0 0 ];</a:t>
            </a:r>
          </a:p>
          <a:p>
            <a:pPr>
              <a:lnSpc>
                <a:spcPct val="80000"/>
              </a:lnSpc>
            </a:pPr>
            <a:r>
              <a:rPr lang="nb-NO" sz="800" smtClean="0"/>
              <a:t>                case 15; an = [an 1 1 0 0 1 0 0 1 0 1 1 0 0 0 0 0 0 1 1 1 0 1 1 1 1 0 1 1 1 0 0 0 ];</a:t>
            </a:r>
          </a:p>
          <a:p>
            <a:pPr>
              <a:lnSpc>
                <a:spcPct val="80000"/>
              </a:lnSpc>
            </a:pPr>
            <a:r>
              <a:rPr lang="nb-NO" sz="800" smtClean="0"/>
              <a:t>            end</a:t>
            </a:r>
          </a:p>
          <a:p>
            <a:pPr>
              <a:lnSpc>
                <a:spcPct val="80000"/>
              </a:lnSpc>
            </a:pPr>
            <a:r>
              <a:rPr lang="nb-NO" sz="800" smtClean="0"/>
              <a:t>        end</a:t>
            </a:r>
          </a:p>
          <a:p>
            <a:pPr>
              <a:lnSpc>
                <a:spcPct val="80000"/>
              </a:lnSpc>
            </a:pPr>
            <a:r>
              <a:rPr lang="nb-NO" sz="800" smtClean="0"/>
              <a:t>        an = an(2:length(an));</a:t>
            </a:r>
          </a:p>
          <a:p>
            <a:pPr>
              <a:lnSpc>
                <a:spcPct val="80000"/>
              </a:lnSpc>
            </a:pPr>
            <a:r>
              <a:rPr lang="nb-NO" sz="800" smtClean="0"/>
              <a:t>    end</a:t>
            </a:r>
          </a:p>
          <a:p>
            <a:pPr>
              <a:lnSpc>
                <a:spcPct val="80000"/>
              </a:lnSpc>
            </a:pPr>
            <a:r>
              <a:rPr lang="nb-NO" sz="800" smtClean="0"/>
              <a:t>    </a:t>
            </a:r>
          </a:p>
          <a:p>
            <a:pPr>
              <a:lnSpc>
                <a:spcPct val="80000"/>
              </a:lnSpc>
            </a:pPr>
            <a:r>
              <a:rPr lang="nb-NO" sz="800" smtClean="0"/>
              <a:t>    </a:t>
            </a:r>
          </a:p>
          <a:p>
            <a:pPr>
              <a:lnSpc>
                <a:spcPct val="80000"/>
              </a:lnSpc>
            </a:pPr>
            <a:r>
              <a:rPr lang="nb-NO" sz="800" smtClean="0"/>
              <a:t>    %%%%%%%%%% TX modulation using a complete IQ modulation scheme %%%%%%%%</a:t>
            </a:r>
          </a:p>
          <a:p>
            <a:pPr>
              <a:lnSpc>
                <a:spcPct val="80000"/>
              </a:lnSpc>
            </a:pPr>
            <a:r>
              <a:rPr lang="nb-NO" sz="800" smtClean="0"/>
              <a:t>    %% 1  = 'OOK'               %% 2  = 'ASK'               %% 3  = '2FSK'</a:t>
            </a:r>
          </a:p>
          <a:p>
            <a:pPr>
              <a:lnSpc>
                <a:spcPct val="80000"/>
              </a:lnSpc>
            </a:pPr>
            <a:r>
              <a:rPr lang="nb-NO" sz="800" smtClean="0"/>
              <a:t>    %% 4  = '4FSK'              %% 5  = '8FSK'              %% 6  = '16FSK'</a:t>
            </a:r>
          </a:p>
          <a:p>
            <a:pPr>
              <a:lnSpc>
                <a:spcPct val="80000"/>
              </a:lnSpc>
            </a:pPr>
            <a:r>
              <a:rPr lang="nb-NO" sz="800" smtClean="0"/>
              <a:t>    %% 7  = 'BPSK'              %% 8  = 'QPSK'              %% 9  = '8PSK'</a:t>
            </a:r>
          </a:p>
          <a:p>
            <a:pPr>
              <a:lnSpc>
                <a:spcPct val="80000"/>
              </a:lnSpc>
            </a:pPr>
            <a:r>
              <a:rPr lang="nb-NO" sz="800" smtClean="0"/>
              <a:t>    %% 10 = '16PSK'             %% 11 = 'MSK'               %% 12 = 'O-QPSK</a:t>
            </a:r>
          </a:p>
          <a:p>
            <a:pPr>
              <a:lnSpc>
                <a:spcPct val="80000"/>
              </a:lnSpc>
            </a:pPr>
            <a:r>
              <a:rPr lang="nb-NO" sz="800" smtClean="0"/>
              <a:t>    %% 13 = 'O2-QPSK'</a:t>
            </a:r>
          </a:p>
          <a:p>
            <a:pPr>
              <a:lnSpc>
                <a:spcPct val="80000"/>
              </a:lnSpc>
            </a:pPr>
            <a:r>
              <a:rPr lang="nb-NO" sz="800" smtClean="0"/>
              <a:t>    if(IQ_MOD == 1)  %% TX modulation using a complete IQ modulation scheme</a:t>
            </a:r>
          </a:p>
          <a:p>
            <a:pPr>
              <a:lnSpc>
                <a:spcPct val="80000"/>
              </a:lnSpc>
            </a:pPr>
            <a:r>
              <a:rPr lang="nb-NO" sz="800" smtClean="0"/>
              <a:t>        if (Modulation_Type == 7)                 %% BPSK symbol mapping</a:t>
            </a:r>
          </a:p>
          <a:p>
            <a:pPr>
              <a:lnSpc>
                <a:spcPct val="80000"/>
              </a:lnSpc>
            </a:pPr>
            <a:r>
              <a:rPr lang="nb-NO" sz="800" smtClean="0"/>
              <a:t>            nul = zeros(1,OS_G-1);</a:t>
            </a:r>
          </a:p>
          <a:p>
            <a:pPr>
              <a:lnSpc>
                <a:spcPct val="80000"/>
              </a:lnSpc>
            </a:pPr>
            <a:r>
              <a:rPr lang="nb-NO" sz="800" smtClean="0"/>
              <a:t>            Qdata = [round(100*cos(pi*an(1)))/100 nul];    %% incomming data array in 'an'</a:t>
            </a:r>
          </a:p>
          <a:p>
            <a:pPr>
              <a:lnSpc>
                <a:spcPct val="80000"/>
              </a:lnSpc>
            </a:pPr>
            <a:r>
              <a:rPr lang="nb-NO" sz="800" smtClean="0"/>
              <a:t>            Idata = [round(100*sin(pi*an(1)))/100 nul];</a:t>
            </a:r>
          </a:p>
          <a:p>
            <a:pPr>
              <a:lnSpc>
                <a:spcPct val="80000"/>
              </a:lnSpc>
            </a:pPr>
            <a:r>
              <a:rPr lang="nb-NO" sz="800" smtClean="0"/>
              <a:t>            for i=1:length(an)</a:t>
            </a:r>
          </a:p>
          <a:p>
            <a:pPr>
              <a:lnSpc>
                <a:spcPct val="80000"/>
              </a:lnSpc>
            </a:pPr>
            <a:r>
              <a:rPr lang="nb-NO" sz="800" smtClean="0"/>
              <a:t>                Qdata = [Qdata round(100*cos(pi*an(i)))/100 nul];    %% incomming data array in 'an'</a:t>
            </a:r>
          </a:p>
          <a:p>
            <a:pPr>
              <a:lnSpc>
                <a:spcPct val="80000"/>
              </a:lnSpc>
            </a:pPr>
            <a:r>
              <a:rPr lang="nb-NO" sz="800" smtClean="0"/>
              <a:t>                Idata = [Idata round(100*sin(pi*an(i)))/100 nul];</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8)                 %% QPSK symbol mapping</a:t>
            </a:r>
          </a:p>
          <a:p>
            <a:pPr>
              <a:lnSpc>
                <a:spcPct val="80000"/>
              </a:lnSpc>
            </a:pPr>
            <a:r>
              <a:rPr lang="nb-NO" sz="800" smtClean="0"/>
              <a:t>            nul = zeros(1,OS_G-1);</a:t>
            </a:r>
          </a:p>
          <a:p>
            <a:pPr>
              <a:lnSpc>
                <a:spcPct val="80000"/>
              </a:lnSpc>
            </a:pPr>
            <a:r>
              <a:rPr lang="nb-NO" sz="800" smtClean="0"/>
              <a:t>            Qdata = [round(100*cos(1.5*pi*an(1)))/100 nul];    %% incomming data array in 'an'</a:t>
            </a:r>
          </a:p>
          <a:p>
            <a:pPr>
              <a:lnSpc>
                <a:spcPct val="80000"/>
              </a:lnSpc>
            </a:pPr>
            <a:r>
              <a:rPr lang="nb-NO" sz="800" smtClean="0"/>
              <a:t>            Idata = [round(100*sin(1.5*pi*an(1)))/100 nul];</a:t>
            </a:r>
          </a:p>
          <a:p>
            <a:pPr>
              <a:lnSpc>
                <a:spcPct val="80000"/>
              </a:lnSpc>
            </a:pPr>
            <a:r>
              <a:rPr lang="nb-NO" sz="800" smtClean="0"/>
              <a:t>            for i=1:length(an)</a:t>
            </a:r>
          </a:p>
          <a:p>
            <a:pPr>
              <a:lnSpc>
                <a:spcPct val="80000"/>
              </a:lnSpc>
            </a:pPr>
            <a:r>
              <a:rPr lang="nb-NO" sz="800" smtClean="0"/>
              <a:t>                Qdata = [Qdata round(100*cos(1.5*pi*an(i)))/100 nul];    %% incomming data array in 'an'</a:t>
            </a:r>
          </a:p>
          <a:p>
            <a:pPr>
              <a:lnSpc>
                <a:spcPct val="80000"/>
              </a:lnSpc>
            </a:pPr>
            <a:r>
              <a:rPr lang="nb-NO" sz="800" smtClean="0"/>
              <a:t>                Idata = [Idata round(100*sin(1.5*pi*an(i)))/100 nul];</a:t>
            </a:r>
          </a:p>
          <a:p>
            <a:pPr>
              <a:lnSpc>
                <a:spcPct val="80000"/>
              </a:lnSpc>
            </a:pPr>
            <a:r>
              <a:rPr lang="nb-NO" sz="800" smtClean="0"/>
              <a:t>            end</a:t>
            </a:r>
          </a:p>
          <a:p>
            <a:pPr>
              <a:lnSpc>
                <a:spcPct val="80000"/>
              </a:lnSpc>
            </a:pPr>
            <a:r>
              <a:rPr lang="nb-NO" sz="800" smtClean="0"/>
              <a:t>        end</a:t>
            </a:r>
          </a:p>
          <a:p>
            <a:pPr>
              <a:lnSpc>
                <a:spcPct val="80000"/>
              </a:lnSpc>
            </a:pPr>
            <a:r>
              <a:rPr lang="nb-NO" sz="800" smtClean="0"/>
              <a:t>        </a:t>
            </a:r>
          </a:p>
          <a:p>
            <a:pPr>
              <a:lnSpc>
                <a:spcPct val="80000"/>
              </a:lnSpc>
            </a:pPr>
            <a:r>
              <a:rPr lang="nb-NO" sz="800" smtClean="0"/>
              <a:t>        </a:t>
            </a:r>
          </a:p>
          <a:p>
            <a:pPr>
              <a:lnSpc>
                <a:spcPct val="80000"/>
              </a:lnSpc>
            </a:pPr>
            <a:r>
              <a:rPr lang="nb-NO" sz="800" smtClean="0"/>
              <a:t>        if (Modulation_Type == 9)                 %% 8PSK symbol mapping</a:t>
            </a:r>
          </a:p>
          <a:p>
            <a:pPr>
              <a:lnSpc>
                <a:spcPct val="80000"/>
              </a:lnSpc>
            </a:pPr>
            <a:r>
              <a:rPr lang="nb-NO" sz="800" smtClean="0"/>
              <a:t>            nul = zeros(1,OS_G-1);</a:t>
            </a:r>
          </a:p>
          <a:p>
            <a:pPr>
              <a:lnSpc>
                <a:spcPct val="80000"/>
              </a:lnSpc>
            </a:pPr>
            <a:r>
              <a:rPr lang="nb-NO" sz="800" smtClean="0"/>
              <a:t>            Qdata = [round(100*cos(1.75*pi*an(1)))/100 nul];    %% incomming data array in 'an'</a:t>
            </a:r>
          </a:p>
          <a:p>
            <a:pPr>
              <a:lnSpc>
                <a:spcPct val="80000"/>
              </a:lnSpc>
            </a:pPr>
            <a:r>
              <a:rPr lang="nb-NO" sz="800" smtClean="0"/>
              <a:t>            Idata = [round(100*sin(1.75*pi*an(1)))/100 nul];</a:t>
            </a:r>
          </a:p>
          <a:p>
            <a:pPr>
              <a:lnSpc>
                <a:spcPct val="80000"/>
              </a:lnSpc>
            </a:pPr>
            <a:r>
              <a:rPr lang="nb-NO" sz="800" smtClean="0"/>
              <a:t>            for i=1:length(an)</a:t>
            </a:r>
          </a:p>
          <a:p>
            <a:pPr>
              <a:lnSpc>
                <a:spcPct val="80000"/>
              </a:lnSpc>
            </a:pPr>
            <a:r>
              <a:rPr lang="nb-NO" sz="800" smtClean="0"/>
              <a:t>                Qdata = [Qdata round(100*cos(1.75*pi*an(i)))/100 nul];    %% incomming data array in 'an'</a:t>
            </a:r>
          </a:p>
          <a:p>
            <a:pPr>
              <a:lnSpc>
                <a:spcPct val="80000"/>
              </a:lnSpc>
            </a:pPr>
            <a:r>
              <a:rPr lang="nb-NO" sz="800" smtClean="0"/>
              <a:t>                Idata = [Idata round(100*sin(1.75*pi*an(i)))/100 nul];</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10)                 %% 16PSK symbol mapping</a:t>
            </a:r>
          </a:p>
          <a:p>
            <a:pPr>
              <a:lnSpc>
                <a:spcPct val="80000"/>
              </a:lnSpc>
            </a:pPr>
            <a:r>
              <a:rPr lang="nb-NO" sz="800" smtClean="0"/>
              <a:t>            nul = zeros(1,OS_G-1);</a:t>
            </a:r>
          </a:p>
          <a:p>
            <a:pPr>
              <a:lnSpc>
                <a:spcPct val="80000"/>
              </a:lnSpc>
            </a:pPr>
            <a:r>
              <a:rPr lang="nb-NO" sz="800" smtClean="0"/>
              <a:t>            Qdata = [round(100*cos(1.8750*pi*an(1)))/100 nul];    %% incomming data array in 'an'</a:t>
            </a:r>
          </a:p>
          <a:p>
            <a:pPr>
              <a:lnSpc>
                <a:spcPct val="80000"/>
              </a:lnSpc>
            </a:pPr>
            <a:r>
              <a:rPr lang="nb-NO" sz="800" smtClean="0"/>
              <a:t>            Idata = [round(100*sin(1.8750*pi*an(1)))/100 nul];</a:t>
            </a:r>
          </a:p>
          <a:p>
            <a:pPr>
              <a:lnSpc>
                <a:spcPct val="80000"/>
              </a:lnSpc>
            </a:pPr>
            <a:r>
              <a:rPr lang="nb-NO" sz="800" smtClean="0"/>
              <a:t>            for i=1:length(an)</a:t>
            </a:r>
          </a:p>
          <a:p>
            <a:pPr>
              <a:lnSpc>
                <a:spcPct val="80000"/>
              </a:lnSpc>
            </a:pPr>
            <a:r>
              <a:rPr lang="nb-NO" sz="800" smtClean="0"/>
              <a:t>                Qdata = [Qdata round(100*cos(1.8750*pi*an(i)))/100 nul];    %% incomming data array in 'an'</a:t>
            </a:r>
          </a:p>
          <a:p>
            <a:pPr>
              <a:lnSpc>
                <a:spcPct val="80000"/>
              </a:lnSpc>
            </a:pPr>
            <a:r>
              <a:rPr lang="nb-NO" sz="800" smtClean="0"/>
              <a:t>                Idata = [Idata round(100*sin(1.8750*pi*an(i)))/100 nul];</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11)                    %% MSK symbol mapping</a:t>
            </a:r>
          </a:p>
          <a:p>
            <a:pPr>
              <a:lnSpc>
                <a:spcPct val="80000"/>
              </a:lnSpc>
            </a:pPr>
            <a:r>
              <a:rPr lang="nb-NO" sz="800" smtClean="0"/>
              <a:t>            nul = zeros(1,OS_G-1);</a:t>
            </a:r>
          </a:p>
          <a:p>
            <a:pPr>
              <a:lnSpc>
                <a:spcPct val="80000"/>
              </a:lnSpc>
            </a:pPr>
            <a:r>
              <a:rPr lang="nb-NO" sz="800" smtClean="0"/>
              <a:t>            Qdata = [-2*an(1)+1 nul];               %% incomming data array in 'an'</a:t>
            </a:r>
          </a:p>
          <a:p>
            <a:pPr>
              <a:lnSpc>
                <a:spcPct val="80000"/>
              </a:lnSpc>
            </a:pPr>
            <a:r>
              <a:rPr lang="nb-NO" sz="800" smtClean="0"/>
              <a:t>            Idata = [2*an(1)-1 nul];</a:t>
            </a:r>
          </a:p>
          <a:p>
            <a:pPr>
              <a:lnSpc>
                <a:spcPct val="80000"/>
              </a:lnSpc>
            </a:pPr>
            <a:r>
              <a:rPr lang="nb-NO" sz="800" smtClean="0"/>
              <a:t>            for i=1:length(an)                     </a:t>
            </a:r>
          </a:p>
          <a:p>
            <a:pPr>
              <a:lnSpc>
                <a:spcPct val="80000"/>
              </a:lnSpc>
            </a:pPr>
            <a:r>
              <a:rPr lang="nb-NO" sz="800" smtClean="0"/>
              <a:t>                Qdata = [Qdata -2*an(i)+1 nul];</a:t>
            </a:r>
          </a:p>
          <a:p>
            <a:pPr>
              <a:lnSpc>
                <a:spcPct val="80000"/>
              </a:lnSpc>
            </a:pPr>
            <a:r>
              <a:rPr lang="nb-NO" sz="800" smtClean="0"/>
              <a:t>                Idata = [Idata 2*an(i)-1 nul];</a:t>
            </a:r>
          </a:p>
          <a:p>
            <a:pPr>
              <a:lnSpc>
                <a:spcPct val="80000"/>
              </a:lnSpc>
            </a:pPr>
            <a:r>
              <a:rPr lang="nb-NO" sz="800" smtClean="0"/>
              <a:t>            end;</a:t>
            </a:r>
          </a:p>
          <a:p>
            <a:pPr>
              <a:lnSpc>
                <a:spcPct val="80000"/>
              </a:lnSpc>
            </a:pPr>
            <a:r>
              <a:rPr lang="nb-NO" sz="800" smtClean="0"/>
              <a:t>        end</a:t>
            </a:r>
          </a:p>
          <a:p>
            <a:pPr>
              <a:lnSpc>
                <a:spcPct val="80000"/>
              </a:lnSpc>
            </a:pPr>
            <a:r>
              <a:rPr lang="nb-NO" sz="800" smtClean="0"/>
              <a:t>        if(Modulation_Type == 12)        %% pi/4 Offset QPSK symbol mapping</a:t>
            </a:r>
          </a:p>
          <a:p>
            <a:pPr>
              <a:lnSpc>
                <a:spcPct val="80000"/>
              </a:lnSpc>
            </a:pPr>
            <a:r>
              <a:rPr lang="nb-NO" sz="800" smtClean="0"/>
              <a:t>            nul = zeros(1,OS_G-1);</a:t>
            </a:r>
          </a:p>
          <a:p>
            <a:pPr>
              <a:lnSpc>
                <a:spcPct val="80000"/>
              </a:lnSpc>
            </a:pPr>
            <a:r>
              <a:rPr lang="nb-NO" sz="800" smtClean="0"/>
              <a:t>            Qdata = [0 nul];                %% incomming data array in 'an'</a:t>
            </a:r>
          </a:p>
          <a:p>
            <a:pPr>
              <a:lnSpc>
                <a:spcPct val="80000"/>
              </a:lnSpc>
            </a:pPr>
            <a:r>
              <a:rPr lang="nb-NO" sz="800" smtClean="0"/>
              <a:t>            Idata = [-1.4142 nul];          %% incomming data array in 'an'</a:t>
            </a:r>
          </a:p>
          <a:p>
            <a:pPr>
              <a:lnSpc>
                <a:spcPct val="80000"/>
              </a:lnSpc>
            </a:pPr>
            <a:r>
              <a:rPr lang="nb-NO" sz="800" smtClean="0"/>
              <a:t>            for k=1:length(an)</a:t>
            </a:r>
          </a:p>
          <a:p>
            <a:pPr>
              <a:lnSpc>
                <a:spcPct val="80000"/>
              </a:lnSpc>
            </a:pPr>
            <a:r>
              <a:rPr lang="nb-NO" sz="800" smtClean="0"/>
              <a:t>                state = 3*an(k);</a:t>
            </a:r>
          </a:p>
          <a:p>
            <a:pPr>
              <a:lnSpc>
                <a:spcPct val="80000"/>
              </a:lnSpc>
            </a:pPr>
            <a:r>
              <a:rPr lang="nb-NO" sz="800" smtClean="0"/>
              <a:t>                if (state == 0)</a:t>
            </a:r>
          </a:p>
          <a:p>
            <a:pPr>
              <a:lnSpc>
                <a:spcPct val="80000"/>
              </a:lnSpc>
            </a:pPr>
            <a:r>
              <a:rPr lang="nb-NO" sz="800" smtClean="0"/>
              <a:t>                    Qdata  = [Qdata 0 nul];</a:t>
            </a:r>
          </a:p>
          <a:p>
            <a:pPr>
              <a:lnSpc>
                <a:spcPct val="80000"/>
              </a:lnSpc>
            </a:pPr>
            <a:r>
              <a:rPr lang="nb-NO" sz="800" smtClean="0"/>
              <a:t>                    Idata = [Idata -1.4142 nul];</a:t>
            </a:r>
          </a:p>
          <a:p>
            <a:pPr>
              <a:lnSpc>
                <a:spcPct val="80000"/>
              </a:lnSpc>
            </a:pPr>
            <a:r>
              <a:rPr lang="nb-NO" sz="800" smtClean="0"/>
              <a:t>                end</a:t>
            </a:r>
          </a:p>
          <a:p>
            <a:pPr>
              <a:lnSpc>
                <a:spcPct val="80000"/>
              </a:lnSpc>
            </a:pPr>
            <a:r>
              <a:rPr lang="nb-NO" sz="800" smtClean="0"/>
              <a:t>                if (state == 1)</a:t>
            </a:r>
          </a:p>
          <a:p>
            <a:pPr>
              <a:lnSpc>
                <a:spcPct val="80000"/>
              </a:lnSpc>
            </a:pPr>
            <a:r>
              <a:rPr lang="nb-NO" sz="800" smtClean="0"/>
              <a:t>                    Qdata  = [Qdata 1.4142 nul];</a:t>
            </a:r>
          </a:p>
          <a:p>
            <a:pPr>
              <a:lnSpc>
                <a:spcPct val="80000"/>
              </a:lnSpc>
            </a:pPr>
            <a:r>
              <a:rPr lang="nb-NO" sz="800" smtClean="0"/>
              <a:t>                    Idata = [Idata 0 nul];</a:t>
            </a:r>
          </a:p>
          <a:p>
            <a:pPr>
              <a:lnSpc>
                <a:spcPct val="80000"/>
              </a:lnSpc>
            </a:pPr>
            <a:r>
              <a:rPr lang="nb-NO" sz="800" smtClean="0"/>
              <a:t>                end</a:t>
            </a:r>
          </a:p>
          <a:p>
            <a:pPr>
              <a:lnSpc>
                <a:spcPct val="80000"/>
              </a:lnSpc>
            </a:pPr>
            <a:r>
              <a:rPr lang="nb-NO" sz="800" smtClean="0"/>
              <a:t>                if (state == 2)</a:t>
            </a:r>
          </a:p>
          <a:p>
            <a:pPr>
              <a:lnSpc>
                <a:spcPct val="80000"/>
              </a:lnSpc>
            </a:pPr>
            <a:r>
              <a:rPr lang="nb-NO" sz="800" smtClean="0"/>
              <a:t>                    Qdata  = [Qdata -1.4142 nul];</a:t>
            </a:r>
          </a:p>
          <a:p>
            <a:pPr>
              <a:lnSpc>
                <a:spcPct val="80000"/>
              </a:lnSpc>
            </a:pPr>
            <a:r>
              <a:rPr lang="nb-NO" sz="800" smtClean="0"/>
              <a:t>                    Idata = [Idata 0 nul];</a:t>
            </a:r>
          </a:p>
          <a:p>
            <a:pPr>
              <a:lnSpc>
                <a:spcPct val="80000"/>
              </a:lnSpc>
            </a:pPr>
            <a:r>
              <a:rPr lang="nb-NO" sz="800" smtClean="0"/>
              <a:t>                end</a:t>
            </a:r>
          </a:p>
          <a:p>
            <a:pPr>
              <a:lnSpc>
                <a:spcPct val="80000"/>
              </a:lnSpc>
            </a:pPr>
            <a:r>
              <a:rPr lang="nb-NO" sz="800" smtClean="0"/>
              <a:t>                if (state == 3)</a:t>
            </a:r>
          </a:p>
          <a:p>
            <a:pPr>
              <a:lnSpc>
                <a:spcPct val="80000"/>
              </a:lnSpc>
            </a:pPr>
            <a:r>
              <a:rPr lang="nb-NO" sz="800" smtClean="0"/>
              <a:t>                    Qdata  = [Qdata 0 nul];</a:t>
            </a:r>
          </a:p>
          <a:p>
            <a:pPr>
              <a:lnSpc>
                <a:spcPct val="80000"/>
              </a:lnSpc>
            </a:pPr>
            <a:r>
              <a:rPr lang="nb-NO" sz="800" smtClean="0"/>
              <a:t>                    Idata = [Idata 1.4142 nul];</a:t>
            </a:r>
          </a:p>
          <a:p>
            <a:pPr>
              <a:lnSpc>
                <a:spcPct val="80000"/>
              </a:lnSpc>
            </a:pPr>
            <a:r>
              <a:rPr lang="nb-NO" sz="800" smtClean="0"/>
              <a:t>                end</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13)                 %% Offset QPSK symbol mapping</a:t>
            </a:r>
          </a:p>
          <a:p>
            <a:pPr>
              <a:lnSpc>
                <a:spcPct val="80000"/>
              </a:lnSpc>
            </a:pPr>
            <a:r>
              <a:rPr lang="nb-NO" sz="800" smtClean="0"/>
              <a:t>            nul = zeros(1,OS_G-1);</a:t>
            </a:r>
          </a:p>
          <a:p>
            <a:pPr>
              <a:lnSpc>
                <a:spcPct val="80000"/>
              </a:lnSpc>
            </a:pPr>
            <a:r>
              <a:rPr lang="nb-NO" sz="800" smtClean="0"/>
              <a:t>            nul2 = zeros(1, OS_G/2-1);</a:t>
            </a:r>
          </a:p>
          <a:p>
            <a:pPr>
              <a:lnSpc>
                <a:spcPct val="80000"/>
              </a:lnSpc>
            </a:pPr>
            <a:r>
              <a:rPr lang="nb-NO" sz="800" smtClean="0"/>
              <a:t>            Qdata = [round(100*cos(1.5*pi*an(1)+0.25*pi))/100 nul];    %% incomming data array in 'an'</a:t>
            </a:r>
          </a:p>
          <a:p>
            <a:pPr>
              <a:lnSpc>
                <a:spcPct val="80000"/>
              </a:lnSpc>
            </a:pPr>
            <a:r>
              <a:rPr lang="nb-NO" sz="800" smtClean="0"/>
              <a:t>            Idata = [0 nul2 round(100*sin(1.5*pi*an(1)+0.25*pi))/100 nul2];</a:t>
            </a:r>
          </a:p>
          <a:p>
            <a:pPr>
              <a:lnSpc>
                <a:spcPct val="80000"/>
              </a:lnSpc>
            </a:pPr>
            <a:r>
              <a:rPr lang="nb-NO" sz="800" smtClean="0"/>
              <a:t>            for i=1:length(an)</a:t>
            </a:r>
          </a:p>
          <a:p>
            <a:pPr>
              <a:lnSpc>
                <a:spcPct val="80000"/>
              </a:lnSpc>
            </a:pPr>
            <a:r>
              <a:rPr lang="nb-NO" sz="800" smtClean="0"/>
              <a:t>                Qdata = [Qdata round(100*cos(1.5*pi*an(i)+0.25*pi))/100 nul];    %% incomming data array in 'an'</a:t>
            </a:r>
          </a:p>
          <a:p>
            <a:pPr>
              <a:lnSpc>
                <a:spcPct val="80000"/>
              </a:lnSpc>
            </a:pPr>
            <a:r>
              <a:rPr lang="nb-NO" sz="800" smtClean="0"/>
              <a:t>                Idata = [Idata 0 nul2 round(100*sin(1.5*pi*an(i)+0.25*pi))/100 nul2];</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14)                 %% Offset 16QAM symbol mapping</a:t>
            </a:r>
          </a:p>
          <a:p>
            <a:pPr>
              <a:lnSpc>
                <a:spcPct val="80000"/>
              </a:lnSpc>
            </a:pPr>
            <a:r>
              <a:rPr lang="nb-NO" sz="800" smtClean="0"/>
              <a:t>            nul = zeros(1,OS_G-1);</a:t>
            </a:r>
          </a:p>
          <a:p>
            <a:pPr>
              <a:lnSpc>
                <a:spcPct val="80000"/>
              </a:lnSpc>
            </a:pPr>
            <a:r>
              <a:rPr lang="nb-NO" sz="800" smtClean="0"/>
              <a:t>            nul2 = zeros(1, OS_G/2-1);</a:t>
            </a:r>
          </a:p>
          <a:p>
            <a:pPr>
              <a:lnSpc>
                <a:spcPct val="80000"/>
              </a:lnSpc>
            </a:pPr>
            <a:r>
              <a:rPr lang="nb-NO" sz="800" smtClean="0"/>
              <a:t>            qd = floor((15*an(1))/4);</a:t>
            </a:r>
          </a:p>
          <a:p>
            <a:pPr>
              <a:lnSpc>
                <a:spcPct val="80000"/>
              </a:lnSpc>
            </a:pPr>
            <a:r>
              <a:rPr lang="nb-NO" sz="800" smtClean="0"/>
              <a:t>            id = (15*an(1))-4*qd;</a:t>
            </a:r>
          </a:p>
          <a:p>
            <a:pPr>
              <a:lnSpc>
                <a:spcPct val="80000"/>
              </a:lnSpc>
            </a:pPr>
            <a:r>
              <a:rPr lang="nb-NO" sz="800" smtClean="0"/>
              <a:t>            Qdata = [0.6666*qd-1 nul];    %% incomming data array in 'an'</a:t>
            </a:r>
          </a:p>
          <a:p>
            <a:pPr>
              <a:lnSpc>
                <a:spcPct val="80000"/>
              </a:lnSpc>
            </a:pPr>
            <a:r>
              <a:rPr lang="nb-NO" sz="800" smtClean="0"/>
              <a:t>            Idata = [0.6666*id-1 nul];</a:t>
            </a:r>
          </a:p>
          <a:p>
            <a:pPr>
              <a:lnSpc>
                <a:spcPct val="80000"/>
              </a:lnSpc>
            </a:pPr>
            <a:r>
              <a:rPr lang="nb-NO" sz="800" smtClean="0"/>
              <a:t>            for i=1:length(an)</a:t>
            </a:r>
          </a:p>
          <a:p>
            <a:pPr>
              <a:lnSpc>
                <a:spcPct val="80000"/>
              </a:lnSpc>
            </a:pPr>
            <a:r>
              <a:rPr lang="nb-NO" sz="800" smtClean="0"/>
              <a:t>                qd = floor((15*an(i))/4);</a:t>
            </a:r>
          </a:p>
          <a:p>
            <a:pPr>
              <a:lnSpc>
                <a:spcPct val="80000"/>
              </a:lnSpc>
            </a:pPr>
            <a:r>
              <a:rPr lang="nb-NO" sz="800" smtClean="0"/>
              <a:t>                id = (15*an(i))-4*qd;</a:t>
            </a:r>
          </a:p>
          <a:p>
            <a:pPr>
              <a:lnSpc>
                <a:spcPct val="80000"/>
              </a:lnSpc>
            </a:pPr>
            <a:r>
              <a:rPr lang="nb-NO" sz="800" smtClean="0"/>
              <a:t>                Qdata = [Qdata 0.6666*qd-1 nul];    %% incomming data array in 'an'</a:t>
            </a:r>
          </a:p>
          <a:p>
            <a:pPr>
              <a:lnSpc>
                <a:spcPct val="80000"/>
              </a:lnSpc>
            </a:pPr>
            <a:r>
              <a:rPr lang="nb-NO" sz="800" smtClean="0"/>
              <a:t>                Idata = [Idata 0.6666*id-1 nul];</a:t>
            </a:r>
          </a:p>
          <a:p>
            <a:pPr>
              <a:lnSpc>
                <a:spcPct val="80000"/>
              </a:lnSpc>
            </a:pPr>
            <a:r>
              <a:rPr lang="nb-NO" sz="800" smtClean="0"/>
              <a:t>            end</a:t>
            </a:r>
          </a:p>
          <a:p>
            <a:pPr>
              <a:lnSpc>
                <a:spcPct val="80000"/>
              </a:lnSpc>
            </a:pPr>
            <a:r>
              <a:rPr lang="nb-NO" sz="800" smtClean="0"/>
              <a:t>        end</a:t>
            </a:r>
          </a:p>
          <a:p>
            <a:pPr>
              <a:lnSpc>
                <a:spcPct val="80000"/>
              </a:lnSpc>
            </a:pPr>
            <a:r>
              <a:rPr lang="nb-NO" sz="800" smtClean="0"/>
              <a:t>        if (Modulation_Type == 15)                 %% Offset 255QAM symbol mapping</a:t>
            </a:r>
          </a:p>
          <a:p>
            <a:pPr>
              <a:lnSpc>
                <a:spcPct val="80000"/>
              </a:lnSpc>
            </a:pPr>
            <a:r>
              <a:rPr lang="nb-NO" sz="800" smtClean="0"/>
              <a:t>            nul = zeros(1,OS_G-1);</a:t>
            </a:r>
          </a:p>
          <a:p>
            <a:pPr>
              <a:lnSpc>
                <a:spcPct val="80000"/>
              </a:lnSpc>
            </a:pPr>
            <a:r>
              <a:rPr lang="nb-NO" sz="800" smtClean="0"/>
              <a:t>            nul2 = zeros(1, OS_G/2-1);</a:t>
            </a:r>
          </a:p>
          <a:p>
            <a:pPr>
              <a:lnSpc>
                <a:spcPct val="80000"/>
              </a:lnSpc>
            </a:pPr>
            <a:r>
              <a:rPr lang="nb-NO" sz="800" smtClean="0"/>
              <a:t>            qd = floor((255*an(1))/16);</a:t>
            </a:r>
          </a:p>
          <a:p>
            <a:pPr>
              <a:lnSpc>
                <a:spcPct val="80000"/>
              </a:lnSpc>
            </a:pPr>
            <a:r>
              <a:rPr lang="nb-NO" sz="800" smtClean="0"/>
              <a:t>            id = (255*an(1))-16*qd;</a:t>
            </a:r>
          </a:p>
          <a:p>
            <a:pPr>
              <a:lnSpc>
                <a:spcPct val="80000"/>
              </a:lnSpc>
            </a:pPr>
            <a:r>
              <a:rPr lang="nb-NO" sz="800" smtClean="0"/>
              <a:t>            Qdata = [0.1333*qd-1 nul];    %% incomming data array in 'an'</a:t>
            </a:r>
          </a:p>
          <a:p>
            <a:pPr>
              <a:lnSpc>
                <a:spcPct val="80000"/>
              </a:lnSpc>
            </a:pPr>
            <a:r>
              <a:rPr lang="nb-NO" sz="800" smtClean="0"/>
              <a:t>            Idata = [0.1333*id-1 nul];</a:t>
            </a:r>
          </a:p>
          <a:p>
            <a:pPr>
              <a:lnSpc>
                <a:spcPct val="80000"/>
              </a:lnSpc>
            </a:pPr>
            <a:r>
              <a:rPr lang="nb-NO" sz="800" smtClean="0"/>
              <a:t>            for i=1:length(an)</a:t>
            </a:r>
          </a:p>
          <a:p>
            <a:pPr>
              <a:lnSpc>
                <a:spcPct val="80000"/>
              </a:lnSpc>
            </a:pPr>
            <a:r>
              <a:rPr lang="nb-NO" sz="800" smtClean="0"/>
              <a:t>                qd = floor((255*an(i))/16);</a:t>
            </a:r>
          </a:p>
          <a:p>
            <a:pPr>
              <a:lnSpc>
                <a:spcPct val="80000"/>
              </a:lnSpc>
            </a:pPr>
            <a:r>
              <a:rPr lang="nb-NO" sz="800" smtClean="0"/>
              <a:t>                id = (255*an(i))-16*qd;</a:t>
            </a:r>
          </a:p>
          <a:p>
            <a:pPr>
              <a:lnSpc>
                <a:spcPct val="80000"/>
              </a:lnSpc>
            </a:pPr>
            <a:r>
              <a:rPr lang="nb-NO" sz="800" smtClean="0"/>
              <a:t>                Qdata = [Qdata 0.1333*qd-1 nul];    %% incomming data array in 'an'</a:t>
            </a:r>
          </a:p>
          <a:p>
            <a:pPr>
              <a:lnSpc>
                <a:spcPct val="80000"/>
              </a:lnSpc>
            </a:pPr>
            <a:r>
              <a:rPr lang="nb-NO" sz="800" smtClean="0"/>
              <a:t>                Idata = [Idata 0.1333*id-1 nul];</a:t>
            </a:r>
          </a:p>
          <a:p>
            <a:pPr>
              <a:lnSpc>
                <a:spcPct val="80000"/>
              </a:lnSpc>
            </a:pPr>
            <a:r>
              <a:rPr lang="nb-NO" sz="800" smtClean="0"/>
              <a:t>            end</a:t>
            </a:r>
          </a:p>
          <a:p>
            <a:pPr>
              <a:lnSpc>
                <a:spcPct val="80000"/>
              </a:lnSpc>
            </a:pPr>
            <a:r>
              <a:rPr lang="nb-NO" sz="800" smtClean="0"/>
              <a:t>        end</a:t>
            </a:r>
          </a:p>
          <a:p>
            <a:pPr>
              <a:lnSpc>
                <a:spcPct val="80000"/>
              </a:lnSpc>
            </a:pPr>
            <a:r>
              <a:rPr lang="nb-NO" sz="800" smtClean="0"/>
              <a:t>        if(detail_plots == 1)</a:t>
            </a:r>
          </a:p>
          <a:p>
            <a:pPr>
              <a:lnSpc>
                <a:spcPct val="80000"/>
              </a:lnSpc>
            </a:pPr>
            <a:r>
              <a:rPr lang="nb-NO" sz="800" smtClean="0"/>
              <a:t>            figure(3); clf; subplot(2,1,1); stem(Qdata); subplot(2,1,2); stem(Idata);</a:t>
            </a:r>
          </a:p>
          <a:p>
            <a:pPr>
              <a:lnSpc>
                <a:spcPct val="80000"/>
              </a:lnSpc>
            </a:pPr>
            <a:r>
              <a:rPr lang="nb-NO" sz="800" smtClean="0"/>
              <a:t>        end</a:t>
            </a:r>
          </a:p>
          <a:p>
            <a:pPr>
              <a:lnSpc>
                <a:spcPct val="80000"/>
              </a:lnSpc>
            </a:pPr>
            <a:r>
              <a:rPr lang="nb-NO" sz="800" smtClean="0"/>
              <a:t>        if (Transmit_Filter_Type == 1 )   %% No prefilting of data sequence selected</a:t>
            </a:r>
          </a:p>
          <a:p>
            <a:pPr>
              <a:lnSpc>
                <a:spcPct val="80000"/>
              </a:lnSpc>
            </a:pPr>
            <a:r>
              <a:rPr lang="nb-NO" sz="800" smtClean="0"/>
              <a:t>            Qfi = conv(Qdata, box);</a:t>
            </a:r>
          </a:p>
          <a:p>
            <a:pPr>
              <a:lnSpc>
                <a:spcPct val="80000"/>
              </a:lnSpc>
            </a:pPr>
            <a:r>
              <a:rPr lang="nb-NO" sz="800" smtClean="0"/>
              <a:t>            Ifi = conv(Idata, box);</a:t>
            </a:r>
          </a:p>
          <a:p>
            <a:pPr>
              <a:lnSpc>
                <a:spcPct val="80000"/>
              </a:lnSpc>
            </a:pPr>
            <a:r>
              <a:rPr lang="nb-NO" sz="800" smtClean="0"/>
              <a:t>        end</a:t>
            </a:r>
          </a:p>
          <a:p>
            <a:pPr>
              <a:lnSpc>
                <a:spcPct val="80000"/>
              </a:lnSpc>
            </a:pPr>
            <a:r>
              <a:rPr lang="nb-NO" sz="800" smtClean="0"/>
              <a:t>        if (Transmit_Filter_Type == 2 )   %% Gaussian filtering of data sequence</a:t>
            </a:r>
          </a:p>
          <a:p>
            <a:pPr>
              <a:lnSpc>
                <a:spcPct val="80000"/>
              </a:lnSpc>
            </a:pPr>
            <a:r>
              <a:rPr lang="nb-NO" sz="800" smtClean="0"/>
              <a:t>            Qfi = conv(Qdata,G);</a:t>
            </a:r>
          </a:p>
          <a:p>
            <a:pPr>
              <a:lnSpc>
                <a:spcPct val="80000"/>
              </a:lnSpc>
            </a:pPr>
            <a:r>
              <a:rPr lang="nb-NO" sz="800" smtClean="0"/>
              <a:t>            Ifi = conv(Idata,G);</a:t>
            </a:r>
          </a:p>
          <a:p>
            <a:pPr>
              <a:lnSpc>
                <a:spcPct val="80000"/>
              </a:lnSpc>
            </a:pPr>
            <a:r>
              <a:rPr lang="nb-NO" sz="800" smtClean="0"/>
              <a:t>        end</a:t>
            </a:r>
          </a:p>
          <a:p>
            <a:pPr>
              <a:lnSpc>
                <a:spcPct val="80000"/>
              </a:lnSpc>
            </a:pPr>
            <a:r>
              <a:rPr lang="nb-NO" sz="800" smtClean="0"/>
              <a:t>        if (Transmit_Filter_Type == 3 )   %% Raised Cosine filtering of data sequence</a:t>
            </a:r>
          </a:p>
          <a:p>
            <a:pPr>
              <a:lnSpc>
                <a:spcPct val="80000"/>
              </a:lnSpc>
            </a:pPr>
            <a:r>
              <a:rPr lang="nb-NO" sz="800" smtClean="0"/>
              <a:t>            Qfi = conv(Qdata,RC);</a:t>
            </a:r>
          </a:p>
          <a:p>
            <a:pPr>
              <a:lnSpc>
                <a:spcPct val="80000"/>
              </a:lnSpc>
            </a:pPr>
            <a:r>
              <a:rPr lang="nb-NO" sz="800" smtClean="0"/>
              <a:t>            Ifi = conv(Idata,RC);</a:t>
            </a:r>
          </a:p>
          <a:p>
            <a:pPr>
              <a:lnSpc>
                <a:spcPct val="80000"/>
              </a:lnSpc>
            </a:pPr>
            <a:r>
              <a:rPr lang="nb-NO" sz="800" smtClean="0"/>
              <a:t>        end</a:t>
            </a:r>
          </a:p>
          <a:p>
            <a:pPr>
              <a:lnSpc>
                <a:spcPct val="80000"/>
              </a:lnSpc>
            </a:pPr>
            <a:r>
              <a:rPr lang="nb-NO" sz="800" smtClean="0"/>
              <a:t>        if (Transmit_Filter_Type == 4 )   %% Half Sine filtering of data sequence</a:t>
            </a:r>
          </a:p>
          <a:p>
            <a:pPr>
              <a:lnSpc>
                <a:spcPct val="80000"/>
              </a:lnSpc>
            </a:pPr>
            <a:r>
              <a:rPr lang="nb-NO" sz="800" smtClean="0"/>
              <a:t>            Qfi = conv(Qdata,HS);</a:t>
            </a:r>
          </a:p>
          <a:p>
            <a:pPr>
              <a:lnSpc>
                <a:spcPct val="80000"/>
              </a:lnSpc>
            </a:pPr>
            <a:r>
              <a:rPr lang="nb-NO" sz="800" smtClean="0"/>
              <a:t>            Ifi = conv(Idata,HS);</a:t>
            </a:r>
          </a:p>
          <a:p>
            <a:pPr>
              <a:lnSpc>
                <a:spcPct val="80000"/>
              </a:lnSpc>
            </a:pPr>
            <a:r>
              <a:rPr lang="nb-NO" sz="800" smtClean="0"/>
              <a:t>        end</a:t>
            </a:r>
          </a:p>
          <a:p>
            <a:pPr>
              <a:lnSpc>
                <a:spcPct val="80000"/>
              </a:lnSpc>
            </a:pPr>
            <a:r>
              <a:rPr lang="nb-NO" sz="800" smtClean="0"/>
              <a:t>        if (Transmit_Filter_Type == 5 )   %% Half Sine filtering of data sequence</a:t>
            </a:r>
          </a:p>
          <a:p>
            <a:pPr>
              <a:lnSpc>
                <a:spcPct val="80000"/>
              </a:lnSpc>
            </a:pPr>
            <a:r>
              <a:rPr lang="nb-NO" sz="800" smtClean="0"/>
              <a:t>            Qfi = conv(Qdata,HS2);</a:t>
            </a:r>
          </a:p>
          <a:p>
            <a:pPr>
              <a:lnSpc>
                <a:spcPct val="80000"/>
              </a:lnSpc>
            </a:pPr>
            <a:r>
              <a:rPr lang="nb-NO" sz="800" smtClean="0"/>
              <a:t>            Ifi = conv(Idata,HS2);</a:t>
            </a:r>
          </a:p>
          <a:p>
            <a:pPr>
              <a:lnSpc>
                <a:spcPct val="80000"/>
              </a:lnSpc>
            </a:pPr>
            <a:r>
              <a:rPr lang="nb-NO" sz="800" smtClean="0"/>
              <a:t>        end</a:t>
            </a:r>
          </a:p>
          <a:p>
            <a:pPr>
              <a:lnSpc>
                <a:spcPct val="80000"/>
              </a:lnSpc>
            </a:pPr>
            <a:r>
              <a:rPr lang="nb-NO" sz="800" smtClean="0"/>
              <a:t>        </a:t>
            </a:r>
          </a:p>
          <a:p>
            <a:pPr>
              <a:lnSpc>
                <a:spcPct val="80000"/>
              </a:lnSpc>
            </a:pPr>
            <a:r>
              <a:rPr lang="nb-NO" sz="800" smtClean="0"/>
              <a:t>        %% Trim the filtered data sequence to remove "extra" data from convolution operation</a:t>
            </a:r>
          </a:p>
          <a:p>
            <a:pPr>
              <a:lnSpc>
                <a:spcPct val="80000"/>
              </a:lnSpc>
            </a:pPr>
            <a:r>
              <a:rPr lang="nb-NO" sz="800" smtClean="0"/>
              <a:t>        Qfi = Qfi(OS_G*Trim_GL:nsymbols*OS_G+OS_G*Trim_GL-1);</a:t>
            </a:r>
          </a:p>
          <a:p>
            <a:pPr>
              <a:lnSpc>
                <a:spcPct val="80000"/>
              </a:lnSpc>
            </a:pPr>
            <a:r>
              <a:rPr lang="nb-NO" sz="800" smtClean="0"/>
              <a:t>        Ifi = Ifi(OS_G*Trim_GL:nsymbols*OS_G+OS_G*Trim_GL-1);</a:t>
            </a:r>
          </a:p>
          <a:p>
            <a:pPr>
              <a:lnSpc>
                <a:spcPct val="80000"/>
              </a:lnSpc>
            </a:pPr>
            <a:r>
              <a:rPr lang="nb-NO" sz="800" smtClean="0"/>
              <a:t>        if(detail_plots == 1)</a:t>
            </a:r>
          </a:p>
          <a:p>
            <a:pPr>
              <a:lnSpc>
                <a:spcPct val="80000"/>
              </a:lnSpc>
            </a:pPr>
            <a:r>
              <a:rPr lang="nb-NO" sz="800" smtClean="0"/>
              <a:t>            figure(4); clf; subplot(2,1,1); plot(Qfi); subplot(2,1,2); plot(Ifi);</a:t>
            </a:r>
          </a:p>
          <a:p>
            <a:pPr>
              <a:lnSpc>
                <a:spcPct val="80000"/>
              </a:lnSpc>
            </a:pPr>
            <a:r>
              <a:rPr lang="nb-NO" sz="800" smtClean="0"/>
              <a:t>        end</a:t>
            </a:r>
          </a:p>
          <a:p>
            <a:pPr>
              <a:lnSpc>
                <a:spcPct val="80000"/>
              </a:lnSpc>
            </a:pPr>
            <a:r>
              <a:rPr lang="nb-NO" sz="800" smtClean="0"/>
              <a:t>        %% Integrate the data sequence ( initialize data array )</a:t>
            </a:r>
          </a:p>
          <a:p>
            <a:pPr>
              <a:lnSpc>
                <a:spcPct val="80000"/>
              </a:lnSpc>
            </a:pPr>
            <a:r>
              <a:rPr lang="nb-NO" sz="800" smtClean="0"/>
              <a:t>        IntQfi(1) = Qfi(1)/OS_rb;</a:t>
            </a:r>
          </a:p>
          <a:p>
            <a:pPr>
              <a:lnSpc>
                <a:spcPct val="80000"/>
              </a:lnSpc>
            </a:pPr>
            <a:r>
              <a:rPr lang="nb-NO" sz="800" smtClean="0"/>
              <a:t>        IntIfi(1) = Ifi(1)/OS_rb;</a:t>
            </a:r>
          </a:p>
          <a:p>
            <a:pPr>
              <a:lnSpc>
                <a:spcPct val="80000"/>
              </a:lnSpc>
            </a:pPr>
            <a:r>
              <a:rPr lang="nb-NO" sz="800" smtClean="0"/>
              <a:t>        for ii=2:length(Qfi)   %% run an integrate on the dataset</a:t>
            </a:r>
          </a:p>
          <a:p>
            <a:pPr>
              <a:lnSpc>
                <a:spcPct val="80000"/>
              </a:lnSpc>
            </a:pPr>
            <a:r>
              <a:rPr lang="nb-NO" sz="800" smtClean="0"/>
              <a:t>            IntQfi(ii) = IntQfi(ii-1) + Qfi(ii)/OS_rb;</a:t>
            </a:r>
          </a:p>
          <a:p>
            <a:pPr>
              <a:lnSpc>
                <a:spcPct val="80000"/>
              </a:lnSpc>
            </a:pPr>
            <a:r>
              <a:rPr lang="nb-NO" sz="800" smtClean="0"/>
              <a:t>            IntIfi(ii) = IntIfi(ii-1) + Ifi(ii)/OS_rb;</a:t>
            </a:r>
          </a:p>
          <a:p>
            <a:pPr>
              <a:lnSpc>
                <a:spcPct val="80000"/>
              </a:lnSpc>
            </a:pPr>
            <a:r>
              <a:rPr lang="nb-NO" sz="800" smtClean="0"/>
              <a:t>        end</a:t>
            </a:r>
          </a:p>
          <a:p>
            <a:pPr>
              <a:lnSpc>
                <a:spcPct val="80000"/>
              </a:lnSpc>
            </a:pPr>
            <a:r>
              <a:rPr lang="nb-NO" sz="800" smtClean="0"/>
              <a:t>        if(detail_plots == 1)</a:t>
            </a:r>
          </a:p>
          <a:p>
            <a:pPr>
              <a:lnSpc>
                <a:spcPct val="80000"/>
              </a:lnSpc>
            </a:pPr>
            <a:r>
              <a:rPr lang="nb-NO" sz="800" smtClean="0"/>
              <a:t>            figure(6); clf; subplot(2,1,1); plot(tt_data, IntQfi); subplot(2,1,2); plot(tt_data, IntIfi);</a:t>
            </a:r>
          </a:p>
          <a:p>
            <a:pPr>
              <a:lnSpc>
                <a:spcPct val="80000"/>
              </a:lnSpc>
            </a:pPr>
            <a:r>
              <a:rPr lang="nb-NO" sz="800" smtClean="0"/>
              <a:t>        end</a:t>
            </a:r>
          </a:p>
          <a:p>
            <a:pPr>
              <a:lnSpc>
                <a:spcPct val="80000"/>
              </a:lnSpc>
            </a:pPr>
            <a:r>
              <a:rPr lang="nb-NO" sz="800" smtClean="0"/>
              <a:t>        if((Modulation_Type == 11)) %% trap for MSK</a:t>
            </a:r>
          </a:p>
          <a:p>
            <a:pPr>
              <a:lnSpc>
                <a:spcPct val="80000"/>
              </a:lnSpc>
            </a:pPr>
            <a:r>
              <a:rPr lang="nb-NO" sz="800" smtClean="0"/>
              <a:t>            Qfi = sin(IntQfi);</a:t>
            </a:r>
          </a:p>
          <a:p>
            <a:pPr>
              <a:lnSpc>
                <a:spcPct val="80000"/>
              </a:lnSpc>
            </a:pPr>
            <a:r>
              <a:rPr lang="nb-NO" sz="800" smtClean="0"/>
              <a:t>            Ifi = cos(IntIfi);</a:t>
            </a:r>
          </a:p>
          <a:p>
            <a:pPr>
              <a:lnSpc>
                <a:spcPct val="80000"/>
              </a:lnSpc>
            </a:pPr>
            <a:r>
              <a:rPr lang="nb-NO" sz="800" smtClean="0"/>
              <a:t>        else</a:t>
            </a:r>
          </a:p>
          <a:p>
            <a:pPr>
              <a:lnSpc>
                <a:spcPct val="80000"/>
              </a:lnSpc>
            </a:pPr>
            <a:r>
              <a:rPr lang="nb-NO" sz="800" smtClean="0"/>
              <a:t>            if((max(Qfi)~=0)&amp;(max(Ifi)~=0))</a:t>
            </a:r>
          </a:p>
          <a:p>
            <a:pPr>
              <a:lnSpc>
                <a:spcPct val="80000"/>
              </a:lnSpc>
            </a:pPr>
            <a:r>
              <a:rPr lang="nb-NO" sz="800" smtClean="0"/>
              <a:t>                scale = 1/max(Ifi+Qfi);</a:t>
            </a:r>
          </a:p>
          <a:p>
            <a:pPr>
              <a:lnSpc>
                <a:spcPct val="80000"/>
              </a:lnSpc>
            </a:pPr>
            <a:r>
              <a:rPr lang="nb-NO" sz="800" smtClean="0"/>
              <a:t>                Ifi = Ifi*scale*sqrt(2);</a:t>
            </a:r>
          </a:p>
          <a:p>
            <a:pPr>
              <a:lnSpc>
                <a:spcPct val="80000"/>
              </a:lnSpc>
            </a:pPr>
            <a:r>
              <a:rPr lang="nb-NO" sz="800" smtClean="0"/>
              <a:t>                Qfi = Qfi*scale*sqrt(2);</a:t>
            </a:r>
          </a:p>
          <a:p>
            <a:pPr>
              <a:lnSpc>
                <a:spcPct val="80000"/>
              </a:lnSpc>
            </a:pPr>
            <a:r>
              <a:rPr lang="nb-NO" sz="800" smtClean="0"/>
              <a:t>            else</a:t>
            </a:r>
          </a:p>
          <a:p>
            <a:pPr>
              <a:lnSpc>
                <a:spcPct val="80000"/>
              </a:lnSpc>
            </a:pPr>
            <a:r>
              <a:rPr lang="nb-NO" sz="800" smtClean="0"/>
              <a:t>                if((max(Qfi)~=0))</a:t>
            </a:r>
          </a:p>
          <a:p>
            <a:pPr>
              <a:lnSpc>
                <a:spcPct val="80000"/>
              </a:lnSpc>
            </a:pPr>
            <a:r>
              <a:rPr lang="nb-NO" sz="800" smtClean="0"/>
              <a:t>                    Qfi = Qfi/max(abs(Qfi));</a:t>
            </a:r>
          </a:p>
          <a:p>
            <a:pPr>
              <a:lnSpc>
                <a:spcPct val="80000"/>
              </a:lnSpc>
            </a:pPr>
            <a:r>
              <a:rPr lang="nb-NO" sz="800" smtClean="0"/>
              <a:t>                end</a:t>
            </a:r>
          </a:p>
          <a:p>
            <a:pPr>
              <a:lnSpc>
                <a:spcPct val="80000"/>
              </a:lnSpc>
            </a:pPr>
            <a:r>
              <a:rPr lang="nb-NO" sz="800" smtClean="0"/>
              <a:t>                if(max(Ifi)~=0)</a:t>
            </a:r>
          </a:p>
          <a:p>
            <a:pPr>
              <a:lnSpc>
                <a:spcPct val="80000"/>
              </a:lnSpc>
            </a:pPr>
            <a:r>
              <a:rPr lang="nb-NO" sz="800" smtClean="0"/>
              <a:t>                    Ifi = Ifi/max(abs(Ifi));</a:t>
            </a:r>
          </a:p>
          <a:p>
            <a:pPr>
              <a:lnSpc>
                <a:spcPct val="80000"/>
              </a:lnSpc>
            </a:pPr>
            <a:r>
              <a:rPr lang="nb-NO" sz="800" smtClean="0"/>
              <a:t>                end</a:t>
            </a:r>
          </a:p>
          <a:p>
            <a:pPr>
              <a:lnSpc>
                <a:spcPct val="80000"/>
              </a:lnSpc>
            </a:pPr>
            <a:r>
              <a:rPr lang="nb-NO" sz="800" smtClean="0"/>
              <a:t>            end</a:t>
            </a:r>
          </a:p>
          <a:p>
            <a:pPr>
              <a:lnSpc>
                <a:spcPct val="80000"/>
              </a:lnSpc>
            </a:pPr>
            <a:r>
              <a:rPr lang="nb-NO" sz="800" smtClean="0"/>
              <a:t>    </a:t>
            </a:r>
          </a:p>
          <a:p>
            <a:pPr>
              <a:lnSpc>
                <a:spcPct val="80000"/>
              </a:lnSpc>
            </a:pPr>
            <a:r>
              <a:rPr lang="nb-NO" sz="800" smtClean="0"/>
              <a:t>        end</a:t>
            </a:r>
          </a:p>
          <a:p>
            <a:pPr>
              <a:lnSpc>
                <a:spcPct val="80000"/>
              </a:lnSpc>
            </a:pPr>
            <a:r>
              <a:rPr lang="nb-NO" sz="800" smtClean="0"/>
              <a:t>        if(detail_plots == 1)</a:t>
            </a:r>
          </a:p>
          <a:p>
            <a:pPr>
              <a:lnSpc>
                <a:spcPct val="80000"/>
              </a:lnSpc>
            </a:pPr>
            <a:r>
              <a:rPr lang="nb-NO" sz="800" smtClean="0"/>
              <a:t>            figure(5); clf; plot(Qfi(2:end),Ifi(2:end),'ob-');</a:t>
            </a:r>
          </a:p>
          <a:p>
            <a:pPr>
              <a:lnSpc>
                <a:spcPct val="80000"/>
              </a:lnSpc>
            </a:pPr>
            <a:r>
              <a:rPr lang="nb-NO" sz="800" smtClean="0"/>
              <a:t>            figure(7); clf; subplot(2,1,1); plot(Qfi); subplot(2,1,2); plot(Ifi);</a:t>
            </a:r>
          </a:p>
          <a:p>
            <a:pPr>
              <a:lnSpc>
                <a:spcPct val="80000"/>
              </a:lnSpc>
            </a:pPr>
            <a:r>
              <a:rPr lang="nb-NO" sz="800" smtClean="0"/>
              <a:t>        end</a:t>
            </a:r>
          </a:p>
          <a:p>
            <a:pPr>
              <a:lnSpc>
                <a:spcPct val="80000"/>
              </a:lnSpc>
            </a:pPr>
            <a:r>
              <a:rPr lang="nb-NO" sz="800" smtClean="0"/>
              <a:t>        for ii=1:length(Qfi)   %</a:t>
            </a:r>
          </a:p>
          <a:p>
            <a:pPr>
              <a:lnSpc>
                <a:spcPct val="80000"/>
              </a:lnSpc>
            </a:pPr>
            <a:r>
              <a:rPr lang="nb-NO" sz="800" smtClean="0"/>
              <a:t>            tt_data(ii) = 1000 * ii/(r_b * OS_rb * OS_if);                          %% generate an array with time data</a:t>
            </a:r>
          </a:p>
          <a:p>
            <a:pPr>
              <a:lnSpc>
                <a:spcPct val="80000"/>
              </a:lnSpc>
            </a:pPr>
            <a:r>
              <a:rPr lang="nb-NO" sz="800" smtClean="0"/>
              <a:t>            ff_data(ii) = ii *  (r_b * OS_if * OS_rb)/length(Qfi);                      %% generate an array with frequency data (for plots later)</a:t>
            </a:r>
          </a:p>
          <a:p>
            <a:pPr>
              <a:lnSpc>
                <a:spcPct val="80000"/>
              </a:lnSpc>
            </a:pPr>
            <a:r>
              <a:rPr lang="nb-NO" sz="800" smtClean="0"/>
              <a:t>            mif_data(ii) = Ifi(ii) * sin(2*pi*ii/OS_rb) + Qfi(ii) * cos(2*pi*ii/OS_rb); %% IQ modulation</a:t>
            </a:r>
          </a:p>
          <a:p>
            <a:pPr>
              <a:lnSpc>
                <a:spcPct val="80000"/>
              </a:lnSpc>
            </a:pPr>
            <a:r>
              <a:rPr lang="nb-NO" sz="800" smtClean="0"/>
              <a:t>        end</a:t>
            </a:r>
          </a:p>
          <a:p>
            <a:pPr>
              <a:lnSpc>
                <a:spcPct val="80000"/>
              </a:lnSpc>
            </a:pPr>
            <a:r>
              <a:rPr lang="nb-NO" sz="800" smtClean="0"/>
              <a:t>    else</a:t>
            </a:r>
          </a:p>
          <a:p>
            <a:pPr>
              <a:lnSpc>
                <a:spcPct val="80000"/>
              </a:lnSpc>
            </a:pPr>
            <a:r>
              <a:rPr lang="nb-NO" sz="800" smtClean="0"/>
              <a:t>        %%%%%%%% TX modulation using a simple FM modulator engine  %%%%%%%</a:t>
            </a:r>
          </a:p>
          <a:p>
            <a:pPr>
              <a:lnSpc>
                <a:spcPct val="80000"/>
              </a:lnSpc>
            </a:pPr>
            <a:r>
              <a:rPr lang="nb-NO" sz="800" smtClean="0"/>
              <a:t>        %% 1  = 'OOK'               %% 2  = 'ASK'               %% 3  = '2FSK'</a:t>
            </a:r>
          </a:p>
          <a:p>
            <a:pPr>
              <a:lnSpc>
                <a:spcPct val="80000"/>
              </a:lnSpc>
            </a:pPr>
            <a:r>
              <a:rPr lang="nb-NO" sz="800" smtClean="0"/>
              <a:t>        %% 4  = '4FSK'              %% 5  = '8FSK'              %% 6  = '16FSK'</a:t>
            </a:r>
          </a:p>
          <a:p>
            <a:pPr>
              <a:lnSpc>
                <a:spcPct val="80000"/>
              </a:lnSpc>
            </a:pPr>
            <a:r>
              <a:rPr lang="nb-NO" sz="800" smtClean="0"/>
              <a:t>        %% 7  = 'BPSK'              %% 8  = 'QPSK'              %% 9  = '8PSK'</a:t>
            </a:r>
          </a:p>
          <a:p>
            <a:pPr>
              <a:lnSpc>
                <a:spcPct val="80000"/>
              </a:lnSpc>
            </a:pPr>
            <a:r>
              <a:rPr lang="nb-NO" sz="800" smtClean="0"/>
              <a:t>        %% 10 = '16PSK'             %% 11 = 'MSK'               %% 12 = 'O-QPSK</a:t>
            </a:r>
          </a:p>
          <a:p>
            <a:pPr>
              <a:lnSpc>
                <a:spcPct val="80000"/>
              </a:lnSpc>
            </a:pPr>
            <a:r>
              <a:rPr lang="nb-NO" sz="800" smtClean="0"/>
              <a:t>        %% 13 = 'O2-QPSK'</a:t>
            </a:r>
          </a:p>
          <a:p>
            <a:pPr>
              <a:lnSpc>
                <a:spcPct val="80000"/>
              </a:lnSpc>
            </a:pPr>
            <a:r>
              <a:rPr lang="nb-NO" sz="800" smtClean="0"/>
              <a:t>        an = 2*an-1;   %% Incomming array is 0,1 we need NRZ a sequence for the FM modulator</a:t>
            </a:r>
          </a:p>
          <a:p>
            <a:pPr>
              <a:lnSpc>
                <a:spcPct val="80000"/>
              </a:lnSpc>
            </a:pPr>
            <a:r>
              <a:rPr lang="nb-NO" sz="800" smtClean="0"/>
              <a:t>        nul = zeros(1,OS_G-1);   %% generate a IF data array with each data point inserted for every location based on oversampling</a:t>
            </a:r>
          </a:p>
          <a:p>
            <a:pPr>
              <a:lnSpc>
                <a:spcPct val="80000"/>
              </a:lnSpc>
            </a:pPr>
            <a:r>
              <a:rPr lang="nb-NO" sz="800" smtClean="0"/>
              <a:t>        data = [an(1) nul];</a:t>
            </a:r>
          </a:p>
          <a:p>
            <a:pPr>
              <a:lnSpc>
                <a:spcPct val="80000"/>
              </a:lnSpc>
            </a:pPr>
            <a:r>
              <a:rPr lang="nb-NO" sz="800" smtClean="0"/>
              <a:t>        for i=2:length(an)</a:t>
            </a:r>
          </a:p>
          <a:p>
            <a:pPr>
              <a:lnSpc>
                <a:spcPct val="80000"/>
              </a:lnSpc>
            </a:pPr>
            <a:r>
              <a:rPr lang="nb-NO" sz="800" smtClean="0"/>
              <a:t>            data = [data an(i) nul];</a:t>
            </a:r>
          </a:p>
          <a:p>
            <a:pPr>
              <a:lnSpc>
                <a:spcPct val="80000"/>
              </a:lnSpc>
            </a:pPr>
            <a:r>
              <a:rPr lang="nb-NO" sz="800" smtClean="0"/>
              <a:t>        end</a:t>
            </a:r>
          </a:p>
          <a:p>
            <a:pPr>
              <a:lnSpc>
                <a:spcPct val="80000"/>
              </a:lnSpc>
            </a:pPr>
            <a:r>
              <a:rPr lang="nb-NO" sz="800" smtClean="0"/>
              <a:t>        </a:t>
            </a:r>
          </a:p>
          <a:p>
            <a:pPr>
              <a:lnSpc>
                <a:spcPct val="80000"/>
              </a:lnSpc>
            </a:pPr>
            <a:r>
              <a:rPr lang="nb-NO" sz="800" smtClean="0"/>
              <a:t>        if (detail_plots == 1)</a:t>
            </a:r>
          </a:p>
          <a:p>
            <a:pPr>
              <a:lnSpc>
                <a:spcPct val="80000"/>
              </a:lnSpc>
            </a:pPr>
            <a:r>
              <a:rPr lang="nb-NO" sz="800" smtClean="0"/>
              <a:t>            %% figure(3); clf; stem(data);   %% makes Octave very slow.</a:t>
            </a:r>
          </a:p>
          <a:p>
            <a:pPr>
              <a:lnSpc>
                <a:spcPct val="80000"/>
              </a:lnSpc>
            </a:pPr>
            <a:r>
              <a:rPr lang="nb-NO" sz="800" smtClean="0"/>
              <a:t>        end</a:t>
            </a:r>
          </a:p>
          <a:p>
            <a:pPr>
              <a:lnSpc>
                <a:spcPct val="80000"/>
              </a:lnSpc>
            </a:pPr>
            <a:r>
              <a:rPr lang="nb-NO" sz="800" smtClean="0"/>
              <a:t>        if (Transmit_Filter_Type == 1 )   %% No prefilting of data sequence selected</a:t>
            </a:r>
          </a:p>
          <a:p>
            <a:pPr>
              <a:lnSpc>
                <a:spcPct val="80000"/>
              </a:lnSpc>
            </a:pPr>
            <a:r>
              <a:rPr lang="nb-NO" sz="800" smtClean="0"/>
              <a:t>            fi = conv(data, box);</a:t>
            </a:r>
          </a:p>
          <a:p>
            <a:pPr>
              <a:lnSpc>
                <a:spcPct val="80000"/>
              </a:lnSpc>
            </a:pPr>
            <a:r>
              <a:rPr lang="nb-NO" sz="800" smtClean="0"/>
              <a:t>        end</a:t>
            </a:r>
          </a:p>
          <a:p>
            <a:pPr>
              <a:lnSpc>
                <a:spcPct val="80000"/>
              </a:lnSpc>
            </a:pPr>
            <a:r>
              <a:rPr lang="nb-NO" sz="800" smtClean="0"/>
              <a:t>        if (Transmit_Filter_Type == 2 )   %% Gaussian filtering of data sequence</a:t>
            </a:r>
          </a:p>
          <a:p>
            <a:pPr>
              <a:lnSpc>
                <a:spcPct val="80000"/>
              </a:lnSpc>
            </a:pPr>
            <a:r>
              <a:rPr lang="nb-NO" sz="800" smtClean="0"/>
              <a:t>            fi = conv(data,G);</a:t>
            </a:r>
          </a:p>
          <a:p>
            <a:pPr>
              <a:lnSpc>
                <a:spcPct val="80000"/>
              </a:lnSpc>
            </a:pPr>
            <a:r>
              <a:rPr lang="nb-NO" sz="800" smtClean="0"/>
              <a:t>        end</a:t>
            </a:r>
          </a:p>
          <a:p>
            <a:pPr>
              <a:lnSpc>
                <a:spcPct val="80000"/>
              </a:lnSpc>
            </a:pPr>
            <a:r>
              <a:rPr lang="nb-NO" sz="800" smtClean="0"/>
              <a:t>        if (Transmit_Filter_Type == 3 )   %% Raised Cosine filtering of data sequence</a:t>
            </a:r>
          </a:p>
          <a:p>
            <a:pPr>
              <a:lnSpc>
                <a:spcPct val="80000"/>
              </a:lnSpc>
            </a:pPr>
            <a:r>
              <a:rPr lang="nb-NO" sz="800" smtClean="0"/>
              <a:t>            fi = conv(data,RC);</a:t>
            </a:r>
          </a:p>
          <a:p>
            <a:pPr>
              <a:lnSpc>
                <a:spcPct val="80000"/>
              </a:lnSpc>
            </a:pPr>
            <a:r>
              <a:rPr lang="nb-NO" sz="800" smtClean="0"/>
              <a:t>        end</a:t>
            </a:r>
          </a:p>
          <a:p>
            <a:pPr>
              <a:lnSpc>
                <a:spcPct val="80000"/>
              </a:lnSpc>
            </a:pPr>
            <a:r>
              <a:rPr lang="nb-NO" sz="800" smtClean="0"/>
              <a:t>        if (Transmit_Filter_Type == 4 )   %% Half Sine filtering of data sequence</a:t>
            </a:r>
          </a:p>
          <a:p>
            <a:pPr>
              <a:lnSpc>
                <a:spcPct val="80000"/>
              </a:lnSpc>
            </a:pPr>
            <a:r>
              <a:rPr lang="nb-NO" sz="800" smtClean="0"/>
              <a:t>            fi = conv(data,HS);</a:t>
            </a:r>
          </a:p>
          <a:p>
            <a:pPr>
              <a:lnSpc>
                <a:spcPct val="80000"/>
              </a:lnSpc>
            </a:pPr>
            <a:r>
              <a:rPr lang="nb-NO" sz="800" smtClean="0"/>
              <a:t>        end</a:t>
            </a:r>
          </a:p>
          <a:p>
            <a:pPr>
              <a:lnSpc>
                <a:spcPct val="80000"/>
              </a:lnSpc>
            </a:pPr>
            <a:r>
              <a:rPr lang="nb-NO" sz="800" smtClean="0"/>
              <a:t>        if (Transmit_Filter_Type == 4 )   %% Half Sine filtering of data sequence</a:t>
            </a:r>
          </a:p>
          <a:p>
            <a:pPr>
              <a:lnSpc>
                <a:spcPct val="80000"/>
              </a:lnSpc>
            </a:pPr>
            <a:r>
              <a:rPr lang="nb-NO" sz="800" smtClean="0"/>
              <a:t>            fi = conv(data,HS2);</a:t>
            </a:r>
          </a:p>
          <a:p>
            <a:pPr>
              <a:lnSpc>
                <a:spcPct val="80000"/>
              </a:lnSpc>
            </a:pPr>
            <a:r>
              <a:rPr lang="nb-NO" sz="800" smtClean="0"/>
              <a:t>        end</a:t>
            </a:r>
          </a:p>
          <a:p>
            <a:pPr>
              <a:lnSpc>
                <a:spcPct val="80000"/>
              </a:lnSpc>
            </a:pPr>
            <a:r>
              <a:rPr lang="nb-NO" sz="800" smtClean="0"/>
              <a:t>        </a:t>
            </a:r>
          </a:p>
          <a:p>
            <a:pPr>
              <a:lnSpc>
                <a:spcPct val="80000"/>
              </a:lnSpc>
            </a:pPr>
            <a:r>
              <a:rPr lang="nb-NO" sz="800" smtClean="0"/>
              <a:t>        fi = fi/max(abs(fi));  %% scale the filter data to +/- 1</a:t>
            </a:r>
          </a:p>
          <a:p>
            <a:pPr>
              <a:lnSpc>
                <a:spcPct val="80000"/>
              </a:lnSpc>
            </a:pPr>
            <a:r>
              <a:rPr lang="nb-NO" sz="800" smtClean="0"/>
              <a:t>        fi = fi(OS_G*Trim_GL:nsymbols*OS_G+OS_G*Trim_GL-1);  %% trim the filter data</a:t>
            </a:r>
          </a:p>
          <a:p>
            <a:pPr>
              <a:lnSpc>
                <a:spcPct val="80000"/>
              </a:lnSpc>
            </a:pPr>
            <a:r>
              <a:rPr lang="nb-NO" sz="800" smtClean="0"/>
              <a:t>        if(detail_plots == 1)</a:t>
            </a:r>
          </a:p>
          <a:p>
            <a:pPr>
              <a:lnSpc>
                <a:spcPct val="80000"/>
              </a:lnSpc>
            </a:pPr>
            <a:r>
              <a:rPr lang="nb-NO" sz="800" smtClean="0"/>
              <a:t>            figure(4); clf; plot(fi);</a:t>
            </a:r>
          </a:p>
          <a:p>
            <a:pPr>
              <a:lnSpc>
                <a:spcPct val="80000"/>
              </a:lnSpc>
            </a:pPr>
            <a:r>
              <a:rPr lang="nb-NO" sz="800" smtClean="0"/>
              <a:t>        end</a:t>
            </a:r>
          </a:p>
          <a:p>
            <a:pPr>
              <a:lnSpc>
                <a:spcPct val="80000"/>
              </a:lnSpc>
            </a:pPr>
            <a:r>
              <a:rPr lang="nb-NO" sz="800" smtClean="0"/>
              <a:t>        </a:t>
            </a:r>
          </a:p>
          <a:p>
            <a:pPr>
              <a:lnSpc>
                <a:spcPct val="80000"/>
              </a:lnSpc>
            </a:pPr>
            <a:r>
              <a:rPr lang="nb-NO" sz="800" smtClean="0"/>
              <a:t>        Intfi(1) = fi(1)/OS_G;</a:t>
            </a:r>
          </a:p>
          <a:p>
            <a:pPr>
              <a:lnSpc>
                <a:spcPct val="80000"/>
              </a:lnSpc>
            </a:pPr>
            <a:r>
              <a:rPr lang="nb-NO" sz="800" smtClean="0"/>
              <a:t>        for ii=2:length(fi)   %% run an integrate on the dataset</a:t>
            </a:r>
          </a:p>
          <a:p>
            <a:pPr>
              <a:lnSpc>
                <a:spcPct val="80000"/>
              </a:lnSpc>
            </a:pPr>
            <a:r>
              <a:rPr lang="nb-NO" sz="800" smtClean="0"/>
              <a:t>            Intfi(ii) = Intfi(ii-1) + fi(ii)/OS_G;</a:t>
            </a:r>
          </a:p>
          <a:p>
            <a:pPr>
              <a:lnSpc>
                <a:spcPct val="80000"/>
              </a:lnSpc>
            </a:pPr>
            <a:r>
              <a:rPr lang="nb-NO" sz="800" smtClean="0"/>
              <a:t>        end</a:t>
            </a:r>
          </a:p>
          <a:p>
            <a:pPr>
              <a:lnSpc>
                <a:spcPct val="80000"/>
              </a:lnSpc>
            </a:pPr>
            <a:r>
              <a:rPr lang="nb-NO" sz="800" smtClean="0"/>
              <a:t>        %% 1  = 'OOK'               %% 2  = 'ASK'               %% 3  = '2FSK'</a:t>
            </a:r>
          </a:p>
          <a:p>
            <a:pPr>
              <a:lnSpc>
                <a:spcPct val="80000"/>
              </a:lnSpc>
            </a:pPr>
            <a:r>
              <a:rPr lang="nb-NO" sz="800" smtClean="0"/>
              <a:t>        %% 4  = '4FSK'              %% 5  = '8FSK'              %% 6  = '16FSK'</a:t>
            </a:r>
          </a:p>
          <a:p>
            <a:pPr>
              <a:lnSpc>
                <a:spcPct val="80000"/>
              </a:lnSpc>
            </a:pPr>
            <a:r>
              <a:rPr lang="nb-NO" sz="800" smtClean="0"/>
              <a:t>        %% 7  = 'BPSK'              %% 8  = 'QPSK'              %% 9  = '8PSK'</a:t>
            </a:r>
          </a:p>
          <a:p>
            <a:pPr>
              <a:lnSpc>
                <a:spcPct val="80000"/>
              </a:lnSpc>
            </a:pPr>
            <a:r>
              <a:rPr lang="nb-NO" sz="800" smtClean="0"/>
              <a:t>        %% 10 = '16PSK'             %% 11 = 'MSK'               %% 12 = 'O-QPSK</a:t>
            </a:r>
          </a:p>
          <a:p>
            <a:pPr>
              <a:lnSpc>
                <a:spcPct val="80000"/>
              </a:lnSpc>
            </a:pPr>
            <a:r>
              <a:rPr lang="nb-NO" sz="800" smtClean="0"/>
              <a:t>        %% 13 = 'O2-QPSK'</a:t>
            </a:r>
          </a:p>
          <a:p>
            <a:pPr>
              <a:lnSpc>
                <a:spcPct val="80000"/>
              </a:lnSpc>
            </a:pPr>
            <a:r>
              <a:rPr lang="nb-NO" sz="800" smtClean="0"/>
              <a:t>        </a:t>
            </a:r>
          </a:p>
          <a:p>
            <a:pPr>
              <a:lnSpc>
                <a:spcPct val="80000"/>
              </a:lnSpc>
            </a:pPr>
            <a:r>
              <a:rPr lang="nb-NO" sz="800" smtClean="0"/>
              <a:t>        for ii=1:length(fi)   %</a:t>
            </a:r>
          </a:p>
          <a:p>
            <a:pPr>
              <a:lnSpc>
                <a:spcPct val="80000"/>
              </a:lnSpc>
            </a:pPr>
            <a:r>
              <a:rPr lang="nb-NO" sz="800" smtClean="0"/>
              <a:t>            tt_data(ii) = 1000 * ii/(r_b * OS_rb * OS_if);</a:t>
            </a:r>
          </a:p>
          <a:p>
            <a:pPr>
              <a:lnSpc>
                <a:spcPct val="80000"/>
              </a:lnSpc>
            </a:pPr>
            <a:r>
              <a:rPr lang="nb-NO" sz="800" smtClean="0"/>
              <a:t>            ff_data(ii) = ii *  (r_b * OS_if * OS_rb)/length(if_data);</a:t>
            </a:r>
          </a:p>
          <a:p>
            <a:pPr>
              <a:lnSpc>
                <a:spcPct val="80000"/>
              </a:lnSpc>
            </a:pPr>
            <a:r>
              <a:rPr lang="nb-NO" sz="800" smtClean="0"/>
              <a:t>            if(Modulation_Type == 1)</a:t>
            </a:r>
          </a:p>
          <a:p>
            <a:pPr>
              <a:lnSpc>
                <a:spcPct val="80000"/>
              </a:lnSpc>
            </a:pPr>
            <a:r>
              <a:rPr lang="nb-NO" sz="800" smtClean="0"/>
              <a:t>                mif_data(ii) = (0.5*fi(ii)+0.5) * sin(2*pi*ii/OS_rb);  % OOK modulation</a:t>
            </a:r>
          </a:p>
          <a:p>
            <a:pPr>
              <a:lnSpc>
                <a:spcPct val="80000"/>
              </a:lnSpc>
            </a:pPr>
            <a:r>
              <a:rPr lang="nb-NO" sz="800" smtClean="0"/>
              <a:t>            end</a:t>
            </a:r>
          </a:p>
          <a:p>
            <a:pPr>
              <a:lnSpc>
                <a:spcPct val="80000"/>
              </a:lnSpc>
            </a:pPr>
            <a:r>
              <a:rPr lang="nb-NO" sz="800" smtClean="0"/>
              <a:t>            if(Modulation_Type == 2)</a:t>
            </a:r>
          </a:p>
          <a:p>
            <a:pPr>
              <a:lnSpc>
                <a:spcPct val="80000"/>
              </a:lnSpc>
            </a:pPr>
            <a:r>
              <a:rPr lang="nb-NO" sz="800" smtClean="0"/>
              <a:t>                mif_data(ii) = (0.4*fi(ii)+0.6) * sin(2*pi*ii/OS_rb);  % ASK modulation</a:t>
            </a:r>
          </a:p>
          <a:p>
            <a:pPr>
              <a:lnSpc>
                <a:spcPct val="80000"/>
              </a:lnSpc>
            </a:pPr>
            <a:r>
              <a:rPr lang="nb-NO" sz="800" smtClean="0"/>
              <a:t>            end</a:t>
            </a:r>
          </a:p>
          <a:p>
            <a:pPr>
              <a:lnSpc>
                <a:spcPct val="80000"/>
              </a:lnSpc>
            </a:pPr>
            <a:r>
              <a:rPr lang="nb-NO" sz="800" smtClean="0"/>
              <a:t>            if(Modulation_Type == 3)</a:t>
            </a:r>
          </a:p>
          <a:p>
            <a:pPr>
              <a:lnSpc>
                <a:spcPct val="80000"/>
              </a:lnSpc>
            </a:pPr>
            <a:r>
              <a:rPr lang="nb-NO" sz="800" smtClean="0"/>
              <a:t>                mif_data(ii) = sin(2*pi*ii/OS_rb + mi*2*pi*Intfi(ii));  % 2FSK modulation</a:t>
            </a:r>
          </a:p>
          <a:p>
            <a:pPr>
              <a:lnSpc>
                <a:spcPct val="80000"/>
              </a:lnSpc>
            </a:pPr>
            <a:r>
              <a:rPr lang="nb-NO" sz="800" smtClean="0"/>
              <a:t>            end</a:t>
            </a:r>
          </a:p>
          <a:p>
            <a:pPr>
              <a:lnSpc>
                <a:spcPct val="80000"/>
              </a:lnSpc>
            </a:pPr>
            <a:r>
              <a:rPr lang="nb-NO" sz="800" smtClean="0"/>
              <a:t>            if(Modulation_Type == 4)</a:t>
            </a:r>
          </a:p>
          <a:p>
            <a:pPr>
              <a:lnSpc>
                <a:spcPct val="80000"/>
              </a:lnSpc>
            </a:pPr>
            <a:r>
              <a:rPr lang="nb-NO" sz="800" smtClean="0"/>
              <a:t>                mif_data(ii) = sin(2*pi*ii/OS_rb + mi*2*pi*Intfi(ii));  % 4FSK modulation</a:t>
            </a:r>
          </a:p>
          <a:p>
            <a:pPr>
              <a:lnSpc>
                <a:spcPct val="80000"/>
              </a:lnSpc>
            </a:pPr>
            <a:r>
              <a:rPr lang="nb-NO" sz="800" smtClean="0"/>
              <a:t>            end</a:t>
            </a:r>
          </a:p>
          <a:p>
            <a:pPr>
              <a:lnSpc>
                <a:spcPct val="80000"/>
              </a:lnSpc>
            </a:pPr>
            <a:r>
              <a:rPr lang="nb-NO" sz="800" smtClean="0"/>
              <a:t>            if(Modulation_Type == 5)</a:t>
            </a:r>
          </a:p>
          <a:p>
            <a:pPr>
              <a:lnSpc>
                <a:spcPct val="80000"/>
              </a:lnSpc>
            </a:pPr>
            <a:r>
              <a:rPr lang="nb-NO" sz="800" smtClean="0"/>
              <a:t>                mif_data(ii) = sin(2*pi*ii/OS_rb + mi*2*pi*Intfi(ii));  % 8FSK modulation</a:t>
            </a:r>
          </a:p>
          <a:p>
            <a:pPr>
              <a:lnSpc>
                <a:spcPct val="80000"/>
              </a:lnSpc>
            </a:pPr>
            <a:r>
              <a:rPr lang="nb-NO" sz="800" smtClean="0"/>
              <a:t>            end</a:t>
            </a:r>
          </a:p>
          <a:p>
            <a:pPr>
              <a:lnSpc>
                <a:spcPct val="80000"/>
              </a:lnSpc>
            </a:pPr>
            <a:r>
              <a:rPr lang="nb-NO" sz="800" smtClean="0"/>
              <a:t>            if(Modulation_Type == 6)</a:t>
            </a:r>
          </a:p>
          <a:p>
            <a:pPr>
              <a:lnSpc>
                <a:spcPct val="80000"/>
              </a:lnSpc>
            </a:pPr>
            <a:r>
              <a:rPr lang="nb-NO" sz="800" smtClean="0"/>
              <a:t>                mif_data(ii) = sin(2*pi*ii/OS_rb + mi*2*pi*Intfi(ii));  % 16FSK modulation</a:t>
            </a:r>
          </a:p>
          <a:p>
            <a:pPr>
              <a:lnSpc>
                <a:spcPct val="80000"/>
              </a:lnSpc>
            </a:pPr>
            <a:r>
              <a:rPr lang="nb-NO" sz="800" smtClean="0"/>
              <a:t>            end</a:t>
            </a:r>
          </a:p>
          <a:p>
            <a:pPr>
              <a:lnSpc>
                <a:spcPct val="80000"/>
              </a:lnSpc>
            </a:pPr>
            <a:r>
              <a:rPr lang="nb-NO" sz="800" smtClean="0"/>
              <a:t>        end</a:t>
            </a:r>
          </a:p>
          <a:p>
            <a:pPr>
              <a:lnSpc>
                <a:spcPct val="80000"/>
              </a:lnSpc>
            </a:pPr>
            <a:r>
              <a:rPr lang="nb-NO" sz="800" smtClean="0"/>
              <a:t>    end</a:t>
            </a:r>
          </a:p>
          <a:p>
            <a:pPr>
              <a:lnSpc>
                <a:spcPct val="80000"/>
              </a:lnSpc>
            </a:pPr>
            <a:r>
              <a:rPr lang="nb-NO" sz="800" smtClean="0"/>
              <a:t>    if (Add_Noise &gt; 0)</a:t>
            </a:r>
          </a:p>
          <a:p>
            <a:pPr>
              <a:lnSpc>
                <a:spcPct val="80000"/>
              </a:lnSpc>
            </a:pPr>
            <a:r>
              <a:rPr lang="nb-NO" sz="800" smtClean="0"/>
              <a:t>        mif_data = awgn(mif_data, Add_Noise);</a:t>
            </a:r>
          </a:p>
          <a:p>
            <a:pPr>
              <a:lnSpc>
                <a:spcPct val="80000"/>
              </a:lnSpc>
            </a:pPr>
            <a:r>
              <a:rPr lang="nb-NO" sz="800" smtClean="0"/>
              <a:t>    end</a:t>
            </a:r>
          </a:p>
          <a:p>
            <a:pPr>
              <a:lnSpc>
                <a:spcPct val="80000"/>
              </a:lnSpc>
            </a:pPr>
            <a:r>
              <a:rPr lang="nb-NO" sz="800" smtClean="0"/>
              <a:t>    if bb==1</a:t>
            </a:r>
          </a:p>
          <a:p>
            <a:pPr>
              <a:lnSpc>
                <a:spcPct val="80000"/>
              </a:lnSpc>
            </a:pPr>
            <a:r>
              <a:rPr lang="nb-NO" sz="800" smtClean="0"/>
              <a:t>        fft_mif_sum = 20*log10(abs(fft(FFT_Window.*mif_data)));</a:t>
            </a:r>
          </a:p>
          <a:p>
            <a:pPr>
              <a:lnSpc>
                <a:spcPct val="80000"/>
              </a:lnSpc>
            </a:pPr>
            <a:r>
              <a:rPr lang="nb-NO" sz="800" smtClean="0"/>
              <a:t>    else</a:t>
            </a:r>
          </a:p>
          <a:p>
            <a:pPr>
              <a:lnSpc>
                <a:spcPct val="80000"/>
              </a:lnSpc>
            </a:pPr>
            <a:r>
              <a:rPr lang="nb-NO" sz="800" smtClean="0"/>
              <a:t>        fft_mif_sum = fft_mif_sum + 20*log10(abs(fft(FFT_Window.*mif_data)));</a:t>
            </a:r>
          </a:p>
          <a:p>
            <a:pPr>
              <a:lnSpc>
                <a:spcPct val="80000"/>
              </a:lnSpc>
            </a:pPr>
            <a:r>
              <a:rPr lang="nb-NO" sz="800" smtClean="0"/>
              <a:t>    end</a:t>
            </a:r>
          </a:p>
          <a:p>
            <a:pPr>
              <a:lnSpc>
                <a:spcPct val="80000"/>
              </a:lnSpc>
            </a:pPr>
            <a:r>
              <a:rPr lang="nb-NO" sz="800" smtClean="0"/>
              <a:t>end</a:t>
            </a:r>
          </a:p>
          <a:p>
            <a:pPr>
              <a:lnSpc>
                <a:spcPct val="80000"/>
              </a:lnSpc>
            </a:pPr>
            <a:r>
              <a:rPr lang="nb-NO" sz="800" smtClean="0"/>
              <a:t> </a:t>
            </a:r>
          </a:p>
          <a:p>
            <a:pPr>
              <a:lnSpc>
                <a:spcPct val="80000"/>
              </a:lnSpc>
            </a:pPr>
            <a:r>
              <a:rPr lang="nb-NO" sz="800" smtClean="0"/>
              <a:t>%% fft_mif_sum = fft_mif_sum/bb;    %% Find the maximum response and scale it to 0dB</a:t>
            </a:r>
          </a:p>
          <a:p>
            <a:pPr>
              <a:lnSpc>
                <a:spcPct val="80000"/>
              </a:lnSpc>
            </a:pPr>
            <a:r>
              <a:rPr lang="nb-NO" sz="800" smtClean="0"/>
              <a:t>fft_mif_sum = fft_mif_sum/bb - max(fft_mif_sum/bb);    %% Find the maximum response and scale it to 0dB</a:t>
            </a:r>
          </a:p>
          <a:p>
            <a:pPr>
              <a:lnSpc>
                <a:spcPct val="80000"/>
              </a:lnSpc>
            </a:pPr>
            <a:r>
              <a:rPr lang="nb-NO" sz="800" smtClean="0"/>
              <a:t> </a:t>
            </a:r>
          </a:p>
          <a:p>
            <a:pPr>
              <a:lnSpc>
                <a:spcPct val="80000"/>
              </a:lnSpc>
            </a:pPr>
            <a:r>
              <a:rPr lang="nb-NO" sz="800" smtClean="0"/>
              <a:t>if IQ_MOD == 1</a:t>
            </a:r>
          </a:p>
          <a:p>
            <a:pPr>
              <a:lnSpc>
                <a:spcPct val="80000"/>
              </a:lnSpc>
            </a:pPr>
            <a:r>
              <a:rPr lang="nb-NO" sz="800" smtClean="0"/>
              <a:t>    figure(6);</a:t>
            </a:r>
          </a:p>
          <a:p>
            <a:pPr>
              <a:lnSpc>
                <a:spcPct val="80000"/>
              </a:lnSpc>
            </a:pPr>
            <a:r>
              <a:rPr lang="nb-NO" sz="800" smtClean="0"/>
              <a:t>    clf;</a:t>
            </a:r>
          </a:p>
          <a:p>
            <a:pPr>
              <a:lnSpc>
                <a:spcPct val="80000"/>
              </a:lnSpc>
            </a:pPr>
            <a:r>
              <a:rPr lang="nb-NO" sz="800" smtClean="0"/>
              <a:t>    %% subplot(2,1,1); plot(IntQfi); subplot(2,1,2); plot(IntIfi);</a:t>
            </a:r>
          </a:p>
          <a:p>
            <a:pPr>
              <a:lnSpc>
                <a:spcPct val="80000"/>
              </a:lnSpc>
            </a:pPr>
            <a:r>
              <a:rPr lang="nb-NO" sz="800" smtClean="0"/>
              <a:t>    subplot(2,1,1); plot(tt_data, Qfi); subplot(2,1,2); plot(tt_data, Ifi);</a:t>
            </a:r>
          </a:p>
          <a:p>
            <a:pPr>
              <a:lnSpc>
                <a:spcPct val="80000"/>
              </a:lnSpc>
            </a:pPr>
            <a:r>
              <a:rPr lang="nb-NO" sz="800" smtClean="0"/>
              <a:t>    xlabel('Time [ms]');</a:t>
            </a:r>
          </a:p>
          <a:p>
            <a:pPr>
              <a:lnSpc>
                <a:spcPct val="80000"/>
              </a:lnSpc>
            </a:pPr>
            <a:r>
              <a:rPr lang="nb-NO" sz="800" smtClean="0"/>
              <a:t>    title('Time domain plot of data (Filtered)');</a:t>
            </a:r>
          </a:p>
          <a:p>
            <a:pPr>
              <a:lnSpc>
                <a:spcPct val="80000"/>
              </a:lnSpc>
            </a:pPr>
            <a:r>
              <a:rPr lang="nb-NO" sz="800" smtClean="0"/>
              <a:t>    grid on;</a:t>
            </a:r>
          </a:p>
          <a:p>
            <a:pPr>
              <a:lnSpc>
                <a:spcPct val="80000"/>
              </a:lnSpc>
            </a:pPr>
            <a:r>
              <a:rPr lang="nb-NO" sz="800" smtClean="0"/>
              <a:t>    </a:t>
            </a:r>
          </a:p>
          <a:p>
            <a:pPr>
              <a:lnSpc>
                <a:spcPct val="80000"/>
              </a:lnSpc>
            </a:pPr>
            <a:r>
              <a:rPr lang="nb-NO" sz="800" smtClean="0"/>
              <a:t>    figure(7);</a:t>
            </a:r>
          </a:p>
          <a:p>
            <a:pPr>
              <a:lnSpc>
                <a:spcPct val="80000"/>
              </a:lnSpc>
            </a:pPr>
            <a:r>
              <a:rPr lang="nb-NO" sz="800" smtClean="0"/>
              <a:t>    clf;</a:t>
            </a:r>
          </a:p>
          <a:p>
            <a:pPr>
              <a:lnSpc>
                <a:spcPct val="80000"/>
              </a:lnSpc>
            </a:pPr>
            <a:r>
              <a:rPr lang="nb-NO" sz="800" smtClean="0"/>
              <a:t>    plot(ff_data, 20*log10(abs(fft(Qfi))));</a:t>
            </a:r>
          </a:p>
          <a:p>
            <a:pPr>
              <a:lnSpc>
                <a:spcPct val="80000"/>
              </a:lnSpc>
            </a:pPr>
            <a:r>
              <a:rPr lang="nb-NO" sz="800" smtClean="0"/>
              <a:t>    axis([0 3*r_b 30 80]);</a:t>
            </a:r>
          </a:p>
          <a:p>
            <a:pPr>
              <a:lnSpc>
                <a:spcPct val="80000"/>
              </a:lnSpc>
            </a:pPr>
            <a:r>
              <a:rPr lang="nb-NO" sz="800" smtClean="0"/>
              <a:t>    title('Frequency domain plot of data (Filtered)');</a:t>
            </a:r>
          </a:p>
          <a:p>
            <a:pPr>
              <a:lnSpc>
                <a:spcPct val="80000"/>
              </a:lnSpc>
            </a:pPr>
            <a:r>
              <a:rPr lang="nb-NO" sz="800" smtClean="0"/>
              <a:t>    grid on;</a:t>
            </a:r>
          </a:p>
          <a:p>
            <a:pPr>
              <a:lnSpc>
                <a:spcPct val="80000"/>
              </a:lnSpc>
            </a:pPr>
            <a:r>
              <a:rPr lang="nb-NO" sz="800" smtClean="0"/>
              <a:t>else</a:t>
            </a:r>
          </a:p>
          <a:p>
            <a:pPr>
              <a:lnSpc>
                <a:spcPct val="80000"/>
              </a:lnSpc>
            </a:pPr>
            <a:r>
              <a:rPr lang="nb-NO" sz="800" smtClean="0"/>
              <a:t>    figure(6);</a:t>
            </a:r>
          </a:p>
          <a:p>
            <a:pPr>
              <a:lnSpc>
                <a:spcPct val="80000"/>
              </a:lnSpc>
            </a:pPr>
            <a:r>
              <a:rPr lang="nb-NO" sz="800" smtClean="0"/>
              <a:t>    clf;</a:t>
            </a:r>
          </a:p>
          <a:p>
            <a:pPr>
              <a:lnSpc>
                <a:spcPct val="80000"/>
              </a:lnSpc>
            </a:pPr>
            <a:r>
              <a:rPr lang="nb-NO" sz="800" smtClean="0"/>
              <a:t>    plot(tt_data,fi);</a:t>
            </a:r>
          </a:p>
          <a:p>
            <a:pPr>
              <a:lnSpc>
                <a:spcPct val="80000"/>
              </a:lnSpc>
            </a:pPr>
            <a:r>
              <a:rPr lang="nb-NO" sz="800" smtClean="0"/>
              <a:t>    xlabel('Time [ms]');</a:t>
            </a:r>
          </a:p>
          <a:p>
            <a:pPr>
              <a:lnSpc>
                <a:spcPct val="80000"/>
              </a:lnSpc>
            </a:pPr>
            <a:r>
              <a:rPr lang="nb-NO" sz="800" smtClean="0"/>
              <a:t>    title('Time domain plot of data (Filtered)');</a:t>
            </a:r>
          </a:p>
          <a:p>
            <a:pPr>
              <a:lnSpc>
                <a:spcPct val="80000"/>
              </a:lnSpc>
            </a:pPr>
            <a:r>
              <a:rPr lang="nb-NO" sz="800" smtClean="0"/>
              <a:t>    grid on;</a:t>
            </a:r>
          </a:p>
          <a:p>
            <a:pPr>
              <a:lnSpc>
                <a:spcPct val="80000"/>
              </a:lnSpc>
            </a:pPr>
            <a:r>
              <a:rPr lang="nb-NO" sz="800" smtClean="0"/>
              <a:t>    </a:t>
            </a:r>
          </a:p>
          <a:p>
            <a:pPr>
              <a:lnSpc>
                <a:spcPct val="80000"/>
              </a:lnSpc>
            </a:pPr>
            <a:r>
              <a:rPr lang="nb-NO" sz="800" smtClean="0"/>
              <a:t>    figure(7);</a:t>
            </a:r>
          </a:p>
          <a:p>
            <a:pPr>
              <a:lnSpc>
                <a:spcPct val="80000"/>
              </a:lnSpc>
            </a:pPr>
            <a:r>
              <a:rPr lang="nb-NO" sz="800" smtClean="0"/>
              <a:t>    clf;</a:t>
            </a:r>
          </a:p>
          <a:p>
            <a:pPr>
              <a:lnSpc>
                <a:spcPct val="80000"/>
              </a:lnSpc>
            </a:pPr>
            <a:r>
              <a:rPr lang="nb-NO" sz="800" smtClean="0"/>
              <a:t>    plot(ff_data, 20*log10(abs(fft(fi))));</a:t>
            </a:r>
          </a:p>
          <a:p>
            <a:pPr>
              <a:lnSpc>
                <a:spcPct val="80000"/>
              </a:lnSpc>
            </a:pPr>
            <a:r>
              <a:rPr lang="nb-NO" sz="800" smtClean="0"/>
              <a:t>    axis([0 3*r_b 30 80]);</a:t>
            </a:r>
          </a:p>
          <a:p>
            <a:pPr>
              <a:lnSpc>
                <a:spcPct val="80000"/>
              </a:lnSpc>
            </a:pPr>
            <a:r>
              <a:rPr lang="nb-NO" sz="800" smtClean="0"/>
              <a:t>    title('Frequency domain plot of data (Filtered)');</a:t>
            </a:r>
          </a:p>
          <a:p>
            <a:pPr>
              <a:lnSpc>
                <a:spcPct val="80000"/>
              </a:lnSpc>
            </a:pPr>
            <a:r>
              <a:rPr lang="nb-NO" sz="800" smtClean="0"/>
              <a:t>    grid on;</a:t>
            </a:r>
          </a:p>
          <a:p>
            <a:pPr>
              <a:lnSpc>
                <a:spcPct val="80000"/>
              </a:lnSpc>
            </a:pPr>
            <a:r>
              <a:rPr lang="nb-NO" sz="800" smtClean="0"/>
              <a:t>end</a:t>
            </a:r>
          </a:p>
          <a:p>
            <a:pPr>
              <a:lnSpc>
                <a:spcPct val="80000"/>
              </a:lnSpc>
            </a:pPr>
            <a:r>
              <a:rPr lang="nb-NO" sz="800" smtClean="0"/>
              <a:t> </a:t>
            </a:r>
          </a:p>
          <a:p>
            <a:pPr>
              <a:lnSpc>
                <a:spcPct val="80000"/>
              </a:lnSpc>
            </a:pPr>
            <a:r>
              <a:rPr lang="nb-NO" sz="800" smtClean="0"/>
              <a:t>figure(8);</a:t>
            </a:r>
          </a:p>
          <a:p>
            <a:pPr>
              <a:lnSpc>
                <a:spcPct val="80000"/>
              </a:lnSpc>
            </a:pPr>
            <a:r>
              <a:rPr lang="nb-NO" sz="800" smtClean="0"/>
              <a:t>clf;</a:t>
            </a:r>
          </a:p>
          <a:p>
            <a:pPr>
              <a:lnSpc>
                <a:spcPct val="80000"/>
              </a:lnSpc>
            </a:pPr>
            <a:r>
              <a:rPr lang="nb-NO" sz="800" smtClean="0"/>
              <a:t>plot(tt_data, mif_data);</a:t>
            </a:r>
          </a:p>
          <a:p>
            <a:pPr>
              <a:lnSpc>
                <a:spcPct val="80000"/>
              </a:lnSpc>
            </a:pPr>
            <a:r>
              <a:rPr lang="nb-NO" sz="800" smtClean="0"/>
              <a:t>title('Time plot of IF signal (RANDOM, BURST, PREAMPLE)');</a:t>
            </a:r>
          </a:p>
          <a:p>
            <a:pPr>
              <a:lnSpc>
                <a:spcPct val="80000"/>
              </a:lnSpc>
            </a:pPr>
            <a:r>
              <a:rPr lang="nb-NO" sz="800" smtClean="0"/>
              <a:t>xlabel('Time [ms]');</a:t>
            </a:r>
          </a:p>
          <a:p>
            <a:pPr>
              <a:lnSpc>
                <a:spcPct val="80000"/>
              </a:lnSpc>
            </a:pPr>
            <a:r>
              <a:rPr lang="nb-NO" sz="800" smtClean="0"/>
              <a:t>grid on;</a:t>
            </a:r>
          </a:p>
          <a:p>
            <a:pPr>
              <a:lnSpc>
                <a:spcPct val="80000"/>
              </a:lnSpc>
            </a:pPr>
            <a:r>
              <a:rPr lang="nb-NO" sz="800" smtClean="0"/>
              <a:t> </a:t>
            </a:r>
          </a:p>
          <a:p>
            <a:pPr>
              <a:lnSpc>
                <a:spcPct val="80000"/>
              </a:lnSpc>
            </a:pPr>
            <a:r>
              <a:rPr lang="nb-NO" sz="800" smtClean="0"/>
              <a:t>figure(9);</a:t>
            </a:r>
          </a:p>
          <a:p>
            <a:pPr>
              <a:lnSpc>
                <a:spcPct val="80000"/>
              </a:lnSpc>
            </a:pPr>
            <a:r>
              <a:rPr lang="nb-NO" sz="800" smtClean="0"/>
              <a:t>clf;</a:t>
            </a:r>
          </a:p>
          <a:p>
            <a:pPr>
              <a:lnSpc>
                <a:spcPct val="80000"/>
              </a:lnSpc>
            </a:pPr>
            <a:r>
              <a:rPr lang="nb-NO" sz="800" smtClean="0"/>
              <a:t>plot(ff_data, 20*log10(abs(fft(mif_data))));</a:t>
            </a:r>
          </a:p>
          <a:p>
            <a:pPr>
              <a:lnSpc>
                <a:spcPct val="80000"/>
              </a:lnSpc>
            </a:pPr>
            <a:r>
              <a:rPr lang="nb-NO" sz="800" smtClean="0"/>
              <a:t>f2 = 0.1 * r_b * OS_if * OS_rb;</a:t>
            </a:r>
          </a:p>
          <a:p>
            <a:pPr>
              <a:lnSpc>
                <a:spcPct val="80000"/>
              </a:lnSpc>
            </a:pPr>
            <a:r>
              <a:rPr lang="nb-NO" sz="800" smtClean="0"/>
              <a:t>axis([0.75*r_b*OS_if 1.25*r_b*OS_if 10 70]);</a:t>
            </a:r>
          </a:p>
          <a:p>
            <a:pPr>
              <a:lnSpc>
                <a:spcPct val="80000"/>
              </a:lnSpc>
            </a:pPr>
            <a:r>
              <a:rPr lang="nb-NO" sz="800" smtClean="0"/>
              <a:t>xlabel('Frequency [Hz]');</a:t>
            </a:r>
          </a:p>
          <a:p>
            <a:pPr>
              <a:lnSpc>
                <a:spcPct val="80000"/>
              </a:lnSpc>
            </a:pPr>
            <a:r>
              <a:rPr lang="nb-NO" sz="800" smtClean="0"/>
              <a:t>title('Modulation bandwidth of 1 burst (RANDOM, BURST, PREAMPLE)');</a:t>
            </a:r>
          </a:p>
          <a:p>
            <a:pPr>
              <a:lnSpc>
                <a:spcPct val="80000"/>
              </a:lnSpc>
            </a:pPr>
            <a:r>
              <a:rPr lang="nb-NO" sz="800" smtClean="0"/>
              <a:t>grid on;</a:t>
            </a:r>
          </a:p>
          <a:p>
            <a:pPr>
              <a:lnSpc>
                <a:spcPct val="80000"/>
              </a:lnSpc>
            </a:pPr>
            <a:r>
              <a:rPr lang="nb-NO" sz="800" smtClean="0"/>
              <a:t> </a:t>
            </a:r>
          </a:p>
          <a:p>
            <a:pPr>
              <a:lnSpc>
                <a:spcPct val="80000"/>
              </a:lnSpc>
            </a:pPr>
            <a:r>
              <a:rPr lang="nb-NO" sz="800" smtClean="0"/>
              <a:t>figure(10);</a:t>
            </a:r>
          </a:p>
          <a:p>
            <a:pPr>
              <a:lnSpc>
                <a:spcPct val="80000"/>
              </a:lnSpc>
            </a:pPr>
            <a:r>
              <a:rPr lang="nb-NO" sz="800" smtClean="0"/>
              <a:t>clf;</a:t>
            </a:r>
          </a:p>
          <a:p>
            <a:pPr>
              <a:lnSpc>
                <a:spcPct val="80000"/>
              </a:lnSpc>
            </a:pPr>
            <a:r>
              <a:rPr lang="nb-NO" sz="800" smtClean="0"/>
              <a:t>ff_step = ff_data(2)-ff_data(1);</a:t>
            </a:r>
          </a:p>
          <a:p>
            <a:pPr>
              <a:lnSpc>
                <a:spcPct val="80000"/>
              </a:lnSpc>
            </a:pPr>
            <a:r>
              <a:rPr lang="nb-NO" sz="800" smtClean="0"/>
              <a:t>if(RX_Bandwidth&gt;0)</a:t>
            </a:r>
          </a:p>
          <a:p>
            <a:pPr>
              <a:lnSpc>
                <a:spcPct val="80000"/>
              </a:lnSpc>
            </a:pPr>
            <a:r>
              <a:rPr lang="nb-NO" sz="800" smtClean="0"/>
              <a:t>    [fft_max fft_max_index] = max(fft_mif_sum(1:length(fft_mif_sum)/2));</a:t>
            </a:r>
          </a:p>
          <a:p>
            <a:pPr>
              <a:lnSpc>
                <a:spcPct val="80000"/>
              </a:lnSpc>
            </a:pPr>
            <a:r>
              <a:rPr lang="nb-NO" sz="800" smtClean="0"/>
              <a:t>    RX_BDW_index = floor(0.5*RX_Bandwidth / ff_step);</a:t>
            </a:r>
          </a:p>
          <a:p>
            <a:pPr>
              <a:lnSpc>
                <a:spcPct val="80000"/>
              </a:lnSpc>
            </a:pPr>
            <a:r>
              <a:rPr lang="nb-NO" sz="800" smtClean="0"/>
              <a:t>    fft_mif_sum = [-200*ones(1, fft_max_index-RX_BDW_index) fft_mif_sum(fft_max_index-RX_BDW_index:fft_max_index+RX_BDW_index) -200*ones(1, length(fft_mif_sum)-fft_max_index-RX_BDW_index-1)];</a:t>
            </a:r>
          </a:p>
          <a:p>
            <a:pPr>
              <a:lnSpc>
                <a:spcPct val="80000"/>
              </a:lnSpc>
            </a:pPr>
            <a:r>
              <a:rPr lang="nb-NO" sz="800" smtClean="0"/>
              <a:t>end</a:t>
            </a:r>
          </a:p>
          <a:p>
            <a:pPr>
              <a:lnSpc>
                <a:spcPct val="80000"/>
              </a:lnSpc>
            </a:pPr>
            <a:r>
              <a:rPr lang="nb-NO" sz="800" smtClean="0"/>
              <a:t>plot(ff_data,fft_mif_sum);</a:t>
            </a:r>
          </a:p>
          <a:p>
            <a:pPr>
              <a:lnSpc>
                <a:spcPct val="80000"/>
              </a:lnSpc>
            </a:pPr>
            <a:r>
              <a:rPr lang="nb-NO" sz="800" smtClean="0"/>
              <a:t>hold on;</a:t>
            </a:r>
          </a:p>
          <a:p>
            <a:pPr>
              <a:lnSpc>
                <a:spcPct val="80000"/>
              </a:lnSpc>
            </a:pPr>
            <a:r>
              <a:rPr lang="nb-NO" sz="800" smtClean="0"/>
              <a:t>f2 = 0.1 * r_b * OS_if * OS_rb;</a:t>
            </a:r>
          </a:p>
          <a:p>
            <a:pPr>
              <a:lnSpc>
                <a:spcPct val="80000"/>
              </a:lnSpc>
            </a:pPr>
            <a:r>
              <a:rPr lang="nb-NO" sz="800" smtClean="0"/>
              <a:t>axis([0.75*r_b*OS_if 1.25*r_b*OS_if -80 0]);</a:t>
            </a:r>
          </a:p>
          <a:p>
            <a:pPr>
              <a:lnSpc>
                <a:spcPct val="80000"/>
              </a:lnSpc>
            </a:pPr>
            <a:r>
              <a:rPr lang="nb-NO" sz="800" smtClean="0"/>
              <a:t>xlabel('Frequency [Hz]');</a:t>
            </a:r>
          </a:p>
          <a:p>
            <a:pPr>
              <a:lnSpc>
                <a:spcPct val="80000"/>
              </a:lnSpc>
            </a:pPr>
            <a:r>
              <a:rPr lang="nb-NO" sz="800" smtClean="0"/>
              <a:t>title('Average modulation bandwidth using specified signal (RANDOM, BURST, PREAMPLE)');</a:t>
            </a:r>
          </a:p>
          <a:p>
            <a:pPr>
              <a:lnSpc>
                <a:spcPct val="80000"/>
              </a:lnSpc>
            </a:pPr>
            <a:r>
              <a:rPr lang="nb-NO" sz="800" smtClean="0"/>
              <a:t>grid on;</a:t>
            </a:r>
          </a:p>
          <a:p>
            <a:pPr>
              <a:lnSpc>
                <a:spcPct val="80000"/>
              </a:lnSpc>
            </a:pPr>
            <a:r>
              <a:rPr lang="nb-NO" sz="800" smtClean="0"/>
              <a:t>%% Bandwidth calculations and presentations</a:t>
            </a:r>
          </a:p>
          <a:p>
            <a:pPr>
              <a:lnSpc>
                <a:spcPct val="80000"/>
              </a:lnSpc>
            </a:pPr>
            <a:r>
              <a:rPr lang="nb-NO" sz="800" smtClean="0"/>
              <a:t>real_fft_mif_sum = 10.^(fft_mif_sum/10);</a:t>
            </a:r>
          </a:p>
          <a:p>
            <a:pPr>
              <a:lnSpc>
                <a:spcPct val="80000"/>
              </a:lnSpc>
            </a:pPr>
            <a:r>
              <a:rPr lang="nb-NO" sz="800" smtClean="0"/>
              <a:t>fft_max_index = nsymbols*OS_if;        %% point to the center of the signal</a:t>
            </a:r>
          </a:p>
          <a:p>
            <a:pPr>
              <a:lnSpc>
                <a:spcPct val="80000"/>
              </a:lnSpc>
            </a:pPr>
            <a:r>
              <a:rPr lang="nb-NO" sz="800" smtClean="0"/>
              <a:t>int_fft = zeros(1,nsymbols*OS_if);</a:t>
            </a:r>
          </a:p>
          <a:p>
            <a:pPr>
              <a:lnSpc>
                <a:spcPct val="80000"/>
              </a:lnSpc>
            </a:pPr>
            <a:r>
              <a:rPr lang="nb-NO" sz="800" smtClean="0"/>
              <a:t>int_fft(1) = real_fft_mif_sum(1);</a:t>
            </a:r>
          </a:p>
          <a:p>
            <a:pPr>
              <a:lnSpc>
                <a:spcPct val="80000"/>
              </a:lnSpc>
            </a:pPr>
            <a:r>
              <a:rPr lang="nb-NO" sz="800" smtClean="0"/>
              <a:t>for kk=2:2*fft_max_index  %% start from maximum</a:t>
            </a:r>
          </a:p>
          <a:p>
            <a:pPr>
              <a:lnSpc>
                <a:spcPct val="80000"/>
              </a:lnSpc>
            </a:pPr>
            <a:r>
              <a:rPr lang="nb-NO" sz="800" smtClean="0"/>
              <a:t>    int_fft(kk) = int_fft(kk-1) + real_fft_mif_sum(kk);</a:t>
            </a:r>
          </a:p>
          <a:p>
            <a:pPr>
              <a:lnSpc>
                <a:spcPct val="80000"/>
              </a:lnSpc>
            </a:pPr>
            <a:r>
              <a:rPr lang="nb-NO" sz="800" smtClean="0"/>
              <a:t>end</a:t>
            </a:r>
          </a:p>
          <a:p>
            <a:pPr>
              <a:lnSpc>
                <a:spcPct val="80000"/>
              </a:lnSpc>
            </a:pPr>
            <a:r>
              <a:rPr lang="nb-NO" sz="800" smtClean="0"/>
              <a:t>int_fft = int_fft / int_fft(2*nsymbols*OS_if); %% scale the integral to 1</a:t>
            </a:r>
          </a:p>
          <a:p>
            <a:pPr>
              <a:lnSpc>
                <a:spcPct val="80000"/>
              </a:lnSpc>
            </a:pPr>
            <a:r>
              <a:rPr lang="nb-NO" sz="800" smtClean="0"/>
              <a:t>index_5p = find(int_fft&gt;0.05);</a:t>
            </a:r>
          </a:p>
          <a:p>
            <a:pPr>
              <a:lnSpc>
                <a:spcPct val="80000"/>
              </a:lnSpc>
            </a:pPr>
            <a:r>
              <a:rPr lang="nb-NO" sz="800" smtClean="0"/>
              <a:t>index_5p = index_5p(1);</a:t>
            </a:r>
          </a:p>
          <a:p>
            <a:pPr>
              <a:lnSpc>
                <a:spcPct val="80000"/>
              </a:lnSpc>
            </a:pPr>
            <a:r>
              <a:rPr lang="nb-NO" sz="800" smtClean="0"/>
              <a:t>index_95p = find(int_fft&gt;0.95);</a:t>
            </a:r>
          </a:p>
          <a:p>
            <a:pPr>
              <a:lnSpc>
                <a:spcPct val="80000"/>
              </a:lnSpc>
            </a:pPr>
            <a:r>
              <a:rPr lang="nb-NO" sz="800" smtClean="0"/>
              <a:t>index_95p = index_95p(1);</a:t>
            </a:r>
          </a:p>
          <a:p>
            <a:pPr>
              <a:lnSpc>
                <a:spcPct val="80000"/>
              </a:lnSpc>
            </a:pPr>
            <a:r>
              <a:rPr lang="nb-NO" sz="800" smtClean="0"/>
              <a:t>index_0p5  = find(int_fft&gt;0.005);</a:t>
            </a:r>
          </a:p>
          <a:p>
            <a:pPr>
              <a:lnSpc>
                <a:spcPct val="80000"/>
              </a:lnSpc>
            </a:pPr>
            <a:r>
              <a:rPr lang="nb-NO" sz="800" smtClean="0"/>
              <a:t>index_0p5 = index_0p5(1);</a:t>
            </a:r>
          </a:p>
          <a:p>
            <a:pPr>
              <a:lnSpc>
                <a:spcPct val="80000"/>
              </a:lnSpc>
            </a:pPr>
            <a:r>
              <a:rPr lang="nb-NO" sz="800" smtClean="0"/>
              <a:t>index_99p5 = find(int_fft&gt;0.995);</a:t>
            </a:r>
          </a:p>
          <a:p>
            <a:pPr>
              <a:lnSpc>
                <a:spcPct val="80000"/>
              </a:lnSpc>
            </a:pPr>
            <a:r>
              <a:rPr lang="nb-NO" sz="800" smtClean="0"/>
              <a:t>index_99p5 = index_99p5(1);</a:t>
            </a:r>
          </a:p>
          <a:p>
            <a:pPr>
              <a:lnSpc>
                <a:spcPct val="80000"/>
              </a:lnSpc>
            </a:pPr>
            <a:r>
              <a:rPr lang="nb-NO" sz="800" smtClean="0"/>
              <a:t> </a:t>
            </a:r>
          </a:p>
          <a:p>
            <a:pPr>
              <a:lnSpc>
                <a:spcPct val="80000"/>
              </a:lnSpc>
            </a:pPr>
            <a:r>
              <a:rPr lang="nb-NO" sz="800" smtClean="0"/>
              <a:t>power_p90_freq = (index_95p - index_5p) * ff_step;</a:t>
            </a:r>
          </a:p>
          <a:p>
            <a:pPr>
              <a:lnSpc>
                <a:spcPct val="80000"/>
              </a:lnSpc>
            </a:pPr>
            <a:r>
              <a:rPr lang="nb-NO" sz="800" smtClean="0"/>
              <a:t>power_p99_freq = (index_99p5 - index_0p5) * ff_step;</a:t>
            </a:r>
          </a:p>
          <a:p>
            <a:pPr>
              <a:lnSpc>
                <a:spcPct val="80000"/>
              </a:lnSpc>
            </a:pPr>
            <a:r>
              <a:rPr lang="nb-NO" sz="800" smtClean="0"/>
              <a:t>t_ss = sprintf('90 power bandwitdh = %5.0f [Hz]',power_p90_freq);</a:t>
            </a:r>
          </a:p>
          <a:p>
            <a:pPr>
              <a:lnSpc>
                <a:spcPct val="80000"/>
              </a:lnSpc>
            </a:pPr>
            <a:r>
              <a:rPr lang="nb-NO" sz="800" smtClean="0"/>
              <a:t>text(1.05*r_b*OS_if,-8,t_ss);</a:t>
            </a:r>
          </a:p>
          <a:p>
            <a:pPr>
              <a:lnSpc>
                <a:spcPct val="80000"/>
              </a:lnSpc>
            </a:pPr>
            <a:r>
              <a:rPr lang="nb-NO" sz="800" smtClean="0"/>
              <a:t>t_ss = sprintf('99 power bandwitdh = %5.0f [Hz]',power_p99_freq);</a:t>
            </a:r>
          </a:p>
          <a:p>
            <a:pPr>
              <a:lnSpc>
                <a:spcPct val="80000"/>
              </a:lnSpc>
            </a:pPr>
            <a:r>
              <a:rPr lang="nb-NO" sz="800" smtClean="0"/>
              <a:t>text(1.05*r_b*OS_if,-18,t_ss);</a:t>
            </a:r>
          </a:p>
          <a:p>
            <a:pPr>
              <a:lnSpc>
                <a:spcPct val="80000"/>
              </a:lnSpc>
            </a:pPr>
            <a:r>
              <a:rPr lang="nb-NO" sz="800" smtClean="0"/>
              <a:t>if((index_95p - index_5p)&gt;0)</a:t>
            </a:r>
          </a:p>
          <a:p>
            <a:pPr>
              <a:lnSpc>
                <a:spcPct val="80000"/>
              </a:lnSpc>
            </a:pPr>
            <a:r>
              <a:rPr lang="nb-NO" sz="800" smtClean="0"/>
              <a:t>    plot([ff_data(index_5p) ff_data(index_95p)], [-10 -10],'-bo','LineWidth',2)</a:t>
            </a:r>
          </a:p>
          <a:p>
            <a:pPr>
              <a:lnSpc>
                <a:spcPct val="80000"/>
              </a:lnSpc>
            </a:pPr>
            <a:r>
              <a:rPr lang="nb-NO" sz="800" smtClean="0"/>
              <a:t>end</a:t>
            </a:r>
          </a:p>
          <a:p>
            <a:pPr>
              <a:lnSpc>
                <a:spcPct val="80000"/>
              </a:lnSpc>
            </a:pPr>
            <a:r>
              <a:rPr lang="nb-NO" sz="800" smtClean="0"/>
              <a:t>if((index_99p5 - index_0p5)&gt;0)</a:t>
            </a:r>
          </a:p>
          <a:p>
            <a:pPr>
              <a:lnSpc>
                <a:spcPct val="80000"/>
              </a:lnSpc>
            </a:pPr>
            <a:r>
              <a:rPr lang="nb-NO" sz="800" smtClean="0"/>
              <a:t>    plot([ff_data(index_0p5) ff_data(index_99p5)], [-20 -20],'-ro','LineWidth',2)</a:t>
            </a:r>
          </a:p>
          <a:p>
            <a:pPr>
              <a:lnSpc>
                <a:spcPct val="80000"/>
              </a:lnSpc>
            </a:pPr>
            <a:r>
              <a:rPr lang="nb-NO" sz="800" smtClean="0"/>
              <a:t>end</a:t>
            </a:r>
          </a:p>
          <a:p>
            <a:pPr>
              <a:lnSpc>
                <a:spcPct val="80000"/>
              </a:lnSpc>
            </a:pPr>
            <a:r>
              <a:rPr lang="nb-NO" sz="800" smtClean="0"/>
              <a:t> </a:t>
            </a:r>
          </a:p>
          <a:p>
            <a:pPr>
              <a:lnSpc>
                <a:spcPct val="80000"/>
              </a:lnSpc>
            </a:pPr>
            <a:r>
              <a:rPr lang="nb-NO" sz="800" smtClean="0"/>
              <a:t> </a:t>
            </a:r>
          </a:p>
          <a:p>
            <a:pPr>
              <a:lnSpc>
                <a:spcPct val="80000"/>
              </a:lnSpc>
            </a:pPr>
            <a:r>
              <a:rPr lang="nb-NO" sz="800" smtClean="0"/>
              <a:t>figure(11);</a:t>
            </a:r>
          </a:p>
          <a:p>
            <a:pPr>
              <a:lnSpc>
                <a:spcPct val="80000"/>
              </a:lnSpc>
            </a:pPr>
            <a:r>
              <a:rPr lang="nb-NO" sz="800" smtClean="0"/>
              <a:t>clf;</a:t>
            </a:r>
          </a:p>
          <a:p>
            <a:pPr>
              <a:lnSpc>
                <a:spcPct val="80000"/>
              </a:lnSpc>
            </a:pPr>
            <a:r>
              <a:rPr lang="nb-NO" sz="800" smtClean="0"/>
              <a:t>nbins_ch_space = floor(channel_spacing / ((r_b * OS_if * OS_rb)/length(if_data)));</a:t>
            </a:r>
          </a:p>
          <a:p>
            <a:pPr>
              <a:lnSpc>
                <a:spcPct val="80000"/>
              </a:lnSpc>
            </a:pPr>
            <a:r>
              <a:rPr lang="nb-NO" sz="800" smtClean="0"/>
              <a:t>plot(ff_data(1:length(ff_data)-nbins_ch_space+1),fft_mif_sum(nbins_ch_space:length(fft_mif_sum)),'r');</a:t>
            </a:r>
          </a:p>
          <a:p>
            <a:pPr>
              <a:lnSpc>
                <a:spcPct val="80000"/>
              </a:lnSpc>
            </a:pPr>
            <a:r>
              <a:rPr lang="nb-NO" sz="800" smtClean="0"/>
              <a:t>hold on;</a:t>
            </a:r>
          </a:p>
          <a:p>
            <a:pPr>
              <a:lnSpc>
                <a:spcPct val="80000"/>
              </a:lnSpc>
            </a:pPr>
            <a:r>
              <a:rPr lang="nb-NO" sz="800" smtClean="0"/>
              <a:t>nn = [zeros(1,nbins_ch_space) fft_mif_sum(1:length(fft_mif_sum)-nbins_ch_space)];</a:t>
            </a:r>
          </a:p>
          <a:p>
            <a:pPr>
              <a:lnSpc>
                <a:spcPct val="80000"/>
              </a:lnSpc>
            </a:pPr>
            <a:r>
              <a:rPr lang="nb-NO" sz="800" smtClean="0"/>
              <a:t>plot(ff_data, nn,'g');</a:t>
            </a:r>
          </a:p>
          <a:p>
            <a:pPr>
              <a:lnSpc>
                <a:spcPct val="80000"/>
              </a:lnSpc>
            </a:pPr>
            <a:r>
              <a:rPr lang="nb-NO" sz="800" smtClean="0"/>
              <a:t>plot(ff_data,fft_mif_sum);</a:t>
            </a:r>
          </a:p>
          <a:p>
            <a:pPr>
              <a:lnSpc>
                <a:spcPct val="80000"/>
              </a:lnSpc>
            </a:pPr>
            <a:r>
              <a:rPr lang="nb-NO" sz="800" smtClean="0"/>
              <a:t>axis([0.75*r_b*OS_if 1.25*r_b*OS_if -80 0]);</a:t>
            </a:r>
          </a:p>
          <a:p>
            <a:pPr>
              <a:lnSpc>
                <a:spcPct val="80000"/>
              </a:lnSpc>
            </a:pPr>
            <a:r>
              <a:rPr lang="nb-NO" sz="800" smtClean="0"/>
              <a:t>xlabel('Frequency [Hz]');</a:t>
            </a:r>
          </a:p>
          <a:p>
            <a:pPr>
              <a:lnSpc>
                <a:spcPct val="80000"/>
              </a:lnSpc>
            </a:pPr>
            <a:r>
              <a:rPr lang="nb-NO" sz="800" smtClean="0"/>
              <a:t>title('Adjacent channel performance');</a:t>
            </a:r>
          </a:p>
          <a:p>
            <a:pPr>
              <a:lnSpc>
                <a:spcPct val="80000"/>
              </a:lnSpc>
            </a:pPr>
            <a:r>
              <a:rPr lang="nb-NO" sz="800" smtClean="0"/>
              <a:t>grid on;</a:t>
            </a:r>
          </a:p>
          <a:p>
            <a:pPr>
              <a:lnSpc>
                <a:spcPct val="80000"/>
              </a:lnSpc>
            </a:pPr>
            <a:r>
              <a:rPr lang="nb-NO" sz="800" smtClean="0"/>
              <a:t> </a:t>
            </a:r>
          </a:p>
          <a:p>
            <a:pPr>
              <a:lnSpc>
                <a:spcPct val="80000"/>
              </a:lnSpc>
            </a:pPr>
            <a:r>
              <a:rPr lang="nb-NO" sz="800" smtClean="0"/>
              <a:t>figure(12);</a:t>
            </a:r>
          </a:p>
          <a:p>
            <a:pPr>
              <a:lnSpc>
                <a:spcPct val="80000"/>
              </a:lnSpc>
            </a:pPr>
            <a:r>
              <a:rPr lang="nb-NO" sz="800" smtClean="0"/>
              <a:t>clf;</a:t>
            </a:r>
          </a:p>
          <a:p>
            <a:pPr>
              <a:lnSpc>
                <a:spcPct val="80000"/>
              </a:lnSpc>
            </a:pPr>
            <a:r>
              <a:rPr lang="nb-NO" sz="800" smtClean="0"/>
              <a:t>nbins_ch_space = 2 * nbins_ch_space;</a:t>
            </a:r>
          </a:p>
          <a:p>
            <a:pPr>
              <a:lnSpc>
                <a:spcPct val="80000"/>
              </a:lnSpc>
            </a:pPr>
            <a:r>
              <a:rPr lang="nb-NO" sz="800" smtClean="0"/>
              <a:t>plot(ff_data(1:length(ff_data)- nbins_ch_space+1),fft_mif_sum(nbins_ch_space:length(fft_mif_sum)),'r');</a:t>
            </a:r>
          </a:p>
          <a:p>
            <a:pPr>
              <a:lnSpc>
                <a:spcPct val="80000"/>
              </a:lnSpc>
            </a:pPr>
            <a:r>
              <a:rPr lang="nb-NO" sz="800" smtClean="0"/>
              <a:t>hold on;</a:t>
            </a:r>
          </a:p>
          <a:p>
            <a:pPr>
              <a:lnSpc>
                <a:spcPct val="80000"/>
              </a:lnSpc>
            </a:pPr>
            <a:r>
              <a:rPr lang="nb-NO" sz="800" smtClean="0"/>
              <a:t>nn = [zeros(1,nbins_ch_space) fft_mif_sum(1:length(fft_mif_sum)-nbins_ch_space)];</a:t>
            </a:r>
          </a:p>
          <a:p>
            <a:pPr>
              <a:lnSpc>
                <a:spcPct val="80000"/>
              </a:lnSpc>
            </a:pPr>
            <a:r>
              <a:rPr lang="nb-NO" sz="800" smtClean="0"/>
              <a:t>plot(ff_data, nn,'g');</a:t>
            </a:r>
          </a:p>
          <a:p>
            <a:pPr>
              <a:lnSpc>
                <a:spcPct val="80000"/>
              </a:lnSpc>
            </a:pPr>
            <a:r>
              <a:rPr lang="nb-NO" sz="800" smtClean="0"/>
              <a:t>plot(ff_data,fft_mif_sum);</a:t>
            </a:r>
          </a:p>
          <a:p>
            <a:pPr>
              <a:lnSpc>
                <a:spcPct val="80000"/>
              </a:lnSpc>
            </a:pPr>
            <a:r>
              <a:rPr lang="nb-NO" sz="800" smtClean="0"/>
              <a:t>axis([0.75*r_b*OS_if 1.25*r_b*OS_if -80 0]);</a:t>
            </a:r>
          </a:p>
          <a:p>
            <a:pPr>
              <a:lnSpc>
                <a:spcPct val="80000"/>
              </a:lnSpc>
            </a:pPr>
            <a:r>
              <a:rPr lang="nb-NO" sz="800" smtClean="0"/>
              <a:t>xlabel('Frequency [Hz]');</a:t>
            </a:r>
          </a:p>
          <a:p>
            <a:pPr>
              <a:lnSpc>
                <a:spcPct val="80000"/>
              </a:lnSpc>
            </a:pPr>
            <a:r>
              <a:rPr lang="nb-NO" sz="800" smtClean="0"/>
              <a:t>title('Next to adjacent channel performance');</a:t>
            </a:r>
          </a:p>
          <a:p>
            <a:pPr>
              <a:lnSpc>
                <a:spcPct val="80000"/>
              </a:lnSpc>
            </a:pPr>
            <a:r>
              <a:rPr lang="nb-NO" sz="800" smtClean="0"/>
              <a:t>grid on;</a:t>
            </a:r>
          </a:p>
          <a:p>
            <a:pPr>
              <a:lnSpc>
                <a:spcPct val="80000"/>
              </a:lnSpc>
            </a:pPr>
            <a:r>
              <a:rPr lang="nb-NO" sz="800" smtClean="0"/>
              <a:t> </a:t>
            </a:r>
          </a:p>
          <a:p>
            <a:pPr>
              <a:lnSpc>
                <a:spcPct val="80000"/>
              </a:lnSpc>
            </a:pPr>
            <a:r>
              <a:rPr lang="nb-NO" sz="800" smtClean="0"/>
              <a:t>%% plot eye diagram</a:t>
            </a:r>
          </a:p>
          <a:p>
            <a:pPr>
              <a:lnSpc>
                <a:spcPct val="80000"/>
              </a:lnSpc>
            </a:pPr>
            <a:r>
              <a:rPr lang="nb-NO" sz="800" smtClean="0"/>
              <a:t> </a:t>
            </a:r>
          </a:p>
          <a:p>
            <a:pPr>
              <a:lnSpc>
                <a:spcPct val="80000"/>
              </a:lnSpc>
            </a:pPr>
            <a:r>
              <a:rPr lang="nb-NO" sz="800" smtClean="0"/>
              <a:t>if IQ_MOD == 0</a:t>
            </a:r>
          </a:p>
          <a:p>
            <a:pPr>
              <a:lnSpc>
                <a:spcPct val="80000"/>
              </a:lnSpc>
            </a:pPr>
            <a:r>
              <a:rPr lang="nb-NO" sz="800" smtClean="0"/>
              <a:t>    figure(13);</a:t>
            </a:r>
          </a:p>
          <a:p>
            <a:pPr>
              <a:lnSpc>
                <a:spcPct val="80000"/>
              </a:lnSpc>
            </a:pPr>
            <a:r>
              <a:rPr lang="nb-NO" sz="800" smtClean="0"/>
              <a:t>    clf;</a:t>
            </a:r>
          </a:p>
          <a:p>
            <a:pPr>
              <a:lnSpc>
                <a:spcPct val="80000"/>
              </a:lnSpc>
            </a:pPr>
            <a:r>
              <a:rPr lang="nb-NO" sz="800" smtClean="0"/>
              <a:t>    plot(tt_data(1:1+4*OS_G),fi(1:1+4*OS_G));</a:t>
            </a:r>
          </a:p>
          <a:p>
            <a:pPr>
              <a:lnSpc>
                <a:spcPct val="80000"/>
              </a:lnSpc>
            </a:pPr>
            <a:r>
              <a:rPr lang="nb-NO" sz="800" smtClean="0"/>
              <a:t>    hold on;</a:t>
            </a:r>
          </a:p>
          <a:p>
            <a:pPr>
              <a:lnSpc>
                <a:spcPct val="80000"/>
              </a:lnSpc>
            </a:pPr>
            <a:r>
              <a:rPr lang="nb-NO" sz="800" smtClean="0"/>
              <a:t>    for ii=1:4*OS_G:length(fi)-4*OS_G</a:t>
            </a:r>
          </a:p>
          <a:p>
            <a:pPr>
              <a:lnSpc>
                <a:spcPct val="80000"/>
              </a:lnSpc>
            </a:pPr>
            <a:r>
              <a:rPr lang="nb-NO" sz="800" smtClean="0"/>
              <a:t>        plot(tt_data(1:1+4*OS_G),fi(ii:ii+4*OS_G));</a:t>
            </a:r>
          </a:p>
          <a:p>
            <a:pPr>
              <a:lnSpc>
                <a:spcPct val="80000"/>
              </a:lnSpc>
            </a:pPr>
            <a:r>
              <a:rPr lang="nb-NO" sz="800" smtClean="0"/>
              <a:t>    end</a:t>
            </a:r>
          </a:p>
          <a:p>
            <a:pPr>
              <a:lnSpc>
                <a:spcPct val="80000"/>
              </a:lnSpc>
            </a:pPr>
            <a:r>
              <a:rPr lang="nb-NO" sz="800" smtClean="0"/>
              <a:t>    axis([tt_data(1) tt_data(4*OS_G) -1.1 1.1])</a:t>
            </a:r>
          </a:p>
          <a:p>
            <a:pPr>
              <a:lnSpc>
                <a:spcPct val="80000"/>
              </a:lnSpc>
            </a:pPr>
            <a:r>
              <a:rPr lang="nb-NO" sz="800" smtClean="0"/>
              <a:t>    xlabel('Time [ms]');</a:t>
            </a:r>
          </a:p>
          <a:p>
            <a:pPr>
              <a:lnSpc>
                <a:spcPct val="80000"/>
              </a:lnSpc>
            </a:pPr>
            <a:r>
              <a:rPr lang="nb-NO" sz="800" smtClean="0"/>
              <a:t>    title('Eye diagram of 4 symbols before upconversion to IF');</a:t>
            </a:r>
          </a:p>
          <a:p>
            <a:pPr>
              <a:lnSpc>
                <a:spcPct val="80000"/>
              </a:lnSpc>
            </a:pPr>
            <a:r>
              <a:rPr lang="nb-NO" sz="800" smtClean="0"/>
              <a:t>    grid on;</a:t>
            </a:r>
          </a:p>
          <a:p>
            <a:pPr>
              <a:lnSpc>
                <a:spcPct val="80000"/>
              </a:lnSpc>
            </a:pPr>
            <a:r>
              <a:rPr lang="nb-NO" sz="800" smtClean="0"/>
              <a:t>else</a:t>
            </a:r>
          </a:p>
          <a:p>
            <a:pPr>
              <a:lnSpc>
                <a:spcPct val="80000"/>
              </a:lnSpc>
            </a:pPr>
            <a:r>
              <a:rPr lang="nb-NO" sz="800" smtClean="0"/>
              <a:t>    figure(13);</a:t>
            </a:r>
          </a:p>
          <a:p>
            <a:pPr>
              <a:lnSpc>
                <a:spcPct val="80000"/>
              </a:lnSpc>
            </a:pPr>
            <a:r>
              <a:rPr lang="nb-NO" sz="800" smtClean="0"/>
              <a:t>    clf;</a:t>
            </a:r>
          </a:p>
          <a:p>
            <a:pPr>
              <a:lnSpc>
                <a:spcPct val="80000"/>
              </a:lnSpc>
            </a:pPr>
            <a:r>
              <a:rPr lang="nb-NO" sz="800" smtClean="0"/>
              <a:t>    for ii=1:4*OS_G:length(Qfi)-4*OS_G</a:t>
            </a:r>
          </a:p>
          <a:p>
            <a:pPr>
              <a:lnSpc>
                <a:spcPct val="80000"/>
              </a:lnSpc>
            </a:pPr>
            <a:r>
              <a:rPr lang="nb-NO" sz="800" smtClean="0"/>
              <a:t>        subplot(2,1,1);plot(tt_data(1:1+4*OS_G),Qfi(ii:ii+4*OS_G)); hold on;</a:t>
            </a:r>
          </a:p>
          <a:p>
            <a:pPr>
              <a:lnSpc>
                <a:spcPct val="80000"/>
              </a:lnSpc>
            </a:pPr>
            <a:r>
              <a:rPr lang="nb-NO" sz="800" smtClean="0"/>
              <a:t>        subplot(2,1,2);plot(tt_data(1:1+4*OS_G),Ifi(ii:ii+4*OS_G)); hold on;</a:t>
            </a:r>
          </a:p>
          <a:p>
            <a:pPr>
              <a:lnSpc>
                <a:spcPct val="80000"/>
              </a:lnSpc>
            </a:pPr>
            <a:r>
              <a:rPr lang="nb-NO" sz="800" smtClean="0"/>
              <a:t>    end</a:t>
            </a:r>
          </a:p>
          <a:p>
            <a:pPr>
              <a:lnSpc>
                <a:spcPct val="80000"/>
              </a:lnSpc>
            </a:pPr>
            <a:r>
              <a:rPr lang="nb-NO" sz="800" smtClean="0"/>
              <a:t>    grid on;</a:t>
            </a:r>
          </a:p>
          <a:p>
            <a:pPr>
              <a:lnSpc>
                <a:spcPct val="80000"/>
              </a:lnSpc>
            </a:pPr>
            <a:r>
              <a:rPr lang="nb-NO" sz="800" smtClean="0"/>
              <a:t>    axis([tt_data(1) tt_data(4*OS_G) -1.1 1.1])</a:t>
            </a:r>
          </a:p>
          <a:p>
            <a:pPr>
              <a:lnSpc>
                <a:spcPct val="80000"/>
              </a:lnSpc>
            </a:pPr>
            <a:r>
              <a:rPr lang="nb-NO" sz="800" smtClean="0"/>
              <a:t>    xlabel('Time [ms]');</a:t>
            </a:r>
          </a:p>
          <a:p>
            <a:pPr>
              <a:lnSpc>
                <a:spcPct val="80000"/>
              </a:lnSpc>
            </a:pPr>
            <a:r>
              <a:rPr lang="nb-NO" sz="800" smtClean="0"/>
              <a:t>    subplot(2,1,1);</a:t>
            </a:r>
          </a:p>
          <a:p>
            <a:pPr>
              <a:lnSpc>
                <a:spcPct val="80000"/>
              </a:lnSpc>
            </a:pPr>
            <a:r>
              <a:rPr lang="nb-NO" sz="800" smtClean="0"/>
              <a:t>    grid on;</a:t>
            </a:r>
          </a:p>
          <a:p>
            <a:pPr>
              <a:lnSpc>
                <a:spcPct val="80000"/>
              </a:lnSpc>
            </a:pPr>
            <a:r>
              <a:rPr lang="nb-NO" sz="800" smtClean="0"/>
              <a:t>    axis([tt_data(1) tt_data(4*OS_G) -1.1 1.1])</a:t>
            </a:r>
          </a:p>
          <a:p>
            <a:pPr>
              <a:lnSpc>
                <a:spcPct val="80000"/>
              </a:lnSpc>
            </a:pPr>
            <a:r>
              <a:rPr lang="nb-NO" sz="800" smtClean="0"/>
              <a:t>    xlabel('Time [ms]');</a:t>
            </a:r>
          </a:p>
          <a:p>
            <a:pPr>
              <a:lnSpc>
                <a:spcPct val="80000"/>
              </a:lnSpc>
            </a:pPr>
            <a:r>
              <a:rPr lang="nb-NO" sz="800" smtClean="0"/>
              <a:t>    title('Eye diagram of 4 symbols before upconversion to IF');</a:t>
            </a:r>
          </a:p>
          <a:p>
            <a:pPr>
              <a:lnSpc>
                <a:spcPct val="80000"/>
              </a:lnSpc>
            </a:pPr>
            <a:r>
              <a:rPr lang="nb-NO" sz="800" smtClean="0"/>
              <a:t>end</a:t>
            </a:r>
          </a:p>
          <a:p>
            <a:pPr>
              <a:lnSpc>
                <a:spcPct val="80000"/>
              </a:lnSpc>
            </a:pPr>
            <a:endParaRPr lang="nb-NO" sz="800" smtClean="0"/>
          </a:p>
          <a:p>
            <a:pPr>
              <a:lnSpc>
                <a:spcPct val="80000"/>
              </a:lnSpc>
            </a:pPr>
            <a:endParaRPr lang="nb-NO" sz="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960438" y="765175"/>
            <a:ext cx="4902200" cy="3676650"/>
          </a:xfrm>
          <a:ln/>
        </p:spPr>
      </p:sp>
      <p:sp>
        <p:nvSpPr>
          <p:cNvPr id="138242" name="Rectangle 3"/>
          <p:cNvSpPr>
            <a:spLocks noGrp="1" noChangeArrowheads="1"/>
          </p:cNvSpPr>
          <p:nvPr>
            <p:ph type="body" idx="1"/>
          </p:nvPr>
        </p:nvSpPr>
        <p:spPr>
          <a:xfrm>
            <a:off x="920750" y="4670425"/>
            <a:ext cx="4983163" cy="4518025"/>
          </a:xfrm>
          <a:noFill/>
          <a:ln/>
        </p:spPr>
        <p:txBody>
          <a:bodyPr/>
          <a:lstStyle/>
          <a:p>
            <a:pPr>
              <a:lnSpc>
                <a:spcPct val="80000"/>
              </a:lnSpc>
            </a:pPr>
            <a:r>
              <a:rPr lang="en-US" sz="1000" b="1" smtClean="0"/>
              <a:t>4 level FM modulation analysis at 250kbps</a:t>
            </a:r>
            <a:endParaRPr lang="en-US" sz="800" smtClean="0"/>
          </a:p>
          <a:p>
            <a:pPr>
              <a:lnSpc>
                <a:spcPct val="80000"/>
              </a:lnSpc>
            </a:pPr>
            <a:r>
              <a:rPr lang="en-US" sz="800" smtClean="0"/>
              <a:t>New mode that is becoming popular in LPRF is multi level FSK modulation. Our radios support 4 level FSK, which</a:t>
            </a:r>
          </a:p>
          <a:p>
            <a:pPr>
              <a:lnSpc>
                <a:spcPct val="80000"/>
              </a:lnSpc>
            </a:pPr>
            <a:r>
              <a:rPr lang="en-US" sz="800" smtClean="0"/>
              <a:t>Means that the incoming data sequence has to be mapped into a sequence of symbols. For 4FSK the mapping is</a:t>
            </a:r>
          </a:p>
          <a:p>
            <a:pPr>
              <a:lnSpc>
                <a:spcPct val="80000"/>
              </a:lnSpc>
            </a:pPr>
            <a:r>
              <a:rPr lang="en-US" sz="800" smtClean="0"/>
              <a:t>Pretty simple.</a:t>
            </a:r>
          </a:p>
          <a:p>
            <a:pPr>
              <a:lnSpc>
                <a:spcPct val="80000"/>
              </a:lnSpc>
            </a:pPr>
            <a:endParaRPr lang="en-US" sz="800" smtClean="0"/>
          </a:p>
          <a:p>
            <a:pPr>
              <a:lnSpc>
                <a:spcPct val="80000"/>
              </a:lnSpc>
            </a:pPr>
            <a:r>
              <a:rPr lang="en-US" sz="800" smtClean="0"/>
              <a:t>Lets call each of the four states 0-3, if this is mapped to binary numbers it becomes 00, 01, 10, 11. Now take two</a:t>
            </a:r>
          </a:p>
          <a:p>
            <a:pPr>
              <a:lnSpc>
                <a:spcPct val="80000"/>
              </a:lnSpc>
            </a:pPr>
            <a:r>
              <a:rPr lang="en-US" sz="800" smtClean="0"/>
              <a:t>Consecutive bits and map them to each symbol. ‘0’ ’0’ -&gt;00, ‘0’ ’1’ -&gt;01, ‘1’ ’0’ -&gt;10, ‘1’ ’1’ -&gt;11.</a:t>
            </a:r>
          </a:p>
          <a:p>
            <a:pPr>
              <a:lnSpc>
                <a:spcPct val="80000"/>
              </a:lnSpc>
            </a:pPr>
            <a:endParaRPr lang="en-US" sz="800" smtClean="0"/>
          </a:p>
          <a:p>
            <a:pPr>
              <a:lnSpc>
                <a:spcPct val="80000"/>
              </a:lnSpc>
            </a:pPr>
            <a:r>
              <a:rPr lang="en-US" sz="800" smtClean="0"/>
              <a:t>The good this is higher spectral efficiency, but the bad thing is the reduced receiver sensitivity.</a:t>
            </a:r>
          </a:p>
          <a:p>
            <a:pPr>
              <a:lnSpc>
                <a:spcPct val="80000"/>
              </a:lnSpc>
            </a:pPr>
            <a:endParaRPr lang="en-US" sz="800" smtClean="0"/>
          </a:p>
          <a:p>
            <a:pPr>
              <a:lnSpc>
                <a:spcPct val="80000"/>
              </a:lnSpc>
            </a:pPr>
            <a:r>
              <a:rPr lang="en-US" sz="1000" b="1" smtClean="0"/>
              <a:t>Matlab code to make the graphs</a:t>
            </a:r>
          </a:p>
          <a:p>
            <a:pPr>
              <a:lnSpc>
                <a:spcPct val="80000"/>
              </a:lnSpc>
            </a:pPr>
            <a:r>
              <a:rPr lang="en-US" sz="800" smtClean="0"/>
              <a:t>clear;                          %% Clear all variable in memory</a:t>
            </a:r>
          </a:p>
          <a:p>
            <a:pPr>
              <a:lnSpc>
                <a:spcPct val="80000"/>
              </a:lnSpc>
            </a:pPr>
            <a:r>
              <a:rPr lang="en-US" sz="800" smtClean="0"/>
              <a:t>%% close all                    %% Close and delete all figures open</a:t>
            </a:r>
          </a:p>
          <a:p>
            <a:pPr>
              <a:lnSpc>
                <a:spcPct val="80000"/>
              </a:lnSpc>
            </a:pPr>
            <a:r>
              <a:rPr lang="en-US" sz="800" smtClean="0"/>
              <a:t> </a:t>
            </a:r>
          </a:p>
          <a:p>
            <a:pPr>
              <a:lnSpc>
                <a:spcPct val="80000"/>
              </a:lnSpc>
            </a:pPr>
            <a:r>
              <a:rPr lang="en-US" sz="800" smtClean="0"/>
              <a:t>%% Setup the basic modulation parameters</a:t>
            </a:r>
          </a:p>
          <a:p>
            <a:pPr>
              <a:lnSpc>
                <a:spcPct val="80000"/>
              </a:lnSpc>
            </a:pPr>
            <a:r>
              <a:rPr lang="en-US" sz="800" smtClean="0"/>
              <a:t>r_b = 125000;              %% The symbol rate of the modulator (symbol rate = bit rate for 2FSK/BPSK systems)</a:t>
            </a:r>
          </a:p>
          <a:p>
            <a:pPr>
              <a:lnSpc>
                <a:spcPct val="80000"/>
              </a:lnSpc>
            </a:pPr>
            <a:r>
              <a:rPr lang="en-US" sz="800" smtClean="0"/>
              <a:t>freq_dev = 93750;          %% For FM modulation this specifies the maximum frequency deviation</a:t>
            </a:r>
          </a:p>
          <a:p>
            <a:pPr>
              <a:lnSpc>
                <a:spcPct val="80000"/>
              </a:lnSpc>
            </a:pPr>
            <a:r>
              <a:rPr lang="en-US" sz="800" smtClean="0"/>
              <a:t>channel_spacing = 1000000;  %% Defines the channel spacing for ploting adajacent channels</a:t>
            </a:r>
          </a:p>
          <a:p>
            <a:pPr>
              <a:lnSpc>
                <a:spcPct val="80000"/>
              </a:lnSpc>
            </a:pPr>
            <a:r>
              <a:rPr lang="en-US" sz="800" smtClean="0"/>
              <a:t>nbits = 200;               %% number of bits to be used in each burst of data </a:t>
            </a:r>
          </a:p>
          <a:p>
            <a:pPr>
              <a:lnSpc>
                <a:spcPct val="80000"/>
              </a:lnSpc>
            </a:pPr>
            <a:r>
              <a:rPr lang="en-US" sz="800" smtClean="0"/>
              <a:t>nbursts = 100;               %% number of bursts to use for averaging (above 10 starts getting slow)</a:t>
            </a:r>
          </a:p>
          <a:p>
            <a:pPr>
              <a:lnSpc>
                <a:spcPct val="80000"/>
              </a:lnSpc>
            </a:pPr>
            <a:r>
              <a:rPr lang="en-US" sz="800" smtClean="0"/>
              <a:t>detail_plots = 0;          %% Detailed modulation plots for each burst (much slower operation)</a:t>
            </a:r>
          </a:p>
          <a:p>
            <a:pPr>
              <a:lnSpc>
                <a:spcPct val="80000"/>
              </a:lnSpc>
            </a:pPr>
            <a:r>
              <a:rPr lang="en-US" sz="800" smtClean="0"/>
              <a:t>discrete_filter = 0;       %% uses discrete values filters for the Gaussian filtering</a:t>
            </a:r>
          </a:p>
          <a:p>
            <a:pPr>
              <a:lnSpc>
                <a:spcPct val="80000"/>
              </a:lnSpc>
            </a:pPr>
            <a:r>
              <a:rPr lang="en-US" sz="800" smtClean="0"/>
              <a:t>%% Specify the oversampling used for each bit and each IF cycle</a:t>
            </a:r>
          </a:p>
          <a:p>
            <a:pPr>
              <a:lnSpc>
                <a:spcPct val="80000"/>
              </a:lnSpc>
            </a:pPr>
            <a:r>
              <a:rPr lang="en-US" sz="800" smtClean="0"/>
              <a:t>OS_rb = 8;                %%  Specify the oversampling rate of each symbol (BFSK : Bit rate = Symbol rate)</a:t>
            </a:r>
          </a:p>
          <a:p>
            <a:pPr>
              <a:lnSpc>
                <a:spcPct val="80000"/>
              </a:lnSpc>
            </a:pPr>
            <a:r>
              <a:rPr lang="en-US" sz="800" smtClean="0"/>
              <a:t>OS_if = 64;                %%  Specify the oversampling rate of the IF frequency calculation</a:t>
            </a:r>
          </a:p>
          <a:p>
            <a:pPr>
              <a:lnSpc>
                <a:spcPct val="80000"/>
              </a:lnSpc>
            </a:pPr>
            <a:r>
              <a:rPr lang="en-US" sz="800" smtClean="0"/>
              <a:t> </a:t>
            </a:r>
          </a:p>
          <a:p>
            <a:pPr>
              <a:lnSpc>
                <a:spcPct val="80000"/>
              </a:lnSpc>
            </a:pPr>
            <a:r>
              <a:rPr lang="en-US" sz="800" smtClean="0"/>
              <a:t> </a:t>
            </a:r>
          </a:p>
          <a:p>
            <a:pPr>
              <a:lnSpc>
                <a:spcPct val="80000"/>
              </a:lnSpc>
            </a:pPr>
            <a:r>
              <a:rPr lang="en-US" sz="800" smtClean="0"/>
              <a:t>%% Select which type of modulation to use based on the selection above</a:t>
            </a:r>
          </a:p>
          <a:p>
            <a:pPr>
              <a:lnSpc>
                <a:spcPct val="80000"/>
              </a:lnSpc>
            </a:pPr>
            <a:r>
              <a:rPr lang="en-US" sz="800" smtClean="0"/>
              <a:t>%% 1  = 'OOK'              2  = 'ASK'           3  = '2FSK'</a:t>
            </a:r>
          </a:p>
          <a:p>
            <a:pPr>
              <a:lnSpc>
                <a:spcPct val="80000"/>
              </a:lnSpc>
            </a:pPr>
            <a:r>
              <a:rPr lang="en-US" sz="800" smtClean="0"/>
              <a:t>%% 4  = '4FSK'             5  = '8FSK'          6  = '16FSK'</a:t>
            </a:r>
          </a:p>
          <a:p>
            <a:pPr>
              <a:lnSpc>
                <a:spcPct val="80000"/>
              </a:lnSpc>
            </a:pPr>
            <a:r>
              <a:rPr lang="en-US" sz="800" smtClean="0"/>
              <a:t>%% 7  = 'BPSK'             8  = 'QPSK'          9  = '8PSK'</a:t>
            </a:r>
          </a:p>
          <a:p>
            <a:pPr>
              <a:lnSpc>
                <a:spcPct val="80000"/>
              </a:lnSpc>
            </a:pPr>
            <a:r>
              <a:rPr lang="en-US" sz="800" smtClean="0"/>
              <a:t>%% 10 = '16PSK'            11 = 'MSK'           12 = 'O-QPSK</a:t>
            </a:r>
          </a:p>
          <a:p>
            <a:pPr>
              <a:lnSpc>
                <a:spcPct val="80000"/>
              </a:lnSpc>
            </a:pPr>
            <a:r>
              <a:rPr lang="en-US" sz="800" smtClean="0"/>
              <a:t>%% 13 = 'O2-QPSK'          14 = '16QAM'         15 = '256QAM'</a:t>
            </a:r>
          </a:p>
          <a:p>
            <a:pPr>
              <a:lnSpc>
                <a:spcPct val="80000"/>
              </a:lnSpc>
            </a:pPr>
            <a:r>
              <a:rPr lang="en-US" sz="800" smtClean="0"/>
              <a:t>Modulation_Type = 4;</a:t>
            </a:r>
          </a:p>
          <a:p>
            <a:pPr>
              <a:lnSpc>
                <a:spcPct val="80000"/>
              </a:lnSpc>
            </a:pPr>
            <a:r>
              <a:rPr lang="en-US" sz="800" smtClean="0"/>
              <a:t> </a:t>
            </a:r>
          </a:p>
          <a:p>
            <a:pPr>
              <a:lnSpc>
                <a:spcPct val="80000"/>
              </a:lnSpc>
            </a:pPr>
            <a:r>
              <a:rPr lang="en-US" sz="800" smtClean="0"/>
              <a:t>%% Select which type of IF filtering that is needed</a:t>
            </a:r>
          </a:p>
          <a:p>
            <a:pPr>
              <a:lnSpc>
                <a:spcPct val="80000"/>
              </a:lnSpc>
            </a:pPr>
            <a:r>
              <a:rPr lang="en-US" sz="800" smtClean="0"/>
              <a:t>%% 1 = 'None'               %% 2 = 'Gaussian'</a:t>
            </a:r>
          </a:p>
          <a:p>
            <a:pPr>
              <a:lnSpc>
                <a:spcPct val="80000"/>
              </a:lnSpc>
            </a:pPr>
            <a:r>
              <a:rPr lang="en-US" sz="800" smtClean="0"/>
              <a:t>%% 3 = 'RaisedCosine'       %% 4 = 'HalfSine'</a:t>
            </a:r>
          </a:p>
          <a:p>
            <a:pPr>
              <a:lnSpc>
                <a:spcPct val="80000"/>
              </a:lnSpc>
            </a:pPr>
            <a:r>
              <a:rPr lang="en-US" sz="800" smtClean="0"/>
              <a:t>%% 5 = 'HalfSine _ Halfwidth'</a:t>
            </a:r>
          </a:p>
          <a:p>
            <a:pPr>
              <a:lnSpc>
                <a:spcPct val="80000"/>
              </a:lnSpc>
            </a:pPr>
            <a:r>
              <a:rPr lang="en-US" sz="800" smtClean="0"/>
              <a:t>Transmit_Filter_Type = 1;</a:t>
            </a:r>
          </a:p>
          <a:p>
            <a:pPr>
              <a:lnSpc>
                <a:spcPct val="80000"/>
              </a:lnSpc>
            </a:pPr>
            <a:r>
              <a:rPr lang="en-US" sz="800" smtClean="0"/>
              <a:t> </a:t>
            </a:r>
          </a:p>
          <a:p>
            <a:pPr>
              <a:lnSpc>
                <a:spcPct val="80000"/>
              </a:lnSpc>
            </a:pPr>
            <a:r>
              <a:rPr lang="en-US" sz="800" smtClean="0"/>
              <a:t>%% Select which type of data to be used</a:t>
            </a:r>
          </a:p>
          <a:p>
            <a:pPr>
              <a:lnSpc>
                <a:spcPct val="80000"/>
              </a:lnSpc>
            </a:pPr>
            <a:r>
              <a:rPr lang="en-US" sz="800" smtClean="0"/>
              <a:t>%% 1 = 'Random data'        %% 2 = 'All ones'</a:t>
            </a:r>
          </a:p>
          <a:p>
            <a:pPr>
              <a:lnSpc>
                <a:spcPct val="80000"/>
              </a:lnSpc>
            </a:pPr>
            <a:r>
              <a:rPr lang="en-US" sz="800" smtClean="0"/>
              <a:t>%% 3 = 'All zeros'          %% 4 = '1/2*nbits of 0's and 1/2*nbits of 1's'</a:t>
            </a:r>
          </a:p>
          <a:p>
            <a:pPr>
              <a:lnSpc>
                <a:spcPct val="80000"/>
              </a:lnSpc>
            </a:pPr>
            <a:r>
              <a:rPr lang="en-US" sz="800" smtClean="0"/>
              <a:t>%% 5 = 'alternating 1,0's of size nbits'</a:t>
            </a:r>
          </a:p>
          <a:p>
            <a:pPr>
              <a:lnSpc>
                <a:spcPct val="80000"/>
              </a:lnSpc>
            </a:pPr>
            <a:r>
              <a:rPr lang="en-US" sz="800" smtClean="0"/>
              <a:t>%% 6 = 'Standard GSM burst' %% 7 = 'Standard DECT burst'</a:t>
            </a:r>
          </a:p>
          <a:p>
            <a:pPr>
              <a:lnSpc>
                <a:spcPct val="80000"/>
              </a:lnSpc>
            </a:pPr>
            <a:r>
              <a:rPr lang="en-US" sz="800" smtClean="0"/>
              <a:t>%% 8 = 'Zigbee (CCSS 16 codes - O-QPSK)'</a:t>
            </a:r>
          </a:p>
          <a:p>
            <a:pPr>
              <a:lnSpc>
                <a:spcPct val="80000"/>
              </a:lnSpc>
            </a:pPr>
            <a:r>
              <a:rPr lang="en-US" sz="800" smtClean="0"/>
              <a:t>InputDataType = 1;          </a:t>
            </a:r>
          </a:p>
          <a:p>
            <a:pPr>
              <a:lnSpc>
                <a:spcPct val="80000"/>
              </a:lnSpc>
            </a:pPr>
            <a:r>
              <a:rPr lang="en-US" sz="800" smtClean="0"/>
              <a:t> </a:t>
            </a:r>
          </a:p>
          <a:p>
            <a:pPr>
              <a:lnSpc>
                <a:spcPct val="80000"/>
              </a:lnSpc>
            </a:pPr>
            <a:r>
              <a:rPr lang="en-US" sz="800" smtClean="0"/>
              <a:t>Add_Noise=0;                    %% 0 = 'No noise added'</a:t>
            </a:r>
          </a:p>
          <a:p>
            <a:pPr>
              <a:lnSpc>
                <a:spcPct val="80000"/>
              </a:lnSpc>
            </a:pPr>
            <a:r>
              <a:rPr lang="en-US" sz="800" smtClean="0"/>
              <a:t>%% &gt; 0 = Specify the SNR of the AWGN noise</a:t>
            </a:r>
          </a:p>
          <a:p>
            <a:pPr>
              <a:lnSpc>
                <a:spcPct val="80000"/>
              </a:lnSpc>
            </a:pPr>
            <a:r>
              <a:rPr lang="en-US" sz="800" smtClean="0"/>
              <a:t>%% to add</a:t>
            </a:r>
          </a:p>
          <a:p>
            <a:pPr>
              <a:lnSpc>
                <a:spcPct val="80000"/>
              </a:lnSpc>
            </a:pPr>
            <a:r>
              <a:rPr lang="en-US" sz="800" smtClean="0"/>
              <a:t>FFT_Windowing = 2;              %% 1 = 'None'</a:t>
            </a:r>
          </a:p>
          <a:p>
            <a:pPr>
              <a:lnSpc>
                <a:spcPct val="80000"/>
              </a:lnSpc>
            </a:pPr>
            <a:r>
              <a:rPr lang="en-US" sz="800" smtClean="0"/>
              <a:t>%% 2 = 'Hanning'</a:t>
            </a:r>
          </a:p>
          <a:p>
            <a:pPr>
              <a:lnSpc>
                <a:spcPct val="80000"/>
              </a:lnSpc>
            </a:pPr>
            <a:r>
              <a:rPr lang="en-US" sz="800" smtClean="0"/>
              <a:t>%% 3 = 'Blackman'</a:t>
            </a:r>
          </a:p>
          <a:p>
            <a:pPr>
              <a:lnSpc>
                <a:spcPct val="80000"/>
              </a:lnSpc>
            </a:pPr>
            <a:r>
              <a:rPr lang="en-US" sz="800" smtClean="0"/>
              <a:t>RX_Bandwidth = 0;               %% 0  = 'No RX bandwidth limitations = if no noise this should be default'</a:t>
            </a:r>
          </a:p>
          <a:p>
            <a:pPr>
              <a:lnSpc>
                <a:spcPct val="80000"/>
              </a:lnSpc>
            </a:pPr>
            <a:r>
              <a:rPr lang="en-US" sz="800" smtClean="0"/>
              <a:t>%% &gt;0 = 'RX Bandwidth in Hertz'</a:t>
            </a:r>
          </a:p>
          <a:p>
            <a:pPr>
              <a:lnSpc>
                <a:spcPct val="80000"/>
              </a:lnSpc>
            </a:pPr>
            <a:r>
              <a:rPr lang="en-US" sz="800" smtClean="0"/>
              <a:t> </a:t>
            </a:r>
          </a:p>
          <a:p>
            <a:pPr>
              <a:lnSpc>
                <a:spcPct val="80000"/>
              </a:lnSpc>
            </a:pPr>
            <a:r>
              <a:rPr lang="en-US" sz="800" smtClean="0"/>
              <a:t>%% Calculate basic modulation paramters based on input given above</a:t>
            </a:r>
          </a:p>
          <a:p>
            <a:pPr>
              <a:lnSpc>
                <a:spcPct val="80000"/>
              </a:lnSpc>
            </a:pPr>
            <a:r>
              <a:rPr lang="en-US" sz="800" smtClean="0"/>
              <a:t>OS_G  = OS_if*OS_rb;            %% Calculates the required oversampling of the filter function</a:t>
            </a:r>
          </a:p>
          <a:p>
            <a:pPr>
              <a:lnSpc>
                <a:spcPct val="80000"/>
              </a:lnSpc>
            </a:pPr>
            <a:r>
              <a:rPr lang="en-US" sz="800" smtClean="0"/>
              <a:t>Tb = 1/r_b;                     %% Calculate the bit time (in seconds)</a:t>
            </a:r>
          </a:p>
          <a:p>
            <a:pPr>
              <a:lnSpc>
                <a:spcPct val="80000"/>
              </a:lnSpc>
            </a:pPr>
            <a:r>
              <a:rPr lang="en-US" sz="800" smtClean="0"/>
              <a:t>mi  = freq_dev/r_b;             %% Calculate the modulation index based on freq dev and bit rate</a:t>
            </a:r>
          </a:p>
          <a:p>
            <a:pPr>
              <a:lnSpc>
                <a:spcPct val="80000"/>
              </a:lnSpc>
            </a:pPr>
            <a:r>
              <a:rPr lang="en-US" sz="800" smtClean="0"/>
              <a:t> </a:t>
            </a:r>
          </a:p>
          <a:p>
            <a:pPr>
              <a:lnSpc>
                <a:spcPct val="80000"/>
              </a:lnSpc>
            </a:pPr>
            <a:r>
              <a:rPr lang="en-US" sz="800" smtClean="0"/>
              <a:t>%% Select whether the IQ modulation scheme is used or just a basic FM transmitter</a:t>
            </a:r>
          </a:p>
          <a:p>
            <a:pPr>
              <a:lnSpc>
                <a:spcPct val="80000"/>
              </a:lnSpc>
            </a:pPr>
            <a:r>
              <a:rPr lang="en-US" sz="800" smtClean="0"/>
              <a:t>switch Modulation_Type</a:t>
            </a:r>
          </a:p>
          <a:p>
            <a:pPr>
              <a:lnSpc>
                <a:spcPct val="80000"/>
              </a:lnSpc>
            </a:pPr>
            <a:r>
              <a:rPr lang="en-US" sz="800" smtClean="0"/>
              <a:t>    case 1</a:t>
            </a:r>
          </a:p>
          <a:p>
            <a:pPr>
              <a:lnSpc>
                <a:spcPct val="80000"/>
              </a:lnSpc>
            </a:pPr>
            <a:r>
              <a:rPr lang="en-US" sz="800" smtClean="0"/>
              <a:t>        IQ_MOD = 0;         %% 1 = 'OOK'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2</a:t>
            </a:r>
          </a:p>
          <a:p>
            <a:pPr>
              <a:lnSpc>
                <a:spcPct val="80000"/>
              </a:lnSpc>
            </a:pPr>
            <a:r>
              <a:rPr lang="en-US" sz="800" smtClean="0"/>
              <a:t>        IQ_MOD = 0;         %% 2 = 'ASK'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3</a:t>
            </a:r>
          </a:p>
          <a:p>
            <a:pPr>
              <a:lnSpc>
                <a:spcPct val="80000"/>
              </a:lnSpc>
            </a:pPr>
            <a:r>
              <a:rPr lang="en-US" sz="800" smtClean="0"/>
              <a:t>        IQ_MOD = 0;         %% 3 = '2FSK'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4</a:t>
            </a:r>
          </a:p>
          <a:p>
            <a:pPr>
              <a:lnSpc>
                <a:spcPct val="80000"/>
              </a:lnSpc>
            </a:pPr>
            <a:r>
              <a:rPr lang="en-US" sz="800" smtClean="0"/>
              <a:t>        IQ_MOD = 0;         %% 4 = '4FSK'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5</a:t>
            </a:r>
          </a:p>
          <a:p>
            <a:pPr>
              <a:lnSpc>
                <a:spcPct val="80000"/>
              </a:lnSpc>
            </a:pPr>
            <a:r>
              <a:rPr lang="en-US" sz="800" smtClean="0"/>
              <a:t>        IQ_MOD = 0;         %% 5 = '8FSK'</a:t>
            </a:r>
          </a:p>
          <a:p>
            <a:pPr>
              <a:lnSpc>
                <a:spcPct val="80000"/>
              </a:lnSpc>
            </a:pPr>
            <a:r>
              <a:rPr lang="en-US" sz="800" smtClean="0"/>
              <a:t>        symbol_map = 8;</a:t>
            </a:r>
          </a:p>
          <a:p>
            <a:pPr>
              <a:lnSpc>
                <a:spcPct val="80000"/>
              </a:lnSpc>
            </a:pPr>
            <a:r>
              <a:rPr lang="en-US" sz="800" smtClean="0"/>
              <a:t>        nsymbols = nbits / 3;</a:t>
            </a:r>
          </a:p>
          <a:p>
            <a:pPr>
              <a:lnSpc>
                <a:spcPct val="80000"/>
              </a:lnSpc>
            </a:pPr>
            <a:r>
              <a:rPr lang="en-US" sz="800" smtClean="0"/>
              <a:t>    case 6</a:t>
            </a:r>
          </a:p>
          <a:p>
            <a:pPr>
              <a:lnSpc>
                <a:spcPct val="80000"/>
              </a:lnSpc>
            </a:pPr>
            <a:r>
              <a:rPr lang="en-US" sz="800" smtClean="0"/>
              <a:t>        IQ_MOD = 0;         %% 6 = '16FSK'</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7</a:t>
            </a:r>
          </a:p>
          <a:p>
            <a:pPr>
              <a:lnSpc>
                <a:spcPct val="80000"/>
              </a:lnSpc>
            </a:pPr>
            <a:r>
              <a:rPr lang="en-US" sz="800" smtClean="0"/>
              <a:t>        IQ_MOD = 1;         %% 7 = 'BPSK'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8</a:t>
            </a:r>
          </a:p>
          <a:p>
            <a:pPr>
              <a:lnSpc>
                <a:spcPct val="80000"/>
              </a:lnSpc>
            </a:pPr>
            <a:r>
              <a:rPr lang="en-US" sz="800" smtClean="0"/>
              <a:t>        IQ_MOD = 1;         %% 8 = 'QPSK'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9</a:t>
            </a:r>
          </a:p>
          <a:p>
            <a:pPr>
              <a:lnSpc>
                <a:spcPct val="80000"/>
              </a:lnSpc>
            </a:pPr>
            <a:r>
              <a:rPr lang="en-US" sz="800" smtClean="0"/>
              <a:t>        IQ_MOD = 1;         %% 9 = '8PSK'</a:t>
            </a:r>
          </a:p>
          <a:p>
            <a:pPr>
              <a:lnSpc>
                <a:spcPct val="80000"/>
              </a:lnSpc>
            </a:pPr>
            <a:r>
              <a:rPr lang="en-US" sz="800" smtClean="0"/>
              <a:t>        symbol_map = 8;</a:t>
            </a:r>
          </a:p>
          <a:p>
            <a:pPr>
              <a:lnSpc>
                <a:spcPct val="80000"/>
              </a:lnSpc>
            </a:pPr>
            <a:r>
              <a:rPr lang="en-US" sz="800" smtClean="0"/>
              <a:t>        nsymbols = nbits / 3;</a:t>
            </a:r>
          </a:p>
          <a:p>
            <a:pPr>
              <a:lnSpc>
                <a:spcPct val="80000"/>
              </a:lnSpc>
            </a:pPr>
            <a:r>
              <a:rPr lang="en-US" sz="800" smtClean="0"/>
              <a:t>    case 10</a:t>
            </a:r>
          </a:p>
          <a:p>
            <a:pPr>
              <a:lnSpc>
                <a:spcPct val="80000"/>
              </a:lnSpc>
            </a:pPr>
            <a:r>
              <a:rPr lang="en-US" sz="800" smtClean="0"/>
              <a:t>        IQ_MOD = 1;         %% 10 = '16PSK'</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11</a:t>
            </a:r>
          </a:p>
          <a:p>
            <a:pPr>
              <a:lnSpc>
                <a:spcPct val="80000"/>
              </a:lnSpc>
            </a:pPr>
            <a:r>
              <a:rPr lang="en-US" sz="800" smtClean="0"/>
              <a:t>        IQ_MOD = 1;         %% 11 = 'MSK'</a:t>
            </a:r>
          </a:p>
          <a:p>
            <a:pPr>
              <a:lnSpc>
                <a:spcPct val="80000"/>
              </a:lnSpc>
            </a:pPr>
            <a:r>
              <a:rPr lang="en-US" sz="800" smtClean="0"/>
              <a:t>        symbol_map = 2;</a:t>
            </a:r>
          </a:p>
          <a:p>
            <a:pPr>
              <a:lnSpc>
                <a:spcPct val="80000"/>
              </a:lnSpc>
            </a:pPr>
            <a:r>
              <a:rPr lang="en-US" sz="800" smtClean="0"/>
              <a:t>        nsymbols = nbits;</a:t>
            </a:r>
          </a:p>
          <a:p>
            <a:pPr>
              <a:lnSpc>
                <a:spcPct val="80000"/>
              </a:lnSpc>
            </a:pPr>
            <a:r>
              <a:rPr lang="en-US" sz="800" smtClean="0"/>
              <a:t>    case 12</a:t>
            </a:r>
          </a:p>
          <a:p>
            <a:pPr>
              <a:lnSpc>
                <a:spcPct val="80000"/>
              </a:lnSpc>
            </a:pPr>
            <a:r>
              <a:rPr lang="en-US" sz="800" smtClean="0"/>
              <a:t>        IQ_MOD = 1;         %% 12 = 'O-QPSK'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13</a:t>
            </a:r>
          </a:p>
          <a:p>
            <a:pPr>
              <a:lnSpc>
                <a:spcPct val="80000"/>
              </a:lnSpc>
            </a:pPr>
            <a:r>
              <a:rPr lang="en-US" sz="800" smtClean="0"/>
              <a:t>        IQ_MOD = 1;         %% 13 = 'O2-QPSK'</a:t>
            </a:r>
          </a:p>
          <a:p>
            <a:pPr>
              <a:lnSpc>
                <a:spcPct val="80000"/>
              </a:lnSpc>
            </a:pPr>
            <a:r>
              <a:rPr lang="en-US" sz="800" smtClean="0"/>
              <a:t>        symbol_map = 4;</a:t>
            </a:r>
          </a:p>
          <a:p>
            <a:pPr>
              <a:lnSpc>
                <a:spcPct val="80000"/>
              </a:lnSpc>
            </a:pPr>
            <a:r>
              <a:rPr lang="en-US" sz="800" smtClean="0"/>
              <a:t>        nsymbols = nbits / 2;</a:t>
            </a:r>
          </a:p>
          <a:p>
            <a:pPr>
              <a:lnSpc>
                <a:spcPct val="80000"/>
              </a:lnSpc>
            </a:pPr>
            <a:r>
              <a:rPr lang="en-US" sz="800" smtClean="0"/>
              <a:t>    case 14</a:t>
            </a:r>
          </a:p>
          <a:p>
            <a:pPr>
              <a:lnSpc>
                <a:spcPct val="80000"/>
              </a:lnSpc>
            </a:pPr>
            <a:r>
              <a:rPr lang="en-US" sz="800" smtClean="0"/>
              <a:t>        IQ_MOD = 1;         %% 14 = '16QAM'</a:t>
            </a:r>
          </a:p>
          <a:p>
            <a:pPr>
              <a:lnSpc>
                <a:spcPct val="80000"/>
              </a:lnSpc>
            </a:pPr>
            <a:r>
              <a:rPr lang="en-US" sz="800" smtClean="0"/>
              <a:t>        symbol_map = 16;</a:t>
            </a:r>
          </a:p>
          <a:p>
            <a:pPr>
              <a:lnSpc>
                <a:spcPct val="80000"/>
              </a:lnSpc>
            </a:pPr>
            <a:r>
              <a:rPr lang="en-US" sz="800" smtClean="0"/>
              <a:t>        nsymbols = nbits / 4;</a:t>
            </a:r>
          </a:p>
          <a:p>
            <a:pPr>
              <a:lnSpc>
                <a:spcPct val="80000"/>
              </a:lnSpc>
            </a:pPr>
            <a:r>
              <a:rPr lang="en-US" sz="800" smtClean="0"/>
              <a:t>    case 15</a:t>
            </a:r>
          </a:p>
          <a:p>
            <a:pPr>
              <a:lnSpc>
                <a:spcPct val="80000"/>
              </a:lnSpc>
            </a:pPr>
            <a:r>
              <a:rPr lang="en-US" sz="800" smtClean="0"/>
              <a:t>        IQ_MOD = 1;         %% 15 = '256QAM'</a:t>
            </a:r>
          </a:p>
          <a:p>
            <a:pPr>
              <a:lnSpc>
                <a:spcPct val="80000"/>
              </a:lnSpc>
            </a:pPr>
            <a:r>
              <a:rPr lang="en-US" sz="800" smtClean="0"/>
              <a:t>        symbol_map = 256;</a:t>
            </a:r>
          </a:p>
          <a:p>
            <a:pPr>
              <a:lnSpc>
                <a:spcPct val="80000"/>
              </a:lnSpc>
            </a:pPr>
            <a:r>
              <a:rPr lang="en-US" sz="800" smtClean="0"/>
              <a:t>        nsymbols = nbits / 8;</a:t>
            </a:r>
          </a:p>
          <a:p>
            <a:pPr>
              <a:lnSpc>
                <a:spcPct val="80000"/>
              </a:lnSpc>
            </a:pPr>
            <a:r>
              <a:rPr lang="en-US" sz="800" smtClean="0"/>
              <a:t>end</a:t>
            </a:r>
          </a:p>
          <a:p>
            <a:pPr>
              <a:lnSpc>
                <a:spcPct val="80000"/>
              </a:lnSpc>
            </a:pPr>
            <a:r>
              <a:rPr lang="en-US" sz="800" smtClean="0"/>
              <a:t> </a:t>
            </a:r>
          </a:p>
          <a:p>
            <a:pPr>
              <a:lnSpc>
                <a:spcPct val="80000"/>
              </a:lnSpc>
            </a:pPr>
            <a:r>
              <a:rPr lang="en-US" sz="800" smtClean="0"/>
              <a:t>%% Initialize array to zeros. This speeds up data processing of large arrays of data</a:t>
            </a:r>
          </a:p>
          <a:p>
            <a:pPr>
              <a:lnSpc>
                <a:spcPct val="80000"/>
              </a:lnSpc>
            </a:pPr>
            <a:r>
              <a:rPr lang="en-US" sz="800" smtClean="0"/>
              <a:t>if_data  = zeros(1,nsymbols*OS_if * OS_rb);  %%</a:t>
            </a:r>
          </a:p>
          <a:p>
            <a:pPr>
              <a:lnSpc>
                <a:spcPct val="80000"/>
              </a:lnSpc>
            </a:pPr>
            <a:r>
              <a:rPr lang="en-US" sz="800" smtClean="0"/>
              <a:t>tt_data  = zeros(1,nsymbols*OS_if * OS_rb);  %% time array for if data array</a:t>
            </a:r>
          </a:p>
          <a:p>
            <a:pPr>
              <a:lnSpc>
                <a:spcPct val="80000"/>
              </a:lnSpc>
            </a:pPr>
            <a:r>
              <a:rPr lang="en-US" sz="800" smtClean="0"/>
              <a:t>ff_data  = zeros(1,nsymbols*OS_if * OS_rb);  %% fft array of if data</a:t>
            </a:r>
          </a:p>
          <a:p>
            <a:pPr>
              <a:lnSpc>
                <a:spcPct val="80000"/>
              </a:lnSpc>
            </a:pPr>
            <a:r>
              <a:rPr lang="en-US" sz="800" smtClean="0"/>
              <a:t>fm_data  = zeros(1,nsymbols*OS_if * OS_rb);  %% modulation data</a:t>
            </a:r>
          </a:p>
          <a:p>
            <a:pPr>
              <a:lnSpc>
                <a:spcPct val="80000"/>
              </a:lnSpc>
            </a:pPr>
            <a:r>
              <a:rPr lang="en-US" sz="800" smtClean="0"/>
              <a:t>mif_data = zeros(1,nsymbols*OS_if * OS_rb);  %% modulation data</a:t>
            </a:r>
          </a:p>
          <a:p>
            <a:pPr>
              <a:lnSpc>
                <a:spcPct val="80000"/>
              </a:lnSpc>
            </a:pPr>
            <a:r>
              <a:rPr lang="en-US" sz="800" smtClean="0"/>
              <a:t>IntQfi   = zeros(1,nsymbols*OS_if * OS_rb);  %% Running integration of modulation data</a:t>
            </a:r>
          </a:p>
          <a:p>
            <a:pPr>
              <a:lnSpc>
                <a:spcPct val="80000"/>
              </a:lnSpc>
            </a:pPr>
            <a:r>
              <a:rPr lang="en-US" sz="800" smtClean="0"/>
              <a:t>IntIfi   = zeros(1,nsymbols*OS_if * OS_rb);  %% Running integration of modulation data</a:t>
            </a:r>
          </a:p>
          <a:p>
            <a:pPr>
              <a:lnSpc>
                <a:spcPct val="80000"/>
              </a:lnSpc>
            </a:pPr>
            <a:r>
              <a:rPr lang="en-US" sz="800" smtClean="0"/>
              <a:t> </a:t>
            </a:r>
          </a:p>
          <a:p>
            <a:pPr>
              <a:lnSpc>
                <a:spcPct val="80000"/>
              </a:lnSpc>
            </a:pPr>
            <a:r>
              <a:rPr lang="en-US" sz="800" smtClean="0"/>
              <a:t>%% Precalculate the filter functions used by the modulation schemes (Gaussian, Box, RaisedCosine, HalfSine)</a:t>
            </a:r>
          </a:p>
          <a:p>
            <a:pPr>
              <a:lnSpc>
                <a:spcPct val="80000"/>
              </a:lnSpc>
            </a:pPr>
            <a:r>
              <a:rPr lang="en-US" sz="800" smtClean="0"/>
              <a:t>G_L = 5;</a:t>
            </a:r>
          </a:p>
          <a:p>
            <a:pPr>
              <a:lnSpc>
                <a:spcPct val="80000"/>
              </a:lnSpc>
            </a:pPr>
            <a:r>
              <a:rPr lang="en-US" sz="800" smtClean="0"/>
              <a:t>G = Gauss(0.5, Tb, OS_G, G_L);             %% Calculate the Gaussian transfer function</a:t>
            </a:r>
          </a:p>
          <a:p>
            <a:pPr>
              <a:lnSpc>
                <a:spcPct val="80000"/>
              </a:lnSpc>
            </a:pPr>
            <a:r>
              <a:rPr lang="en-US" sz="800" smtClean="0"/>
              <a:t>G = (pi/2)*OS_rb*G;                      %% scale the pulse such that we get pi/2 delta for each symbol</a:t>
            </a:r>
          </a:p>
          <a:p>
            <a:pPr>
              <a:lnSpc>
                <a:spcPct val="80000"/>
              </a:lnSpc>
            </a:pPr>
            <a:r>
              <a:rPr lang="en-US" sz="800" smtClean="0"/>
              <a:t>RC = RaisedCosine(0.5, G_L, OS_G);</a:t>
            </a:r>
          </a:p>
          <a:p>
            <a:pPr>
              <a:lnSpc>
                <a:spcPct val="80000"/>
              </a:lnSpc>
            </a:pPr>
            <a:r>
              <a:rPr lang="en-US" sz="800" smtClean="0"/>
              <a:t>RC = (pi/2)*OS_rb*RC;                    %% scale the pulse such that we get pi/2 delta for each symbol</a:t>
            </a:r>
          </a:p>
          <a:p>
            <a:pPr>
              <a:lnSpc>
                <a:spcPct val="80000"/>
              </a:lnSpc>
            </a:pPr>
            <a:r>
              <a:rPr lang="en-US" sz="800" smtClean="0"/>
              <a:t>HS = HalfSine2(G_L, OS_G);</a:t>
            </a:r>
          </a:p>
          <a:p>
            <a:pPr>
              <a:lnSpc>
                <a:spcPct val="80000"/>
              </a:lnSpc>
            </a:pPr>
            <a:r>
              <a:rPr lang="en-US" sz="800" smtClean="0"/>
              <a:t>HS = (pi/2)*OS_rb*HS;                    %% scale the pulse such that we get pi/2 delta for each symbol</a:t>
            </a:r>
          </a:p>
          <a:p>
            <a:pPr>
              <a:lnSpc>
                <a:spcPct val="80000"/>
              </a:lnSpc>
            </a:pPr>
            <a:r>
              <a:rPr lang="en-US" sz="800" smtClean="0"/>
              <a:t>HS2 = HalfSine(G_L, OS_G);</a:t>
            </a:r>
          </a:p>
          <a:p>
            <a:pPr>
              <a:lnSpc>
                <a:spcPct val="80000"/>
              </a:lnSpc>
            </a:pPr>
            <a:r>
              <a:rPr lang="en-US" sz="800" smtClean="0"/>
              <a:t>HS2 = (pi/2)*OS_rb*HS2;                  %% scale the pulse such that we get pi/2 delta for each symbol</a:t>
            </a:r>
          </a:p>
          <a:p>
            <a:pPr>
              <a:lnSpc>
                <a:spcPct val="80000"/>
              </a:lnSpc>
            </a:pPr>
            <a:r>
              <a:rPr lang="en-US" sz="800" smtClean="0"/>
              <a:t> </a:t>
            </a:r>
          </a:p>
          <a:p>
            <a:pPr>
              <a:lnSpc>
                <a:spcPct val="80000"/>
              </a:lnSpc>
            </a:pPr>
            <a:r>
              <a:rPr lang="en-US" sz="800" smtClean="0"/>
              <a:t>figure(1)</a:t>
            </a:r>
          </a:p>
          <a:p>
            <a:pPr>
              <a:lnSpc>
                <a:spcPct val="80000"/>
              </a:lnSpc>
            </a:pPr>
            <a:r>
              <a:rPr lang="en-US" sz="800" smtClean="0"/>
              <a:t>for n=1:length(G),</a:t>
            </a:r>
          </a:p>
          <a:p>
            <a:pPr>
              <a:lnSpc>
                <a:spcPct val="80000"/>
              </a:lnSpc>
            </a:pPr>
            <a:r>
              <a:rPr lang="en-US" sz="800" smtClean="0"/>
              <a:t>    tt(n) = n/OS_G - length(G)/OS_G*0.5;</a:t>
            </a:r>
          </a:p>
          <a:p>
            <a:pPr>
              <a:lnSpc>
                <a:spcPct val="80000"/>
              </a:lnSpc>
            </a:pPr>
            <a:r>
              <a:rPr lang="en-US" sz="800" smtClean="0"/>
              <a:t>end</a:t>
            </a:r>
          </a:p>
          <a:p>
            <a:pPr>
              <a:lnSpc>
                <a:spcPct val="80000"/>
              </a:lnSpc>
            </a:pPr>
            <a:r>
              <a:rPr lang="en-US" sz="800" smtClean="0"/>
              <a:t>plot(tt,G,'bo-');</a:t>
            </a:r>
          </a:p>
          <a:p>
            <a:pPr>
              <a:lnSpc>
                <a:spcPct val="80000"/>
              </a:lnSpc>
            </a:pPr>
            <a:r>
              <a:rPr lang="en-US" sz="800" smtClean="0"/>
              <a:t>hold on</a:t>
            </a:r>
          </a:p>
          <a:p>
            <a:pPr>
              <a:lnSpc>
                <a:spcPct val="80000"/>
              </a:lnSpc>
            </a:pPr>
            <a:r>
              <a:rPr lang="en-US" sz="800" smtClean="0"/>
              <a:t>if(discrete_filter == 1)</a:t>
            </a:r>
          </a:p>
          <a:p>
            <a:pPr>
              <a:lnSpc>
                <a:spcPct val="80000"/>
              </a:lnSpc>
            </a:pPr>
            <a:r>
              <a:rPr lang="en-US" sz="800" smtClean="0"/>
              <a:t>    for n=2:length(G)</a:t>
            </a:r>
          </a:p>
          <a:p>
            <a:pPr>
              <a:lnSpc>
                <a:spcPct val="80000"/>
              </a:lnSpc>
            </a:pPr>
            <a:r>
              <a:rPr lang="en-US" sz="800" smtClean="0"/>
              <a:t>        if(floor(n/OS_if) ~= n/OS_if)</a:t>
            </a:r>
          </a:p>
          <a:p>
            <a:pPr>
              <a:lnSpc>
                <a:spcPct val="80000"/>
              </a:lnSpc>
            </a:pPr>
            <a:r>
              <a:rPr lang="en-US" sz="800" smtClean="0"/>
              <a:t>            G(n) = G(n-1);</a:t>
            </a:r>
          </a:p>
          <a:p>
            <a:pPr>
              <a:lnSpc>
                <a:spcPct val="80000"/>
              </a:lnSpc>
            </a:pPr>
            <a:r>
              <a:rPr lang="en-US" sz="800" smtClean="0"/>
              <a:t>        end</a:t>
            </a:r>
          </a:p>
          <a:p>
            <a:pPr>
              <a:lnSpc>
                <a:spcPct val="80000"/>
              </a:lnSpc>
            </a:pPr>
            <a:r>
              <a:rPr lang="en-US" sz="800" smtClean="0"/>
              <a:t>    end</a:t>
            </a:r>
          </a:p>
          <a:p>
            <a:pPr>
              <a:lnSpc>
                <a:spcPct val="80000"/>
              </a:lnSpc>
            </a:pPr>
            <a:r>
              <a:rPr lang="en-US" sz="800" smtClean="0"/>
              <a:t>    plot(tt,G,'mo-');</a:t>
            </a:r>
          </a:p>
          <a:p>
            <a:pPr>
              <a:lnSpc>
                <a:spcPct val="80000"/>
              </a:lnSpc>
            </a:pPr>
            <a:r>
              <a:rPr lang="en-US" sz="800" smtClean="0"/>
              <a:t>end</a:t>
            </a:r>
          </a:p>
          <a:p>
            <a:pPr>
              <a:lnSpc>
                <a:spcPct val="80000"/>
              </a:lnSpc>
            </a:pPr>
            <a:r>
              <a:rPr lang="en-US" sz="800" smtClean="0"/>
              <a:t>plot(tt,HS(1:length(G)),'g');</a:t>
            </a:r>
          </a:p>
          <a:p>
            <a:pPr>
              <a:lnSpc>
                <a:spcPct val="80000"/>
              </a:lnSpc>
            </a:pPr>
            <a:r>
              <a:rPr lang="en-US" sz="800" smtClean="0"/>
              <a:t>plot(tt,RC(1:length(G)),'r');</a:t>
            </a:r>
          </a:p>
          <a:p>
            <a:pPr>
              <a:lnSpc>
                <a:spcPct val="80000"/>
              </a:lnSpc>
            </a:pPr>
            <a:r>
              <a:rPr lang="en-US" sz="800" smtClean="0"/>
              <a:t>grid on</a:t>
            </a:r>
          </a:p>
          <a:p>
            <a:pPr>
              <a:lnSpc>
                <a:spcPct val="80000"/>
              </a:lnSpc>
            </a:pPr>
            <a:r>
              <a:rPr lang="en-US" sz="800" smtClean="0"/>
              <a:t>xlabel('time, t')</a:t>
            </a:r>
          </a:p>
          <a:p>
            <a:pPr>
              <a:lnSpc>
                <a:spcPct val="80000"/>
              </a:lnSpc>
            </a:pPr>
            <a:r>
              <a:rPr lang="en-US" sz="800" smtClean="0"/>
              <a:t>ylabel('amplitude, g(t)')</a:t>
            </a:r>
          </a:p>
          <a:p>
            <a:pPr>
              <a:lnSpc>
                <a:spcPct val="80000"/>
              </a:lnSpc>
            </a:pPr>
            <a:r>
              <a:rPr lang="en-US" sz="800" smtClean="0"/>
              <a:t>title('Time domain waveform of pulse shaping filters')</a:t>
            </a:r>
          </a:p>
          <a:p>
            <a:pPr>
              <a:lnSpc>
                <a:spcPct val="80000"/>
              </a:lnSpc>
            </a:pPr>
            <a:r>
              <a:rPr lang="en-US" sz="800" smtClean="0"/>
              <a:t> </a:t>
            </a:r>
          </a:p>
          <a:p>
            <a:pPr>
              <a:lnSpc>
                <a:spcPct val="80000"/>
              </a:lnSpc>
            </a:pPr>
            <a:r>
              <a:rPr lang="en-US" sz="800" smtClean="0"/>
              <a:t>Trim_GL = G_L - 0.5;</a:t>
            </a:r>
          </a:p>
          <a:p>
            <a:pPr>
              <a:lnSpc>
                <a:spcPct val="80000"/>
              </a:lnSpc>
            </a:pPr>
            <a:r>
              <a:rPr lang="en-US" sz="800" smtClean="0"/>
              <a:t>box = [zeros(1,Trim_GL*OS_G) ones(1,OS_G) zeros(1,Trim_GL*OS_G)];</a:t>
            </a:r>
          </a:p>
          <a:p>
            <a:pPr>
              <a:lnSpc>
                <a:spcPct val="80000"/>
              </a:lnSpc>
            </a:pPr>
            <a:r>
              <a:rPr lang="en-US" sz="800" smtClean="0"/>
              <a:t>box = (pi/2)*OS_rb*box/sum(box);          %% scale the pulse such that we get pi/2 delta for each symbol</a:t>
            </a:r>
          </a:p>
          <a:p>
            <a:pPr>
              <a:lnSpc>
                <a:spcPct val="80000"/>
              </a:lnSpc>
            </a:pPr>
            <a:r>
              <a:rPr lang="en-US" sz="800" smtClean="0"/>
              <a:t> </a:t>
            </a:r>
          </a:p>
          <a:p>
            <a:pPr>
              <a:lnSpc>
                <a:spcPct val="80000"/>
              </a:lnSpc>
            </a:pPr>
            <a:r>
              <a:rPr lang="en-US" sz="800" smtClean="0"/>
              <a:t>%% Precalculate the FFT windowing functions to use</a:t>
            </a:r>
          </a:p>
          <a:p>
            <a:pPr>
              <a:lnSpc>
                <a:spcPct val="80000"/>
              </a:lnSpc>
            </a:pPr>
            <a:r>
              <a:rPr lang="en-US" sz="800" smtClean="0"/>
              <a:t>%% The final length of the array will be : nsymbols*OS_G</a:t>
            </a:r>
          </a:p>
          <a:p>
            <a:pPr>
              <a:lnSpc>
                <a:spcPct val="80000"/>
              </a:lnSpc>
            </a:pPr>
            <a:r>
              <a:rPr lang="en-US" sz="800" smtClean="0"/>
              <a:t>if (FFT_Windowing == 1)</a:t>
            </a:r>
          </a:p>
          <a:p>
            <a:pPr>
              <a:lnSpc>
                <a:spcPct val="80000"/>
              </a:lnSpc>
            </a:pPr>
            <a:r>
              <a:rPr lang="en-US" sz="800" smtClean="0"/>
              <a:t>    FFT_Window = ones(1,nsymbols*OS_G);</a:t>
            </a:r>
          </a:p>
          <a:p>
            <a:pPr>
              <a:lnSpc>
                <a:spcPct val="80000"/>
              </a:lnSpc>
            </a:pPr>
            <a:r>
              <a:rPr lang="en-US" sz="800" smtClean="0"/>
              <a:t>end</a:t>
            </a:r>
          </a:p>
          <a:p>
            <a:pPr>
              <a:lnSpc>
                <a:spcPct val="80000"/>
              </a:lnSpc>
            </a:pPr>
            <a:r>
              <a:rPr lang="en-US" sz="800" smtClean="0"/>
              <a:t>if (FFT_Windowing == 2)</a:t>
            </a:r>
          </a:p>
          <a:p>
            <a:pPr>
              <a:lnSpc>
                <a:spcPct val="80000"/>
              </a:lnSpc>
            </a:pPr>
            <a:r>
              <a:rPr lang="en-US" sz="800" smtClean="0"/>
              <a:t>    FFT_Window = hanning(nsymbols*OS_G)';</a:t>
            </a:r>
          </a:p>
          <a:p>
            <a:pPr>
              <a:lnSpc>
                <a:spcPct val="80000"/>
              </a:lnSpc>
            </a:pPr>
            <a:r>
              <a:rPr lang="en-US" sz="800" smtClean="0"/>
              <a:t>end</a:t>
            </a:r>
          </a:p>
          <a:p>
            <a:pPr>
              <a:lnSpc>
                <a:spcPct val="80000"/>
              </a:lnSpc>
            </a:pPr>
            <a:r>
              <a:rPr lang="en-US" sz="800" smtClean="0"/>
              <a:t>if (FFT_Windowing == 3)</a:t>
            </a:r>
          </a:p>
          <a:p>
            <a:pPr>
              <a:lnSpc>
                <a:spcPct val="80000"/>
              </a:lnSpc>
            </a:pPr>
            <a:r>
              <a:rPr lang="en-US" sz="800" smtClean="0"/>
              <a:t>    FFT_Window = blackman(nsymbols*OS_G)';</a:t>
            </a:r>
          </a:p>
          <a:p>
            <a:pPr>
              <a:lnSpc>
                <a:spcPct val="80000"/>
              </a:lnSpc>
            </a:pPr>
            <a:r>
              <a:rPr lang="en-US" sz="800" smtClean="0"/>
              <a:t>end</a:t>
            </a:r>
          </a:p>
          <a:p>
            <a:pPr>
              <a:lnSpc>
                <a:spcPct val="80000"/>
              </a:lnSpc>
            </a:pPr>
            <a:r>
              <a:rPr lang="en-US" sz="800" smtClean="0"/>
              <a:t> </a:t>
            </a:r>
          </a:p>
          <a:p>
            <a:pPr>
              <a:lnSpc>
                <a:spcPct val="80000"/>
              </a:lnSpc>
            </a:pPr>
            <a:r>
              <a:rPr lang="en-US" sz="800" smtClean="0"/>
              <a:t>%% For Each burst perform the task of modulating the data and store</a:t>
            </a:r>
          </a:p>
          <a:p>
            <a:pPr>
              <a:lnSpc>
                <a:spcPct val="80000"/>
              </a:lnSpc>
            </a:pPr>
            <a:r>
              <a:rPr lang="en-US" sz="800" smtClean="0"/>
              <a:t>%% averages for later analysis</a:t>
            </a:r>
          </a:p>
          <a:p>
            <a:pPr>
              <a:lnSpc>
                <a:spcPct val="80000"/>
              </a:lnSpc>
            </a:pPr>
            <a:r>
              <a:rPr lang="en-US" sz="800" smtClean="0"/>
              <a:t>for bb=1:nbursts</a:t>
            </a:r>
          </a:p>
          <a:p>
            <a:pPr>
              <a:lnSpc>
                <a:spcPct val="80000"/>
              </a:lnSpc>
            </a:pPr>
            <a:r>
              <a:rPr lang="en-US" sz="800" smtClean="0"/>
              <a:t>    fprintf('Burst number : %d\n', bb);</a:t>
            </a:r>
          </a:p>
          <a:p>
            <a:pPr>
              <a:lnSpc>
                <a:spcPct val="80000"/>
              </a:lnSpc>
            </a:pPr>
            <a:r>
              <a:rPr lang="en-US" sz="800" smtClean="0"/>
              <a:t>    </a:t>
            </a:r>
          </a:p>
          <a:p>
            <a:pPr>
              <a:lnSpc>
                <a:spcPct val="80000"/>
              </a:lnSpc>
            </a:pPr>
            <a:r>
              <a:rPr lang="en-US" sz="800" smtClean="0"/>
              <a:t>    if(InputDataType == 1)               %% random data sequence</a:t>
            </a:r>
          </a:p>
          <a:p>
            <a:pPr>
              <a:lnSpc>
                <a:spcPct val="80000"/>
              </a:lnSpc>
            </a:pPr>
            <a:r>
              <a:rPr lang="en-US" sz="800" smtClean="0"/>
              <a:t>        an = floor(symbol_map*rand(1,nsymbols))/(symbol_map-1);</a:t>
            </a:r>
          </a:p>
          <a:p>
            <a:pPr>
              <a:lnSpc>
                <a:spcPct val="80000"/>
              </a:lnSpc>
            </a:pPr>
            <a:r>
              <a:rPr lang="en-US" sz="800" smtClean="0"/>
              <a:t>    end</a:t>
            </a:r>
          </a:p>
          <a:p>
            <a:pPr>
              <a:lnSpc>
                <a:spcPct val="80000"/>
              </a:lnSpc>
            </a:pPr>
            <a:r>
              <a:rPr lang="en-US" sz="800" smtClean="0"/>
              <a:t>    </a:t>
            </a:r>
          </a:p>
          <a:p>
            <a:pPr>
              <a:lnSpc>
                <a:spcPct val="80000"/>
              </a:lnSpc>
            </a:pPr>
            <a:r>
              <a:rPr lang="en-US" sz="800" smtClean="0"/>
              <a:t>    if(InputDataType == 2)               %% 1/2 sequence of 1's and 1/2 sequence of 0's</a:t>
            </a:r>
          </a:p>
          <a:p>
            <a:pPr>
              <a:lnSpc>
                <a:spcPct val="80000"/>
              </a:lnSpc>
            </a:pPr>
            <a:r>
              <a:rPr lang="en-US" sz="800" smtClean="0"/>
              <a:t>        for i=1:nsymbols</a:t>
            </a:r>
          </a:p>
          <a:p>
            <a:pPr>
              <a:lnSpc>
                <a:spcPct val="80000"/>
              </a:lnSpc>
            </a:pPr>
            <a:r>
              <a:rPr lang="en-US" sz="800" smtClean="0"/>
              <a:t>            an(i) = 1;</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3)               %% 1/2 sequence of 1's and 1/2 sequence of 0's</a:t>
            </a:r>
          </a:p>
          <a:p>
            <a:pPr>
              <a:lnSpc>
                <a:spcPct val="80000"/>
              </a:lnSpc>
            </a:pPr>
            <a:r>
              <a:rPr lang="en-US" sz="800" smtClean="0"/>
              <a:t>        for i=1:nsymbols</a:t>
            </a:r>
          </a:p>
          <a:p>
            <a:pPr>
              <a:lnSpc>
                <a:spcPct val="80000"/>
              </a:lnSpc>
            </a:pPr>
            <a:r>
              <a:rPr lang="en-US" sz="800" smtClean="0"/>
              <a:t>            an(i) = 0;</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4)               %% 1/2 sequence of 1's and 1/2 sequence of 0's</a:t>
            </a:r>
          </a:p>
          <a:p>
            <a:pPr>
              <a:lnSpc>
                <a:spcPct val="80000"/>
              </a:lnSpc>
            </a:pPr>
            <a:r>
              <a:rPr lang="en-US" sz="800" smtClean="0"/>
              <a:t>        for i=1:nsymbols/2</a:t>
            </a:r>
          </a:p>
          <a:p>
            <a:pPr>
              <a:lnSpc>
                <a:spcPct val="80000"/>
              </a:lnSpc>
            </a:pPr>
            <a:r>
              <a:rPr lang="en-US" sz="800" smtClean="0"/>
              <a:t>            an(i) = 1;</a:t>
            </a:r>
          </a:p>
          <a:p>
            <a:pPr>
              <a:lnSpc>
                <a:spcPct val="80000"/>
              </a:lnSpc>
            </a:pPr>
            <a:r>
              <a:rPr lang="en-US" sz="800" smtClean="0"/>
              <a:t>        end</a:t>
            </a:r>
          </a:p>
          <a:p>
            <a:pPr>
              <a:lnSpc>
                <a:spcPct val="80000"/>
              </a:lnSpc>
            </a:pPr>
            <a:r>
              <a:rPr lang="en-US" sz="800" smtClean="0"/>
              <a:t>        for i=nsymbols/2:nsymbols</a:t>
            </a:r>
          </a:p>
          <a:p>
            <a:pPr>
              <a:lnSpc>
                <a:spcPct val="80000"/>
              </a:lnSpc>
            </a:pPr>
            <a:r>
              <a:rPr lang="en-US" sz="800" smtClean="0"/>
              <a:t>            an(i) = 0;</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5)               %% Alternating 1,0,1,0 sequence of nsymbols</a:t>
            </a:r>
          </a:p>
          <a:p>
            <a:pPr>
              <a:lnSpc>
                <a:spcPct val="80000"/>
              </a:lnSpc>
            </a:pPr>
            <a:r>
              <a:rPr lang="en-US" sz="800" smtClean="0"/>
              <a:t>        for i=1:2:nsymbols</a:t>
            </a:r>
          </a:p>
          <a:p>
            <a:pPr>
              <a:lnSpc>
                <a:spcPct val="80000"/>
              </a:lnSpc>
            </a:pPr>
            <a:r>
              <a:rPr lang="en-US" sz="800" smtClean="0"/>
              <a:t>            an(i) = 0;</a:t>
            </a:r>
          </a:p>
          <a:p>
            <a:pPr>
              <a:lnSpc>
                <a:spcPct val="80000"/>
              </a:lnSpc>
            </a:pPr>
            <a:r>
              <a:rPr lang="en-US" sz="800" smtClean="0"/>
              <a:t>            an(i+1) = 1;</a:t>
            </a:r>
          </a:p>
          <a:p>
            <a:pPr>
              <a:lnSpc>
                <a:spcPct val="80000"/>
              </a:lnSpc>
            </a:pPr>
            <a:r>
              <a:rPr lang="en-US" sz="800" smtClean="0"/>
              <a:t>        end;</a:t>
            </a:r>
          </a:p>
          <a:p>
            <a:pPr>
              <a:lnSpc>
                <a:spcPct val="80000"/>
              </a:lnSpc>
            </a:pPr>
            <a:r>
              <a:rPr lang="en-US" sz="800" smtClean="0"/>
              <a:t>    end</a:t>
            </a:r>
          </a:p>
          <a:p>
            <a:pPr>
              <a:lnSpc>
                <a:spcPct val="80000"/>
              </a:lnSpc>
            </a:pPr>
            <a:r>
              <a:rPr lang="en-US" sz="800" smtClean="0"/>
              <a:t>    if(InputDataType == 6)              %% GSM formatted data sequence</a:t>
            </a:r>
          </a:p>
          <a:p>
            <a:pPr>
              <a:lnSpc>
                <a:spcPct val="80000"/>
              </a:lnSpc>
            </a:pPr>
            <a:r>
              <a:rPr lang="en-US" sz="800" smtClean="0"/>
              <a:t>        nsymbols = 144;</a:t>
            </a:r>
          </a:p>
          <a:p>
            <a:pPr>
              <a:lnSpc>
                <a:spcPct val="80000"/>
              </a:lnSpc>
            </a:pPr>
            <a:r>
              <a:rPr lang="en-US" sz="800" smtClean="0"/>
              <a:t>        D_field1 = round(rand(1,58));</a:t>
            </a:r>
          </a:p>
          <a:p>
            <a:pPr>
              <a:lnSpc>
                <a:spcPct val="80000"/>
              </a:lnSpc>
            </a:pPr>
            <a:r>
              <a:rPr lang="en-US" sz="800" smtClean="0"/>
              <a:t>        D_field2 = round(rand(1,58));</a:t>
            </a:r>
          </a:p>
          <a:p>
            <a:pPr>
              <a:lnSpc>
                <a:spcPct val="80000"/>
              </a:lnSpc>
            </a:pPr>
            <a:r>
              <a:rPr lang="en-US" sz="800" smtClean="0"/>
              <a:t>        %%  Definition of the 8 different training sequnces</a:t>
            </a:r>
          </a:p>
          <a:p>
            <a:pPr>
              <a:lnSpc>
                <a:spcPct val="80000"/>
              </a:lnSpc>
            </a:pPr>
            <a:r>
              <a:rPr lang="en-US" sz="800" smtClean="0"/>
              <a:t>        %%  (including control bits) used in the normal burst.</a:t>
            </a:r>
          </a:p>
          <a:p>
            <a:pPr>
              <a:lnSpc>
                <a:spcPct val="80000"/>
              </a:lnSpc>
            </a:pPr>
            <a:r>
              <a:rPr lang="en-US" sz="800" smtClean="0"/>
              <a:t>        %%  These training sequences are defined in GSM 05.02 on page 12.</a:t>
            </a:r>
          </a:p>
          <a:p>
            <a:pPr>
              <a:lnSpc>
                <a:spcPct val="80000"/>
              </a:lnSpc>
            </a:pPr>
            <a:r>
              <a:rPr lang="en-US" sz="800" smtClean="0"/>
              <a:t>        %% {{0,0,0,1,0,0,1,0,1,1,1,0,0,0,0,1,0,0,0,1,0,0,1,0,1,1,1,0},</a:t>
            </a:r>
          </a:p>
          <a:p>
            <a:pPr>
              <a:lnSpc>
                <a:spcPct val="80000"/>
              </a:lnSpc>
            </a:pPr>
            <a:r>
              <a:rPr lang="en-US" sz="800" smtClean="0"/>
              <a:t>        %% {0,0,0,1,0,1,1,0,1,1,1,0,1,1,1,1,0,0,0,1,0,1,1,0,1,1,1,0},</a:t>
            </a:r>
          </a:p>
          <a:p>
            <a:pPr>
              <a:lnSpc>
                <a:spcPct val="80000"/>
              </a:lnSpc>
            </a:pPr>
            <a:r>
              <a:rPr lang="en-US" sz="800" smtClean="0"/>
              <a:t>        %% {0,0,1,0,0,0,0,1,1,1,0,1,1,1,0,1,0,0,1,0,0,0,0,1,1,1,0,0},</a:t>
            </a:r>
          </a:p>
          <a:p>
            <a:pPr>
              <a:lnSpc>
                <a:spcPct val="80000"/>
              </a:lnSpc>
            </a:pPr>
            <a:r>
              <a:rPr lang="en-US" sz="800" smtClean="0"/>
              <a:t>        %% {0,0,1,0,0,0,1,1,1,1,0,1,1,0,1,0,0,0,1,0,0,0,1,1,1,1,0,0},</a:t>
            </a:r>
          </a:p>
          <a:p>
            <a:pPr>
              <a:lnSpc>
                <a:spcPct val="80000"/>
              </a:lnSpc>
            </a:pPr>
            <a:r>
              <a:rPr lang="en-US" sz="800" smtClean="0"/>
              <a:t>        %% {0,0,0,0,1,1,0,1,0,1,1,1,0,0,1,0,0,0,0,0,1,1,0,1,0,1,1,0},</a:t>
            </a:r>
          </a:p>
          <a:p>
            <a:pPr>
              <a:lnSpc>
                <a:spcPct val="80000"/>
              </a:lnSpc>
            </a:pPr>
            <a:r>
              <a:rPr lang="en-US" sz="800" smtClean="0"/>
              <a:t>        %% {0,0,1,0,0,1,1,1,0,1,0,1,1,0,0,0,0,0,1,0,0,1,1,1,0,1,0,0},</a:t>
            </a:r>
          </a:p>
          <a:p>
            <a:pPr>
              <a:lnSpc>
                <a:spcPct val="80000"/>
              </a:lnSpc>
            </a:pPr>
            <a:r>
              <a:rPr lang="en-US" sz="800" smtClean="0"/>
              <a:t>        %% {0,1,0,1,0,0,1,1,1,1,1,0,1,1,0,0,0,1,0,1,0,0,1,1,1,1,1,0},</a:t>
            </a:r>
          </a:p>
          <a:p>
            <a:pPr>
              <a:lnSpc>
                <a:spcPct val="80000"/>
              </a:lnSpc>
            </a:pPr>
            <a:r>
              <a:rPr lang="en-US" sz="800" smtClean="0"/>
              <a:t>        %% {0,1,1,1,0,1,1,1,1,0,0,0,1,0,0,1,0,1,1,1,0,1,1,1,1,0,0,0}};</a:t>
            </a:r>
          </a:p>
          <a:p>
            <a:pPr>
              <a:lnSpc>
                <a:spcPct val="80000"/>
              </a:lnSpc>
            </a:pPr>
            <a:r>
              <a:rPr lang="en-US" sz="800" smtClean="0"/>
              <a:t>        %% we are only using the first sequence in the following demostration</a:t>
            </a:r>
          </a:p>
          <a:p>
            <a:pPr>
              <a:lnSpc>
                <a:spcPct val="80000"/>
              </a:lnSpc>
            </a:pPr>
            <a:r>
              <a:rPr lang="en-US" sz="800" smtClean="0"/>
              <a:t>        SyncWord = [0 0 0 1 0 0 1 0 1 1 1 0 0 0 0 1 0 0 0 1 0 0 1 0 1 1 1 0];</a:t>
            </a:r>
          </a:p>
          <a:p>
            <a:pPr>
              <a:lnSpc>
                <a:spcPct val="80000"/>
              </a:lnSpc>
            </a:pPr>
            <a:r>
              <a:rPr lang="en-US" sz="800" smtClean="0"/>
              <a:t>        an = [D_field1 SyncWord D_field2];</a:t>
            </a:r>
          </a:p>
          <a:p>
            <a:pPr>
              <a:lnSpc>
                <a:spcPct val="80000"/>
              </a:lnSpc>
            </a:pPr>
            <a:r>
              <a:rPr lang="en-US" sz="800" smtClean="0"/>
              <a:t>    end</a:t>
            </a:r>
          </a:p>
          <a:p>
            <a:pPr>
              <a:lnSpc>
                <a:spcPct val="80000"/>
              </a:lnSpc>
            </a:pPr>
            <a:r>
              <a:rPr lang="en-US" sz="800" smtClean="0"/>
              <a:t>    if(InputDataType == 7)              %% DECT formatted data sequence</a:t>
            </a:r>
          </a:p>
          <a:p>
            <a:pPr>
              <a:lnSpc>
                <a:spcPct val="80000"/>
              </a:lnSpc>
            </a:pPr>
            <a:r>
              <a:rPr lang="en-US" sz="800" smtClean="0"/>
              <a:t>        %% 2FSK modulator with 1152kb/s bit rate</a:t>
            </a:r>
          </a:p>
          <a:p>
            <a:pPr>
              <a:lnSpc>
                <a:spcPct val="80000"/>
              </a:lnSpc>
            </a:pPr>
            <a:r>
              <a:rPr lang="en-US" sz="800" smtClean="0"/>
              <a:t>        %% 288kHz deviation and 0.5Tb Gaussian filter</a:t>
            </a:r>
          </a:p>
          <a:p>
            <a:pPr>
              <a:lnSpc>
                <a:spcPct val="80000"/>
              </a:lnSpc>
            </a:pPr>
            <a:r>
              <a:rPr lang="en-US" sz="800" smtClean="0"/>
              <a:t>        %% The following setting have been tested</a:t>
            </a:r>
          </a:p>
          <a:p>
            <a:pPr>
              <a:lnSpc>
                <a:spcPct val="80000"/>
              </a:lnSpc>
            </a:pPr>
            <a:r>
              <a:rPr lang="en-US" sz="800" smtClean="0"/>
              <a:t>        %% r_b = 1152000;  </a:t>
            </a:r>
          </a:p>
          <a:p>
            <a:pPr>
              <a:lnSpc>
                <a:spcPct val="80000"/>
              </a:lnSpc>
            </a:pPr>
            <a:r>
              <a:rPr lang="en-US" sz="800" smtClean="0"/>
              <a:t>        %% freq_dev = 288000;        </a:t>
            </a:r>
          </a:p>
          <a:p>
            <a:pPr>
              <a:lnSpc>
                <a:spcPct val="80000"/>
              </a:lnSpc>
            </a:pPr>
            <a:r>
              <a:rPr lang="en-US" sz="800" smtClean="0"/>
              <a:t>        %% channel_spacing = 2000000;</a:t>
            </a:r>
          </a:p>
          <a:p>
            <a:pPr>
              <a:lnSpc>
                <a:spcPct val="80000"/>
              </a:lnSpc>
            </a:pPr>
            <a:r>
              <a:rPr lang="en-US" sz="800" smtClean="0"/>
              <a:t>        %% nbits = 434;  </a:t>
            </a:r>
          </a:p>
          <a:p>
            <a:pPr>
              <a:lnSpc>
                <a:spcPct val="80000"/>
              </a:lnSpc>
            </a:pPr>
            <a:r>
              <a:rPr lang="en-US" sz="800" smtClean="0"/>
              <a:t>        %% Modulation_Type = 3;</a:t>
            </a:r>
          </a:p>
          <a:p>
            <a:pPr>
              <a:lnSpc>
                <a:spcPct val="80000"/>
              </a:lnSpc>
            </a:pPr>
            <a:r>
              <a:rPr lang="en-US" sz="800" smtClean="0"/>
              <a:t>        %% Transmit_Filter_Type = 2;</a:t>
            </a:r>
          </a:p>
          <a:p>
            <a:pPr>
              <a:lnSpc>
                <a:spcPct val="80000"/>
              </a:lnSpc>
            </a:pPr>
            <a:r>
              <a:rPr lang="en-US" sz="800" smtClean="0"/>
              <a:t>        D_field = round(rand(1,388));</a:t>
            </a:r>
          </a:p>
          <a:p>
            <a:pPr>
              <a:lnSpc>
                <a:spcPct val="80000"/>
              </a:lnSpc>
            </a:pPr>
            <a:r>
              <a:rPr lang="en-US" sz="800" smtClean="0"/>
              <a:t>        SyncWord = [0 1 0 0 0 1 0 1 0 1 1 0 1 1 1 1 1 1];</a:t>
            </a:r>
          </a:p>
          <a:p>
            <a:pPr>
              <a:lnSpc>
                <a:spcPct val="80000"/>
              </a:lnSpc>
            </a:pPr>
            <a:r>
              <a:rPr lang="en-US" sz="800" smtClean="0"/>
              <a:t>        Preamble = [0 1 0 1 0 1 0 1 0 1 0 1 0 1 0 1 0 1 0 1 0 1 0 1 0 1 0 1];</a:t>
            </a:r>
          </a:p>
          <a:p>
            <a:pPr>
              <a:lnSpc>
                <a:spcPct val="80000"/>
              </a:lnSpc>
            </a:pPr>
            <a:r>
              <a:rPr lang="en-US" sz="800" smtClean="0"/>
              <a:t>        an = [Preamble SyncWord D_field];</a:t>
            </a:r>
          </a:p>
          <a:p>
            <a:pPr>
              <a:lnSpc>
                <a:spcPct val="80000"/>
              </a:lnSpc>
            </a:pPr>
            <a:r>
              <a:rPr lang="en-US" sz="800" smtClean="0"/>
              <a:t>    end</a:t>
            </a:r>
          </a:p>
          <a:p>
            <a:pPr>
              <a:lnSpc>
                <a:spcPct val="80000"/>
              </a:lnSpc>
            </a:pPr>
            <a:r>
              <a:rPr lang="en-US" sz="800" smtClean="0"/>
              <a:t>    if(InputDataType == 8)                      %% Zigbee formatted data sequence</a:t>
            </a:r>
          </a:p>
          <a:p>
            <a:pPr>
              <a:lnSpc>
                <a:spcPct val="80000"/>
              </a:lnSpc>
            </a:pPr>
            <a:r>
              <a:rPr lang="en-US" sz="800" smtClean="0"/>
              <a:t>        zigbee_bits = nsymbols/8;</a:t>
            </a:r>
          </a:p>
          <a:p>
            <a:pPr>
              <a:lnSpc>
                <a:spcPct val="80000"/>
              </a:lnSpc>
            </a:pPr>
            <a:r>
              <a:rPr lang="en-US" sz="800" smtClean="0"/>
              <a:t>        n_nibble = ceil(zigbee_bits/4);         %% we need to make sure that we have 4 bits aligned data</a:t>
            </a:r>
          </a:p>
          <a:p>
            <a:pPr>
              <a:lnSpc>
                <a:spcPct val="80000"/>
              </a:lnSpc>
            </a:pPr>
            <a:r>
              <a:rPr lang="en-US" sz="800" smtClean="0"/>
              <a:t>        D_field = round(rand(1,4*n_nibble));    %% aligning to 4 bits</a:t>
            </a:r>
          </a:p>
          <a:p>
            <a:pPr>
              <a:lnSpc>
                <a:spcPct val="80000"/>
              </a:lnSpc>
            </a:pPr>
            <a:r>
              <a:rPr lang="en-US" sz="800" smtClean="0"/>
              <a:t>        an = 0;</a:t>
            </a:r>
          </a:p>
          <a:p>
            <a:pPr>
              <a:lnSpc>
                <a:spcPct val="80000"/>
              </a:lnSpc>
            </a:pPr>
            <a:r>
              <a:rPr lang="en-US" sz="800" smtClean="0"/>
              <a:t>        for jj=1:4:zigbee_bits</a:t>
            </a:r>
          </a:p>
          <a:p>
            <a:pPr>
              <a:lnSpc>
                <a:spcPct val="80000"/>
              </a:lnSpc>
            </a:pPr>
            <a:r>
              <a:rPr lang="en-US" sz="800" smtClean="0"/>
              <a:t>            ss = 8*D_field(jj) + 4*D_field(jj+1) + 2*D_field(jj+2) + D_field(jj+3);</a:t>
            </a:r>
          </a:p>
          <a:p>
            <a:pPr>
              <a:lnSpc>
                <a:spcPct val="80000"/>
              </a:lnSpc>
            </a:pPr>
            <a:r>
              <a:rPr lang="en-US" sz="800" smtClean="0"/>
              <a:t>            switch ss</a:t>
            </a:r>
          </a:p>
          <a:p>
            <a:pPr>
              <a:lnSpc>
                <a:spcPct val="80000"/>
              </a:lnSpc>
            </a:pPr>
            <a:r>
              <a:rPr lang="en-US" sz="800" smtClean="0"/>
              <a:t>                case  0; an = [an 1 1 0 1 1 0 0 1 1 1 0 0 0 0 1 1 0 1 0 1 0 0 1 0 0 0 1 0 1 1 1 0 ];</a:t>
            </a:r>
          </a:p>
          <a:p>
            <a:pPr>
              <a:lnSpc>
                <a:spcPct val="80000"/>
              </a:lnSpc>
            </a:pPr>
            <a:r>
              <a:rPr lang="en-US" sz="800" smtClean="0"/>
              <a:t>                case  1; an = [an 1 1 1 0 1 1 0 1 1 0 0 1 1 1 0 0 0 0 1 1 0 1 0 1 0 0 1 0 0 0 1 0 ];</a:t>
            </a:r>
          </a:p>
          <a:p>
            <a:pPr>
              <a:lnSpc>
                <a:spcPct val="80000"/>
              </a:lnSpc>
            </a:pPr>
            <a:r>
              <a:rPr lang="en-US" sz="800" smtClean="0"/>
              <a:t>                case  2; an = [an 0 0 1 0 1 1 1 0 1 1 0 1 1 0 0 1 1 1 0 0 0 0 1 1 0 1 0 1 0 0 1 0 ];</a:t>
            </a:r>
          </a:p>
          <a:p>
            <a:pPr>
              <a:lnSpc>
                <a:spcPct val="80000"/>
              </a:lnSpc>
            </a:pPr>
            <a:r>
              <a:rPr lang="en-US" sz="800" smtClean="0"/>
              <a:t>                case  3; an = [an 0 0 1 0 0 0 1 0 1 1 1 0 1 1 0 1 1 0 0 1 1 1 0 0 0 0 1 1 0 1 0 1 ];</a:t>
            </a:r>
          </a:p>
          <a:p>
            <a:pPr>
              <a:lnSpc>
                <a:spcPct val="80000"/>
              </a:lnSpc>
            </a:pPr>
            <a:r>
              <a:rPr lang="en-US" sz="800" smtClean="0"/>
              <a:t>                case  4; an = [an 0 1 0 1 0 0 1 0 0 0 1 0 1 1 1 0 1 1 0 1 1 0 0 1 1 1 0 0 0 0 1 1 ];</a:t>
            </a:r>
          </a:p>
          <a:p>
            <a:pPr>
              <a:lnSpc>
                <a:spcPct val="80000"/>
              </a:lnSpc>
            </a:pPr>
            <a:r>
              <a:rPr lang="en-US" sz="800" smtClean="0"/>
              <a:t>                case  5; an = [an 0 0 1 1 0 1 0 1 0 0 1 0 0 0 1 0 1 1 1 0 1 1 0 1 1 0 0 1 1 1 0 0 ];</a:t>
            </a:r>
          </a:p>
          <a:p>
            <a:pPr>
              <a:lnSpc>
                <a:spcPct val="80000"/>
              </a:lnSpc>
            </a:pPr>
            <a:r>
              <a:rPr lang="en-US" sz="800" smtClean="0"/>
              <a:t>                case  6; an = [an 1 1 0 0 0 0 1 1 0 1 0 1 0 0 1 0 0 0 1 0 1 1 1 0 1 1 0 1 1 0 0 1 ];</a:t>
            </a:r>
          </a:p>
          <a:p>
            <a:pPr>
              <a:lnSpc>
                <a:spcPct val="80000"/>
              </a:lnSpc>
            </a:pPr>
            <a:r>
              <a:rPr lang="en-US" sz="800" smtClean="0"/>
              <a:t>                case  7; an = [an 1 0 0 1 1 1 0 0 0 0 1 1 0 1 0 1 0 0 1 0 0 0 1 0 1 1 1 0 1 1 0 1 ];</a:t>
            </a:r>
          </a:p>
          <a:p>
            <a:pPr>
              <a:lnSpc>
                <a:spcPct val="80000"/>
              </a:lnSpc>
            </a:pPr>
            <a:r>
              <a:rPr lang="en-US" sz="800" smtClean="0"/>
              <a:t>                case  8; an = [an 1 0 0 0 1 1 0 0 1 0 0 1 0 1 1 0 0 0 0 0 0 1 1 1 0 1 1 1 1 0 1 1 ];</a:t>
            </a:r>
          </a:p>
          <a:p>
            <a:pPr>
              <a:lnSpc>
                <a:spcPct val="80000"/>
              </a:lnSpc>
            </a:pPr>
            <a:r>
              <a:rPr lang="en-US" sz="800" smtClean="0"/>
              <a:t>                case  9; an = [an 1 0 1 1 1 0 0 0 1 1 0 0 1 0 0 1 0 1 1 0 0 0 0 0 0 1 1 1 0 1 1 1 ];</a:t>
            </a:r>
          </a:p>
          <a:p>
            <a:pPr>
              <a:lnSpc>
                <a:spcPct val="80000"/>
              </a:lnSpc>
            </a:pPr>
            <a:r>
              <a:rPr lang="en-US" sz="800" smtClean="0"/>
              <a:t>                case 10; an = [an 0 1 1 1 1 0 1 1 1 0 0 0 1 1 0 0 1 0 0 1 0 1 1 0 0 0 0 0 0 1 1 1 ];</a:t>
            </a:r>
          </a:p>
          <a:p>
            <a:pPr>
              <a:lnSpc>
                <a:spcPct val="80000"/>
              </a:lnSpc>
            </a:pPr>
            <a:r>
              <a:rPr lang="en-US" sz="800" smtClean="0"/>
              <a:t>                case 11; an = [an 0 1 1 1 0 1 1 1 1 0 1 1 1 0 0 0 1 1 0 0 1 0 0 1 0 1 1 0 0 0 0 0 ];</a:t>
            </a:r>
          </a:p>
          <a:p>
            <a:pPr>
              <a:lnSpc>
                <a:spcPct val="80000"/>
              </a:lnSpc>
            </a:pPr>
            <a:r>
              <a:rPr lang="en-US" sz="800" smtClean="0"/>
              <a:t>                case 12; an = [an 0 0 0 0 0 1 1 1 0 1 1 1 1 0 1 1 1 0 0 0 1 1 0 0 1 0 0 1 0 1 1 0 ];</a:t>
            </a:r>
          </a:p>
          <a:p>
            <a:pPr>
              <a:lnSpc>
                <a:spcPct val="80000"/>
              </a:lnSpc>
            </a:pPr>
            <a:r>
              <a:rPr lang="en-US" sz="800" smtClean="0"/>
              <a:t>                case 13; an = [an 0 1 1 0 0 0 0 0 0 1 1 1 0 1 1 1 1 0 1 1 1 0 0 0 1 1 0 0 1 0 0 1 ];</a:t>
            </a:r>
          </a:p>
          <a:p>
            <a:pPr>
              <a:lnSpc>
                <a:spcPct val="80000"/>
              </a:lnSpc>
            </a:pPr>
            <a:r>
              <a:rPr lang="en-US" sz="800" smtClean="0"/>
              <a:t>                case 14; an = [an 1 0 0 1 0 1 1 0 0 0 0 0 0 1 1 1 0 1 1 1 1 0 1 1 1 0 0 0 1 1 0 0 ];</a:t>
            </a:r>
          </a:p>
          <a:p>
            <a:pPr>
              <a:lnSpc>
                <a:spcPct val="80000"/>
              </a:lnSpc>
            </a:pPr>
            <a:r>
              <a:rPr lang="en-US" sz="800" smtClean="0"/>
              <a:t>                case 15; an = [an 1 1 0 0 1 0 0 1 0 1 1 0 0 0 0 0 0 1 1 1 0 1 1 1 1 0 1 1 1 0 0 0 ];</a:t>
            </a:r>
          </a:p>
          <a:p>
            <a:pPr>
              <a:lnSpc>
                <a:spcPct val="80000"/>
              </a:lnSpc>
            </a:pPr>
            <a:r>
              <a:rPr lang="en-US" sz="800" smtClean="0"/>
              <a:t>            end</a:t>
            </a:r>
          </a:p>
          <a:p>
            <a:pPr>
              <a:lnSpc>
                <a:spcPct val="80000"/>
              </a:lnSpc>
            </a:pPr>
            <a:r>
              <a:rPr lang="en-US" sz="800" smtClean="0"/>
              <a:t>        end</a:t>
            </a:r>
          </a:p>
          <a:p>
            <a:pPr>
              <a:lnSpc>
                <a:spcPct val="80000"/>
              </a:lnSpc>
            </a:pPr>
            <a:r>
              <a:rPr lang="en-US" sz="800" smtClean="0"/>
              <a:t>        an = an(2:length(an));</a:t>
            </a:r>
          </a:p>
          <a:p>
            <a:pPr>
              <a:lnSpc>
                <a:spcPct val="80000"/>
              </a:lnSpc>
            </a:pPr>
            <a:r>
              <a:rPr lang="en-US" sz="800" smtClean="0"/>
              <a:t>    end</a:t>
            </a:r>
          </a:p>
          <a:p>
            <a:pPr>
              <a:lnSpc>
                <a:spcPct val="80000"/>
              </a:lnSpc>
            </a:pPr>
            <a:r>
              <a:rPr lang="en-US" sz="800" smtClean="0"/>
              <a:t>    </a:t>
            </a:r>
          </a:p>
          <a:p>
            <a:pPr>
              <a:lnSpc>
                <a:spcPct val="80000"/>
              </a:lnSpc>
            </a:pPr>
            <a:r>
              <a:rPr lang="en-US" sz="800" smtClean="0"/>
              <a:t>    </a:t>
            </a:r>
          </a:p>
          <a:p>
            <a:pPr>
              <a:lnSpc>
                <a:spcPct val="80000"/>
              </a:lnSpc>
            </a:pPr>
            <a:r>
              <a:rPr lang="en-US" sz="800" smtClean="0"/>
              <a:t>    %%%%%%%%%% TX modulation using a complete IQ modulation scheme %%%%%%%%</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if(IQ_MOD == 1)  %% TX modulation using a complete IQ modulation scheme</a:t>
            </a:r>
          </a:p>
          <a:p>
            <a:pPr>
              <a:lnSpc>
                <a:spcPct val="80000"/>
              </a:lnSpc>
            </a:pPr>
            <a:r>
              <a:rPr lang="en-US" sz="800" smtClean="0"/>
              <a:t>        if (Modulation_Type == 7)                 %% BPSK symbol mapping</a:t>
            </a:r>
          </a:p>
          <a:p>
            <a:pPr>
              <a:lnSpc>
                <a:spcPct val="80000"/>
              </a:lnSpc>
            </a:pPr>
            <a:r>
              <a:rPr lang="en-US" sz="800" smtClean="0"/>
              <a:t>            nul = zeros(1,OS_G-1);</a:t>
            </a:r>
          </a:p>
          <a:p>
            <a:pPr>
              <a:lnSpc>
                <a:spcPct val="80000"/>
              </a:lnSpc>
            </a:pPr>
            <a:r>
              <a:rPr lang="en-US" sz="800" smtClean="0"/>
              <a:t>            Qdata = [round(100*cos(pi*an(1)))/100 nul];    %% incomming data array in 'an'</a:t>
            </a:r>
          </a:p>
          <a:p>
            <a:pPr>
              <a:lnSpc>
                <a:spcPct val="80000"/>
              </a:lnSpc>
            </a:pPr>
            <a:r>
              <a:rPr lang="en-US" sz="800" smtClean="0"/>
              <a:t>            Idata = [round(100*sin(pi*an(1)))/100 nul];</a:t>
            </a:r>
          </a:p>
          <a:p>
            <a:pPr>
              <a:lnSpc>
                <a:spcPct val="80000"/>
              </a:lnSpc>
            </a:pPr>
            <a:r>
              <a:rPr lang="en-US" sz="800" smtClean="0"/>
              <a:t>            for i=1:length(an)</a:t>
            </a:r>
          </a:p>
          <a:p>
            <a:pPr>
              <a:lnSpc>
                <a:spcPct val="80000"/>
              </a:lnSpc>
            </a:pPr>
            <a:r>
              <a:rPr lang="en-US" sz="800" smtClean="0"/>
              <a:t>                Qdata = [Qdata round(100*cos(pi*an(i)))/100 nul];    %% incomming data array in 'an'</a:t>
            </a:r>
          </a:p>
          <a:p>
            <a:pPr>
              <a:lnSpc>
                <a:spcPct val="80000"/>
              </a:lnSpc>
            </a:pPr>
            <a:r>
              <a:rPr lang="en-US" sz="800" smtClean="0"/>
              <a:t>                Idata = [Idata round(100*sin(pi*an(i)))/100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8)                 %% QPSK symbol mapping</a:t>
            </a:r>
          </a:p>
          <a:p>
            <a:pPr>
              <a:lnSpc>
                <a:spcPct val="80000"/>
              </a:lnSpc>
            </a:pPr>
            <a:r>
              <a:rPr lang="en-US" sz="800" smtClean="0"/>
              <a:t>            nul = zeros(1,OS_G-1);</a:t>
            </a:r>
          </a:p>
          <a:p>
            <a:pPr>
              <a:lnSpc>
                <a:spcPct val="80000"/>
              </a:lnSpc>
            </a:pPr>
            <a:r>
              <a:rPr lang="en-US" sz="800" smtClean="0"/>
              <a:t>            Qdata = [round(100*cos(1.5*pi*an(1)))/100 nul];    %% incomming data array in 'an'</a:t>
            </a:r>
          </a:p>
          <a:p>
            <a:pPr>
              <a:lnSpc>
                <a:spcPct val="80000"/>
              </a:lnSpc>
            </a:pPr>
            <a:r>
              <a:rPr lang="en-US" sz="800" smtClean="0"/>
              <a:t>            Idata = [round(100*sin(1.5*pi*an(1)))/100 nul];</a:t>
            </a:r>
          </a:p>
          <a:p>
            <a:pPr>
              <a:lnSpc>
                <a:spcPct val="80000"/>
              </a:lnSpc>
            </a:pPr>
            <a:r>
              <a:rPr lang="en-US" sz="800" smtClean="0"/>
              <a:t>            for i=1:length(an)</a:t>
            </a:r>
          </a:p>
          <a:p>
            <a:pPr>
              <a:lnSpc>
                <a:spcPct val="80000"/>
              </a:lnSpc>
            </a:pPr>
            <a:r>
              <a:rPr lang="en-US" sz="800" smtClean="0"/>
              <a:t>                Qdata = [Qdata round(100*cos(1.5*pi*an(i)))/100 nul];    %% incomming data array in 'an'</a:t>
            </a:r>
          </a:p>
          <a:p>
            <a:pPr>
              <a:lnSpc>
                <a:spcPct val="80000"/>
              </a:lnSpc>
            </a:pPr>
            <a:r>
              <a:rPr lang="en-US" sz="800" smtClean="0"/>
              <a:t>                Idata = [Idata round(100*sin(1.5*pi*an(i)))/100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a:t>
            </a:r>
          </a:p>
          <a:p>
            <a:pPr>
              <a:lnSpc>
                <a:spcPct val="80000"/>
              </a:lnSpc>
            </a:pPr>
            <a:r>
              <a:rPr lang="en-US" sz="800" smtClean="0"/>
              <a:t>        </a:t>
            </a:r>
          </a:p>
          <a:p>
            <a:pPr>
              <a:lnSpc>
                <a:spcPct val="80000"/>
              </a:lnSpc>
            </a:pPr>
            <a:r>
              <a:rPr lang="en-US" sz="800" smtClean="0"/>
              <a:t>        if (Modulation_Type == 9)                 %% 8PSK symbol mapping</a:t>
            </a:r>
          </a:p>
          <a:p>
            <a:pPr>
              <a:lnSpc>
                <a:spcPct val="80000"/>
              </a:lnSpc>
            </a:pPr>
            <a:r>
              <a:rPr lang="en-US" sz="800" smtClean="0"/>
              <a:t>            nul = zeros(1,OS_G-1);</a:t>
            </a:r>
          </a:p>
          <a:p>
            <a:pPr>
              <a:lnSpc>
                <a:spcPct val="80000"/>
              </a:lnSpc>
            </a:pPr>
            <a:r>
              <a:rPr lang="en-US" sz="800" smtClean="0"/>
              <a:t>            Qdata = [round(100*cos(1.75*pi*an(1)))/100 nul];    %% incomming data array in 'an'</a:t>
            </a:r>
          </a:p>
          <a:p>
            <a:pPr>
              <a:lnSpc>
                <a:spcPct val="80000"/>
              </a:lnSpc>
            </a:pPr>
            <a:r>
              <a:rPr lang="en-US" sz="800" smtClean="0"/>
              <a:t>            Idata = [round(100*sin(1.75*pi*an(1)))/100 nul];</a:t>
            </a:r>
          </a:p>
          <a:p>
            <a:pPr>
              <a:lnSpc>
                <a:spcPct val="80000"/>
              </a:lnSpc>
            </a:pPr>
            <a:r>
              <a:rPr lang="en-US" sz="800" smtClean="0"/>
              <a:t>            for i=1:length(an)</a:t>
            </a:r>
          </a:p>
          <a:p>
            <a:pPr>
              <a:lnSpc>
                <a:spcPct val="80000"/>
              </a:lnSpc>
            </a:pPr>
            <a:r>
              <a:rPr lang="en-US" sz="800" smtClean="0"/>
              <a:t>                Qdata = [Qdata round(100*cos(1.75*pi*an(i)))/100 nul];    %% incomming data array in 'an'</a:t>
            </a:r>
          </a:p>
          <a:p>
            <a:pPr>
              <a:lnSpc>
                <a:spcPct val="80000"/>
              </a:lnSpc>
            </a:pPr>
            <a:r>
              <a:rPr lang="en-US" sz="800" smtClean="0"/>
              <a:t>                Idata = [Idata round(100*sin(1.75*pi*an(i)))/100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10)                 %% 16PSK symbol mapping</a:t>
            </a:r>
          </a:p>
          <a:p>
            <a:pPr>
              <a:lnSpc>
                <a:spcPct val="80000"/>
              </a:lnSpc>
            </a:pPr>
            <a:r>
              <a:rPr lang="en-US" sz="800" smtClean="0"/>
              <a:t>            nul = zeros(1,OS_G-1);</a:t>
            </a:r>
          </a:p>
          <a:p>
            <a:pPr>
              <a:lnSpc>
                <a:spcPct val="80000"/>
              </a:lnSpc>
            </a:pPr>
            <a:r>
              <a:rPr lang="en-US" sz="800" smtClean="0"/>
              <a:t>            Qdata = [round(100*cos(1.8750*pi*an(1)))/100 nul];    %% incomming data array in 'an'</a:t>
            </a:r>
          </a:p>
          <a:p>
            <a:pPr>
              <a:lnSpc>
                <a:spcPct val="80000"/>
              </a:lnSpc>
            </a:pPr>
            <a:r>
              <a:rPr lang="en-US" sz="800" smtClean="0"/>
              <a:t>            Idata = [round(100*sin(1.8750*pi*an(1)))/100 nul];</a:t>
            </a:r>
          </a:p>
          <a:p>
            <a:pPr>
              <a:lnSpc>
                <a:spcPct val="80000"/>
              </a:lnSpc>
            </a:pPr>
            <a:r>
              <a:rPr lang="en-US" sz="800" smtClean="0"/>
              <a:t>            for i=1:length(an)</a:t>
            </a:r>
          </a:p>
          <a:p>
            <a:pPr>
              <a:lnSpc>
                <a:spcPct val="80000"/>
              </a:lnSpc>
            </a:pPr>
            <a:r>
              <a:rPr lang="en-US" sz="800" smtClean="0"/>
              <a:t>                Qdata = [Qdata round(100*cos(1.8750*pi*an(i)))/100 nul];    %% incomming data array in 'an'</a:t>
            </a:r>
          </a:p>
          <a:p>
            <a:pPr>
              <a:lnSpc>
                <a:spcPct val="80000"/>
              </a:lnSpc>
            </a:pPr>
            <a:r>
              <a:rPr lang="en-US" sz="800" smtClean="0"/>
              <a:t>                Idata = [Idata round(100*sin(1.8750*pi*an(i)))/100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11)                    %% MSK symbol mapping</a:t>
            </a:r>
          </a:p>
          <a:p>
            <a:pPr>
              <a:lnSpc>
                <a:spcPct val="80000"/>
              </a:lnSpc>
            </a:pPr>
            <a:r>
              <a:rPr lang="en-US" sz="800" smtClean="0"/>
              <a:t>            nul = zeros(1,OS_G-1);</a:t>
            </a:r>
          </a:p>
          <a:p>
            <a:pPr>
              <a:lnSpc>
                <a:spcPct val="80000"/>
              </a:lnSpc>
            </a:pPr>
            <a:r>
              <a:rPr lang="en-US" sz="800" smtClean="0"/>
              <a:t>            Qdata = [-2*an(1)+1 nul];               %% incomming data array in 'an'</a:t>
            </a:r>
          </a:p>
          <a:p>
            <a:pPr>
              <a:lnSpc>
                <a:spcPct val="80000"/>
              </a:lnSpc>
            </a:pPr>
            <a:r>
              <a:rPr lang="en-US" sz="800" smtClean="0"/>
              <a:t>            Idata = [2*an(1)-1 nul];</a:t>
            </a:r>
          </a:p>
          <a:p>
            <a:pPr>
              <a:lnSpc>
                <a:spcPct val="80000"/>
              </a:lnSpc>
            </a:pPr>
            <a:r>
              <a:rPr lang="en-US" sz="800" smtClean="0"/>
              <a:t>            for i=1:length(an)                     </a:t>
            </a:r>
          </a:p>
          <a:p>
            <a:pPr>
              <a:lnSpc>
                <a:spcPct val="80000"/>
              </a:lnSpc>
            </a:pPr>
            <a:r>
              <a:rPr lang="en-US" sz="800" smtClean="0"/>
              <a:t>                Qdata = [Qdata -2*an(i)+1 nul];</a:t>
            </a:r>
          </a:p>
          <a:p>
            <a:pPr>
              <a:lnSpc>
                <a:spcPct val="80000"/>
              </a:lnSpc>
            </a:pPr>
            <a:r>
              <a:rPr lang="en-US" sz="800" smtClean="0"/>
              <a:t>                Idata = [Idata 2*an(i)-1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if(Modulation_Type == 12)        %% pi/4 Offset QPSK symbol mapping</a:t>
            </a:r>
          </a:p>
          <a:p>
            <a:pPr>
              <a:lnSpc>
                <a:spcPct val="80000"/>
              </a:lnSpc>
            </a:pPr>
            <a:r>
              <a:rPr lang="en-US" sz="800" smtClean="0"/>
              <a:t>            nul = zeros(1,OS_G-1);</a:t>
            </a:r>
          </a:p>
          <a:p>
            <a:pPr>
              <a:lnSpc>
                <a:spcPct val="80000"/>
              </a:lnSpc>
            </a:pPr>
            <a:r>
              <a:rPr lang="en-US" sz="800" smtClean="0"/>
              <a:t>            Qdata = [0 nul];                %% incomming data array in 'an'</a:t>
            </a:r>
          </a:p>
          <a:p>
            <a:pPr>
              <a:lnSpc>
                <a:spcPct val="80000"/>
              </a:lnSpc>
            </a:pPr>
            <a:r>
              <a:rPr lang="en-US" sz="800" smtClean="0"/>
              <a:t>            Idata = [-1.4142 nul];          %% incomming data array in 'an'</a:t>
            </a:r>
          </a:p>
          <a:p>
            <a:pPr>
              <a:lnSpc>
                <a:spcPct val="80000"/>
              </a:lnSpc>
            </a:pPr>
            <a:r>
              <a:rPr lang="en-US" sz="800" smtClean="0"/>
              <a:t>            for k=1:length(an)</a:t>
            </a:r>
          </a:p>
          <a:p>
            <a:pPr>
              <a:lnSpc>
                <a:spcPct val="80000"/>
              </a:lnSpc>
            </a:pPr>
            <a:r>
              <a:rPr lang="en-US" sz="800" smtClean="0"/>
              <a:t>                state = 3*an(k);</a:t>
            </a:r>
          </a:p>
          <a:p>
            <a:pPr>
              <a:lnSpc>
                <a:spcPct val="80000"/>
              </a:lnSpc>
            </a:pPr>
            <a:r>
              <a:rPr lang="en-US" sz="800" smtClean="0"/>
              <a:t>                if (state == 0)</a:t>
            </a:r>
          </a:p>
          <a:p>
            <a:pPr>
              <a:lnSpc>
                <a:spcPct val="80000"/>
              </a:lnSpc>
            </a:pPr>
            <a:r>
              <a:rPr lang="en-US" sz="800" smtClean="0"/>
              <a:t>                    Qdata  = [Qdata 0 nul];</a:t>
            </a:r>
          </a:p>
          <a:p>
            <a:pPr>
              <a:lnSpc>
                <a:spcPct val="80000"/>
              </a:lnSpc>
            </a:pPr>
            <a:r>
              <a:rPr lang="en-US" sz="800" smtClean="0"/>
              <a:t>                    Idata = [Idata -1.4142 nul];</a:t>
            </a:r>
          </a:p>
          <a:p>
            <a:pPr>
              <a:lnSpc>
                <a:spcPct val="80000"/>
              </a:lnSpc>
            </a:pPr>
            <a:r>
              <a:rPr lang="en-US" sz="800" smtClean="0"/>
              <a:t>                end</a:t>
            </a:r>
          </a:p>
          <a:p>
            <a:pPr>
              <a:lnSpc>
                <a:spcPct val="80000"/>
              </a:lnSpc>
            </a:pPr>
            <a:r>
              <a:rPr lang="en-US" sz="800" smtClean="0"/>
              <a:t>                if (state == 1)</a:t>
            </a:r>
          </a:p>
          <a:p>
            <a:pPr>
              <a:lnSpc>
                <a:spcPct val="80000"/>
              </a:lnSpc>
            </a:pPr>
            <a:r>
              <a:rPr lang="en-US" sz="800" smtClean="0"/>
              <a:t>                    Qdata  = [Qdata 1.4142 nul];</a:t>
            </a:r>
          </a:p>
          <a:p>
            <a:pPr>
              <a:lnSpc>
                <a:spcPct val="80000"/>
              </a:lnSpc>
            </a:pPr>
            <a:r>
              <a:rPr lang="en-US" sz="800" smtClean="0"/>
              <a:t>                    Idata = [Idata 0 nul];</a:t>
            </a:r>
          </a:p>
          <a:p>
            <a:pPr>
              <a:lnSpc>
                <a:spcPct val="80000"/>
              </a:lnSpc>
            </a:pPr>
            <a:r>
              <a:rPr lang="en-US" sz="800" smtClean="0"/>
              <a:t>                end</a:t>
            </a:r>
          </a:p>
          <a:p>
            <a:pPr>
              <a:lnSpc>
                <a:spcPct val="80000"/>
              </a:lnSpc>
            </a:pPr>
            <a:r>
              <a:rPr lang="en-US" sz="800" smtClean="0"/>
              <a:t>                if (state == 2)</a:t>
            </a:r>
          </a:p>
          <a:p>
            <a:pPr>
              <a:lnSpc>
                <a:spcPct val="80000"/>
              </a:lnSpc>
            </a:pPr>
            <a:r>
              <a:rPr lang="en-US" sz="800" smtClean="0"/>
              <a:t>                    Qdata  = [Qdata -1.4142 nul];</a:t>
            </a:r>
          </a:p>
          <a:p>
            <a:pPr>
              <a:lnSpc>
                <a:spcPct val="80000"/>
              </a:lnSpc>
            </a:pPr>
            <a:r>
              <a:rPr lang="en-US" sz="800" smtClean="0"/>
              <a:t>                    Idata = [Idata 0 nul];</a:t>
            </a:r>
          </a:p>
          <a:p>
            <a:pPr>
              <a:lnSpc>
                <a:spcPct val="80000"/>
              </a:lnSpc>
            </a:pPr>
            <a:r>
              <a:rPr lang="en-US" sz="800" smtClean="0"/>
              <a:t>                end</a:t>
            </a:r>
          </a:p>
          <a:p>
            <a:pPr>
              <a:lnSpc>
                <a:spcPct val="80000"/>
              </a:lnSpc>
            </a:pPr>
            <a:r>
              <a:rPr lang="en-US" sz="800" smtClean="0"/>
              <a:t>                if (state == 3)</a:t>
            </a:r>
          </a:p>
          <a:p>
            <a:pPr>
              <a:lnSpc>
                <a:spcPct val="80000"/>
              </a:lnSpc>
            </a:pPr>
            <a:r>
              <a:rPr lang="en-US" sz="800" smtClean="0"/>
              <a:t>                    Qdata  = [Qdata 0 nul];</a:t>
            </a:r>
          </a:p>
          <a:p>
            <a:pPr>
              <a:lnSpc>
                <a:spcPct val="80000"/>
              </a:lnSpc>
            </a:pPr>
            <a:r>
              <a:rPr lang="en-US" sz="800" smtClean="0"/>
              <a:t>                    Idata = [Idata 1.4142 nul];</a:t>
            </a:r>
          </a:p>
          <a:p>
            <a:pPr>
              <a:lnSpc>
                <a:spcPct val="80000"/>
              </a:lnSpc>
            </a:pPr>
            <a:r>
              <a:rPr lang="en-US" sz="800" smtClean="0"/>
              <a:t>                end</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13)                 %% Offset QPSK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Qdata = [round(100*cos(1.5*pi*an(1)+0.25*pi))/100 nul];    %% incomming data array in 'an'</a:t>
            </a:r>
          </a:p>
          <a:p>
            <a:pPr>
              <a:lnSpc>
                <a:spcPct val="80000"/>
              </a:lnSpc>
            </a:pPr>
            <a:r>
              <a:rPr lang="en-US" sz="800" smtClean="0"/>
              <a:t>            Idata = [0 nul2 round(100*sin(1.5*pi*an(1)+0.25*pi))/100 nul2];</a:t>
            </a:r>
          </a:p>
          <a:p>
            <a:pPr>
              <a:lnSpc>
                <a:spcPct val="80000"/>
              </a:lnSpc>
            </a:pPr>
            <a:r>
              <a:rPr lang="en-US" sz="800" smtClean="0"/>
              <a:t>            for i=1:length(an)</a:t>
            </a:r>
          </a:p>
          <a:p>
            <a:pPr>
              <a:lnSpc>
                <a:spcPct val="80000"/>
              </a:lnSpc>
            </a:pPr>
            <a:r>
              <a:rPr lang="en-US" sz="800" smtClean="0"/>
              <a:t>                Qdata = [Qdata round(100*cos(1.5*pi*an(i)+0.25*pi))/100 nul];    %% incomming data array in 'an'</a:t>
            </a:r>
          </a:p>
          <a:p>
            <a:pPr>
              <a:lnSpc>
                <a:spcPct val="80000"/>
              </a:lnSpc>
            </a:pPr>
            <a:r>
              <a:rPr lang="en-US" sz="800" smtClean="0"/>
              <a:t>                Idata = [Idata 0 nul2 round(100*sin(1.5*pi*an(i)+0.25*pi))/100 nul2];</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14)                 %% Offset 16QAM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 = floor((15*an(1))/4);</a:t>
            </a:r>
          </a:p>
          <a:p>
            <a:pPr>
              <a:lnSpc>
                <a:spcPct val="80000"/>
              </a:lnSpc>
            </a:pPr>
            <a:r>
              <a:rPr lang="en-US" sz="800" smtClean="0"/>
              <a:t>            id = (15*an(1))-4*qd;</a:t>
            </a:r>
          </a:p>
          <a:p>
            <a:pPr>
              <a:lnSpc>
                <a:spcPct val="80000"/>
              </a:lnSpc>
            </a:pPr>
            <a:r>
              <a:rPr lang="en-US" sz="800" smtClean="0"/>
              <a:t>            Qdata = [0.6666*qd-1 nul];    %% incomming data array in 'an'</a:t>
            </a:r>
          </a:p>
          <a:p>
            <a:pPr>
              <a:lnSpc>
                <a:spcPct val="80000"/>
              </a:lnSpc>
            </a:pPr>
            <a:r>
              <a:rPr lang="en-US" sz="800" smtClean="0"/>
              <a:t>            Idata = [0.6666*id-1 nul];</a:t>
            </a:r>
          </a:p>
          <a:p>
            <a:pPr>
              <a:lnSpc>
                <a:spcPct val="80000"/>
              </a:lnSpc>
            </a:pPr>
            <a:r>
              <a:rPr lang="en-US" sz="800" smtClean="0"/>
              <a:t>            for i=1:length(an)</a:t>
            </a:r>
          </a:p>
          <a:p>
            <a:pPr>
              <a:lnSpc>
                <a:spcPct val="80000"/>
              </a:lnSpc>
            </a:pPr>
            <a:r>
              <a:rPr lang="en-US" sz="800" smtClean="0"/>
              <a:t>                qd = floor((15*an(i))/4);</a:t>
            </a:r>
          </a:p>
          <a:p>
            <a:pPr>
              <a:lnSpc>
                <a:spcPct val="80000"/>
              </a:lnSpc>
            </a:pPr>
            <a:r>
              <a:rPr lang="en-US" sz="800" smtClean="0"/>
              <a:t>                id = (15*an(i))-4*qd;</a:t>
            </a:r>
          </a:p>
          <a:p>
            <a:pPr>
              <a:lnSpc>
                <a:spcPct val="80000"/>
              </a:lnSpc>
            </a:pPr>
            <a:r>
              <a:rPr lang="en-US" sz="800" smtClean="0"/>
              <a:t>                Qdata = [Qdata 0.6666*qd-1 nul];    %% incomming data array in 'an'</a:t>
            </a:r>
          </a:p>
          <a:p>
            <a:pPr>
              <a:lnSpc>
                <a:spcPct val="80000"/>
              </a:lnSpc>
            </a:pPr>
            <a:r>
              <a:rPr lang="en-US" sz="800" smtClean="0"/>
              <a:t>                Idata = [Idata 0.6666*id-1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 (Modulation_Type == 15)                 %% Offset 255QAM symbol mapping</a:t>
            </a:r>
          </a:p>
          <a:p>
            <a:pPr>
              <a:lnSpc>
                <a:spcPct val="80000"/>
              </a:lnSpc>
            </a:pPr>
            <a:r>
              <a:rPr lang="en-US" sz="800" smtClean="0"/>
              <a:t>            nul = zeros(1,OS_G-1);</a:t>
            </a:r>
          </a:p>
          <a:p>
            <a:pPr>
              <a:lnSpc>
                <a:spcPct val="80000"/>
              </a:lnSpc>
            </a:pPr>
            <a:r>
              <a:rPr lang="en-US" sz="800" smtClean="0"/>
              <a:t>            nul2 = zeros(1, OS_G/2-1);</a:t>
            </a:r>
          </a:p>
          <a:p>
            <a:pPr>
              <a:lnSpc>
                <a:spcPct val="80000"/>
              </a:lnSpc>
            </a:pPr>
            <a:r>
              <a:rPr lang="en-US" sz="800" smtClean="0"/>
              <a:t>            qd = floor((255*an(1))/16);</a:t>
            </a:r>
          </a:p>
          <a:p>
            <a:pPr>
              <a:lnSpc>
                <a:spcPct val="80000"/>
              </a:lnSpc>
            </a:pPr>
            <a:r>
              <a:rPr lang="en-US" sz="800" smtClean="0"/>
              <a:t>            id = (255*an(1))-16*qd;</a:t>
            </a:r>
          </a:p>
          <a:p>
            <a:pPr>
              <a:lnSpc>
                <a:spcPct val="80000"/>
              </a:lnSpc>
            </a:pPr>
            <a:r>
              <a:rPr lang="en-US" sz="800" smtClean="0"/>
              <a:t>            Qdata = [0.1333*qd-1 nul];    %% incomming data array in 'an'</a:t>
            </a:r>
          </a:p>
          <a:p>
            <a:pPr>
              <a:lnSpc>
                <a:spcPct val="80000"/>
              </a:lnSpc>
            </a:pPr>
            <a:r>
              <a:rPr lang="en-US" sz="800" smtClean="0"/>
              <a:t>            Idata = [0.1333*id-1 nul];</a:t>
            </a:r>
          </a:p>
          <a:p>
            <a:pPr>
              <a:lnSpc>
                <a:spcPct val="80000"/>
              </a:lnSpc>
            </a:pPr>
            <a:r>
              <a:rPr lang="en-US" sz="800" smtClean="0"/>
              <a:t>            for i=1:length(an)</a:t>
            </a:r>
          </a:p>
          <a:p>
            <a:pPr>
              <a:lnSpc>
                <a:spcPct val="80000"/>
              </a:lnSpc>
            </a:pPr>
            <a:r>
              <a:rPr lang="en-US" sz="800" smtClean="0"/>
              <a:t>                qd = floor((255*an(i))/16);</a:t>
            </a:r>
          </a:p>
          <a:p>
            <a:pPr>
              <a:lnSpc>
                <a:spcPct val="80000"/>
              </a:lnSpc>
            </a:pPr>
            <a:r>
              <a:rPr lang="en-US" sz="800" smtClean="0"/>
              <a:t>                id = (255*an(i))-16*qd;</a:t>
            </a:r>
          </a:p>
          <a:p>
            <a:pPr>
              <a:lnSpc>
                <a:spcPct val="80000"/>
              </a:lnSpc>
            </a:pPr>
            <a:r>
              <a:rPr lang="en-US" sz="800" smtClean="0"/>
              <a:t>                Qdata = [Qdata 0.1333*qd-1 nul];    %% incomming data array in 'an'</a:t>
            </a:r>
          </a:p>
          <a:p>
            <a:pPr>
              <a:lnSpc>
                <a:spcPct val="80000"/>
              </a:lnSpc>
            </a:pPr>
            <a:r>
              <a:rPr lang="en-US" sz="800" smtClean="0"/>
              <a:t>                Idata = [Idata 0.1333*id-1 nul];</a:t>
            </a:r>
          </a:p>
          <a:p>
            <a:pPr>
              <a:lnSpc>
                <a:spcPct val="80000"/>
              </a:lnSpc>
            </a:pPr>
            <a:r>
              <a:rPr lang="en-US" sz="800" smtClean="0"/>
              <a:t>            end</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figure(3); clf; subplot(2,1,1); stem(Qdata); subplot(2,1,2); stem(Idata);</a:t>
            </a:r>
          </a:p>
          <a:p>
            <a:pPr>
              <a:lnSpc>
                <a:spcPct val="80000"/>
              </a:lnSpc>
            </a:pPr>
            <a:r>
              <a:rPr lang="en-US" sz="800" smtClean="0"/>
              <a:t>        end</a:t>
            </a:r>
          </a:p>
          <a:p>
            <a:pPr>
              <a:lnSpc>
                <a:spcPct val="80000"/>
              </a:lnSpc>
            </a:pPr>
            <a:r>
              <a:rPr lang="en-US" sz="800" smtClean="0"/>
              <a:t>        if (Transmit_Filter_Type == 1 )   %% No prefilting of data sequence selected</a:t>
            </a:r>
          </a:p>
          <a:p>
            <a:pPr>
              <a:lnSpc>
                <a:spcPct val="80000"/>
              </a:lnSpc>
            </a:pPr>
            <a:r>
              <a:rPr lang="en-US" sz="800" smtClean="0"/>
              <a:t>            Qfi = conv(Qdata, box);</a:t>
            </a:r>
          </a:p>
          <a:p>
            <a:pPr>
              <a:lnSpc>
                <a:spcPct val="80000"/>
              </a:lnSpc>
            </a:pPr>
            <a:r>
              <a:rPr lang="en-US" sz="800" smtClean="0"/>
              <a:t>            Ifi = conv(Idata, box);</a:t>
            </a:r>
          </a:p>
          <a:p>
            <a:pPr>
              <a:lnSpc>
                <a:spcPct val="80000"/>
              </a:lnSpc>
            </a:pPr>
            <a:r>
              <a:rPr lang="en-US" sz="800" smtClean="0"/>
              <a:t>        end</a:t>
            </a:r>
          </a:p>
          <a:p>
            <a:pPr>
              <a:lnSpc>
                <a:spcPct val="80000"/>
              </a:lnSpc>
            </a:pPr>
            <a:r>
              <a:rPr lang="en-US" sz="800" smtClean="0"/>
              <a:t>        if (Transmit_Filter_Type == 2 )   %% Gaussian filtering of data sequence</a:t>
            </a:r>
          </a:p>
          <a:p>
            <a:pPr>
              <a:lnSpc>
                <a:spcPct val="80000"/>
              </a:lnSpc>
            </a:pPr>
            <a:r>
              <a:rPr lang="en-US" sz="800" smtClean="0"/>
              <a:t>            Qfi = conv(Qdata,G);</a:t>
            </a:r>
          </a:p>
          <a:p>
            <a:pPr>
              <a:lnSpc>
                <a:spcPct val="80000"/>
              </a:lnSpc>
            </a:pPr>
            <a:r>
              <a:rPr lang="en-US" sz="800" smtClean="0"/>
              <a:t>            Ifi = conv(Idata,G);</a:t>
            </a:r>
          </a:p>
          <a:p>
            <a:pPr>
              <a:lnSpc>
                <a:spcPct val="80000"/>
              </a:lnSpc>
            </a:pPr>
            <a:r>
              <a:rPr lang="en-US" sz="800" smtClean="0"/>
              <a:t>        end</a:t>
            </a:r>
          </a:p>
          <a:p>
            <a:pPr>
              <a:lnSpc>
                <a:spcPct val="80000"/>
              </a:lnSpc>
            </a:pPr>
            <a:r>
              <a:rPr lang="en-US" sz="800" smtClean="0"/>
              <a:t>        if (Transmit_Filter_Type == 3 )   %% Raised Cosine filtering of data sequence</a:t>
            </a:r>
          </a:p>
          <a:p>
            <a:pPr>
              <a:lnSpc>
                <a:spcPct val="80000"/>
              </a:lnSpc>
            </a:pPr>
            <a:r>
              <a:rPr lang="en-US" sz="800" smtClean="0"/>
              <a:t>            Qfi = conv(Qdata,RC);</a:t>
            </a:r>
          </a:p>
          <a:p>
            <a:pPr>
              <a:lnSpc>
                <a:spcPct val="80000"/>
              </a:lnSpc>
            </a:pPr>
            <a:r>
              <a:rPr lang="en-US" sz="800" smtClean="0"/>
              <a:t>            Ifi = conv(Idata,RC);</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Qfi = conv(Qdata,HS);</a:t>
            </a:r>
          </a:p>
          <a:p>
            <a:pPr>
              <a:lnSpc>
                <a:spcPct val="80000"/>
              </a:lnSpc>
            </a:pPr>
            <a:r>
              <a:rPr lang="en-US" sz="800" smtClean="0"/>
              <a:t>            Ifi = conv(Idata,HS);</a:t>
            </a:r>
          </a:p>
          <a:p>
            <a:pPr>
              <a:lnSpc>
                <a:spcPct val="80000"/>
              </a:lnSpc>
            </a:pPr>
            <a:r>
              <a:rPr lang="en-US" sz="800" smtClean="0"/>
              <a:t>        end</a:t>
            </a:r>
          </a:p>
          <a:p>
            <a:pPr>
              <a:lnSpc>
                <a:spcPct val="80000"/>
              </a:lnSpc>
            </a:pPr>
            <a:r>
              <a:rPr lang="en-US" sz="800" smtClean="0"/>
              <a:t>        if (Transmit_Filter_Type == 5 )   %% Half Sine filtering of data sequence</a:t>
            </a:r>
          </a:p>
          <a:p>
            <a:pPr>
              <a:lnSpc>
                <a:spcPct val="80000"/>
              </a:lnSpc>
            </a:pPr>
            <a:r>
              <a:rPr lang="en-US" sz="800" smtClean="0"/>
              <a:t>            Qfi = conv(Qdata,HS2);</a:t>
            </a:r>
          </a:p>
          <a:p>
            <a:pPr>
              <a:lnSpc>
                <a:spcPct val="80000"/>
              </a:lnSpc>
            </a:pPr>
            <a:r>
              <a:rPr lang="en-US" sz="800" smtClean="0"/>
              <a:t>            Ifi = conv(Idata,HS2);</a:t>
            </a:r>
          </a:p>
          <a:p>
            <a:pPr>
              <a:lnSpc>
                <a:spcPct val="80000"/>
              </a:lnSpc>
            </a:pPr>
            <a:r>
              <a:rPr lang="en-US" sz="800" smtClean="0"/>
              <a:t>        end</a:t>
            </a:r>
          </a:p>
          <a:p>
            <a:pPr>
              <a:lnSpc>
                <a:spcPct val="80000"/>
              </a:lnSpc>
            </a:pPr>
            <a:r>
              <a:rPr lang="en-US" sz="800" smtClean="0"/>
              <a:t>        </a:t>
            </a:r>
          </a:p>
          <a:p>
            <a:pPr>
              <a:lnSpc>
                <a:spcPct val="80000"/>
              </a:lnSpc>
            </a:pPr>
            <a:r>
              <a:rPr lang="en-US" sz="800" smtClean="0"/>
              <a:t>        %% Trim the filtered data sequence to remove "extra" data from convolution operation</a:t>
            </a:r>
          </a:p>
          <a:p>
            <a:pPr>
              <a:lnSpc>
                <a:spcPct val="80000"/>
              </a:lnSpc>
            </a:pPr>
            <a:r>
              <a:rPr lang="en-US" sz="800" smtClean="0"/>
              <a:t>        Qfi = Qfi(OS_G*Trim_GL:nsymbols*OS_G+OS_G*Trim_GL-1);</a:t>
            </a:r>
          </a:p>
          <a:p>
            <a:pPr>
              <a:lnSpc>
                <a:spcPct val="80000"/>
              </a:lnSpc>
            </a:pPr>
            <a:r>
              <a:rPr lang="en-US" sz="800" smtClean="0"/>
              <a:t>        Ifi = Ifi(OS_G*Trim_GL:nsymbols*OS_G+OS_G*Trim_GL-1);</a:t>
            </a:r>
          </a:p>
          <a:p>
            <a:pPr>
              <a:lnSpc>
                <a:spcPct val="80000"/>
              </a:lnSpc>
            </a:pPr>
            <a:r>
              <a:rPr lang="en-US" sz="800" smtClean="0"/>
              <a:t>        if(detail_plots == 1)</a:t>
            </a:r>
          </a:p>
          <a:p>
            <a:pPr>
              <a:lnSpc>
                <a:spcPct val="80000"/>
              </a:lnSpc>
            </a:pPr>
            <a:r>
              <a:rPr lang="en-US" sz="800" smtClean="0"/>
              <a:t>            figure(4); clf; subplot(2,1,1); plot(Qfi); subplot(2,1,2); plot(Ifi);</a:t>
            </a:r>
          </a:p>
          <a:p>
            <a:pPr>
              <a:lnSpc>
                <a:spcPct val="80000"/>
              </a:lnSpc>
            </a:pPr>
            <a:r>
              <a:rPr lang="en-US" sz="800" smtClean="0"/>
              <a:t>        end</a:t>
            </a:r>
          </a:p>
          <a:p>
            <a:pPr>
              <a:lnSpc>
                <a:spcPct val="80000"/>
              </a:lnSpc>
            </a:pPr>
            <a:r>
              <a:rPr lang="en-US" sz="800" smtClean="0"/>
              <a:t>        %% Integrate the data sequence ( initialize data array )</a:t>
            </a:r>
          </a:p>
          <a:p>
            <a:pPr>
              <a:lnSpc>
                <a:spcPct val="80000"/>
              </a:lnSpc>
            </a:pPr>
            <a:r>
              <a:rPr lang="en-US" sz="800" smtClean="0"/>
              <a:t>        IntQfi(1) = Qfi(1)/OS_rb;</a:t>
            </a:r>
          </a:p>
          <a:p>
            <a:pPr>
              <a:lnSpc>
                <a:spcPct val="80000"/>
              </a:lnSpc>
            </a:pPr>
            <a:r>
              <a:rPr lang="en-US" sz="800" smtClean="0"/>
              <a:t>        IntIfi(1) = Ifi(1)/OS_rb;</a:t>
            </a:r>
          </a:p>
          <a:p>
            <a:pPr>
              <a:lnSpc>
                <a:spcPct val="80000"/>
              </a:lnSpc>
            </a:pPr>
            <a:r>
              <a:rPr lang="en-US" sz="800" smtClean="0"/>
              <a:t>        for ii=2:length(Qfi)   %% run an integrate on the dataset</a:t>
            </a:r>
          </a:p>
          <a:p>
            <a:pPr>
              <a:lnSpc>
                <a:spcPct val="80000"/>
              </a:lnSpc>
            </a:pPr>
            <a:r>
              <a:rPr lang="en-US" sz="800" smtClean="0"/>
              <a:t>            IntQfi(ii) = IntQfi(ii-1) + Qfi(ii)/OS_rb;</a:t>
            </a:r>
          </a:p>
          <a:p>
            <a:pPr>
              <a:lnSpc>
                <a:spcPct val="80000"/>
              </a:lnSpc>
            </a:pPr>
            <a:r>
              <a:rPr lang="en-US" sz="800" smtClean="0"/>
              <a:t>            IntIfi(ii) = IntIfi(ii-1) + Ifi(ii)/OS_rb;</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figure(6); clf; subplot(2,1,1); plot(tt_data, IntQfi); subplot(2,1,2); plot(tt_data, IntIfi);</a:t>
            </a:r>
          </a:p>
          <a:p>
            <a:pPr>
              <a:lnSpc>
                <a:spcPct val="80000"/>
              </a:lnSpc>
            </a:pPr>
            <a:r>
              <a:rPr lang="en-US" sz="800" smtClean="0"/>
              <a:t>        end</a:t>
            </a:r>
          </a:p>
          <a:p>
            <a:pPr>
              <a:lnSpc>
                <a:spcPct val="80000"/>
              </a:lnSpc>
            </a:pPr>
            <a:r>
              <a:rPr lang="en-US" sz="800" smtClean="0"/>
              <a:t>        if((Modulation_Type == 11)) %% trap for MSK</a:t>
            </a:r>
          </a:p>
          <a:p>
            <a:pPr>
              <a:lnSpc>
                <a:spcPct val="80000"/>
              </a:lnSpc>
            </a:pPr>
            <a:r>
              <a:rPr lang="en-US" sz="800" smtClean="0"/>
              <a:t>            Qfi = sin(IntQfi);</a:t>
            </a:r>
          </a:p>
          <a:p>
            <a:pPr>
              <a:lnSpc>
                <a:spcPct val="80000"/>
              </a:lnSpc>
            </a:pPr>
            <a:r>
              <a:rPr lang="en-US" sz="800" smtClean="0"/>
              <a:t>            Ifi = cos(IntIfi);</a:t>
            </a:r>
          </a:p>
          <a:p>
            <a:pPr>
              <a:lnSpc>
                <a:spcPct val="80000"/>
              </a:lnSpc>
            </a:pPr>
            <a:r>
              <a:rPr lang="en-US" sz="800" smtClean="0"/>
              <a:t>        else</a:t>
            </a:r>
          </a:p>
          <a:p>
            <a:pPr>
              <a:lnSpc>
                <a:spcPct val="80000"/>
              </a:lnSpc>
            </a:pPr>
            <a:r>
              <a:rPr lang="en-US" sz="800" smtClean="0"/>
              <a:t>            if((max(Qfi)~=0)&amp;(max(Ifi)~=0))</a:t>
            </a:r>
          </a:p>
          <a:p>
            <a:pPr>
              <a:lnSpc>
                <a:spcPct val="80000"/>
              </a:lnSpc>
            </a:pPr>
            <a:r>
              <a:rPr lang="en-US" sz="800" smtClean="0"/>
              <a:t>                scale = 1/max(Ifi+Qfi);</a:t>
            </a:r>
          </a:p>
          <a:p>
            <a:pPr>
              <a:lnSpc>
                <a:spcPct val="80000"/>
              </a:lnSpc>
            </a:pPr>
            <a:r>
              <a:rPr lang="en-US" sz="800" smtClean="0"/>
              <a:t>                Ifi = Ifi*scale*sqrt(2);</a:t>
            </a:r>
          </a:p>
          <a:p>
            <a:pPr>
              <a:lnSpc>
                <a:spcPct val="80000"/>
              </a:lnSpc>
            </a:pPr>
            <a:r>
              <a:rPr lang="en-US" sz="800" smtClean="0"/>
              <a:t>                Qfi = Qfi*scale*sqrt(2);</a:t>
            </a:r>
          </a:p>
          <a:p>
            <a:pPr>
              <a:lnSpc>
                <a:spcPct val="80000"/>
              </a:lnSpc>
            </a:pPr>
            <a:r>
              <a:rPr lang="en-US" sz="800" smtClean="0"/>
              <a:t>            else</a:t>
            </a:r>
          </a:p>
          <a:p>
            <a:pPr>
              <a:lnSpc>
                <a:spcPct val="80000"/>
              </a:lnSpc>
            </a:pPr>
            <a:r>
              <a:rPr lang="en-US" sz="800" smtClean="0"/>
              <a:t>                if((max(Qfi)~=0))</a:t>
            </a:r>
          </a:p>
          <a:p>
            <a:pPr>
              <a:lnSpc>
                <a:spcPct val="80000"/>
              </a:lnSpc>
            </a:pPr>
            <a:r>
              <a:rPr lang="en-US" sz="800" smtClean="0"/>
              <a:t>                    Qfi = Qfi/max(abs(Qfi));</a:t>
            </a:r>
          </a:p>
          <a:p>
            <a:pPr>
              <a:lnSpc>
                <a:spcPct val="80000"/>
              </a:lnSpc>
            </a:pPr>
            <a:r>
              <a:rPr lang="en-US" sz="800" smtClean="0"/>
              <a:t>                end</a:t>
            </a:r>
          </a:p>
          <a:p>
            <a:pPr>
              <a:lnSpc>
                <a:spcPct val="80000"/>
              </a:lnSpc>
            </a:pPr>
            <a:r>
              <a:rPr lang="en-US" sz="800" smtClean="0"/>
              <a:t>                if(max(Ifi)~=0)</a:t>
            </a:r>
          </a:p>
          <a:p>
            <a:pPr>
              <a:lnSpc>
                <a:spcPct val="80000"/>
              </a:lnSpc>
            </a:pPr>
            <a:r>
              <a:rPr lang="en-US" sz="800" smtClean="0"/>
              <a:t>                    Ifi = Ifi/max(abs(Ifi));</a:t>
            </a:r>
          </a:p>
          <a:p>
            <a:pPr>
              <a:lnSpc>
                <a:spcPct val="80000"/>
              </a:lnSpc>
            </a:pPr>
            <a:r>
              <a:rPr lang="en-US" sz="800" smtClean="0"/>
              <a:t>                end</a:t>
            </a:r>
          </a:p>
          <a:p>
            <a:pPr>
              <a:lnSpc>
                <a:spcPct val="80000"/>
              </a:lnSpc>
            </a:pPr>
            <a:r>
              <a:rPr lang="en-US" sz="800" smtClean="0"/>
              <a:t>            end</a:t>
            </a:r>
          </a:p>
          <a:p>
            <a:pPr>
              <a:lnSpc>
                <a:spcPct val="80000"/>
              </a:lnSpc>
            </a:pPr>
            <a:r>
              <a:rPr lang="en-US" sz="800" smtClean="0"/>
              <a:t>    </a:t>
            </a:r>
          </a:p>
          <a:p>
            <a:pPr>
              <a:lnSpc>
                <a:spcPct val="80000"/>
              </a:lnSpc>
            </a:pPr>
            <a:r>
              <a:rPr lang="en-US" sz="800" smtClean="0"/>
              <a:t>        end</a:t>
            </a:r>
          </a:p>
          <a:p>
            <a:pPr>
              <a:lnSpc>
                <a:spcPct val="80000"/>
              </a:lnSpc>
            </a:pPr>
            <a:r>
              <a:rPr lang="en-US" sz="800" smtClean="0"/>
              <a:t>        if(detail_plots == 1)</a:t>
            </a:r>
          </a:p>
          <a:p>
            <a:pPr>
              <a:lnSpc>
                <a:spcPct val="80000"/>
              </a:lnSpc>
            </a:pPr>
            <a:r>
              <a:rPr lang="en-US" sz="800" smtClean="0"/>
              <a:t>            figure(5); clf; plot(Qfi(2:end),Ifi(2:end),'ob-');</a:t>
            </a:r>
          </a:p>
          <a:p>
            <a:pPr>
              <a:lnSpc>
                <a:spcPct val="80000"/>
              </a:lnSpc>
            </a:pPr>
            <a:r>
              <a:rPr lang="en-US" sz="800" smtClean="0"/>
              <a:t>            figure(7); clf; subplot(2,1,1); plot(Qfi); subplot(2,1,2); plot(Ifi);</a:t>
            </a:r>
          </a:p>
          <a:p>
            <a:pPr>
              <a:lnSpc>
                <a:spcPct val="80000"/>
              </a:lnSpc>
            </a:pPr>
            <a:r>
              <a:rPr lang="en-US" sz="800" smtClean="0"/>
              <a:t>        end</a:t>
            </a:r>
          </a:p>
          <a:p>
            <a:pPr>
              <a:lnSpc>
                <a:spcPct val="80000"/>
              </a:lnSpc>
            </a:pPr>
            <a:r>
              <a:rPr lang="en-US" sz="800" smtClean="0"/>
              <a:t>        for ii=1:length(Qfi)   %</a:t>
            </a:r>
          </a:p>
          <a:p>
            <a:pPr>
              <a:lnSpc>
                <a:spcPct val="80000"/>
              </a:lnSpc>
            </a:pPr>
            <a:r>
              <a:rPr lang="en-US" sz="800" smtClean="0"/>
              <a:t>            tt_data(ii) = 1000 * ii/(r_b * OS_rb * OS_if);                          %% generate an array with time data</a:t>
            </a:r>
          </a:p>
          <a:p>
            <a:pPr>
              <a:lnSpc>
                <a:spcPct val="80000"/>
              </a:lnSpc>
            </a:pPr>
            <a:r>
              <a:rPr lang="en-US" sz="800" smtClean="0"/>
              <a:t>            ff_data(ii) = ii *  (r_b * OS_if * OS_rb)/length(Qfi);                      %% generate an array with frequency data (for plots later)</a:t>
            </a:r>
          </a:p>
          <a:p>
            <a:pPr>
              <a:lnSpc>
                <a:spcPct val="80000"/>
              </a:lnSpc>
            </a:pPr>
            <a:r>
              <a:rPr lang="en-US" sz="800" smtClean="0"/>
              <a:t>            mif_data(ii) = Ifi(ii) * sin(2*pi*ii/OS_rb) + Qfi(ii) * cos(2*pi*ii/OS_rb); %% IQ modulation</a:t>
            </a:r>
          </a:p>
          <a:p>
            <a:pPr>
              <a:lnSpc>
                <a:spcPct val="80000"/>
              </a:lnSpc>
            </a:pPr>
            <a:r>
              <a:rPr lang="en-US" sz="800" smtClean="0"/>
              <a:t>        end</a:t>
            </a:r>
          </a:p>
          <a:p>
            <a:pPr>
              <a:lnSpc>
                <a:spcPct val="80000"/>
              </a:lnSpc>
            </a:pPr>
            <a:r>
              <a:rPr lang="en-US" sz="800" smtClean="0"/>
              <a:t>    else</a:t>
            </a:r>
          </a:p>
          <a:p>
            <a:pPr>
              <a:lnSpc>
                <a:spcPct val="80000"/>
              </a:lnSpc>
            </a:pPr>
            <a:r>
              <a:rPr lang="en-US" sz="800" smtClean="0"/>
              <a:t>        %%%%%%%% TX modulation using a simple FM modulator engine  %%%%%%%</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an = 2*an-1;   %% Incomming array is 0,1 we need NRZ a sequence for the FM modulator</a:t>
            </a:r>
          </a:p>
          <a:p>
            <a:pPr>
              <a:lnSpc>
                <a:spcPct val="80000"/>
              </a:lnSpc>
            </a:pPr>
            <a:r>
              <a:rPr lang="en-US" sz="800" smtClean="0"/>
              <a:t>        nul = zeros(1,OS_G-1);   %% generate a IF data array with each data point inserted for every location based on oversampling</a:t>
            </a:r>
          </a:p>
          <a:p>
            <a:pPr>
              <a:lnSpc>
                <a:spcPct val="80000"/>
              </a:lnSpc>
            </a:pPr>
            <a:r>
              <a:rPr lang="en-US" sz="800" smtClean="0"/>
              <a:t>        data = [an(1) nul];</a:t>
            </a:r>
          </a:p>
          <a:p>
            <a:pPr>
              <a:lnSpc>
                <a:spcPct val="80000"/>
              </a:lnSpc>
            </a:pPr>
            <a:r>
              <a:rPr lang="en-US" sz="800" smtClean="0"/>
              <a:t>        for i=2:length(an)</a:t>
            </a:r>
          </a:p>
          <a:p>
            <a:pPr>
              <a:lnSpc>
                <a:spcPct val="80000"/>
              </a:lnSpc>
            </a:pPr>
            <a:r>
              <a:rPr lang="en-US" sz="800" smtClean="0"/>
              <a:t>            data = [data an(i) nul];</a:t>
            </a:r>
          </a:p>
          <a:p>
            <a:pPr>
              <a:lnSpc>
                <a:spcPct val="80000"/>
              </a:lnSpc>
            </a:pPr>
            <a:r>
              <a:rPr lang="en-US" sz="800" smtClean="0"/>
              <a:t>        end</a:t>
            </a:r>
          </a:p>
          <a:p>
            <a:pPr>
              <a:lnSpc>
                <a:spcPct val="80000"/>
              </a:lnSpc>
            </a:pPr>
            <a:r>
              <a:rPr lang="en-US" sz="800" smtClean="0"/>
              <a:t>        </a:t>
            </a:r>
          </a:p>
          <a:p>
            <a:pPr>
              <a:lnSpc>
                <a:spcPct val="80000"/>
              </a:lnSpc>
            </a:pPr>
            <a:r>
              <a:rPr lang="en-US" sz="800" smtClean="0"/>
              <a:t>        if (detail_plots == 1)</a:t>
            </a:r>
          </a:p>
          <a:p>
            <a:pPr>
              <a:lnSpc>
                <a:spcPct val="80000"/>
              </a:lnSpc>
            </a:pPr>
            <a:r>
              <a:rPr lang="en-US" sz="800" smtClean="0"/>
              <a:t>            %% figure(3); clf; stem(data);   %% makes Octave very slow.</a:t>
            </a:r>
          </a:p>
          <a:p>
            <a:pPr>
              <a:lnSpc>
                <a:spcPct val="80000"/>
              </a:lnSpc>
            </a:pPr>
            <a:r>
              <a:rPr lang="en-US" sz="800" smtClean="0"/>
              <a:t>        end</a:t>
            </a:r>
          </a:p>
          <a:p>
            <a:pPr>
              <a:lnSpc>
                <a:spcPct val="80000"/>
              </a:lnSpc>
            </a:pPr>
            <a:r>
              <a:rPr lang="en-US" sz="800" smtClean="0"/>
              <a:t>        if (Transmit_Filter_Type == 1 )   %% No prefilting of data sequence selected</a:t>
            </a:r>
          </a:p>
          <a:p>
            <a:pPr>
              <a:lnSpc>
                <a:spcPct val="80000"/>
              </a:lnSpc>
            </a:pPr>
            <a:r>
              <a:rPr lang="en-US" sz="800" smtClean="0"/>
              <a:t>            fi = conv(data, box);</a:t>
            </a:r>
          </a:p>
          <a:p>
            <a:pPr>
              <a:lnSpc>
                <a:spcPct val="80000"/>
              </a:lnSpc>
            </a:pPr>
            <a:r>
              <a:rPr lang="en-US" sz="800" smtClean="0"/>
              <a:t>        end</a:t>
            </a:r>
          </a:p>
          <a:p>
            <a:pPr>
              <a:lnSpc>
                <a:spcPct val="80000"/>
              </a:lnSpc>
            </a:pPr>
            <a:r>
              <a:rPr lang="en-US" sz="800" smtClean="0"/>
              <a:t>        if (Transmit_Filter_Type == 2 )   %% Gaussian filtering of data sequence</a:t>
            </a:r>
          </a:p>
          <a:p>
            <a:pPr>
              <a:lnSpc>
                <a:spcPct val="80000"/>
              </a:lnSpc>
            </a:pPr>
            <a:r>
              <a:rPr lang="en-US" sz="800" smtClean="0"/>
              <a:t>            fi = conv(data,G);</a:t>
            </a:r>
          </a:p>
          <a:p>
            <a:pPr>
              <a:lnSpc>
                <a:spcPct val="80000"/>
              </a:lnSpc>
            </a:pPr>
            <a:r>
              <a:rPr lang="en-US" sz="800" smtClean="0"/>
              <a:t>        end</a:t>
            </a:r>
          </a:p>
          <a:p>
            <a:pPr>
              <a:lnSpc>
                <a:spcPct val="80000"/>
              </a:lnSpc>
            </a:pPr>
            <a:r>
              <a:rPr lang="en-US" sz="800" smtClean="0"/>
              <a:t>        if (Transmit_Filter_Type == 3 )   %% Raised Cosine filtering of data sequence</a:t>
            </a:r>
          </a:p>
          <a:p>
            <a:pPr>
              <a:lnSpc>
                <a:spcPct val="80000"/>
              </a:lnSpc>
            </a:pPr>
            <a:r>
              <a:rPr lang="en-US" sz="800" smtClean="0"/>
              <a:t>            fi = conv(data,RC);</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fi = conv(data,HS);</a:t>
            </a:r>
          </a:p>
          <a:p>
            <a:pPr>
              <a:lnSpc>
                <a:spcPct val="80000"/>
              </a:lnSpc>
            </a:pPr>
            <a:r>
              <a:rPr lang="en-US" sz="800" smtClean="0"/>
              <a:t>        end</a:t>
            </a:r>
          </a:p>
          <a:p>
            <a:pPr>
              <a:lnSpc>
                <a:spcPct val="80000"/>
              </a:lnSpc>
            </a:pPr>
            <a:r>
              <a:rPr lang="en-US" sz="800" smtClean="0"/>
              <a:t>        if (Transmit_Filter_Type == 4 )   %% Half Sine filtering of data sequence</a:t>
            </a:r>
          </a:p>
          <a:p>
            <a:pPr>
              <a:lnSpc>
                <a:spcPct val="80000"/>
              </a:lnSpc>
            </a:pPr>
            <a:r>
              <a:rPr lang="en-US" sz="800" smtClean="0"/>
              <a:t>            fi = conv(data,HS2);</a:t>
            </a:r>
          </a:p>
          <a:p>
            <a:pPr>
              <a:lnSpc>
                <a:spcPct val="80000"/>
              </a:lnSpc>
            </a:pPr>
            <a:r>
              <a:rPr lang="en-US" sz="800" smtClean="0"/>
              <a:t>        end</a:t>
            </a:r>
          </a:p>
          <a:p>
            <a:pPr>
              <a:lnSpc>
                <a:spcPct val="80000"/>
              </a:lnSpc>
            </a:pPr>
            <a:r>
              <a:rPr lang="en-US" sz="800" smtClean="0"/>
              <a:t>        </a:t>
            </a:r>
          </a:p>
          <a:p>
            <a:pPr>
              <a:lnSpc>
                <a:spcPct val="80000"/>
              </a:lnSpc>
            </a:pPr>
            <a:r>
              <a:rPr lang="en-US" sz="800" smtClean="0"/>
              <a:t>        fi = fi/max(abs(fi));  %% scale the filter data to +/- 1</a:t>
            </a:r>
          </a:p>
          <a:p>
            <a:pPr>
              <a:lnSpc>
                <a:spcPct val="80000"/>
              </a:lnSpc>
            </a:pPr>
            <a:r>
              <a:rPr lang="en-US" sz="800" smtClean="0"/>
              <a:t>        fi = fi(OS_G*Trim_GL:nsymbols*OS_G+OS_G*Trim_GL-1);  %% trim the filter data</a:t>
            </a:r>
          </a:p>
          <a:p>
            <a:pPr>
              <a:lnSpc>
                <a:spcPct val="80000"/>
              </a:lnSpc>
            </a:pPr>
            <a:r>
              <a:rPr lang="en-US" sz="800" smtClean="0"/>
              <a:t>        if(detail_plots == 1)</a:t>
            </a:r>
          </a:p>
          <a:p>
            <a:pPr>
              <a:lnSpc>
                <a:spcPct val="80000"/>
              </a:lnSpc>
            </a:pPr>
            <a:r>
              <a:rPr lang="en-US" sz="800" smtClean="0"/>
              <a:t>            figure(4); clf; plot(fi);</a:t>
            </a:r>
          </a:p>
          <a:p>
            <a:pPr>
              <a:lnSpc>
                <a:spcPct val="80000"/>
              </a:lnSpc>
            </a:pPr>
            <a:r>
              <a:rPr lang="en-US" sz="800" smtClean="0"/>
              <a:t>        end</a:t>
            </a:r>
          </a:p>
          <a:p>
            <a:pPr>
              <a:lnSpc>
                <a:spcPct val="80000"/>
              </a:lnSpc>
            </a:pPr>
            <a:r>
              <a:rPr lang="en-US" sz="800" smtClean="0"/>
              <a:t>        </a:t>
            </a:r>
          </a:p>
          <a:p>
            <a:pPr>
              <a:lnSpc>
                <a:spcPct val="80000"/>
              </a:lnSpc>
            </a:pPr>
            <a:r>
              <a:rPr lang="en-US" sz="800" smtClean="0"/>
              <a:t>        Intfi(1) = fi(1)/OS_G;</a:t>
            </a:r>
          </a:p>
          <a:p>
            <a:pPr>
              <a:lnSpc>
                <a:spcPct val="80000"/>
              </a:lnSpc>
            </a:pPr>
            <a:r>
              <a:rPr lang="en-US" sz="800" smtClean="0"/>
              <a:t>        for ii=2:length(fi)   %% run an integrate on the dataset</a:t>
            </a:r>
          </a:p>
          <a:p>
            <a:pPr>
              <a:lnSpc>
                <a:spcPct val="80000"/>
              </a:lnSpc>
            </a:pPr>
            <a:r>
              <a:rPr lang="en-US" sz="800" smtClean="0"/>
              <a:t>            Intfi(ii) = Intfi(ii-1) + fi(ii)/OS_G;</a:t>
            </a:r>
          </a:p>
          <a:p>
            <a:pPr>
              <a:lnSpc>
                <a:spcPct val="80000"/>
              </a:lnSpc>
            </a:pPr>
            <a:r>
              <a:rPr lang="en-US" sz="800" smtClean="0"/>
              <a:t>        end</a:t>
            </a:r>
          </a:p>
          <a:p>
            <a:pPr>
              <a:lnSpc>
                <a:spcPct val="80000"/>
              </a:lnSpc>
            </a:pPr>
            <a:r>
              <a:rPr lang="en-US" sz="800" smtClean="0"/>
              <a:t>        %% 1  = 'OOK'               %% 2  = 'ASK'               %% 3  = '2FSK'</a:t>
            </a:r>
          </a:p>
          <a:p>
            <a:pPr>
              <a:lnSpc>
                <a:spcPct val="80000"/>
              </a:lnSpc>
            </a:pPr>
            <a:r>
              <a:rPr lang="en-US" sz="800" smtClean="0"/>
              <a:t>        %% 4  = '4FSK'              %% 5  = '8FSK'              %% 6  = '16FSK'</a:t>
            </a:r>
          </a:p>
          <a:p>
            <a:pPr>
              <a:lnSpc>
                <a:spcPct val="80000"/>
              </a:lnSpc>
            </a:pPr>
            <a:r>
              <a:rPr lang="en-US" sz="800" smtClean="0"/>
              <a:t>        %% 7  = 'BPSK'              %% 8  = 'QPSK'              %% 9  = '8PSK'</a:t>
            </a:r>
          </a:p>
          <a:p>
            <a:pPr>
              <a:lnSpc>
                <a:spcPct val="80000"/>
              </a:lnSpc>
            </a:pPr>
            <a:r>
              <a:rPr lang="en-US" sz="800" smtClean="0"/>
              <a:t>        %% 10 = '16PSK'             %% 11 = 'MSK'               %% 12 = 'O-QPSK</a:t>
            </a:r>
          </a:p>
          <a:p>
            <a:pPr>
              <a:lnSpc>
                <a:spcPct val="80000"/>
              </a:lnSpc>
            </a:pPr>
            <a:r>
              <a:rPr lang="en-US" sz="800" smtClean="0"/>
              <a:t>        %% 13 = 'O2-QPSK'</a:t>
            </a:r>
          </a:p>
          <a:p>
            <a:pPr>
              <a:lnSpc>
                <a:spcPct val="80000"/>
              </a:lnSpc>
            </a:pPr>
            <a:r>
              <a:rPr lang="en-US" sz="800" smtClean="0"/>
              <a:t>        </a:t>
            </a:r>
          </a:p>
          <a:p>
            <a:pPr>
              <a:lnSpc>
                <a:spcPct val="80000"/>
              </a:lnSpc>
            </a:pPr>
            <a:r>
              <a:rPr lang="en-US" sz="800" smtClean="0"/>
              <a:t>        for ii=1:length(fi)   %</a:t>
            </a:r>
          </a:p>
          <a:p>
            <a:pPr>
              <a:lnSpc>
                <a:spcPct val="80000"/>
              </a:lnSpc>
            </a:pPr>
            <a:r>
              <a:rPr lang="en-US" sz="800" smtClean="0"/>
              <a:t>            tt_data(ii) = 1000 * ii/(r_b * OS_rb * OS_if);</a:t>
            </a:r>
          </a:p>
          <a:p>
            <a:pPr>
              <a:lnSpc>
                <a:spcPct val="80000"/>
              </a:lnSpc>
            </a:pPr>
            <a:r>
              <a:rPr lang="en-US" sz="800" smtClean="0"/>
              <a:t>            ff_data(ii) = ii *  (r_b * OS_if * OS_rb)/length(if_data);</a:t>
            </a:r>
          </a:p>
          <a:p>
            <a:pPr>
              <a:lnSpc>
                <a:spcPct val="80000"/>
              </a:lnSpc>
            </a:pPr>
            <a:r>
              <a:rPr lang="en-US" sz="800" smtClean="0"/>
              <a:t>            if(Modulation_Type == 1)</a:t>
            </a:r>
          </a:p>
          <a:p>
            <a:pPr>
              <a:lnSpc>
                <a:spcPct val="80000"/>
              </a:lnSpc>
            </a:pPr>
            <a:r>
              <a:rPr lang="en-US" sz="800" smtClean="0"/>
              <a:t>                mif_data(ii) = (0.5*fi(ii)+0.5) * sin(2*pi*ii/OS_rb);  % OOK modulation</a:t>
            </a:r>
          </a:p>
          <a:p>
            <a:pPr>
              <a:lnSpc>
                <a:spcPct val="80000"/>
              </a:lnSpc>
            </a:pPr>
            <a:r>
              <a:rPr lang="en-US" sz="800" smtClean="0"/>
              <a:t>            end</a:t>
            </a:r>
          </a:p>
          <a:p>
            <a:pPr>
              <a:lnSpc>
                <a:spcPct val="80000"/>
              </a:lnSpc>
            </a:pPr>
            <a:r>
              <a:rPr lang="en-US" sz="800" smtClean="0"/>
              <a:t>            if(Modulation_Type == 2)</a:t>
            </a:r>
          </a:p>
          <a:p>
            <a:pPr>
              <a:lnSpc>
                <a:spcPct val="80000"/>
              </a:lnSpc>
            </a:pPr>
            <a:r>
              <a:rPr lang="en-US" sz="800" smtClean="0"/>
              <a:t>                mif_data(ii) = (0.4*fi(ii)+0.6) * sin(2*pi*ii/OS_rb);  % ASK modulation</a:t>
            </a:r>
          </a:p>
          <a:p>
            <a:pPr>
              <a:lnSpc>
                <a:spcPct val="80000"/>
              </a:lnSpc>
            </a:pPr>
            <a:r>
              <a:rPr lang="en-US" sz="800" smtClean="0"/>
              <a:t>            end</a:t>
            </a:r>
          </a:p>
          <a:p>
            <a:pPr>
              <a:lnSpc>
                <a:spcPct val="80000"/>
              </a:lnSpc>
            </a:pPr>
            <a:r>
              <a:rPr lang="en-US" sz="800" smtClean="0"/>
              <a:t>            if(Modulation_Type == 3)</a:t>
            </a:r>
          </a:p>
          <a:p>
            <a:pPr>
              <a:lnSpc>
                <a:spcPct val="80000"/>
              </a:lnSpc>
            </a:pPr>
            <a:r>
              <a:rPr lang="en-US" sz="800" smtClean="0"/>
              <a:t>                mif_data(ii) = sin(2*pi*ii/OS_rb + mi*2*pi*Intfi(ii));  % 2FSK modulation</a:t>
            </a:r>
          </a:p>
          <a:p>
            <a:pPr>
              <a:lnSpc>
                <a:spcPct val="80000"/>
              </a:lnSpc>
            </a:pPr>
            <a:r>
              <a:rPr lang="en-US" sz="800" smtClean="0"/>
              <a:t>            end</a:t>
            </a:r>
          </a:p>
          <a:p>
            <a:pPr>
              <a:lnSpc>
                <a:spcPct val="80000"/>
              </a:lnSpc>
            </a:pPr>
            <a:r>
              <a:rPr lang="en-US" sz="800" smtClean="0"/>
              <a:t>            if(Modulation_Type == 4)</a:t>
            </a:r>
          </a:p>
          <a:p>
            <a:pPr>
              <a:lnSpc>
                <a:spcPct val="80000"/>
              </a:lnSpc>
            </a:pPr>
            <a:r>
              <a:rPr lang="en-US" sz="800" smtClean="0"/>
              <a:t>                mif_data(ii) = sin(2*pi*ii/OS_rb + mi*2*pi*Intfi(ii));  % 4FSK modulation</a:t>
            </a:r>
          </a:p>
          <a:p>
            <a:pPr>
              <a:lnSpc>
                <a:spcPct val="80000"/>
              </a:lnSpc>
            </a:pPr>
            <a:r>
              <a:rPr lang="en-US" sz="800" smtClean="0"/>
              <a:t>            end</a:t>
            </a:r>
          </a:p>
          <a:p>
            <a:pPr>
              <a:lnSpc>
                <a:spcPct val="80000"/>
              </a:lnSpc>
            </a:pPr>
            <a:r>
              <a:rPr lang="en-US" sz="800" smtClean="0"/>
              <a:t>            if(Modulation_Type == 5)</a:t>
            </a:r>
          </a:p>
          <a:p>
            <a:pPr>
              <a:lnSpc>
                <a:spcPct val="80000"/>
              </a:lnSpc>
            </a:pPr>
            <a:r>
              <a:rPr lang="en-US" sz="800" smtClean="0"/>
              <a:t>                mif_data(ii) = sin(2*pi*ii/OS_rb + mi*2*pi*Intfi(ii));  % 8FSK modulation</a:t>
            </a:r>
          </a:p>
          <a:p>
            <a:pPr>
              <a:lnSpc>
                <a:spcPct val="80000"/>
              </a:lnSpc>
            </a:pPr>
            <a:r>
              <a:rPr lang="en-US" sz="800" smtClean="0"/>
              <a:t>            end</a:t>
            </a:r>
          </a:p>
          <a:p>
            <a:pPr>
              <a:lnSpc>
                <a:spcPct val="80000"/>
              </a:lnSpc>
            </a:pPr>
            <a:r>
              <a:rPr lang="en-US" sz="800" smtClean="0"/>
              <a:t>            if(Modulation_Type == 6)</a:t>
            </a:r>
          </a:p>
          <a:p>
            <a:pPr>
              <a:lnSpc>
                <a:spcPct val="80000"/>
              </a:lnSpc>
            </a:pPr>
            <a:r>
              <a:rPr lang="en-US" sz="800" smtClean="0"/>
              <a:t>                mif_data(ii) = sin(2*pi*ii/OS_rb + mi*2*pi*Intfi(ii));  % 16FSK modulation</a:t>
            </a:r>
          </a:p>
          <a:p>
            <a:pPr>
              <a:lnSpc>
                <a:spcPct val="80000"/>
              </a:lnSpc>
            </a:pPr>
            <a:r>
              <a:rPr lang="en-US" sz="800" smtClean="0"/>
              <a:t>            end</a:t>
            </a:r>
          </a:p>
          <a:p>
            <a:pPr>
              <a:lnSpc>
                <a:spcPct val="80000"/>
              </a:lnSpc>
            </a:pPr>
            <a:r>
              <a:rPr lang="en-US" sz="800" smtClean="0"/>
              <a:t>        end</a:t>
            </a:r>
          </a:p>
          <a:p>
            <a:pPr>
              <a:lnSpc>
                <a:spcPct val="80000"/>
              </a:lnSpc>
            </a:pPr>
            <a:r>
              <a:rPr lang="en-US" sz="800" smtClean="0"/>
              <a:t>    end</a:t>
            </a:r>
          </a:p>
          <a:p>
            <a:pPr>
              <a:lnSpc>
                <a:spcPct val="80000"/>
              </a:lnSpc>
            </a:pPr>
            <a:r>
              <a:rPr lang="en-US" sz="800" smtClean="0"/>
              <a:t>    if (Add_Noise &gt; 0)</a:t>
            </a:r>
          </a:p>
          <a:p>
            <a:pPr>
              <a:lnSpc>
                <a:spcPct val="80000"/>
              </a:lnSpc>
            </a:pPr>
            <a:r>
              <a:rPr lang="en-US" sz="800" smtClean="0"/>
              <a:t>        mif_data = awgn(mif_data, Add_Noise);</a:t>
            </a:r>
          </a:p>
          <a:p>
            <a:pPr>
              <a:lnSpc>
                <a:spcPct val="80000"/>
              </a:lnSpc>
            </a:pPr>
            <a:r>
              <a:rPr lang="en-US" sz="800" smtClean="0"/>
              <a:t>    end</a:t>
            </a:r>
          </a:p>
          <a:p>
            <a:pPr>
              <a:lnSpc>
                <a:spcPct val="80000"/>
              </a:lnSpc>
            </a:pPr>
            <a:r>
              <a:rPr lang="en-US" sz="800" smtClean="0"/>
              <a:t>    if bb==1</a:t>
            </a:r>
          </a:p>
          <a:p>
            <a:pPr>
              <a:lnSpc>
                <a:spcPct val="80000"/>
              </a:lnSpc>
            </a:pPr>
            <a:r>
              <a:rPr lang="en-US" sz="800" smtClean="0"/>
              <a:t>        fft_mif_sum = 20*log10(abs(fft(FFT_Window.*mif_data)));</a:t>
            </a:r>
          </a:p>
          <a:p>
            <a:pPr>
              <a:lnSpc>
                <a:spcPct val="80000"/>
              </a:lnSpc>
            </a:pPr>
            <a:r>
              <a:rPr lang="en-US" sz="800" smtClean="0"/>
              <a:t>    else</a:t>
            </a:r>
          </a:p>
          <a:p>
            <a:pPr>
              <a:lnSpc>
                <a:spcPct val="80000"/>
              </a:lnSpc>
            </a:pPr>
            <a:r>
              <a:rPr lang="en-US" sz="800" smtClean="0"/>
              <a:t>        fft_mif_sum = fft_mif_sum + 20*log10(abs(fft(FFT_Window.*mif_data)));</a:t>
            </a:r>
          </a:p>
          <a:p>
            <a:pPr>
              <a:lnSpc>
                <a:spcPct val="80000"/>
              </a:lnSpc>
            </a:pPr>
            <a:r>
              <a:rPr lang="en-US" sz="800" smtClean="0"/>
              <a:t>    end</a:t>
            </a:r>
          </a:p>
          <a:p>
            <a:pPr>
              <a:lnSpc>
                <a:spcPct val="80000"/>
              </a:lnSpc>
            </a:pPr>
            <a:r>
              <a:rPr lang="en-US" sz="800" smtClean="0"/>
              <a:t>end</a:t>
            </a:r>
          </a:p>
          <a:p>
            <a:pPr>
              <a:lnSpc>
                <a:spcPct val="80000"/>
              </a:lnSpc>
            </a:pPr>
            <a:r>
              <a:rPr lang="en-US" sz="800" smtClean="0"/>
              <a:t> </a:t>
            </a:r>
          </a:p>
          <a:p>
            <a:pPr>
              <a:lnSpc>
                <a:spcPct val="80000"/>
              </a:lnSpc>
            </a:pPr>
            <a:r>
              <a:rPr lang="en-US" sz="800" smtClean="0"/>
              <a:t>%% fft_mif_sum = fft_mif_sum/bb;    %% Find the maximum response and scale it to 0dB</a:t>
            </a:r>
          </a:p>
          <a:p>
            <a:pPr>
              <a:lnSpc>
                <a:spcPct val="80000"/>
              </a:lnSpc>
            </a:pPr>
            <a:r>
              <a:rPr lang="en-US" sz="800" smtClean="0"/>
              <a:t>fft_mif_sum = fft_mif_sum/bb - max(fft_mif_sum/bb);    %% Find the maximum response and scale it to 0dB</a:t>
            </a:r>
          </a:p>
          <a:p>
            <a:pPr>
              <a:lnSpc>
                <a:spcPct val="80000"/>
              </a:lnSpc>
            </a:pPr>
            <a:r>
              <a:rPr lang="en-US" sz="800" smtClean="0"/>
              <a:t> </a:t>
            </a:r>
          </a:p>
          <a:p>
            <a:pPr>
              <a:lnSpc>
                <a:spcPct val="80000"/>
              </a:lnSpc>
            </a:pPr>
            <a:r>
              <a:rPr lang="en-US" sz="800" smtClean="0"/>
              <a:t>if IQ_MOD == 1</a:t>
            </a:r>
          </a:p>
          <a:p>
            <a:pPr>
              <a:lnSpc>
                <a:spcPct val="80000"/>
              </a:lnSpc>
            </a:pPr>
            <a:r>
              <a:rPr lang="en-US" sz="800" smtClean="0"/>
              <a:t>    figure(6);</a:t>
            </a:r>
          </a:p>
          <a:p>
            <a:pPr>
              <a:lnSpc>
                <a:spcPct val="80000"/>
              </a:lnSpc>
            </a:pPr>
            <a:r>
              <a:rPr lang="en-US" sz="800" smtClean="0"/>
              <a:t>    clf;</a:t>
            </a:r>
          </a:p>
          <a:p>
            <a:pPr>
              <a:lnSpc>
                <a:spcPct val="80000"/>
              </a:lnSpc>
            </a:pPr>
            <a:r>
              <a:rPr lang="en-US" sz="800" smtClean="0"/>
              <a:t>    %% subplot(2,1,1); plot(IntQfi); subplot(2,1,2); plot(IntIfi);</a:t>
            </a:r>
          </a:p>
          <a:p>
            <a:pPr>
              <a:lnSpc>
                <a:spcPct val="80000"/>
              </a:lnSpc>
            </a:pPr>
            <a:r>
              <a:rPr lang="en-US" sz="800" smtClean="0"/>
              <a:t>    subplot(2,1,1); plot(tt_data, Qfi); subplot(2,1,2); plot(tt_data, Ifi);</a:t>
            </a:r>
          </a:p>
          <a:p>
            <a:pPr>
              <a:lnSpc>
                <a:spcPct val="80000"/>
              </a:lnSpc>
            </a:pPr>
            <a:r>
              <a:rPr lang="en-US" sz="800" smtClean="0"/>
              <a:t>    xlabel('Time [ms]');</a:t>
            </a:r>
          </a:p>
          <a:p>
            <a:pPr>
              <a:lnSpc>
                <a:spcPct val="80000"/>
              </a:lnSpc>
            </a:pPr>
            <a:r>
              <a:rPr lang="en-US" sz="800" smtClean="0"/>
              <a:t>    title('Time domain plot of data (Filtered)');</a:t>
            </a:r>
          </a:p>
          <a:p>
            <a:pPr>
              <a:lnSpc>
                <a:spcPct val="80000"/>
              </a:lnSpc>
            </a:pPr>
            <a:r>
              <a:rPr lang="en-US" sz="800" smtClean="0"/>
              <a:t>    grid on;</a:t>
            </a:r>
          </a:p>
          <a:p>
            <a:pPr>
              <a:lnSpc>
                <a:spcPct val="80000"/>
              </a:lnSpc>
            </a:pPr>
            <a:r>
              <a:rPr lang="en-US" sz="800" smtClean="0"/>
              <a:t>    </a:t>
            </a:r>
          </a:p>
          <a:p>
            <a:pPr>
              <a:lnSpc>
                <a:spcPct val="80000"/>
              </a:lnSpc>
            </a:pPr>
            <a:r>
              <a:rPr lang="en-US" sz="800" smtClean="0"/>
              <a:t>    figure(7);</a:t>
            </a:r>
          </a:p>
          <a:p>
            <a:pPr>
              <a:lnSpc>
                <a:spcPct val="80000"/>
              </a:lnSpc>
            </a:pPr>
            <a:r>
              <a:rPr lang="en-US" sz="800" smtClean="0"/>
              <a:t>    clf;</a:t>
            </a:r>
          </a:p>
          <a:p>
            <a:pPr>
              <a:lnSpc>
                <a:spcPct val="80000"/>
              </a:lnSpc>
            </a:pPr>
            <a:r>
              <a:rPr lang="en-US" sz="800" smtClean="0"/>
              <a:t>    plot(ff_data, 20*log10(abs(fft(Qfi))));</a:t>
            </a:r>
          </a:p>
          <a:p>
            <a:pPr>
              <a:lnSpc>
                <a:spcPct val="80000"/>
              </a:lnSpc>
            </a:pPr>
            <a:r>
              <a:rPr lang="en-US" sz="800" smtClean="0"/>
              <a:t>    axis([0 3*r_b 30 80]);</a:t>
            </a:r>
          </a:p>
          <a:p>
            <a:pPr>
              <a:lnSpc>
                <a:spcPct val="80000"/>
              </a:lnSpc>
            </a:pPr>
            <a:r>
              <a:rPr lang="en-US" sz="800" smtClean="0"/>
              <a:t>    title('Frequency domain plot of data (Filtered)');</a:t>
            </a:r>
          </a:p>
          <a:p>
            <a:pPr>
              <a:lnSpc>
                <a:spcPct val="80000"/>
              </a:lnSpc>
            </a:pPr>
            <a:r>
              <a:rPr lang="en-US" sz="800" smtClean="0"/>
              <a:t>    grid on;</a:t>
            </a:r>
          </a:p>
          <a:p>
            <a:pPr>
              <a:lnSpc>
                <a:spcPct val="80000"/>
              </a:lnSpc>
            </a:pPr>
            <a:r>
              <a:rPr lang="en-US" sz="800" smtClean="0"/>
              <a:t>else</a:t>
            </a:r>
          </a:p>
          <a:p>
            <a:pPr>
              <a:lnSpc>
                <a:spcPct val="80000"/>
              </a:lnSpc>
            </a:pPr>
            <a:r>
              <a:rPr lang="en-US" sz="800" smtClean="0"/>
              <a:t>    figure(6);</a:t>
            </a:r>
          </a:p>
          <a:p>
            <a:pPr>
              <a:lnSpc>
                <a:spcPct val="80000"/>
              </a:lnSpc>
            </a:pPr>
            <a:r>
              <a:rPr lang="en-US" sz="800" smtClean="0"/>
              <a:t>    clf;</a:t>
            </a:r>
          </a:p>
          <a:p>
            <a:pPr>
              <a:lnSpc>
                <a:spcPct val="80000"/>
              </a:lnSpc>
            </a:pPr>
            <a:r>
              <a:rPr lang="en-US" sz="800" smtClean="0"/>
              <a:t>    plot(tt_data,fi);</a:t>
            </a:r>
          </a:p>
          <a:p>
            <a:pPr>
              <a:lnSpc>
                <a:spcPct val="80000"/>
              </a:lnSpc>
            </a:pPr>
            <a:r>
              <a:rPr lang="en-US" sz="800" smtClean="0"/>
              <a:t>    xlabel('Time [ms]');</a:t>
            </a:r>
          </a:p>
          <a:p>
            <a:pPr>
              <a:lnSpc>
                <a:spcPct val="80000"/>
              </a:lnSpc>
            </a:pPr>
            <a:r>
              <a:rPr lang="en-US" sz="800" smtClean="0"/>
              <a:t>    title('Time domain plot of data (Filtered)');</a:t>
            </a:r>
          </a:p>
          <a:p>
            <a:pPr>
              <a:lnSpc>
                <a:spcPct val="80000"/>
              </a:lnSpc>
            </a:pPr>
            <a:r>
              <a:rPr lang="en-US" sz="800" smtClean="0"/>
              <a:t>    grid on;</a:t>
            </a:r>
          </a:p>
          <a:p>
            <a:pPr>
              <a:lnSpc>
                <a:spcPct val="80000"/>
              </a:lnSpc>
            </a:pPr>
            <a:r>
              <a:rPr lang="en-US" sz="800" smtClean="0"/>
              <a:t>    </a:t>
            </a:r>
          </a:p>
          <a:p>
            <a:pPr>
              <a:lnSpc>
                <a:spcPct val="80000"/>
              </a:lnSpc>
            </a:pPr>
            <a:r>
              <a:rPr lang="en-US" sz="800" smtClean="0"/>
              <a:t>    figure(7);</a:t>
            </a:r>
          </a:p>
          <a:p>
            <a:pPr>
              <a:lnSpc>
                <a:spcPct val="80000"/>
              </a:lnSpc>
            </a:pPr>
            <a:r>
              <a:rPr lang="en-US" sz="800" smtClean="0"/>
              <a:t>    clf;</a:t>
            </a:r>
          </a:p>
          <a:p>
            <a:pPr>
              <a:lnSpc>
                <a:spcPct val="80000"/>
              </a:lnSpc>
            </a:pPr>
            <a:r>
              <a:rPr lang="en-US" sz="800" smtClean="0"/>
              <a:t>    plot(ff_data, 20*log10(abs(fft(fi))));</a:t>
            </a:r>
          </a:p>
          <a:p>
            <a:pPr>
              <a:lnSpc>
                <a:spcPct val="80000"/>
              </a:lnSpc>
            </a:pPr>
            <a:r>
              <a:rPr lang="en-US" sz="800" smtClean="0"/>
              <a:t>    axis([0 3*r_b 30 80]);</a:t>
            </a:r>
          </a:p>
          <a:p>
            <a:pPr>
              <a:lnSpc>
                <a:spcPct val="80000"/>
              </a:lnSpc>
            </a:pPr>
            <a:r>
              <a:rPr lang="en-US" sz="800" smtClean="0"/>
              <a:t>    title('Frequency domain plot of data (Filtered)');</a:t>
            </a:r>
          </a:p>
          <a:p>
            <a:pPr>
              <a:lnSpc>
                <a:spcPct val="80000"/>
              </a:lnSpc>
            </a:pPr>
            <a:r>
              <a:rPr lang="en-US" sz="800" smtClean="0"/>
              <a:t>    grid on;</a:t>
            </a:r>
          </a:p>
          <a:p>
            <a:pPr>
              <a:lnSpc>
                <a:spcPct val="80000"/>
              </a:lnSpc>
            </a:pPr>
            <a:r>
              <a:rPr lang="en-US" sz="800" smtClean="0"/>
              <a:t>end</a:t>
            </a:r>
          </a:p>
          <a:p>
            <a:pPr>
              <a:lnSpc>
                <a:spcPct val="80000"/>
              </a:lnSpc>
            </a:pPr>
            <a:r>
              <a:rPr lang="en-US" sz="800" smtClean="0"/>
              <a:t> </a:t>
            </a:r>
          </a:p>
          <a:p>
            <a:pPr>
              <a:lnSpc>
                <a:spcPct val="80000"/>
              </a:lnSpc>
            </a:pPr>
            <a:r>
              <a:rPr lang="en-US" sz="800" smtClean="0"/>
              <a:t>figure(8);</a:t>
            </a:r>
          </a:p>
          <a:p>
            <a:pPr>
              <a:lnSpc>
                <a:spcPct val="80000"/>
              </a:lnSpc>
            </a:pPr>
            <a:r>
              <a:rPr lang="en-US" sz="800" smtClean="0"/>
              <a:t>clf;</a:t>
            </a:r>
          </a:p>
          <a:p>
            <a:pPr>
              <a:lnSpc>
                <a:spcPct val="80000"/>
              </a:lnSpc>
            </a:pPr>
            <a:r>
              <a:rPr lang="en-US" sz="800" smtClean="0"/>
              <a:t>plot(tt_data, mif_data);</a:t>
            </a:r>
          </a:p>
          <a:p>
            <a:pPr>
              <a:lnSpc>
                <a:spcPct val="80000"/>
              </a:lnSpc>
            </a:pPr>
            <a:r>
              <a:rPr lang="en-US" sz="800" smtClean="0"/>
              <a:t>title('Time plot of IF signal (RANDOM, BURST, PREAMPLE)');</a:t>
            </a:r>
          </a:p>
          <a:p>
            <a:pPr>
              <a:lnSpc>
                <a:spcPct val="80000"/>
              </a:lnSpc>
            </a:pPr>
            <a:r>
              <a:rPr lang="en-US" sz="800" smtClean="0"/>
              <a:t>xlabel('Time [ms]');</a:t>
            </a:r>
          </a:p>
          <a:p>
            <a:pPr>
              <a:lnSpc>
                <a:spcPct val="80000"/>
              </a:lnSpc>
            </a:pPr>
            <a:r>
              <a:rPr lang="en-US" sz="800" smtClean="0"/>
              <a:t>grid on;</a:t>
            </a:r>
          </a:p>
          <a:p>
            <a:pPr>
              <a:lnSpc>
                <a:spcPct val="80000"/>
              </a:lnSpc>
            </a:pPr>
            <a:r>
              <a:rPr lang="en-US" sz="800" smtClean="0"/>
              <a:t> </a:t>
            </a:r>
          </a:p>
          <a:p>
            <a:pPr>
              <a:lnSpc>
                <a:spcPct val="80000"/>
              </a:lnSpc>
            </a:pPr>
            <a:r>
              <a:rPr lang="en-US" sz="800" smtClean="0"/>
              <a:t>figure(9);</a:t>
            </a:r>
          </a:p>
          <a:p>
            <a:pPr>
              <a:lnSpc>
                <a:spcPct val="80000"/>
              </a:lnSpc>
            </a:pPr>
            <a:r>
              <a:rPr lang="en-US" sz="800" smtClean="0"/>
              <a:t>clf;</a:t>
            </a:r>
          </a:p>
          <a:p>
            <a:pPr>
              <a:lnSpc>
                <a:spcPct val="80000"/>
              </a:lnSpc>
            </a:pPr>
            <a:r>
              <a:rPr lang="en-US" sz="800" smtClean="0"/>
              <a:t>plot(ff_data, 20*log10(abs(fft(mif_data))));</a:t>
            </a:r>
          </a:p>
          <a:p>
            <a:pPr>
              <a:lnSpc>
                <a:spcPct val="80000"/>
              </a:lnSpc>
            </a:pPr>
            <a:r>
              <a:rPr lang="en-US" sz="800" smtClean="0"/>
              <a:t>f2 = 0.1 * r_b * OS_if * OS_rb;</a:t>
            </a:r>
          </a:p>
          <a:p>
            <a:pPr>
              <a:lnSpc>
                <a:spcPct val="80000"/>
              </a:lnSpc>
            </a:pPr>
            <a:r>
              <a:rPr lang="en-US" sz="800" smtClean="0"/>
              <a:t>axis([0.75*r_b*OS_if 1.25*r_b*OS_if 10 70]);</a:t>
            </a:r>
          </a:p>
          <a:p>
            <a:pPr>
              <a:lnSpc>
                <a:spcPct val="80000"/>
              </a:lnSpc>
            </a:pPr>
            <a:r>
              <a:rPr lang="en-US" sz="800" smtClean="0"/>
              <a:t>xlabel('Frequency [Hz]');</a:t>
            </a:r>
          </a:p>
          <a:p>
            <a:pPr>
              <a:lnSpc>
                <a:spcPct val="80000"/>
              </a:lnSpc>
            </a:pPr>
            <a:r>
              <a:rPr lang="en-US" sz="800" smtClean="0"/>
              <a:t>title('Modulation bandwidth of 1 burst (RANDOM, BURST, PREAMPLE)');</a:t>
            </a:r>
          </a:p>
          <a:p>
            <a:pPr>
              <a:lnSpc>
                <a:spcPct val="80000"/>
              </a:lnSpc>
            </a:pPr>
            <a:r>
              <a:rPr lang="en-US" sz="800" smtClean="0"/>
              <a:t>grid on;</a:t>
            </a:r>
          </a:p>
          <a:p>
            <a:pPr>
              <a:lnSpc>
                <a:spcPct val="80000"/>
              </a:lnSpc>
            </a:pPr>
            <a:r>
              <a:rPr lang="en-US" sz="800" smtClean="0"/>
              <a:t> </a:t>
            </a:r>
          </a:p>
          <a:p>
            <a:pPr>
              <a:lnSpc>
                <a:spcPct val="80000"/>
              </a:lnSpc>
            </a:pPr>
            <a:r>
              <a:rPr lang="en-US" sz="800" smtClean="0"/>
              <a:t>figure(10);</a:t>
            </a:r>
          </a:p>
          <a:p>
            <a:pPr>
              <a:lnSpc>
                <a:spcPct val="80000"/>
              </a:lnSpc>
            </a:pPr>
            <a:r>
              <a:rPr lang="en-US" sz="800" smtClean="0"/>
              <a:t>clf;</a:t>
            </a:r>
          </a:p>
          <a:p>
            <a:pPr>
              <a:lnSpc>
                <a:spcPct val="80000"/>
              </a:lnSpc>
            </a:pPr>
            <a:r>
              <a:rPr lang="en-US" sz="800" smtClean="0"/>
              <a:t>ff_step = ff_data(2)-ff_data(1);</a:t>
            </a:r>
          </a:p>
          <a:p>
            <a:pPr>
              <a:lnSpc>
                <a:spcPct val="80000"/>
              </a:lnSpc>
            </a:pPr>
            <a:r>
              <a:rPr lang="en-US" sz="800" smtClean="0"/>
              <a:t>if(RX_Bandwidth&gt;0)</a:t>
            </a:r>
          </a:p>
          <a:p>
            <a:pPr>
              <a:lnSpc>
                <a:spcPct val="80000"/>
              </a:lnSpc>
            </a:pPr>
            <a:r>
              <a:rPr lang="en-US" sz="800" smtClean="0"/>
              <a:t>    [fft_max fft_max_index] = max(fft_mif_sum(1:length(fft_mif_sum)/2));</a:t>
            </a:r>
          </a:p>
          <a:p>
            <a:pPr>
              <a:lnSpc>
                <a:spcPct val="80000"/>
              </a:lnSpc>
            </a:pPr>
            <a:r>
              <a:rPr lang="en-US" sz="800" smtClean="0"/>
              <a:t>    RX_BDW_index = floor(0.5*RX_Bandwidth / ff_step);</a:t>
            </a:r>
          </a:p>
          <a:p>
            <a:pPr>
              <a:lnSpc>
                <a:spcPct val="80000"/>
              </a:lnSpc>
            </a:pPr>
            <a:r>
              <a:rPr lang="en-US" sz="800" smtClean="0"/>
              <a:t>    fft_mif_sum = [-200*ones(1, fft_max_index-RX_BDW_index) fft_mif_sum(fft_max_index-RX_BDW_index:fft_max_index+RX_BDW_index) -200*ones(1, length(fft_mif_sum)-fft_max_index-RX_BDW_index-1)];</a:t>
            </a:r>
          </a:p>
          <a:p>
            <a:pPr>
              <a:lnSpc>
                <a:spcPct val="80000"/>
              </a:lnSpc>
            </a:pPr>
            <a:r>
              <a:rPr lang="en-US" sz="800" smtClean="0"/>
              <a:t>end</a:t>
            </a:r>
          </a:p>
          <a:p>
            <a:pPr>
              <a:lnSpc>
                <a:spcPct val="80000"/>
              </a:lnSpc>
            </a:pPr>
            <a:r>
              <a:rPr lang="en-US" sz="800" smtClean="0"/>
              <a:t>plot(ff_data,fft_mif_sum);</a:t>
            </a:r>
          </a:p>
          <a:p>
            <a:pPr>
              <a:lnSpc>
                <a:spcPct val="80000"/>
              </a:lnSpc>
            </a:pPr>
            <a:r>
              <a:rPr lang="en-US" sz="800" smtClean="0"/>
              <a:t>hold on;</a:t>
            </a:r>
          </a:p>
          <a:p>
            <a:pPr>
              <a:lnSpc>
                <a:spcPct val="80000"/>
              </a:lnSpc>
            </a:pPr>
            <a:r>
              <a:rPr lang="en-US" sz="800" smtClean="0"/>
              <a:t>f2 = 0.1 * r_b * OS_if * OS_rb;</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title('Average modulation bandwidth using specified signal (RANDOM, BURST, PREAMPLE)');</a:t>
            </a:r>
          </a:p>
          <a:p>
            <a:pPr>
              <a:lnSpc>
                <a:spcPct val="80000"/>
              </a:lnSpc>
            </a:pPr>
            <a:r>
              <a:rPr lang="en-US" sz="800" smtClean="0"/>
              <a:t>grid on;</a:t>
            </a:r>
          </a:p>
          <a:p>
            <a:pPr>
              <a:lnSpc>
                <a:spcPct val="80000"/>
              </a:lnSpc>
            </a:pPr>
            <a:r>
              <a:rPr lang="en-US" sz="800" smtClean="0"/>
              <a:t>%% Bandwidth calculations and presentations</a:t>
            </a:r>
          </a:p>
          <a:p>
            <a:pPr>
              <a:lnSpc>
                <a:spcPct val="80000"/>
              </a:lnSpc>
            </a:pPr>
            <a:r>
              <a:rPr lang="en-US" sz="800" smtClean="0"/>
              <a:t>real_fft_mif_sum = 10.^(fft_mif_sum/10);</a:t>
            </a:r>
          </a:p>
          <a:p>
            <a:pPr>
              <a:lnSpc>
                <a:spcPct val="80000"/>
              </a:lnSpc>
            </a:pPr>
            <a:r>
              <a:rPr lang="en-US" sz="800" smtClean="0"/>
              <a:t>fft_max_index = nsymbols*OS_if;        %% point to the center of the signal</a:t>
            </a:r>
          </a:p>
          <a:p>
            <a:pPr>
              <a:lnSpc>
                <a:spcPct val="80000"/>
              </a:lnSpc>
            </a:pPr>
            <a:r>
              <a:rPr lang="en-US" sz="800" smtClean="0"/>
              <a:t>int_fft = zeros(1,nsymbols*OS_if);</a:t>
            </a:r>
          </a:p>
          <a:p>
            <a:pPr>
              <a:lnSpc>
                <a:spcPct val="80000"/>
              </a:lnSpc>
            </a:pPr>
            <a:r>
              <a:rPr lang="en-US" sz="800" smtClean="0"/>
              <a:t>int_fft(1) = real_fft_mif_sum(1);</a:t>
            </a:r>
          </a:p>
          <a:p>
            <a:pPr>
              <a:lnSpc>
                <a:spcPct val="80000"/>
              </a:lnSpc>
            </a:pPr>
            <a:r>
              <a:rPr lang="en-US" sz="800" smtClean="0"/>
              <a:t>for kk=2:2*fft_max_index  %% start from maximum</a:t>
            </a:r>
          </a:p>
          <a:p>
            <a:pPr>
              <a:lnSpc>
                <a:spcPct val="80000"/>
              </a:lnSpc>
            </a:pPr>
            <a:r>
              <a:rPr lang="en-US" sz="800" smtClean="0"/>
              <a:t>    int_fft(kk) = int_fft(kk-1) + real_fft_mif_sum(kk);</a:t>
            </a:r>
          </a:p>
          <a:p>
            <a:pPr>
              <a:lnSpc>
                <a:spcPct val="80000"/>
              </a:lnSpc>
            </a:pPr>
            <a:r>
              <a:rPr lang="en-US" sz="800" smtClean="0"/>
              <a:t>end</a:t>
            </a:r>
          </a:p>
          <a:p>
            <a:pPr>
              <a:lnSpc>
                <a:spcPct val="80000"/>
              </a:lnSpc>
            </a:pPr>
            <a:r>
              <a:rPr lang="en-US" sz="800" smtClean="0"/>
              <a:t>int_fft = int_fft / int_fft(2*nsymbols*OS_if); %% scale the integral to 1</a:t>
            </a:r>
          </a:p>
          <a:p>
            <a:pPr>
              <a:lnSpc>
                <a:spcPct val="80000"/>
              </a:lnSpc>
            </a:pPr>
            <a:r>
              <a:rPr lang="en-US" sz="800" smtClean="0"/>
              <a:t>index_5p = find(int_fft&gt;0.05);</a:t>
            </a:r>
          </a:p>
          <a:p>
            <a:pPr>
              <a:lnSpc>
                <a:spcPct val="80000"/>
              </a:lnSpc>
            </a:pPr>
            <a:r>
              <a:rPr lang="en-US" sz="800" smtClean="0"/>
              <a:t>index_5p = index_5p(1);</a:t>
            </a:r>
          </a:p>
          <a:p>
            <a:pPr>
              <a:lnSpc>
                <a:spcPct val="80000"/>
              </a:lnSpc>
            </a:pPr>
            <a:r>
              <a:rPr lang="en-US" sz="800" smtClean="0"/>
              <a:t>index_95p = find(int_fft&gt;0.95);</a:t>
            </a:r>
          </a:p>
          <a:p>
            <a:pPr>
              <a:lnSpc>
                <a:spcPct val="80000"/>
              </a:lnSpc>
            </a:pPr>
            <a:r>
              <a:rPr lang="en-US" sz="800" smtClean="0"/>
              <a:t>index_95p = index_95p(1);</a:t>
            </a:r>
          </a:p>
          <a:p>
            <a:pPr>
              <a:lnSpc>
                <a:spcPct val="80000"/>
              </a:lnSpc>
            </a:pPr>
            <a:r>
              <a:rPr lang="en-US" sz="800" smtClean="0"/>
              <a:t>index_0p5  = find(int_fft&gt;0.005);</a:t>
            </a:r>
          </a:p>
          <a:p>
            <a:pPr>
              <a:lnSpc>
                <a:spcPct val="80000"/>
              </a:lnSpc>
            </a:pPr>
            <a:r>
              <a:rPr lang="en-US" sz="800" smtClean="0"/>
              <a:t>index_0p5 = index_0p5(1);</a:t>
            </a:r>
          </a:p>
          <a:p>
            <a:pPr>
              <a:lnSpc>
                <a:spcPct val="80000"/>
              </a:lnSpc>
            </a:pPr>
            <a:r>
              <a:rPr lang="en-US" sz="800" smtClean="0"/>
              <a:t>index_99p5 = find(int_fft&gt;0.995);</a:t>
            </a:r>
          </a:p>
          <a:p>
            <a:pPr>
              <a:lnSpc>
                <a:spcPct val="80000"/>
              </a:lnSpc>
            </a:pPr>
            <a:r>
              <a:rPr lang="en-US" sz="800" smtClean="0"/>
              <a:t>index_99p5 = index_99p5(1);</a:t>
            </a:r>
          </a:p>
          <a:p>
            <a:pPr>
              <a:lnSpc>
                <a:spcPct val="80000"/>
              </a:lnSpc>
            </a:pPr>
            <a:r>
              <a:rPr lang="en-US" sz="800" smtClean="0"/>
              <a:t> </a:t>
            </a:r>
          </a:p>
          <a:p>
            <a:pPr>
              <a:lnSpc>
                <a:spcPct val="80000"/>
              </a:lnSpc>
            </a:pPr>
            <a:r>
              <a:rPr lang="en-US" sz="800" smtClean="0"/>
              <a:t>power_p90_freq = (index_95p - index_5p) * ff_step;</a:t>
            </a:r>
          </a:p>
          <a:p>
            <a:pPr>
              <a:lnSpc>
                <a:spcPct val="80000"/>
              </a:lnSpc>
            </a:pPr>
            <a:r>
              <a:rPr lang="en-US" sz="800" smtClean="0"/>
              <a:t>power_p99_freq = (index_99p5 - index_0p5) * ff_step;</a:t>
            </a:r>
          </a:p>
          <a:p>
            <a:pPr>
              <a:lnSpc>
                <a:spcPct val="80000"/>
              </a:lnSpc>
            </a:pPr>
            <a:r>
              <a:rPr lang="en-US" sz="800" smtClean="0"/>
              <a:t>t_ss = sprintf('90 power bandwitdh = %5.0f [Hz]',power_p90_freq);</a:t>
            </a:r>
          </a:p>
          <a:p>
            <a:pPr>
              <a:lnSpc>
                <a:spcPct val="80000"/>
              </a:lnSpc>
            </a:pPr>
            <a:r>
              <a:rPr lang="en-US" sz="800" smtClean="0"/>
              <a:t>text(1.05*r_b*OS_if,-8,t_ss);</a:t>
            </a:r>
          </a:p>
          <a:p>
            <a:pPr>
              <a:lnSpc>
                <a:spcPct val="80000"/>
              </a:lnSpc>
            </a:pPr>
            <a:r>
              <a:rPr lang="en-US" sz="800" smtClean="0"/>
              <a:t>t_ss = sprintf('99 power bandwitdh = %5.0f [Hz]',power_p99_freq);</a:t>
            </a:r>
          </a:p>
          <a:p>
            <a:pPr>
              <a:lnSpc>
                <a:spcPct val="80000"/>
              </a:lnSpc>
            </a:pPr>
            <a:r>
              <a:rPr lang="en-US" sz="800" smtClean="0"/>
              <a:t>text(1.05*r_b*OS_if,-18,t_ss);</a:t>
            </a:r>
          </a:p>
          <a:p>
            <a:pPr>
              <a:lnSpc>
                <a:spcPct val="80000"/>
              </a:lnSpc>
            </a:pPr>
            <a:r>
              <a:rPr lang="en-US" sz="800" smtClean="0"/>
              <a:t>if((index_95p - index_5p)&gt;0)</a:t>
            </a:r>
          </a:p>
          <a:p>
            <a:pPr>
              <a:lnSpc>
                <a:spcPct val="80000"/>
              </a:lnSpc>
            </a:pPr>
            <a:r>
              <a:rPr lang="en-US" sz="800" smtClean="0"/>
              <a:t>    plot([ff_data(index_5p) ff_data(index_95p)], [-10 -10],'-bo','LineWidth',2)</a:t>
            </a:r>
          </a:p>
          <a:p>
            <a:pPr>
              <a:lnSpc>
                <a:spcPct val="80000"/>
              </a:lnSpc>
            </a:pPr>
            <a:r>
              <a:rPr lang="en-US" sz="800" smtClean="0"/>
              <a:t>end</a:t>
            </a:r>
          </a:p>
          <a:p>
            <a:pPr>
              <a:lnSpc>
                <a:spcPct val="80000"/>
              </a:lnSpc>
            </a:pPr>
            <a:r>
              <a:rPr lang="en-US" sz="800" smtClean="0"/>
              <a:t>if((index_99p5 - index_0p5)&gt;0)</a:t>
            </a:r>
          </a:p>
          <a:p>
            <a:pPr>
              <a:lnSpc>
                <a:spcPct val="80000"/>
              </a:lnSpc>
            </a:pPr>
            <a:r>
              <a:rPr lang="en-US" sz="800" smtClean="0"/>
              <a:t>    plot([ff_data(index_0p5) ff_data(index_99p5)], [-20 -20],'-ro','LineWidth',2)</a:t>
            </a:r>
          </a:p>
          <a:p>
            <a:pPr>
              <a:lnSpc>
                <a:spcPct val="80000"/>
              </a:lnSpc>
            </a:pPr>
            <a:r>
              <a:rPr lang="en-US" sz="800" smtClean="0"/>
              <a:t>end</a:t>
            </a:r>
          </a:p>
          <a:p>
            <a:pPr>
              <a:lnSpc>
                <a:spcPct val="80000"/>
              </a:lnSpc>
            </a:pPr>
            <a:r>
              <a:rPr lang="en-US" sz="800" smtClean="0"/>
              <a:t> </a:t>
            </a:r>
          </a:p>
          <a:p>
            <a:pPr>
              <a:lnSpc>
                <a:spcPct val="80000"/>
              </a:lnSpc>
            </a:pPr>
            <a:r>
              <a:rPr lang="en-US" sz="800" smtClean="0"/>
              <a:t> </a:t>
            </a:r>
          </a:p>
          <a:p>
            <a:pPr>
              <a:lnSpc>
                <a:spcPct val="80000"/>
              </a:lnSpc>
            </a:pPr>
            <a:r>
              <a:rPr lang="en-US" sz="800" smtClean="0"/>
              <a:t>figure(11);</a:t>
            </a:r>
          </a:p>
          <a:p>
            <a:pPr>
              <a:lnSpc>
                <a:spcPct val="80000"/>
              </a:lnSpc>
            </a:pPr>
            <a:r>
              <a:rPr lang="en-US" sz="800" smtClean="0"/>
              <a:t>clf;</a:t>
            </a:r>
          </a:p>
          <a:p>
            <a:pPr>
              <a:lnSpc>
                <a:spcPct val="80000"/>
              </a:lnSpc>
            </a:pPr>
            <a:r>
              <a:rPr lang="en-US" sz="800" smtClean="0"/>
              <a:t>nbins_ch_space = floor(channel_spacing / ((r_b * OS_if * OS_rb)/length(if_data)));</a:t>
            </a:r>
          </a:p>
          <a:p>
            <a:pPr>
              <a:lnSpc>
                <a:spcPct val="80000"/>
              </a:lnSpc>
            </a:pPr>
            <a:r>
              <a:rPr lang="en-US" sz="800" smtClean="0"/>
              <a:t>plot(ff_data(1:length(ff_data)-nbins_ch_space+1),fft_mif_sum(nbins_ch_space:length(fft_mif_sum)),'r');</a:t>
            </a:r>
          </a:p>
          <a:p>
            <a:pPr>
              <a:lnSpc>
                <a:spcPct val="80000"/>
              </a:lnSpc>
            </a:pPr>
            <a:r>
              <a:rPr lang="en-US" sz="800" smtClean="0"/>
              <a:t>hold on;</a:t>
            </a:r>
          </a:p>
          <a:p>
            <a:pPr>
              <a:lnSpc>
                <a:spcPct val="80000"/>
              </a:lnSpc>
            </a:pPr>
            <a:r>
              <a:rPr lang="en-US" sz="800" smtClean="0"/>
              <a:t>nn = [zeros(1,nbins_ch_space) fft_mif_sum(1:length(fft_mif_sum)-nbins_ch_space)];</a:t>
            </a:r>
          </a:p>
          <a:p>
            <a:pPr>
              <a:lnSpc>
                <a:spcPct val="80000"/>
              </a:lnSpc>
            </a:pPr>
            <a:r>
              <a:rPr lang="en-US" sz="800" smtClean="0"/>
              <a:t>plot(ff_data, nn,'g');</a:t>
            </a:r>
          </a:p>
          <a:p>
            <a:pPr>
              <a:lnSpc>
                <a:spcPct val="80000"/>
              </a:lnSpc>
            </a:pPr>
            <a:r>
              <a:rPr lang="en-US" sz="800" smtClean="0"/>
              <a:t>plot(ff_data,fft_mif_sum);</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title('Adjacent channel performance');</a:t>
            </a:r>
          </a:p>
          <a:p>
            <a:pPr>
              <a:lnSpc>
                <a:spcPct val="80000"/>
              </a:lnSpc>
            </a:pPr>
            <a:r>
              <a:rPr lang="en-US" sz="800" smtClean="0"/>
              <a:t>grid on;</a:t>
            </a:r>
          </a:p>
          <a:p>
            <a:pPr>
              <a:lnSpc>
                <a:spcPct val="80000"/>
              </a:lnSpc>
            </a:pPr>
            <a:r>
              <a:rPr lang="en-US" sz="800" smtClean="0"/>
              <a:t> </a:t>
            </a:r>
          </a:p>
          <a:p>
            <a:pPr>
              <a:lnSpc>
                <a:spcPct val="80000"/>
              </a:lnSpc>
            </a:pPr>
            <a:r>
              <a:rPr lang="en-US" sz="800" smtClean="0"/>
              <a:t>figure(12);</a:t>
            </a:r>
          </a:p>
          <a:p>
            <a:pPr>
              <a:lnSpc>
                <a:spcPct val="80000"/>
              </a:lnSpc>
            </a:pPr>
            <a:r>
              <a:rPr lang="en-US" sz="800" smtClean="0"/>
              <a:t>clf;</a:t>
            </a:r>
          </a:p>
          <a:p>
            <a:pPr>
              <a:lnSpc>
                <a:spcPct val="80000"/>
              </a:lnSpc>
            </a:pPr>
            <a:r>
              <a:rPr lang="en-US" sz="800" smtClean="0"/>
              <a:t>nbins_ch_space = 2 * nbins_ch_space;</a:t>
            </a:r>
          </a:p>
          <a:p>
            <a:pPr>
              <a:lnSpc>
                <a:spcPct val="80000"/>
              </a:lnSpc>
            </a:pPr>
            <a:r>
              <a:rPr lang="en-US" sz="800" smtClean="0"/>
              <a:t>plot(ff_data(1:length(ff_data)- nbins_ch_space+1),fft_mif_sum(nbins_ch_space:length(fft_mif_sum)),'r');</a:t>
            </a:r>
          </a:p>
          <a:p>
            <a:pPr>
              <a:lnSpc>
                <a:spcPct val="80000"/>
              </a:lnSpc>
            </a:pPr>
            <a:r>
              <a:rPr lang="en-US" sz="800" smtClean="0"/>
              <a:t>hold on;</a:t>
            </a:r>
          </a:p>
          <a:p>
            <a:pPr>
              <a:lnSpc>
                <a:spcPct val="80000"/>
              </a:lnSpc>
            </a:pPr>
            <a:r>
              <a:rPr lang="en-US" sz="800" smtClean="0"/>
              <a:t>nn = [zeros(1,nbins_ch_space) fft_mif_sum(1:length(fft_mif_sum)-nbins_ch_space)];</a:t>
            </a:r>
          </a:p>
          <a:p>
            <a:pPr>
              <a:lnSpc>
                <a:spcPct val="80000"/>
              </a:lnSpc>
            </a:pPr>
            <a:r>
              <a:rPr lang="en-US" sz="800" smtClean="0"/>
              <a:t>plot(ff_data, nn,'g');</a:t>
            </a:r>
          </a:p>
          <a:p>
            <a:pPr>
              <a:lnSpc>
                <a:spcPct val="80000"/>
              </a:lnSpc>
            </a:pPr>
            <a:r>
              <a:rPr lang="en-US" sz="800" smtClean="0"/>
              <a:t>plot(ff_data,fft_mif_sum);</a:t>
            </a:r>
          </a:p>
          <a:p>
            <a:pPr>
              <a:lnSpc>
                <a:spcPct val="80000"/>
              </a:lnSpc>
            </a:pPr>
            <a:r>
              <a:rPr lang="en-US" sz="800" smtClean="0"/>
              <a:t>axis([0.75*r_b*OS_if 1.25*r_b*OS_if -80 0]);</a:t>
            </a:r>
          </a:p>
          <a:p>
            <a:pPr>
              <a:lnSpc>
                <a:spcPct val="80000"/>
              </a:lnSpc>
            </a:pPr>
            <a:r>
              <a:rPr lang="en-US" sz="800" smtClean="0"/>
              <a:t>xlabel('Frequency [Hz]');</a:t>
            </a:r>
          </a:p>
          <a:p>
            <a:pPr>
              <a:lnSpc>
                <a:spcPct val="80000"/>
              </a:lnSpc>
            </a:pPr>
            <a:r>
              <a:rPr lang="en-US" sz="800" smtClean="0"/>
              <a:t>title('Next to adjacent channel performance');</a:t>
            </a:r>
          </a:p>
          <a:p>
            <a:pPr>
              <a:lnSpc>
                <a:spcPct val="80000"/>
              </a:lnSpc>
            </a:pPr>
            <a:r>
              <a:rPr lang="en-US" sz="800" smtClean="0"/>
              <a:t>grid on;</a:t>
            </a:r>
          </a:p>
          <a:p>
            <a:pPr>
              <a:lnSpc>
                <a:spcPct val="80000"/>
              </a:lnSpc>
            </a:pPr>
            <a:r>
              <a:rPr lang="en-US" sz="800" smtClean="0"/>
              <a:t> </a:t>
            </a:r>
          </a:p>
          <a:p>
            <a:pPr>
              <a:lnSpc>
                <a:spcPct val="80000"/>
              </a:lnSpc>
            </a:pPr>
            <a:r>
              <a:rPr lang="en-US" sz="800" smtClean="0"/>
              <a:t>%% plot eye diagram</a:t>
            </a:r>
          </a:p>
          <a:p>
            <a:pPr>
              <a:lnSpc>
                <a:spcPct val="80000"/>
              </a:lnSpc>
            </a:pPr>
            <a:r>
              <a:rPr lang="en-US" sz="800" smtClean="0"/>
              <a:t> </a:t>
            </a:r>
          </a:p>
          <a:p>
            <a:pPr>
              <a:lnSpc>
                <a:spcPct val="80000"/>
              </a:lnSpc>
            </a:pPr>
            <a:r>
              <a:rPr lang="en-US" sz="800" smtClean="0"/>
              <a:t>if IQ_MOD == 0</a:t>
            </a:r>
          </a:p>
          <a:p>
            <a:pPr>
              <a:lnSpc>
                <a:spcPct val="80000"/>
              </a:lnSpc>
            </a:pPr>
            <a:r>
              <a:rPr lang="en-US" sz="800" smtClean="0"/>
              <a:t>    figure(13);</a:t>
            </a:r>
          </a:p>
          <a:p>
            <a:pPr>
              <a:lnSpc>
                <a:spcPct val="80000"/>
              </a:lnSpc>
            </a:pPr>
            <a:r>
              <a:rPr lang="en-US" sz="800" smtClean="0"/>
              <a:t>    clf;</a:t>
            </a:r>
          </a:p>
          <a:p>
            <a:pPr>
              <a:lnSpc>
                <a:spcPct val="80000"/>
              </a:lnSpc>
            </a:pPr>
            <a:r>
              <a:rPr lang="en-US" sz="800" smtClean="0"/>
              <a:t>    plot(tt_data(1:1+4*OS_G),fi(1:1+4*OS_G));</a:t>
            </a:r>
          </a:p>
          <a:p>
            <a:pPr>
              <a:lnSpc>
                <a:spcPct val="80000"/>
              </a:lnSpc>
            </a:pPr>
            <a:r>
              <a:rPr lang="en-US" sz="800" smtClean="0"/>
              <a:t>    hold on;</a:t>
            </a:r>
          </a:p>
          <a:p>
            <a:pPr>
              <a:lnSpc>
                <a:spcPct val="80000"/>
              </a:lnSpc>
            </a:pPr>
            <a:r>
              <a:rPr lang="en-US" sz="800" smtClean="0"/>
              <a:t>    for ii=1:4*OS_G:length(fi)-4*OS_G</a:t>
            </a:r>
          </a:p>
          <a:p>
            <a:pPr>
              <a:lnSpc>
                <a:spcPct val="80000"/>
              </a:lnSpc>
            </a:pPr>
            <a:r>
              <a:rPr lang="en-US" sz="800" smtClean="0"/>
              <a:t>        plot(tt_data(1:1+4*OS_G),fi(ii:ii+4*OS_G));</a:t>
            </a:r>
          </a:p>
          <a:p>
            <a:pPr>
              <a:lnSpc>
                <a:spcPct val="80000"/>
              </a:lnSpc>
            </a:pPr>
            <a:r>
              <a:rPr lang="en-US" sz="800" smtClean="0"/>
              <a:t>    end</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title('Eye diagram of 4 symbols before upconversion to IF');</a:t>
            </a:r>
          </a:p>
          <a:p>
            <a:pPr>
              <a:lnSpc>
                <a:spcPct val="80000"/>
              </a:lnSpc>
            </a:pPr>
            <a:r>
              <a:rPr lang="en-US" sz="800" smtClean="0"/>
              <a:t>    grid on;</a:t>
            </a:r>
          </a:p>
          <a:p>
            <a:pPr>
              <a:lnSpc>
                <a:spcPct val="80000"/>
              </a:lnSpc>
            </a:pPr>
            <a:r>
              <a:rPr lang="en-US" sz="800" smtClean="0"/>
              <a:t>else</a:t>
            </a:r>
          </a:p>
          <a:p>
            <a:pPr>
              <a:lnSpc>
                <a:spcPct val="80000"/>
              </a:lnSpc>
            </a:pPr>
            <a:r>
              <a:rPr lang="en-US" sz="800" smtClean="0"/>
              <a:t>    figure(13);</a:t>
            </a:r>
          </a:p>
          <a:p>
            <a:pPr>
              <a:lnSpc>
                <a:spcPct val="80000"/>
              </a:lnSpc>
            </a:pPr>
            <a:r>
              <a:rPr lang="en-US" sz="800" smtClean="0"/>
              <a:t>    clf;</a:t>
            </a:r>
          </a:p>
          <a:p>
            <a:pPr>
              <a:lnSpc>
                <a:spcPct val="80000"/>
              </a:lnSpc>
            </a:pPr>
            <a:r>
              <a:rPr lang="en-US" sz="800" smtClean="0"/>
              <a:t>    for ii=1:4*OS_G:length(Qfi)-4*OS_G</a:t>
            </a:r>
          </a:p>
          <a:p>
            <a:pPr>
              <a:lnSpc>
                <a:spcPct val="80000"/>
              </a:lnSpc>
            </a:pPr>
            <a:r>
              <a:rPr lang="en-US" sz="800" smtClean="0"/>
              <a:t>        subplot(2,1,1);plot(tt_data(1:1+4*OS_G),Qfi(ii:ii+4*OS_G)); hold on;</a:t>
            </a:r>
          </a:p>
          <a:p>
            <a:pPr>
              <a:lnSpc>
                <a:spcPct val="80000"/>
              </a:lnSpc>
            </a:pPr>
            <a:r>
              <a:rPr lang="en-US" sz="800" smtClean="0"/>
              <a:t>        subplot(2,1,2);plot(tt_data(1:1+4*OS_G),Ifi(ii:ii+4*OS_G)); hold on;</a:t>
            </a:r>
          </a:p>
          <a:p>
            <a:pPr>
              <a:lnSpc>
                <a:spcPct val="80000"/>
              </a:lnSpc>
            </a:pPr>
            <a:r>
              <a:rPr lang="en-US" sz="800" smtClean="0"/>
              <a:t>    end</a:t>
            </a:r>
          </a:p>
          <a:p>
            <a:pPr>
              <a:lnSpc>
                <a:spcPct val="80000"/>
              </a:lnSpc>
            </a:pPr>
            <a:r>
              <a:rPr lang="en-US" sz="800" smtClean="0"/>
              <a:t>    grid on;</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subplot(2,1,1);</a:t>
            </a:r>
          </a:p>
          <a:p>
            <a:pPr>
              <a:lnSpc>
                <a:spcPct val="80000"/>
              </a:lnSpc>
            </a:pPr>
            <a:r>
              <a:rPr lang="en-US" sz="800" smtClean="0"/>
              <a:t>    grid on;</a:t>
            </a:r>
          </a:p>
          <a:p>
            <a:pPr>
              <a:lnSpc>
                <a:spcPct val="80000"/>
              </a:lnSpc>
            </a:pPr>
            <a:r>
              <a:rPr lang="en-US" sz="800" smtClean="0"/>
              <a:t>    axis([tt_data(1) tt_data(4*OS_G) -1.1 1.1])</a:t>
            </a:r>
          </a:p>
          <a:p>
            <a:pPr>
              <a:lnSpc>
                <a:spcPct val="80000"/>
              </a:lnSpc>
            </a:pPr>
            <a:r>
              <a:rPr lang="en-US" sz="800" smtClean="0"/>
              <a:t>    xlabel('Time [ms]');</a:t>
            </a:r>
          </a:p>
          <a:p>
            <a:pPr>
              <a:lnSpc>
                <a:spcPct val="80000"/>
              </a:lnSpc>
            </a:pPr>
            <a:r>
              <a:rPr lang="en-US" sz="800" smtClean="0"/>
              <a:t>    title('Eye diagram of 4 symbols before upconversion to IF');</a:t>
            </a:r>
          </a:p>
          <a:p>
            <a:pPr>
              <a:lnSpc>
                <a:spcPct val="80000"/>
              </a:lnSpc>
            </a:pPr>
            <a:r>
              <a:rPr lang="en-US" sz="800" smtClean="0"/>
              <a:t>end</a:t>
            </a:r>
          </a:p>
          <a:p>
            <a:pPr>
              <a:lnSpc>
                <a:spcPct val="80000"/>
              </a:lnSpc>
            </a:pPr>
            <a:endParaRPr lang="en-US" sz="800" smtClean="0"/>
          </a:p>
          <a:p>
            <a:pPr>
              <a:lnSpc>
                <a:spcPct val="80000"/>
              </a:lnSpc>
            </a:pPr>
            <a:endParaRPr lang="en-US" sz="1000"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882650" y="723900"/>
            <a:ext cx="4981575" cy="3735388"/>
          </a:xfrm>
          <a:ln/>
        </p:spPr>
      </p:sp>
      <p:sp>
        <p:nvSpPr>
          <p:cNvPr id="150530" name="Rectangle 3"/>
          <p:cNvSpPr>
            <a:spLocks noGrp="1" noChangeArrowheads="1"/>
          </p:cNvSpPr>
          <p:nvPr>
            <p:ph type="body" idx="1"/>
          </p:nvPr>
        </p:nvSpPr>
        <p:spPr>
          <a:xfrm>
            <a:off x="677863" y="4710113"/>
            <a:ext cx="5413375" cy="4459287"/>
          </a:xfrm>
          <a:noFill/>
          <a:ln/>
        </p:spPr>
        <p:txBody>
          <a:bodyPr/>
          <a:lstStyle/>
          <a:p>
            <a:r>
              <a:rPr lang="en-US" sz="1600" b="1" smtClean="0"/>
              <a:t>Quadrature Phase Shift Keying</a:t>
            </a:r>
          </a:p>
          <a:p>
            <a:r>
              <a:rPr lang="en-US" sz="1400" smtClean="0"/>
              <a:t>The modulated signal is shown below for a short segment of a random binary data-stream. The two carrier waves are a cosine wave and a sine wave, as indicated by the signal-space analysis above. Here, the odd-numbered bits have been assigned to the in-phase component and the even-numbered bits to the quadrature component (taking the first bit as number 1). The total signal is shown at the bottom.</a:t>
            </a:r>
            <a:r>
              <a:rPr lang="en-US" smtClean="0"/>
              <a:t> </a:t>
            </a:r>
          </a:p>
          <a:p>
            <a:endParaRPr lang="en-US" smtClean="0"/>
          </a:p>
          <a:p>
            <a:r>
              <a:rPr lang="en-US" sz="1600" b="1" smtClean="0"/>
              <a:t>Offest Quadrature Phase Shift Keying</a:t>
            </a:r>
          </a:p>
          <a:p>
            <a:r>
              <a:rPr lang="en-US" sz="1400" smtClean="0"/>
              <a:t>Taking four values of the phase (two bits) at a time to construct a QPSK symbol can allow the phase of the signal to jump by as much as 180° at a time. When the signal is low-pass filtered (as is typical in a transmitter), these phase-shifts result in large amplitude fluctuations, an undesirable quality in communication systems. By offsetting the timing of the odd and even bits by one bit-period, or half a symbol-period, the in-phase and quadrature components will never change at the same time. In the constellation diagram shown on the left, it can be seen that this will limit the phase-shift to no more than 90° at a time. This yields much lower amplitude fluctuations than non-offset QPSK and is sometimes preferred in practice.</a:t>
            </a:r>
          </a:p>
          <a:p>
            <a:endParaRPr lang="nb-N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960438" y="765175"/>
            <a:ext cx="4902200" cy="3676650"/>
          </a:xfrm>
          <a:ln/>
        </p:spPr>
      </p:sp>
      <p:sp>
        <p:nvSpPr>
          <p:cNvPr id="152578" name="Rectangle 3"/>
          <p:cNvSpPr>
            <a:spLocks noGrp="1" noChangeArrowheads="1"/>
          </p:cNvSpPr>
          <p:nvPr>
            <p:ph type="body" idx="1"/>
          </p:nvPr>
        </p:nvSpPr>
        <p:spPr>
          <a:xfrm>
            <a:off x="920750" y="4670425"/>
            <a:ext cx="4983163" cy="4518025"/>
          </a:xfrm>
          <a:noFill/>
          <a:ln/>
        </p:spPr>
        <p:txBody>
          <a:bodyPr/>
          <a:lstStyle/>
          <a:p>
            <a:endParaRPr lang="en-US" sz="1600" b="1" smtClean="0"/>
          </a:p>
          <a:p>
            <a:r>
              <a:rPr lang="en-US" sz="1600" b="1" smtClean="0"/>
              <a:t>Matlab code to make the graphs</a:t>
            </a:r>
          </a:p>
          <a:p>
            <a:r>
              <a:rPr lang="en-US" smtClean="0"/>
              <a:t>clear;                          %% Clear all variable in memory</a:t>
            </a:r>
          </a:p>
          <a:p>
            <a:r>
              <a:rPr lang="en-US" smtClean="0"/>
              <a:t>%% close all                    %% Close and delete all figures open</a:t>
            </a:r>
          </a:p>
          <a:p>
            <a:r>
              <a:rPr lang="en-US" smtClean="0"/>
              <a:t> </a:t>
            </a:r>
          </a:p>
          <a:p>
            <a:r>
              <a:rPr lang="en-US" smtClean="0"/>
              <a:t>%% Setup the basic modulation parameters</a:t>
            </a:r>
          </a:p>
          <a:p>
            <a:r>
              <a:rPr lang="en-US" smtClean="0"/>
              <a:t>r_b = 2000000;               %% The symbol rate of the modulator (symbol rate = bit rate for 2FSK/BPSK systems)</a:t>
            </a:r>
          </a:p>
          <a:p>
            <a:r>
              <a:rPr lang="en-US" smtClean="0"/>
              <a:t>freq_dev = 93750;          %% For FM modulation this specifies the maximum frequency deviation</a:t>
            </a:r>
          </a:p>
          <a:p>
            <a:r>
              <a:rPr lang="en-US" smtClean="0"/>
              <a:t>channel_spacing = 5000000;  %% Defines the channel spacing for ploting adajacent channels</a:t>
            </a:r>
          </a:p>
          <a:p>
            <a:r>
              <a:rPr lang="en-US" smtClean="0"/>
              <a:t>nbits = 250;              %% number of bits to be used in each burst of data (for QPSK nbits becomes number of symbols to transmit )</a:t>
            </a:r>
          </a:p>
          <a:p>
            <a:r>
              <a:rPr lang="en-US" smtClean="0"/>
              <a:t>nbursts = 25;            %% number of bursts to use for averaging (above 10 starts getting slow)</a:t>
            </a:r>
          </a:p>
          <a:p>
            <a:r>
              <a:rPr lang="en-US" smtClean="0"/>
              <a:t>detail_plots = 0;         %% Detailed modulation plots for each burst (much slower operation)</a:t>
            </a:r>
          </a:p>
          <a:p>
            <a:r>
              <a:rPr lang="en-US" smtClean="0"/>
              <a:t>discrete_filter = 0;      %% uses discrete values filters for the Gaussian filtering</a:t>
            </a:r>
          </a:p>
          <a:p>
            <a:r>
              <a:rPr lang="en-US" smtClean="0"/>
              <a:t>%% Specify the oversampling used for each bit and each IF cycle</a:t>
            </a:r>
          </a:p>
          <a:p>
            <a:r>
              <a:rPr lang="en-US" smtClean="0"/>
              <a:t>OS_rb = 8;                %%  Specify the oversampling rate of each symbol (BFSK : Bit rate = Symbol rate)</a:t>
            </a:r>
          </a:p>
          <a:p>
            <a:r>
              <a:rPr lang="en-US" smtClean="0"/>
              <a:t>OS_if = 16;              %%  Specify the oversampling rate of the IF frequency calculation</a:t>
            </a:r>
          </a:p>
          <a:p>
            <a:r>
              <a:rPr lang="en-US" smtClean="0"/>
              <a:t> </a:t>
            </a:r>
          </a:p>
          <a:p>
            <a:r>
              <a:rPr lang="en-US" smtClean="0"/>
              <a:t> </a:t>
            </a:r>
          </a:p>
          <a:p>
            <a:r>
              <a:rPr lang="en-US" smtClean="0"/>
              <a:t>%% Select which type of modulation to use based on the selection above</a:t>
            </a:r>
          </a:p>
          <a:p>
            <a:r>
              <a:rPr lang="en-US" smtClean="0"/>
              <a:t>%% 1  = 'OOK'              %% 2  = 'ASK'            %% 3  = '2FSK'</a:t>
            </a:r>
          </a:p>
          <a:p>
            <a:r>
              <a:rPr lang="en-US" smtClean="0"/>
              <a:t>%% 4  = '4FSK'             %% 5  = '8FSK'           %% 6  = '16FSK'</a:t>
            </a:r>
          </a:p>
          <a:p>
            <a:r>
              <a:rPr lang="en-US" smtClean="0"/>
              <a:t>%% 7  = 'BPSK'             %% 8  = 'QPSK'           %% 9  = '8PSK'</a:t>
            </a:r>
          </a:p>
          <a:p>
            <a:r>
              <a:rPr lang="en-US" smtClean="0"/>
              <a:t>%% 10 = '16PSK'            %% 11 = 'MSK'            %% 12 = 'O-QPSK</a:t>
            </a:r>
          </a:p>
          <a:p>
            <a:r>
              <a:rPr lang="en-US" smtClean="0"/>
              <a:t>%% 13 = 'O2-QPSK'</a:t>
            </a:r>
          </a:p>
          <a:p>
            <a:r>
              <a:rPr lang="en-US" smtClean="0"/>
              <a:t>Modulation_Type = 13;</a:t>
            </a:r>
          </a:p>
          <a:p>
            <a:r>
              <a:rPr lang="en-US" smtClean="0"/>
              <a:t> </a:t>
            </a:r>
          </a:p>
          <a:p>
            <a:r>
              <a:rPr lang="en-US" smtClean="0"/>
              <a:t>%% Select which type of IF filtering that is needed</a:t>
            </a:r>
          </a:p>
          <a:p>
            <a:r>
              <a:rPr lang="en-US" smtClean="0"/>
              <a:t>%% 1 = 'None'               %% 2 = 'Gaussian'</a:t>
            </a:r>
          </a:p>
          <a:p>
            <a:r>
              <a:rPr lang="en-US" smtClean="0"/>
              <a:t>%% 3 = 'RaisedCosine'       %% 4 = 'HalfSine'</a:t>
            </a:r>
          </a:p>
          <a:p>
            <a:r>
              <a:rPr lang="en-US" smtClean="0"/>
              <a:t>%% 5 = 'HalfSine _ Halfwidth'</a:t>
            </a:r>
          </a:p>
          <a:p>
            <a:r>
              <a:rPr lang="en-US" smtClean="0"/>
              <a:t>Transmit_Filter_Type = 5;</a:t>
            </a:r>
          </a:p>
          <a:p>
            <a:r>
              <a:rPr lang="en-US" smtClean="0"/>
              <a:t> </a:t>
            </a:r>
          </a:p>
          <a:p>
            <a:r>
              <a:rPr lang="en-US" smtClean="0"/>
              <a:t>%% Select which type of data to be used</a:t>
            </a:r>
          </a:p>
          <a:p>
            <a:r>
              <a:rPr lang="en-US" smtClean="0"/>
              <a:t>%% 1 = 'Random data'        %% 2 = 'All ones'</a:t>
            </a:r>
          </a:p>
          <a:p>
            <a:r>
              <a:rPr lang="en-US" smtClean="0"/>
              <a:t>%% 3 = 'All zeros'          %% 4 = '1/2*nbits of 0's and 1/2*nbits of 1's'</a:t>
            </a:r>
          </a:p>
          <a:p>
            <a:r>
              <a:rPr lang="en-US" smtClean="0"/>
              <a:t>%% 5 = 'alternating 1,0's of size nbits'</a:t>
            </a:r>
          </a:p>
          <a:p>
            <a:r>
              <a:rPr lang="en-US" smtClean="0"/>
              <a:t>%% 6 = 'Standard GSM burst' %% 7 = 'Standard DECT burst'</a:t>
            </a:r>
          </a:p>
          <a:p>
            <a:r>
              <a:rPr lang="en-US" smtClean="0"/>
              <a:t>%% 8 = 'Zigbee (CCSS 16 codes - O-QPSK)'</a:t>
            </a:r>
          </a:p>
          <a:p>
            <a:r>
              <a:rPr lang="en-US" smtClean="0"/>
              <a:t>InputDataType = 1;          </a:t>
            </a:r>
          </a:p>
          <a:p>
            <a:r>
              <a:rPr lang="en-US" smtClean="0"/>
              <a:t> </a:t>
            </a:r>
          </a:p>
          <a:p>
            <a:r>
              <a:rPr lang="en-US" smtClean="0"/>
              <a:t>Add_Noise=0;                    %% 0 = 'No noise added'</a:t>
            </a:r>
          </a:p>
          <a:p>
            <a:r>
              <a:rPr lang="en-US" smtClean="0"/>
              <a:t>%% &gt; 0 = Specify the SNR of the AWGN noise</a:t>
            </a:r>
          </a:p>
          <a:p>
            <a:r>
              <a:rPr lang="en-US" smtClean="0"/>
              <a:t>%% to add</a:t>
            </a:r>
          </a:p>
          <a:p>
            <a:r>
              <a:rPr lang="en-US" smtClean="0"/>
              <a:t>FFT_Windowing = 2;              %% 1 = 'None'</a:t>
            </a:r>
          </a:p>
          <a:p>
            <a:r>
              <a:rPr lang="en-US" smtClean="0"/>
              <a:t>%% 2 = 'Hanning'</a:t>
            </a:r>
          </a:p>
          <a:p>
            <a:r>
              <a:rPr lang="en-US" smtClean="0"/>
              <a:t>%% 3 = 'Blackman'</a:t>
            </a:r>
          </a:p>
          <a:p>
            <a:r>
              <a:rPr lang="en-US" smtClean="0"/>
              <a:t>RX_Bandwidth = 0;               %% 0  = 'No RX bandwidth limitations = if no noise this should be default'</a:t>
            </a:r>
          </a:p>
          <a:p>
            <a:r>
              <a:rPr lang="en-US" smtClean="0"/>
              <a:t>%% &gt;0 = 'RX Bandwidth in Hertz'</a:t>
            </a:r>
          </a:p>
          <a:p>
            <a:r>
              <a:rPr lang="en-US" smtClean="0"/>
              <a:t> </a:t>
            </a:r>
          </a:p>
          <a:p>
            <a:r>
              <a:rPr lang="en-US" smtClean="0"/>
              <a:t>%% Calculate basic modulation paramters based on input given above</a:t>
            </a:r>
          </a:p>
          <a:p>
            <a:r>
              <a:rPr lang="en-US" smtClean="0"/>
              <a:t>OS_G  = OS_if*OS_rb;            %% Calculates the required oversampling of the filter function</a:t>
            </a:r>
          </a:p>
          <a:p>
            <a:r>
              <a:rPr lang="en-US" smtClean="0"/>
              <a:t>Tb = 1/r_b;                     %% Calculate the bit time (in seconds)</a:t>
            </a:r>
          </a:p>
          <a:p>
            <a:r>
              <a:rPr lang="en-US" smtClean="0"/>
              <a:t>mi  = freq_dev/r_b;             %% Calculate the modulation index based on freq dev and bit rate</a:t>
            </a:r>
          </a:p>
          <a:p>
            <a:r>
              <a:rPr lang="en-US" smtClean="0"/>
              <a:t> </a:t>
            </a:r>
          </a:p>
          <a:p>
            <a:r>
              <a:rPr lang="en-US" smtClean="0"/>
              <a:t>%% Select whether the IQ modulation scheme is used or just a basic FM transmitter</a:t>
            </a:r>
          </a:p>
          <a:p>
            <a:r>
              <a:rPr lang="en-US" smtClean="0"/>
              <a:t>switch Modulation_Type</a:t>
            </a:r>
          </a:p>
          <a:p>
            <a:r>
              <a:rPr lang="en-US" smtClean="0"/>
              <a:t>    case 1</a:t>
            </a:r>
          </a:p>
          <a:p>
            <a:r>
              <a:rPr lang="en-US" smtClean="0"/>
              <a:t>        IQ_MOD = 0;         %% 1 = 'OOK'</a:t>
            </a:r>
          </a:p>
          <a:p>
            <a:r>
              <a:rPr lang="en-US" smtClean="0"/>
              <a:t>        symbol_map = 2;</a:t>
            </a:r>
          </a:p>
          <a:p>
            <a:r>
              <a:rPr lang="en-US" smtClean="0"/>
              <a:t>        nsymbols = nbits;</a:t>
            </a:r>
          </a:p>
          <a:p>
            <a:r>
              <a:rPr lang="en-US" smtClean="0"/>
              <a:t>    case 2</a:t>
            </a:r>
          </a:p>
          <a:p>
            <a:r>
              <a:rPr lang="en-US" smtClean="0"/>
              <a:t>        IQ_MOD = 0;         %% 2 = 'ASK'</a:t>
            </a:r>
          </a:p>
          <a:p>
            <a:r>
              <a:rPr lang="en-US" smtClean="0"/>
              <a:t>        symbol_map = 2;</a:t>
            </a:r>
          </a:p>
          <a:p>
            <a:r>
              <a:rPr lang="en-US" smtClean="0"/>
              <a:t>        nsymbols = nbits;</a:t>
            </a:r>
          </a:p>
          <a:p>
            <a:r>
              <a:rPr lang="en-US" smtClean="0"/>
              <a:t>    case 3</a:t>
            </a:r>
          </a:p>
          <a:p>
            <a:r>
              <a:rPr lang="en-US" smtClean="0"/>
              <a:t>        IQ_MOD = 0;         %% 3 = '2FSK'</a:t>
            </a:r>
          </a:p>
          <a:p>
            <a:r>
              <a:rPr lang="en-US" smtClean="0"/>
              <a:t>        symbol_map = 2;</a:t>
            </a:r>
          </a:p>
          <a:p>
            <a:r>
              <a:rPr lang="en-US" smtClean="0"/>
              <a:t>        nsymbols = nbits;</a:t>
            </a:r>
          </a:p>
          <a:p>
            <a:r>
              <a:rPr lang="en-US" smtClean="0"/>
              <a:t>    case 4</a:t>
            </a:r>
          </a:p>
          <a:p>
            <a:r>
              <a:rPr lang="en-US" smtClean="0"/>
              <a:t>        IQ_MOD = 0;         %% 4 = '4FSK'</a:t>
            </a:r>
          </a:p>
          <a:p>
            <a:r>
              <a:rPr lang="en-US" smtClean="0"/>
              <a:t>        symbol_map = 4;</a:t>
            </a:r>
          </a:p>
          <a:p>
            <a:r>
              <a:rPr lang="en-US" smtClean="0"/>
              <a:t>        nsymbols = nbits / 2;</a:t>
            </a:r>
          </a:p>
          <a:p>
            <a:r>
              <a:rPr lang="en-US" smtClean="0"/>
              <a:t>    case 5</a:t>
            </a:r>
          </a:p>
          <a:p>
            <a:r>
              <a:rPr lang="en-US" smtClean="0"/>
              <a:t>        IQ_MOD = 0;         %% 5 = '8FSK'</a:t>
            </a:r>
          </a:p>
          <a:p>
            <a:r>
              <a:rPr lang="en-US" smtClean="0"/>
              <a:t>        symbol_map = 8;</a:t>
            </a:r>
          </a:p>
          <a:p>
            <a:r>
              <a:rPr lang="en-US" smtClean="0"/>
              <a:t>        nsymbols = nbits / 3;</a:t>
            </a:r>
          </a:p>
          <a:p>
            <a:r>
              <a:rPr lang="en-US" smtClean="0"/>
              <a:t>    case 6</a:t>
            </a:r>
          </a:p>
          <a:p>
            <a:r>
              <a:rPr lang="en-US" smtClean="0"/>
              <a:t>        IQ_MOD = 0;         %% 6 = '16FSK'</a:t>
            </a:r>
          </a:p>
          <a:p>
            <a:r>
              <a:rPr lang="en-US" smtClean="0"/>
              <a:t>        symbol_map = 16;</a:t>
            </a:r>
          </a:p>
          <a:p>
            <a:r>
              <a:rPr lang="en-US" smtClean="0"/>
              <a:t>        nsymbols = nbits / 4;</a:t>
            </a:r>
          </a:p>
          <a:p>
            <a:r>
              <a:rPr lang="en-US" smtClean="0"/>
              <a:t>    case 7</a:t>
            </a:r>
          </a:p>
          <a:p>
            <a:r>
              <a:rPr lang="en-US" smtClean="0"/>
              <a:t>        IQ_MOD = 1;         %% 7 = 'BPSK'</a:t>
            </a:r>
          </a:p>
          <a:p>
            <a:r>
              <a:rPr lang="en-US" smtClean="0"/>
              <a:t>        symbol_map = 2;</a:t>
            </a:r>
          </a:p>
          <a:p>
            <a:r>
              <a:rPr lang="en-US" smtClean="0"/>
              <a:t>        nsymbols = nbits;</a:t>
            </a:r>
          </a:p>
          <a:p>
            <a:r>
              <a:rPr lang="en-US" smtClean="0"/>
              <a:t>    case 8</a:t>
            </a:r>
          </a:p>
          <a:p>
            <a:r>
              <a:rPr lang="en-US" smtClean="0"/>
              <a:t>        IQ_MOD = 1;         %% 8 = 'QPSK'</a:t>
            </a:r>
          </a:p>
          <a:p>
            <a:r>
              <a:rPr lang="en-US" smtClean="0"/>
              <a:t>        symbol_map = 4;</a:t>
            </a:r>
          </a:p>
          <a:p>
            <a:r>
              <a:rPr lang="en-US" smtClean="0"/>
              <a:t>        nsymbols = nbits / 2;</a:t>
            </a:r>
          </a:p>
          <a:p>
            <a:r>
              <a:rPr lang="en-US" smtClean="0"/>
              <a:t>    case 9</a:t>
            </a:r>
          </a:p>
          <a:p>
            <a:r>
              <a:rPr lang="en-US" smtClean="0"/>
              <a:t>        IQ_MOD = 1;         %% 9 = '8PSK'</a:t>
            </a:r>
          </a:p>
          <a:p>
            <a:r>
              <a:rPr lang="en-US" smtClean="0"/>
              <a:t>        symbol_map = 8;</a:t>
            </a:r>
          </a:p>
          <a:p>
            <a:r>
              <a:rPr lang="en-US" smtClean="0"/>
              <a:t>        nsymbols = nbits / 3;</a:t>
            </a:r>
          </a:p>
          <a:p>
            <a:r>
              <a:rPr lang="en-US" smtClean="0"/>
              <a:t>    case 10</a:t>
            </a:r>
          </a:p>
          <a:p>
            <a:r>
              <a:rPr lang="en-US" smtClean="0"/>
              <a:t>        IQ_MOD = 1;         %% 10 = '16PSK'</a:t>
            </a:r>
          </a:p>
          <a:p>
            <a:r>
              <a:rPr lang="en-US" smtClean="0"/>
              <a:t>        symbol_map = 16;</a:t>
            </a:r>
          </a:p>
          <a:p>
            <a:r>
              <a:rPr lang="en-US" smtClean="0"/>
              <a:t>        nsymbols = nbits / 4;</a:t>
            </a:r>
          </a:p>
          <a:p>
            <a:r>
              <a:rPr lang="en-US" smtClean="0"/>
              <a:t>    case 11</a:t>
            </a:r>
          </a:p>
          <a:p>
            <a:r>
              <a:rPr lang="en-US" smtClean="0"/>
              <a:t>        IQ_MOD = 1;         %% 11 = 'MSK'</a:t>
            </a:r>
          </a:p>
          <a:p>
            <a:r>
              <a:rPr lang="en-US" smtClean="0"/>
              <a:t>        symbol_map = 2;</a:t>
            </a:r>
          </a:p>
          <a:p>
            <a:r>
              <a:rPr lang="en-US" smtClean="0"/>
              <a:t>        nsymbols = nbits;</a:t>
            </a:r>
          </a:p>
          <a:p>
            <a:r>
              <a:rPr lang="en-US" smtClean="0"/>
              <a:t>    case 12</a:t>
            </a:r>
          </a:p>
          <a:p>
            <a:r>
              <a:rPr lang="en-US" smtClean="0"/>
              <a:t>        IQ_MOD = 1;         %% 12 = 'O-QPSK'</a:t>
            </a:r>
          </a:p>
          <a:p>
            <a:r>
              <a:rPr lang="en-US" smtClean="0"/>
              <a:t>        symbol_map = 4;</a:t>
            </a:r>
          </a:p>
          <a:p>
            <a:r>
              <a:rPr lang="en-US" smtClean="0"/>
              <a:t>        nsymbols = nbits / 2;</a:t>
            </a:r>
          </a:p>
          <a:p>
            <a:r>
              <a:rPr lang="en-US" smtClean="0"/>
              <a:t>    case 13</a:t>
            </a:r>
          </a:p>
          <a:p>
            <a:r>
              <a:rPr lang="en-US" smtClean="0"/>
              <a:t>        IQ_MOD = 1;         %% 13 = 'O2-QPSK'</a:t>
            </a:r>
          </a:p>
          <a:p>
            <a:r>
              <a:rPr lang="en-US" smtClean="0"/>
              <a:t>        symbol_map = 4;</a:t>
            </a:r>
          </a:p>
          <a:p>
            <a:r>
              <a:rPr lang="en-US" smtClean="0"/>
              <a:t>        nsymbols = nbits / 2;</a:t>
            </a:r>
          </a:p>
          <a:p>
            <a:r>
              <a:rPr lang="en-US" smtClean="0"/>
              <a:t>end</a:t>
            </a:r>
          </a:p>
          <a:p>
            <a:r>
              <a:rPr lang="en-US" smtClean="0"/>
              <a:t> </a:t>
            </a:r>
          </a:p>
          <a:p>
            <a:r>
              <a:rPr lang="en-US" smtClean="0"/>
              <a:t>%% Initialize array to zeros. This speeds up data processing of large arrays of data</a:t>
            </a:r>
          </a:p>
          <a:p>
            <a:r>
              <a:rPr lang="en-US" smtClean="0"/>
              <a:t>if_data  = zeros(1,nsymbols*OS_if * OS_rb);  %%</a:t>
            </a:r>
          </a:p>
          <a:p>
            <a:r>
              <a:rPr lang="en-US" smtClean="0"/>
              <a:t>tt_data  = zeros(1,nsymbols*OS_if * OS_rb);  %% time array for if data array</a:t>
            </a:r>
          </a:p>
          <a:p>
            <a:r>
              <a:rPr lang="en-US" smtClean="0"/>
              <a:t>ff_data  = zeros(1,nsymbols*OS_if * OS_rb);  %% fft array of if data</a:t>
            </a:r>
          </a:p>
          <a:p>
            <a:r>
              <a:rPr lang="en-US" smtClean="0"/>
              <a:t>fm_data  = zeros(1,nsymbols*OS_if * OS_rb);  %% modulation data</a:t>
            </a:r>
          </a:p>
          <a:p>
            <a:r>
              <a:rPr lang="en-US" smtClean="0"/>
              <a:t>mif_data = zeros(1,nsymbols*OS_if * OS_rb);  %% modulation data</a:t>
            </a:r>
          </a:p>
          <a:p>
            <a:r>
              <a:rPr lang="en-US" smtClean="0"/>
              <a:t>IntQfi   = zeros(1,nsymbols*OS_if * OS_rb);  %% Running integration of modulation data</a:t>
            </a:r>
          </a:p>
          <a:p>
            <a:r>
              <a:rPr lang="en-US" smtClean="0"/>
              <a:t>IntIfi   = zeros(1,nsymbols*OS_if * OS_rb);  %% Running integration of modulation data</a:t>
            </a:r>
          </a:p>
          <a:p>
            <a:r>
              <a:rPr lang="en-US" smtClean="0"/>
              <a:t> </a:t>
            </a:r>
          </a:p>
          <a:p>
            <a:r>
              <a:rPr lang="en-US" smtClean="0"/>
              <a:t>%% Precalculate the filter functions used by the modulation schemes (Gaussian, Box, RaisedCosine, HalfSine)</a:t>
            </a:r>
          </a:p>
          <a:p>
            <a:r>
              <a:rPr lang="en-US" smtClean="0"/>
              <a:t>G_L = 5;</a:t>
            </a:r>
          </a:p>
          <a:p>
            <a:r>
              <a:rPr lang="en-US" smtClean="0"/>
              <a:t>G = Gauss(0.5, Tb, OS_G, G_L);             %% Calculate the Gaussian transfer function</a:t>
            </a:r>
          </a:p>
          <a:p>
            <a:r>
              <a:rPr lang="en-US" smtClean="0"/>
              <a:t>G = (pi/2)*OS_rb*G;                      %% scale the pulse such that we get pi/2 delta for each symbol</a:t>
            </a:r>
          </a:p>
          <a:p>
            <a:r>
              <a:rPr lang="en-US" smtClean="0"/>
              <a:t>RC = RaisedCosine(0.5, G_L, OS_G);</a:t>
            </a:r>
          </a:p>
          <a:p>
            <a:r>
              <a:rPr lang="en-US" smtClean="0"/>
              <a:t>RC = (pi/2)*OS_rb*RC;                    %% scale the pulse such that we get pi/2 delta for each symbol</a:t>
            </a:r>
          </a:p>
          <a:p>
            <a:r>
              <a:rPr lang="en-US" smtClean="0"/>
              <a:t>HS = HalfSine2(G_L, OS_G);</a:t>
            </a:r>
          </a:p>
          <a:p>
            <a:r>
              <a:rPr lang="en-US" smtClean="0"/>
              <a:t>HS = (pi/2)*OS_rb*HS;                    %% scale the pulse such that we get pi/2 delta for each symbol</a:t>
            </a:r>
          </a:p>
          <a:p>
            <a:r>
              <a:rPr lang="en-US" smtClean="0"/>
              <a:t>HS2 = HalfSine(G_L, OS_G);</a:t>
            </a:r>
          </a:p>
          <a:p>
            <a:r>
              <a:rPr lang="en-US" smtClean="0"/>
              <a:t>HS2 = (pi/2)*OS_rb*HS2;                  %% scale the pulse such that we get pi/2 delta for each symbol</a:t>
            </a:r>
          </a:p>
          <a:p>
            <a:r>
              <a:rPr lang="en-US" smtClean="0"/>
              <a:t> </a:t>
            </a:r>
          </a:p>
          <a:p>
            <a:r>
              <a:rPr lang="en-US" smtClean="0"/>
              <a:t>figure(1)</a:t>
            </a:r>
          </a:p>
          <a:p>
            <a:r>
              <a:rPr lang="en-US" smtClean="0"/>
              <a:t>for n=1:length(G),</a:t>
            </a:r>
          </a:p>
          <a:p>
            <a:r>
              <a:rPr lang="en-US" smtClean="0"/>
              <a:t>    tt(n) = n/OS_G - length(G)/OS_G*0.5;</a:t>
            </a:r>
          </a:p>
          <a:p>
            <a:r>
              <a:rPr lang="en-US" smtClean="0"/>
              <a:t>end</a:t>
            </a:r>
          </a:p>
          <a:p>
            <a:r>
              <a:rPr lang="en-US" smtClean="0"/>
              <a:t>plot(tt,G,'bo-');</a:t>
            </a:r>
          </a:p>
          <a:p>
            <a:r>
              <a:rPr lang="en-US" smtClean="0"/>
              <a:t>hold on</a:t>
            </a:r>
          </a:p>
          <a:p>
            <a:r>
              <a:rPr lang="en-US" smtClean="0"/>
              <a:t>if(discrete_filter == 1)</a:t>
            </a:r>
          </a:p>
          <a:p>
            <a:r>
              <a:rPr lang="en-US" smtClean="0"/>
              <a:t>    for n=2:length(G)</a:t>
            </a:r>
          </a:p>
          <a:p>
            <a:r>
              <a:rPr lang="en-US" smtClean="0"/>
              <a:t>        if(floor(n/OS_if) ~= n/OS_if)</a:t>
            </a:r>
          </a:p>
          <a:p>
            <a:r>
              <a:rPr lang="en-US" smtClean="0"/>
              <a:t>            G(n) = G(n-1);</a:t>
            </a:r>
          </a:p>
          <a:p>
            <a:r>
              <a:rPr lang="en-US" smtClean="0"/>
              <a:t>        end</a:t>
            </a:r>
          </a:p>
          <a:p>
            <a:r>
              <a:rPr lang="en-US" smtClean="0"/>
              <a:t>    end</a:t>
            </a:r>
          </a:p>
          <a:p>
            <a:r>
              <a:rPr lang="en-US" smtClean="0"/>
              <a:t>    plot(tt,G,'mo-');</a:t>
            </a:r>
          </a:p>
          <a:p>
            <a:r>
              <a:rPr lang="en-US" smtClean="0"/>
              <a:t>end</a:t>
            </a:r>
          </a:p>
          <a:p>
            <a:r>
              <a:rPr lang="en-US" smtClean="0"/>
              <a:t>plot(tt,HS(1:length(G)),'g');</a:t>
            </a:r>
          </a:p>
          <a:p>
            <a:r>
              <a:rPr lang="en-US" smtClean="0"/>
              <a:t>plot(tt,RC(1:length(G)),'r');</a:t>
            </a:r>
          </a:p>
          <a:p>
            <a:r>
              <a:rPr lang="en-US" smtClean="0"/>
              <a:t>grid on</a:t>
            </a:r>
          </a:p>
          <a:p>
            <a:r>
              <a:rPr lang="en-US" smtClean="0"/>
              <a:t>xlabel('time, t')</a:t>
            </a:r>
          </a:p>
          <a:p>
            <a:r>
              <a:rPr lang="en-US" smtClean="0"/>
              <a:t>ylabel('amplitude, g(t)')</a:t>
            </a:r>
          </a:p>
          <a:p>
            <a:r>
              <a:rPr lang="en-US" smtClean="0"/>
              <a:t>title('Time domain waveform of pulse shaping filters')</a:t>
            </a:r>
          </a:p>
          <a:p>
            <a:r>
              <a:rPr lang="en-US" smtClean="0"/>
              <a:t> </a:t>
            </a:r>
          </a:p>
          <a:p>
            <a:r>
              <a:rPr lang="en-US" smtClean="0"/>
              <a:t>Trim_GL = G_L - 0.5;</a:t>
            </a:r>
          </a:p>
          <a:p>
            <a:r>
              <a:rPr lang="en-US" smtClean="0"/>
              <a:t>box = [zeros(1,Trim_GL*OS_G) ones(1,OS_G) zeros(1,Trim_GL*OS_G)];</a:t>
            </a:r>
          </a:p>
          <a:p>
            <a:r>
              <a:rPr lang="en-US" smtClean="0"/>
              <a:t>box = (pi/2)*OS_rb*box/sum(box);          %% scale the pulse such that we get pi/2 delta for each symbol</a:t>
            </a:r>
          </a:p>
          <a:p>
            <a:r>
              <a:rPr lang="en-US" smtClean="0"/>
              <a:t> </a:t>
            </a:r>
          </a:p>
          <a:p>
            <a:r>
              <a:rPr lang="en-US" smtClean="0"/>
              <a:t>%% Precalculate the FFT windowing functions to use</a:t>
            </a:r>
          </a:p>
          <a:p>
            <a:r>
              <a:rPr lang="en-US" smtClean="0"/>
              <a:t>%% The final length of the array will be : nsymbols*OS_G</a:t>
            </a:r>
          </a:p>
          <a:p>
            <a:r>
              <a:rPr lang="en-US" smtClean="0"/>
              <a:t>if (FFT_Windowing == 1)</a:t>
            </a:r>
          </a:p>
          <a:p>
            <a:r>
              <a:rPr lang="en-US" smtClean="0"/>
              <a:t>    FFT_Window = ones(1,nsymbols*OS_G);</a:t>
            </a:r>
          </a:p>
          <a:p>
            <a:r>
              <a:rPr lang="en-US" smtClean="0"/>
              <a:t>end</a:t>
            </a:r>
          </a:p>
          <a:p>
            <a:r>
              <a:rPr lang="en-US" smtClean="0"/>
              <a:t>if (FFT_Windowing == 2)</a:t>
            </a:r>
          </a:p>
          <a:p>
            <a:r>
              <a:rPr lang="en-US" smtClean="0"/>
              <a:t>    FFT_Window = hanning(nsymbols*OS_G)';</a:t>
            </a:r>
          </a:p>
          <a:p>
            <a:r>
              <a:rPr lang="en-US" smtClean="0"/>
              <a:t>end</a:t>
            </a:r>
          </a:p>
          <a:p>
            <a:r>
              <a:rPr lang="en-US" smtClean="0"/>
              <a:t>if (FFT_Windowing == 3)</a:t>
            </a:r>
          </a:p>
          <a:p>
            <a:r>
              <a:rPr lang="en-US" smtClean="0"/>
              <a:t>    FFT_Window = blackman(nsymbols*OS_G)';</a:t>
            </a:r>
          </a:p>
          <a:p>
            <a:r>
              <a:rPr lang="en-US" smtClean="0"/>
              <a:t>end</a:t>
            </a:r>
          </a:p>
          <a:p>
            <a:r>
              <a:rPr lang="en-US" smtClean="0"/>
              <a:t> </a:t>
            </a:r>
          </a:p>
          <a:p>
            <a:r>
              <a:rPr lang="en-US" smtClean="0"/>
              <a:t>%% For Each burst perform the task of modulating the data and store</a:t>
            </a:r>
          </a:p>
          <a:p>
            <a:r>
              <a:rPr lang="en-US" smtClean="0"/>
              <a:t>%% averages for later analysis</a:t>
            </a:r>
          </a:p>
          <a:p>
            <a:r>
              <a:rPr lang="en-US" smtClean="0"/>
              <a:t>for bb=1:nbursts</a:t>
            </a:r>
          </a:p>
          <a:p>
            <a:r>
              <a:rPr lang="en-US" smtClean="0"/>
              <a:t>    fprintf('Burst number : %d\n', bb);</a:t>
            </a:r>
          </a:p>
          <a:p>
            <a:r>
              <a:rPr lang="en-US" smtClean="0"/>
              <a:t>    </a:t>
            </a:r>
          </a:p>
          <a:p>
            <a:r>
              <a:rPr lang="en-US" smtClean="0"/>
              <a:t>    if(InputDataType == 1)               %% random data sequence</a:t>
            </a:r>
          </a:p>
          <a:p>
            <a:r>
              <a:rPr lang="en-US" smtClean="0"/>
              <a:t>        an = floor(symbol_map*rand(1,nsymbols))/(symbol_map-1);</a:t>
            </a:r>
          </a:p>
          <a:p>
            <a:r>
              <a:rPr lang="en-US" smtClean="0"/>
              <a:t>    end</a:t>
            </a:r>
          </a:p>
          <a:p>
            <a:r>
              <a:rPr lang="en-US" smtClean="0"/>
              <a:t>    </a:t>
            </a:r>
          </a:p>
          <a:p>
            <a:r>
              <a:rPr lang="en-US" smtClean="0"/>
              <a:t>    if(InputDataType == 2)               %% 1/2 sequence of 1's and 1/2 sequence of 0's</a:t>
            </a:r>
          </a:p>
          <a:p>
            <a:r>
              <a:rPr lang="en-US" smtClean="0"/>
              <a:t>        for i=1:nsymbols</a:t>
            </a:r>
          </a:p>
          <a:p>
            <a:r>
              <a:rPr lang="en-US" smtClean="0"/>
              <a:t>            an(i) = 1;</a:t>
            </a:r>
          </a:p>
          <a:p>
            <a:r>
              <a:rPr lang="en-US" smtClean="0"/>
              <a:t>        end</a:t>
            </a:r>
          </a:p>
          <a:p>
            <a:r>
              <a:rPr lang="en-US" smtClean="0"/>
              <a:t>    end</a:t>
            </a:r>
          </a:p>
          <a:p>
            <a:r>
              <a:rPr lang="en-US" smtClean="0"/>
              <a:t>    if(InputDataType == 3)               %% 1/2 sequence of 1's and 1/2 sequence of 0's</a:t>
            </a:r>
          </a:p>
          <a:p>
            <a:r>
              <a:rPr lang="en-US" smtClean="0"/>
              <a:t>        for i=1:nsymbols</a:t>
            </a:r>
          </a:p>
          <a:p>
            <a:r>
              <a:rPr lang="en-US" smtClean="0"/>
              <a:t>            an(i) = 0;</a:t>
            </a:r>
          </a:p>
          <a:p>
            <a:r>
              <a:rPr lang="en-US" smtClean="0"/>
              <a:t>        end</a:t>
            </a:r>
          </a:p>
          <a:p>
            <a:r>
              <a:rPr lang="en-US" smtClean="0"/>
              <a:t>    end</a:t>
            </a:r>
          </a:p>
          <a:p>
            <a:r>
              <a:rPr lang="en-US" smtClean="0"/>
              <a:t>    if(InputDataType == 4)               %% 1/2 sequence of 1's and 1/2 sequence of 0's</a:t>
            </a:r>
          </a:p>
          <a:p>
            <a:r>
              <a:rPr lang="en-US" smtClean="0"/>
              <a:t>        for i=1:nsymbols/2</a:t>
            </a:r>
          </a:p>
          <a:p>
            <a:r>
              <a:rPr lang="en-US" smtClean="0"/>
              <a:t>            an(i) = 1;</a:t>
            </a:r>
          </a:p>
          <a:p>
            <a:r>
              <a:rPr lang="en-US" smtClean="0"/>
              <a:t>        end</a:t>
            </a:r>
          </a:p>
          <a:p>
            <a:r>
              <a:rPr lang="en-US" smtClean="0"/>
              <a:t>        for i=nsymbols/2:nsymbols</a:t>
            </a:r>
          </a:p>
          <a:p>
            <a:r>
              <a:rPr lang="en-US" smtClean="0"/>
              <a:t>            an(i) = 0;</a:t>
            </a:r>
          </a:p>
          <a:p>
            <a:r>
              <a:rPr lang="en-US" smtClean="0"/>
              <a:t>        end</a:t>
            </a:r>
          </a:p>
          <a:p>
            <a:r>
              <a:rPr lang="en-US" smtClean="0"/>
              <a:t>    end</a:t>
            </a:r>
          </a:p>
          <a:p>
            <a:r>
              <a:rPr lang="en-US" smtClean="0"/>
              <a:t>    if(InputDataType == 5)               %% Alternating 1,0,1,0 sequence of nsymbols</a:t>
            </a:r>
          </a:p>
          <a:p>
            <a:r>
              <a:rPr lang="en-US" smtClean="0"/>
              <a:t>        for i=1:2:nsymbols</a:t>
            </a:r>
          </a:p>
          <a:p>
            <a:r>
              <a:rPr lang="en-US" smtClean="0"/>
              <a:t>            an(i) = 0;</a:t>
            </a:r>
          </a:p>
          <a:p>
            <a:r>
              <a:rPr lang="en-US" smtClean="0"/>
              <a:t>            an(i+1) = 1;</a:t>
            </a:r>
          </a:p>
          <a:p>
            <a:r>
              <a:rPr lang="en-US" smtClean="0"/>
              <a:t>        end;</a:t>
            </a:r>
          </a:p>
          <a:p>
            <a:r>
              <a:rPr lang="en-US" smtClean="0"/>
              <a:t>    end</a:t>
            </a:r>
          </a:p>
          <a:p>
            <a:r>
              <a:rPr lang="en-US" smtClean="0"/>
              <a:t>    if(InputDataType == 6)              %% GSM formatted data sequence</a:t>
            </a:r>
          </a:p>
          <a:p>
            <a:r>
              <a:rPr lang="en-US" smtClean="0"/>
              <a:t>        nsymbols = 144;</a:t>
            </a:r>
          </a:p>
          <a:p>
            <a:r>
              <a:rPr lang="en-US" smtClean="0"/>
              <a:t>        D_field1 = round(rand(1,58));</a:t>
            </a:r>
          </a:p>
          <a:p>
            <a:r>
              <a:rPr lang="en-US" smtClean="0"/>
              <a:t>        D_field2 = round(rand(1,58));</a:t>
            </a:r>
          </a:p>
          <a:p>
            <a:r>
              <a:rPr lang="en-US" smtClean="0"/>
              <a:t>        %%  Definition of the 8 different training sequnces</a:t>
            </a:r>
          </a:p>
          <a:p>
            <a:r>
              <a:rPr lang="en-US" smtClean="0"/>
              <a:t>        %%  (including control bits) used in the normal burst.</a:t>
            </a:r>
          </a:p>
          <a:p>
            <a:r>
              <a:rPr lang="en-US" smtClean="0"/>
              <a:t>        %%  These training sequences are defined in GSM 05.02 on page 12.</a:t>
            </a:r>
          </a:p>
          <a:p>
            <a:r>
              <a:rPr lang="en-US" smtClean="0"/>
              <a:t>        %% {{0,0,0,1,0,0,1,0,1,1,1,0,0,0,0,1,0,0,0,1,0,0,1,0,1,1,1,0},</a:t>
            </a:r>
          </a:p>
          <a:p>
            <a:r>
              <a:rPr lang="en-US" smtClean="0"/>
              <a:t>        %% {0,0,0,1,0,1,1,0,1,1,1,0,1,1,1,1,0,0,0,1,0,1,1,0,1,1,1,0},</a:t>
            </a:r>
          </a:p>
          <a:p>
            <a:r>
              <a:rPr lang="en-US" smtClean="0"/>
              <a:t>        %% {0,0,1,0,0,0,0,1,1,1,0,1,1,1,0,1,0,0,1,0,0,0,0,1,1,1,0,0},</a:t>
            </a:r>
          </a:p>
          <a:p>
            <a:r>
              <a:rPr lang="en-US" smtClean="0"/>
              <a:t>        %% {0,0,1,0,0,0,1,1,1,1,0,1,1,0,1,0,0,0,1,0,0,0,1,1,1,1,0,0},</a:t>
            </a:r>
          </a:p>
          <a:p>
            <a:r>
              <a:rPr lang="en-US" smtClean="0"/>
              <a:t>        %% {0,0,0,0,1,1,0,1,0,1,1,1,0,0,1,0,0,0,0,0,1,1,0,1,0,1,1,0},</a:t>
            </a:r>
          </a:p>
          <a:p>
            <a:r>
              <a:rPr lang="en-US" smtClean="0"/>
              <a:t>        %% {0,0,1,0,0,1,1,1,0,1,0,1,1,0,0,0,0,0,1,0,0,1,1,1,0,1,0,0},</a:t>
            </a:r>
          </a:p>
          <a:p>
            <a:r>
              <a:rPr lang="en-US" smtClean="0"/>
              <a:t>        %% {0,1,0,1,0,0,1,1,1,1,1,0,1,1,0,0,0,1,0,1,0,0,1,1,1,1,1,0},</a:t>
            </a:r>
          </a:p>
          <a:p>
            <a:r>
              <a:rPr lang="en-US" smtClean="0"/>
              <a:t>        %% {0,1,1,1,0,1,1,1,1,0,0,0,1,0,0,1,0,1,1,1,0,1,1,1,1,0,0,0}};</a:t>
            </a:r>
          </a:p>
          <a:p>
            <a:r>
              <a:rPr lang="en-US" smtClean="0"/>
              <a:t>        %% we are only using the first sequence in the following demostration</a:t>
            </a:r>
          </a:p>
          <a:p>
            <a:r>
              <a:rPr lang="en-US" smtClean="0"/>
              <a:t>        SyncWord = [0 0 0 1 0 0 1 0 1 1 1 0 0 0 0 1 0 0 0 1 0 0 1 0 1 1 1 0];</a:t>
            </a:r>
          </a:p>
          <a:p>
            <a:r>
              <a:rPr lang="en-US" smtClean="0"/>
              <a:t>        an = [D_field1 SyncWord D_field2];</a:t>
            </a:r>
          </a:p>
          <a:p>
            <a:r>
              <a:rPr lang="en-US" smtClean="0"/>
              <a:t>    end</a:t>
            </a:r>
          </a:p>
          <a:p>
            <a:r>
              <a:rPr lang="en-US" smtClean="0"/>
              <a:t>    if(InputDataType == 7)              %% DECT formatted data sequence</a:t>
            </a:r>
          </a:p>
          <a:p>
            <a:r>
              <a:rPr lang="en-US" smtClean="0"/>
              <a:t>        %% 2FSK modulator with 1152kb/s bit rate</a:t>
            </a:r>
          </a:p>
          <a:p>
            <a:r>
              <a:rPr lang="en-US" smtClean="0"/>
              <a:t>        %% 288kHz deviation and 0.5Tb Gaussian filter</a:t>
            </a:r>
          </a:p>
          <a:p>
            <a:r>
              <a:rPr lang="en-US" smtClean="0"/>
              <a:t>        %% The following setting have been tested</a:t>
            </a:r>
          </a:p>
          <a:p>
            <a:r>
              <a:rPr lang="en-US" smtClean="0"/>
              <a:t>        %% r_b = 1152000;  </a:t>
            </a:r>
          </a:p>
          <a:p>
            <a:r>
              <a:rPr lang="en-US" smtClean="0"/>
              <a:t>        %% freq_dev = 288000;        </a:t>
            </a:r>
          </a:p>
          <a:p>
            <a:r>
              <a:rPr lang="en-US" smtClean="0"/>
              <a:t>        %% channel_spacing = 2000000;</a:t>
            </a:r>
          </a:p>
          <a:p>
            <a:r>
              <a:rPr lang="en-US" smtClean="0"/>
              <a:t>        %% nbits = 434;  </a:t>
            </a:r>
          </a:p>
          <a:p>
            <a:r>
              <a:rPr lang="en-US" smtClean="0"/>
              <a:t>        %% Modulation_Type = 3;</a:t>
            </a:r>
          </a:p>
          <a:p>
            <a:r>
              <a:rPr lang="en-US" smtClean="0"/>
              <a:t>        %% Transmit_Filter_Type = 2;</a:t>
            </a:r>
          </a:p>
          <a:p>
            <a:r>
              <a:rPr lang="en-US" smtClean="0"/>
              <a:t>        D_field = round(rand(1,388));</a:t>
            </a:r>
          </a:p>
          <a:p>
            <a:r>
              <a:rPr lang="en-US" smtClean="0"/>
              <a:t>        SyncWord = [0 1 0 0 0 1 0 1 0 1 1 0 1 1 1 1 1 1];</a:t>
            </a:r>
          </a:p>
          <a:p>
            <a:r>
              <a:rPr lang="en-US" smtClean="0"/>
              <a:t>        Preamble = [0 1 0 1 0 1 0 1 0 1 0 1 0 1 0 1 0 1 0 1 0 1 0 1 0 1 0 1];</a:t>
            </a:r>
          </a:p>
          <a:p>
            <a:r>
              <a:rPr lang="en-US" smtClean="0"/>
              <a:t>        an = [Preamble SyncWord D_field];</a:t>
            </a:r>
          </a:p>
          <a:p>
            <a:r>
              <a:rPr lang="en-US" smtClean="0"/>
              <a:t>    end</a:t>
            </a:r>
          </a:p>
          <a:p>
            <a:r>
              <a:rPr lang="en-US" smtClean="0"/>
              <a:t>    if(InputDataType == 8)                      %% Zigbee formatted data sequence</a:t>
            </a:r>
          </a:p>
          <a:p>
            <a:r>
              <a:rPr lang="en-US" smtClean="0"/>
              <a:t>        zigbee_bits = nsymbols/8;</a:t>
            </a:r>
          </a:p>
          <a:p>
            <a:r>
              <a:rPr lang="en-US" smtClean="0"/>
              <a:t>        n_nibble = ceil(zigbee_bits/4);         %% we need to make sure that we have 4 bits aligned data</a:t>
            </a:r>
          </a:p>
          <a:p>
            <a:r>
              <a:rPr lang="en-US" smtClean="0"/>
              <a:t>        D_field = round(rand(1,4*n_nibble));    %% aligning to 4 bits</a:t>
            </a:r>
          </a:p>
          <a:p>
            <a:r>
              <a:rPr lang="en-US" smtClean="0"/>
              <a:t>        an = 0;</a:t>
            </a:r>
          </a:p>
          <a:p>
            <a:r>
              <a:rPr lang="en-US" smtClean="0"/>
              <a:t>        for jj=1:4:zigbee_bits</a:t>
            </a:r>
          </a:p>
          <a:p>
            <a:r>
              <a:rPr lang="en-US" smtClean="0"/>
              <a:t>            ss = 8*D_field(jj) + 4*D_field(jj+1) + 2*D_field(jj+2) + D_field(jj+3);</a:t>
            </a:r>
          </a:p>
          <a:p>
            <a:r>
              <a:rPr lang="en-US" smtClean="0"/>
              <a:t>            switch ss</a:t>
            </a:r>
          </a:p>
          <a:p>
            <a:r>
              <a:rPr lang="en-US" smtClean="0"/>
              <a:t>                case  0; an = [an 1 1 0 1 1 0 0 1 1 1 0 0 0 0 1 1 0 1 0 1 0 0 1 0 0 0 1 0 1 1 1 0 ];</a:t>
            </a:r>
          </a:p>
          <a:p>
            <a:r>
              <a:rPr lang="en-US" smtClean="0"/>
              <a:t>                case  1; an = [an 1 1 1 0 1 1 0 1 1 0 0 1 1 1 0 0 0 0 1 1 0 1 0 1 0 0 1 0 0 0 1 0 ];</a:t>
            </a:r>
          </a:p>
          <a:p>
            <a:r>
              <a:rPr lang="en-US" smtClean="0"/>
              <a:t>                case  2; an = [an 0 0 1 0 1 1 1 0 1 1 0 1 1 0 0 1 1 1 0 0 0 0 1 1 0 1 0 1 0 0 1 0 ];</a:t>
            </a:r>
          </a:p>
          <a:p>
            <a:r>
              <a:rPr lang="en-US" smtClean="0"/>
              <a:t>                case  3; an = [an 0 0 1 0 0 0 1 0 1 1 1 0 1 1 0 1 1 0 0 1 1 1 0 0 0 0 1 1 0 1 0 1 ];</a:t>
            </a:r>
          </a:p>
          <a:p>
            <a:r>
              <a:rPr lang="en-US" smtClean="0"/>
              <a:t>                case  4; an = [an 0 1 0 1 0 0 1 0 0 0 1 0 1 1 1 0 1 1 0 1 1 0 0 1 1 1 0 0 0 0 1 1 ];</a:t>
            </a:r>
          </a:p>
          <a:p>
            <a:r>
              <a:rPr lang="en-US" smtClean="0"/>
              <a:t>                case  5; an = [an 0 0 1 1 0 1 0 1 0 0 1 0 0 0 1 0 1 1 1 0 1 1 0 1 1 0 0 1 1 1 0 0 ];</a:t>
            </a:r>
          </a:p>
          <a:p>
            <a:r>
              <a:rPr lang="en-US" smtClean="0"/>
              <a:t>                case  6; an = [an 1 1 0 0 0 0 1 1 0 1 0 1 0 0 1 0 0 0 1 0 1 1 1 0 1 1 0 1 1 0 0 1 ];</a:t>
            </a:r>
          </a:p>
          <a:p>
            <a:r>
              <a:rPr lang="en-US" smtClean="0"/>
              <a:t>                case  7; an = [an 1 0 0 1 1 1 0 0 0 0 1 1 0 1 0 1 0 0 1 0 0 0 1 0 1 1 1 0 1 1 0 1 ];</a:t>
            </a:r>
          </a:p>
          <a:p>
            <a:r>
              <a:rPr lang="en-US" smtClean="0"/>
              <a:t>                case  8; an = [an 1 0 0 0 1 1 0 0 1 0 0 1 0 1 1 0 0 0 0 0 0 1 1 1 0 1 1 1 1 0 1 1 ];</a:t>
            </a:r>
          </a:p>
          <a:p>
            <a:r>
              <a:rPr lang="en-US" smtClean="0"/>
              <a:t>                case  9; an = [an 1 0 1 1 1 0 0 0 1 1 0 0 1 0 0 1 0 1 1 0 0 0 0 0 0 1 1 1 0 1 1 1 ];</a:t>
            </a:r>
          </a:p>
          <a:p>
            <a:r>
              <a:rPr lang="en-US" smtClean="0"/>
              <a:t>                case 10; an = [an 0 1 1 1 1 0 1 1 1 0 0 0 1 1 0 0 1 0 0 1 0 1 1 0 0 0 0 0 0 1 1 1 ];</a:t>
            </a:r>
          </a:p>
          <a:p>
            <a:r>
              <a:rPr lang="en-US" smtClean="0"/>
              <a:t>                case 11; an = [an 0 1 1 1 0 1 1 1 1 0 1 1 1 0 0 0 1 1 0 0 1 0 0 1 0 1 1 0 0 0 0 0 ];</a:t>
            </a:r>
          </a:p>
          <a:p>
            <a:r>
              <a:rPr lang="en-US" smtClean="0"/>
              <a:t>                case 12; an = [an 0 0 0 0 0 1 1 1 0 1 1 1 1 0 1 1 1 0 0 0 1 1 0 0 1 0 0 1 0 1 1 0 ];</a:t>
            </a:r>
          </a:p>
          <a:p>
            <a:r>
              <a:rPr lang="en-US" smtClean="0"/>
              <a:t>                case 13; an = [an 0 1 1 0 0 0 0 0 0 1 1 1 0 1 1 1 1 0 1 1 1 0 0 0 1 1 0 0 1 0 0 1 ];</a:t>
            </a:r>
          </a:p>
          <a:p>
            <a:r>
              <a:rPr lang="en-US" smtClean="0"/>
              <a:t>                case 14; an = [an 1 0 0 1 0 1 1 0 0 0 0 0 0 1 1 1 0 1 1 1 1 0 1 1 1 0 0 0 1 1 0 0 ];</a:t>
            </a:r>
          </a:p>
          <a:p>
            <a:r>
              <a:rPr lang="en-US" smtClean="0"/>
              <a:t>                case 15; an = [an 1 1 0 0 1 0 0 1 0 1 1 0 0 0 0 0 0 1 1 1 0 1 1 1 1 0 1 1 1 0 0 0 ];</a:t>
            </a:r>
          </a:p>
          <a:p>
            <a:r>
              <a:rPr lang="en-US" smtClean="0"/>
              <a:t>            end</a:t>
            </a:r>
          </a:p>
          <a:p>
            <a:r>
              <a:rPr lang="en-US" smtClean="0"/>
              <a:t>        end</a:t>
            </a:r>
          </a:p>
          <a:p>
            <a:r>
              <a:rPr lang="en-US" smtClean="0"/>
              <a:t>        an = an(2:length(an));</a:t>
            </a:r>
          </a:p>
          <a:p>
            <a:r>
              <a:rPr lang="en-US" smtClean="0"/>
              <a:t>    end</a:t>
            </a:r>
          </a:p>
          <a:p>
            <a:r>
              <a:rPr lang="en-US" smtClean="0"/>
              <a:t>    </a:t>
            </a:r>
          </a:p>
          <a:p>
            <a:r>
              <a:rPr lang="en-US" smtClean="0"/>
              <a:t>    </a:t>
            </a:r>
          </a:p>
          <a:p>
            <a:r>
              <a:rPr lang="en-US" smtClean="0"/>
              <a:t>    %%%%%%%%%% TX modulation using a complete IQ modulation scheme %%%%%%%%</a:t>
            </a:r>
          </a:p>
          <a:p>
            <a:r>
              <a:rPr lang="en-US" smtClean="0"/>
              <a:t>    %% 1  = 'OOK'               %% 2  = 'ASK'               %% 3  = '2FSK'</a:t>
            </a:r>
          </a:p>
          <a:p>
            <a:r>
              <a:rPr lang="en-US" smtClean="0"/>
              <a:t>    %% 4  = '4FSK'              %% 5  = '8FSK'              %% 6  = '16FSK'</a:t>
            </a:r>
          </a:p>
          <a:p>
            <a:r>
              <a:rPr lang="en-US" smtClean="0"/>
              <a:t>    %% 7  = 'BPSK'              %% 8  = 'QPSK'              %% 9  = '8PSK'</a:t>
            </a:r>
          </a:p>
          <a:p>
            <a:r>
              <a:rPr lang="en-US" smtClean="0"/>
              <a:t>    %% 10 = '16PSK'             %% 11 = 'MSK'               %% 12 = 'O-QPSK</a:t>
            </a:r>
          </a:p>
          <a:p>
            <a:r>
              <a:rPr lang="en-US" smtClean="0"/>
              <a:t>    %% 13 = 'O2-QPSK'</a:t>
            </a:r>
          </a:p>
          <a:p>
            <a:r>
              <a:rPr lang="en-US" smtClean="0"/>
              <a:t>    if(IQ_MOD == 1)  %% TX modulation using a complete IQ modulation scheme</a:t>
            </a:r>
          </a:p>
          <a:p>
            <a:r>
              <a:rPr lang="en-US" smtClean="0"/>
              <a:t>        if (Modulation_Type == 7)                 %% BPSK symbol mapping</a:t>
            </a:r>
          </a:p>
          <a:p>
            <a:r>
              <a:rPr lang="en-US" smtClean="0"/>
              <a:t>            nul = zeros(1,OS_G-1);</a:t>
            </a:r>
          </a:p>
          <a:p>
            <a:r>
              <a:rPr lang="en-US" smtClean="0"/>
              <a:t>            Qdata = [round(100*cos(pi*an(1)))/100 nul];    %% incomming data array in 'an'</a:t>
            </a:r>
          </a:p>
          <a:p>
            <a:r>
              <a:rPr lang="en-US" smtClean="0"/>
              <a:t>            Idata = [round(100*sin(pi*an(1)))/100 nul];</a:t>
            </a:r>
          </a:p>
          <a:p>
            <a:r>
              <a:rPr lang="en-US" smtClean="0"/>
              <a:t>            for i=1:length(an)</a:t>
            </a:r>
          </a:p>
          <a:p>
            <a:r>
              <a:rPr lang="en-US" smtClean="0"/>
              <a:t>                Qdata = [Qdata round(100*cos(pi*an(i)))/100 nul];    %% incomming data array in 'an'</a:t>
            </a:r>
          </a:p>
          <a:p>
            <a:r>
              <a:rPr lang="en-US" smtClean="0"/>
              <a:t>                Idata = [Idata round(100*sin(pi*an(i)))/100 nul];</a:t>
            </a:r>
          </a:p>
          <a:p>
            <a:r>
              <a:rPr lang="en-US" smtClean="0"/>
              <a:t>            end</a:t>
            </a:r>
          </a:p>
          <a:p>
            <a:r>
              <a:rPr lang="en-US" smtClean="0"/>
              <a:t>        end</a:t>
            </a:r>
          </a:p>
          <a:p>
            <a:r>
              <a:rPr lang="en-US" smtClean="0"/>
              <a:t>        if (Modulation_Type == 8)                 %% QPSK symbol mapping</a:t>
            </a:r>
          </a:p>
          <a:p>
            <a:r>
              <a:rPr lang="en-US" smtClean="0"/>
              <a:t>            nul = zeros(1,OS_G-1);</a:t>
            </a:r>
          </a:p>
          <a:p>
            <a:r>
              <a:rPr lang="en-US" smtClean="0"/>
              <a:t>            Qdata = [round(100*cos(1.5*pi*an(1)))/100 nul];    %% incomming data array in 'an'</a:t>
            </a:r>
          </a:p>
          <a:p>
            <a:r>
              <a:rPr lang="en-US" smtClean="0"/>
              <a:t>            Idata = [round(100*sin(1.5*pi*an(1)))/100 nul];</a:t>
            </a:r>
          </a:p>
          <a:p>
            <a:r>
              <a:rPr lang="en-US" smtClean="0"/>
              <a:t>            for i=1:length(an)</a:t>
            </a:r>
          </a:p>
          <a:p>
            <a:r>
              <a:rPr lang="en-US" smtClean="0"/>
              <a:t>                Qdata = [Qdata round(100*cos(1.5*pi*an(i)))/100 nul];    %% incomming data array in 'an'</a:t>
            </a:r>
          </a:p>
          <a:p>
            <a:r>
              <a:rPr lang="en-US" smtClean="0"/>
              <a:t>                Idata = [Idata round(100*sin(1.5*pi*an(i)))/100 nul];</a:t>
            </a:r>
          </a:p>
          <a:p>
            <a:r>
              <a:rPr lang="en-US" smtClean="0"/>
              <a:t>            end</a:t>
            </a:r>
          </a:p>
          <a:p>
            <a:r>
              <a:rPr lang="en-US" smtClean="0"/>
              <a:t>        end</a:t>
            </a:r>
          </a:p>
          <a:p>
            <a:r>
              <a:rPr lang="en-US" smtClean="0"/>
              <a:t>        </a:t>
            </a:r>
          </a:p>
          <a:p>
            <a:r>
              <a:rPr lang="en-US" smtClean="0"/>
              <a:t>        </a:t>
            </a:r>
          </a:p>
          <a:p>
            <a:r>
              <a:rPr lang="en-US" smtClean="0"/>
              <a:t>        if (Modulation_Type == 9)                 %% 8PSK symbol mapping</a:t>
            </a:r>
          </a:p>
          <a:p>
            <a:r>
              <a:rPr lang="en-US" smtClean="0"/>
              <a:t>            nul = zeros(1,OS_G-1);</a:t>
            </a:r>
          </a:p>
          <a:p>
            <a:r>
              <a:rPr lang="en-US" smtClean="0"/>
              <a:t>            Qdata = [round(100*cos(1.75*pi*an(1)))/100 nul];    %% incomming data array in 'an'</a:t>
            </a:r>
          </a:p>
          <a:p>
            <a:r>
              <a:rPr lang="en-US" smtClean="0"/>
              <a:t>            Idata = [round(100*sin(1.75*pi*an(1)))/100 nul];</a:t>
            </a:r>
          </a:p>
          <a:p>
            <a:r>
              <a:rPr lang="en-US" smtClean="0"/>
              <a:t>            for i=1:length(an)</a:t>
            </a:r>
          </a:p>
          <a:p>
            <a:r>
              <a:rPr lang="en-US" smtClean="0"/>
              <a:t>                Qdata = [Qdata round(100*cos(1.75*pi*an(i)))/100 nul];    %% incomming data array in 'an'</a:t>
            </a:r>
          </a:p>
          <a:p>
            <a:r>
              <a:rPr lang="en-US" smtClean="0"/>
              <a:t>                Idata = [Idata round(100*sin(1.75*pi*an(i)))/100 nul];</a:t>
            </a:r>
          </a:p>
          <a:p>
            <a:r>
              <a:rPr lang="en-US" smtClean="0"/>
              <a:t>            end</a:t>
            </a:r>
          </a:p>
          <a:p>
            <a:r>
              <a:rPr lang="en-US" smtClean="0"/>
              <a:t>        end</a:t>
            </a:r>
          </a:p>
          <a:p>
            <a:r>
              <a:rPr lang="en-US" smtClean="0"/>
              <a:t>        if (Modulation_Type == 10)                 %% 16PSK symbol mapping</a:t>
            </a:r>
          </a:p>
          <a:p>
            <a:r>
              <a:rPr lang="en-US" smtClean="0"/>
              <a:t>            nul = zeros(1,OS_G-1);</a:t>
            </a:r>
          </a:p>
          <a:p>
            <a:r>
              <a:rPr lang="en-US" smtClean="0"/>
              <a:t>            Qdata = [round(100*cos(1.8750*pi*an(1)))/100 nul];    %% incomming data array in 'an'</a:t>
            </a:r>
          </a:p>
          <a:p>
            <a:r>
              <a:rPr lang="en-US" smtClean="0"/>
              <a:t>            Idata = [round(100*sin(1.8750*pi*an(1)))/100 nul];</a:t>
            </a:r>
          </a:p>
          <a:p>
            <a:r>
              <a:rPr lang="en-US" smtClean="0"/>
              <a:t>            for i=1:length(an)</a:t>
            </a:r>
          </a:p>
          <a:p>
            <a:r>
              <a:rPr lang="en-US" smtClean="0"/>
              <a:t>                Qdata = [Qdata round(100*cos(1.8750*pi*an(i)))/100 nul];    %% incomming data array in 'an'</a:t>
            </a:r>
          </a:p>
          <a:p>
            <a:r>
              <a:rPr lang="en-US" smtClean="0"/>
              <a:t>                Idata = [Idata round(100*sin(1.8750*pi*an(i)))/100 nul];</a:t>
            </a:r>
          </a:p>
          <a:p>
            <a:r>
              <a:rPr lang="en-US" smtClean="0"/>
              <a:t>            end</a:t>
            </a:r>
          </a:p>
          <a:p>
            <a:r>
              <a:rPr lang="en-US" smtClean="0"/>
              <a:t>        end</a:t>
            </a:r>
          </a:p>
          <a:p>
            <a:r>
              <a:rPr lang="en-US" smtClean="0"/>
              <a:t>        if (Modulation_Type == 11)                    %% MSK symbol mapping</a:t>
            </a:r>
          </a:p>
          <a:p>
            <a:r>
              <a:rPr lang="en-US" smtClean="0"/>
              <a:t>            nul = zeros(1,OS_G-1);</a:t>
            </a:r>
          </a:p>
          <a:p>
            <a:r>
              <a:rPr lang="en-US" smtClean="0"/>
              <a:t>            Qdata = [-2*an(1)+1 nul];               %% incomming data array in 'an'</a:t>
            </a:r>
          </a:p>
          <a:p>
            <a:r>
              <a:rPr lang="en-US" smtClean="0"/>
              <a:t>            Idata = [2*an(1)-1 nul];</a:t>
            </a:r>
          </a:p>
          <a:p>
            <a:r>
              <a:rPr lang="en-US" smtClean="0"/>
              <a:t>            for i=1:length(an)                     </a:t>
            </a:r>
          </a:p>
          <a:p>
            <a:r>
              <a:rPr lang="en-US" smtClean="0"/>
              <a:t>                Qdata = [Qdata -2*an(i)+1 nul];</a:t>
            </a:r>
          </a:p>
          <a:p>
            <a:r>
              <a:rPr lang="en-US" smtClean="0"/>
              <a:t>                Idata = [Idata 2*an(i)-1 nul];</a:t>
            </a:r>
          </a:p>
          <a:p>
            <a:r>
              <a:rPr lang="en-US" smtClean="0"/>
              <a:t>            end;</a:t>
            </a:r>
          </a:p>
          <a:p>
            <a:r>
              <a:rPr lang="en-US" smtClean="0"/>
              <a:t>        end</a:t>
            </a:r>
          </a:p>
          <a:p>
            <a:r>
              <a:rPr lang="en-US" smtClean="0"/>
              <a:t>        if(Modulation_Type == 12)        %% pi/4 Offset QPSK symbol mapping</a:t>
            </a:r>
          </a:p>
          <a:p>
            <a:r>
              <a:rPr lang="en-US" smtClean="0"/>
              <a:t>            nul = zeros(1,OS_G-1);</a:t>
            </a:r>
          </a:p>
          <a:p>
            <a:r>
              <a:rPr lang="en-US" smtClean="0"/>
              <a:t>            Qdata = [0 nul];                %% incomming data array in 'an'</a:t>
            </a:r>
          </a:p>
          <a:p>
            <a:r>
              <a:rPr lang="en-US" smtClean="0"/>
              <a:t>            Idata = [-1.4142 nul];          %% incomming data array in 'an'</a:t>
            </a:r>
          </a:p>
          <a:p>
            <a:r>
              <a:rPr lang="en-US" smtClean="0"/>
              <a:t>            for k=1:length(an)</a:t>
            </a:r>
          </a:p>
          <a:p>
            <a:r>
              <a:rPr lang="en-US" smtClean="0"/>
              <a:t>                state = 3*an(k);</a:t>
            </a:r>
          </a:p>
          <a:p>
            <a:r>
              <a:rPr lang="en-US" smtClean="0"/>
              <a:t>                if (state == 0)</a:t>
            </a:r>
          </a:p>
          <a:p>
            <a:r>
              <a:rPr lang="en-US" smtClean="0"/>
              <a:t>                    Qdata  = [Qdata 0 nul];</a:t>
            </a:r>
          </a:p>
          <a:p>
            <a:r>
              <a:rPr lang="en-US" smtClean="0"/>
              <a:t>                    Idata = [Idata -1.4142 nul];</a:t>
            </a:r>
          </a:p>
          <a:p>
            <a:r>
              <a:rPr lang="en-US" smtClean="0"/>
              <a:t>                end</a:t>
            </a:r>
          </a:p>
          <a:p>
            <a:r>
              <a:rPr lang="en-US" smtClean="0"/>
              <a:t>                if (state == 1)</a:t>
            </a:r>
          </a:p>
          <a:p>
            <a:r>
              <a:rPr lang="en-US" smtClean="0"/>
              <a:t>                    Qdata  = [Qdata 1.4142 nul];</a:t>
            </a:r>
          </a:p>
          <a:p>
            <a:r>
              <a:rPr lang="en-US" smtClean="0"/>
              <a:t>                    Idata = [Idata 0 nul];</a:t>
            </a:r>
          </a:p>
          <a:p>
            <a:r>
              <a:rPr lang="en-US" smtClean="0"/>
              <a:t>                end</a:t>
            </a:r>
          </a:p>
          <a:p>
            <a:r>
              <a:rPr lang="en-US" smtClean="0"/>
              <a:t>                if (state == 2)</a:t>
            </a:r>
          </a:p>
          <a:p>
            <a:r>
              <a:rPr lang="en-US" smtClean="0"/>
              <a:t>                    Qdata  = [Qdata -1.4142 nul];</a:t>
            </a:r>
          </a:p>
          <a:p>
            <a:r>
              <a:rPr lang="en-US" smtClean="0"/>
              <a:t>                    Idata = [Idata 0 nul];</a:t>
            </a:r>
          </a:p>
          <a:p>
            <a:r>
              <a:rPr lang="en-US" smtClean="0"/>
              <a:t>                end</a:t>
            </a:r>
          </a:p>
          <a:p>
            <a:r>
              <a:rPr lang="en-US" smtClean="0"/>
              <a:t>                if (state == 3)</a:t>
            </a:r>
          </a:p>
          <a:p>
            <a:r>
              <a:rPr lang="en-US" smtClean="0"/>
              <a:t>                    Qdata  = [Qdata 0 nul];</a:t>
            </a:r>
          </a:p>
          <a:p>
            <a:r>
              <a:rPr lang="en-US" smtClean="0"/>
              <a:t>                    Idata = [Idata 1.4142 nul];</a:t>
            </a:r>
          </a:p>
          <a:p>
            <a:r>
              <a:rPr lang="en-US" smtClean="0"/>
              <a:t>                end</a:t>
            </a:r>
          </a:p>
          <a:p>
            <a:r>
              <a:rPr lang="en-US" smtClean="0"/>
              <a:t>            end</a:t>
            </a:r>
          </a:p>
          <a:p>
            <a:r>
              <a:rPr lang="en-US" smtClean="0"/>
              <a:t>        end</a:t>
            </a:r>
          </a:p>
          <a:p>
            <a:r>
              <a:rPr lang="en-US" smtClean="0"/>
              <a:t>        if (Modulation_Type == 13)                 %% Offset QPSK symbol mapping</a:t>
            </a:r>
          </a:p>
          <a:p>
            <a:r>
              <a:rPr lang="en-US" smtClean="0"/>
              <a:t>            nul = zeros(1,OS_G-1);</a:t>
            </a:r>
          </a:p>
          <a:p>
            <a:r>
              <a:rPr lang="en-US" smtClean="0"/>
              <a:t>            nul2 = zeros(1, OS_G/2-1);</a:t>
            </a:r>
          </a:p>
          <a:p>
            <a:r>
              <a:rPr lang="en-US" smtClean="0"/>
              <a:t>            Qdata = [round(100*cos(1.5*pi*an(1)+0.25*pi))/100 nul];    %% incomming data array in 'an'</a:t>
            </a:r>
          </a:p>
          <a:p>
            <a:r>
              <a:rPr lang="en-US" smtClean="0"/>
              <a:t>            Idata = [0 nul2 round(100*sin(1.5*pi*an(1)+0.25*pi))/100 nul2];</a:t>
            </a:r>
          </a:p>
          <a:p>
            <a:r>
              <a:rPr lang="en-US" smtClean="0"/>
              <a:t>            for i=1:length(an)</a:t>
            </a:r>
          </a:p>
          <a:p>
            <a:r>
              <a:rPr lang="en-US" smtClean="0"/>
              <a:t>                Qdata = [Qdata round(100*cos(1.5*pi*an(i)+0.25*pi))/100 nul];    %% incomming data array in 'an'</a:t>
            </a:r>
          </a:p>
          <a:p>
            <a:r>
              <a:rPr lang="en-US" smtClean="0"/>
              <a:t>                Idata = [Idata 0 nul2 round(100*sin(1.5*pi*an(i)+0.25*pi))/100 nul2];</a:t>
            </a:r>
          </a:p>
          <a:p>
            <a:r>
              <a:rPr lang="en-US" smtClean="0"/>
              <a:t>            end</a:t>
            </a:r>
          </a:p>
          <a:p>
            <a:r>
              <a:rPr lang="en-US" smtClean="0"/>
              <a:t>        end</a:t>
            </a:r>
          </a:p>
          <a:p>
            <a:r>
              <a:rPr lang="en-US" smtClean="0"/>
              <a:t>        if(detail_plots == 1)</a:t>
            </a:r>
          </a:p>
          <a:p>
            <a:r>
              <a:rPr lang="en-US" smtClean="0"/>
              <a:t>            figure(3); clf; subplot(2,1,1); stem(Qdata); subplot(2,1,2); stem(Idata);</a:t>
            </a:r>
          </a:p>
          <a:p>
            <a:r>
              <a:rPr lang="en-US" smtClean="0"/>
              <a:t>        end</a:t>
            </a:r>
          </a:p>
          <a:p>
            <a:r>
              <a:rPr lang="en-US" smtClean="0"/>
              <a:t>        if (Transmit_Filter_Type == 1 )   %% No prefilting of data sequence selected</a:t>
            </a:r>
          </a:p>
          <a:p>
            <a:r>
              <a:rPr lang="en-US" smtClean="0"/>
              <a:t>            Qfi = conv(Qdata, box);</a:t>
            </a:r>
          </a:p>
          <a:p>
            <a:r>
              <a:rPr lang="en-US" smtClean="0"/>
              <a:t>            Ifi = conv(Idata, box);</a:t>
            </a:r>
          </a:p>
          <a:p>
            <a:r>
              <a:rPr lang="en-US" smtClean="0"/>
              <a:t>        end</a:t>
            </a:r>
          </a:p>
          <a:p>
            <a:r>
              <a:rPr lang="en-US" smtClean="0"/>
              <a:t>        if (Transmit_Filter_Type == 2 )   %% Gaussian filtering of data sequence</a:t>
            </a:r>
          </a:p>
          <a:p>
            <a:r>
              <a:rPr lang="en-US" smtClean="0"/>
              <a:t>            Qfi = conv(Qdata,G);</a:t>
            </a:r>
          </a:p>
          <a:p>
            <a:r>
              <a:rPr lang="en-US" smtClean="0"/>
              <a:t>            Ifi = conv(Idata,G);</a:t>
            </a:r>
          </a:p>
          <a:p>
            <a:r>
              <a:rPr lang="en-US" smtClean="0"/>
              <a:t>        end</a:t>
            </a:r>
          </a:p>
          <a:p>
            <a:r>
              <a:rPr lang="en-US" smtClean="0"/>
              <a:t>        if (Transmit_Filter_Type == 3 )   %% Raised Cosine filtering of data sequence</a:t>
            </a:r>
          </a:p>
          <a:p>
            <a:r>
              <a:rPr lang="en-US" smtClean="0"/>
              <a:t>            Qfi = conv(Qdata,RC);</a:t>
            </a:r>
          </a:p>
          <a:p>
            <a:r>
              <a:rPr lang="en-US" smtClean="0"/>
              <a:t>            Ifi = conv(Idata,RC);</a:t>
            </a:r>
          </a:p>
          <a:p>
            <a:r>
              <a:rPr lang="en-US" smtClean="0"/>
              <a:t>        end</a:t>
            </a:r>
          </a:p>
          <a:p>
            <a:r>
              <a:rPr lang="en-US" smtClean="0"/>
              <a:t>        if (Transmit_Filter_Type == 4 )   %% Half Sine filtering of data sequence</a:t>
            </a:r>
          </a:p>
          <a:p>
            <a:r>
              <a:rPr lang="en-US" smtClean="0"/>
              <a:t>            Qfi = conv(Qdata,HS);</a:t>
            </a:r>
          </a:p>
          <a:p>
            <a:r>
              <a:rPr lang="en-US" smtClean="0"/>
              <a:t>            Ifi = conv(Idata,HS);</a:t>
            </a:r>
          </a:p>
          <a:p>
            <a:r>
              <a:rPr lang="en-US" smtClean="0"/>
              <a:t>        end</a:t>
            </a:r>
          </a:p>
          <a:p>
            <a:r>
              <a:rPr lang="en-US" smtClean="0"/>
              <a:t>        if (Transmit_Filter_Type == 5 )   %% Half Sine filtering of data sequence</a:t>
            </a:r>
          </a:p>
          <a:p>
            <a:r>
              <a:rPr lang="en-US" smtClean="0"/>
              <a:t>            Qfi = conv(Qdata,HS2);</a:t>
            </a:r>
          </a:p>
          <a:p>
            <a:r>
              <a:rPr lang="en-US" smtClean="0"/>
              <a:t>            Ifi = conv(Idata,HS2);</a:t>
            </a:r>
          </a:p>
          <a:p>
            <a:r>
              <a:rPr lang="en-US" smtClean="0"/>
              <a:t>        end</a:t>
            </a:r>
          </a:p>
          <a:p>
            <a:r>
              <a:rPr lang="en-US" smtClean="0"/>
              <a:t>        </a:t>
            </a:r>
          </a:p>
          <a:p>
            <a:r>
              <a:rPr lang="en-US" smtClean="0"/>
              <a:t>        %% Trim the filtered data sequence to remove "extra" data from convolution operation</a:t>
            </a:r>
          </a:p>
          <a:p>
            <a:r>
              <a:rPr lang="en-US" smtClean="0"/>
              <a:t>        Qfi = Qfi(OS_G*Trim_GL:nsymbols*OS_G+OS_G*Trim_GL-1);</a:t>
            </a:r>
          </a:p>
          <a:p>
            <a:r>
              <a:rPr lang="en-US" smtClean="0"/>
              <a:t>        Ifi = Ifi(OS_G*Trim_GL:nsymbols*OS_G+OS_G*Trim_GL-1);</a:t>
            </a:r>
          </a:p>
          <a:p>
            <a:r>
              <a:rPr lang="en-US" smtClean="0"/>
              <a:t>        if(detail_plots == 1)</a:t>
            </a:r>
          </a:p>
          <a:p>
            <a:r>
              <a:rPr lang="en-US" smtClean="0"/>
              <a:t>            figure(4); clf; subplot(2,1,1); plot(Qfi); subplot(2,1,2); plot(Ifi);</a:t>
            </a:r>
          </a:p>
          <a:p>
            <a:r>
              <a:rPr lang="en-US" smtClean="0"/>
              <a:t>        end</a:t>
            </a:r>
          </a:p>
          <a:p>
            <a:r>
              <a:rPr lang="en-US" smtClean="0"/>
              <a:t>        %% Integrate the data sequence ( initialize data array )</a:t>
            </a:r>
          </a:p>
          <a:p>
            <a:r>
              <a:rPr lang="en-US" smtClean="0"/>
              <a:t>        IntQfi(1) = Qfi(1)/OS_rb;</a:t>
            </a:r>
          </a:p>
          <a:p>
            <a:r>
              <a:rPr lang="en-US" smtClean="0"/>
              <a:t>        IntIfi(1) = Ifi(1)/OS_rb;</a:t>
            </a:r>
          </a:p>
          <a:p>
            <a:r>
              <a:rPr lang="en-US" smtClean="0"/>
              <a:t>        for ii=2:length(Qfi)   %% run an integrate on the dataset</a:t>
            </a:r>
          </a:p>
          <a:p>
            <a:r>
              <a:rPr lang="en-US" smtClean="0"/>
              <a:t>            IntQfi(ii) = IntQfi(ii-1) + Qfi(ii)/OS_rb;</a:t>
            </a:r>
          </a:p>
          <a:p>
            <a:r>
              <a:rPr lang="en-US" smtClean="0"/>
              <a:t>            IntIfi(ii) = IntIfi(ii-1) + Ifi(ii)/OS_rb;</a:t>
            </a:r>
          </a:p>
          <a:p>
            <a:r>
              <a:rPr lang="en-US" smtClean="0"/>
              <a:t>        end</a:t>
            </a:r>
          </a:p>
          <a:p>
            <a:r>
              <a:rPr lang="en-US" smtClean="0"/>
              <a:t>        if(detail_plots == 1)</a:t>
            </a:r>
          </a:p>
          <a:p>
            <a:r>
              <a:rPr lang="en-US" smtClean="0"/>
              <a:t>            figure(6); clf; subplot(2,1,1); plot(tt_data, IntQfi); subplot(2,1,2); plot(tt_data, IntIfi);</a:t>
            </a:r>
          </a:p>
          <a:p>
            <a:r>
              <a:rPr lang="en-US" smtClean="0"/>
              <a:t>        end</a:t>
            </a:r>
          </a:p>
          <a:p>
            <a:r>
              <a:rPr lang="en-US" smtClean="0"/>
              <a:t>        if((Modulation_Type == 11) &amp;&amp; (Transmit_Filter_Type ~= 1)) %% trap for MSK</a:t>
            </a:r>
          </a:p>
          <a:p>
            <a:r>
              <a:rPr lang="en-US" smtClean="0"/>
              <a:t>            Qfi = sin(IntQfi);</a:t>
            </a:r>
          </a:p>
          <a:p>
            <a:r>
              <a:rPr lang="en-US" smtClean="0"/>
              <a:t>            Ifi = cos(IntIfi);</a:t>
            </a:r>
          </a:p>
          <a:p>
            <a:r>
              <a:rPr lang="en-US" smtClean="0"/>
              <a:t>        else</a:t>
            </a:r>
          </a:p>
          <a:p>
            <a:r>
              <a:rPr lang="en-US" smtClean="0"/>
              <a:t>            if(max(Qfi)~=0) </a:t>
            </a:r>
          </a:p>
          <a:p>
            <a:r>
              <a:rPr lang="en-US" smtClean="0"/>
              <a:t>                Qfi = Qfi/max(abs(Qfi));</a:t>
            </a:r>
          </a:p>
          <a:p>
            <a:r>
              <a:rPr lang="en-US" smtClean="0"/>
              <a:t>            end</a:t>
            </a:r>
          </a:p>
          <a:p>
            <a:r>
              <a:rPr lang="en-US" smtClean="0"/>
              <a:t>            if(max(Ifi)~=0) </a:t>
            </a:r>
          </a:p>
          <a:p>
            <a:r>
              <a:rPr lang="en-US" smtClean="0"/>
              <a:t>                Ifi = Ifi/max(abs(Ifi));</a:t>
            </a:r>
          </a:p>
          <a:p>
            <a:r>
              <a:rPr lang="en-US" smtClean="0"/>
              <a:t>            end</a:t>
            </a:r>
          </a:p>
          <a:p>
            <a:r>
              <a:rPr lang="en-US" smtClean="0"/>
              <a:t>        end</a:t>
            </a:r>
          </a:p>
          <a:p>
            <a:r>
              <a:rPr lang="en-US" smtClean="0"/>
              <a:t>        if(detail_plots == 1)</a:t>
            </a:r>
          </a:p>
          <a:p>
            <a:r>
              <a:rPr lang="en-US" smtClean="0"/>
              <a:t>            figure(5); clf; plot(Qfi,Ifi);</a:t>
            </a:r>
          </a:p>
          <a:p>
            <a:r>
              <a:rPr lang="en-US" smtClean="0"/>
              <a:t>            figure(7); clf; subplot(2,1,1); plot(Qfi); subplot(2,1,2); plot(Ifi);</a:t>
            </a:r>
          </a:p>
          <a:p>
            <a:r>
              <a:rPr lang="en-US" smtClean="0"/>
              <a:t>        end</a:t>
            </a:r>
          </a:p>
          <a:p>
            <a:r>
              <a:rPr lang="en-US" smtClean="0"/>
              <a:t>        for ii=1:length(Qfi)   %</a:t>
            </a:r>
          </a:p>
          <a:p>
            <a:r>
              <a:rPr lang="en-US" smtClean="0"/>
              <a:t>            tt_data(ii) = 1000 * 2*ii/(r_b * OS_rb * OS_if);                            %% generate an array with time data</a:t>
            </a:r>
          </a:p>
          <a:p>
            <a:r>
              <a:rPr lang="en-US" smtClean="0"/>
              <a:t>            ff_data(ii) = ii *  (r_b * OS_if * OS_rb)/length(Qfi);                      %% generate an array with frequency data (for plots later)</a:t>
            </a:r>
          </a:p>
          <a:p>
            <a:r>
              <a:rPr lang="en-US" smtClean="0"/>
              <a:t>            mif_data(ii) = Ifi(ii) * sin(2*pi*ii/OS_rb) + Qfi(ii) * cos(2*pi*ii/OS_rb); %% IQ modulation</a:t>
            </a:r>
          </a:p>
          <a:p>
            <a:r>
              <a:rPr lang="en-US" smtClean="0"/>
              <a:t>        end</a:t>
            </a:r>
          </a:p>
          <a:p>
            <a:r>
              <a:rPr lang="en-US" smtClean="0"/>
              <a:t>    else</a:t>
            </a:r>
          </a:p>
          <a:p>
            <a:r>
              <a:rPr lang="en-US" smtClean="0"/>
              <a:t>        %%%%%%%% TX modulation using a simple FM modulator engine  %%%%%%%</a:t>
            </a:r>
          </a:p>
          <a:p>
            <a:r>
              <a:rPr lang="en-US" smtClean="0"/>
              <a:t>        %% 1  = 'OOK'               %% 2  = 'ASK'               %% 3  = '2FSK'</a:t>
            </a:r>
          </a:p>
          <a:p>
            <a:r>
              <a:rPr lang="en-US" smtClean="0"/>
              <a:t>        %% 4  = '4FSK'              %% 5  = '8FSK'              %% 6  = '16FSK'</a:t>
            </a:r>
          </a:p>
          <a:p>
            <a:r>
              <a:rPr lang="en-US" smtClean="0"/>
              <a:t>        %% 7  = 'BPSK'              %% 8  = 'QPSK'              %% 9  = '8PSK'</a:t>
            </a:r>
          </a:p>
          <a:p>
            <a:r>
              <a:rPr lang="en-US" smtClean="0"/>
              <a:t>        %% 10 = '16PSK'             %% 11 = 'MSK'               %% 12 = 'O-QPSK</a:t>
            </a:r>
          </a:p>
          <a:p>
            <a:r>
              <a:rPr lang="en-US" smtClean="0"/>
              <a:t>        %% 13 = 'O2-QPSK'</a:t>
            </a:r>
          </a:p>
          <a:p>
            <a:r>
              <a:rPr lang="en-US" smtClean="0"/>
              <a:t>        an = 2*an-1;   %% Incomming array is 0,1 we need NRZ a sequence for the FM modulator</a:t>
            </a:r>
          </a:p>
          <a:p>
            <a:r>
              <a:rPr lang="en-US" smtClean="0"/>
              <a:t>        nul = zeros(1,OS_G-1);   %% generate a IF data array with each data point inserted for every location based on oversampling</a:t>
            </a:r>
          </a:p>
          <a:p>
            <a:r>
              <a:rPr lang="en-US" smtClean="0"/>
              <a:t>        data = [an(1) nul];</a:t>
            </a:r>
          </a:p>
          <a:p>
            <a:r>
              <a:rPr lang="en-US" smtClean="0"/>
              <a:t>        for i=2:length(an)</a:t>
            </a:r>
          </a:p>
          <a:p>
            <a:r>
              <a:rPr lang="en-US" smtClean="0"/>
              <a:t>            data = [data an(i) nul];</a:t>
            </a:r>
          </a:p>
          <a:p>
            <a:r>
              <a:rPr lang="en-US" smtClean="0"/>
              <a:t>        end</a:t>
            </a:r>
          </a:p>
          <a:p>
            <a:r>
              <a:rPr lang="en-US" smtClean="0"/>
              <a:t>        </a:t>
            </a:r>
          </a:p>
          <a:p>
            <a:r>
              <a:rPr lang="en-US" smtClean="0"/>
              <a:t>        if (detail_plots == 1)</a:t>
            </a:r>
          </a:p>
          <a:p>
            <a:r>
              <a:rPr lang="en-US" smtClean="0"/>
              <a:t>            %% figure(3); clf; stem(data);   %% makes Octave very slow.</a:t>
            </a:r>
          </a:p>
          <a:p>
            <a:r>
              <a:rPr lang="en-US" smtClean="0"/>
              <a:t>        end</a:t>
            </a:r>
          </a:p>
          <a:p>
            <a:r>
              <a:rPr lang="en-US" smtClean="0"/>
              <a:t>        if (Transmit_Filter_Type == 1 )   %% No prefilting of data sequence selected</a:t>
            </a:r>
          </a:p>
          <a:p>
            <a:r>
              <a:rPr lang="en-US" smtClean="0"/>
              <a:t>            fi = conv(data, box);</a:t>
            </a:r>
          </a:p>
          <a:p>
            <a:r>
              <a:rPr lang="en-US" smtClean="0"/>
              <a:t>        end</a:t>
            </a:r>
          </a:p>
          <a:p>
            <a:r>
              <a:rPr lang="en-US" smtClean="0"/>
              <a:t>        if (Transmit_Filter_Type == 2 )   %% Gaussian filtering of data sequence</a:t>
            </a:r>
          </a:p>
          <a:p>
            <a:r>
              <a:rPr lang="en-US" smtClean="0"/>
              <a:t>            fi = conv(data,G);</a:t>
            </a:r>
          </a:p>
          <a:p>
            <a:r>
              <a:rPr lang="en-US" smtClean="0"/>
              <a:t>        end</a:t>
            </a:r>
          </a:p>
          <a:p>
            <a:r>
              <a:rPr lang="en-US" smtClean="0"/>
              <a:t>        if (Transmit_Filter_Type == 3 )   %% Raised Cosine filtering of data sequence</a:t>
            </a:r>
          </a:p>
          <a:p>
            <a:r>
              <a:rPr lang="en-US" smtClean="0"/>
              <a:t>            fi = conv(data,RC);</a:t>
            </a:r>
          </a:p>
          <a:p>
            <a:r>
              <a:rPr lang="en-US" smtClean="0"/>
              <a:t>        end</a:t>
            </a:r>
          </a:p>
          <a:p>
            <a:r>
              <a:rPr lang="en-US" smtClean="0"/>
              <a:t>        if (Transmit_Filter_Type == 4 )   %% Half Sine filtering of data sequence</a:t>
            </a:r>
          </a:p>
          <a:p>
            <a:r>
              <a:rPr lang="en-US" smtClean="0"/>
              <a:t>            fi = conv(data,HS);</a:t>
            </a:r>
          </a:p>
          <a:p>
            <a:r>
              <a:rPr lang="en-US" smtClean="0"/>
              <a:t>        end</a:t>
            </a:r>
          </a:p>
          <a:p>
            <a:r>
              <a:rPr lang="en-US" smtClean="0"/>
              <a:t>        if (Transmit_Filter_Type == 4 )   %% Half Sine filtering of data sequence</a:t>
            </a:r>
          </a:p>
          <a:p>
            <a:r>
              <a:rPr lang="en-US" smtClean="0"/>
              <a:t>            fi = conv(data,HS2);</a:t>
            </a:r>
          </a:p>
          <a:p>
            <a:r>
              <a:rPr lang="en-US" smtClean="0"/>
              <a:t>        end</a:t>
            </a:r>
          </a:p>
          <a:p>
            <a:r>
              <a:rPr lang="en-US" smtClean="0"/>
              <a:t>        </a:t>
            </a:r>
          </a:p>
          <a:p>
            <a:r>
              <a:rPr lang="en-US" smtClean="0"/>
              <a:t>        fi = fi/max(abs(fi));  %% scale the filter data to +/- 1</a:t>
            </a:r>
          </a:p>
          <a:p>
            <a:r>
              <a:rPr lang="en-US" smtClean="0"/>
              <a:t>        fi = fi(OS_G*Trim_GL:nsymbols*OS_G+OS_G*Trim_GL-1);  %% trim the filter data</a:t>
            </a:r>
          </a:p>
          <a:p>
            <a:r>
              <a:rPr lang="en-US" smtClean="0"/>
              <a:t>        if(detail_plots == 1)</a:t>
            </a:r>
          </a:p>
          <a:p>
            <a:r>
              <a:rPr lang="en-US" smtClean="0"/>
              <a:t>            figure(4); clf; plot(fi);</a:t>
            </a:r>
          </a:p>
          <a:p>
            <a:r>
              <a:rPr lang="en-US" smtClean="0"/>
              <a:t>        end</a:t>
            </a:r>
          </a:p>
          <a:p>
            <a:r>
              <a:rPr lang="en-US" smtClean="0"/>
              <a:t>        </a:t>
            </a:r>
          </a:p>
          <a:p>
            <a:r>
              <a:rPr lang="en-US" smtClean="0"/>
              <a:t>        Intfi(1) = fi(1)/OS_G;</a:t>
            </a:r>
          </a:p>
          <a:p>
            <a:r>
              <a:rPr lang="en-US" smtClean="0"/>
              <a:t>        for ii=2:length(fi)   %% run an integrate on the dataset</a:t>
            </a:r>
          </a:p>
          <a:p>
            <a:r>
              <a:rPr lang="en-US" smtClean="0"/>
              <a:t>            Intfi(ii) = Intfi(ii-1) + fi(ii)/OS_G;</a:t>
            </a:r>
          </a:p>
          <a:p>
            <a:r>
              <a:rPr lang="en-US" smtClean="0"/>
              <a:t>        end</a:t>
            </a:r>
          </a:p>
          <a:p>
            <a:r>
              <a:rPr lang="en-US" smtClean="0"/>
              <a:t>        %% 1  = 'OOK'               %% 2  = 'ASK'               %% 3  = '2FSK'</a:t>
            </a:r>
          </a:p>
          <a:p>
            <a:r>
              <a:rPr lang="en-US" smtClean="0"/>
              <a:t>        %% 4  = '4FSK'              %% 5  = '8FSK'              %% 6  = '16FSK'</a:t>
            </a:r>
          </a:p>
          <a:p>
            <a:r>
              <a:rPr lang="en-US" smtClean="0"/>
              <a:t>        %% 7  = 'BPSK'              %% 8  = 'QPSK'              %% 9  = '8PSK'</a:t>
            </a:r>
          </a:p>
          <a:p>
            <a:r>
              <a:rPr lang="en-US" smtClean="0"/>
              <a:t>        %% 10 = '16PSK'             %% 11 = 'MSK'               %% 12 = 'O-QPSK</a:t>
            </a:r>
          </a:p>
          <a:p>
            <a:r>
              <a:rPr lang="en-US" smtClean="0"/>
              <a:t>        %% 13 = 'O2-QPSK'</a:t>
            </a:r>
          </a:p>
          <a:p>
            <a:r>
              <a:rPr lang="en-US" smtClean="0"/>
              <a:t>        </a:t>
            </a:r>
          </a:p>
          <a:p>
            <a:r>
              <a:rPr lang="en-US" smtClean="0"/>
              <a:t>        for ii=1:length(fi)   %</a:t>
            </a:r>
          </a:p>
          <a:p>
            <a:r>
              <a:rPr lang="en-US" smtClean="0"/>
              <a:t>            tt_data(ii) = 1000 * ii/(r_b * OS_rb * OS_if);</a:t>
            </a:r>
          </a:p>
          <a:p>
            <a:r>
              <a:rPr lang="en-US" smtClean="0"/>
              <a:t>            ff_data(ii) = ii *  (r_b * OS_if * OS_rb)/length(if_data);</a:t>
            </a:r>
          </a:p>
          <a:p>
            <a:r>
              <a:rPr lang="en-US" smtClean="0"/>
              <a:t>            if(Modulation_Type == 1)</a:t>
            </a:r>
          </a:p>
          <a:p>
            <a:r>
              <a:rPr lang="en-US" smtClean="0"/>
              <a:t>                mif_data(ii) = (0.5*fi(ii)+0.5) * sin(2*pi*ii/OS_rb);  % OOK modulation</a:t>
            </a:r>
          </a:p>
          <a:p>
            <a:r>
              <a:rPr lang="en-US" smtClean="0"/>
              <a:t>            end</a:t>
            </a:r>
          </a:p>
          <a:p>
            <a:r>
              <a:rPr lang="en-US" smtClean="0"/>
              <a:t>            if(Modulation_Type == 2)</a:t>
            </a:r>
          </a:p>
          <a:p>
            <a:r>
              <a:rPr lang="en-US" smtClean="0"/>
              <a:t>                mif_data(ii) = (0.4*fi(ii)+0.6) * sin(2*pi*ii/OS_rb);  % ASK modulation</a:t>
            </a:r>
          </a:p>
          <a:p>
            <a:r>
              <a:rPr lang="en-US" smtClean="0"/>
              <a:t>            end</a:t>
            </a:r>
          </a:p>
          <a:p>
            <a:r>
              <a:rPr lang="en-US" smtClean="0"/>
              <a:t>            if(Modulation_Type == 3)</a:t>
            </a:r>
          </a:p>
          <a:p>
            <a:r>
              <a:rPr lang="en-US" smtClean="0"/>
              <a:t>                mif_data(ii) = sin(2*pi*ii/OS_rb + mi*2*pi*Intfi(ii));  % 2FSK modulation</a:t>
            </a:r>
          </a:p>
          <a:p>
            <a:r>
              <a:rPr lang="en-US" smtClean="0"/>
              <a:t>            end</a:t>
            </a:r>
          </a:p>
          <a:p>
            <a:r>
              <a:rPr lang="en-US" smtClean="0"/>
              <a:t>            if(Modulation_Type == 4)</a:t>
            </a:r>
          </a:p>
          <a:p>
            <a:r>
              <a:rPr lang="en-US" smtClean="0"/>
              <a:t>                mif_data(ii) = sin(2*pi*ii/OS_rb + mi*2*pi*Intfi(ii));  % 4FSK modulation</a:t>
            </a:r>
          </a:p>
          <a:p>
            <a:r>
              <a:rPr lang="en-US" smtClean="0"/>
              <a:t>            end</a:t>
            </a:r>
          </a:p>
          <a:p>
            <a:r>
              <a:rPr lang="en-US" smtClean="0"/>
              <a:t>            if(Modulation_Type == 5)</a:t>
            </a:r>
          </a:p>
          <a:p>
            <a:r>
              <a:rPr lang="en-US" smtClean="0"/>
              <a:t>                mif_data(ii) = sin(2*pi*ii/OS_rb + mi*2*pi*Intfi(ii));  % 8FSK modulation</a:t>
            </a:r>
          </a:p>
          <a:p>
            <a:r>
              <a:rPr lang="en-US" smtClean="0"/>
              <a:t>            end</a:t>
            </a:r>
          </a:p>
          <a:p>
            <a:r>
              <a:rPr lang="en-US" smtClean="0"/>
              <a:t>            if(Modulation_Type == 6)</a:t>
            </a:r>
          </a:p>
          <a:p>
            <a:r>
              <a:rPr lang="en-US" smtClean="0"/>
              <a:t>                mif_data(ii) = sin(2*pi*ii/OS_rb + mi*2*pi*Intfi(ii));  % 16FSK modulation</a:t>
            </a:r>
          </a:p>
          <a:p>
            <a:r>
              <a:rPr lang="en-US" smtClean="0"/>
              <a:t>            end</a:t>
            </a:r>
          </a:p>
          <a:p>
            <a:r>
              <a:rPr lang="en-US" smtClean="0"/>
              <a:t>        end</a:t>
            </a:r>
          </a:p>
          <a:p>
            <a:r>
              <a:rPr lang="en-US" smtClean="0"/>
              <a:t>    end</a:t>
            </a:r>
          </a:p>
          <a:p>
            <a:r>
              <a:rPr lang="en-US" smtClean="0"/>
              <a:t>    if (Add_Noise &gt; 0)</a:t>
            </a:r>
          </a:p>
          <a:p>
            <a:r>
              <a:rPr lang="en-US" smtClean="0"/>
              <a:t>        mif_data = awgn(mif_data, Add_Noise);</a:t>
            </a:r>
          </a:p>
          <a:p>
            <a:r>
              <a:rPr lang="en-US" smtClean="0"/>
              <a:t>    end</a:t>
            </a:r>
          </a:p>
          <a:p>
            <a:r>
              <a:rPr lang="en-US" smtClean="0"/>
              <a:t>    if bb==1</a:t>
            </a:r>
          </a:p>
          <a:p>
            <a:r>
              <a:rPr lang="en-US" smtClean="0"/>
              <a:t>        fft_mif_sum = 20*log10(abs(fft(FFT_Window.*mif_data)));</a:t>
            </a:r>
          </a:p>
          <a:p>
            <a:r>
              <a:rPr lang="en-US" smtClean="0"/>
              <a:t>    else</a:t>
            </a:r>
          </a:p>
          <a:p>
            <a:r>
              <a:rPr lang="en-US" smtClean="0"/>
              <a:t>        fft_mif_sum = fft_mif_sum + 20*log10(abs(fft(FFT_Window.*mif_data)));</a:t>
            </a:r>
          </a:p>
          <a:p>
            <a:r>
              <a:rPr lang="en-US" smtClean="0"/>
              <a:t>    end</a:t>
            </a:r>
          </a:p>
          <a:p>
            <a:r>
              <a:rPr lang="en-US" smtClean="0"/>
              <a:t>end</a:t>
            </a:r>
          </a:p>
          <a:p>
            <a:r>
              <a:rPr lang="en-US" smtClean="0"/>
              <a:t> </a:t>
            </a:r>
          </a:p>
          <a:p>
            <a:r>
              <a:rPr lang="en-US" smtClean="0"/>
              <a:t>%% fft_mif_sum = fft_mif_sum/bb;    %% Find the maximum response and scale it to 0dB</a:t>
            </a:r>
          </a:p>
          <a:p>
            <a:r>
              <a:rPr lang="en-US" smtClean="0"/>
              <a:t>fft_mif_sum = fft_mif_sum/bb - max(fft_mif_sum/bb);    %% Find the maximum response and scale it to 0dB</a:t>
            </a:r>
          </a:p>
          <a:p>
            <a:r>
              <a:rPr lang="en-US" smtClean="0"/>
              <a:t> </a:t>
            </a:r>
          </a:p>
          <a:p>
            <a:r>
              <a:rPr lang="en-US" smtClean="0"/>
              <a:t>if IQ_MOD == 1</a:t>
            </a:r>
          </a:p>
          <a:p>
            <a:r>
              <a:rPr lang="en-US" smtClean="0"/>
              <a:t>    figure(6);</a:t>
            </a:r>
          </a:p>
          <a:p>
            <a:r>
              <a:rPr lang="en-US" smtClean="0"/>
              <a:t>    clf;</a:t>
            </a:r>
          </a:p>
          <a:p>
            <a:r>
              <a:rPr lang="en-US" smtClean="0"/>
              <a:t>    %% subplot(2,1,1); plot(IntQfi); subplot(2,1,2); plot(IntIfi);</a:t>
            </a:r>
          </a:p>
          <a:p>
            <a:r>
              <a:rPr lang="en-US" smtClean="0"/>
              <a:t>    subplot(2,1,1); plot(tt_data, Qfi); subplot(2,1,2); plot(tt_data, Ifi);</a:t>
            </a:r>
          </a:p>
          <a:p>
            <a:r>
              <a:rPr lang="en-US" smtClean="0"/>
              <a:t>    xlabel('Time [ms]');</a:t>
            </a:r>
          </a:p>
          <a:p>
            <a:r>
              <a:rPr lang="en-US" smtClean="0"/>
              <a:t>    title('Time domain plot of data (Filtered)');</a:t>
            </a:r>
          </a:p>
          <a:p>
            <a:r>
              <a:rPr lang="en-US" smtClean="0"/>
              <a:t>    grid on;</a:t>
            </a:r>
          </a:p>
          <a:p>
            <a:r>
              <a:rPr lang="en-US" smtClean="0"/>
              <a:t>    </a:t>
            </a:r>
          </a:p>
          <a:p>
            <a:r>
              <a:rPr lang="en-US" smtClean="0"/>
              <a:t>    figure(7);</a:t>
            </a:r>
          </a:p>
          <a:p>
            <a:r>
              <a:rPr lang="en-US" smtClean="0"/>
              <a:t>    clf;</a:t>
            </a:r>
          </a:p>
          <a:p>
            <a:r>
              <a:rPr lang="en-US" smtClean="0"/>
              <a:t>    plot(ff_data, 20*log10(abs(fft(Qfi))));</a:t>
            </a:r>
          </a:p>
          <a:p>
            <a:r>
              <a:rPr lang="en-US" smtClean="0"/>
              <a:t>    axis([0 3*r_b 30 80]);</a:t>
            </a:r>
          </a:p>
          <a:p>
            <a:r>
              <a:rPr lang="en-US" smtClean="0"/>
              <a:t>    title('Frequency domain plot of data (Filtered)');</a:t>
            </a:r>
          </a:p>
          <a:p>
            <a:r>
              <a:rPr lang="en-US" smtClean="0"/>
              <a:t>    grid on;</a:t>
            </a:r>
          </a:p>
          <a:p>
            <a:r>
              <a:rPr lang="en-US" smtClean="0"/>
              <a:t>else</a:t>
            </a:r>
          </a:p>
          <a:p>
            <a:r>
              <a:rPr lang="en-US" smtClean="0"/>
              <a:t>    figure(6);</a:t>
            </a:r>
          </a:p>
          <a:p>
            <a:r>
              <a:rPr lang="en-US" smtClean="0"/>
              <a:t>    clf;</a:t>
            </a:r>
          </a:p>
          <a:p>
            <a:r>
              <a:rPr lang="en-US" smtClean="0"/>
              <a:t>    plot(tt_data,fi);</a:t>
            </a:r>
          </a:p>
          <a:p>
            <a:r>
              <a:rPr lang="en-US" smtClean="0"/>
              <a:t>    xlabel('Time [ms]');</a:t>
            </a:r>
          </a:p>
          <a:p>
            <a:r>
              <a:rPr lang="en-US" smtClean="0"/>
              <a:t>    title('Time domain plot of data (Filtered)');</a:t>
            </a:r>
          </a:p>
          <a:p>
            <a:r>
              <a:rPr lang="en-US" smtClean="0"/>
              <a:t>    grid on;</a:t>
            </a:r>
          </a:p>
          <a:p>
            <a:r>
              <a:rPr lang="en-US" smtClean="0"/>
              <a:t>    </a:t>
            </a:r>
          </a:p>
          <a:p>
            <a:r>
              <a:rPr lang="en-US" smtClean="0"/>
              <a:t>    figure(7);</a:t>
            </a:r>
          </a:p>
          <a:p>
            <a:r>
              <a:rPr lang="en-US" smtClean="0"/>
              <a:t>    clf;</a:t>
            </a:r>
          </a:p>
          <a:p>
            <a:r>
              <a:rPr lang="en-US" smtClean="0"/>
              <a:t>    plot(ff_data, 20*log10(abs(fft(fi))));</a:t>
            </a:r>
          </a:p>
          <a:p>
            <a:r>
              <a:rPr lang="en-US" smtClean="0"/>
              <a:t>    axis([0 3*r_b 30 80]);</a:t>
            </a:r>
          </a:p>
          <a:p>
            <a:r>
              <a:rPr lang="en-US" smtClean="0"/>
              <a:t>    title('Frequency domain plot of data (Filtered)');</a:t>
            </a:r>
          </a:p>
          <a:p>
            <a:r>
              <a:rPr lang="en-US" smtClean="0"/>
              <a:t>    grid on;</a:t>
            </a:r>
          </a:p>
          <a:p>
            <a:r>
              <a:rPr lang="en-US" smtClean="0"/>
              <a:t>end</a:t>
            </a:r>
          </a:p>
          <a:p>
            <a:r>
              <a:rPr lang="en-US" smtClean="0"/>
              <a:t> </a:t>
            </a:r>
          </a:p>
          <a:p>
            <a:r>
              <a:rPr lang="en-US" smtClean="0"/>
              <a:t>figure(8);</a:t>
            </a:r>
          </a:p>
          <a:p>
            <a:r>
              <a:rPr lang="en-US" smtClean="0"/>
              <a:t>clf;</a:t>
            </a:r>
          </a:p>
          <a:p>
            <a:r>
              <a:rPr lang="en-US" smtClean="0"/>
              <a:t>plot(tt_data, mif_data);</a:t>
            </a:r>
          </a:p>
          <a:p>
            <a:r>
              <a:rPr lang="en-US" smtClean="0"/>
              <a:t>title('Time plot of IF signal (RANDOM, BURST, PREAMPLE)');</a:t>
            </a:r>
          </a:p>
          <a:p>
            <a:r>
              <a:rPr lang="en-US" smtClean="0"/>
              <a:t>xlabel('Time [ms]');</a:t>
            </a:r>
          </a:p>
          <a:p>
            <a:r>
              <a:rPr lang="en-US" smtClean="0"/>
              <a:t>grid on;</a:t>
            </a:r>
          </a:p>
          <a:p>
            <a:r>
              <a:rPr lang="en-US" smtClean="0"/>
              <a:t> </a:t>
            </a:r>
          </a:p>
          <a:p>
            <a:r>
              <a:rPr lang="en-US" smtClean="0"/>
              <a:t>figure(9);</a:t>
            </a:r>
          </a:p>
          <a:p>
            <a:r>
              <a:rPr lang="en-US" smtClean="0"/>
              <a:t>clf;</a:t>
            </a:r>
          </a:p>
          <a:p>
            <a:r>
              <a:rPr lang="en-US" smtClean="0"/>
              <a:t>plot(ff_data, 20*log10(abs(fft(mif_data))));</a:t>
            </a:r>
          </a:p>
          <a:p>
            <a:r>
              <a:rPr lang="en-US" smtClean="0"/>
              <a:t>f2 = 0.1 * r_b * OS_if * OS_rb;</a:t>
            </a:r>
          </a:p>
          <a:p>
            <a:r>
              <a:rPr lang="en-US" smtClean="0"/>
              <a:t>axis([0.75*r_b*OS_if 1.25*r_b*OS_if 10 70]);</a:t>
            </a:r>
          </a:p>
          <a:p>
            <a:r>
              <a:rPr lang="en-US" smtClean="0"/>
              <a:t>xlabel('Frequency [Hz]');</a:t>
            </a:r>
          </a:p>
          <a:p>
            <a:r>
              <a:rPr lang="en-US" smtClean="0"/>
              <a:t>title('Modulation bandwidth of 1 burst (RANDOM, BURST, PREAMPLE)');</a:t>
            </a:r>
          </a:p>
          <a:p>
            <a:r>
              <a:rPr lang="en-US" smtClean="0"/>
              <a:t>grid on;</a:t>
            </a:r>
          </a:p>
          <a:p>
            <a:r>
              <a:rPr lang="en-US" smtClean="0"/>
              <a:t> </a:t>
            </a:r>
          </a:p>
          <a:p>
            <a:r>
              <a:rPr lang="en-US" smtClean="0"/>
              <a:t>figure(10);</a:t>
            </a:r>
          </a:p>
          <a:p>
            <a:r>
              <a:rPr lang="en-US" smtClean="0"/>
              <a:t>clf;</a:t>
            </a:r>
          </a:p>
          <a:p>
            <a:r>
              <a:rPr lang="en-US" smtClean="0"/>
              <a:t>ff_step = ff_data(2)-ff_data(1);</a:t>
            </a:r>
          </a:p>
          <a:p>
            <a:r>
              <a:rPr lang="en-US" smtClean="0"/>
              <a:t>if(RX_Bandwidth&gt;0)</a:t>
            </a:r>
          </a:p>
          <a:p>
            <a:r>
              <a:rPr lang="en-US" smtClean="0"/>
              <a:t>    [fft_max fft_max_index] = max(fft_mif_sum(1:length(fft_mif_sum)/2));</a:t>
            </a:r>
          </a:p>
          <a:p>
            <a:r>
              <a:rPr lang="en-US" smtClean="0"/>
              <a:t>    RX_BDW_index = floor(0.5*RX_Bandwidth / ff_step);</a:t>
            </a:r>
          </a:p>
          <a:p>
            <a:r>
              <a:rPr lang="en-US" smtClean="0"/>
              <a:t>    fft_mif_sum = [-200*ones(1, fft_max_index-RX_BDW_index) fft_mif_sum(fft_max_index-RX_BDW_index:fft_max_index+RX_BDW_index) -200*ones(1, length(fft_mif_sum)-fft_max_index-RX_BDW_index-1)];</a:t>
            </a:r>
          </a:p>
          <a:p>
            <a:r>
              <a:rPr lang="en-US" smtClean="0"/>
              <a:t>end</a:t>
            </a:r>
          </a:p>
          <a:p>
            <a:r>
              <a:rPr lang="en-US" smtClean="0"/>
              <a:t>plot(ff_data,fft_mif_sum);</a:t>
            </a:r>
          </a:p>
          <a:p>
            <a:r>
              <a:rPr lang="en-US" smtClean="0"/>
              <a:t>hold on;</a:t>
            </a:r>
          </a:p>
          <a:p>
            <a:r>
              <a:rPr lang="en-US" smtClean="0"/>
              <a:t>f2 = 0.1 * r_b * OS_if * OS_rb;</a:t>
            </a:r>
          </a:p>
          <a:p>
            <a:r>
              <a:rPr lang="en-US" smtClean="0"/>
              <a:t>axis([0.75*r_b*OS_if 1.25*r_b*OS_if -80 0]);</a:t>
            </a:r>
          </a:p>
          <a:p>
            <a:r>
              <a:rPr lang="en-US" smtClean="0"/>
              <a:t>xlabel('Frequency [Hz]');</a:t>
            </a:r>
          </a:p>
          <a:p>
            <a:r>
              <a:rPr lang="en-US" smtClean="0"/>
              <a:t>title('Average modulation bandwidth using specified signal (RANDOM, BURST, PREAMPLE)');</a:t>
            </a:r>
          </a:p>
          <a:p>
            <a:r>
              <a:rPr lang="en-US" smtClean="0"/>
              <a:t>grid on;</a:t>
            </a:r>
          </a:p>
          <a:p>
            <a:r>
              <a:rPr lang="en-US" smtClean="0"/>
              <a:t>%% Bandwidth calculations and presentations</a:t>
            </a:r>
          </a:p>
          <a:p>
            <a:r>
              <a:rPr lang="en-US" smtClean="0"/>
              <a:t>real_fft_mif_sum = 10.^(fft_mif_sum/10);</a:t>
            </a:r>
          </a:p>
          <a:p>
            <a:r>
              <a:rPr lang="en-US" smtClean="0"/>
              <a:t>fft_max_index = nsymbols*OS_if;        %% point to the center of the signal</a:t>
            </a:r>
          </a:p>
          <a:p>
            <a:r>
              <a:rPr lang="en-US" smtClean="0"/>
              <a:t>int_fft = zeros(1,nsymbols*OS_if);</a:t>
            </a:r>
          </a:p>
          <a:p>
            <a:r>
              <a:rPr lang="en-US" smtClean="0"/>
              <a:t>int_fft(1) = real_fft_mif_sum(1);</a:t>
            </a:r>
          </a:p>
          <a:p>
            <a:r>
              <a:rPr lang="en-US" smtClean="0"/>
              <a:t>for kk=2:2*fft_max_index  %% start from maximum</a:t>
            </a:r>
          </a:p>
          <a:p>
            <a:r>
              <a:rPr lang="en-US" smtClean="0"/>
              <a:t>    int_fft(kk) = int_fft(kk-1) + real_fft_mif_sum(kk);</a:t>
            </a:r>
          </a:p>
          <a:p>
            <a:r>
              <a:rPr lang="en-US" smtClean="0"/>
              <a:t>end</a:t>
            </a:r>
          </a:p>
          <a:p>
            <a:r>
              <a:rPr lang="en-US" smtClean="0"/>
              <a:t>int_fft = int_fft / int_fft(2*nsymbols*OS_if); %% scale the integral to 1</a:t>
            </a:r>
          </a:p>
          <a:p>
            <a:r>
              <a:rPr lang="en-US" smtClean="0"/>
              <a:t>index_5p = find(int_fft&gt;0.05);</a:t>
            </a:r>
          </a:p>
          <a:p>
            <a:r>
              <a:rPr lang="en-US" smtClean="0"/>
              <a:t>index_5p = index_5p(1);</a:t>
            </a:r>
          </a:p>
          <a:p>
            <a:r>
              <a:rPr lang="en-US" smtClean="0"/>
              <a:t>index_95p = find(int_fft&gt;0.95);</a:t>
            </a:r>
          </a:p>
          <a:p>
            <a:r>
              <a:rPr lang="en-US" smtClean="0"/>
              <a:t>index_95p = index_95p(1);</a:t>
            </a:r>
          </a:p>
          <a:p>
            <a:r>
              <a:rPr lang="en-US" smtClean="0"/>
              <a:t>index_0p5  = find(int_fft&gt;0.005);</a:t>
            </a:r>
          </a:p>
          <a:p>
            <a:r>
              <a:rPr lang="en-US" smtClean="0"/>
              <a:t>index_0p5 = index_0p5(1);</a:t>
            </a:r>
          </a:p>
          <a:p>
            <a:r>
              <a:rPr lang="en-US" smtClean="0"/>
              <a:t>index_99p5 = find(int_fft&gt;0.995);</a:t>
            </a:r>
          </a:p>
          <a:p>
            <a:r>
              <a:rPr lang="en-US" smtClean="0"/>
              <a:t>index_99p5 = index_99p5(1);</a:t>
            </a:r>
          </a:p>
          <a:p>
            <a:r>
              <a:rPr lang="en-US" smtClean="0"/>
              <a:t> </a:t>
            </a:r>
          </a:p>
          <a:p>
            <a:r>
              <a:rPr lang="en-US" smtClean="0"/>
              <a:t>power_p90_freq = (index_95p - index_5p) * ff_step;</a:t>
            </a:r>
          </a:p>
          <a:p>
            <a:r>
              <a:rPr lang="en-US" smtClean="0"/>
              <a:t>power_p99_freq = (index_99p5 - index_0p5) * ff_step;</a:t>
            </a:r>
          </a:p>
          <a:p>
            <a:r>
              <a:rPr lang="en-US" smtClean="0"/>
              <a:t>t_ss = sprintf('90 power bandwitdh = %5.0f [Hz]',power_p90_freq);</a:t>
            </a:r>
          </a:p>
          <a:p>
            <a:r>
              <a:rPr lang="en-US" smtClean="0"/>
              <a:t>text(1.05*r_b*OS_if,-8,t_ss);</a:t>
            </a:r>
          </a:p>
          <a:p>
            <a:r>
              <a:rPr lang="en-US" smtClean="0"/>
              <a:t>t_ss = sprintf('99 power bandwitdh = %5.0f [Hz]',power_p99_freq);</a:t>
            </a:r>
          </a:p>
          <a:p>
            <a:r>
              <a:rPr lang="en-US" smtClean="0"/>
              <a:t>text(1.05*r_b*OS_if,-18,t_ss);</a:t>
            </a:r>
          </a:p>
          <a:p>
            <a:r>
              <a:rPr lang="en-US" smtClean="0"/>
              <a:t>if((index_95p - index_5p)&gt;0)</a:t>
            </a:r>
          </a:p>
          <a:p>
            <a:r>
              <a:rPr lang="en-US" smtClean="0"/>
              <a:t>    plot([ff_data(index_5p) ff_data(index_95p)], [-10 -10],'-bo','LineWidth',2)</a:t>
            </a:r>
          </a:p>
          <a:p>
            <a:r>
              <a:rPr lang="en-US" smtClean="0"/>
              <a:t>end</a:t>
            </a:r>
          </a:p>
          <a:p>
            <a:r>
              <a:rPr lang="en-US" smtClean="0"/>
              <a:t>if((index_99p5 - index_0p5)&gt;0)</a:t>
            </a:r>
          </a:p>
          <a:p>
            <a:r>
              <a:rPr lang="en-US" smtClean="0"/>
              <a:t>    plot([ff_data(index_0p5) ff_data(index_99p5)], [-20 -20],'-ro','LineWidth',2)</a:t>
            </a:r>
          </a:p>
          <a:p>
            <a:r>
              <a:rPr lang="en-US" smtClean="0"/>
              <a:t>end</a:t>
            </a:r>
          </a:p>
          <a:p>
            <a:r>
              <a:rPr lang="en-US" smtClean="0"/>
              <a:t> </a:t>
            </a:r>
          </a:p>
          <a:p>
            <a:r>
              <a:rPr lang="en-US" smtClean="0"/>
              <a:t> </a:t>
            </a:r>
          </a:p>
          <a:p>
            <a:r>
              <a:rPr lang="en-US" smtClean="0"/>
              <a:t>figure(11);</a:t>
            </a:r>
          </a:p>
          <a:p>
            <a:r>
              <a:rPr lang="en-US" smtClean="0"/>
              <a:t>clf;</a:t>
            </a:r>
          </a:p>
          <a:p>
            <a:r>
              <a:rPr lang="en-US" smtClean="0"/>
              <a:t>nbins_ch_space = floor(channel_spacing / ((r_b * OS_if * OS_rb)/length(if_data)));</a:t>
            </a:r>
          </a:p>
          <a:p>
            <a:r>
              <a:rPr lang="en-US" smtClean="0"/>
              <a:t>plot(ff_data(1:length(ff_data)-nbins_ch_space+1),fft_mif_sum(nbins_ch_space:length(fft_mif_sum)),'r');</a:t>
            </a:r>
          </a:p>
          <a:p>
            <a:r>
              <a:rPr lang="en-US" smtClean="0"/>
              <a:t>hold on;</a:t>
            </a:r>
          </a:p>
          <a:p>
            <a:r>
              <a:rPr lang="en-US" smtClean="0"/>
              <a:t>nn = [zeros(1,nbins_ch_space) fft_mif_sum(1:length(fft_mif_sum)-nbins_ch_space)];</a:t>
            </a:r>
          </a:p>
          <a:p>
            <a:r>
              <a:rPr lang="en-US" smtClean="0"/>
              <a:t>plot(ff_data, nn,'g');</a:t>
            </a:r>
          </a:p>
          <a:p>
            <a:r>
              <a:rPr lang="en-US" smtClean="0"/>
              <a:t>plot(ff_data,fft_mif_sum);</a:t>
            </a:r>
          </a:p>
          <a:p>
            <a:r>
              <a:rPr lang="en-US" smtClean="0"/>
              <a:t>axis([0.75*r_b*OS_if 1.25*r_b*OS_if -80 0]);</a:t>
            </a:r>
          </a:p>
          <a:p>
            <a:r>
              <a:rPr lang="en-US" smtClean="0"/>
              <a:t>xlabel('Frequency [Hz]');</a:t>
            </a:r>
          </a:p>
          <a:p>
            <a:r>
              <a:rPr lang="en-US" smtClean="0"/>
              <a:t>title('Adjacent channel performance');</a:t>
            </a:r>
          </a:p>
          <a:p>
            <a:r>
              <a:rPr lang="en-US" smtClean="0"/>
              <a:t>grid on;</a:t>
            </a:r>
          </a:p>
          <a:p>
            <a:r>
              <a:rPr lang="en-US" smtClean="0"/>
              <a:t> </a:t>
            </a:r>
          </a:p>
          <a:p>
            <a:r>
              <a:rPr lang="en-US" smtClean="0"/>
              <a:t>figure(12);</a:t>
            </a:r>
          </a:p>
          <a:p>
            <a:r>
              <a:rPr lang="en-US" smtClean="0"/>
              <a:t>clf;</a:t>
            </a:r>
          </a:p>
          <a:p>
            <a:r>
              <a:rPr lang="en-US" smtClean="0"/>
              <a:t>nbins_ch_space = 2 * nbins_ch_space;</a:t>
            </a:r>
          </a:p>
          <a:p>
            <a:r>
              <a:rPr lang="en-US" smtClean="0"/>
              <a:t>plot(ff_data(1:length(ff_data)- nbins_ch_space+1),fft_mif_sum(nbins_ch_space:length(fft_mif_sum)),'r');</a:t>
            </a:r>
          </a:p>
          <a:p>
            <a:r>
              <a:rPr lang="en-US" smtClean="0"/>
              <a:t>hold on;</a:t>
            </a:r>
          </a:p>
          <a:p>
            <a:r>
              <a:rPr lang="en-US" smtClean="0"/>
              <a:t>nn = [zeros(1,nbins_ch_space) fft_mif_sum(1:length(fft_mif_sum)-nbins_ch_space)];</a:t>
            </a:r>
          </a:p>
          <a:p>
            <a:r>
              <a:rPr lang="en-US" smtClean="0"/>
              <a:t>plot(ff_data, nn,'g');</a:t>
            </a:r>
          </a:p>
          <a:p>
            <a:r>
              <a:rPr lang="en-US" smtClean="0"/>
              <a:t>plot(ff_data,fft_mif_sum);</a:t>
            </a:r>
          </a:p>
          <a:p>
            <a:r>
              <a:rPr lang="en-US" smtClean="0"/>
              <a:t>axis([0.75*r_b*OS_if 1.25*r_b*OS_if -80 0]);</a:t>
            </a:r>
          </a:p>
          <a:p>
            <a:r>
              <a:rPr lang="en-US" smtClean="0"/>
              <a:t>xlabel('Frequency [Hz]');</a:t>
            </a:r>
          </a:p>
          <a:p>
            <a:r>
              <a:rPr lang="en-US" smtClean="0"/>
              <a:t>title('Next to adjacent channel performance');</a:t>
            </a:r>
          </a:p>
          <a:p>
            <a:r>
              <a:rPr lang="en-US" smtClean="0"/>
              <a:t>grid on;</a:t>
            </a:r>
          </a:p>
          <a:p>
            <a:r>
              <a:rPr lang="en-US" smtClean="0"/>
              <a:t> </a:t>
            </a:r>
          </a:p>
          <a:p>
            <a:r>
              <a:rPr lang="en-US" smtClean="0"/>
              <a:t>%% plot eye diagram</a:t>
            </a:r>
          </a:p>
          <a:p>
            <a:r>
              <a:rPr lang="en-US" smtClean="0"/>
              <a:t> </a:t>
            </a:r>
          </a:p>
          <a:p>
            <a:r>
              <a:rPr lang="en-US" smtClean="0"/>
              <a:t>if IQ_MOD == 0</a:t>
            </a:r>
          </a:p>
          <a:p>
            <a:r>
              <a:rPr lang="en-US" smtClean="0"/>
              <a:t>    figure(13);</a:t>
            </a:r>
          </a:p>
          <a:p>
            <a:r>
              <a:rPr lang="en-US" smtClean="0"/>
              <a:t>    clf;</a:t>
            </a:r>
          </a:p>
          <a:p>
            <a:r>
              <a:rPr lang="en-US" smtClean="0"/>
              <a:t>    plot(tt_data(1:1+4*OS_G),fi(1:1+4*OS_G));</a:t>
            </a:r>
          </a:p>
          <a:p>
            <a:r>
              <a:rPr lang="en-US" smtClean="0"/>
              <a:t>    hold on;</a:t>
            </a:r>
          </a:p>
          <a:p>
            <a:r>
              <a:rPr lang="en-US" smtClean="0"/>
              <a:t>    for ii=1:4*OS_G:length(fi)-4*OS_G</a:t>
            </a:r>
          </a:p>
          <a:p>
            <a:r>
              <a:rPr lang="en-US" smtClean="0"/>
              <a:t>        plot(tt_data(1:1+4*OS_G),fi(ii:ii+4*OS_G));</a:t>
            </a:r>
          </a:p>
          <a:p>
            <a:r>
              <a:rPr lang="en-US" smtClean="0"/>
              <a:t>    end</a:t>
            </a:r>
          </a:p>
          <a:p>
            <a:r>
              <a:rPr lang="en-US" smtClean="0"/>
              <a:t>    axis([tt_data(1) tt_data(4*OS_G) -1.1 1.1])</a:t>
            </a:r>
          </a:p>
          <a:p>
            <a:r>
              <a:rPr lang="en-US" smtClean="0"/>
              <a:t>    xlabel('Time [ms]');</a:t>
            </a:r>
          </a:p>
          <a:p>
            <a:r>
              <a:rPr lang="en-US" smtClean="0"/>
              <a:t>    title('Eye diagram of 4 symbols before upconversion to IF');</a:t>
            </a:r>
          </a:p>
          <a:p>
            <a:r>
              <a:rPr lang="en-US" smtClean="0"/>
              <a:t>    grid on;</a:t>
            </a:r>
          </a:p>
          <a:p>
            <a:r>
              <a:rPr lang="en-US" smtClean="0"/>
              <a:t>else</a:t>
            </a:r>
          </a:p>
          <a:p>
            <a:r>
              <a:rPr lang="en-US" smtClean="0"/>
              <a:t>    figure(13);</a:t>
            </a:r>
          </a:p>
          <a:p>
            <a:r>
              <a:rPr lang="en-US" smtClean="0"/>
              <a:t>    clf;</a:t>
            </a:r>
          </a:p>
          <a:p>
            <a:r>
              <a:rPr lang="en-US" smtClean="0"/>
              <a:t>    for ii=1:4*OS_G:length(Qfi)-4*OS_G</a:t>
            </a:r>
          </a:p>
          <a:p>
            <a:r>
              <a:rPr lang="en-US" smtClean="0"/>
              <a:t>        subplot(2,1,1);plot(tt_data(1:1+4*OS_G),Qfi(ii:ii+4*OS_G)); hold on;</a:t>
            </a:r>
          </a:p>
          <a:p>
            <a:r>
              <a:rPr lang="en-US" smtClean="0"/>
              <a:t>        subplot(2,1,2);plot(tt_data(1:1+4*OS_G),Ifi(ii:ii+4*OS_G)); hold on;</a:t>
            </a:r>
          </a:p>
          <a:p>
            <a:r>
              <a:rPr lang="en-US" smtClean="0"/>
              <a:t>    end</a:t>
            </a:r>
          </a:p>
          <a:p>
            <a:r>
              <a:rPr lang="en-US" smtClean="0"/>
              <a:t>    grid on;</a:t>
            </a:r>
          </a:p>
          <a:p>
            <a:r>
              <a:rPr lang="en-US" smtClean="0"/>
              <a:t>    axis([tt_data(1) tt_data(4*OS_G) -1.1 1.1])</a:t>
            </a:r>
          </a:p>
          <a:p>
            <a:r>
              <a:rPr lang="en-US" smtClean="0"/>
              <a:t>    xlabel('Time [ms]');</a:t>
            </a:r>
          </a:p>
          <a:p>
            <a:r>
              <a:rPr lang="en-US" smtClean="0"/>
              <a:t>    subplot(2,1,1);</a:t>
            </a:r>
          </a:p>
          <a:p>
            <a:r>
              <a:rPr lang="en-US" smtClean="0"/>
              <a:t>    grid on;</a:t>
            </a:r>
          </a:p>
          <a:p>
            <a:r>
              <a:rPr lang="en-US" smtClean="0"/>
              <a:t>    axis([tt_data(1) tt_data(4*OS_G) -1.1 1.1])</a:t>
            </a:r>
          </a:p>
          <a:p>
            <a:r>
              <a:rPr lang="en-US" smtClean="0"/>
              <a:t>    xlabel('Time [ms]');</a:t>
            </a:r>
          </a:p>
          <a:p>
            <a:r>
              <a:rPr lang="en-US" smtClean="0"/>
              <a:t>    title('Eye diagram of 4 symbols before upconversion to IF');</a:t>
            </a:r>
          </a:p>
          <a:p>
            <a:r>
              <a:rPr lang="en-US" smtClean="0"/>
              <a:t>end</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xfrm>
            <a:off x="909638" y="742950"/>
            <a:ext cx="4953000" cy="3714750"/>
          </a:xfrm>
          <a:ln/>
        </p:spPr>
      </p:sp>
      <p:sp>
        <p:nvSpPr>
          <p:cNvPr id="154626" name="Rectangle 3"/>
          <p:cNvSpPr>
            <a:spLocks noGrp="1" noChangeArrowheads="1"/>
          </p:cNvSpPr>
          <p:nvPr>
            <p:ph type="body" idx="1"/>
          </p:nvPr>
        </p:nvSpPr>
        <p:spPr>
          <a:xfrm>
            <a:off x="677863" y="4705350"/>
            <a:ext cx="5416550" cy="4456113"/>
          </a:xfrm>
          <a:noFill/>
          <a:ln/>
        </p:spPr>
        <p:txBody>
          <a:bodyPr/>
          <a:lstStyle/>
          <a:p>
            <a:r>
              <a:rPr lang="en-US" sz="1600" b="1" smtClean="0"/>
              <a:t>Comparison between real measurement of a CC1101 and Matlabs simulation</a:t>
            </a:r>
          </a:p>
          <a:p>
            <a:endParaRPr lang="en-US" sz="1600" b="1" smtClean="0"/>
          </a:p>
          <a:p>
            <a:r>
              <a:rPr lang="en-US" sz="1600" b="1" smtClean="0"/>
              <a:t>4FSK on the left</a:t>
            </a:r>
            <a:endParaRPr lang="en-US" sz="1600" smtClean="0"/>
          </a:p>
          <a:p>
            <a:r>
              <a:rPr lang="en-US" sz="1600" smtClean="0"/>
              <a:t>The modulation seems to be a little wider (maybe noise or modulation errors)</a:t>
            </a:r>
          </a:p>
          <a:p>
            <a:endParaRPr lang="en-US" sz="1600" smtClean="0"/>
          </a:p>
          <a:p>
            <a:r>
              <a:rPr lang="en-US" sz="1600" b="1" smtClean="0"/>
              <a:t>2FSK on the right</a:t>
            </a:r>
            <a:endParaRPr lang="en-US" sz="1600" smtClean="0"/>
          </a:p>
          <a:p>
            <a:r>
              <a:rPr lang="en-US" sz="1600" smtClean="0"/>
              <a:t>The noise floor of a real system limits how low in signals strength the plot goes. </a:t>
            </a:r>
          </a:p>
          <a:p>
            <a:r>
              <a:rPr lang="en-US" sz="1600" smtClean="0"/>
              <a:t>Note that the very sharp peaks in the Matlab script becomes more of a bump, </a:t>
            </a:r>
          </a:p>
          <a:p>
            <a:r>
              <a:rPr lang="en-US" sz="1600" smtClean="0"/>
              <a:t>but still a very large bump.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xfrm>
            <a:off x="909638" y="742950"/>
            <a:ext cx="4953000" cy="3714750"/>
          </a:xfrm>
          <a:ln/>
        </p:spPr>
      </p:sp>
      <p:sp>
        <p:nvSpPr>
          <p:cNvPr id="156674" name="Rectangle 3"/>
          <p:cNvSpPr>
            <a:spLocks noGrp="1" noChangeArrowheads="1"/>
          </p:cNvSpPr>
          <p:nvPr>
            <p:ph type="body" idx="1"/>
          </p:nvPr>
        </p:nvSpPr>
        <p:spPr>
          <a:xfrm>
            <a:off x="677863" y="4705350"/>
            <a:ext cx="5416550" cy="4456113"/>
          </a:xfrm>
          <a:noFill/>
          <a:ln/>
        </p:spPr>
        <p:txBody>
          <a:bodyPr/>
          <a:lstStyle/>
          <a:p>
            <a:r>
              <a:rPr lang="en-US" sz="1600" b="1" smtClean="0"/>
              <a:t>Summary of modulation analysis</a:t>
            </a:r>
          </a:p>
          <a:p>
            <a:r>
              <a:rPr lang="en-US" sz="1600" smtClean="0"/>
              <a:t>Note how the spectral efficiency (measured in Bit/Hz) increases with more and more complex modulation scheme.</a:t>
            </a:r>
          </a:p>
          <a:p>
            <a:endParaRPr lang="en-US" sz="1600" smtClean="0"/>
          </a:p>
          <a:p>
            <a:r>
              <a:rPr lang="en-US" sz="1600" smtClean="0"/>
              <a:t>4GFSK has a spectral efficiency of almost 1 bit/hz</a:t>
            </a:r>
          </a:p>
          <a:p>
            <a:endParaRPr lang="en-US" sz="16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881063" y="723900"/>
            <a:ext cx="4983162" cy="3736975"/>
          </a:xfrm>
          <a:ln/>
        </p:spPr>
      </p:sp>
      <p:sp>
        <p:nvSpPr>
          <p:cNvPr id="158722" name="Rectangle 3"/>
          <p:cNvSpPr>
            <a:spLocks noGrp="1" noChangeArrowheads="1"/>
          </p:cNvSpPr>
          <p:nvPr>
            <p:ph type="body" idx="1"/>
          </p:nvPr>
        </p:nvSpPr>
        <p:spPr>
          <a:xfrm>
            <a:off x="679450" y="4710113"/>
            <a:ext cx="5411788" cy="4459287"/>
          </a:xfrm>
          <a:noFill/>
          <a:ln/>
        </p:spPr>
        <p:txBody>
          <a:bodyPr/>
          <a:lstStyle/>
          <a:p>
            <a:r>
              <a:rPr lang="en-GB" sz="1400" b="1" smtClean="0"/>
              <a:t>Demodulation requirements</a:t>
            </a:r>
          </a:p>
          <a:p>
            <a:r>
              <a:rPr lang="en-GB" sz="1400" smtClean="0"/>
              <a:t>It is required that you receiver somehow gains synchronization with the transmitter. There are two </a:t>
            </a:r>
          </a:p>
          <a:p>
            <a:r>
              <a:rPr lang="en-GB" sz="1400" smtClean="0"/>
              <a:t>Basic required syncs that have to be achieved for a system to work.</a:t>
            </a:r>
          </a:p>
          <a:p>
            <a:endParaRPr lang="en-GB" sz="1400" smtClean="0"/>
          </a:p>
          <a:p>
            <a:r>
              <a:rPr lang="en-GB" sz="1400" smtClean="0"/>
              <a:t>Bit synchronization, what is the exact time that the receiver transitions between bit number x to bit number x+1.</a:t>
            </a:r>
          </a:p>
          <a:p>
            <a:r>
              <a:rPr lang="en-GB" sz="1400" smtClean="0"/>
              <a:t>Byte synchronization, in the sequence of bits, where are the start and end of a byte boundaries.</a:t>
            </a:r>
          </a:p>
          <a:p>
            <a:endParaRPr lang="en-GB" sz="1400" smtClean="0"/>
          </a:p>
          <a:p>
            <a:endParaRPr lang="en-GB" sz="1400" smtClean="0"/>
          </a:p>
          <a:p>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D9964C53-4D6F-4C52-87BE-AF5B301B94D2}" type="slidenum">
              <a:rPr lang="en-US" sz="1200">
                <a:solidFill>
                  <a:srgbClr val="000000"/>
                </a:solidFill>
              </a:rPr>
              <a:pPr algn="r"/>
              <a:t>4</a:t>
            </a:fld>
            <a:endParaRPr lang="en-US" sz="1200">
              <a:solidFill>
                <a:srgbClr val="000000"/>
              </a:solidFill>
            </a:endParaRPr>
          </a:p>
        </p:txBody>
      </p:sp>
      <p:sp>
        <p:nvSpPr>
          <p:cNvPr id="48130"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88033" tIns="44016" rIns="88033" bIns="44016" anchor="b"/>
          <a:lstStyle/>
          <a:p>
            <a:pPr algn="r" defTabSz="876300"/>
            <a:fld id="{91426C3C-7CD4-4F62-8CDE-06AABE4EAE6F}" type="slidenum">
              <a:rPr lang="en-US" sz="1200">
                <a:solidFill>
                  <a:srgbClr val="000000"/>
                </a:solidFill>
              </a:rPr>
              <a:pPr algn="r" defTabSz="876300"/>
              <a:t>4</a:t>
            </a:fld>
            <a:endParaRPr lang="en-US" sz="1200">
              <a:solidFill>
                <a:srgbClr val="000000"/>
              </a:solidFill>
            </a:endParaRPr>
          </a:p>
        </p:txBody>
      </p:sp>
      <p:sp>
        <p:nvSpPr>
          <p:cNvPr id="4813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88870" tIns="44434" rIns="88870" bIns="44434" anchor="b"/>
          <a:lstStyle/>
          <a:p>
            <a:pPr algn="r" defTabSz="876300"/>
            <a:fld id="{9F61837A-D21E-4EDB-AB07-80AFF4C1129A}" type="slidenum">
              <a:rPr lang="en-US" sz="1200">
                <a:solidFill>
                  <a:srgbClr val="000000"/>
                </a:solidFill>
              </a:rPr>
              <a:pPr algn="r" defTabSz="876300"/>
              <a:t>4</a:t>
            </a:fld>
            <a:endParaRPr lang="en-US" sz="1200">
              <a:solidFill>
                <a:srgbClr val="000000"/>
              </a:solidFill>
            </a:endParaRPr>
          </a:p>
        </p:txBody>
      </p:sp>
      <p:sp>
        <p:nvSpPr>
          <p:cNvPr id="48132"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88016" tIns="44008" rIns="88016" bIns="44008" anchor="b"/>
          <a:lstStyle/>
          <a:p>
            <a:pPr algn="r" defTabSz="874713"/>
            <a:fld id="{DBE69FFE-C271-466D-BD22-B3616E825855}" type="slidenum">
              <a:rPr lang="en-US" sz="1200">
                <a:solidFill>
                  <a:srgbClr val="000000"/>
                </a:solidFill>
              </a:rPr>
              <a:pPr algn="r" defTabSz="874713"/>
              <a:t>4</a:t>
            </a:fld>
            <a:endParaRPr lang="en-US" sz="1200">
              <a:solidFill>
                <a:srgbClr val="000000"/>
              </a:solidFill>
            </a:endParaRPr>
          </a:p>
        </p:txBody>
      </p:sp>
      <p:sp>
        <p:nvSpPr>
          <p:cNvPr id="48133"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88862" tIns="44430" rIns="88862" bIns="44430" anchor="b"/>
          <a:lstStyle/>
          <a:p>
            <a:pPr algn="r" defTabSz="876300"/>
            <a:fld id="{107C5F94-EA85-4C95-866F-CD66BEA9CA37}" type="slidenum">
              <a:rPr lang="en-US" sz="1200">
                <a:solidFill>
                  <a:srgbClr val="000000"/>
                </a:solidFill>
              </a:rPr>
              <a:pPr algn="r" defTabSz="876300"/>
              <a:t>4</a:t>
            </a:fld>
            <a:endParaRPr lang="en-US" sz="1200">
              <a:solidFill>
                <a:srgbClr val="000000"/>
              </a:solidFill>
            </a:endParaRPr>
          </a:p>
        </p:txBody>
      </p:sp>
      <p:sp>
        <p:nvSpPr>
          <p:cNvPr id="48134"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88862" tIns="44430" rIns="88862" bIns="44430" anchor="b"/>
          <a:lstStyle/>
          <a:p>
            <a:pPr algn="r" defTabSz="876300"/>
            <a:fld id="{3FCC2EE3-1146-4230-9CF4-6480FA58121F}" type="slidenum">
              <a:rPr lang="en-US" sz="1200">
                <a:solidFill>
                  <a:srgbClr val="000000"/>
                </a:solidFill>
                <a:ea typeface="ＭＳ Ｐゴシック"/>
                <a:cs typeface="ＭＳ Ｐゴシック"/>
              </a:rPr>
              <a:pPr algn="r" defTabSz="876300"/>
              <a:t>4</a:t>
            </a:fld>
            <a:endParaRPr lang="en-US" sz="1200">
              <a:solidFill>
                <a:srgbClr val="000000"/>
              </a:solidFill>
              <a:ea typeface="ＭＳ Ｐゴシック"/>
              <a:cs typeface="ＭＳ Ｐゴシック"/>
            </a:endParaRPr>
          </a:p>
        </p:txBody>
      </p:sp>
      <p:sp>
        <p:nvSpPr>
          <p:cNvPr id="48135" name="Rectangle 7"/>
          <p:cNvSpPr txBox="1">
            <a:spLocks noGrp="1" noChangeArrowheads="1"/>
          </p:cNvSpPr>
          <p:nvPr/>
        </p:nvSpPr>
        <p:spPr bwMode="auto">
          <a:xfrm>
            <a:off x="3835400" y="9405938"/>
            <a:ext cx="2935288" cy="496887"/>
          </a:xfrm>
          <a:prstGeom prst="rect">
            <a:avLst/>
          </a:prstGeom>
          <a:noFill/>
          <a:ln w="9525">
            <a:noFill/>
            <a:miter lim="800000"/>
            <a:headEnd/>
            <a:tailEnd/>
          </a:ln>
        </p:spPr>
        <p:txBody>
          <a:bodyPr lIns="89662" tIns="44830" rIns="89662" bIns="44830" anchor="b"/>
          <a:lstStyle/>
          <a:p>
            <a:pPr algn="r" defTabSz="890588"/>
            <a:fld id="{CB7C6315-85F8-46AF-A854-F336426FF04A}" type="slidenum">
              <a:rPr lang="en-US" sz="1100">
                <a:solidFill>
                  <a:srgbClr val="000000"/>
                </a:solidFill>
              </a:rPr>
              <a:pPr algn="r" defTabSz="890588"/>
              <a:t>4</a:t>
            </a:fld>
            <a:endParaRPr lang="en-US" sz="1100">
              <a:solidFill>
                <a:srgbClr val="000000"/>
              </a:solidFill>
            </a:endParaRPr>
          </a:p>
        </p:txBody>
      </p:sp>
      <p:sp>
        <p:nvSpPr>
          <p:cNvPr id="48136" name="Rectangle 7"/>
          <p:cNvSpPr txBox="1">
            <a:spLocks noGrp="1" noChangeArrowheads="1"/>
          </p:cNvSpPr>
          <p:nvPr/>
        </p:nvSpPr>
        <p:spPr bwMode="auto">
          <a:xfrm>
            <a:off x="3835400" y="9405938"/>
            <a:ext cx="2935288" cy="496887"/>
          </a:xfrm>
          <a:prstGeom prst="rect">
            <a:avLst/>
          </a:prstGeom>
          <a:noFill/>
          <a:ln w="9525">
            <a:noFill/>
            <a:miter lim="800000"/>
            <a:headEnd/>
            <a:tailEnd/>
          </a:ln>
        </p:spPr>
        <p:txBody>
          <a:bodyPr lIns="89623" tIns="44812" rIns="89623" bIns="44812" anchor="b"/>
          <a:lstStyle/>
          <a:p>
            <a:pPr algn="r" defTabSz="844550"/>
            <a:fld id="{3CA21D3C-F5B9-49D1-A377-81DF21414842}" type="slidenum">
              <a:rPr lang="en-US" sz="1100">
                <a:solidFill>
                  <a:srgbClr val="000000"/>
                </a:solidFill>
              </a:rPr>
              <a:pPr algn="r" defTabSz="844550"/>
              <a:t>4</a:t>
            </a:fld>
            <a:endParaRPr lang="en-US" sz="1100">
              <a:solidFill>
                <a:srgbClr val="000000"/>
              </a:solidFill>
            </a:endParaRPr>
          </a:p>
        </p:txBody>
      </p:sp>
      <p:sp>
        <p:nvSpPr>
          <p:cNvPr id="48137" name="Rectangle 7"/>
          <p:cNvSpPr txBox="1">
            <a:spLocks noGrp="1" noChangeArrowheads="1"/>
          </p:cNvSpPr>
          <p:nvPr/>
        </p:nvSpPr>
        <p:spPr bwMode="auto">
          <a:xfrm>
            <a:off x="3835400" y="9405938"/>
            <a:ext cx="2935288" cy="496887"/>
          </a:xfrm>
          <a:prstGeom prst="rect">
            <a:avLst/>
          </a:prstGeom>
          <a:noFill/>
          <a:ln w="9525">
            <a:noFill/>
            <a:miter lim="800000"/>
            <a:headEnd/>
            <a:tailEnd/>
          </a:ln>
        </p:spPr>
        <p:txBody>
          <a:bodyPr lIns="89623" tIns="44812" rIns="89623" bIns="44812" anchor="b"/>
          <a:lstStyle/>
          <a:p>
            <a:pPr algn="r" defTabSz="844550"/>
            <a:fld id="{5CFB92F0-CB5D-43A5-8933-2C27D38B2D15}" type="slidenum">
              <a:rPr lang="en-US" sz="1100">
                <a:solidFill>
                  <a:srgbClr val="000000"/>
                </a:solidFill>
              </a:rPr>
              <a:pPr algn="r" defTabSz="844550"/>
              <a:t>4</a:t>
            </a:fld>
            <a:endParaRPr lang="en-US" sz="1100">
              <a:solidFill>
                <a:srgbClr val="000000"/>
              </a:solidFill>
            </a:endParaRPr>
          </a:p>
        </p:txBody>
      </p:sp>
      <p:sp>
        <p:nvSpPr>
          <p:cNvPr id="48138" name="Rectangle 2"/>
          <p:cNvSpPr>
            <a:spLocks noGrp="1" noRot="1" noChangeAspect="1" noChangeArrowheads="1" noTextEdit="1"/>
          </p:cNvSpPr>
          <p:nvPr>
            <p:ph type="sldImg"/>
          </p:nvPr>
        </p:nvSpPr>
        <p:spPr>
          <a:xfrm>
            <a:off x="914400" y="741363"/>
            <a:ext cx="4951413" cy="3713162"/>
          </a:xfrm>
          <a:ln/>
        </p:spPr>
      </p:sp>
      <p:sp>
        <p:nvSpPr>
          <p:cNvPr id="48139" name="Rectangle 3"/>
          <p:cNvSpPr>
            <a:spLocks noGrp="1" noChangeArrowheads="1"/>
          </p:cNvSpPr>
          <p:nvPr>
            <p:ph type="body" idx="1"/>
          </p:nvPr>
        </p:nvSpPr>
        <p:spPr>
          <a:xfrm>
            <a:off x="677863" y="4705350"/>
            <a:ext cx="5416550" cy="4456113"/>
          </a:xfrm>
          <a:noFill/>
          <a:ln/>
        </p:spPr>
        <p:txBody>
          <a:bodyPr lIns="89623" tIns="44812" rIns="89623" bIns="44812"/>
          <a:lstStyle/>
          <a:p>
            <a:r>
              <a:rPr lang="en-GB" b="1" smtClean="0"/>
              <a:t>Product portfolio</a:t>
            </a:r>
          </a:p>
          <a:p>
            <a:r>
              <a:rPr lang="en-GB" smtClean="0"/>
              <a:t>This presentation is focused on the LPRF devices (CC11xx, CC25xx)</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xfrm>
            <a:off x="909638" y="742950"/>
            <a:ext cx="4953000" cy="3714750"/>
          </a:xfrm>
          <a:ln/>
        </p:spPr>
      </p:sp>
      <p:sp>
        <p:nvSpPr>
          <p:cNvPr id="160770" name="Rectangle 3"/>
          <p:cNvSpPr>
            <a:spLocks noGrp="1" noChangeArrowheads="1"/>
          </p:cNvSpPr>
          <p:nvPr>
            <p:ph type="body" idx="1"/>
          </p:nvPr>
        </p:nvSpPr>
        <p:spPr>
          <a:xfrm>
            <a:off x="677863" y="4705350"/>
            <a:ext cx="5416550" cy="4456113"/>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xfrm>
            <a:off x="909638" y="742950"/>
            <a:ext cx="4953000" cy="3714750"/>
          </a:xfrm>
          <a:ln/>
        </p:spPr>
      </p:sp>
      <p:sp>
        <p:nvSpPr>
          <p:cNvPr id="162818" name="Rectangle 3"/>
          <p:cNvSpPr>
            <a:spLocks noGrp="1" noChangeArrowheads="1"/>
          </p:cNvSpPr>
          <p:nvPr>
            <p:ph type="body" idx="1"/>
          </p:nvPr>
        </p:nvSpPr>
        <p:spPr>
          <a:xfrm>
            <a:off x="677863" y="4705350"/>
            <a:ext cx="5416550" cy="4456113"/>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xfrm>
            <a:off x="909638" y="742950"/>
            <a:ext cx="4953000" cy="3714750"/>
          </a:xfrm>
          <a:ln/>
        </p:spPr>
      </p:sp>
      <p:sp>
        <p:nvSpPr>
          <p:cNvPr id="165890" name="Rectangle 3"/>
          <p:cNvSpPr>
            <a:spLocks noGrp="1" noChangeArrowheads="1"/>
          </p:cNvSpPr>
          <p:nvPr>
            <p:ph type="body" idx="1"/>
          </p:nvPr>
        </p:nvSpPr>
        <p:spPr>
          <a:xfrm>
            <a:off x="677863" y="4705350"/>
            <a:ext cx="5416550" cy="4456113"/>
          </a:xfrm>
          <a:noFill/>
          <a:ln/>
        </p:spPr>
        <p:txBody>
          <a:bodyPr/>
          <a:lstStyle/>
          <a:p>
            <a:r>
              <a:rPr lang="en-GB" sz="1400" b="1" smtClean="0"/>
              <a:t>Drawback with 4FSK over 2FSK</a:t>
            </a:r>
            <a:endParaRPr lang="en-US" smtClean="0"/>
          </a:p>
          <a:p>
            <a:r>
              <a:rPr lang="en-US" smtClean="0"/>
              <a:t>4FSK is 2-3 dB worse that 2FSK.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A8C75E73-D9CD-467D-B396-C341305046CE}" type="slidenum">
              <a:rPr lang="en-US" sz="1200"/>
              <a:pPr algn="r"/>
              <a:t>38</a:t>
            </a:fld>
            <a:endParaRPr lang="en-US" sz="1200"/>
          </a:p>
        </p:txBody>
      </p:sp>
      <p:sp>
        <p:nvSpPr>
          <p:cNvPr id="167938" name="Rectangle 2"/>
          <p:cNvSpPr>
            <a:spLocks noGrp="1" noRot="1" noChangeAspect="1" noChangeArrowheads="1" noTextEdit="1"/>
          </p:cNvSpPr>
          <p:nvPr>
            <p:ph type="sldImg"/>
          </p:nvPr>
        </p:nvSpPr>
        <p:spPr>
          <a:xfrm>
            <a:off x="882650" y="723900"/>
            <a:ext cx="4979988" cy="3735388"/>
          </a:xfrm>
          <a:ln/>
        </p:spPr>
      </p:sp>
      <p:sp>
        <p:nvSpPr>
          <p:cNvPr id="167939" name="Rectangle 3"/>
          <p:cNvSpPr>
            <a:spLocks noGrp="1" noChangeArrowheads="1"/>
          </p:cNvSpPr>
          <p:nvPr>
            <p:ph type="body" idx="1"/>
          </p:nvPr>
        </p:nvSpPr>
        <p:spPr>
          <a:xfrm>
            <a:off x="677863" y="4708525"/>
            <a:ext cx="5413375" cy="4464050"/>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3E4DBF69-A37E-4AB9-B13F-2C869CAF0C22}" type="slidenum">
              <a:rPr lang="en-US" sz="1200"/>
              <a:pPr algn="r"/>
              <a:t>39</a:t>
            </a:fld>
            <a:endParaRPr lang="en-US" sz="1200"/>
          </a:p>
        </p:txBody>
      </p:sp>
      <p:sp>
        <p:nvSpPr>
          <p:cNvPr id="169986"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1432" tIns="45716" rIns="91432" bIns="45716" anchor="b"/>
          <a:lstStyle/>
          <a:p>
            <a:pPr algn="r"/>
            <a:fld id="{273B1063-62BD-489C-868D-28DAE7BE589F}" type="slidenum">
              <a:rPr lang="en-US" sz="1200"/>
              <a:pPr algn="r"/>
              <a:t>39</a:t>
            </a:fld>
            <a:endParaRPr lang="en-US" sz="1200"/>
          </a:p>
        </p:txBody>
      </p:sp>
      <p:sp>
        <p:nvSpPr>
          <p:cNvPr id="169987" name="Rectangle 2"/>
          <p:cNvSpPr>
            <a:spLocks noGrp="1" noRot="1" noChangeAspect="1" noChangeArrowheads="1" noTextEdit="1"/>
          </p:cNvSpPr>
          <p:nvPr>
            <p:ph type="sldImg"/>
          </p:nvPr>
        </p:nvSpPr>
        <p:spPr>
          <a:xfrm>
            <a:off x="960438" y="765175"/>
            <a:ext cx="4902200" cy="3676650"/>
          </a:xfrm>
          <a:ln/>
        </p:spPr>
      </p:sp>
      <p:sp>
        <p:nvSpPr>
          <p:cNvPr id="169988" name="Rectangle 3"/>
          <p:cNvSpPr>
            <a:spLocks noGrp="1" noChangeArrowheads="1"/>
          </p:cNvSpPr>
          <p:nvPr>
            <p:ph type="body" idx="1"/>
          </p:nvPr>
        </p:nvSpPr>
        <p:spPr>
          <a:xfrm>
            <a:off x="922338" y="4670425"/>
            <a:ext cx="4979987" cy="4519613"/>
          </a:xfrm>
          <a:noFill/>
          <a:ln/>
        </p:spPr>
        <p:txBody>
          <a:bodyPr lIns="91432" tIns="45716" rIns="91432" bIns="45716"/>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97A3D40F-2167-4561-97DA-A14740EB7303}" type="slidenum">
              <a:rPr lang="en-US" sz="1200"/>
              <a:pPr algn="r"/>
              <a:t>40</a:t>
            </a:fld>
            <a:endParaRPr lang="en-US" sz="1200"/>
          </a:p>
        </p:txBody>
      </p:sp>
      <p:sp>
        <p:nvSpPr>
          <p:cNvPr id="172034"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1432" tIns="45716" rIns="91432" bIns="45716" anchor="b"/>
          <a:lstStyle/>
          <a:p>
            <a:pPr algn="r"/>
            <a:fld id="{14C6B8AC-40CE-406B-A647-757E9D4EAB6E}" type="slidenum">
              <a:rPr lang="en-US" sz="1200"/>
              <a:pPr algn="r"/>
              <a:t>40</a:t>
            </a:fld>
            <a:endParaRPr lang="en-US" sz="1200"/>
          </a:p>
        </p:txBody>
      </p:sp>
      <p:sp>
        <p:nvSpPr>
          <p:cNvPr id="172035" name="Rectangle 2"/>
          <p:cNvSpPr>
            <a:spLocks noGrp="1" noRot="1" noChangeAspect="1" noChangeArrowheads="1" noTextEdit="1"/>
          </p:cNvSpPr>
          <p:nvPr>
            <p:ph type="sldImg"/>
          </p:nvPr>
        </p:nvSpPr>
        <p:spPr>
          <a:xfrm>
            <a:off x="960438" y="765175"/>
            <a:ext cx="4902200" cy="3676650"/>
          </a:xfrm>
          <a:ln/>
        </p:spPr>
      </p:sp>
      <p:sp>
        <p:nvSpPr>
          <p:cNvPr id="172036" name="Rectangle 3"/>
          <p:cNvSpPr>
            <a:spLocks noGrp="1" noChangeArrowheads="1"/>
          </p:cNvSpPr>
          <p:nvPr>
            <p:ph type="body" idx="1"/>
          </p:nvPr>
        </p:nvSpPr>
        <p:spPr>
          <a:xfrm>
            <a:off x="922338" y="4670425"/>
            <a:ext cx="4979987" cy="4519613"/>
          </a:xfrm>
          <a:noFill/>
          <a:ln/>
        </p:spPr>
        <p:txBody>
          <a:bodyPr lIns="91432" tIns="45716" rIns="91432" bIns="45716"/>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B299400C-2C8D-4720-9BF0-C7A966EF7EB8}" type="slidenum">
              <a:rPr lang="en-US" sz="1200"/>
              <a:pPr algn="r"/>
              <a:t>41</a:t>
            </a:fld>
            <a:endParaRPr lang="en-US" sz="1200"/>
          </a:p>
        </p:txBody>
      </p:sp>
      <p:sp>
        <p:nvSpPr>
          <p:cNvPr id="174082"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1432" tIns="45716" rIns="91432" bIns="45716" anchor="b"/>
          <a:lstStyle/>
          <a:p>
            <a:pPr algn="r"/>
            <a:fld id="{E2A6783D-2D25-4A26-ADFF-B5683D8E7AFB}" type="slidenum">
              <a:rPr lang="en-US" sz="1200"/>
              <a:pPr algn="r"/>
              <a:t>41</a:t>
            </a:fld>
            <a:endParaRPr lang="en-US" sz="1200"/>
          </a:p>
        </p:txBody>
      </p:sp>
      <p:sp>
        <p:nvSpPr>
          <p:cNvPr id="174083" name="Rectangle 2"/>
          <p:cNvSpPr>
            <a:spLocks noGrp="1" noRot="1" noChangeAspect="1" noChangeArrowheads="1" noTextEdit="1"/>
          </p:cNvSpPr>
          <p:nvPr>
            <p:ph type="sldImg"/>
          </p:nvPr>
        </p:nvSpPr>
        <p:spPr>
          <a:xfrm>
            <a:off x="960438" y="765175"/>
            <a:ext cx="4902200" cy="3676650"/>
          </a:xfrm>
          <a:ln/>
        </p:spPr>
      </p:sp>
      <p:sp>
        <p:nvSpPr>
          <p:cNvPr id="174084" name="Rectangle 3"/>
          <p:cNvSpPr>
            <a:spLocks noGrp="1" noChangeArrowheads="1"/>
          </p:cNvSpPr>
          <p:nvPr>
            <p:ph type="body" idx="1"/>
          </p:nvPr>
        </p:nvSpPr>
        <p:spPr>
          <a:xfrm>
            <a:off x="922338" y="4670425"/>
            <a:ext cx="4979987" cy="4519613"/>
          </a:xfrm>
          <a:noFill/>
          <a:ln/>
        </p:spPr>
        <p:txBody>
          <a:bodyPr lIns="91432" tIns="45716" rIns="91432" bIns="45716"/>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CBC119A8-6700-42DF-BA6D-71A559A991BC}" type="slidenum">
              <a:rPr lang="en-US" sz="1200"/>
              <a:pPr algn="r"/>
              <a:t>42</a:t>
            </a:fld>
            <a:endParaRPr lang="en-US" sz="1200"/>
          </a:p>
        </p:txBody>
      </p:sp>
      <p:sp>
        <p:nvSpPr>
          <p:cNvPr id="176130" name="Rectangle 2"/>
          <p:cNvSpPr>
            <a:spLocks noGrp="1" noRot="1" noChangeAspect="1" noChangeArrowheads="1" noTextEdit="1"/>
          </p:cNvSpPr>
          <p:nvPr>
            <p:ph type="sldImg"/>
          </p:nvPr>
        </p:nvSpPr>
        <p:spPr>
          <a:xfrm>
            <a:off x="885825" y="723900"/>
            <a:ext cx="4979988" cy="3735388"/>
          </a:xfrm>
          <a:ln/>
        </p:spPr>
      </p:sp>
      <p:sp>
        <p:nvSpPr>
          <p:cNvPr id="176131" name="Rectangle 3"/>
          <p:cNvSpPr>
            <a:spLocks noGrp="1" noChangeArrowheads="1"/>
          </p:cNvSpPr>
          <p:nvPr>
            <p:ph type="body" idx="1"/>
          </p:nvPr>
        </p:nvSpPr>
        <p:spPr>
          <a:xfrm>
            <a:off x="677863" y="4710113"/>
            <a:ext cx="5413375" cy="4459287"/>
          </a:xfrm>
          <a:noFill/>
          <a:ln/>
        </p:spPr>
        <p:txBody>
          <a:bodyPr/>
          <a:lstStyle/>
          <a:p>
            <a:pPr eaLnBrk="1" hangingPunct="1"/>
            <a:endParaRPr lang="nb-N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F34E0228-2FEB-4935-8584-564A601E900E}" type="slidenum">
              <a:rPr lang="en-US" sz="1200"/>
              <a:pPr algn="r"/>
              <a:t>43</a:t>
            </a:fld>
            <a:endParaRPr lang="en-US" sz="1200"/>
          </a:p>
        </p:txBody>
      </p:sp>
      <p:sp>
        <p:nvSpPr>
          <p:cNvPr id="178178"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lIns="91432" tIns="45716" rIns="91432" bIns="45716" anchor="b"/>
          <a:lstStyle/>
          <a:p>
            <a:pPr algn="r"/>
            <a:fld id="{F4334AD7-369F-406B-9118-AD8A946D8DCC}" type="slidenum">
              <a:rPr lang="en-US" sz="1200"/>
              <a:pPr algn="r"/>
              <a:t>43</a:t>
            </a:fld>
            <a:endParaRPr lang="en-US" sz="1200"/>
          </a:p>
        </p:txBody>
      </p:sp>
      <p:sp>
        <p:nvSpPr>
          <p:cNvPr id="178179" name="Rectangle 2"/>
          <p:cNvSpPr>
            <a:spLocks noGrp="1" noRot="1" noChangeAspect="1" noChangeArrowheads="1" noTextEdit="1"/>
          </p:cNvSpPr>
          <p:nvPr>
            <p:ph type="sldImg"/>
          </p:nvPr>
        </p:nvSpPr>
        <p:spPr>
          <a:xfrm>
            <a:off x="960438" y="765175"/>
            <a:ext cx="4902200" cy="3676650"/>
          </a:xfrm>
          <a:ln/>
        </p:spPr>
      </p:sp>
      <p:sp>
        <p:nvSpPr>
          <p:cNvPr id="178180" name="Rectangle 3"/>
          <p:cNvSpPr>
            <a:spLocks noGrp="1" noChangeArrowheads="1"/>
          </p:cNvSpPr>
          <p:nvPr>
            <p:ph type="body" idx="1"/>
          </p:nvPr>
        </p:nvSpPr>
        <p:spPr>
          <a:xfrm>
            <a:off x="922338" y="4670425"/>
            <a:ext cx="4979987" cy="4519613"/>
          </a:xfrm>
          <a:noFill/>
          <a:ln/>
        </p:spPr>
        <p:txBody>
          <a:bodyPr lIns="91432" tIns="45716" rIns="91432" bIns="45716"/>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C374AEF3-84EC-4FC3-98BF-5D564CE2A2C3}" type="slidenum">
              <a:rPr lang="en-US" sz="1200"/>
              <a:pPr algn="r"/>
              <a:t>44</a:t>
            </a:fld>
            <a:endParaRPr lang="en-US" sz="1200"/>
          </a:p>
        </p:txBody>
      </p:sp>
      <p:sp>
        <p:nvSpPr>
          <p:cNvPr id="180226" name="Rectangle 2"/>
          <p:cNvSpPr>
            <a:spLocks noGrp="1" noRot="1" noChangeAspect="1" noChangeArrowheads="1" noTextEdit="1"/>
          </p:cNvSpPr>
          <p:nvPr>
            <p:ph type="sldImg"/>
          </p:nvPr>
        </p:nvSpPr>
        <p:spPr>
          <a:xfrm>
            <a:off x="882650" y="723900"/>
            <a:ext cx="4979988" cy="3735388"/>
          </a:xfrm>
          <a:ln/>
        </p:spPr>
      </p:sp>
      <p:sp>
        <p:nvSpPr>
          <p:cNvPr id="180227" name="Rectangle 3"/>
          <p:cNvSpPr>
            <a:spLocks noGrp="1" noChangeArrowheads="1"/>
          </p:cNvSpPr>
          <p:nvPr>
            <p:ph type="body" idx="1"/>
          </p:nvPr>
        </p:nvSpPr>
        <p:spPr>
          <a:xfrm>
            <a:off x="677863" y="4708525"/>
            <a:ext cx="5413375" cy="4464050"/>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989B276A-6E4B-4FB7-A65D-9FD60CF34BC1}" type="slidenum">
              <a:rPr lang="en-US" sz="1200"/>
              <a:pPr algn="r"/>
              <a:t>5</a:t>
            </a:fld>
            <a:endParaRPr lang="en-US" sz="1200"/>
          </a:p>
        </p:txBody>
      </p:sp>
      <p:sp>
        <p:nvSpPr>
          <p:cNvPr id="50178" name="Rectangle 2"/>
          <p:cNvSpPr>
            <a:spLocks noGrp="1" noRot="1" noChangeAspect="1" noChangeArrowheads="1" noTextEdit="1"/>
          </p:cNvSpPr>
          <p:nvPr>
            <p:ph type="sldImg"/>
          </p:nvPr>
        </p:nvSpPr>
        <p:spPr>
          <a:xfrm>
            <a:off x="882650" y="723900"/>
            <a:ext cx="4979988" cy="3735388"/>
          </a:xfrm>
          <a:ln/>
        </p:spPr>
      </p:sp>
      <p:sp>
        <p:nvSpPr>
          <p:cNvPr id="50179" name="Rectangle 3"/>
          <p:cNvSpPr>
            <a:spLocks noGrp="1" noChangeArrowheads="1"/>
          </p:cNvSpPr>
          <p:nvPr>
            <p:ph type="body" idx="1"/>
          </p:nvPr>
        </p:nvSpPr>
        <p:spPr>
          <a:xfrm>
            <a:off x="677863" y="4708525"/>
            <a:ext cx="5413375" cy="4464050"/>
          </a:xfrm>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A7CDEA76-53A0-4EB6-95A1-7FC675B680F4}" type="slidenum">
              <a:rPr lang="en-US" sz="1200"/>
              <a:pPr algn="r"/>
              <a:t>46</a:t>
            </a:fld>
            <a:endParaRPr lang="en-US" sz="1200"/>
          </a:p>
        </p:txBody>
      </p:sp>
      <p:sp>
        <p:nvSpPr>
          <p:cNvPr id="183298" name="Rectangle 2"/>
          <p:cNvSpPr>
            <a:spLocks noGrp="1" noRot="1" noChangeAspect="1" noChangeArrowheads="1" noTextEdit="1"/>
          </p:cNvSpPr>
          <p:nvPr>
            <p:ph type="sldImg"/>
          </p:nvPr>
        </p:nvSpPr>
        <p:spPr>
          <a:xfrm>
            <a:off x="909638" y="742950"/>
            <a:ext cx="4953000" cy="3714750"/>
          </a:xfrm>
          <a:ln/>
        </p:spPr>
      </p:sp>
      <p:sp>
        <p:nvSpPr>
          <p:cNvPr id="183299" name="Rectangle 3"/>
          <p:cNvSpPr>
            <a:spLocks noGrp="1" noChangeArrowheads="1"/>
          </p:cNvSpPr>
          <p:nvPr>
            <p:ph type="body" idx="1"/>
          </p:nvPr>
        </p:nvSpPr>
        <p:spPr>
          <a:xfrm>
            <a:off x="677863" y="4705350"/>
            <a:ext cx="5416550" cy="4456113"/>
          </a:xfrm>
          <a:noFill/>
          <a:ln/>
        </p:spPr>
        <p:txBody>
          <a:bodyPr/>
          <a:lstStyle/>
          <a:p>
            <a:pPr eaLnBrk="1" hangingPunct="1"/>
            <a:r>
              <a:rPr lang="en-US" smtClean="0"/>
              <a:t>Download the tool here: www.ti.com/smartrfstudio</a:t>
            </a:r>
          </a:p>
          <a:p>
            <a:pPr eaLnBrk="1" hangingPunct="1"/>
            <a:endParaRPr lang="en-US" smtClean="0"/>
          </a:p>
          <a:p>
            <a:pPr eaLnBrk="1" hangingPunct="1"/>
            <a:r>
              <a:rPr lang="en-US" smtClean="0"/>
              <a:t>The tool is updated frequently – make sure you have the latest revision for the most up to date register settings and features.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444372DE-CE44-406F-8485-F5EF8CA0280D}" type="slidenum">
              <a:rPr lang="en-US" sz="1200"/>
              <a:pPr algn="r"/>
              <a:t>48</a:t>
            </a:fld>
            <a:endParaRPr lang="en-US" sz="1200"/>
          </a:p>
        </p:txBody>
      </p:sp>
      <p:sp>
        <p:nvSpPr>
          <p:cNvPr id="186370" name="Rectangle 2"/>
          <p:cNvSpPr>
            <a:spLocks noGrp="1" noRot="1" noChangeAspect="1" noChangeArrowheads="1" noTextEdit="1"/>
          </p:cNvSpPr>
          <p:nvPr>
            <p:ph type="sldImg"/>
          </p:nvPr>
        </p:nvSpPr>
        <p:spPr>
          <a:xfrm>
            <a:off x="885825" y="723900"/>
            <a:ext cx="4979988" cy="3735388"/>
          </a:xfrm>
          <a:ln/>
        </p:spPr>
      </p:sp>
      <p:sp>
        <p:nvSpPr>
          <p:cNvPr id="186371" name="Rectangle 3"/>
          <p:cNvSpPr>
            <a:spLocks noGrp="1" noChangeArrowheads="1"/>
          </p:cNvSpPr>
          <p:nvPr>
            <p:ph type="body" idx="1"/>
          </p:nvPr>
        </p:nvSpPr>
        <p:spPr>
          <a:xfrm>
            <a:off x="677863" y="4710113"/>
            <a:ext cx="5413375" cy="4459287"/>
          </a:xfrm>
          <a:noFill/>
          <a:ln/>
        </p:spPr>
        <p:txBody>
          <a:bodyPr/>
          <a:lstStyle/>
          <a:p>
            <a:pPr eaLnBrk="1" hangingPunct="1"/>
            <a:endParaRPr lang="nb-NO"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95E9F7E1-1FC8-42D3-AE48-AC86A7E46E74}" type="slidenum">
              <a:rPr lang="en-US" sz="1200"/>
              <a:pPr algn="r"/>
              <a:t>49</a:t>
            </a:fld>
            <a:endParaRPr lang="en-US" sz="1200"/>
          </a:p>
        </p:txBody>
      </p:sp>
      <p:sp>
        <p:nvSpPr>
          <p:cNvPr id="188418" name="Rectangle 2"/>
          <p:cNvSpPr>
            <a:spLocks noGrp="1" noRot="1" noChangeAspect="1" noChangeArrowheads="1" noTextEdit="1"/>
          </p:cNvSpPr>
          <p:nvPr>
            <p:ph type="sldImg"/>
          </p:nvPr>
        </p:nvSpPr>
        <p:spPr>
          <a:xfrm>
            <a:off x="885825" y="723900"/>
            <a:ext cx="4979988" cy="3735388"/>
          </a:xfrm>
          <a:ln/>
        </p:spPr>
      </p:sp>
      <p:sp>
        <p:nvSpPr>
          <p:cNvPr id="188419" name="Rectangle 3"/>
          <p:cNvSpPr>
            <a:spLocks noGrp="1" noChangeArrowheads="1"/>
          </p:cNvSpPr>
          <p:nvPr>
            <p:ph type="body" idx="1"/>
          </p:nvPr>
        </p:nvSpPr>
        <p:spPr>
          <a:xfrm>
            <a:off x="677863" y="4710113"/>
            <a:ext cx="5413375" cy="4459287"/>
          </a:xfrm>
          <a:noFill/>
          <a:ln/>
        </p:spPr>
        <p:txBody>
          <a:bodyPr/>
          <a:lstStyle/>
          <a:p>
            <a:pPr eaLnBrk="1" hangingPunct="1"/>
            <a:endParaRPr lang="nb-NO"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8A86A6DF-D132-427D-B309-C11D9B572DB4}" type="slidenum">
              <a:rPr lang="en-US" sz="1200"/>
              <a:pPr algn="r"/>
              <a:t>51</a:t>
            </a:fld>
            <a:endParaRPr lang="en-US" sz="1200"/>
          </a:p>
        </p:txBody>
      </p:sp>
      <p:sp>
        <p:nvSpPr>
          <p:cNvPr id="191490" name="Rectangle 2"/>
          <p:cNvSpPr>
            <a:spLocks noGrp="1" noRot="1" noChangeAspect="1" noChangeArrowheads="1" noTextEdit="1"/>
          </p:cNvSpPr>
          <p:nvPr>
            <p:ph type="sldImg"/>
          </p:nvPr>
        </p:nvSpPr>
        <p:spPr>
          <a:xfrm>
            <a:off x="909638" y="742950"/>
            <a:ext cx="4953000" cy="3714750"/>
          </a:xfrm>
          <a:ln/>
        </p:spPr>
      </p:sp>
      <p:sp>
        <p:nvSpPr>
          <p:cNvPr id="191491" name="Rectangle 3"/>
          <p:cNvSpPr>
            <a:spLocks noGrp="1" noChangeArrowheads="1"/>
          </p:cNvSpPr>
          <p:nvPr>
            <p:ph type="body" idx="1"/>
          </p:nvPr>
        </p:nvSpPr>
        <p:spPr>
          <a:xfrm>
            <a:off x="677863" y="4705350"/>
            <a:ext cx="5416550" cy="4456113"/>
          </a:xfrm>
          <a:noFill/>
          <a:ln/>
        </p:spPr>
        <p:txBody>
          <a:bodyPr/>
          <a:lstStyle/>
          <a:p>
            <a:pPr algn="just"/>
            <a:r>
              <a:rPr lang="en-US" smtClean="0"/>
              <a:t>The CC-Antenna-DK contains 13 low cost antennas and 3 calibration boards. The antennas cover the frequency range as low as 136 MHz to 2.48 GHz.</a:t>
            </a:r>
          </a:p>
          <a:p>
            <a:pPr algn="just"/>
            <a:endParaRPr lang="en-US" smtClean="0"/>
          </a:p>
          <a:p>
            <a:pPr algn="just"/>
            <a:r>
              <a:rPr lang="en-US" smtClean="0"/>
              <a:t>The main purpose of the CC-Antenna-DK is to ease the decision for which type of low cost antenna can be implemented as well as give an estimation of the performance that can be achieved.</a:t>
            </a:r>
          </a:p>
          <a:p>
            <a:pPr algn="just"/>
            <a:endParaRPr lang="en-US" smtClean="0"/>
          </a:p>
          <a:p>
            <a:pPr algn="just"/>
            <a:r>
              <a:rPr lang="en-US" smtClean="0"/>
              <a:t>All antennas are tuned for connecting to an EM board on the EB platform. A matching network is used on each antenna design so the antenna boards can matched for other GND sizes than the EB board.</a:t>
            </a:r>
          </a:p>
          <a:p>
            <a:pPr algn="just"/>
            <a:endParaRPr lang="en-US" smtClean="0"/>
          </a:p>
          <a:p>
            <a:pPr algn="just"/>
            <a:r>
              <a:rPr lang="en-US" smtClean="0"/>
              <a:t>Antennas are categorized under the operating frequency (169 MHz, 315 MHz, 433 MHz, 868 / 915 MHz or 2.44 GHz) and then the type of antenna (PCB Antennas, Chip Antennas, and Wire Antennas). The main focus is on PCB, Wire and Chip antennas, since these are mainly used in high volume products.</a:t>
            </a:r>
          </a:p>
          <a:p>
            <a:pPr algn="just"/>
            <a:endParaRPr lang="en-US" smtClean="0"/>
          </a:p>
          <a:p>
            <a:pPr algn="just"/>
            <a:r>
              <a:rPr lang="en-US" smtClean="0"/>
              <a:t>• </a:t>
            </a:r>
            <a:r>
              <a:rPr lang="en-US" i="1" smtClean="0"/>
              <a:t>169 MHz (136 – 240 MHz) Antenna</a:t>
            </a:r>
          </a:p>
          <a:p>
            <a:pPr algn="just"/>
            <a:r>
              <a:rPr lang="en-US" smtClean="0"/>
              <a:t>• </a:t>
            </a:r>
            <a:r>
              <a:rPr lang="en-US" i="1" smtClean="0"/>
              <a:t>315 MHz (273 – 348 MHz) Antenna</a:t>
            </a:r>
          </a:p>
          <a:p>
            <a:pPr algn="just"/>
            <a:r>
              <a:rPr lang="en-US" smtClean="0"/>
              <a:t>• </a:t>
            </a:r>
            <a:r>
              <a:rPr lang="en-US" i="1" smtClean="0"/>
              <a:t>433 MHz (387 – 510 MHz) Antenna</a:t>
            </a:r>
          </a:p>
          <a:p>
            <a:pPr algn="just"/>
            <a:r>
              <a:rPr lang="en-US" smtClean="0"/>
              <a:t>• </a:t>
            </a:r>
            <a:r>
              <a:rPr lang="en-US" i="1" smtClean="0"/>
              <a:t>868 MHz (779 – 960 MHz) Antenna</a:t>
            </a:r>
          </a:p>
          <a:p>
            <a:pPr algn="just"/>
            <a:r>
              <a:rPr lang="en-US" smtClean="0"/>
              <a:t>• </a:t>
            </a:r>
            <a:r>
              <a:rPr lang="en-US" i="1" smtClean="0"/>
              <a:t>915 MHz (779 – 960 MHz) Antenna</a:t>
            </a:r>
          </a:p>
          <a:p>
            <a:pPr algn="just"/>
            <a:r>
              <a:rPr lang="en-US" smtClean="0"/>
              <a:t>• </a:t>
            </a:r>
            <a:r>
              <a:rPr lang="en-US" i="1" smtClean="0"/>
              <a:t>2440 MHz Antenna</a:t>
            </a:r>
          </a:p>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14FAD6B2-1547-4E8E-8CC2-82B441406213}" type="slidenum">
              <a:rPr lang="en-US" sz="1200"/>
              <a:pPr algn="r"/>
              <a:t>53</a:t>
            </a:fld>
            <a:endParaRPr lang="en-US" sz="1200"/>
          </a:p>
        </p:txBody>
      </p:sp>
      <p:sp>
        <p:nvSpPr>
          <p:cNvPr id="194562" name="Rectangle 2"/>
          <p:cNvSpPr>
            <a:spLocks noGrp="1" noRot="1" noChangeAspect="1" noChangeArrowheads="1" noTextEdit="1"/>
          </p:cNvSpPr>
          <p:nvPr>
            <p:ph type="sldImg"/>
          </p:nvPr>
        </p:nvSpPr>
        <p:spPr>
          <a:xfrm>
            <a:off x="909638" y="742950"/>
            <a:ext cx="4953000" cy="3714750"/>
          </a:xfrm>
          <a:ln/>
        </p:spPr>
      </p:sp>
      <p:sp>
        <p:nvSpPr>
          <p:cNvPr id="194563" name="Rectangle 3"/>
          <p:cNvSpPr>
            <a:spLocks noGrp="1" noChangeArrowheads="1"/>
          </p:cNvSpPr>
          <p:nvPr>
            <p:ph type="body" idx="1"/>
          </p:nvPr>
        </p:nvSpPr>
        <p:spPr>
          <a:xfrm>
            <a:off x="677863" y="4705350"/>
            <a:ext cx="5416550" cy="4456113"/>
          </a:xfrm>
          <a:noFill/>
          <a:ln/>
        </p:spPr>
        <p:txBody>
          <a:bodyPr/>
          <a:lstStyle/>
          <a:p>
            <a:pPr algn="just"/>
            <a:r>
              <a:rPr lang="en-US" smtClean="0"/>
              <a:t>The CC-Antenna-DK contains 13 low cost antennas and 3 calibration boards. The antennas cover the frequency range as low as 136 MHz to 2.48 GHz.</a:t>
            </a:r>
          </a:p>
          <a:p>
            <a:pPr algn="just"/>
            <a:endParaRPr lang="en-US" smtClean="0"/>
          </a:p>
          <a:p>
            <a:pPr algn="just"/>
            <a:r>
              <a:rPr lang="en-US" smtClean="0"/>
              <a:t>The main purpose of the CC-Antenna-DK is to ease the decision for which type of low cost antenna can be implemented as well as give an estimation of the performance that can be achieved.</a:t>
            </a:r>
          </a:p>
          <a:p>
            <a:pPr algn="just"/>
            <a:endParaRPr lang="en-US" smtClean="0"/>
          </a:p>
          <a:p>
            <a:pPr algn="just"/>
            <a:r>
              <a:rPr lang="en-US" smtClean="0"/>
              <a:t>All antennas are tuned for connecting to an EM board on the EB platform. A matching network is used on each antenna design so the antenna boards can matched for other GND sizes than the EB board.</a:t>
            </a:r>
          </a:p>
          <a:p>
            <a:pPr algn="just"/>
            <a:endParaRPr lang="en-US" smtClean="0"/>
          </a:p>
          <a:p>
            <a:pPr algn="just"/>
            <a:r>
              <a:rPr lang="en-US" smtClean="0"/>
              <a:t>Antennas are categorized under the operating frequency (169 MHz, 315 MHz, 433 MHz, 868 / 915 MHz or 2.44 GHz) and then the type of antenna (PCB Antennas, Chip Antennas, and Wire Antennas). The main focus is on PCB, Wire and Chip antennas, since these are mainly used in high volume products.</a:t>
            </a:r>
          </a:p>
          <a:p>
            <a:pPr algn="just"/>
            <a:endParaRPr lang="en-US" smtClean="0"/>
          </a:p>
          <a:p>
            <a:pPr algn="just"/>
            <a:r>
              <a:rPr lang="en-US" smtClean="0"/>
              <a:t>• </a:t>
            </a:r>
            <a:r>
              <a:rPr lang="en-US" i="1" smtClean="0"/>
              <a:t>169 MHz (136 – 240 MHz) Antenna</a:t>
            </a:r>
          </a:p>
          <a:p>
            <a:pPr algn="just"/>
            <a:r>
              <a:rPr lang="en-US" smtClean="0"/>
              <a:t>• </a:t>
            </a:r>
            <a:r>
              <a:rPr lang="en-US" i="1" smtClean="0"/>
              <a:t>315 MHz (273 – 348 MHz) Antenna</a:t>
            </a:r>
          </a:p>
          <a:p>
            <a:pPr algn="just"/>
            <a:r>
              <a:rPr lang="en-US" smtClean="0"/>
              <a:t>• </a:t>
            </a:r>
            <a:r>
              <a:rPr lang="en-US" i="1" smtClean="0"/>
              <a:t>433 MHz (387 – 510 MHz) Antenna</a:t>
            </a:r>
          </a:p>
          <a:p>
            <a:pPr algn="just"/>
            <a:r>
              <a:rPr lang="en-US" smtClean="0"/>
              <a:t>• </a:t>
            </a:r>
            <a:r>
              <a:rPr lang="en-US" i="1" smtClean="0"/>
              <a:t>868 MHz (779 – 960 MHz) Antenna</a:t>
            </a:r>
          </a:p>
          <a:p>
            <a:pPr algn="just"/>
            <a:r>
              <a:rPr lang="en-US" smtClean="0"/>
              <a:t>• </a:t>
            </a:r>
            <a:r>
              <a:rPr lang="en-US" i="1" smtClean="0"/>
              <a:t>915 MHz (779 – 960 MHz) Antenna</a:t>
            </a:r>
          </a:p>
          <a:p>
            <a:pPr algn="just"/>
            <a:r>
              <a:rPr lang="en-US" smtClean="0"/>
              <a:t>• </a:t>
            </a:r>
            <a:r>
              <a:rPr lang="en-US" i="1" smtClean="0"/>
              <a:t>2440 MHz Antenna</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BAFD7BBA-6323-4C90-B2C3-26CB575BED42}" type="slidenum">
              <a:rPr lang="en-US" sz="1200"/>
              <a:pPr algn="r"/>
              <a:t>54</a:t>
            </a:fld>
            <a:endParaRPr lang="en-US" sz="1200"/>
          </a:p>
        </p:txBody>
      </p:sp>
      <p:sp>
        <p:nvSpPr>
          <p:cNvPr id="196610" name="Rectangle 2"/>
          <p:cNvSpPr>
            <a:spLocks noGrp="1" noRot="1" noChangeAspect="1" noChangeArrowheads="1" noTextEdit="1"/>
          </p:cNvSpPr>
          <p:nvPr>
            <p:ph type="sldImg"/>
          </p:nvPr>
        </p:nvSpPr>
        <p:spPr>
          <a:xfrm>
            <a:off x="909638" y="742950"/>
            <a:ext cx="4953000" cy="3714750"/>
          </a:xfrm>
          <a:ln/>
        </p:spPr>
      </p:sp>
      <p:sp>
        <p:nvSpPr>
          <p:cNvPr id="196611" name="Rectangle 3"/>
          <p:cNvSpPr>
            <a:spLocks noGrp="1" noChangeArrowheads="1"/>
          </p:cNvSpPr>
          <p:nvPr>
            <p:ph type="body" idx="1"/>
          </p:nvPr>
        </p:nvSpPr>
        <p:spPr>
          <a:xfrm>
            <a:off x="677863" y="4705350"/>
            <a:ext cx="5416550" cy="4456113"/>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62C6B82C-7F61-40A6-9E46-71ACB54F242E}" type="slidenum">
              <a:rPr lang="en-US" sz="1200"/>
              <a:pPr algn="r"/>
              <a:t>55</a:t>
            </a:fld>
            <a:endParaRPr lang="en-US" sz="1200"/>
          </a:p>
        </p:txBody>
      </p:sp>
      <p:sp>
        <p:nvSpPr>
          <p:cNvPr id="198658" name="Rectangle 2"/>
          <p:cNvSpPr>
            <a:spLocks noGrp="1" noRot="1" noChangeAspect="1" noChangeArrowheads="1" noTextEdit="1"/>
          </p:cNvSpPr>
          <p:nvPr>
            <p:ph type="sldImg"/>
          </p:nvPr>
        </p:nvSpPr>
        <p:spPr>
          <a:xfrm>
            <a:off x="909638" y="742950"/>
            <a:ext cx="4953000" cy="3714750"/>
          </a:xfrm>
          <a:ln/>
        </p:spPr>
      </p:sp>
      <p:sp>
        <p:nvSpPr>
          <p:cNvPr id="198659" name="Rectangle 3"/>
          <p:cNvSpPr>
            <a:spLocks noGrp="1" noChangeArrowheads="1"/>
          </p:cNvSpPr>
          <p:nvPr>
            <p:ph type="body" idx="1"/>
          </p:nvPr>
        </p:nvSpPr>
        <p:spPr>
          <a:xfrm>
            <a:off x="677863" y="4705350"/>
            <a:ext cx="5416550" cy="4456113"/>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xfrm>
            <a:off x="909638" y="742950"/>
            <a:ext cx="4953000" cy="3714750"/>
          </a:xfrm>
          <a:ln/>
        </p:spPr>
      </p:sp>
      <p:sp>
        <p:nvSpPr>
          <p:cNvPr id="204802" name="Rectangle 3"/>
          <p:cNvSpPr>
            <a:spLocks noGrp="1" noChangeArrowheads="1"/>
          </p:cNvSpPr>
          <p:nvPr>
            <p:ph type="body" idx="1"/>
          </p:nvPr>
        </p:nvSpPr>
        <p:spPr>
          <a:xfrm>
            <a:off x="677863" y="4705350"/>
            <a:ext cx="5416550" cy="4456113"/>
          </a:xfrm>
          <a:noFill/>
          <a:ln/>
        </p:spPr>
        <p:txBody>
          <a:bodyPr/>
          <a:lstStyle/>
          <a:p>
            <a:r>
              <a:rPr lang="en-US" smtClean="0"/>
              <a:t>Note that QPSK is about 3dB better than FSK.  Additionally, using FEC or the error correcting codes of the 802.15.4 specification improves the symbol error rate, but I haven’t included any of that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B1DBE07C-011C-4665-9032-A99B6CC31FBC}" type="slidenum">
              <a:rPr lang="en-US" sz="1200"/>
              <a:pPr algn="r"/>
              <a:t>6</a:t>
            </a:fld>
            <a:endParaRPr lang="en-US" sz="1200"/>
          </a:p>
        </p:txBody>
      </p:sp>
      <p:sp>
        <p:nvSpPr>
          <p:cNvPr id="52226" name="Rectangle 2"/>
          <p:cNvSpPr>
            <a:spLocks noGrp="1" noRot="1" noChangeAspect="1" noChangeArrowheads="1" noTextEdit="1"/>
          </p:cNvSpPr>
          <p:nvPr>
            <p:ph type="sldImg"/>
          </p:nvPr>
        </p:nvSpPr>
        <p:spPr>
          <a:xfrm>
            <a:off x="882650" y="723900"/>
            <a:ext cx="4979988" cy="3735388"/>
          </a:xfrm>
          <a:ln/>
        </p:spPr>
      </p:sp>
      <p:sp>
        <p:nvSpPr>
          <p:cNvPr id="52227" name="Rectangle 3"/>
          <p:cNvSpPr>
            <a:spLocks noGrp="1" noChangeArrowheads="1"/>
          </p:cNvSpPr>
          <p:nvPr>
            <p:ph type="body" idx="1"/>
          </p:nvPr>
        </p:nvSpPr>
        <p:spPr>
          <a:xfrm>
            <a:off x="677863" y="4708525"/>
            <a:ext cx="5413375" cy="4464050"/>
          </a:xfrm>
          <a:noFill/>
          <a:ln/>
        </p:spPr>
        <p:txBody>
          <a:bodyPr/>
          <a:lstStyle/>
          <a:p>
            <a:r>
              <a:rPr lang="nb-NO" b="1" smtClean="0"/>
              <a:t>RF power</a:t>
            </a:r>
          </a:p>
          <a:p>
            <a:pPr eaLnBrk="1" hangingPunct="1"/>
            <a:r>
              <a:rPr lang="en-US" smtClean="0"/>
              <a:t>Output power of LPRF systems are somewhere between -10dBm and +36dBm (0.1mW to 4000mW). Therefore measuring everything in dBm is a convenient scale and has become the “norm”</a:t>
            </a:r>
          </a:p>
          <a:p>
            <a:pPr eaLnBrk="1" hangingPunct="1"/>
            <a:r>
              <a:rPr lang="en-US" smtClean="0"/>
              <a:t>dBm (m) stands for dB as referred to mW. Therefore 0dBm becomes 1mW and 10dBm become 10mW and so on.</a:t>
            </a:r>
          </a:p>
          <a:p>
            <a:endParaRPr lang="nb-NO" smtClean="0"/>
          </a:p>
          <a:p>
            <a:r>
              <a:rPr lang="nb-NO" b="1" smtClean="0"/>
              <a:t>Link Budget</a:t>
            </a:r>
          </a:p>
          <a:p>
            <a:r>
              <a:rPr lang="de-DE" sz="1400" smtClean="0"/>
              <a:t>Link budget = Output power – sensitivity. </a:t>
            </a:r>
            <a:endParaRPr lang="nb-NO" sz="1400" smtClean="0"/>
          </a:p>
          <a:p>
            <a:endParaRPr lang="nb-NO" b="1" smtClean="0"/>
          </a:p>
          <a:p>
            <a:r>
              <a:rPr lang="nb-NO" b="1" smtClean="0"/>
              <a:t>Packet Error Rate (PER)</a:t>
            </a:r>
            <a:endParaRPr lang="nb-NO" smtClean="0"/>
          </a:p>
          <a:p>
            <a:r>
              <a:rPr lang="nb-NO" sz="1400" smtClean="0"/>
              <a:t>Since most systems are packet based it is most relevant to state the sensitivity limit as Packet Error Rate. Another term used when testing the sensitivity is BER, Bit Error Rate. Typically the sensitivity limit is given for 1*E-3 bit errors. </a:t>
            </a:r>
          </a:p>
          <a:p>
            <a:r>
              <a:rPr lang="nb-NO" sz="1400" smtClean="0"/>
              <a:t>The relation between BER and PER is:  PER = 1-(1-BER)^(Packet length)</a:t>
            </a:r>
          </a:p>
          <a:p>
            <a:endParaRPr lang="nb-NO" b="1" smtClean="0"/>
          </a:p>
          <a:p>
            <a:r>
              <a:rPr lang="nb-NO" b="1" smtClean="0"/>
              <a:t>Sensitivity</a:t>
            </a:r>
            <a:endParaRPr lang="nb-NO" smtClean="0"/>
          </a:p>
          <a:p>
            <a:r>
              <a:rPr lang="nb-NO" sz="1400" smtClean="0"/>
              <a:t>Selectivity defines how well the receiver can tollerate an interferer close to the operating frequency.</a:t>
            </a:r>
          </a:p>
          <a:p>
            <a:endParaRPr lang="nb-NO" b="1" smtClean="0"/>
          </a:p>
          <a:p>
            <a:r>
              <a:rPr lang="nb-NO" b="1" smtClean="0"/>
              <a:t>Blocking/Selectivity</a:t>
            </a:r>
            <a:endParaRPr lang="nb-NO" smtClean="0"/>
          </a:p>
          <a:p>
            <a:r>
              <a:rPr lang="nb-NO" sz="1400" smtClean="0"/>
              <a:t>Blocking defines how well the receiver can tollerate an interferer far away from the operating frequency.</a:t>
            </a:r>
          </a:p>
          <a:p>
            <a:endParaRPr lang="nb-NO" b="1" smtClean="0"/>
          </a:p>
          <a:p>
            <a:r>
              <a:rPr lang="nb-NO" b="1" smtClean="0"/>
              <a:t>Deviation/separation (FDEV)</a:t>
            </a:r>
            <a:endParaRPr lang="nb-NO" smtClean="0"/>
          </a:p>
          <a:p>
            <a:r>
              <a:rPr lang="nb-NO" sz="1400" smtClean="0"/>
              <a:t>The data rate will affect the required deviation in an FSK system. Higher data rate will require higher deviation</a:t>
            </a:r>
          </a:p>
          <a:p>
            <a:r>
              <a:rPr lang="nb-NO" sz="1400" smtClean="0"/>
              <a:t>Since the data rate affect the choice of deviation it will also affect the required RX filter bandwidth. A higher deviation requires a larger RX filter bandwidth to fit the sina. The RX filter bandwidth affects the blocking and and selectivity properties. Larger bandwitdh reduces the blocking and selectivity performance.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570D6EEA-1F57-4303-9B74-F56B02752BAE}" type="slidenum">
              <a:rPr lang="en-US" sz="1200"/>
              <a:pPr algn="r"/>
              <a:t>7</a:t>
            </a:fld>
            <a:endParaRPr lang="en-US" sz="1200"/>
          </a:p>
        </p:txBody>
      </p:sp>
      <p:sp>
        <p:nvSpPr>
          <p:cNvPr id="54274" name="Rectangle 2"/>
          <p:cNvSpPr>
            <a:spLocks noGrp="1" noRot="1" noChangeAspect="1" noChangeArrowheads="1" noTextEdit="1"/>
          </p:cNvSpPr>
          <p:nvPr>
            <p:ph type="sldImg"/>
          </p:nvPr>
        </p:nvSpPr>
        <p:spPr>
          <a:xfrm>
            <a:off x="909638" y="742950"/>
            <a:ext cx="4953000" cy="3714750"/>
          </a:xfrm>
          <a:ln/>
        </p:spPr>
      </p:sp>
      <p:sp>
        <p:nvSpPr>
          <p:cNvPr id="54275" name="Rectangle 3"/>
          <p:cNvSpPr>
            <a:spLocks noGrp="1" noChangeArrowheads="1"/>
          </p:cNvSpPr>
          <p:nvPr>
            <p:ph type="body" idx="1"/>
          </p:nvPr>
        </p:nvSpPr>
        <p:spPr>
          <a:xfrm>
            <a:off x="677863" y="4705350"/>
            <a:ext cx="5416550" cy="4456113"/>
          </a:xfrm>
          <a:noFill/>
          <a:ln/>
        </p:spPr>
        <p:txBody>
          <a:bodyPr/>
          <a:lstStyle/>
          <a:p>
            <a:pPr eaLnBrk="1" hangingPunct="1"/>
            <a:r>
              <a:rPr lang="en-US" b="1" smtClean="0"/>
              <a:t>dBm</a:t>
            </a:r>
          </a:p>
          <a:p>
            <a:pPr eaLnBrk="1" hangingPunct="1"/>
            <a:r>
              <a:rPr lang="en-US" smtClean="0"/>
              <a:t>The key is that dBm (m) stands for dB as refered to mW. Therefore 0dBm becomes 1mW and 10dBm become 10mW and so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36988" y="9409113"/>
            <a:ext cx="2933700" cy="493712"/>
          </a:xfrm>
          <a:prstGeom prst="rect">
            <a:avLst/>
          </a:prstGeom>
          <a:noFill/>
          <a:ln w="9525">
            <a:noFill/>
            <a:miter lim="800000"/>
            <a:headEnd/>
            <a:tailEnd/>
          </a:ln>
        </p:spPr>
        <p:txBody>
          <a:bodyPr lIns="91175" tIns="45587" rIns="91175" bIns="45587" anchor="b"/>
          <a:lstStyle/>
          <a:p>
            <a:pPr algn="r" defTabSz="911225"/>
            <a:fld id="{65FFA932-5D3A-4C46-9753-085A147F246C}" type="slidenum">
              <a:rPr lang="en-US" sz="1200"/>
              <a:pPr algn="r" defTabSz="911225"/>
              <a:t>8</a:t>
            </a:fld>
            <a:endParaRPr lang="en-US" sz="1200"/>
          </a:p>
        </p:txBody>
      </p:sp>
      <p:sp>
        <p:nvSpPr>
          <p:cNvPr id="56322" name="Rectangle 2"/>
          <p:cNvSpPr>
            <a:spLocks noGrp="1" noRot="1" noChangeAspect="1" noChangeArrowheads="1" noTextEdit="1"/>
          </p:cNvSpPr>
          <p:nvPr>
            <p:ph type="sldImg"/>
          </p:nvPr>
        </p:nvSpPr>
        <p:spPr>
          <a:xfrm>
            <a:off x="881063" y="723900"/>
            <a:ext cx="4981575" cy="3735388"/>
          </a:xfrm>
          <a:ln/>
        </p:spPr>
      </p:sp>
      <p:sp>
        <p:nvSpPr>
          <p:cNvPr id="56323" name="Rectangle 3"/>
          <p:cNvSpPr>
            <a:spLocks noGrp="1" noChangeArrowheads="1"/>
          </p:cNvSpPr>
          <p:nvPr>
            <p:ph type="body" idx="1"/>
          </p:nvPr>
        </p:nvSpPr>
        <p:spPr>
          <a:xfrm>
            <a:off x="676275" y="4708525"/>
            <a:ext cx="5416550" cy="4464050"/>
          </a:xfrm>
          <a:noFill/>
          <a:ln/>
        </p:spPr>
        <p:txBody>
          <a:bodyPr lIns="91175" tIns="45587" rIns="91175" bIns="45587"/>
          <a:lstStyle/>
          <a:p>
            <a:r>
              <a:rPr lang="nb-NO" sz="800" b="1" smtClean="0"/>
              <a:t>Receiver sensitivity</a:t>
            </a:r>
          </a:p>
          <a:p>
            <a:r>
              <a:rPr lang="nb-NO" sz="800" smtClean="0"/>
              <a:t>Figure to the right shows the receiver sensitivity for different datarate. Increasing the data rate reduces sensitivity. </a:t>
            </a:r>
          </a:p>
          <a:p>
            <a:r>
              <a:rPr lang="nb-NO" sz="800" smtClean="0"/>
              <a:t>Sensivity can be improved by narrowing the receiver bandwidth as this reduces noise coming into the receiver. However,</a:t>
            </a:r>
          </a:p>
          <a:p>
            <a:r>
              <a:rPr lang="nb-NO" sz="800" smtClean="0"/>
              <a:t> the datarate affects the bandwidth of the signal. Data sent with high datarates therefore requires larger RX filter bandwidth</a:t>
            </a:r>
          </a:p>
          <a:p>
            <a:r>
              <a:rPr lang="nb-NO" sz="800" smtClean="0"/>
              <a:t> to fit the signal. A narrow RX filter bandwidth also demands good frequency control and therefore a more expensive crystal.</a:t>
            </a:r>
          </a:p>
          <a:p>
            <a:r>
              <a:rPr lang="nb-NO" sz="800" smtClean="0"/>
              <a:t> The RX filter bandwidth further affects the blocking and and selectivity properties. Larger bandwidth reduces the blocking and </a:t>
            </a:r>
          </a:p>
          <a:p>
            <a:r>
              <a:rPr lang="nb-NO" sz="800" smtClean="0"/>
              <a:t>selectivity performance.</a:t>
            </a:r>
          </a:p>
          <a:p>
            <a:endParaRPr lang="nb-NO" sz="800" smtClean="0"/>
          </a:p>
          <a:p>
            <a:r>
              <a:rPr lang="nb-NO" sz="800" b="1" smtClean="0"/>
              <a:t>Saturation</a:t>
            </a:r>
          </a:p>
          <a:p>
            <a:pPr>
              <a:spcBef>
                <a:spcPct val="0"/>
              </a:spcBef>
            </a:pPr>
            <a:r>
              <a:rPr lang="en-US" sz="800" smtClean="0"/>
              <a:t>Largest input power possible for the receiver. What usually happens is the input amplifier goes into saturation. Note: that the</a:t>
            </a:r>
          </a:p>
          <a:p>
            <a:pPr>
              <a:spcBef>
                <a:spcPct val="0"/>
              </a:spcBef>
            </a:pPr>
            <a:r>
              <a:rPr lang="en-US" sz="800" smtClean="0"/>
              <a:t> saturation and the largest input level the receiver can tolerate before it breaks down is different.</a:t>
            </a:r>
          </a:p>
          <a:p>
            <a:endParaRPr lang="nb-NO" sz="800" b="1" smtClean="0"/>
          </a:p>
          <a:p>
            <a:r>
              <a:rPr lang="nb-NO" sz="800" b="1" smtClean="0"/>
              <a:t>Dynamic Range</a:t>
            </a:r>
            <a:endParaRPr lang="nb-NO" sz="800" smtClean="0"/>
          </a:p>
          <a:p>
            <a:r>
              <a:rPr lang="nb-NO" sz="800" smtClean="0"/>
              <a:t>The Dynamic range of an receiver is descirbed by ”Dynamic range=Saturation – sensitivity”.</a:t>
            </a:r>
            <a:endParaRPr 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102052F1-1D80-497C-96BE-71C07FC7EC82}" type="slidenum">
              <a:rPr lang="en-US" sz="1200"/>
              <a:pPr algn="r"/>
              <a:t>9</a:t>
            </a:fld>
            <a:endParaRPr lang="en-US" sz="1200"/>
          </a:p>
        </p:txBody>
      </p:sp>
      <p:sp>
        <p:nvSpPr>
          <p:cNvPr id="58370" name="Rectangle 2"/>
          <p:cNvSpPr>
            <a:spLocks noGrp="1" noRot="1" noChangeAspect="1" noChangeArrowheads="1" noTextEdit="1"/>
          </p:cNvSpPr>
          <p:nvPr>
            <p:ph type="sldImg"/>
          </p:nvPr>
        </p:nvSpPr>
        <p:spPr>
          <a:xfrm>
            <a:off x="942975" y="785813"/>
            <a:ext cx="4887913" cy="3665537"/>
          </a:xfrm>
          <a:ln/>
        </p:spPr>
      </p:sp>
      <p:sp>
        <p:nvSpPr>
          <p:cNvPr id="58371" name="Rectangle 3"/>
          <p:cNvSpPr>
            <a:spLocks noGrp="1" noChangeArrowheads="1"/>
          </p:cNvSpPr>
          <p:nvPr>
            <p:ph type="body" idx="1"/>
          </p:nvPr>
        </p:nvSpPr>
        <p:spPr>
          <a:xfrm>
            <a:off x="893763" y="4711700"/>
            <a:ext cx="4984750" cy="4452938"/>
          </a:xfrm>
          <a:noFill/>
          <a:ln/>
        </p:spPr>
        <p:txBody>
          <a:bodyPr/>
          <a:lstStyle/>
          <a:p>
            <a:r>
              <a:rPr lang="nb-NO" b="1" smtClean="0"/>
              <a:t>Receiver Selectivity and Blocking</a:t>
            </a:r>
            <a:endParaRPr lang="en-US" smtClean="0"/>
          </a:p>
          <a:p>
            <a:r>
              <a:rPr lang="en-US" smtClean="0"/>
              <a:t>Adjacent and alternate channel selectivity measure the receiver’s ability to process a desired signal</a:t>
            </a:r>
          </a:p>
          <a:p>
            <a:r>
              <a:rPr lang="en-US" smtClean="0"/>
              <a:t>while rejecting a strong signal in an adjacent channel (one channel away) or alternate channel (usually two</a:t>
            </a:r>
          </a:p>
          <a:p>
            <a:r>
              <a:rPr lang="en-US" smtClean="0"/>
              <a:t>channels away). The selectivity tests are very important for communications receivers in which channel</a:t>
            </a:r>
          </a:p>
          <a:p>
            <a:r>
              <a:rPr lang="en-US" smtClean="0"/>
              <a:t>spacings are narrow and adjacent and alternate channel power is hard to control (for example, Specialized</a:t>
            </a:r>
          </a:p>
          <a:p>
            <a:r>
              <a:rPr lang="en-US" smtClean="0"/>
              <a:t>Mobile Radio, or SMR). An adjacent and alternate channel selectivity test setup is shown in Figure 14. One signal</a:t>
            </a:r>
          </a:p>
          <a:p>
            <a:r>
              <a:rPr lang="en-US" smtClean="0"/>
              <a:t>generator inputs a test signal at the desired channel frequency at a level relative to the sensitivity of the</a:t>
            </a:r>
          </a:p>
          <a:p>
            <a:r>
              <a:rPr lang="en-US" smtClean="0"/>
              <a:t>receiver (usually 3 dB above). (</a:t>
            </a:r>
            <a:r>
              <a:rPr lang="en-US" smtClean="0">
                <a:hlinkClick r:id="rId3"/>
              </a:rPr>
              <a:t>http://cp.literature.agilent.com/litweb/pdf/5968-3579E.pdf</a:t>
            </a:r>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35400" y="9407525"/>
            <a:ext cx="2935288" cy="495300"/>
          </a:xfrm>
          <a:prstGeom prst="rect">
            <a:avLst/>
          </a:prstGeom>
          <a:noFill/>
          <a:ln w="9525">
            <a:noFill/>
            <a:miter lim="800000"/>
            <a:headEnd/>
            <a:tailEnd/>
          </a:ln>
        </p:spPr>
        <p:txBody>
          <a:bodyPr anchor="b"/>
          <a:lstStyle/>
          <a:p>
            <a:pPr algn="r"/>
            <a:fld id="{B001B38C-8BD9-4F1A-B528-81BC08BEAF3D}" type="slidenum">
              <a:rPr lang="en-US" sz="1200"/>
              <a:pPr algn="r"/>
              <a:t>10</a:t>
            </a:fld>
            <a:endParaRPr lang="en-US" sz="1200"/>
          </a:p>
        </p:txBody>
      </p:sp>
      <p:sp>
        <p:nvSpPr>
          <p:cNvPr id="60418" name="Rectangle 2"/>
          <p:cNvSpPr>
            <a:spLocks noGrp="1" noRot="1" noChangeAspect="1" noChangeArrowheads="1" noTextEdit="1"/>
          </p:cNvSpPr>
          <p:nvPr>
            <p:ph type="sldImg"/>
          </p:nvPr>
        </p:nvSpPr>
        <p:spPr>
          <a:xfrm>
            <a:off x="882650" y="723900"/>
            <a:ext cx="4979988" cy="3735388"/>
          </a:xfrm>
          <a:ln/>
        </p:spPr>
      </p:sp>
      <p:sp>
        <p:nvSpPr>
          <p:cNvPr id="60419" name="Rectangle 3"/>
          <p:cNvSpPr>
            <a:spLocks noGrp="1" noChangeArrowheads="1"/>
          </p:cNvSpPr>
          <p:nvPr>
            <p:ph type="body" idx="1"/>
          </p:nvPr>
        </p:nvSpPr>
        <p:spPr>
          <a:xfrm>
            <a:off x="677863" y="4708525"/>
            <a:ext cx="5413375" cy="446405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1c_revRed_rgb_powerpoint"/>
          <p:cNvPicPr>
            <a:picLocks noChangeAspect="1" noChangeArrowheads="1"/>
          </p:cNvPicPr>
          <p:nvPr userDrawn="1"/>
        </p:nvPicPr>
        <p:blipFill>
          <a:blip r:embed="rId3"/>
          <a:srcRect/>
          <a:stretch>
            <a:fillRect/>
          </a:stretch>
        </p:blipFill>
        <p:spPr bwMode="auto">
          <a:xfrm>
            <a:off x="6629400" y="6418263"/>
            <a:ext cx="1136650" cy="28098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dirty="0"/>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accent2"/>
                </a:solidFill>
              </a:defRPr>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p:spPr>
        <p:txBody>
          <a:bodyPr/>
          <a:lstStyle>
            <a:lvl1pPr marL="0" indent="0">
              <a:buFontTx/>
              <a:buNone/>
              <a:defRPr>
                <a:solidFill>
                  <a:schemeClr val="tx2"/>
                </a:solidFill>
              </a:defRPr>
            </a:lvl1pPr>
          </a:lstStyle>
          <a:p>
            <a:r>
              <a:rPr lang="en-US"/>
              <a:t>Click to edit Master subtitle style</a:t>
            </a:r>
          </a:p>
        </p:txBody>
      </p:sp>
      <p:sp>
        <p:nvSpPr>
          <p:cNvPr id="6" name="Rectangle 22"/>
          <p:cNvSpPr>
            <a:spLocks noGrp="1" noChangeArrowheads="1"/>
          </p:cNvSpPr>
          <p:nvPr>
            <p:ph type="dt" sz="half" idx="10"/>
          </p:nvPr>
        </p:nvSpPr>
        <p:spPr/>
        <p:txBody>
          <a:bodyPr/>
          <a:lstStyle>
            <a:lvl1pPr>
              <a:defRPr/>
            </a:lvl1pPr>
          </a:lstStyle>
          <a:p>
            <a:pPr>
              <a:defRPr/>
            </a:pPr>
            <a:endParaRPr lang="en-US"/>
          </a:p>
        </p:txBody>
      </p:sp>
      <p:sp>
        <p:nvSpPr>
          <p:cNvPr id="7" name="Rectangle 23"/>
          <p:cNvSpPr>
            <a:spLocks noGrp="1" noChangeArrowheads="1"/>
          </p:cNvSpPr>
          <p:nvPr>
            <p:ph type="ftr" sz="quarter" idx="11"/>
          </p:nvPr>
        </p:nvSpPr>
        <p:spPr/>
        <p:txBody>
          <a:bodyPr/>
          <a:lstStyle>
            <a:lvl1pPr>
              <a:defRPr/>
            </a:lvl1pPr>
          </a:lstStyle>
          <a:p>
            <a:pPr>
              <a:defRPr/>
            </a:pPr>
            <a:endParaRPr lang="en-US"/>
          </a:p>
        </p:txBody>
      </p:sp>
      <p:sp>
        <p:nvSpPr>
          <p:cNvPr id="8" name="Rectangle 24"/>
          <p:cNvSpPr>
            <a:spLocks noGrp="1" noChangeArrowheads="1"/>
          </p:cNvSpPr>
          <p:nvPr>
            <p:ph type="sldNum" sz="quarter" idx="12"/>
          </p:nvPr>
        </p:nvSpPr>
        <p:spPr/>
        <p:txBody>
          <a:bodyPr/>
          <a:lstStyle>
            <a:lvl1pPr>
              <a:defRPr/>
            </a:lvl1pPr>
          </a:lstStyle>
          <a:p>
            <a:pPr>
              <a:defRPr/>
            </a:pPr>
            <a:fld id="{11455219-2B11-4D05-9A5B-E63151EBEF0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D4D9B-EECD-4CE0-998A-4D208D2C17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F2A72-2A5F-4689-AA5F-6E59FF0A37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6D91D-1E40-4F96-902E-E329D0CAF3E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a:t>Click to edit Master title style</a:t>
            </a:r>
          </a:p>
        </p:txBody>
      </p:sp>
      <p:sp>
        <p:nvSpPr>
          <p:cNvPr id="3" name="Text Placeholder 2"/>
          <p:cNvSpPr>
            <a:spLocks noGrp="1"/>
          </p:cNvSpPr>
          <p:nvPr>
            <p:ph type="body" sz="half" idx="1"/>
          </p:nvPr>
        </p:nvSpPr>
        <p:spPr>
          <a:xfrm>
            <a:off x="333375" y="1185863"/>
            <a:ext cx="4157663" cy="469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3"/>
            <a:ext cx="4157662" cy="469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2E8CF5-8FD1-44BF-B111-D1F5C233CC7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a:t>Click to edit Master title style</a:t>
            </a:r>
          </a:p>
        </p:txBody>
      </p:sp>
      <p:sp>
        <p:nvSpPr>
          <p:cNvPr id="3" name="Table Placeholder 2"/>
          <p:cNvSpPr>
            <a:spLocks noGrp="1"/>
          </p:cNvSpPr>
          <p:nvPr>
            <p:ph type="tbl" idx="1"/>
          </p:nvPr>
        </p:nvSpPr>
        <p:spPr>
          <a:xfrm>
            <a:off x="333375" y="1185863"/>
            <a:ext cx="8467725" cy="46926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76FDF-9F04-4539-A644-F5FADA3F6B9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BD377E7-7B7E-40B7-A2E4-E837AC8B56B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B9306DC-0626-4391-A7F6-B34AEE37677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E2A0830-2AB9-4FB6-AD43-FCD5811FB4A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5679C39-B03A-4905-9F01-BCC85A78DEB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FB2E645E-3C6A-41BF-8447-1554B2B4CD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CB88D-D2D8-4C2D-AB55-BA97E224EDB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0209F7F8-6ECD-41AC-B887-3C103874EE0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C3C2731A-186A-41B7-BA9F-4DA016D7E89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7B0A1F0-7A62-45FD-8214-0B9C5CF6E96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C69C36C-39C0-42DB-B750-BA21319E3C9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0865C98-1538-4E5D-86AF-A7CBE715667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5B13901-DCCD-4B74-94CD-EC91AAFF2D7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9157D796-703C-4318-9965-66A97EA810D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EB3A21B0-2188-4407-BC2F-A229373541D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65FC92AC-A357-475B-8C90-6B6E49737D8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FD39B317-328C-4095-A9AE-77ABD6726A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D92158-82B1-4A8B-AD4C-31AA7380A13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9E3CA833-0CEA-42A7-9468-A373B8319FC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A9315925-BDF5-486A-B49A-93A332EE5C75}"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DD5C5F2C-6E80-4EC0-88FB-CC5EFD880D3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20DF37CA-8481-4FB4-B615-11AB0DC6E92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98F1EE88-2ACE-41D3-A9F4-837ADE562DAD}"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E65A1C3-9B48-470D-BD3E-1F98181B930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B9B51670-7B48-480B-9EEC-5A554B29E3C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2B2B0B-3AEA-436A-8774-34C0090091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1E2F8-7617-404A-ADCF-D4B2D7261EA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9321BE-FC81-4C44-A77B-649F7BFACB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1F82CE-96F9-43AF-9176-0943739E395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8C1C7-249B-46B2-9412-8A63A3F226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EB96CD-69C2-4346-B363-60FCF7AB065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7" descr="ti_stk_2c_pos_rgb"/>
          <p:cNvPicPr>
            <a:picLocks noChangeAspect="1" noChangeArrowheads="1"/>
          </p:cNvPicPr>
          <p:nvPr userDrawn="1"/>
        </p:nvPicPr>
        <p:blipFill>
          <a:blip r:embed="rId16"/>
          <a:srcRect/>
          <a:stretch>
            <a:fillRect/>
          </a:stretch>
        </p:blipFill>
        <p:spPr bwMode="auto">
          <a:xfrm>
            <a:off x="6629400" y="6418263"/>
            <a:ext cx="1136650" cy="2809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US"/>
          </a:p>
        </p:txBody>
      </p:sp>
      <p:sp>
        <p:nvSpPr>
          <p:cNvPr id="1029" name="Rectangle 5"/>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pPr>
              <a:defRPr/>
            </a:pPr>
            <a:endParaRPr lang="en-US"/>
          </a:p>
        </p:txBody>
      </p:sp>
      <p:sp>
        <p:nvSpPr>
          <p:cNvPr id="1030"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80646CEC-DB73-48A7-B6B4-32168BDF37C5}" type="slidenum">
              <a:rPr lang="en-US"/>
              <a:pPr>
                <a:defRPr/>
              </a:pPr>
              <a:t>‹#›</a:t>
            </a:fld>
            <a:endParaRPr lang="en-US" dirty="0"/>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7" descr="1c_revBlack_rgb_powerpoint"/>
          <p:cNvPicPr>
            <a:picLocks noChangeAspect="1" noChangeArrowheads="1"/>
          </p:cNvPicPr>
          <p:nvPr userDrawn="1"/>
        </p:nvPicPr>
        <p:blipFill>
          <a:blip r:embed="rId13"/>
          <a:srcRect/>
          <a:stretch>
            <a:fillRect/>
          </a:stretch>
        </p:blipFill>
        <p:spPr bwMode="auto">
          <a:xfrm>
            <a:off x="6629400" y="6418263"/>
            <a:ext cx="1136650" cy="280987"/>
          </a:xfrm>
          <a:prstGeom prst="rect">
            <a:avLst/>
          </a:prstGeom>
          <a:noFill/>
          <a:ln w="9525">
            <a:noFill/>
            <a:miter lim="800000"/>
            <a:headEnd/>
            <a:tailEnd/>
          </a:ln>
        </p:spPr>
      </p:pic>
      <p:sp>
        <p:nvSpPr>
          <p:cNvPr id="16387"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Rectangle 19"/>
          <p:cNvSpPr>
            <a:spLocks noGrp="1" noChangeArrowheads="1"/>
          </p:cNvSpPr>
          <p:nvPr>
            <p:ph type="body" idx="1"/>
          </p:nvPr>
        </p:nvSpPr>
        <p:spPr bwMode="auto">
          <a:xfrm>
            <a:off x="342900" y="3657600"/>
            <a:ext cx="8458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6407" name="Rectangle 23"/>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US"/>
          </a:p>
        </p:txBody>
      </p:sp>
      <p:sp>
        <p:nvSpPr>
          <p:cNvPr id="16408" name="Rectangle 24"/>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pPr>
              <a:defRPr/>
            </a:pPr>
            <a:endParaRPr lang="en-US"/>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ACC19DCB-6344-475D-AE91-5188CAD7418C}" type="slidenum">
              <a:rPr lang="en-US"/>
              <a:pPr>
                <a:defRPr/>
              </a:pPr>
              <a:t>‹#›</a:t>
            </a:fld>
            <a:endParaRPr lang="en-US" dirty="0"/>
          </a:p>
        </p:txBody>
      </p:sp>
      <p:sp>
        <p:nvSpPr>
          <p:cNvPr id="16410" name="Rectangle 26"/>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charset="0"/>
        </a:defRPr>
      </a:lvl2pPr>
      <a:lvl3pPr algn="l" rtl="0" eaLnBrk="0" fontAlgn="base" hangingPunct="0">
        <a:spcBef>
          <a:spcPct val="0"/>
        </a:spcBef>
        <a:spcAft>
          <a:spcPct val="0"/>
        </a:spcAft>
        <a:defRPr sz="4000" b="1">
          <a:solidFill>
            <a:schemeClr val="tx1"/>
          </a:solidFill>
          <a:latin typeface="Arial" charset="0"/>
        </a:defRPr>
      </a:lvl3pPr>
      <a:lvl4pPr algn="l" rtl="0" eaLnBrk="0" fontAlgn="base" hangingPunct="0">
        <a:spcBef>
          <a:spcPct val="0"/>
        </a:spcBef>
        <a:spcAft>
          <a:spcPct val="0"/>
        </a:spcAft>
        <a:defRPr sz="4000" b="1">
          <a:solidFill>
            <a:schemeClr val="tx1"/>
          </a:solidFill>
          <a:latin typeface="Arial" charset="0"/>
        </a:defRPr>
      </a:lvl4pPr>
      <a:lvl5pPr algn="l" rtl="0" eaLnBrk="0" fontAlgn="base" hangingPunct="0">
        <a:spcBef>
          <a:spcPct val="0"/>
        </a:spcBef>
        <a:spcAft>
          <a:spcPct val="0"/>
        </a:spcAft>
        <a:defRPr sz="4000" b="1">
          <a:solidFill>
            <a:schemeClr val="tx1"/>
          </a:solidFill>
          <a:latin typeface="Arial" charset="0"/>
        </a:defRPr>
      </a:lvl5pPr>
      <a:lvl6pPr marL="457200" algn="l" rtl="0" fontAlgn="base">
        <a:spcBef>
          <a:spcPct val="0"/>
        </a:spcBef>
        <a:spcAft>
          <a:spcPct val="0"/>
        </a:spcAft>
        <a:defRPr sz="4000" b="1">
          <a:solidFill>
            <a:schemeClr val="tx1"/>
          </a:solidFill>
          <a:latin typeface="Arial" charset="0"/>
        </a:defRPr>
      </a:lvl6pPr>
      <a:lvl7pPr marL="914400" algn="l" rtl="0" fontAlgn="base">
        <a:spcBef>
          <a:spcPct val="0"/>
        </a:spcBef>
        <a:spcAft>
          <a:spcPct val="0"/>
        </a:spcAft>
        <a:defRPr sz="4000" b="1">
          <a:solidFill>
            <a:schemeClr val="tx1"/>
          </a:solidFill>
          <a:latin typeface="Arial" charset="0"/>
        </a:defRPr>
      </a:lvl7pPr>
      <a:lvl8pPr marL="1371600" algn="l" rtl="0" fontAlgn="base">
        <a:spcBef>
          <a:spcPct val="0"/>
        </a:spcBef>
        <a:spcAft>
          <a:spcPct val="0"/>
        </a:spcAft>
        <a:defRPr sz="4000" b="1">
          <a:solidFill>
            <a:schemeClr val="tx1"/>
          </a:solidFill>
          <a:latin typeface="Arial" charset="0"/>
        </a:defRPr>
      </a:lvl8pPr>
      <a:lvl9pPr marL="1828800" algn="l" rtl="0" fontAlgn="base">
        <a:spcBef>
          <a:spcPct val="0"/>
        </a:spcBef>
        <a:spcAft>
          <a:spcPct val="0"/>
        </a:spcAft>
        <a:defRPr sz="4000" b="1">
          <a:solidFill>
            <a:schemeClr val="tx1"/>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18" descr="1c_revGray_rgb_powerpoint"/>
          <p:cNvPicPr>
            <a:picLocks noChangeAspect="1" noChangeArrowheads="1"/>
          </p:cNvPicPr>
          <p:nvPr userDrawn="1"/>
        </p:nvPicPr>
        <p:blipFill>
          <a:blip r:embed="rId13"/>
          <a:srcRect/>
          <a:stretch>
            <a:fillRect/>
          </a:stretch>
        </p:blipFill>
        <p:spPr bwMode="auto">
          <a:xfrm>
            <a:off x="6629400" y="6416675"/>
            <a:ext cx="1136650" cy="280988"/>
          </a:xfrm>
          <a:prstGeom prst="rect">
            <a:avLst/>
          </a:prstGeom>
          <a:noFill/>
          <a:ln w="9525">
            <a:noFill/>
            <a:miter lim="800000"/>
            <a:headEnd/>
            <a:tailEnd/>
          </a:ln>
        </p:spPr>
      </p:pic>
      <p:sp>
        <p:nvSpPr>
          <p:cNvPr id="28675"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nvPr>
        </p:nvSpPr>
        <p:spPr bwMode="auto">
          <a:xfrm>
            <a:off x="342900" y="3657600"/>
            <a:ext cx="8458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2" name="Rectangle 1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US"/>
          </a:p>
        </p:txBody>
      </p:sp>
      <p:sp>
        <p:nvSpPr>
          <p:cNvPr id="68623" name="Rectangle 15"/>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pPr>
              <a:defRPr/>
            </a:pPr>
            <a:endParaRPr lang="en-US"/>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5E53BFD-DD6B-434F-9D4A-8C7B182B5904}" type="slidenum">
              <a:rPr lang="en-US"/>
              <a:pPr>
                <a:defRPr/>
              </a:pPr>
              <a:t>‹#›</a:t>
            </a:fld>
            <a:endParaRPr lang="en-US" dirty="0"/>
          </a:p>
        </p:txBody>
      </p:sp>
      <p:sp>
        <p:nvSpPr>
          <p:cNvPr id="6862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charset="0"/>
        </a:defRPr>
      </a:lvl2pPr>
      <a:lvl3pPr algn="l" rtl="0" eaLnBrk="0" fontAlgn="base" hangingPunct="0">
        <a:spcBef>
          <a:spcPct val="0"/>
        </a:spcBef>
        <a:spcAft>
          <a:spcPct val="0"/>
        </a:spcAft>
        <a:defRPr sz="4000" b="1">
          <a:solidFill>
            <a:schemeClr val="tx1"/>
          </a:solidFill>
          <a:latin typeface="Arial" charset="0"/>
        </a:defRPr>
      </a:lvl3pPr>
      <a:lvl4pPr algn="l" rtl="0" eaLnBrk="0" fontAlgn="base" hangingPunct="0">
        <a:spcBef>
          <a:spcPct val="0"/>
        </a:spcBef>
        <a:spcAft>
          <a:spcPct val="0"/>
        </a:spcAft>
        <a:defRPr sz="4000" b="1">
          <a:solidFill>
            <a:schemeClr val="tx1"/>
          </a:solidFill>
          <a:latin typeface="Arial" charset="0"/>
        </a:defRPr>
      </a:lvl4pPr>
      <a:lvl5pPr algn="l" rtl="0" eaLnBrk="0" fontAlgn="base" hangingPunct="0">
        <a:spcBef>
          <a:spcPct val="0"/>
        </a:spcBef>
        <a:spcAft>
          <a:spcPct val="0"/>
        </a:spcAft>
        <a:defRPr sz="4000" b="1">
          <a:solidFill>
            <a:schemeClr val="tx1"/>
          </a:solidFill>
          <a:latin typeface="Arial" charset="0"/>
        </a:defRPr>
      </a:lvl5pPr>
      <a:lvl6pPr marL="457200" algn="l" rtl="0" fontAlgn="base">
        <a:spcBef>
          <a:spcPct val="0"/>
        </a:spcBef>
        <a:spcAft>
          <a:spcPct val="0"/>
        </a:spcAft>
        <a:defRPr sz="4000" b="1">
          <a:solidFill>
            <a:schemeClr val="tx1"/>
          </a:solidFill>
          <a:latin typeface="Arial" charset="0"/>
        </a:defRPr>
      </a:lvl6pPr>
      <a:lvl7pPr marL="914400" algn="l" rtl="0" fontAlgn="base">
        <a:spcBef>
          <a:spcPct val="0"/>
        </a:spcBef>
        <a:spcAft>
          <a:spcPct val="0"/>
        </a:spcAft>
        <a:defRPr sz="4000" b="1">
          <a:solidFill>
            <a:schemeClr val="tx1"/>
          </a:solidFill>
          <a:latin typeface="Arial" charset="0"/>
        </a:defRPr>
      </a:lvl7pPr>
      <a:lvl8pPr marL="1371600" algn="l" rtl="0" fontAlgn="base">
        <a:spcBef>
          <a:spcPct val="0"/>
        </a:spcBef>
        <a:spcAft>
          <a:spcPct val="0"/>
        </a:spcAft>
        <a:defRPr sz="4000" b="1">
          <a:solidFill>
            <a:schemeClr val="tx1"/>
          </a:solidFill>
          <a:latin typeface="Arial" charset="0"/>
        </a:defRPr>
      </a:lvl8pPr>
      <a:lvl9pPr marL="1828800" algn="l" rtl="0" fontAlgn="base">
        <a:spcBef>
          <a:spcPct val="0"/>
        </a:spcBef>
        <a:spcAft>
          <a:spcPct val="0"/>
        </a:spcAft>
        <a:defRPr sz="4000" b="1">
          <a:solidFill>
            <a:schemeClr val="tx1"/>
          </a:solidFill>
          <a:latin typeface="Arial" charset="0"/>
        </a:defRPr>
      </a:lvl9pPr>
    </p:titleStyle>
    <p:body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0.gif"/><Relationship Id="rId4" Type="http://schemas.openxmlformats.org/officeDocument/2006/relationships/image" Target="../media/image4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wmf"/></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www.badland.co.uk/images/products/large/17.jpg','imagePopup',400,400,'n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9.wmf"/><Relationship Id="rId4" Type="http://schemas.openxmlformats.org/officeDocument/2006/relationships/image" Target="../media/image6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76.wmf"/><Relationship Id="rId4" Type="http://schemas.openxmlformats.org/officeDocument/2006/relationships/image" Target="../media/image75.wmf"/></Relationships>
</file>

<file path=ppt/slides/_rels/slide2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9.wmf"/><Relationship Id="rId4" Type="http://schemas.openxmlformats.org/officeDocument/2006/relationships/image" Target="../media/image78.wmf"/></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91.wmf"/><Relationship Id="rId4" Type="http://schemas.openxmlformats.org/officeDocument/2006/relationships/image" Target="../media/image90.wmf"/></Relationships>
</file>

<file path=ppt/slides/_rels/slide31.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jpeg"/><Relationship Id="rId3" Type="http://schemas.openxmlformats.org/officeDocument/2006/relationships/hyperlink" Target="https://sps01.itg.ti.com/Local%20Settings/Local%20Settings/Temporary%20Internet%20Files/Data/Local%20Settings/Temporary%20Internet%20Files/OLK4/MSP430_Product.ppt" TargetMode="External"/><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image" Target="../media/image45.jpeg"/><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jpeg"/><Relationship Id="rId32" Type="http://schemas.openxmlformats.org/officeDocument/2006/relationships/image" Target="../media/image44.jpe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 Id="rId27" Type="http://schemas.openxmlformats.org/officeDocument/2006/relationships/image" Target="../media/image39.png"/><Relationship Id="rId30" Type="http://schemas.openxmlformats.org/officeDocument/2006/relationships/image" Target="../media/image42.png"/></Relationships>
</file>

<file path=ppt/slides/_rels/slide4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www.ti.com/lit/swra32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ti.com/lit/swra328"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ti.com/z-stack"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www.ti.com/rf4ce" TargetMode="External"/><Relationship Id="rId5" Type="http://schemas.openxmlformats.org/officeDocument/2006/relationships/hyperlink" Target="http://www.ti.com/simpliciti" TargetMode="External"/><Relationship Id="rId4" Type="http://schemas.openxmlformats.org/officeDocument/2006/relationships/hyperlink" Target="http://www.ti.com/tima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3.wmf"/></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a:srcRect/>
          <a:stretch>
            <a:fillRect/>
          </a:stretch>
        </p:blipFill>
        <p:spPr bwMode="auto">
          <a:xfrm>
            <a:off x="7207250" y="5892800"/>
            <a:ext cx="460375" cy="274638"/>
          </a:xfrm>
          <a:prstGeom prst="rect">
            <a:avLst/>
          </a:prstGeom>
          <a:noFill/>
          <a:ln w="9525">
            <a:noFill/>
            <a:miter lim="800000"/>
            <a:headEnd/>
            <a:tailEnd/>
          </a:ln>
        </p:spPr>
      </p:pic>
      <p:grpSp>
        <p:nvGrpSpPr>
          <p:cNvPr id="41986" name="Group 2"/>
          <p:cNvGrpSpPr>
            <a:grpSpLocks/>
          </p:cNvGrpSpPr>
          <p:nvPr/>
        </p:nvGrpSpPr>
        <p:grpSpPr bwMode="auto">
          <a:xfrm>
            <a:off x="385763" y="1676400"/>
            <a:ext cx="8394700" cy="1104900"/>
            <a:chOff x="160" y="816"/>
            <a:chExt cx="5288" cy="696"/>
          </a:xfrm>
        </p:grpSpPr>
        <p:sp>
          <p:nvSpPr>
            <p:cNvPr id="41993" name="Rectangle 3"/>
            <p:cNvSpPr>
              <a:spLocks noChangeArrowheads="1"/>
            </p:cNvSpPr>
            <p:nvPr/>
          </p:nvSpPr>
          <p:spPr bwMode="auto">
            <a:xfrm>
              <a:off x="160" y="816"/>
              <a:ext cx="5288" cy="696"/>
            </a:xfrm>
            <a:prstGeom prst="rect">
              <a:avLst/>
            </a:prstGeom>
            <a:solidFill>
              <a:schemeClr val="tx2"/>
            </a:solidFill>
            <a:ln w="9525">
              <a:noFill/>
              <a:miter lim="800000"/>
              <a:headEnd/>
              <a:tailEnd/>
            </a:ln>
          </p:spPr>
          <p:txBody>
            <a:bodyPr wrap="none" anchor="ctr"/>
            <a:lstStyle/>
            <a:p>
              <a:endParaRPr lang="en-US"/>
            </a:p>
          </p:txBody>
        </p:sp>
        <p:pic>
          <p:nvPicPr>
            <p:cNvPr id="41994" name="Picture 4" descr="ti 2010 white logo"/>
            <p:cNvPicPr>
              <a:picLocks noChangeAspect="1" noChangeArrowheads="1"/>
            </p:cNvPicPr>
            <p:nvPr/>
          </p:nvPicPr>
          <p:blipFill>
            <a:blip r:embed="rId4"/>
            <a:srcRect/>
            <a:stretch>
              <a:fillRect/>
            </a:stretch>
          </p:blipFill>
          <p:spPr bwMode="auto">
            <a:xfrm>
              <a:off x="3992" y="1006"/>
              <a:ext cx="859" cy="203"/>
            </a:xfrm>
            <a:prstGeom prst="rect">
              <a:avLst/>
            </a:prstGeom>
            <a:noFill/>
            <a:ln w="9525">
              <a:noFill/>
              <a:miter lim="800000"/>
              <a:headEnd/>
              <a:tailEnd/>
            </a:ln>
          </p:spPr>
        </p:pic>
      </p:grpSp>
      <p:sp>
        <p:nvSpPr>
          <p:cNvPr id="133125" name="Text Box 5"/>
          <p:cNvSpPr txBox="1">
            <a:spLocks noChangeArrowheads="1"/>
          </p:cNvSpPr>
          <p:nvPr/>
        </p:nvSpPr>
        <p:spPr bwMode="auto">
          <a:xfrm>
            <a:off x="312738" y="971550"/>
            <a:ext cx="7764462"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dirty="0">
                <a:latin typeface="Arial" pitchFamily="34" charset="0"/>
                <a:cs typeface="Arial" pitchFamily="34" charset="0"/>
              </a:rPr>
              <a:t>Low Power RF</a:t>
            </a:r>
          </a:p>
        </p:txBody>
      </p:sp>
      <p:sp>
        <p:nvSpPr>
          <p:cNvPr id="133126" name="Text Box 6"/>
          <p:cNvSpPr txBox="1">
            <a:spLocks noChangeArrowheads="1"/>
          </p:cNvSpPr>
          <p:nvPr/>
        </p:nvSpPr>
        <p:spPr bwMode="auto">
          <a:xfrm>
            <a:off x="381000" y="3048000"/>
            <a:ext cx="8305800"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t>RF Basics and Getting Started</a:t>
            </a:r>
            <a:endParaRPr lang="en-US" sz="2800"/>
          </a:p>
          <a:p>
            <a:pPr>
              <a:defRPr/>
            </a:pPr>
            <a:endParaRPr lang="en-US" sz="1200"/>
          </a:p>
        </p:txBody>
      </p:sp>
      <p:sp>
        <p:nvSpPr>
          <p:cNvPr id="2" name="Text Box 6"/>
          <p:cNvSpPr txBox="1">
            <a:spLocks noChangeArrowheads="1"/>
          </p:cNvSpPr>
          <p:nvPr/>
        </p:nvSpPr>
        <p:spPr bwMode="auto">
          <a:xfrm>
            <a:off x="381000" y="5934075"/>
            <a:ext cx="8305800" cy="3381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r">
              <a:spcBef>
                <a:spcPct val="50000"/>
              </a:spcBef>
              <a:defRPr/>
            </a:pPr>
            <a:r>
              <a:rPr lang="en-US" sz="1600" i="1" dirty="0">
                <a:latin typeface="Arial" pitchFamily="34" charset="0"/>
                <a:cs typeface="Arial" pitchFamily="34" charset="0"/>
              </a:rPr>
              <a:t>Wirelessly connecting   everywhere.</a:t>
            </a:r>
          </a:p>
        </p:txBody>
      </p:sp>
      <p:sp>
        <p:nvSpPr>
          <p:cNvPr id="8" name="Text Box 6"/>
          <p:cNvSpPr txBox="1">
            <a:spLocks noChangeArrowheads="1"/>
          </p:cNvSpPr>
          <p:nvPr/>
        </p:nvSpPr>
        <p:spPr bwMode="auto">
          <a:xfrm>
            <a:off x="393700" y="5324475"/>
            <a:ext cx="8305800" cy="703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endParaRPr lang="en-US" sz="1600" i="1">
              <a:cs typeface="Arial" charset="0"/>
            </a:endParaRPr>
          </a:p>
          <a:p>
            <a:pPr>
              <a:spcBef>
                <a:spcPct val="50000"/>
              </a:spcBef>
            </a:pPr>
            <a:r>
              <a:rPr lang="en-US" sz="1600" i="1">
                <a:cs typeface="Arial" charset="0"/>
              </a:rPr>
              <a:t>May 2012</a:t>
            </a:r>
          </a:p>
        </p:txBody>
      </p:sp>
      <p:sp>
        <p:nvSpPr>
          <p:cNvPr id="12" name="Text Box 6"/>
          <p:cNvSpPr txBox="1">
            <a:spLocks noChangeArrowheads="1"/>
          </p:cNvSpPr>
          <p:nvPr/>
        </p:nvSpPr>
        <p:spPr bwMode="auto">
          <a:xfrm>
            <a:off x="4749800" y="5641975"/>
            <a:ext cx="3238500" cy="3381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r">
              <a:spcBef>
                <a:spcPct val="50000"/>
              </a:spcBef>
              <a:defRPr/>
            </a:pPr>
            <a:r>
              <a:rPr lang="en-US" sz="1600" i="1" dirty="0">
                <a:latin typeface="Arial" pitchFamily="34" charset="0"/>
                <a:cs typeface="Arial" pitchFamily="34" charset="0"/>
              </a:rPr>
              <a:t>everything</a:t>
            </a:r>
          </a:p>
        </p:txBody>
      </p:sp>
      <p:pic>
        <p:nvPicPr>
          <p:cNvPr id="41992" name="Picture 2"/>
          <p:cNvPicPr>
            <a:picLocks noChangeAspect="1" noChangeArrowheads="1"/>
          </p:cNvPicPr>
          <p:nvPr/>
        </p:nvPicPr>
        <p:blipFill>
          <a:blip r:embed="rId5"/>
          <a:srcRect/>
          <a:stretch>
            <a:fillRect/>
          </a:stretch>
        </p:blipFill>
        <p:spPr bwMode="auto">
          <a:xfrm>
            <a:off x="5905500" y="3143250"/>
            <a:ext cx="2490788" cy="253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990600" y="2111375"/>
            <a:ext cx="5759450" cy="504825"/>
          </a:xfrm>
          <a:prstGeom prst="rect">
            <a:avLst/>
          </a:prstGeom>
          <a:solidFill>
            <a:srgbClr val="C0C0C0"/>
          </a:solidFill>
          <a:ln w="9525">
            <a:solidFill>
              <a:srgbClr val="FF0000"/>
            </a:solidFill>
            <a:miter lim="800000"/>
            <a:headEnd/>
            <a:tailEnd/>
          </a:ln>
        </p:spPr>
        <p:txBody>
          <a:bodyPr wrap="none" anchor="ctr"/>
          <a:lstStyle/>
          <a:p>
            <a:endParaRPr lang="en-US" sz="1400"/>
          </a:p>
        </p:txBody>
      </p:sp>
      <p:sp>
        <p:nvSpPr>
          <p:cNvPr id="59394" name="Rectangle 4"/>
          <p:cNvSpPr>
            <a:spLocks noGrp="1" noChangeArrowheads="1"/>
          </p:cNvSpPr>
          <p:nvPr>
            <p:ph type="body" idx="4294967295"/>
          </p:nvPr>
        </p:nvSpPr>
        <p:spPr>
          <a:xfrm>
            <a:off x="1258888" y="1268413"/>
            <a:ext cx="7353300" cy="4876800"/>
          </a:xfrm>
        </p:spPr>
        <p:txBody>
          <a:bodyPr/>
          <a:lstStyle/>
          <a:p>
            <a:r>
              <a:rPr lang="nb-NO" sz="2400" smtClean="0"/>
              <a:t>Definitions</a:t>
            </a:r>
          </a:p>
          <a:p>
            <a:endParaRPr lang="nb-NO" sz="2400" smtClean="0"/>
          </a:p>
          <a:p>
            <a:r>
              <a:rPr lang="nb-NO" sz="2400" smtClean="0"/>
              <a:t>RF Systems</a:t>
            </a:r>
          </a:p>
          <a:p>
            <a:endParaRPr lang="nb-NO" sz="2400" smtClean="0"/>
          </a:p>
          <a:p>
            <a:r>
              <a:rPr lang="nb-NO" sz="2400" smtClean="0"/>
              <a:t>Introduction to digital communication</a:t>
            </a:r>
          </a:p>
          <a:p>
            <a:endParaRPr lang="nb-NO" sz="2400" smtClean="0"/>
          </a:p>
          <a:p>
            <a:r>
              <a:rPr lang="nb-NO" sz="2400" smtClean="0"/>
              <a:t>Radio Frequency: Spectrum</a:t>
            </a:r>
          </a:p>
          <a:p>
            <a:endParaRPr lang="nb-NO" sz="2400" smtClean="0"/>
          </a:p>
          <a:p>
            <a:r>
              <a:rPr lang="nb-NO" sz="2400" smtClean="0"/>
              <a:t>Tools</a:t>
            </a:r>
          </a:p>
          <a:p>
            <a:endParaRPr lang="nb-NO" sz="2400" smtClean="0"/>
          </a:p>
          <a:p>
            <a:endParaRPr lang="nb-NO" sz="2400" smtClean="0"/>
          </a:p>
          <a:p>
            <a:endParaRPr lang="en-US" sz="2400" smtClean="0"/>
          </a:p>
        </p:txBody>
      </p:sp>
      <p:sp>
        <p:nvSpPr>
          <p:cNvPr id="59395" name="Rectangle 5"/>
          <p:cNvSpPr>
            <a:spLocks noGrp="1" noChangeArrowheads="1"/>
          </p:cNvSpPr>
          <p:nvPr>
            <p:ph type="title" idx="4294967295"/>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pPr eaLnBrk="1" hangingPunct="1"/>
            <a:r>
              <a:rPr lang="en-US" sz="3200" smtClean="0"/>
              <a:t>Typical Decision Parameters</a:t>
            </a:r>
          </a:p>
        </p:txBody>
      </p:sp>
      <p:sp>
        <p:nvSpPr>
          <p:cNvPr id="61442" name="Rectangle 3"/>
          <p:cNvSpPr>
            <a:spLocks noGrp="1" noChangeArrowheads="1"/>
          </p:cNvSpPr>
          <p:nvPr>
            <p:ph type="body" idx="4294967295"/>
          </p:nvPr>
        </p:nvSpPr>
        <p:spPr>
          <a:xfrm>
            <a:off x="342900" y="1119188"/>
            <a:ext cx="8458200" cy="4624387"/>
          </a:xfrm>
        </p:spPr>
        <p:txBody>
          <a:bodyPr/>
          <a:lstStyle/>
          <a:p>
            <a:pPr marL="533400" indent="-533400" eaLnBrk="1" hangingPunct="1">
              <a:lnSpc>
                <a:spcPct val="80000"/>
              </a:lnSpc>
            </a:pPr>
            <a:r>
              <a:rPr lang="en-US" sz="2400" smtClean="0"/>
              <a:t>Highest Data Rate</a:t>
            </a:r>
          </a:p>
          <a:p>
            <a:pPr marL="914400" lvl="1" indent="-457200" eaLnBrk="1" hangingPunct="1">
              <a:lnSpc>
                <a:spcPct val="80000"/>
              </a:lnSpc>
              <a:buFontTx/>
              <a:buChar char="•"/>
            </a:pPr>
            <a:r>
              <a:rPr lang="en-US" sz="2000" smtClean="0"/>
              <a:t>WLAN/UWB (Video)</a:t>
            </a:r>
          </a:p>
          <a:p>
            <a:pPr marL="914400" lvl="1" indent="-457200" eaLnBrk="1" hangingPunct="1">
              <a:lnSpc>
                <a:spcPct val="80000"/>
              </a:lnSpc>
              <a:buFontTx/>
              <a:buChar char="•"/>
            </a:pPr>
            <a:r>
              <a:rPr lang="en-US" sz="2000" smtClean="0"/>
              <a:t>CC8520 wireless audio</a:t>
            </a:r>
          </a:p>
          <a:p>
            <a:pPr marL="914400" lvl="1" indent="-457200" eaLnBrk="1" hangingPunct="1">
              <a:lnSpc>
                <a:spcPct val="80000"/>
              </a:lnSpc>
              <a:buFontTx/>
              <a:buChar char="•"/>
            </a:pPr>
            <a:r>
              <a:rPr lang="en-US" sz="2000" smtClean="0"/>
              <a:t>Bluetooth (Audio)</a:t>
            </a:r>
          </a:p>
          <a:p>
            <a:pPr marL="533400" indent="-533400" eaLnBrk="1" hangingPunct="1">
              <a:lnSpc>
                <a:spcPct val="80000"/>
              </a:lnSpc>
            </a:pPr>
            <a:endParaRPr lang="en-US" sz="2400" smtClean="0"/>
          </a:p>
          <a:p>
            <a:pPr marL="533400" indent="-533400" eaLnBrk="1" hangingPunct="1">
              <a:lnSpc>
                <a:spcPct val="80000"/>
              </a:lnSpc>
            </a:pPr>
            <a:r>
              <a:rPr lang="en-US" sz="2400" smtClean="0"/>
              <a:t>Highest Battery Life</a:t>
            </a:r>
          </a:p>
          <a:p>
            <a:pPr marL="914400" lvl="1" indent="-457200" eaLnBrk="1" hangingPunct="1">
              <a:lnSpc>
                <a:spcPct val="80000"/>
              </a:lnSpc>
            </a:pPr>
            <a:r>
              <a:rPr lang="en-US" sz="2000" smtClean="0"/>
              <a:t>CC430/SimpliciTI </a:t>
            </a:r>
          </a:p>
          <a:p>
            <a:pPr marL="914400" lvl="1" indent="-457200" eaLnBrk="1" hangingPunct="1">
              <a:lnSpc>
                <a:spcPct val="80000"/>
              </a:lnSpc>
            </a:pPr>
            <a:r>
              <a:rPr lang="en-US" sz="2000" smtClean="0"/>
              <a:t>ZigBee/802.15.4 </a:t>
            </a:r>
          </a:p>
          <a:p>
            <a:pPr marL="914400" lvl="1" indent="-457200" eaLnBrk="1" hangingPunct="1">
              <a:lnSpc>
                <a:spcPct val="80000"/>
              </a:lnSpc>
            </a:pPr>
            <a:r>
              <a:rPr lang="en-US" sz="2000" smtClean="0"/>
              <a:t>Bluetooth Low Energy</a:t>
            </a:r>
          </a:p>
          <a:p>
            <a:pPr marL="914400" lvl="1" indent="-457200" eaLnBrk="1" hangingPunct="1">
              <a:lnSpc>
                <a:spcPct val="80000"/>
              </a:lnSpc>
            </a:pPr>
            <a:r>
              <a:rPr lang="en-US" sz="2000" smtClean="0"/>
              <a:t>ANT+ </a:t>
            </a:r>
          </a:p>
          <a:p>
            <a:pPr marL="533400" indent="-533400" eaLnBrk="1" hangingPunct="1">
              <a:lnSpc>
                <a:spcPct val="80000"/>
              </a:lnSpc>
            </a:pPr>
            <a:endParaRPr lang="en-US" sz="2400" smtClean="0"/>
          </a:p>
          <a:p>
            <a:pPr marL="533400" indent="-533400" eaLnBrk="1" hangingPunct="1">
              <a:lnSpc>
                <a:spcPct val="80000"/>
              </a:lnSpc>
            </a:pPr>
            <a:r>
              <a:rPr lang="en-US" sz="2400" smtClean="0"/>
              <a:t>Longest Range</a:t>
            </a:r>
          </a:p>
          <a:p>
            <a:pPr marL="914400" lvl="1" indent="-457200" eaLnBrk="1" hangingPunct="1">
              <a:lnSpc>
                <a:spcPct val="80000"/>
              </a:lnSpc>
            </a:pPr>
            <a:r>
              <a:rPr lang="en-US" sz="2000" smtClean="0"/>
              <a:t>CC112x based Sub1GHz solutions</a:t>
            </a:r>
          </a:p>
          <a:p>
            <a:pPr marL="914400" lvl="1" indent="-457200" eaLnBrk="1" hangingPunct="1">
              <a:lnSpc>
                <a:spcPct val="80000"/>
              </a:lnSpc>
            </a:pPr>
            <a:r>
              <a:rPr lang="en-US" sz="2000" smtClean="0"/>
              <a:t>CC430/CC1101 based Sub1GHz solutions</a:t>
            </a:r>
          </a:p>
        </p:txBody>
      </p:sp>
      <p:pic>
        <p:nvPicPr>
          <p:cNvPr id="61443" name="Picture 5" descr="j0234672"/>
          <p:cNvPicPr>
            <a:picLocks noChangeAspect="1" noChangeArrowheads="1" noCrop="1"/>
          </p:cNvPicPr>
          <p:nvPr/>
        </p:nvPicPr>
        <p:blipFill>
          <a:blip r:embed="rId3"/>
          <a:srcRect/>
          <a:stretch>
            <a:fillRect/>
          </a:stretch>
        </p:blipFill>
        <p:spPr bwMode="auto">
          <a:xfrm>
            <a:off x="7024688" y="4613275"/>
            <a:ext cx="1411287" cy="1411288"/>
          </a:xfrm>
          <a:prstGeom prst="rect">
            <a:avLst/>
          </a:prstGeom>
          <a:noFill/>
          <a:ln w="9525">
            <a:noFill/>
            <a:miter lim="800000"/>
            <a:headEnd/>
            <a:tailEnd/>
          </a:ln>
        </p:spPr>
      </p:pic>
      <p:grpSp>
        <p:nvGrpSpPr>
          <p:cNvPr id="61444" name="Group 8"/>
          <p:cNvGrpSpPr>
            <a:grpSpLocks/>
          </p:cNvGrpSpPr>
          <p:nvPr/>
        </p:nvGrpSpPr>
        <p:grpSpPr bwMode="auto">
          <a:xfrm>
            <a:off x="6351588" y="2730500"/>
            <a:ext cx="1193800" cy="1230313"/>
            <a:chOff x="3803" y="1762"/>
            <a:chExt cx="752" cy="775"/>
          </a:xfrm>
        </p:grpSpPr>
        <p:pic>
          <p:nvPicPr>
            <p:cNvPr id="61446" name="Picture 4" descr="hh00056_"/>
            <p:cNvPicPr>
              <a:picLocks noChangeAspect="1" noChangeArrowheads="1"/>
            </p:cNvPicPr>
            <p:nvPr/>
          </p:nvPicPr>
          <p:blipFill>
            <a:blip r:embed="rId4"/>
            <a:srcRect/>
            <a:stretch>
              <a:fillRect/>
            </a:stretch>
          </p:blipFill>
          <p:spPr bwMode="auto">
            <a:xfrm>
              <a:off x="4111" y="1762"/>
              <a:ext cx="444" cy="720"/>
            </a:xfrm>
            <a:prstGeom prst="rect">
              <a:avLst/>
            </a:prstGeom>
            <a:noFill/>
            <a:ln w="9525">
              <a:noFill/>
              <a:miter lim="800000"/>
              <a:headEnd/>
              <a:tailEnd/>
            </a:ln>
          </p:spPr>
        </p:pic>
        <p:pic>
          <p:nvPicPr>
            <p:cNvPr id="61447" name="Picture 6" descr="hh00056_"/>
            <p:cNvPicPr>
              <a:picLocks noChangeAspect="1" noChangeArrowheads="1"/>
            </p:cNvPicPr>
            <p:nvPr/>
          </p:nvPicPr>
          <p:blipFill>
            <a:blip r:embed="rId4"/>
            <a:srcRect/>
            <a:stretch>
              <a:fillRect/>
            </a:stretch>
          </p:blipFill>
          <p:spPr bwMode="auto">
            <a:xfrm>
              <a:off x="3803" y="1817"/>
              <a:ext cx="444" cy="720"/>
            </a:xfrm>
            <a:prstGeom prst="rect">
              <a:avLst/>
            </a:prstGeom>
            <a:noFill/>
            <a:ln w="9525">
              <a:noFill/>
              <a:miter lim="800000"/>
              <a:headEnd/>
              <a:tailEnd/>
            </a:ln>
          </p:spPr>
        </p:pic>
      </p:grpSp>
      <p:pic>
        <p:nvPicPr>
          <p:cNvPr id="61445" name="Picture 7" descr="j0300520"/>
          <p:cNvPicPr>
            <a:picLocks noChangeAspect="1" noChangeArrowheads="1" noCrop="1"/>
          </p:cNvPicPr>
          <p:nvPr/>
        </p:nvPicPr>
        <p:blipFill>
          <a:blip r:embed="rId5"/>
          <a:srcRect/>
          <a:stretch>
            <a:fillRect/>
          </a:stretch>
        </p:blipFill>
        <p:spPr bwMode="auto">
          <a:xfrm>
            <a:off x="4983163" y="1179513"/>
            <a:ext cx="1266825"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3"/>
          <p:cNvSpPr>
            <a:spLocks noGrp="1" noChangeArrowheads="1"/>
          </p:cNvSpPr>
          <p:nvPr>
            <p:ph type="body" sz="half" idx="4294967295"/>
          </p:nvPr>
        </p:nvSpPr>
        <p:spPr>
          <a:xfrm>
            <a:off x="414338" y="981075"/>
            <a:ext cx="8231187" cy="5257800"/>
          </a:xfrm>
        </p:spPr>
        <p:txBody>
          <a:bodyPr lIns="92075" tIns="46038" rIns="92075" bIns="46038"/>
          <a:lstStyle/>
          <a:p>
            <a:pPr>
              <a:lnSpc>
                <a:spcPct val="90000"/>
              </a:lnSpc>
            </a:pPr>
            <a:r>
              <a:rPr lang="nb-NO" sz="2000" smtClean="0">
                <a:solidFill>
                  <a:srgbClr val="FF0000"/>
                </a:solidFill>
              </a:rPr>
              <a:t>RF-IC </a:t>
            </a:r>
          </a:p>
          <a:p>
            <a:pPr lvl="1">
              <a:lnSpc>
                <a:spcPct val="90000"/>
              </a:lnSpc>
            </a:pPr>
            <a:r>
              <a:rPr lang="nb-NO" sz="2000" smtClean="0"/>
              <a:t>Transmitter/Reciever</a:t>
            </a:r>
          </a:p>
          <a:p>
            <a:pPr lvl="1">
              <a:lnSpc>
                <a:spcPct val="90000"/>
              </a:lnSpc>
            </a:pPr>
            <a:r>
              <a:rPr lang="nb-NO" sz="2000" smtClean="0"/>
              <a:t>Transceiver</a:t>
            </a:r>
          </a:p>
          <a:p>
            <a:pPr lvl="1">
              <a:lnSpc>
                <a:spcPct val="90000"/>
              </a:lnSpc>
            </a:pPr>
            <a:r>
              <a:rPr lang="nb-NO" sz="2000" smtClean="0"/>
              <a:t>System-on-Chip (SoC); typically</a:t>
            </a:r>
            <a:br>
              <a:rPr lang="nb-NO" sz="2000" smtClean="0"/>
            </a:br>
            <a:r>
              <a:rPr lang="nb-NO" sz="2000" smtClean="0"/>
              <a:t>transceiver with integrated </a:t>
            </a:r>
            <a:br>
              <a:rPr lang="nb-NO" sz="2000" smtClean="0"/>
            </a:br>
            <a:r>
              <a:rPr lang="nb-NO" sz="2000" smtClean="0"/>
              <a:t>microcontroller</a:t>
            </a:r>
          </a:p>
          <a:p>
            <a:pPr>
              <a:lnSpc>
                <a:spcPct val="90000"/>
              </a:lnSpc>
            </a:pPr>
            <a:r>
              <a:rPr lang="nb-NO" sz="2000" smtClean="0">
                <a:solidFill>
                  <a:srgbClr val="FF0000"/>
                </a:solidFill>
              </a:rPr>
              <a:t>Crystal</a:t>
            </a:r>
          </a:p>
          <a:p>
            <a:pPr lvl="1">
              <a:lnSpc>
                <a:spcPct val="90000"/>
              </a:lnSpc>
            </a:pPr>
            <a:r>
              <a:rPr lang="nb-NO" sz="2000" smtClean="0"/>
              <a:t>Reference frequency for the LO and the carrier frequency</a:t>
            </a:r>
          </a:p>
          <a:p>
            <a:pPr>
              <a:lnSpc>
                <a:spcPct val="90000"/>
              </a:lnSpc>
            </a:pPr>
            <a:r>
              <a:rPr lang="nb-NO" sz="2000" smtClean="0">
                <a:solidFill>
                  <a:srgbClr val="FF0000"/>
                </a:solidFill>
              </a:rPr>
              <a:t>Balun and Matching</a:t>
            </a:r>
          </a:p>
          <a:p>
            <a:pPr lvl="1">
              <a:lnSpc>
                <a:spcPct val="90000"/>
              </a:lnSpc>
            </a:pPr>
            <a:r>
              <a:rPr lang="nb-NO" sz="1800" u="sng" smtClean="0"/>
              <a:t>Bal</a:t>
            </a:r>
            <a:r>
              <a:rPr lang="nb-NO" sz="1800" smtClean="0"/>
              <a:t>anced to </a:t>
            </a:r>
            <a:r>
              <a:rPr lang="nb-NO" sz="1800" u="sng" smtClean="0"/>
              <a:t>un</a:t>
            </a:r>
            <a:r>
              <a:rPr lang="nb-NO" sz="1800" smtClean="0"/>
              <a:t>balanced</a:t>
            </a:r>
          </a:p>
          <a:p>
            <a:pPr lvl="1">
              <a:lnSpc>
                <a:spcPct val="90000"/>
              </a:lnSpc>
            </a:pPr>
            <a:r>
              <a:rPr lang="nb-NO" sz="1800" smtClean="0"/>
              <a:t>Impedance matching circuit</a:t>
            </a:r>
            <a:endParaRPr lang="nb-NO" sz="1800" smtClean="0">
              <a:solidFill>
                <a:srgbClr val="FF0000"/>
              </a:solidFill>
            </a:endParaRPr>
          </a:p>
          <a:p>
            <a:pPr>
              <a:lnSpc>
                <a:spcPct val="90000"/>
              </a:lnSpc>
            </a:pPr>
            <a:r>
              <a:rPr lang="nb-NO" sz="2000" smtClean="0">
                <a:solidFill>
                  <a:srgbClr val="FF0000"/>
                </a:solidFill>
              </a:rPr>
              <a:t>Filter</a:t>
            </a:r>
          </a:p>
          <a:p>
            <a:pPr lvl="1">
              <a:lnSpc>
                <a:spcPct val="90000"/>
              </a:lnSpc>
            </a:pPr>
            <a:r>
              <a:rPr lang="nb-NO" sz="2000" smtClean="0"/>
              <a:t>Used if needed to pass regulatory requirements / improve selectivity</a:t>
            </a:r>
          </a:p>
          <a:p>
            <a:pPr>
              <a:lnSpc>
                <a:spcPct val="90000"/>
              </a:lnSpc>
            </a:pPr>
            <a:r>
              <a:rPr lang="nb-NO" sz="2000" smtClean="0">
                <a:solidFill>
                  <a:srgbClr val="FF0000"/>
                </a:solidFill>
              </a:rPr>
              <a:t>Antenna</a:t>
            </a:r>
            <a:endParaRPr lang="nb-NO" sz="2400" smtClean="0"/>
          </a:p>
        </p:txBody>
      </p:sp>
      <p:graphicFrame>
        <p:nvGraphicFramePr>
          <p:cNvPr id="78853" name="Object 2"/>
          <p:cNvGraphicFramePr>
            <a:graphicFrameLocks noChangeAspect="1"/>
          </p:cNvGraphicFramePr>
          <p:nvPr/>
        </p:nvGraphicFramePr>
        <p:xfrm>
          <a:off x="5167313" y="876300"/>
          <a:ext cx="3813175" cy="2198688"/>
        </p:xfrm>
        <a:graphic>
          <a:graphicData uri="http://schemas.openxmlformats.org/presentationml/2006/ole">
            <p:oleObj spid="_x0000_s78853" name="Visio" r:id="rId4" imgW="5362527" imgH="3235690" progId="Visio.Drawing.11">
              <p:embed/>
            </p:oleObj>
          </a:graphicData>
        </a:graphic>
      </p:graphicFrame>
      <p:sp>
        <p:nvSpPr>
          <p:cNvPr id="78855" name="Rectangle 10"/>
          <p:cNvSpPr>
            <a:spLocks noGrp="1" noChangeArrowheads="1"/>
          </p:cNvSpPr>
          <p:nvPr>
            <p:ph type="title" idx="4294967295"/>
          </p:nvPr>
        </p:nvSpPr>
        <p:spPr/>
        <p:txBody>
          <a:bodyPr/>
          <a:lstStyle/>
          <a:p>
            <a:r>
              <a:rPr lang="en-US" smtClean="0"/>
              <a:t>Basic Building Blocks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342900" y="0"/>
            <a:ext cx="8458200" cy="1090613"/>
          </a:xfrm>
        </p:spPr>
        <p:txBody>
          <a:bodyPr/>
          <a:lstStyle/>
          <a:p>
            <a:pPr eaLnBrk="1" hangingPunct="1"/>
            <a:r>
              <a:rPr lang="en-US" smtClean="0"/>
              <a:t>Typical RF-IC block diagram</a:t>
            </a:r>
          </a:p>
        </p:txBody>
      </p:sp>
      <p:pic>
        <p:nvPicPr>
          <p:cNvPr id="80898" name="Picture 6"/>
          <p:cNvPicPr>
            <a:picLocks noChangeAspect="1" noChangeArrowheads="1"/>
          </p:cNvPicPr>
          <p:nvPr/>
        </p:nvPicPr>
        <p:blipFill>
          <a:blip r:embed="rId3"/>
          <a:srcRect/>
          <a:stretch>
            <a:fillRect/>
          </a:stretch>
        </p:blipFill>
        <p:spPr bwMode="auto">
          <a:xfrm>
            <a:off x="1339850" y="1585913"/>
            <a:ext cx="6665913" cy="4227512"/>
          </a:xfrm>
          <a:prstGeom prst="rect">
            <a:avLst/>
          </a:prstGeom>
          <a:noFill/>
          <a:ln w="9525">
            <a:noFill/>
            <a:miter lim="800000"/>
            <a:headEnd/>
            <a:tailEnd/>
          </a:ln>
        </p:spPr>
      </p:pic>
      <p:sp>
        <p:nvSpPr>
          <p:cNvPr id="80899" name="TextBox 3"/>
          <p:cNvSpPr txBox="1">
            <a:spLocks noChangeArrowheads="1"/>
          </p:cNvSpPr>
          <p:nvPr/>
        </p:nvSpPr>
        <p:spPr bwMode="auto">
          <a:xfrm>
            <a:off x="317500" y="879475"/>
            <a:ext cx="4725988" cy="461963"/>
          </a:xfrm>
          <a:prstGeom prst="rect">
            <a:avLst/>
          </a:prstGeom>
          <a:noFill/>
          <a:ln w="9525">
            <a:noFill/>
            <a:miter lim="800000"/>
            <a:headEnd/>
            <a:tailEnd/>
          </a:ln>
        </p:spPr>
        <p:txBody>
          <a:bodyPr>
            <a:spAutoFit/>
          </a:bodyPr>
          <a:lstStyle/>
          <a:p>
            <a:r>
              <a:rPr lang="nb-NO" sz="1200"/>
              <a:t>16 bit ULP MCU running from ROM</a:t>
            </a:r>
          </a:p>
          <a:p>
            <a:r>
              <a:rPr lang="nb-NO" sz="1200"/>
              <a:t>=&gt;new performance features: RX sniff mode, eWor</a:t>
            </a:r>
            <a:endParaRPr lang="en-US" sz="1200"/>
          </a:p>
        </p:txBody>
      </p:sp>
      <p:sp>
        <p:nvSpPr>
          <p:cNvPr id="5" name="TextBox 4"/>
          <p:cNvSpPr txBox="1"/>
          <p:nvPr/>
        </p:nvSpPr>
        <p:spPr>
          <a:xfrm>
            <a:off x="3797300" y="5807075"/>
            <a:ext cx="5156200" cy="461963"/>
          </a:xfrm>
          <a:prstGeom prst="rect">
            <a:avLst/>
          </a:prstGeom>
          <a:noFill/>
        </p:spPr>
        <p:txBody>
          <a:bodyPr>
            <a:spAutoFit/>
          </a:bodyPr>
          <a:lstStyle/>
          <a:p>
            <a:pPr>
              <a:defRPr/>
            </a:pPr>
            <a:r>
              <a:rPr lang="nb-NO" sz="1200"/>
              <a:t>90dB </a:t>
            </a:r>
            <a:r>
              <a:rPr lang="nb-NO" sz="1200" err="1"/>
              <a:t>dynamic</a:t>
            </a:r>
            <a:r>
              <a:rPr lang="nb-NO" sz="1200"/>
              <a:t> range ADC</a:t>
            </a:r>
          </a:p>
          <a:p>
            <a:pPr marL="176213" indent="-176213">
              <a:defRPr/>
            </a:pPr>
            <a:r>
              <a:rPr lang="nb-NO" sz="1200"/>
              <a:t>=&gt;</a:t>
            </a:r>
            <a:r>
              <a:rPr lang="en-US" sz="1200"/>
              <a:t> Enables filtering of strong interferers with accurate digital filters</a:t>
            </a:r>
          </a:p>
        </p:txBody>
      </p:sp>
      <p:sp>
        <p:nvSpPr>
          <p:cNvPr id="80901" name="TextBox 5"/>
          <p:cNvSpPr txBox="1">
            <a:spLocks noChangeArrowheads="1"/>
          </p:cNvSpPr>
          <p:nvPr/>
        </p:nvSpPr>
        <p:spPr bwMode="auto">
          <a:xfrm>
            <a:off x="331788" y="5781675"/>
            <a:ext cx="3252787" cy="461963"/>
          </a:xfrm>
          <a:prstGeom prst="rect">
            <a:avLst/>
          </a:prstGeom>
          <a:noFill/>
          <a:ln w="9525">
            <a:noFill/>
            <a:miter lim="800000"/>
            <a:headEnd/>
            <a:tailEnd/>
          </a:ln>
        </p:spPr>
        <p:txBody>
          <a:bodyPr>
            <a:spAutoFit/>
          </a:bodyPr>
          <a:lstStyle/>
          <a:p>
            <a:r>
              <a:rPr lang="nb-NO" sz="1200"/>
              <a:t>Ultra low phasenoise synth</a:t>
            </a:r>
          </a:p>
          <a:p>
            <a:r>
              <a:rPr lang="nb-NO" sz="1200"/>
              <a:t>=&gt; Full RF regulatory compliance</a:t>
            </a:r>
            <a:endParaRPr lang="en-US" sz="1200"/>
          </a:p>
        </p:txBody>
      </p:sp>
      <p:sp>
        <p:nvSpPr>
          <p:cNvPr id="7" name="TextBox 6"/>
          <p:cNvSpPr txBox="1"/>
          <p:nvPr/>
        </p:nvSpPr>
        <p:spPr>
          <a:xfrm>
            <a:off x="4772025" y="879475"/>
            <a:ext cx="4371975" cy="646113"/>
          </a:xfrm>
          <a:prstGeom prst="rect">
            <a:avLst/>
          </a:prstGeom>
          <a:noFill/>
        </p:spPr>
        <p:txBody>
          <a:bodyPr>
            <a:spAutoFit/>
          </a:bodyPr>
          <a:lstStyle/>
          <a:p>
            <a:pPr>
              <a:defRPr/>
            </a:pPr>
            <a:r>
              <a:rPr lang="nb-NO" sz="1200"/>
              <a:t>Full digital signal </a:t>
            </a:r>
            <a:r>
              <a:rPr lang="nb-NO" sz="1200" err="1"/>
              <a:t>processing</a:t>
            </a:r>
            <a:endParaRPr lang="nb-NO" sz="1200"/>
          </a:p>
          <a:p>
            <a:pPr marL="176213" indent="-176213">
              <a:defRPr/>
            </a:pPr>
            <a:r>
              <a:rPr lang="nb-NO" sz="1200" err="1"/>
              <a:t>=</a:t>
            </a:r>
            <a:r>
              <a:rPr lang="nb-NO" sz="1200"/>
              <a:t>&gt;</a:t>
            </a:r>
            <a:r>
              <a:rPr lang="nb-NO" sz="1200" err="1"/>
              <a:t>stable</a:t>
            </a:r>
            <a:r>
              <a:rPr lang="nb-NO" sz="1200"/>
              <a:t> performance over </a:t>
            </a:r>
            <a:r>
              <a:rPr lang="nb-NO" sz="1200" err="1"/>
              <a:t>temperature</a:t>
            </a:r>
            <a:r>
              <a:rPr lang="nb-NO" sz="1200"/>
              <a:t>, </a:t>
            </a:r>
            <a:r>
              <a:rPr lang="nb-NO" sz="1200" err="1"/>
              <a:t>voltage</a:t>
            </a:r>
            <a:r>
              <a:rPr lang="nb-NO" sz="1200"/>
              <a:t> and </a:t>
            </a:r>
            <a:r>
              <a:rPr lang="nb-NO" sz="1200" err="1"/>
              <a:t>process</a:t>
            </a:r>
            <a:r>
              <a:rPr lang="nb-NO" sz="1200"/>
              <a:t> </a:t>
            </a:r>
            <a:r>
              <a:rPr lang="nb-NO" sz="1200" err="1"/>
              <a:t>variation</a:t>
            </a:r>
            <a:endParaRPr lang="en-US" sz="1200"/>
          </a:p>
        </p:txBody>
      </p:sp>
      <p:cxnSp>
        <p:nvCxnSpPr>
          <p:cNvPr id="9" name="Straight Arrow Connector 8"/>
          <p:cNvCxnSpPr>
            <a:stCxn id="80899" idx="2"/>
          </p:cNvCxnSpPr>
          <p:nvPr/>
        </p:nvCxnSpPr>
        <p:spPr>
          <a:xfrm rot="16200000" flipH="1">
            <a:off x="3132931" y="888207"/>
            <a:ext cx="625475" cy="15319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5400000">
            <a:off x="4747419" y="2540794"/>
            <a:ext cx="2863850" cy="5349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1652588" y="4221163"/>
            <a:ext cx="23368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rot="16200000" flipV="1">
            <a:off x="5600700" y="4697413"/>
            <a:ext cx="985838" cy="13636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idx="4294967295"/>
          </p:nvPr>
        </p:nvSpPr>
        <p:spPr>
          <a:xfrm>
            <a:off x="333375" y="930275"/>
            <a:ext cx="6986588" cy="4262438"/>
          </a:xfrm>
        </p:spPr>
        <p:txBody>
          <a:bodyPr/>
          <a:lstStyle/>
          <a:p>
            <a:endParaRPr lang="nb-NO" sz="2400" smtClean="0"/>
          </a:p>
          <a:p>
            <a:r>
              <a:rPr lang="nb-NO" sz="2400" smtClean="0"/>
              <a:t>Provides reference frequency for Local Oscillator (LO) and the carrier frequency</a:t>
            </a:r>
          </a:p>
          <a:p>
            <a:r>
              <a:rPr lang="nb-NO" sz="2400" smtClean="0"/>
              <a:t>Important characteristics:</a:t>
            </a:r>
          </a:p>
          <a:p>
            <a:pPr lvl="1"/>
            <a:r>
              <a:rPr lang="nb-NO" smtClean="0"/>
              <a:t>Price, often a price vs. performance trade-off</a:t>
            </a:r>
          </a:p>
          <a:p>
            <a:pPr lvl="1"/>
            <a:r>
              <a:rPr lang="nb-NO" smtClean="0"/>
              <a:t>Size</a:t>
            </a:r>
          </a:p>
          <a:p>
            <a:pPr lvl="1"/>
            <a:r>
              <a:rPr lang="nb-NO" smtClean="0"/>
              <a:t>Tolerance[ppm], both initial spread, ageing and over temperature</a:t>
            </a:r>
          </a:p>
          <a:p>
            <a:endParaRPr lang="nb-NO" sz="2400" smtClean="0">
              <a:solidFill>
                <a:srgbClr val="FF0000"/>
              </a:solidFill>
            </a:endParaRPr>
          </a:p>
        </p:txBody>
      </p:sp>
      <p:pic>
        <p:nvPicPr>
          <p:cNvPr id="82946" name="Picture 4" descr="thru hole xtal"/>
          <p:cNvPicPr>
            <a:picLocks noChangeAspect="1" noChangeArrowheads="1"/>
          </p:cNvPicPr>
          <p:nvPr/>
        </p:nvPicPr>
        <p:blipFill>
          <a:blip r:embed="rId3"/>
          <a:srcRect/>
          <a:stretch>
            <a:fillRect/>
          </a:stretch>
        </p:blipFill>
        <p:spPr bwMode="auto">
          <a:xfrm>
            <a:off x="7670800" y="2743200"/>
            <a:ext cx="1082675" cy="1220788"/>
          </a:xfrm>
          <a:prstGeom prst="rect">
            <a:avLst/>
          </a:prstGeom>
          <a:noFill/>
          <a:ln w="9525">
            <a:noFill/>
            <a:miter lim="800000"/>
            <a:headEnd/>
            <a:tailEnd/>
          </a:ln>
        </p:spPr>
      </p:pic>
      <p:pic>
        <p:nvPicPr>
          <p:cNvPr id="82947" name="Picture 5" descr="HC49S_xtal"/>
          <p:cNvPicPr>
            <a:picLocks noChangeAspect="1" noChangeArrowheads="1"/>
          </p:cNvPicPr>
          <p:nvPr/>
        </p:nvPicPr>
        <p:blipFill>
          <a:blip r:embed="rId4"/>
          <a:srcRect/>
          <a:stretch>
            <a:fillRect/>
          </a:stretch>
        </p:blipFill>
        <p:spPr bwMode="auto">
          <a:xfrm>
            <a:off x="7646988" y="4152900"/>
            <a:ext cx="1162050" cy="836613"/>
          </a:xfrm>
          <a:prstGeom prst="rect">
            <a:avLst/>
          </a:prstGeom>
          <a:noFill/>
          <a:ln w="9525">
            <a:noFill/>
            <a:miter lim="800000"/>
            <a:headEnd/>
            <a:tailEnd/>
          </a:ln>
        </p:spPr>
      </p:pic>
      <p:pic>
        <p:nvPicPr>
          <p:cNvPr id="82948" name="Picture 6" descr="NX2520SA"/>
          <p:cNvPicPr>
            <a:picLocks noChangeAspect="1" noChangeArrowheads="1"/>
          </p:cNvPicPr>
          <p:nvPr/>
        </p:nvPicPr>
        <p:blipFill>
          <a:blip r:embed="rId5"/>
          <a:srcRect/>
          <a:stretch>
            <a:fillRect/>
          </a:stretch>
        </p:blipFill>
        <p:spPr bwMode="auto">
          <a:xfrm>
            <a:off x="7646988" y="5103813"/>
            <a:ext cx="1165225" cy="774700"/>
          </a:xfrm>
          <a:prstGeom prst="rect">
            <a:avLst/>
          </a:prstGeom>
          <a:noFill/>
          <a:ln w="9525">
            <a:noFill/>
            <a:miter lim="800000"/>
            <a:headEnd/>
            <a:tailEnd/>
          </a:ln>
        </p:spPr>
      </p:pic>
      <p:pic>
        <p:nvPicPr>
          <p:cNvPr id="82949" name="Picture 7" descr="MC-306"/>
          <p:cNvPicPr>
            <a:picLocks noChangeAspect="1" noChangeArrowheads="1"/>
          </p:cNvPicPr>
          <p:nvPr/>
        </p:nvPicPr>
        <p:blipFill>
          <a:blip r:embed="rId6"/>
          <a:srcRect/>
          <a:stretch>
            <a:fillRect/>
          </a:stretch>
        </p:blipFill>
        <p:spPr bwMode="auto">
          <a:xfrm>
            <a:off x="7527925" y="1533525"/>
            <a:ext cx="1344613" cy="1103313"/>
          </a:xfrm>
          <a:prstGeom prst="rect">
            <a:avLst/>
          </a:prstGeom>
          <a:noFill/>
          <a:ln w="9525">
            <a:noFill/>
            <a:miter lim="800000"/>
            <a:headEnd/>
            <a:tailEnd/>
          </a:ln>
        </p:spPr>
      </p:pic>
      <p:sp>
        <p:nvSpPr>
          <p:cNvPr id="82950" name="Rectangle 8"/>
          <p:cNvSpPr>
            <a:spLocks noGrp="1" noChangeArrowheads="1"/>
          </p:cNvSpPr>
          <p:nvPr>
            <p:ph type="title" idx="4294967295"/>
          </p:nvPr>
        </p:nvSpPr>
        <p:spPr/>
        <p:txBody>
          <a:bodyPr/>
          <a:lstStyle/>
          <a:p>
            <a:r>
              <a:rPr lang="en-US" smtClean="0"/>
              <a:t>Crystals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r>
              <a:rPr lang="en-US" smtClean="0"/>
              <a:t>Crystal Accuracy</a:t>
            </a:r>
          </a:p>
        </p:txBody>
      </p:sp>
      <p:sp>
        <p:nvSpPr>
          <p:cNvPr id="84994" name="Rectangle 3"/>
          <p:cNvSpPr>
            <a:spLocks noGrp="1" noChangeArrowheads="1"/>
          </p:cNvSpPr>
          <p:nvPr>
            <p:ph type="body" idx="4294967295"/>
          </p:nvPr>
        </p:nvSpPr>
        <p:spPr>
          <a:xfrm>
            <a:off x="0" y="1082675"/>
            <a:ext cx="8467725" cy="1658938"/>
          </a:xfrm>
        </p:spPr>
        <p:txBody>
          <a:bodyPr/>
          <a:lstStyle/>
          <a:p>
            <a:r>
              <a:rPr lang="nb-NO" sz="2400" smtClean="0"/>
              <a:t>Compromise between RF performance and crystal cost</a:t>
            </a:r>
          </a:p>
          <a:p>
            <a:endParaRPr lang="en-US" sz="2400" smtClean="0"/>
          </a:p>
        </p:txBody>
      </p:sp>
      <p:sp>
        <p:nvSpPr>
          <p:cNvPr id="84995" name="Text Box 5"/>
          <p:cNvSpPr txBox="1">
            <a:spLocks noChangeArrowheads="1"/>
          </p:cNvSpPr>
          <p:nvPr/>
        </p:nvSpPr>
        <p:spPr bwMode="auto">
          <a:xfrm>
            <a:off x="2605088" y="2095500"/>
            <a:ext cx="3062287" cy="347663"/>
          </a:xfrm>
          <a:prstGeom prst="rect">
            <a:avLst/>
          </a:prstGeom>
          <a:noFill/>
          <a:ln w="9525" algn="ctr">
            <a:noFill/>
            <a:miter lim="800000"/>
            <a:headEnd/>
            <a:tailEnd/>
          </a:ln>
        </p:spPr>
        <p:txBody>
          <a:bodyPr lIns="92075" tIns="46038" rIns="92075" bIns="46038">
            <a:spAutoFit/>
          </a:bodyPr>
          <a:lstStyle/>
          <a:p>
            <a:pPr marL="342900" indent="-342900" algn="ctr" eaLnBrk="0" hangingPunct="0">
              <a:lnSpc>
                <a:spcPct val="120000"/>
              </a:lnSpc>
              <a:spcBef>
                <a:spcPct val="20000"/>
              </a:spcBef>
            </a:pPr>
            <a:r>
              <a:rPr lang="nb-NO" sz="1400" b="1"/>
              <a:t>Receiver channel filter BW</a:t>
            </a:r>
            <a:endParaRPr lang="en-US" sz="1400" b="1"/>
          </a:p>
        </p:txBody>
      </p:sp>
      <p:sp>
        <p:nvSpPr>
          <p:cNvPr id="84996" name="Line 6"/>
          <p:cNvSpPr>
            <a:spLocks noChangeShapeType="1"/>
          </p:cNvSpPr>
          <p:nvPr/>
        </p:nvSpPr>
        <p:spPr bwMode="auto">
          <a:xfrm>
            <a:off x="1936750" y="4873625"/>
            <a:ext cx="4838700" cy="0"/>
          </a:xfrm>
          <a:prstGeom prst="line">
            <a:avLst/>
          </a:prstGeom>
          <a:noFill/>
          <a:ln w="9525">
            <a:solidFill>
              <a:schemeClr val="tx1"/>
            </a:solidFill>
            <a:round/>
            <a:headEnd/>
            <a:tailEnd type="triangle" w="med" len="med"/>
          </a:ln>
        </p:spPr>
        <p:txBody>
          <a:bodyPr lIns="92075" tIns="46038" rIns="92075" bIns="46038"/>
          <a:lstStyle/>
          <a:p>
            <a:endParaRPr lang="en-US"/>
          </a:p>
        </p:txBody>
      </p:sp>
      <p:sp>
        <p:nvSpPr>
          <p:cNvPr id="84997" name="Line 7"/>
          <p:cNvSpPr>
            <a:spLocks noChangeShapeType="1"/>
          </p:cNvSpPr>
          <p:nvPr/>
        </p:nvSpPr>
        <p:spPr bwMode="auto">
          <a:xfrm flipH="1" flipV="1">
            <a:off x="5594350" y="2576513"/>
            <a:ext cx="214313" cy="2297112"/>
          </a:xfrm>
          <a:prstGeom prst="line">
            <a:avLst/>
          </a:prstGeom>
          <a:noFill/>
          <a:ln w="9525">
            <a:solidFill>
              <a:schemeClr val="tx1"/>
            </a:solidFill>
            <a:round/>
            <a:headEnd/>
            <a:tailEnd/>
          </a:ln>
        </p:spPr>
        <p:txBody>
          <a:bodyPr lIns="92075" tIns="46038" rIns="92075" bIns="46038"/>
          <a:lstStyle/>
          <a:p>
            <a:endParaRPr lang="en-US"/>
          </a:p>
        </p:txBody>
      </p:sp>
      <p:sp>
        <p:nvSpPr>
          <p:cNvPr id="84998" name="Line 8"/>
          <p:cNvSpPr>
            <a:spLocks noChangeShapeType="1"/>
          </p:cNvSpPr>
          <p:nvPr/>
        </p:nvSpPr>
        <p:spPr bwMode="auto">
          <a:xfrm>
            <a:off x="2798763" y="2576513"/>
            <a:ext cx="2795587" cy="0"/>
          </a:xfrm>
          <a:prstGeom prst="line">
            <a:avLst/>
          </a:prstGeom>
          <a:noFill/>
          <a:ln w="9525">
            <a:solidFill>
              <a:schemeClr val="tx1"/>
            </a:solidFill>
            <a:round/>
            <a:headEnd/>
            <a:tailEnd/>
          </a:ln>
        </p:spPr>
        <p:txBody>
          <a:bodyPr lIns="92075" tIns="46038" rIns="92075" bIns="46038"/>
          <a:lstStyle/>
          <a:p>
            <a:endParaRPr lang="en-US"/>
          </a:p>
        </p:txBody>
      </p:sp>
      <p:sp>
        <p:nvSpPr>
          <p:cNvPr id="84999" name="Text Box 9"/>
          <p:cNvSpPr txBox="1">
            <a:spLocks noChangeArrowheads="1"/>
          </p:cNvSpPr>
          <p:nvPr/>
        </p:nvSpPr>
        <p:spPr bwMode="auto">
          <a:xfrm>
            <a:off x="6713538" y="4673600"/>
            <a:ext cx="1609725" cy="347663"/>
          </a:xfrm>
          <a:prstGeom prst="rect">
            <a:avLst/>
          </a:prstGeom>
          <a:noFill/>
          <a:ln w="9525" algn="ctr">
            <a:noFill/>
            <a:miter lim="800000"/>
            <a:headEnd/>
            <a:tailEnd/>
          </a:ln>
        </p:spPr>
        <p:txBody>
          <a:bodyPr wrap="none" lIns="92075" tIns="46038" rIns="92075" bIns="46038">
            <a:spAutoFit/>
          </a:bodyPr>
          <a:lstStyle/>
          <a:p>
            <a:pPr marL="342900" indent="-342900" eaLnBrk="0" hangingPunct="0">
              <a:lnSpc>
                <a:spcPct val="120000"/>
              </a:lnSpc>
              <a:spcBef>
                <a:spcPct val="20000"/>
              </a:spcBef>
            </a:pPr>
            <a:r>
              <a:rPr lang="nb-NO" sz="1400" b="1"/>
              <a:t>Frequency offset</a:t>
            </a:r>
            <a:endParaRPr lang="en-US" sz="1400" b="1"/>
          </a:p>
        </p:txBody>
      </p:sp>
      <p:sp>
        <p:nvSpPr>
          <p:cNvPr id="85000" name="Freeform 10"/>
          <p:cNvSpPr>
            <a:spLocks/>
          </p:cNvSpPr>
          <p:nvPr/>
        </p:nvSpPr>
        <p:spPr bwMode="auto">
          <a:xfrm>
            <a:off x="3979863" y="3341688"/>
            <a:ext cx="430212" cy="1531937"/>
          </a:xfrm>
          <a:custGeom>
            <a:avLst/>
            <a:gdLst>
              <a:gd name="T0" fmla="*/ 0 w 192"/>
              <a:gd name="T1" fmla="*/ 2147483647 h 384"/>
              <a:gd name="T2" fmla="*/ 2147483647 w 192"/>
              <a:gd name="T3" fmla="*/ 0 h 384"/>
              <a:gd name="T4" fmla="*/ 2147483647 w 192"/>
              <a:gd name="T5" fmla="*/ 2147483647 h 384"/>
              <a:gd name="T6" fmla="*/ 2147483647 w 192"/>
              <a:gd name="T7" fmla="*/ 0 h 384"/>
              <a:gd name="T8" fmla="*/ 2147483647 w 192"/>
              <a:gd name="T9" fmla="*/ 2147483647 h 384"/>
              <a:gd name="T10" fmla="*/ 0 60000 65536"/>
              <a:gd name="T11" fmla="*/ 0 60000 65536"/>
              <a:gd name="T12" fmla="*/ 0 60000 65536"/>
              <a:gd name="T13" fmla="*/ 0 60000 65536"/>
              <a:gd name="T14" fmla="*/ 0 60000 65536"/>
              <a:gd name="T15" fmla="*/ 0 w 192"/>
              <a:gd name="T16" fmla="*/ 0 h 384"/>
              <a:gd name="T17" fmla="*/ 192 w 192"/>
              <a:gd name="T18" fmla="*/ 384 h 384"/>
            </a:gdLst>
            <a:ahLst/>
            <a:cxnLst>
              <a:cxn ang="T10">
                <a:pos x="T0" y="T1"/>
              </a:cxn>
              <a:cxn ang="T11">
                <a:pos x="T2" y="T3"/>
              </a:cxn>
              <a:cxn ang="T12">
                <a:pos x="T4" y="T5"/>
              </a:cxn>
              <a:cxn ang="T13">
                <a:pos x="T6" y="T7"/>
              </a:cxn>
              <a:cxn ang="T14">
                <a:pos x="T8" y="T9"/>
              </a:cxn>
            </a:cxnLst>
            <a:rect l="T15" t="T16" r="T17" b="T18"/>
            <a:pathLst>
              <a:path w="192" h="384">
                <a:moveTo>
                  <a:pt x="0" y="384"/>
                </a:moveTo>
                <a:lnTo>
                  <a:pt x="48" y="0"/>
                </a:lnTo>
                <a:lnTo>
                  <a:pt x="96" y="48"/>
                </a:lnTo>
                <a:lnTo>
                  <a:pt x="144" y="0"/>
                </a:lnTo>
                <a:lnTo>
                  <a:pt x="192" y="384"/>
                </a:lnTo>
              </a:path>
            </a:pathLst>
          </a:custGeom>
          <a:solidFill>
            <a:srgbClr val="00FF00"/>
          </a:solidFill>
          <a:ln w="9525">
            <a:solidFill>
              <a:schemeClr val="tx1"/>
            </a:solidFill>
            <a:round/>
            <a:headEnd/>
            <a:tailEnd/>
          </a:ln>
        </p:spPr>
        <p:txBody>
          <a:bodyPr/>
          <a:lstStyle/>
          <a:p>
            <a:endParaRPr lang="en-US"/>
          </a:p>
        </p:txBody>
      </p:sp>
      <p:sp>
        <p:nvSpPr>
          <p:cNvPr id="85001" name="Freeform 11"/>
          <p:cNvSpPr>
            <a:spLocks/>
          </p:cNvSpPr>
          <p:nvPr/>
        </p:nvSpPr>
        <p:spPr bwMode="auto">
          <a:xfrm>
            <a:off x="2690813" y="3341688"/>
            <a:ext cx="428625" cy="1531937"/>
          </a:xfrm>
          <a:custGeom>
            <a:avLst/>
            <a:gdLst>
              <a:gd name="T0" fmla="*/ 0 w 192"/>
              <a:gd name="T1" fmla="*/ 2147483647 h 384"/>
              <a:gd name="T2" fmla="*/ 2147483647 w 192"/>
              <a:gd name="T3" fmla="*/ 0 h 384"/>
              <a:gd name="T4" fmla="*/ 2147483647 w 192"/>
              <a:gd name="T5" fmla="*/ 2147483647 h 384"/>
              <a:gd name="T6" fmla="*/ 2147483647 w 192"/>
              <a:gd name="T7" fmla="*/ 0 h 384"/>
              <a:gd name="T8" fmla="*/ 2147483647 w 192"/>
              <a:gd name="T9" fmla="*/ 2147483647 h 384"/>
              <a:gd name="T10" fmla="*/ 0 60000 65536"/>
              <a:gd name="T11" fmla="*/ 0 60000 65536"/>
              <a:gd name="T12" fmla="*/ 0 60000 65536"/>
              <a:gd name="T13" fmla="*/ 0 60000 65536"/>
              <a:gd name="T14" fmla="*/ 0 60000 65536"/>
              <a:gd name="T15" fmla="*/ 0 w 192"/>
              <a:gd name="T16" fmla="*/ 0 h 384"/>
              <a:gd name="T17" fmla="*/ 192 w 192"/>
              <a:gd name="T18" fmla="*/ 384 h 384"/>
            </a:gdLst>
            <a:ahLst/>
            <a:cxnLst>
              <a:cxn ang="T10">
                <a:pos x="T0" y="T1"/>
              </a:cxn>
              <a:cxn ang="T11">
                <a:pos x="T2" y="T3"/>
              </a:cxn>
              <a:cxn ang="T12">
                <a:pos x="T4" y="T5"/>
              </a:cxn>
              <a:cxn ang="T13">
                <a:pos x="T6" y="T7"/>
              </a:cxn>
              <a:cxn ang="T14">
                <a:pos x="T8" y="T9"/>
              </a:cxn>
            </a:cxnLst>
            <a:rect l="T15" t="T16" r="T17" b="T18"/>
            <a:pathLst>
              <a:path w="192" h="384">
                <a:moveTo>
                  <a:pt x="0" y="384"/>
                </a:moveTo>
                <a:lnTo>
                  <a:pt x="48" y="0"/>
                </a:lnTo>
                <a:lnTo>
                  <a:pt x="96" y="48"/>
                </a:lnTo>
                <a:lnTo>
                  <a:pt x="144" y="0"/>
                </a:lnTo>
                <a:lnTo>
                  <a:pt x="192" y="384"/>
                </a:lnTo>
              </a:path>
            </a:pathLst>
          </a:custGeom>
          <a:solidFill>
            <a:srgbClr val="00FF00"/>
          </a:solidFill>
          <a:ln w="9525">
            <a:solidFill>
              <a:schemeClr val="tx1"/>
            </a:solidFill>
            <a:round/>
            <a:headEnd/>
            <a:tailEnd/>
          </a:ln>
        </p:spPr>
        <p:txBody>
          <a:bodyPr/>
          <a:lstStyle/>
          <a:p>
            <a:endParaRPr lang="en-US"/>
          </a:p>
        </p:txBody>
      </p:sp>
      <p:sp>
        <p:nvSpPr>
          <p:cNvPr id="85002" name="Freeform 12"/>
          <p:cNvSpPr>
            <a:spLocks/>
          </p:cNvSpPr>
          <p:nvPr/>
        </p:nvSpPr>
        <p:spPr bwMode="auto">
          <a:xfrm>
            <a:off x="5268913" y="3341688"/>
            <a:ext cx="433387" cy="1531937"/>
          </a:xfrm>
          <a:custGeom>
            <a:avLst/>
            <a:gdLst>
              <a:gd name="T0" fmla="*/ 0 w 192"/>
              <a:gd name="T1" fmla="*/ 2147483647 h 384"/>
              <a:gd name="T2" fmla="*/ 2147483647 w 192"/>
              <a:gd name="T3" fmla="*/ 0 h 384"/>
              <a:gd name="T4" fmla="*/ 2147483647 w 192"/>
              <a:gd name="T5" fmla="*/ 2147483647 h 384"/>
              <a:gd name="T6" fmla="*/ 2147483647 w 192"/>
              <a:gd name="T7" fmla="*/ 0 h 384"/>
              <a:gd name="T8" fmla="*/ 2147483647 w 192"/>
              <a:gd name="T9" fmla="*/ 2147483647 h 384"/>
              <a:gd name="T10" fmla="*/ 0 60000 65536"/>
              <a:gd name="T11" fmla="*/ 0 60000 65536"/>
              <a:gd name="T12" fmla="*/ 0 60000 65536"/>
              <a:gd name="T13" fmla="*/ 0 60000 65536"/>
              <a:gd name="T14" fmla="*/ 0 60000 65536"/>
              <a:gd name="T15" fmla="*/ 0 w 192"/>
              <a:gd name="T16" fmla="*/ 0 h 384"/>
              <a:gd name="T17" fmla="*/ 192 w 192"/>
              <a:gd name="T18" fmla="*/ 384 h 384"/>
            </a:gdLst>
            <a:ahLst/>
            <a:cxnLst>
              <a:cxn ang="T10">
                <a:pos x="T0" y="T1"/>
              </a:cxn>
              <a:cxn ang="T11">
                <a:pos x="T2" y="T3"/>
              </a:cxn>
              <a:cxn ang="T12">
                <a:pos x="T4" y="T5"/>
              </a:cxn>
              <a:cxn ang="T13">
                <a:pos x="T6" y="T7"/>
              </a:cxn>
              <a:cxn ang="T14">
                <a:pos x="T8" y="T9"/>
              </a:cxn>
            </a:cxnLst>
            <a:rect l="T15" t="T16" r="T17" b="T18"/>
            <a:pathLst>
              <a:path w="192" h="384">
                <a:moveTo>
                  <a:pt x="0" y="384"/>
                </a:moveTo>
                <a:lnTo>
                  <a:pt x="48" y="0"/>
                </a:lnTo>
                <a:lnTo>
                  <a:pt x="96" y="48"/>
                </a:lnTo>
                <a:lnTo>
                  <a:pt x="144" y="0"/>
                </a:lnTo>
                <a:lnTo>
                  <a:pt x="192" y="384"/>
                </a:lnTo>
              </a:path>
            </a:pathLst>
          </a:custGeom>
          <a:solidFill>
            <a:srgbClr val="00FF00"/>
          </a:solidFill>
          <a:ln w="9525">
            <a:solidFill>
              <a:schemeClr val="tx1"/>
            </a:solidFill>
            <a:round/>
            <a:headEnd/>
            <a:tailEnd/>
          </a:ln>
        </p:spPr>
        <p:txBody>
          <a:bodyPr/>
          <a:lstStyle/>
          <a:p>
            <a:endParaRPr lang="en-US"/>
          </a:p>
        </p:txBody>
      </p:sp>
      <p:sp>
        <p:nvSpPr>
          <p:cNvPr id="85003" name="Line 13"/>
          <p:cNvSpPr>
            <a:spLocks noChangeShapeType="1"/>
          </p:cNvSpPr>
          <p:nvPr/>
        </p:nvSpPr>
        <p:spPr bwMode="auto">
          <a:xfrm flipV="1">
            <a:off x="2905125" y="2959100"/>
            <a:ext cx="0" cy="1914525"/>
          </a:xfrm>
          <a:prstGeom prst="line">
            <a:avLst/>
          </a:prstGeom>
          <a:noFill/>
          <a:ln w="9525">
            <a:solidFill>
              <a:schemeClr val="accent2"/>
            </a:solidFill>
            <a:round/>
            <a:headEnd/>
            <a:tailEnd type="triangle" w="med" len="med"/>
          </a:ln>
        </p:spPr>
        <p:txBody>
          <a:bodyPr lIns="92075" tIns="46038" rIns="92075" bIns="46038"/>
          <a:lstStyle/>
          <a:p>
            <a:endParaRPr lang="en-US"/>
          </a:p>
        </p:txBody>
      </p:sp>
      <p:sp>
        <p:nvSpPr>
          <p:cNvPr id="85004" name="Line 14"/>
          <p:cNvSpPr>
            <a:spLocks noChangeShapeType="1"/>
          </p:cNvSpPr>
          <p:nvPr/>
        </p:nvSpPr>
        <p:spPr bwMode="auto">
          <a:xfrm flipV="1">
            <a:off x="4195763" y="2959100"/>
            <a:ext cx="0" cy="1914525"/>
          </a:xfrm>
          <a:prstGeom prst="line">
            <a:avLst/>
          </a:prstGeom>
          <a:noFill/>
          <a:ln w="9525">
            <a:solidFill>
              <a:schemeClr val="tx1"/>
            </a:solidFill>
            <a:round/>
            <a:headEnd/>
            <a:tailEnd type="triangle" w="med" len="med"/>
          </a:ln>
        </p:spPr>
        <p:txBody>
          <a:bodyPr lIns="92075" tIns="46038" rIns="92075" bIns="46038"/>
          <a:lstStyle/>
          <a:p>
            <a:endParaRPr lang="en-US"/>
          </a:p>
        </p:txBody>
      </p:sp>
      <p:sp>
        <p:nvSpPr>
          <p:cNvPr id="85005" name="Line 15"/>
          <p:cNvSpPr>
            <a:spLocks noChangeShapeType="1"/>
          </p:cNvSpPr>
          <p:nvPr/>
        </p:nvSpPr>
        <p:spPr bwMode="auto">
          <a:xfrm flipV="1">
            <a:off x="5486400" y="2959100"/>
            <a:ext cx="0" cy="1914525"/>
          </a:xfrm>
          <a:prstGeom prst="line">
            <a:avLst/>
          </a:prstGeom>
          <a:noFill/>
          <a:ln w="9525">
            <a:solidFill>
              <a:schemeClr val="tx1"/>
            </a:solidFill>
            <a:round/>
            <a:headEnd/>
            <a:tailEnd type="triangle" w="med" len="med"/>
          </a:ln>
        </p:spPr>
        <p:txBody>
          <a:bodyPr lIns="92075" tIns="46038" rIns="92075" bIns="46038"/>
          <a:lstStyle/>
          <a:p>
            <a:endParaRPr lang="en-US"/>
          </a:p>
        </p:txBody>
      </p:sp>
      <p:sp>
        <p:nvSpPr>
          <p:cNvPr id="85006" name="Line 16"/>
          <p:cNvSpPr>
            <a:spLocks noChangeShapeType="1"/>
          </p:cNvSpPr>
          <p:nvPr/>
        </p:nvSpPr>
        <p:spPr bwMode="auto">
          <a:xfrm flipV="1">
            <a:off x="2581275" y="2576513"/>
            <a:ext cx="217488" cy="2297112"/>
          </a:xfrm>
          <a:prstGeom prst="line">
            <a:avLst/>
          </a:prstGeom>
          <a:noFill/>
          <a:ln w="9525">
            <a:solidFill>
              <a:schemeClr val="tx1"/>
            </a:solidFill>
            <a:round/>
            <a:headEnd/>
            <a:tailEnd/>
          </a:ln>
        </p:spPr>
        <p:txBody>
          <a:bodyPr/>
          <a:lstStyle/>
          <a:p>
            <a:endParaRPr lang="en-US"/>
          </a:p>
        </p:txBody>
      </p:sp>
      <p:sp>
        <p:nvSpPr>
          <p:cNvPr id="85007" name="Text Box 17"/>
          <p:cNvSpPr txBox="1">
            <a:spLocks noChangeArrowheads="1"/>
          </p:cNvSpPr>
          <p:nvPr/>
        </p:nvSpPr>
        <p:spPr bwMode="auto">
          <a:xfrm>
            <a:off x="4037013" y="4786313"/>
            <a:ext cx="268287" cy="311150"/>
          </a:xfrm>
          <a:prstGeom prst="rect">
            <a:avLst/>
          </a:prstGeom>
          <a:noFill/>
          <a:ln w="9525" algn="ctr">
            <a:noFill/>
            <a:miter lim="800000"/>
            <a:headEnd/>
            <a:tailEnd/>
          </a:ln>
        </p:spPr>
        <p:txBody>
          <a:bodyPr wrap="none" lIns="92075" tIns="46038" rIns="92075" bIns="46038">
            <a:spAutoFit/>
          </a:bodyPr>
          <a:lstStyle/>
          <a:p>
            <a:pPr marL="342900" indent="-342900" eaLnBrk="0" hangingPunct="0">
              <a:lnSpc>
                <a:spcPct val="120000"/>
              </a:lnSpc>
              <a:spcBef>
                <a:spcPct val="20000"/>
              </a:spcBef>
            </a:pPr>
            <a:r>
              <a:rPr lang="nb-NO" sz="1200" b="1"/>
              <a:t>0</a:t>
            </a:r>
            <a:endParaRPr lang="en-US" sz="1200" b="1"/>
          </a:p>
        </p:txBody>
      </p:sp>
      <p:sp>
        <p:nvSpPr>
          <p:cNvPr id="85008" name="Text Box 18"/>
          <p:cNvSpPr txBox="1">
            <a:spLocks noChangeArrowheads="1"/>
          </p:cNvSpPr>
          <p:nvPr/>
        </p:nvSpPr>
        <p:spPr bwMode="auto">
          <a:xfrm>
            <a:off x="2305050" y="4786313"/>
            <a:ext cx="1612900" cy="311150"/>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120000"/>
              </a:lnSpc>
              <a:spcBef>
                <a:spcPct val="20000"/>
              </a:spcBef>
            </a:pPr>
            <a:r>
              <a:rPr lang="nb-NO" sz="1200" b="1"/>
              <a:t>-2</a:t>
            </a:r>
            <a:r>
              <a:rPr lang="en-US" sz="1200" b="1">
                <a:cs typeface="Arial" charset="0"/>
              </a:rPr>
              <a:t>·</a:t>
            </a:r>
            <a:r>
              <a:rPr lang="nb-NO" sz="1200" b="1"/>
              <a:t>X ppm</a:t>
            </a:r>
            <a:endParaRPr lang="en-US" sz="1200" b="1"/>
          </a:p>
        </p:txBody>
      </p:sp>
      <p:sp>
        <p:nvSpPr>
          <p:cNvPr id="85009" name="Text Box 19"/>
          <p:cNvSpPr txBox="1">
            <a:spLocks noChangeArrowheads="1"/>
          </p:cNvSpPr>
          <p:nvPr/>
        </p:nvSpPr>
        <p:spPr bwMode="auto">
          <a:xfrm>
            <a:off x="4992688" y="4786313"/>
            <a:ext cx="1614487" cy="311150"/>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120000"/>
              </a:lnSpc>
              <a:spcBef>
                <a:spcPct val="20000"/>
              </a:spcBef>
            </a:pPr>
            <a:r>
              <a:rPr lang="nb-NO" sz="1200" b="1"/>
              <a:t>+2</a:t>
            </a:r>
            <a:r>
              <a:rPr lang="en-US" sz="1200" b="1">
                <a:cs typeface="Arial" charset="0"/>
              </a:rPr>
              <a:t>·</a:t>
            </a:r>
            <a:r>
              <a:rPr lang="nb-NO" sz="1200" b="1"/>
              <a:t>X ppm</a:t>
            </a:r>
            <a:endParaRPr lang="en-US" sz="1200" b="1"/>
          </a:p>
        </p:txBody>
      </p:sp>
      <p:sp>
        <p:nvSpPr>
          <p:cNvPr id="85010" name="Line 20"/>
          <p:cNvSpPr>
            <a:spLocks noChangeShapeType="1"/>
          </p:cNvSpPr>
          <p:nvPr/>
        </p:nvSpPr>
        <p:spPr bwMode="auto">
          <a:xfrm>
            <a:off x="2795588" y="5153025"/>
            <a:ext cx="2581275" cy="0"/>
          </a:xfrm>
          <a:prstGeom prst="line">
            <a:avLst/>
          </a:prstGeom>
          <a:noFill/>
          <a:ln w="9525">
            <a:solidFill>
              <a:schemeClr val="tx1"/>
            </a:solidFill>
            <a:round/>
            <a:headEnd type="triangle" w="med" len="med"/>
            <a:tailEnd type="triangle" w="med" len="med"/>
          </a:ln>
        </p:spPr>
        <p:txBody>
          <a:bodyPr/>
          <a:lstStyle/>
          <a:p>
            <a:endParaRPr lang="en-US"/>
          </a:p>
        </p:txBody>
      </p:sp>
      <p:sp>
        <p:nvSpPr>
          <p:cNvPr id="85011" name="Text Box 21"/>
          <p:cNvSpPr txBox="1">
            <a:spLocks noChangeArrowheads="1"/>
          </p:cNvSpPr>
          <p:nvPr/>
        </p:nvSpPr>
        <p:spPr bwMode="auto">
          <a:xfrm>
            <a:off x="3062288" y="5143500"/>
            <a:ext cx="3116262" cy="347663"/>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120000"/>
              </a:lnSpc>
              <a:spcBef>
                <a:spcPct val="20000"/>
              </a:spcBef>
            </a:pPr>
            <a:r>
              <a:rPr lang="nb-NO" sz="1400" b="1"/>
              <a:t>Total error of 4</a:t>
            </a:r>
            <a:r>
              <a:rPr lang="en-US" sz="1400" b="1">
                <a:cs typeface="Arial" charset="0"/>
              </a:rPr>
              <a:t>·</a:t>
            </a:r>
            <a:r>
              <a:rPr lang="nb-NO" sz="1400" b="1"/>
              <a:t>X ppm</a:t>
            </a:r>
            <a:endParaRPr lang="en-US" sz="1400" b="1"/>
          </a:p>
        </p:txBody>
      </p:sp>
      <p:sp>
        <p:nvSpPr>
          <p:cNvPr id="85012" name="TextBox 21"/>
          <p:cNvSpPr txBox="1">
            <a:spLocks noChangeArrowheads="1"/>
          </p:cNvSpPr>
          <p:nvPr/>
        </p:nvSpPr>
        <p:spPr bwMode="auto">
          <a:xfrm>
            <a:off x="228600" y="5943600"/>
            <a:ext cx="7675563" cy="307975"/>
          </a:xfrm>
          <a:prstGeom prst="rect">
            <a:avLst/>
          </a:prstGeom>
          <a:noFill/>
          <a:ln w="9525">
            <a:noFill/>
            <a:miter lim="800000"/>
            <a:headEnd/>
            <a:tailEnd/>
          </a:ln>
        </p:spPr>
        <p:txBody>
          <a:bodyPr wrap="none">
            <a:spAutoFit/>
          </a:bodyPr>
          <a:lstStyle/>
          <a:p>
            <a:r>
              <a:rPr lang="en-US" sz="1400"/>
              <a:t>Less expensive crystals can be used IF the system employs a frequency calibration / correction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2"/>
          <p:cNvSpPr>
            <a:spLocks noGrp="1" noChangeArrowheads="1"/>
          </p:cNvSpPr>
          <p:nvPr>
            <p:ph type="title" idx="4294967295"/>
          </p:nvPr>
        </p:nvSpPr>
        <p:spPr/>
        <p:txBody>
          <a:bodyPr/>
          <a:lstStyle/>
          <a:p>
            <a:r>
              <a:rPr lang="en-US" smtClean="0"/>
              <a:t>Balun and Matching circuit</a:t>
            </a:r>
          </a:p>
        </p:txBody>
      </p:sp>
      <p:sp>
        <p:nvSpPr>
          <p:cNvPr id="94220" name="Rectangle 3"/>
          <p:cNvSpPr>
            <a:spLocks noGrp="1" noChangeArrowheads="1"/>
          </p:cNvSpPr>
          <p:nvPr>
            <p:ph type="body" idx="4294967295"/>
          </p:nvPr>
        </p:nvSpPr>
        <p:spPr>
          <a:xfrm>
            <a:off x="333375" y="1185863"/>
            <a:ext cx="5864225" cy="5078412"/>
          </a:xfrm>
        </p:spPr>
        <p:txBody>
          <a:bodyPr/>
          <a:lstStyle/>
          <a:p>
            <a:r>
              <a:rPr lang="en-US" sz="2400" smtClean="0">
                <a:cs typeface="Arial" charset="0"/>
              </a:rPr>
              <a:t>There are different balun implementations </a:t>
            </a:r>
          </a:p>
          <a:p>
            <a:pPr lvl="1"/>
            <a:r>
              <a:rPr lang="en-US" sz="2000" smtClean="0">
                <a:cs typeface="Arial" charset="0"/>
              </a:rPr>
              <a:t>Trade-off: PCB area versus cost</a:t>
            </a:r>
          </a:p>
        </p:txBody>
      </p:sp>
      <p:pic>
        <p:nvPicPr>
          <p:cNvPr id="94221" name="Picture 4"/>
          <p:cNvPicPr>
            <a:picLocks noChangeAspect="1" noChangeArrowheads="1"/>
          </p:cNvPicPr>
          <p:nvPr/>
        </p:nvPicPr>
        <p:blipFill>
          <a:blip r:embed="rId4"/>
          <a:srcRect/>
          <a:stretch>
            <a:fillRect/>
          </a:stretch>
        </p:blipFill>
        <p:spPr bwMode="auto">
          <a:xfrm>
            <a:off x="6638925" y="1260475"/>
            <a:ext cx="2505075" cy="2179638"/>
          </a:xfrm>
          <a:prstGeom prst="rect">
            <a:avLst/>
          </a:prstGeom>
          <a:noFill/>
          <a:ln w="12700" algn="ctr">
            <a:noFill/>
            <a:miter lim="800000"/>
            <a:headEnd/>
            <a:tailEnd/>
          </a:ln>
        </p:spPr>
      </p:pic>
      <p:pic>
        <p:nvPicPr>
          <p:cNvPr id="94222" name="Picture 5"/>
          <p:cNvPicPr>
            <a:picLocks noChangeAspect="1" noChangeArrowheads="1"/>
          </p:cNvPicPr>
          <p:nvPr/>
        </p:nvPicPr>
        <p:blipFill>
          <a:blip r:embed="rId5"/>
          <a:srcRect/>
          <a:stretch>
            <a:fillRect/>
          </a:stretch>
        </p:blipFill>
        <p:spPr bwMode="auto">
          <a:xfrm>
            <a:off x="5538788" y="3857625"/>
            <a:ext cx="1673225" cy="2366963"/>
          </a:xfrm>
          <a:prstGeom prst="rect">
            <a:avLst/>
          </a:prstGeom>
          <a:noFill/>
          <a:ln w="12700" algn="ctr">
            <a:noFill/>
            <a:miter lim="800000"/>
            <a:headEnd/>
            <a:tailEnd/>
          </a:ln>
        </p:spPr>
      </p:pic>
      <p:pic>
        <p:nvPicPr>
          <p:cNvPr id="94223" name="Picture 6"/>
          <p:cNvPicPr>
            <a:picLocks noChangeAspect="1" noChangeArrowheads="1"/>
          </p:cNvPicPr>
          <p:nvPr/>
        </p:nvPicPr>
        <p:blipFill>
          <a:blip r:embed="rId6"/>
          <a:srcRect/>
          <a:stretch>
            <a:fillRect/>
          </a:stretch>
        </p:blipFill>
        <p:spPr bwMode="auto">
          <a:xfrm>
            <a:off x="7405688" y="3940175"/>
            <a:ext cx="1738312" cy="2247900"/>
          </a:xfrm>
          <a:prstGeom prst="rect">
            <a:avLst/>
          </a:prstGeom>
          <a:noFill/>
          <a:ln w="12700" algn="ctr">
            <a:noFill/>
            <a:miter lim="800000"/>
            <a:headEnd/>
            <a:tailEnd/>
          </a:ln>
        </p:spPr>
      </p:pic>
      <p:sp>
        <p:nvSpPr>
          <p:cNvPr id="94224" name="Text Box 7"/>
          <p:cNvSpPr txBox="1">
            <a:spLocks noChangeArrowheads="1"/>
          </p:cNvSpPr>
          <p:nvPr/>
        </p:nvSpPr>
        <p:spPr bwMode="auto">
          <a:xfrm>
            <a:off x="6759575" y="931863"/>
            <a:ext cx="2384425" cy="304800"/>
          </a:xfrm>
          <a:prstGeom prst="rect">
            <a:avLst/>
          </a:prstGeom>
          <a:noFill/>
          <a:ln w="12700" algn="ctr">
            <a:noFill/>
            <a:miter lim="800000"/>
            <a:headEnd/>
            <a:tailEnd/>
          </a:ln>
        </p:spPr>
        <p:txBody>
          <a:bodyPr>
            <a:spAutoFit/>
          </a:bodyPr>
          <a:lstStyle/>
          <a:p>
            <a:pPr algn="ctr" eaLnBrk="0" hangingPunct="0"/>
            <a:r>
              <a:rPr lang="nb-NO" sz="1400"/>
              <a:t>Microstrip</a:t>
            </a:r>
            <a:r>
              <a:rPr lang="nb-NO" sz="1400">
                <a:solidFill>
                  <a:schemeClr val="bg1"/>
                </a:solidFill>
              </a:rPr>
              <a:t> </a:t>
            </a:r>
            <a:r>
              <a:rPr lang="nb-NO" sz="1400"/>
              <a:t>delay line</a:t>
            </a:r>
            <a:endParaRPr lang="en-US" sz="1400"/>
          </a:p>
        </p:txBody>
      </p:sp>
      <p:sp>
        <p:nvSpPr>
          <p:cNvPr id="94225" name="Text Box 8"/>
          <p:cNvSpPr txBox="1">
            <a:spLocks noChangeArrowheads="1"/>
          </p:cNvSpPr>
          <p:nvPr/>
        </p:nvSpPr>
        <p:spPr bwMode="auto">
          <a:xfrm>
            <a:off x="7131050" y="3575050"/>
            <a:ext cx="2012950" cy="304800"/>
          </a:xfrm>
          <a:prstGeom prst="rect">
            <a:avLst/>
          </a:prstGeom>
          <a:noFill/>
          <a:ln w="12700" algn="ctr">
            <a:noFill/>
            <a:miter lim="800000"/>
            <a:headEnd/>
            <a:tailEnd/>
          </a:ln>
        </p:spPr>
        <p:txBody>
          <a:bodyPr>
            <a:spAutoFit/>
          </a:bodyPr>
          <a:lstStyle/>
          <a:p>
            <a:pPr algn="ctr" eaLnBrk="0" hangingPunct="0"/>
            <a:r>
              <a:rPr lang="nb-NO" sz="1400"/>
              <a:t>IC balun</a:t>
            </a:r>
            <a:endParaRPr lang="en-US" sz="1400"/>
          </a:p>
        </p:txBody>
      </p:sp>
      <p:sp>
        <p:nvSpPr>
          <p:cNvPr id="94226" name="Text Box 9"/>
          <p:cNvSpPr txBox="1">
            <a:spLocks noChangeArrowheads="1"/>
          </p:cNvSpPr>
          <p:nvPr/>
        </p:nvSpPr>
        <p:spPr bwMode="auto">
          <a:xfrm>
            <a:off x="5276850" y="3529013"/>
            <a:ext cx="2384425" cy="304800"/>
          </a:xfrm>
          <a:prstGeom prst="rect">
            <a:avLst/>
          </a:prstGeom>
          <a:noFill/>
          <a:ln w="12700" algn="ctr">
            <a:noFill/>
            <a:miter lim="800000"/>
            <a:headEnd/>
            <a:tailEnd/>
          </a:ln>
        </p:spPr>
        <p:txBody>
          <a:bodyPr>
            <a:spAutoFit/>
          </a:bodyPr>
          <a:lstStyle/>
          <a:p>
            <a:pPr algn="ctr" eaLnBrk="0" hangingPunct="0"/>
            <a:r>
              <a:rPr lang="nb-NO" sz="1400"/>
              <a:t>Discrete balun</a:t>
            </a:r>
          </a:p>
        </p:txBody>
      </p:sp>
      <p:graphicFrame>
        <p:nvGraphicFramePr>
          <p:cNvPr id="94218" name="Object 2"/>
          <p:cNvGraphicFramePr>
            <a:graphicFrameLocks noChangeAspect="1"/>
          </p:cNvGraphicFramePr>
          <p:nvPr/>
        </p:nvGraphicFramePr>
        <p:xfrm>
          <a:off x="0" y="2736850"/>
          <a:ext cx="5392738" cy="3070225"/>
        </p:xfrm>
        <a:graphic>
          <a:graphicData uri="http://schemas.openxmlformats.org/presentationml/2006/ole">
            <p:oleObj spid="_x0000_s94218" name="Visio" r:id="rId7" imgW="5393055" imgH="3070860"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body" idx="4294967295"/>
          </p:nvPr>
        </p:nvSpPr>
        <p:spPr>
          <a:xfrm>
            <a:off x="292100" y="977900"/>
            <a:ext cx="7886700" cy="4876800"/>
          </a:xfrm>
        </p:spPr>
        <p:txBody>
          <a:bodyPr lIns="92075" tIns="46038" rIns="92075" bIns="46038"/>
          <a:lstStyle/>
          <a:p>
            <a:pPr marL="609600" indent="-609600"/>
            <a:r>
              <a:rPr lang="nb-NO" sz="1800" b="1" smtClean="0">
                <a:solidFill>
                  <a:srgbClr val="FF0000"/>
                </a:solidFill>
              </a:rPr>
              <a:t>PCB antennas</a:t>
            </a:r>
          </a:p>
          <a:p>
            <a:pPr marL="990600" lvl="1" indent="-533400"/>
            <a:r>
              <a:rPr lang="nb-NO" sz="1800" smtClean="0"/>
              <a:t>Little extra cost (PCB)</a:t>
            </a:r>
          </a:p>
          <a:p>
            <a:pPr marL="990600" lvl="1" indent="-533400"/>
            <a:r>
              <a:rPr lang="nb-NO" sz="1800" smtClean="0"/>
              <a:t>Size demanding at low frequencies</a:t>
            </a:r>
          </a:p>
          <a:p>
            <a:pPr marL="990600" lvl="1" indent="-533400"/>
            <a:r>
              <a:rPr lang="nb-NO" sz="1800" smtClean="0"/>
              <a:t>Good performance possible</a:t>
            </a:r>
          </a:p>
          <a:p>
            <a:pPr marL="990600" lvl="1" indent="-533400"/>
            <a:r>
              <a:rPr lang="nb-NO" sz="1800" smtClean="0"/>
              <a:t>Complicated to make good designs</a:t>
            </a:r>
            <a:br>
              <a:rPr lang="nb-NO" sz="1800" smtClean="0"/>
            </a:br>
            <a:endParaRPr lang="nb-NO" sz="1800" smtClean="0"/>
          </a:p>
          <a:p>
            <a:pPr marL="609600" indent="-609600"/>
            <a:r>
              <a:rPr lang="nb-NO" sz="1800" b="1" smtClean="0">
                <a:solidFill>
                  <a:srgbClr val="FF0000"/>
                </a:solidFill>
              </a:rPr>
              <a:t>Whip antennas</a:t>
            </a:r>
          </a:p>
          <a:p>
            <a:pPr marL="990600" lvl="1" indent="-533400"/>
            <a:r>
              <a:rPr lang="nb-NO" sz="1800" smtClean="0"/>
              <a:t>Expensive (unless piece of wire)</a:t>
            </a:r>
          </a:p>
          <a:p>
            <a:pPr marL="990600" lvl="1" indent="-533400"/>
            <a:r>
              <a:rPr lang="nb-NO" sz="1800" smtClean="0"/>
              <a:t>Good performance</a:t>
            </a:r>
          </a:p>
          <a:p>
            <a:pPr marL="990600" lvl="1" indent="-533400"/>
            <a:r>
              <a:rPr lang="nb-NO" sz="1800" smtClean="0"/>
              <a:t>Hard to fit in may applications</a:t>
            </a:r>
            <a:br>
              <a:rPr lang="nb-NO" sz="1800" smtClean="0"/>
            </a:br>
            <a:endParaRPr lang="nb-NO" sz="1800" smtClean="0"/>
          </a:p>
          <a:p>
            <a:pPr marL="609600" indent="-609600"/>
            <a:r>
              <a:rPr lang="nb-NO" sz="1800" b="1" smtClean="0">
                <a:solidFill>
                  <a:srgbClr val="FF0000"/>
                </a:solidFill>
              </a:rPr>
              <a:t>Chip antennas</a:t>
            </a:r>
          </a:p>
          <a:p>
            <a:pPr marL="990600" lvl="1" indent="-533400"/>
            <a:r>
              <a:rPr lang="nb-NO" sz="1800" smtClean="0"/>
              <a:t>Expensive</a:t>
            </a:r>
          </a:p>
          <a:p>
            <a:pPr marL="990600" lvl="1" indent="-533400"/>
            <a:r>
              <a:rPr lang="nb-NO" sz="1800" smtClean="0"/>
              <a:t>OK performance</a:t>
            </a:r>
          </a:p>
          <a:p>
            <a:pPr marL="990600" lvl="1" indent="-533400"/>
            <a:r>
              <a:rPr lang="nb-NO" sz="1800" smtClean="0"/>
              <a:t>Small size</a:t>
            </a:r>
            <a:endParaRPr lang="en-US" sz="1800" smtClean="0"/>
          </a:p>
        </p:txBody>
      </p:sp>
      <p:pic>
        <p:nvPicPr>
          <p:cNvPr id="96258" name="Picture 4"/>
          <p:cNvPicPr>
            <a:picLocks noChangeAspect="1" noChangeArrowheads="1"/>
          </p:cNvPicPr>
          <p:nvPr/>
        </p:nvPicPr>
        <p:blipFill>
          <a:blip r:embed="rId3"/>
          <a:srcRect/>
          <a:stretch>
            <a:fillRect/>
          </a:stretch>
        </p:blipFill>
        <p:spPr bwMode="auto">
          <a:xfrm>
            <a:off x="5562600" y="1066800"/>
            <a:ext cx="3048000" cy="2005013"/>
          </a:xfrm>
          <a:prstGeom prst="rect">
            <a:avLst/>
          </a:prstGeom>
          <a:noFill/>
          <a:ln w="12700">
            <a:noFill/>
            <a:miter lim="800000"/>
            <a:headEnd type="none" w="sm" len="sm"/>
            <a:tailEnd type="none" w="sm" len="sm"/>
          </a:ln>
        </p:spPr>
      </p:pic>
      <p:pic>
        <p:nvPicPr>
          <p:cNvPr id="96259" name="Picture 5" descr="17">
            <a:hlinkClick r:id="rId4"/>
          </p:cNvPr>
          <p:cNvPicPr>
            <a:picLocks noChangeAspect="1" noChangeArrowheads="1"/>
          </p:cNvPicPr>
          <p:nvPr/>
        </p:nvPicPr>
        <p:blipFill>
          <a:blip r:embed="rId5"/>
          <a:srcRect/>
          <a:stretch>
            <a:fillRect/>
          </a:stretch>
        </p:blipFill>
        <p:spPr bwMode="auto">
          <a:xfrm>
            <a:off x="5486400" y="3124200"/>
            <a:ext cx="1905000" cy="1685925"/>
          </a:xfrm>
          <a:prstGeom prst="rect">
            <a:avLst/>
          </a:prstGeom>
          <a:noFill/>
          <a:ln w="9525">
            <a:noFill/>
            <a:miter lim="800000"/>
            <a:headEnd/>
            <a:tailEnd/>
          </a:ln>
        </p:spPr>
      </p:pic>
      <p:pic>
        <p:nvPicPr>
          <p:cNvPr id="96260" name="Picture 6" descr="?bin=133-1080828800"/>
          <p:cNvPicPr>
            <a:picLocks noChangeAspect="1" noChangeArrowheads="1"/>
          </p:cNvPicPr>
          <p:nvPr/>
        </p:nvPicPr>
        <p:blipFill>
          <a:blip r:embed="rId6"/>
          <a:srcRect/>
          <a:stretch>
            <a:fillRect/>
          </a:stretch>
        </p:blipFill>
        <p:spPr bwMode="auto">
          <a:xfrm>
            <a:off x="6400800" y="4811713"/>
            <a:ext cx="2552700" cy="1474787"/>
          </a:xfrm>
          <a:prstGeom prst="rect">
            <a:avLst/>
          </a:prstGeom>
          <a:noFill/>
          <a:ln w="9525">
            <a:noFill/>
            <a:miter lim="800000"/>
            <a:headEnd/>
            <a:tailEnd/>
          </a:ln>
        </p:spPr>
      </p:pic>
      <p:sp>
        <p:nvSpPr>
          <p:cNvPr id="96261" name="Rectangle 7"/>
          <p:cNvSpPr>
            <a:spLocks noGrp="1" noChangeArrowheads="1"/>
          </p:cNvSpPr>
          <p:nvPr>
            <p:ph type="title" idx="4294967295"/>
          </p:nvPr>
        </p:nvSpPr>
        <p:spPr/>
        <p:txBody>
          <a:bodyPr/>
          <a:lstStyle/>
          <a:p>
            <a:r>
              <a:rPr lang="en-US" smtClean="0"/>
              <a:t>Antennas, commonly used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990600" y="3000375"/>
            <a:ext cx="5759450" cy="504825"/>
          </a:xfrm>
          <a:prstGeom prst="rect">
            <a:avLst/>
          </a:prstGeom>
          <a:solidFill>
            <a:srgbClr val="C0C0C0"/>
          </a:solidFill>
          <a:ln w="9525">
            <a:solidFill>
              <a:srgbClr val="FF0000"/>
            </a:solidFill>
            <a:miter lim="800000"/>
            <a:headEnd/>
            <a:tailEnd/>
          </a:ln>
        </p:spPr>
        <p:txBody>
          <a:bodyPr wrap="none" anchor="ctr"/>
          <a:lstStyle/>
          <a:p>
            <a:endParaRPr lang="en-US" sz="1400"/>
          </a:p>
        </p:txBody>
      </p:sp>
      <p:sp>
        <p:nvSpPr>
          <p:cNvPr id="98306" name="Rectangle 4"/>
          <p:cNvSpPr>
            <a:spLocks noGrp="1" noChangeArrowheads="1"/>
          </p:cNvSpPr>
          <p:nvPr>
            <p:ph type="body" idx="4294967295"/>
          </p:nvPr>
        </p:nvSpPr>
        <p:spPr>
          <a:xfrm>
            <a:off x="1258888" y="1268413"/>
            <a:ext cx="7353300" cy="4876800"/>
          </a:xfrm>
        </p:spPr>
        <p:txBody>
          <a:bodyPr/>
          <a:lstStyle/>
          <a:p>
            <a:r>
              <a:rPr lang="nb-NO" sz="2400" smtClean="0"/>
              <a:t>Definitions</a:t>
            </a:r>
          </a:p>
          <a:p>
            <a:endParaRPr lang="nb-NO" sz="2400" smtClean="0"/>
          </a:p>
          <a:p>
            <a:r>
              <a:rPr lang="nb-NO" sz="2400" smtClean="0"/>
              <a:t>RF Systems</a:t>
            </a:r>
          </a:p>
          <a:p>
            <a:endParaRPr lang="nb-NO" sz="2400" smtClean="0"/>
          </a:p>
          <a:p>
            <a:r>
              <a:rPr lang="nb-NO" sz="2400" smtClean="0"/>
              <a:t>Introduction to digital communication</a:t>
            </a:r>
          </a:p>
          <a:p>
            <a:endParaRPr lang="nb-NO" sz="2400" smtClean="0"/>
          </a:p>
          <a:p>
            <a:r>
              <a:rPr lang="nb-NO" sz="2400" smtClean="0"/>
              <a:t>Radio Frequency: Spectrum</a:t>
            </a:r>
          </a:p>
          <a:p>
            <a:endParaRPr lang="nb-NO" sz="2400" smtClean="0"/>
          </a:p>
          <a:p>
            <a:r>
              <a:rPr lang="nb-NO" sz="2400" smtClean="0"/>
              <a:t>Tools</a:t>
            </a:r>
          </a:p>
          <a:p>
            <a:endParaRPr lang="nb-NO" sz="2400" smtClean="0"/>
          </a:p>
          <a:p>
            <a:endParaRPr lang="nb-NO" sz="2400" smtClean="0"/>
          </a:p>
          <a:p>
            <a:endParaRPr lang="en-US" sz="2400" smtClean="0"/>
          </a:p>
        </p:txBody>
      </p:sp>
      <p:sp>
        <p:nvSpPr>
          <p:cNvPr id="98307" name="Rectangle 5"/>
          <p:cNvSpPr>
            <a:spLocks noGrp="1" noChangeArrowheads="1"/>
          </p:cNvSpPr>
          <p:nvPr>
            <p:ph type="title" idx="4294967295"/>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3" name="Object 3"/>
          <p:cNvGraphicFramePr>
            <a:graphicFrameLocks noChangeAspect="1"/>
          </p:cNvGraphicFramePr>
          <p:nvPr>
            <p:ph idx="1"/>
          </p:nvPr>
        </p:nvGraphicFramePr>
        <p:xfrm>
          <a:off x="717550" y="884238"/>
          <a:ext cx="7742238" cy="5140325"/>
        </p:xfrm>
        <a:graphic>
          <a:graphicData uri="http://schemas.openxmlformats.org/presentationml/2006/ole">
            <p:oleObj spid="_x0000_s122883" name="Visio" r:id="rId4" imgW="7267956" imgH="5225415" progId="Visio.Drawing.11">
              <p:embed/>
            </p:oleObj>
          </a:graphicData>
        </a:graphic>
      </p:graphicFrame>
      <p:sp>
        <p:nvSpPr>
          <p:cNvPr id="122884" name="Rectangle 6"/>
          <p:cNvSpPr>
            <a:spLocks noGrp="1" noChangeArrowheads="1"/>
          </p:cNvSpPr>
          <p:nvPr>
            <p:ph type="title" idx="4294967295"/>
          </p:nvPr>
        </p:nvSpPr>
        <p:spPr/>
        <p:txBody>
          <a:bodyPr/>
          <a:lstStyle/>
          <a:p>
            <a:r>
              <a:rPr lang="en-US" smtClean="0"/>
              <a:t>Wireless Communication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smtClean="0"/>
              <a:t>Abstract</a:t>
            </a:r>
          </a:p>
        </p:txBody>
      </p:sp>
      <p:sp>
        <p:nvSpPr>
          <p:cNvPr id="44034" name="Rectangle 3"/>
          <p:cNvSpPr>
            <a:spLocks noGrp="1" noChangeArrowheads="1"/>
          </p:cNvSpPr>
          <p:nvPr>
            <p:ph type="body" idx="4294967295"/>
          </p:nvPr>
        </p:nvSpPr>
        <p:spPr>
          <a:xfrm>
            <a:off x="333375" y="1706563"/>
            <a:ext cx="8467725" cy="4171950"/>
          </a:xfrm>
        </p:spPr>
        <p:txBody>
          <a:bodyPr/>
          <a:lstStyle/>
          <a:p>
            <a:pPr eaLnBrk="1" hangingPunct="1"/>
            <a:r>
              <a:rPr lang="en-US" sz="2400" smtClean="0"/>
              <a:t>This presentation serves as an overview of the parameters and considerations a designer would use to select a low-power wireless solution. </a:t>
            </a:r>
            <a:br>
              <a:rPr lang="en-US" sz="2400" smtClean="0"/>
            </a:br>
            <a:endParaRPr lang="en-US" sz="2400" smtClean="0"/>
          </a:p>
          <a:p>
            <a:pPr eaLnBrk="1" hangingPunct="1"/>
            <a:r>
              <a:rPr lang="en-US" sz="2400" smtClean="0"/>
              <a:t>It also highlights the devices and tools from TI and how they fit in a typical design.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nb-NO" smtClean="0"/>
              <a:t>Modulation Methods</a:t>
            </a:r>
          </a:p>
        </p:txBody>
      </p:sp>
      <p:sp>
        <p:nvSpPr>
          <p:cNvPr id="124930" name="Rectangle 3"/>
          <p:cNvSpPr>
            <a:spLocks noGrp="1" noChangeArrowheads="1"/>
          </p:cNvSpPr>
          <p:nvPr>
            <p:ph type="body" idx="1"/>
          </p:nvPr>
        </p:nvSpPr>
        <p:spPr>
          <a:xfrm>
            <a:off x="333375" y="1257300"/>
            <a:ext cx="8467725" cy="4262438"/>
          </a:xfrm>
        </p:spPr>
        <p:txBody>
          <a:bodyPr/>
          <a:lstStyle/>
          <a:p>
            <a:r>
              <a:rPr lang="nb-NO" sz="2000" smtClean="0">
                <a:solidFill>
                  <a:schemeClr val="tx2"/>
                </a:solidFill>
              </a:rPr>
              <a:t>Starting point: </a:t>
            </a:r>
            <a:r>
              <a:rPr lang="nb-NO" sz="2000" smtClean="0"/>
              <a:t>We have a low frequency signal and want to send it at a high frequency</a:t>
            </a:r>
          </a:p>
          <a:p>
            <a:endParaRPr lang="nb-NO" sz="2000" smtClean="0"/>
          </a:p>
          <a:p>
            <a:r>
              <a:rPr lang="nb-NO" sz="2000" smtClean="0">
                <a:solidFill>
                  <a:schemeClr val="tx2"/>
                </a:solidFill>
              </a:rPr>
              <a:t>Modulation:</a:t>
            </a:r>
            <a:r>
              <a:rPr lang="nb-NO" sz="2000" smtClean="0">
                <a:solidFill>
                  <a:srgbClr val="FF0000"/>
                </a:solidFill>
              </a:rPr>
              <a:t> </a:t>
            </a:r>
            <a:r>
              <a:rPr lang="nb-NO" sz="2000" smtClean="0"/>
              <a:t>The process of superimposing a low frequency signal onto a high frequency signal</a:t>
            </a:r>
          </a:p>
          <a:p>
            <a:endParaRPr lang="nb-NO" sz="2000" smtClean="0"/>
          </a:p>
          <a:p>
            <a:r>
              <a:rPr lang="nb-NO" sz="2000" smtClean="0"/>
              <a:t>Three modulation schemes available:</a:t>
            </a:r>
          </a:p>
          <a:p>
            <a:pPr lvl="1">
              <a:buFontTx/>
              <a:buAutoNum type="arabicPeriod"/>
            </a:pPr>
            <a:r>
              <a:rPr lang="en-US" sz="1800" b="1" smtClean="0">
                <a:solidFill>
                  <a:schemeClr val="tx2"/>
                </a:solidFill>
              </a:rPr>
              <a:t>Amplitude Modulation (AM):</a:t>
            </a:r>
            <a:r>
              <a:rPr lang="en-US" sz="1800" smtClean="0"/>
              <a:t> the amplitude of the carrier varies in accordance to the information signal</a:t>
            </a:r>
          </a:p>
          <a:p>
            <a:pPr lvl="1">
              <a:buFontTx/>
              <a:buAutoNum type="arabicPeriod"/>
            </a:pPr>
            <a:r>
              <a:rPr lang="en-US" sz="1800" b="1" smtClean="0">
                <a:solidFill>
                  <a:schemeClr val="tx2"/>
                </a:solidFill>
              </a:rPr>
              <a:t>Frequency Modulation (FM):</a:t>
            </a:r>
            <a:r>
              <a:rPr lang="en-US" sz="1800" smtClean="0"/>
              <a:t> the frequency of the carrier varies in accordance to the information signal</a:t>
            </a:r>
          </a:p>
          <a:p>
            <a:pPr lvl="1">
              <a:buFontTx/>
              <a:buAutoNum type="arabicPeriod"/>
            </a:pPr>
            <a:r>
              <a:rPr lang="en-US" sz="1800" b="1" smtClean="0">
                <a:solidFill>
                  <a:schemeClr val="tx2"/>
                </a:solidFill>
              </a:rPr>
              <a:t>Phase Modulation (PM):</a:t>
            </a:r>
            <a:r>
              <a:rPr lang="en-US" sz="1800" smtClean="0"/>
              <a:t> the phase of the carrier varies in accordance to the information signal</a:t>
            </a:r>
            <a:endParaRPr lang="nb-NO" sz="1800" smtClean="0"/>
          </a:p>
          <a:p>
            <a:endParaRPr lang="nb-NO"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r>
              <a:rPr lang="nb-NO" smtClean="0"/>
              <a:t>Digital Modulation – ASK</a:t>
            </a:r>
          </a:p>
        </p:txBody>
      </p:sp>
      <p:sp>
        <p:nvSpPr>
          <p:cNvPr id="126978" name="Rectangle 3"/>
          <p:cNvSpPr>
            <a:spLocks noGrp="1" noChangeArrowheads="1"/>
          </p:cNvSpPr>
          <p:nvPr>
            <p:ph type="body" sz="half" idx="1"/>
          </p:nvPr>
        </p:nvSpPr>
        <p:spPr>
          <a:xfrm>
            <a:off x="473075" y="1009650"/>
            <a:ext cx="8493125" cy="2155825"/>
          </a:xfrm>
        </p:spPr>
        <p:txBody>
          <a:bodyPr/>
          <a:lstStyle/>
          <a:p>
            <a:pPr>
              <a:lnSpc>
                <a:spcPct val="70000"/>
              </a:lnSpc>
              <a:buFontTx/>
              <a:buNone/>
            </a:pPr>
            <a:r>
              <a:rPr lang="en-US" sz="2400" smtClean="0">
                <a:solidFill>
                  <a:schemeClr val="accent2"/>
                </a:solidFill>
              </a:rPr>
              <a:t>Amplitude Shift Keying (ASK/OOK):</a:t>
            </a:r>
          </a:p>
          <a:p>
            <a:pPr>
              <a:lnSpc>
                <a:spcPct val="70000"/>
              </a:lnSpc>
            </a:pPr>
            <a:r>
              <a:rPr lang="en-US" altLang="zh-CN" sz="2000" smtClean="0">
                <a:ea typeface="SimSun"/>
                <a:cs typeface="SimSun"/>
              </a:rPr>
              <a:t>Pros: simple, duty cycling (FCC), lower transmit current</a:t>
            </a:r>
          </a:p>
          <a:p>
            <a:pPr>
              <a:lnSpc>
                <a:spcPct val="70000"/>
              </a:lnSpc>
            </a:pPr>
            <a:r>
              <a:rPr lang="en-US" altLang="zh-CN" sz="2000" smtClean="0">
                <a:ea typeface="SimSun"/>
                <a:cs typeface="SimSun"/>
              </a:rPr>
              <a:t>Cons: susceptible to noise, wide spectrum noise</a:t>
            </a:r>
          </a:p>
          <a:p>
            <a:pPr>
              <a:lnSpc>
                <a:spcPct val="80000"/>
              </a:lnSpc>
            </a:pPr>
            <a:r>
              <a:rPr lang="en-US" altLang="zh-CN" sz="2000" smtClean="0">
                <a:ea typeface="SimSun"/>
                <a:cs typeface="SimSun"/>
              </a:rPr>
              <a:t>Rise and fall rates of the carrier's amplitude can be adjusted to reduce the spectrum noise at low to medium data rates.  </a:t>
            </a:r>
          </a:p>
          <a:p>
            <a:pPr lvl="1">
              <a:lnSpc>
                <a:spcPct val="80000"/>
              </a:lnSpc>
            </a:pPr>
            <a:r>
              <a:rPr lang="en-US" altLang="zh-CN" sz="2000" smtClean="0">
                <a:ea typeface="SimSun"/>
                <a:cs typeface="SimSun"/>
              </a:rPr>
              <a:t>This is called Shaped OO</a:t>
            </a:r>
          </a:p>
          <a:p>
            <a:pPr>
              <a:lnSpc>
                <a:spcPct val="70000"/>
              </a:lnSpc>
            </a:pPr>
            <a:r>
              <a:rPr lang="en-US" altLang="zh-CN" sz="2000" smtClean="0">
                <a:ea typeface="SimSun"/>
                <a:cs typeface="SimSun"/>
              </a:rPr>
              <a:t>Common Use: Many legacy wireless systems</a:t>
            </a:r>
            <a:endParaRPr lang="nb-NO" sz="2000" smtClean="0">
              <a:ea typeface="SimSun"/>
              <a:cs typeface="SimSun"/>
            </a:endParaRPr>
          </a:p>
        </p:txBody>
      </p:sp>
      <p:sp>
        <p:nvSpPr>
          <p:cNvPr id="126979" name="Text Box 4"/>
          <p:cNvSpPr txBox="1">
            <a:spLocks noChangeArrowheads="1"/>
          </p:cNvSpPr>
          <p:nvPr/>
        </p:nvSpPr>
        <p:spPr bwMode="auto">
          <a:xfrm>
            <a:off x="4830763" y="4876800"/>
            <a:ext cx="4122737" cy="1262063"/>
          </a:xfrm>
          <a:prstGeom prst="rect">
            <a:avLst/>
          </a:prstGeom>
          <a:noFill/>
          <a:ln w="9525" algn="ctr">
            <a:noFill/>
            <a:miter lim="800000"/>
            <a:headEnd/>
            <a:tailEnd/>
          </a:ln>
        </p:spPr>
        <p:txBody>
          <a:bodyPr>
            <a:spAutoFit/>
          </a:bodyPr>
          <a:lstStyle/>
          <a:p>
            <a:pPr eaLnBrk="0" hangingPunct="0">
              <a:spcBef>
                <a:spcPct val="50000"/>
              </a:spcBef>
            </a:pPr>
            <a:r>
              <a:rPr lang="en-US" sz="1400" b="1" i="1"/>
              <a:t>Signal Space Diagram</a:t>
            </a:r>
          </a:p>
          <a:p>
            <a:pPr eaLnBrk="0" hangingPunct="0">
              <a:spcBef>
                <a:spcPct val="50000"/>
              </a:spcBef>
              <a:buFontTx/>
              <a:buChar char="•"/>
            </a:pPr>
            <a:r>
              <a:rPr lang="en-US" sz="1400"/>
              <a:t> Each axis represents a ‘symbol’</a:t>
            </a:r>
          </a:p>
          <a:p>
            <a:pPr eaLnBrk="0" hangingPunct="0">
              <a:spcBef>
                <a:spcPct val="50000"/>
              </a:spcBef>
              <a:buFontTx/>
              <a:buChar char="•"/>
            </a:pPr>
            <a:r>
              <a:rPr lang="en-US" sz="1400"/>
              <a:t>OOK has two symbols: carrier &amp; no carrier</a:t>
            </a:r>
          </a:p>
          <a:p>
            <a:pPr eaLnBrk="0" hangingPunct="0">
              <a:spcBef>
                <a:spcPct val="50000"/>
              </a:spcBef>
              <a:buFontTx/>
              <a:buChar char="•"/>
            </a:pPr>
            <a:r>
              <a:rPr lang="en-US" sz="1400"/>
              <a:t> Distance between symbols predicts BER</a:t>
            </a:r>
          </a:p>
        </p:txBody>
      </p:sp>
      <p:sp>
        <p:nvSpPr>
          <p:cNvPr id="126980" name="Line 5"/>
          <p:cNvSpPr>
            <a:spLocks noChangeShapeType="1"/>
          </p:cNvSpPr>
          <p:nvPr/>
        </p:nvSpPr>
        <p:spPr bwMode="auto">
          <a:xfrm>
            <a:off x="5105400" y="3648075"/>
            <a:ext cx="1350963" cy="0"/>
          </a:xfrm>
          <a:prstGeom prst="line">
            <a:avLst/>
          </a:prstGeom>
          <a:noFill/>
          <a:ln w="9525">
            <a:solidFill>
              <a:schemeClr val="tx1"/>
            </a:solidFill>
            <a:round/>
            <a:headEnd/>
            <a:tailEnd/>
          </a:ln>
        </p:spPr>
        <p:txBody>
          <a:bodyPr anchor="ctr">
            <a:spAutoFit/>
          </a:bodyPr>
          <a:lstStyle/>
          <a:p>
            <a:endParaRPr lang="en-US"/>
          </a:p>
        </p:txBody>
      </p:sp>
      <p:sp>
        <p:nvSpPr>
          <p:cNvPr id="126981" name="Line 6"/>
          <p:cNvSpPr>
            <a:spLocks noChangeShapeType="1"/>
          </p:cNvSpPr>
          <p:nvPr/>
        </p:nvSpPr>
        <p:spPr bwMode="auto">
          <a:xfrm>
            <a:off x="5445125" y="3279775"/>
            <a:ext cx="0" cy="1408113"/>
          </a:xfrm>
          <a:prstGeom prst="line">
            <a:avLst/>
          </a:prstGeom>
          <a:noFill/>
          <a:ln w="9525">
            <a:solidFill>
              <a:schemeClr val="tx1"/>
            </a:solidFill>
            <a:prstDash val="dash"/>
            <a:round/>
            <a:headEnd/>
            <a:tailEnd/>
          </a:ln>
        </p:spPr>
        <p:txBody>
          <a:bodyPr anchor="ctr">
            <a:spAutoFit/>
          </a:bodyPr>
          <a:lstStyle/>
          <a:p>
            <a:endParaRPr lang="en-US"/>
          </a:p>
        </p:txBody>
      </p:sp>
      <p:sp>
        <p:nvSpPr>
          <p:cNvPr id="126982" name="Text Box 7"/>
          <p:cNvSpPr txBox="1">
            <a:spLocks noChangeArrowheads="1"/>
          </p:cNvSpPr>
          <p:nvPr/>
        </p:nvSpPr>
        <p:spPr bwMode="auto">
          <a:xfrm>
            <a:off x="6007100" y="3671888"/>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1</a:t>
            </a:r>
          </a:p>
        </p:txBody>
      </p:sp>
      <p:sp>
        <p:nvSpPr>
          <p:cNvPr id="126983" name="Text Box 8"/>
          <p:cNvSpPr txBox="1">
            <a:spLocks noChangeArrowheads="1"/>
          </p:cNvSpPr>
          <p:nvPr/>
        </p:nvSpPr>
        <p:spPr bwMode="auto">
          <a:xfrm>
            <a:off x="5295900" y="3652838"/>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0</a:t>
            </a:r>
          </a:p>
        </p:txBody>
      </p:sp>
      <p:sp>
        <p:nvSpPr>
          <p:cNvPr id="126984" name="Oval 9"/>
          <p:cNvSpPr>
            <a:spLocks noChangeArrowheads="1"/>
          </p:cNvSpPr>
          <p:nvPr/>
        </p:nvSpPr>
        <p:spPr bwMode="auto">
          <a:xfrm>
            <a:off x="6100763" y="3592513"/>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26985" name="Oval 11"/>
          <p:cNvSpPr>
            <a:spLocks noChangeArrowheads="1"/>
          </p:cNvSpPr>
          <p:nvPr/>
        </p:nvSpPr>
        <p:spPr bwMode="auto">
          <a:xfrm>
            <a:off x="5384800" y="3590925"/>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26986" name="Text Box 16"/>
          <p:cNvSpPr txBox="1">
            <a:spLocks noChangeArrowheads="1"/>
          </p:cNvSpPr>
          <p:nvPr/>
        </p:nvSpPr>
        <p:spPr bwMode="auto">
          <a:xfrm>
            <a:off x="5614988" y="4062413"/>
            <a:ext cx="579437" cy="304800"/>
          </a:xfrm>
          <a:prstGeom prst="rect">
            <a:avLst/>
          </a:prstGeom>
          <a:noFill/>
          <a:ln w="38100" algn="ctr">
            <a:noFill/>
            <a:miter lim="800000"/>
            <a:headEnd/>
            <a:tailEnd/>
          </a:ln>
        </p:spPr>
        <p:txBody>
          <a:bodyPr wrap="none">
            <a:spAutoFit/>
          </a:bodyPr>
          <a:lstStyle/>
          <a:p>
            <a:pPr algn="ctr"/>
            <a:r>
              <a:rPr lang="en-US" sz="1400"/>
              <a:t>OOK</a:t>
            </a:r>
          </a:p>
        </p:txBody>
      </p:sp>
      <p:sp>
        <p:nvSpPr>
          <p:cNvPr id="126987" name="Line 17"/>
          <p:cNvSpPr>
            <a:spLocks noChangeShapeType="1"/>
          </p:cNvSpPr>
          <p:nvPr/>
        </p:nvSpPr>
        <p:spPr bwMode="auto">
          <a:xfrm>
            <a:off x="6792913" y="3635375"/>
            <a:ext cx="1350962" cy="0"/>
          </a:xfrm>
          <a:prstGeom prst="line">
            <a:avLst/>
          </a:prstGeom>
          <a:noFill/>
          <a:ln w="9525">
            <a:solidFill>
              <a:schemeClr val="tx1"/>
            </a:solidFill>
            <a:round/>
            <a:headEnd/>
            <a:tailEnd/>
          </a:ln>
        </p:spPr>
        <p:txBody>
          <a:bodyPr anchor="ctr">
            <a:spAutoFit/>
          </a:bodyPr>
          <a:lstStyle/>
          <a:p>
            <a:endParaRPr lang="en-US"/>
          </a:p>
        </p:txBody>
      </p:sp>
      <p:sp>
        <p:nvSpPr>
          <p:cNvPr id="126988" name="Line 18"/>
          <p:cNvSpPr>
            <a:spLocks noChangeShapeType="1"/>
          </p:cNvSpPr>
          <p:nvPr/>
        </p:nvSpPr>
        <p:spPr bwMode="auto">
          <a:xfrm>
            <a:off x="7132638" y="3267075"/>
            <a:ext cx="0" cy="1408113"/>
          </a:xfrm>
          <a:prstGeom prst="line">
            <a:avLst/>
          </a:prstGeom>
          <a:noFill/>
          <a:ln w="9525">
            <a:solidFill>
              <a:schemeClr val="tx1"/>
            </a:solidFill>
            <a:prstDash val="dash"/>
            <a:round/>
            <a:headEnd/>
            <a:tailEnd/>
          </a:ln>
        </p:spPr>
        <p:txBody>
          <a:bodyPr anchor="ctr">
            <a:spAutoFit/>
          </a:bodyPr>
          <a:lstStyle/>
          <a:p>
            <a:endParaRPr lang="en-US"/>
          </a:p>
        </p:txBody>
      </p:sp>
      <p:sp>
        <p:nvSpPr>
          <p:cNvPr id="126989" name="Text Box 19"/>
          <p:cNvSpPr txBox="1">
            <a:spLocks noChangeArrowheads="1"/>
          </p:cNvSpPr>
          <p:nvPr/>
        </p:nvSpPr>
        <p:spPr bwMode="auto">
          <a:xfrm>
            <a:off x="7694613" y="3659188"/>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1</a:t>
            </a:r>
          </a:p>
        </p:txBody>
      </p:sp>
      <p:sp>
        <p:nvSpPr>
          <p:cNvPr id="126990" name="Text Box 20"/>
          <p:cNvSpPr txBox="1">
            <a:spLocks noChangeArrowheads="1"/>
          </p:cNvSpPr>
          <p:nvPr/>
        </p:nvSpPr>
        <p:spPr bwMode="auto">
          <a:xfrm>
            <a:off x="7116763" y="3640138"/>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0</a:t>
            </a:r>
          </a:p>
        </p:txBody>
      </p:sp>
      <p:sp>
        <p:nvSpPr>
          <p:cNvPr id="126991" name="Oval 21"/>
          <p:cNvSpPr>
            <a:spLocks noChangeArrowheads="1"/>
          </p:cNvSpPr>
          <p:nvPr/>
        </p:nvSpPr>
        <p:spPr bwMode="auto">
          <a:xfrm>
            <a:off x="7788275" y="3579813"/>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26992" name="Oval 22"/>
          <p:cNvSpPr>
            <a:spLocks noChangeArrowheads="1"/>
          </p:cNvSpPr>
          <p:nvPr/>
        </p:nvSpPr>
        <p:spPr bwMode="auto">
          <a:xfrm>
            <a:off x="7205663" y="3578225"/>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26993" name="Text Box 23"/>
          <p:cNvSpPr txBox="1">
            <a:spLocks noChangeArrowheads="1"/>
          </p:cNvSpPr>
          <p:nvPr/>
        </p:nvSpPr>
        <p:spPr bwMode="auto">
          <a:xfrm>
            <a:off x="7397750" y="4049713"/>
            <a:ext cx="541338" cy="304800"/>
          </a:xfrm>
          <a:prstGeom prst="rect">
            <a:avLst/>
          </a:prstGeom>
          <a:noFill/>
          <a:ln w="38100" algn="ctr">
            <a:noFill/>
            <a:miter lim="800000"/>
            <a:headEnd/>
            <a:tailEnd/>
          </a:ln>
        </p:spPr>
        <p:txBody>
          <a:bodyPr wrap="none">
            <a:spAutoFit/>
          </a:bodyPr>
          <a:lstStyle/>
          <a:p>
            <a:pPr algn="ctr"/>
            <a:r>
              <a:rPr lang="en-US" sz="1400"/>
              <a:t>ASK</a:t>
            </a:r>
          </a:p>
        </p:txBody>
      </p:sp>
      <p:grpSp>
        <p:nvGrpSpPr>
          <p:cNvPr id="126994" name="Group 66"/>
          <p:cNvGrpSpPr>
            <a:grpSpLocks/>
          </p:cNvGrpSpPr>
          <p:nvPr/>
        </p:nvGrpSpPr>
        <p:grpSpPr bwMode="auto">
          <a:xfrm>
            <a:off x="401638" y="3352800"/>
            <a:ext cx="3889375" cy="2514600"/>
            <a:chOff x="306" y="576"/>
            <a:chExt cx="2450" cy="1584"/>
          </a:xfrm>
        </p:grpSpPr>
        <p:grpSp>
          <p:nvGrpSpPr>
            <p:cNvPr id="126995" name="Group 67"/>
            <p:cNvGrpSpPr>
              <a:grpSpLocks/>
            </p:cNvGrpSpPr>
            <p:nvPr/>
          </p:nvGrpSpPr>
          <p:grpSpPr bwMode="auto">
            <a:xfrm>
              <a:off x="306" y="576"/>
              <a:ext cx="2450" cy="1382"/>
              <a:chOff x="1338" y="1616"/>
              <a:chExt cx="2450" cy="1382"/>
            </a:xfrm>
          </p:grpSpPr>
          <p:grpSp>
            <p:nvGrpSpPr>
              <p:cNvPr id="126997" name="Group 68"/>
              <p:cNvGrpSpPr>
                <a:grpSpLocks/>
              </p:cNvGrpSpPr>
              <p:nvPr/>
            </p:nvGrpSpPr>
            <p:grpSpPr bwMode="auto">
              <a:xfrm>
                <a:off x="1973" y="2387"/>
                <a:ext cx="317" cy="362"/>
                <a:chOff x="4656" y="2400"/>
                <a:chExt cx="288" cy="288"/>
              </a:xfrm>
            </p:grpSpPr>
            <p:sp>
              <p:nvSpPr>
                <p:cNvPr id="127024" name="Oval 69"/>
                <p:cNvSpPr>
                  <a:spLocks noChangeArrowheads="1"/>
                </p:cNvSpPr>
                <p:nvPr/>
              </p:nvSpPr>
              <p:spPr bwMode="auto">
                <a:xfrm>
                  <a:off x="4656" y="2400"/>
                  <a:ext cx="288" cy="288"/>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27025" name="Freeform 70"/>
                <p:cNvSpPr>
                  <a:spLocks/>
                </p:cNvSpPr>
                <p:nvPr/>
              </p:nvSpPr>
              <p:spPr bwMode="auto">
                <a:xfrm>
                  <a:off x="4704" y="2496"/>
                  <a:ext cx="192" cy="96"/>
                </a:xfrm>
                <a:custGeom>
                  <a:avLst/>
                  <a:gdLst>
                    <a:gd name="T0" fmla="*/ 0 w 960"/>
                    <a:gd name="T1" fmla="*/ 0 h 480"/>
                    <a:gd name="T2" fmla="*/ 0 w 960"/>
                    <a:gd name="T3" fmla="*/ 0 h 480"/>
                    <a:gd name="T4" fmla="*/ 0 w 960"/>
                    <a:gd name="T5" fmla="*/ 0 h 480"/>
                    <a:gd name="T6" fmla="*/ 0 w 960"/>
                    <a:gd name="T7" fmla="*/ 0 h 480"/>
                    <a:gd name="T8" fmla="*/ 0 w 960"/>
                    <a:gd name="T9" fmla="*/ 0 h 480"/>
                    <a:gd name="T10" fmla="*/ 0 60000 65536"/>
                    <a:gd name="T11" fmla="*/ 0 60000 65536"/>
                    <a:gd name="T12" fmla="*/ 0 60000 65536"/>
                    <a:gd name="T13" fmla="*/ 0 60000 65536"/>
                    <a:gd name="T14" fmla="*/ 0 60000 65536"/>
                    <a:gd name="T15" fmla="*/ 0 w 960"/>
                    <a:gd name="T16" fmla="*/ 0 h 480"/>
                    <a:gd name="T17" fmla="*/ 960 w 960"/>
                    <a:gd name="T18" fmla="*/ 480 h 480"/>
                  </a:gdLst>
                  <a:ahLst/>
                  <a:cxnLst>
                    <a:cxn ang="T10">
                      <a:pos x="T0" y="T1"/>
                    </a:cxn>
                    <a:cxn ang="T11">
                      <a:pos x="T2" y="T3"/>
                    </a:cxn>
                    <a:cxn ang="T12">
                      <a:pos x="T4" y="T5"/>
                    </a:cxn>
                    <a:cxn ang="T13">
                      <a:pos x="T6" y="T7"/>
                    </a:cxn>
                    <a:cxn ang="T14">
                      <a:pos x="T8" y="T9"/>
                    </a:cxn>
                  </a:cxnLst>
                  <a:rect l="T15" t="T16" r="T17" b="T18"/>
                  <a:pathLst>
                    <a:path w="960" h="480">
                      <a:moveTo>
                        <a:pt x="0" y="240"/>
                      </a:moveTo>
                      <a:cubicBezTo>
                        <a:pt x="80" y="120"/>
                        <a:pt x="160" y="0"/>
                        <a:pt x="240" y="0"/>
                      </a:cubicBezTo>
                      <a:cubicBezTo>
                        <a:pt x="320" y="0"/>
                        <a:pt x="400" y="160"/>
                        <a:pt x="480" y="240"/>
                      </a:cubicBezTo>
                      <a:cubicBezTo>
                        <a:pt x="560" y="320"/>
                        <a:pt x="640" y="480"/>
                        <a:pt x="720" y="480"/>
                      </a:cubicBezTo>
                      <a:cubicBezTo>
                        <a:pt x="800" y="480"/>
                        <a:pt x="888" y="280"/>
                        <a:pt x="960" y="240"/>
                      </a:cubicBezTo>
                    </a:path>
                  </a:pathLst>
                </a:custGeom>
                <a:noFill/>
                <a:ln w="12700" cap="flat" cmpd="sng">
                  <a:solidFill>
                    <a:schemeClr val="tx1"/>
                  </a:solidFill>
                  <a:prstDash val="solid"/>
                  <a:round/>
                  <a:headEnd type="none" w="sm" len="sm"/>
                  <a:tailEnd type="none" w="sm" len="sm"/>
                </a:ln>
              </p:spPr>
              <p:txBody>
                <a:bodyPr/>
                <a:lstStyle/>
                <a:p>
                  <a:endParaRPr lang="en-US"/>
                </a:p>
              </p:txBody>
            </p:sp>
          </p:grpSp>
          <p:sp>
            <p:nvSpPr>
              <p:cNvPr id="126998" name="Line 71"/>
              <p:cNvSpPr>
                <a:spLocks noChangeShapeType="1"/>
              </p:cNvSpPr>
              <p:nvPr/>
            </p:nvSpPr>
            <p:spPr bwMode="auto">
              <a:xfrm>
                <a:off x="2290" y="2568"/>
                <a:ext cx="182" cy="0"/>
              </a:xfrm>
              <a:prstGeom prst="line">
                <a:avLst/>
              </a:prstGeom>
              <a:noFill/>
              <a:ln w="9525">
                <a:solidFill>
                  <a:schemeClr val="tx1"/>
                </a:solidFill>
                <a:round/>
                <a:headEnd/>
                <a:tailEnd type="triangle" w="med" len="med"/>
              </a:ln>
            </p:spPr>
            <p:txBody>
              <a:bodyPr/>
              <a:lstStyle/>
              <a:p>
                <a:endParaRPr lang="en-US"/>
              </a:p>
            </p:txBody>
          </p:sp>
          <p:sp>
            <p:nvSpPr>
              <p:cNvPr id="126999" name="Line 72"/>
              <p:cNvSpPr>
                <a:spLocks noChangeShapeType="1"/>
              </p:cNvSpPr>
              <p:nvPr/>
            </p:nvSpPr>
            <p:spPr bwMode="auto">
              <a:xfrm>
                <a:off x="1520" y="2069"/>
                <a:ext cx="907" cy="0"/>
              </a:xfrm>
              <a:prstGeom prst="line">
                <a:avLst/>
              </a:prstGeom>
              <a:noFill/>
              <a:ln w="9525">
                <a:solidFill>
                  <a:schemeClr val="tx1"/>
                </a:solidFill>
                <a:round/>
                <a:headEnd/>
                <a:tailEnd type="triangle" w="med" len="med"/>
              </a:ln>
            </p:spPr>
            <p:txBody>
              <a:bodyPr/>
              <a:lstStyle/>
              <a:p>
                <a:endParaRPr lang="en-US"/>
              </a:p>
            </p:txBody>
          </p:sp>
          <p:grpSp>
            <p:nvGrpSpPr>
              <p:cNvPr id="127000" name="Group 73"/>
              <p:cNvGrpSpPr>
                <a:grpSpLocks/>
              </p:cNvGrpSpPr>
              <p:nvPr/>
            </p:nvGrpSpPr>
            <p:grpSpPr bwMode="auto">
              <a:xfrm>
                <a:off x="1338" y="2069"/>
                <a:ext cx="363" cy="929"/>
                <a:chOff x="1338" y="2069"/>
                <a:chExt cx="363" cy="929"/>
              </a:xfrm>
            </p:grpSpPr>
            <p:sp>
              <p:nvSpPr>
                <p:cNvPr id="127015" name="Oval 74"/>
                <p:cNvSpPr>
                  <a:spLocks noChangeArrowheads="1"/>
                </p:cNvSpPr>
                <p:nvPr/>
              </p:nvSpPr>
              <p:spPr bwMode="auto">
                <a:xfrm>
                  <a:off x="1338" y="2341"/>
                  <a:ext cx="363" cy="317"/>
                </a:xfrm>
                <a:prstGeom prst="ellipse">
                  <a:avLst/>
                </a:prstGeom>
                <a:solidFill>
                  <a:schemeClr val="accent1"/>
                </a:solidFill>
                <a:ln w="9525" algn="ctr">
                  <a:solidFill>
                    <a:schemeClr val="tx1"/>
                  </a:solidFill>
                  <a:round/>
                  <a:headEnd/>
                  <a:tailEnd/>
                </a:ln>
              </p:spPr>
              <p:txBody>
                <a:bodyPr wrap="none" anchor="ctr"/>
                <a:lstStyle/>
                <a:p>
                  <a:pPr marL="342900" indent="-342900" algn="ctr">
                    <a:spcBef>
                      <a:spcPct val="20000"/>
                    </a:spcBef>
                  </a:pPr>
                  <a:r>
                    <a:rPr lang="en-US" sz="1600" b="1"/>
                    <a:t>Vm(t)</a:t>
                  </a:r>
                </a:p>
              </p:txBody>
            </p:sp>
            <p:sp>
              <p:nvSpPr>
                <p:cNvPr id="127016" name="Line 75"/>
                <p:cNvSpPr>
                  <a:spLocks noChangeShapeType="1"/>
                </p:cNvSpPr>
                <p:nvPr/>
              </p:nvSpPr>
              <p:spPr bwMode="auto">
                <a:xfrm flipV="1">
                  <a:off x="1520" y="2069"/>
                  <a:ext cx="1" cy="238"/>
                </a:xfrm>
                <a:prstGeom prst="line">
                  <a:avLst/>
                </a:prstGeom>
                <a:noFill/>
                <a:ln w="9525">
                  <a:solidFill>
                    <a:schemeClr val="tx1"/>
                  </a:solidFill>
                  <a:round/>
                  <a:headEnd/>
                  <a:tailEnd type="triangle" w="med" len="med"/>
                </a:ln>
              </p:spPr>
              <p:txBody>
                <a:bodyPr/>
                <a:lstStyle/>
                <a:p>
                  <a:endParaRPr lang="en-US"/>
                </a:p>
              </p:txBody>
            </p:sp>
            <p:grpSp>
              <p:nvGrpSpPr>
                <p:cNvPr id="127017" name="Group 76"/>
                <p:cNvGrpSpPr>
                  <a:grpSpLocks/>
                </p:cNvGrpSpPr>
                <p:nvPr/>
              </p:nvGrpSpPr>
              <p:grpSpPr bwMode="auto">
                <a:xfrm>
                  <a:off x="1383" y="2830"/>
                  <a:ext cx="273" cy="168"/>
                  <a:chOff x="2880" y="1008"/>
                  <a:chExt cx="1152" cy="1008"/>
                </a:xfrm>
              </p:grpSpPr>
              <p:sp>
                <p:nvSpPr>
                  <p:cNvPr id="127019" name="Line 77"/>
                  <p:cNvSpPr>
                    <a:spLocks noChangeShapeType="1"/>
                  </p:cNvSpPr>
                  <p:nvPr/>
                </p:nvSpPr>
                <p:spPr bwMode="auto">
                  <a:xfrm>
                    <a:off x="3456" y="1008"/>
                    <a:ext cx="0" cy="576"/>
                  </a:xfrm>
                  <a:prstGeom prst="line">
                    <a:avLst/>
                  </a:prstGeom>
                  <a:noFill/>
                  <a:ln w="9525">
                    <a:solidFill>
                      <a:schemeClr val="tx1"/>
                    </a:solidFill>
                    <a:round/>
                    <a:headEnd/>
                    <a:tailEnd/>
                  </a:ln>
                </p:spPr>
                <p:txBody>
                  <a:bodyPr/>
                  <a:lstStyle/>
                  <a:p>
                    <a:endParaRPr lang="en-US"/>
                  </a:p>
                </p:txBody>
              </p:sp>
              <p:sp>
                <p:nvSpPr>
                  <p:cNvPr id="127020" name="Line 78"/>
                  <p:cNvSpPr>
                    <a:spLocks noChangeShapeType="1"/>
                  </p:cNvSpPr>
                  <p:nvPr/>
                </p:nvSpPr>
                <p:spPr bwMode="auto">
                  <a:xfrm>
                    <a:off x="2880" y="1584"/>
                    <a:ext cx="1152" cy="0"/>
                  </a:xfrm>
                  <a:prstGeom prst="line">
                    <a:avLst/>
                  </a:prstGeom>
                  <a:noFill/>
                  <a:ln w="9525">
                    <a:solidFill>
                      <a:schemeClr val="tx1"/>
                    </a:solidFill>
                    <a:round/>
                    <a:headEnd/>
                    <a:tailEnd/>
                  </a:ln>
                </p:spPr>
                <p:txBody>
                  <a:bodyPr/>
                  <a:lstStyle/>
                  <a:p>
                    <a:endParaRPr lang="en-US"/>
                  </a:p>
                </p:txBody>
              </p:sp>
              <p:sp>
                <p:nvSpPr>
                  <p:cNvPr id="127021" name="Line 79"/>
                  <p:cNvSpPr>
                    <a:spLocks noChangeShapeType="1"/>
                  </p:cNvSpPr>
                  <p:nvPr/>
                </p:nvSpPr>
                <p:spPr bwMode="auto">
                  <a:xfrm>
                    <a:off x="3120" y="1776"/>
                    <a:ext cx="720" cy="0"/>
                  </a:xfrm>
                  <a:prstGeom prst="line">
                    <a:avLst/>
                  </a:prstGeom>
                  <a:noFill/>
                  <a:ln w="9525">
                    <a:solidFill>
                      <a:schemeClr val="tx1"/>
                    </a:solidFill>
                    <a:round/>
                    <a:headEnd/>
                    <a:tailEnd/>
                  </a:ln>
                </p:spPr>
                <p:txBody>
                  <a:bodyPr/>
                  <a:lstStyle/>
                  <a:p>
                    <a:endParaRPr lang="en-US"/>
                  </a:p>
                </p:txBody>
              </p:sp>
              <p:sp>
                <p:nvSpPr>
                  <p:cNvPr id="127022" name="Line 80"/>
                  <p:cNvSpPr>
                    <a:spLocks noChangeShapeType="1"/>
                  </p:cNvSpPr>
                  <p:nvPr/>
                </p:nvSpPr>
                <p:spPr bwMode="auto">
                  <a:xfrm>
                    <a:off x="3264" y="1920"/>
                    <a:ext cx="384" cy="0"/>
                  </a:xfrm>
                  <a:prstGeom prst="line">
                    <a:avLst/>
                  </a:prstGeom>
                  <a:noFill/>
                  <a:ln w="9525">
                    <a:solidFill>
                      <a:schemeClr val="tx1"/>
                    </a:solidFill>
                    <a:round/>
                    <a:headEnd/>
                    <a:tailEnd/>
                  </a:ln>
                </p:spPr>
                <p:txBody>
                  <a:bodyPr/>
                  <a:lstStyle/>
                  <a:p>
                    <a:endParaRPr lang="en-US"/>
                  </a:p>
                </p:txBody>
              </p:sp>
              <p:sp>
                <p:nvSpPr>
                  <p:cNvPr id="127023" name="Line 81"/>
                  <p:cNvSpPr>
                    <a:spLocks noChangeShapeType="1"/>
                  </p:cNvSpPr>
                  <p:nvPr/>
                </p:nvSpPr>
                <p:spPr bwMode="auto">
                  <a:xfrm>
                    <a:off x="3408" y="2016"/>
                    <a:ext cx="96" cy="0"/>
                  </a:xfrm>
                  <a:prstGeom prst="line">
                    <a:avLst/>
                  </a:prstGeom>
                  <a:noFill/>
                  <a:ln w="9525">
                    <a:solidFill>
                      <a:schemeClr val="tx1"/>
                    </a:solidFill>
                    <a:round/>
                    <a:headEnd/>
                    <a:tailEnd/>
                  </a:ln>
                </p:spPr>
                <p:txBody>
                  <a:bodyPr/>
                  <a:lstStyle/>
                  <a:p>
                    <a:endParaRPr lang="en-US"/>
                  </a:p>
                </p:txBody>
              </p:sp>
            </p:grpSp>
            <p:sp>
              <p:nvSpPr>
                <p:cNvPr id="127018" name="Line 82"/>
                <p:cNvSpPr>
                  <a:spLocks noChangeShapeType="1"/>
                </p:cNvSpPr>
                <p:nvPr/>
              </p:nvSpPr>
              <p:spPr bwMode="auto">
                <a:xfrm flipV="1">
                  <a:off x="1520" y="2704"/>
                  <a:ext cx="1" cy="119"/>
                </a:xfrm>
                <a:prstGeom prst="line">
                  <a:avLst/>
                </a:prstGeom>
                <a:noFill/>
                <a:ln w="9525">
                  <a:solidFill>
                    <a:schemeClr val="tx1"/>
                  </a:solidFill>
                  <a:round/>
                  <a:headEnd/>
                  <a:tailEnd/>
                </a:ln>
              </p:spPr>
              <p:txBody>
                <a:bodyPr/>
                <a:lstStyle/>
                <a:p>
                  <a:endParaRPr lang="en-US"/>
                </a:p>
              </p:txBody>
            </p:sp>
          </p:grpSp>
          <p:sp>
            <p:nvSpPr>
              <p:cNvPr id="127001" name="AutoShape 83"/>
              <p:cNvSpPr>
                <a:spLocks noChangeArrowheads="1"/>
              </p:cNvSpPr>
              <p:nvPr/>
            </p:nvSpPr>
            <p:spPr bwMode="auto">
              <a:xfrm rot="5400000">
                <a:off x="2404" y="2319"/>
                <a:ext cx="635" cy="499"/>
              </a:xfrm>
              <a:prstGeom prst="triangle">
                <a:avLst>
                  <a:gd name="adj" fmla="val 50000"/>
                </a:avLst>
              </a:prstGeom>
              <a:solidFill>
                <a:schemeClr val="accent1"/>
              </a:solidFill>
              <a:ln w="9525" algn="ctr">
                <a:solidFill>
                  <a:schemeClr val="tx1"/>
                </a:solidFill>
                <a:miter lim="800000"/>
                <a:headEnd/>
                <a:tailEnd/>
              </a:ln>
            </p:spPr>
            <p:txBody>
              <a:bodyPr rot="10800000" vert="eaVert" wrap="none" anchor="ctr"/>
              <a:lstStyle/>
              <a:p>
                <a:pPr marL="342900" indent="-342900" algn="ctr">
                  <a:spcBef>
                    <a:spcPct val="20000"/>
                  </a:spcBef>
                </a:pPr>
                <a:r>
                  <a:rPr lang="en-US" sz="2000" b="1"/>
                  <a:t>PA</a:t>
                </a:r>
              </a:p>
            </p:txBody>
          </p:sp>
          <p:grpSp>
            <p:nvGrpSpPr>
              <p:cNvPr id="127002" name="Group 84"/>
              <p:cNvGrpSpPr>
                <a:grpSpLocks/>
              </p:cNvGrpSpPr>
              <p:nvPr/>
            </p:nvGrpSpPr>
            <p:grpSpPr bwMode="auto">
              <a:xfrm>
                <a:off x="3379" y="2160"/>
                <a:ext cx="192" cy="384"/>
                <a:chOff x="240" y="1776"/>
                <a:chExt cx="192" cy="384"/>
              </a:xfrm>
            </p:grpSpPr>
            <p:sp>
              <p:nvSpPr>
                <p:cNvPr id="127013" name="AutoShape 85"/>
                <p:cNvSpPr>
                  <a:spLocks noChangeArrowheads="1"/>
                </p:cNvSpPr>
                <p:nvPr/>
              </p:nvSpPr>
              <p:spPr bwMode="auto">
                <a:xfrm rot="10800000">
                  <a:off x="240" y="1776"/>
                  <a:ext cx="192" cy="192"/>
                </a:xfrm>
                <a:prstGeom prst="triangle">
                  <a:avLst>
                    <a:gd name="adj" fmla="val 50000"/>
                  </a:avLst>
                </a:prstGeom>
                <a:solidFill>
                  <a:schemeClr val="hlink">
                    <a:alpha val="50195"/>
                  </a:schemeClr>
                </a:solidFill>
                <a:ln w="12700" algn="ctr">
                  <a:solidFill>
                    <a:schemeClr val="tx1"/>
                  </a:solidFill>
                  <a:miter lim="800000"/>
                  <a:headEnd type="none" w="sm" len="sm"/>
                  <a:tailEnd type="none" w="sm" len="sm"/>
                </a:ln>
              </p:spPr>
              <p:txBody>
                <a:bodyPr wrap="none"/>
                <a:lstStyle/>
                <a:p>
                  <a:endParaRPr lang="en-US"/>
                </a:p>
              </p:txBody>
            </p:sp>
            <p:sp>
              <p:nvSpPr>
                <p:cNvPr id="127014" name="Line 86"/>
                <p:cNvSpPr>
                  <a:spLocks noChangeShapeType="1"/>
                </p:cNvSpPr>
                <p:nvPr/>
              </p:nvSpPr>
              <p:spPr bwMode="auto">
                <a:xfrm flipV="1">
                  <a:off x="336" y="1968"/>
                  <a:ext cx="0" cy="192"/>
                </a:xfrm>
                <a:prstGeom prst="line">
                  <a:avLst/>
                </a:prstGeom>
                <a:noFill/>
                <a:ln w="12700">
                  <a:solidFill>
                    <a:schemeClr val="tx1"/>
                  </a:solidFill>
                  <a:round/>
                  <a:headEnd type="none" w="sm" len="sm"/>
                  <a:tailEnd type="triangle" w="sm" len="sm"/>
                </a:ln>
              </p:spPr>
              <p:txBody>
                <a:bodyPr/>
                <a:lstStyle/>
                <a:p>
                  <a:endParaRPr lang="en-US"/>
                </a:p>
              </p:txBody>
            </p:sp>
          </p:grpSp>
          <p:sp>
            <p:nvSpPr>
              <p:cNvPr id="127003" name="Freeform 87"/>
              <p:cNvSpPr>
                <a:spLocks/>
              </p:cNvSpPr>
              <p:nvPr/>
            </p:nvSpPr>
            <p:spPr bwMode="auto">
              <a:xfrm>
                <a:off x="3596" y="2160"/>
                <a:ext cx="192" cy="176"/>
              </a:xfrm>
              <a:custGeom>
                <a:avLst/>
                <a:gdLst>
                  <a:gd name="T0" fmla="*/ 0 w 768"/>
                  <a:gd name="T1" fmla="*/ 0 h 552"/>
                  <a:gd name="T2" fmla="*/ 0 w 768"/>
                  <a:gd name="T3" fmla="*/ 0 h 552"/>
                  <a:gd name="T4" fmla="*/ 0 w 768"/>
                  <a:gd name="T5" fmla="*/ 0 h 552"/>
                  <a:gd name="T6" fmla="*/ 0 w 768"/>
                  <a:gd name="T7" fmla="*/ 0 h 552"/>
                  <a:gd name="T8" fmla="*/ 0 60000 65536"/>
                  <a:gd name="T9" fmla="*/ 0 60000 65536"/>
                  <a:gd name="T10" fmla="*/ 0 60000 65536"/>
                  <a:gd name="T11" fmla="*/ 0 60000 65536"/>
                  <a:gd name="T12" fmla="*/ 0 w 768"/>
                  <a:gd name="T13" fmla="*/ 0 h 552"/>
                  <a:gd name="T14" fmla="*/ 768 w 768"/>
                  <a:gd name="T15" fmla="*/ 552 h 552"/>
                </a:gdLst>
                <a:ahLst/>
                <a:cxnLst>
                  <a:cxn ang="T8">
                    <a:pos x="T0" y="T1"/>
                  </a:cxn>
                  <a:cxn ang="T9">
                    <a:pos x="T2" y="T3"/>
                  </a:cxn>
                  <a:cxn ang="T10">
                    <a:pos x="T4" y="T5"/>
                  </a:cxn>
                  <a:cxn ang="T11">
                    <a:pos x="T6" y="T7"/>
                  </a:cxn>
                </a:cxnLst>
                <a:rect l="T12" t="T13" r="T14" b="T15"/>
                <a:pathLst>
                  <a:path w="768" h="552">
                    <a:moveTo>
                      <a:pt x="0" y="280"/>
                    </a:moveTo>
                    <a:cubicBezTo>
                      <a:pt x="76" y="140"/>
                      <a:pt x="152" y="0"/>
                      <a:pt x="240" y="40"/>
                    </a:cubicBezTo>
                    <a:cubicBezTo>
                      <a:pt x="328" y="80"/>
                      <a:pt x="440" y="488"/>
                      <a:pt x="528" y="520"/>
                    </a:cubicBezTo>
                    <a:cubicBezTo>
                      <a:pt x="616" y="552"/>
                      <a:pt x="696" y="280"/>
                      <a:pt x="768" y="232"/>
                    </a:cubicBezTo>
                  </a:path>
                </a:pathLst>
              </a:custGeom>
              <a:noFill/>
              <a:ln w="9525">
                <a:solidFill>
                  <a:schemeClr val="tx1"/>
                </a:solidFill>
                <a:round/>
                <a:headEnd/>
                <a:tailEnd/>
              </a:ln>
            </p:spPr>
            <p:txBody>
              <a:bodyPr/>
              <a:lstStyle/>
              <a:p>
                <a:endParaRPr lang="en-US"/>
              </a:p>
            </p:txBody>
          </p:sp>
          <p:sp>
            <p:nvSpPr>
              <p:cNvPr id="127004" name="Line 88"/>
              <p:cNvSpPr>
                <a:spLocks noChangeShapeType="1"/>
              </p:cNvSpPr>
              <p:nvPr/>
            </p:nvSpPr>
            <p:spPr bwMode="auto">
              <a:xfrm>
                <a:off x="2971" y="2568"/>
                <a:ext cx="499" cy="0"/>
              </a:xfrm>
              <a:prstGeom prst="line">
                <a:avLst/>
              </a:prstGeom>
              <a:noFill/>
              <a:ln w="9525">
                <a:solidFill>
                  <a:schemeClr val="tx1"/>
                </a:solidFill>
                <a:round/>
                <a:headEnd/>
                <a:tailEnd type="triangle" w="med" len="med"/>
              </a:ln>
            </p:spPr>
            <p:txBody>
              <a:bodyPr/>
              <a:lstStyle/>
              <a:p>
                <a:endParaRPr lang="en-US"/>
              </a:p>
            </p:txBody>
          </p:sp>
          <p:grpSp>
            <p:nvGrpSpPr>
              <p:cNvPr id="127005" name="Group 89"/>
              <p:cNvGrpSpPr>
                <a:grpSpLocks/>
              </p:cNvGrpSpPr>
              <p:nvPr/>
            </p:nvGrpSpPr>
            <p:grpSpPr bwMode="auto">
              <a:xfrm>
                <a:off x="2426" y="1797"/>
                <a:ext cx="288" cy="576"/>
                <a:chOff x="4608" y="1008"/>
                <a:chExt cx="288" cy="576"/>
              </a:xfrm>
            </p:grpSpPr>
            <p:sp>
              <p:nvSpPr>
                <p:cNvPr id="127007" name="Line 90"/>
                <p:cNvSpPr>
                  <a:spLocks noChangeShapeType="1"/>
                </p:cNvSpPr>
                <p:nvPr/>
              </p:nvSpPr>
              <p:spPr bwMode="auto">
                <a:xfrm>
                  <a:off x="4763" y="1169"/>
                  <a:ext cx="0" cy="254"/>
                </a:xfrm>
                <a:prstGeom prst="line">
                  <a:avLst/>
                </a:prstGeom>
                <a:noFill/>
                <a:ln w="9525">
                  <a:solidFill>
                    <a:schemeClr val="tx1"/>
                  </a:solidFill>
                  <a:round/>
                  <a:headEnd/>
                  <a:tailEnd/>
                </a:ln>
              </p:spPr>
              <p:txBody>
                <a:bodyPr/>
                <a:lstStyle/>
                <a:p>
                  <a:endParaRPr lang="en-US"/>
                </a:p>
              </p:txBody>
            </p:sp>
            <p:sp>
              <p:nvSpPr>
                <p:cNvPr id="127008" name="Line 91"/>
                <p:cNvSpPr>
                  <a:spLocks noChangeShapeType="1"/>
                </p:cNvSpPr>
                <p:nvPr/>
              </p:nvSpPr>
              <p:spPr bwMode="auto">
                <a:xfrm>
                  <a:off x="4763" y="1354"/>
                  <a:ext cx="133" cy="92"/>
                </a:xfrm>
                <a:prstGeom prst="line">
                  <a:avLst/>
                </a:prstGeom>
                <a:noFill/>
                <a:ln w="9525">
                  <a:solidFill>
                    <a:schemeClr val="tx1"/>
                  </a:solidFill>
                  <a:round/>
                  <a:headEnd/>
                  <a:tailEnd type="triangle" w="med" len="med"/>
                </a:ln>
              </p:spPr>
              <p:txBody>
                <a:bodyPr/>
                <a:lstStyle/>
                <a:p>
                  <a:endParaRPr lang="en-US"/>
                </a:p>
              </p:txBody>
            </p:sp>
            <p:sp>
              <p:nvSpPr>
                <p:cNvPr id="127009" name="Line 92"/>
                <p:cNvSpPr>
                  <a:spLocks noChangeShapeType="1"/>
                </p:cNvSpPr>
                <p:nvPr/>
              </p:nvSpPr>
              <p:spPr bwMode="auto">
                <a:xfrm flipV="1">
                  <a:off x="4763" y="1169"/>
                  <a:ext cx="133" cy="69"/>
                </a:xfrm>
                <a:prstGeom prst="line">
                  <a:avLst/>
                </a:prstGeom>
                <a:noFill/>
                <a:ln w="9525">
                  <a:solidFill>
                    <a:schemeClr val="tx1"/>
                  </a:solidFill>
                  <a:round/>
                  <a:headEnd/>
                  <a:tailEnd/>
                </a:ln>
              </p:spPr>
              <p:txBody>
                <a:bodyPr/>
                <a:lstStyle/>
                <a:p>
                  <a:endParaRPr lang="en-US"/>
                </a:p>
              </p:txBody>
            </p:sp>
            <p:sp>
              <p:nvSpPr>
                <p:cNvPr id="127010" name="Line 93"/>
                <p:cNvSpPr>
                  <a:spLocks noChangeShapeType="1"/>
                </p:cNvSpPr>
                <p:nvPr/>
              </p:nvSpPr>
              <p:spPr bwMode="auto">
                <a:xfrm flipV="1">
                  <a:off x="4896" y="1008"/>
                  <a:ext cx="0" cy="161"/>
                </a:xfrm>
                <a:prstGeom prst="line">
                  <a:avLst/>
                </a:prstGeom>
                <a:noFill/>
                <a:ln w="9525">
                  <a:solidFill>
                    <a:schemeClr val="tx1"/>
                  </a:solidFill>
                  <a:round/>
                  <a:headEnd/>
                  <a:tailEnd/>
                </a:ln>
              </p:spPr>
              <p:txBody>
                <a:bodyPr/>
                <a:lstStyle/>
                <a:p>
                  <a:endParaRPr lang="en-US"/>
                </a:p>
              </p:txBody>
            </p:sp>
            <p:sp>
              <p:nvSpPr>
                <p:cNvPr id="127011" name="Line 94"/>
                <p:cNvSpPr>
                  <a:spLocks noChangeShapeType="1"/>
                </p:cNvSpPr>
                <p:nvPr/>
              </p:nvSpPr>
              <p:spPr bwMode="auto">
                <a:xfrm>
                  <a:off x="4896" y="1446"/>
                  <a:ext cx="0" cy="138"/>
                </a:xfrm>
                <a:prstGeom prst="line">
                  <a:avLst/>
                </a:prstGeom>
                <a:noFill/>
                <a:ln w="9525">
                  <a:solidFill>
                    <a:schemeClr val="tx1"/>
                  </a:solidFill>
                  <a:round/>
                  <a:headEnd/>
                  <a:tailEnd/>
                </a:ln>
              </p:spPr>
              <p:txBody>
                <a:bodyPr/>
                <a:lstStyle/>
                <a:p>
                  <a:endParaRPr lang="en-US"/>
                </a:p>
              </p:txBody>
            </p:sp>
            <p:sp>
              <p:nvSpPr>
                <p:cNvPr id="127012" name="Line 95"/>
                <p:cNvSpPr>
                  <a:spLocks noChangeShapeType="1"/>
                </p:cNvSpPr>
                <p:nvPr/>
              </p:nvSpPr>
              <p:spPr bwMode="auto">
                <a:xfrm flipH="1">
                  <a:off x="4608" y="1296"/>
                  <a:ext cx="155" cy="0"/>
                </a:xfrm>
                <a:prstGeom prst="line">
                  <a:avLst/>
                </a:prstGeom>
                <a:noFill/>
                <a:ln w="9525">
                  <a:solidFill>
                    <a:schemeClr val="tx1"/>
                  </a:solidFill>
                  <a:round/>
                  <a:headEnd/>
                  <a:tailEnd/>
                </a:ln>
              </p:spPr>
              <p:txBody>
                <a:bodyPr/>
                <a:lstStyle/>
                <a:p>
                  <a:endParaRPr lang="en-US"/>
                </a:p>
              </p:txBody>
            </p:sp>
          </p:grpSp>
          <p:sp>
            <p:nvSpPr>
              <p:cNvPr id="127006" name="Rectangle 96"/>
              <p:cNvSpPr>
                <a:spLocks noChangeArrowheads="1"/>
              </p:cNvSpPr>
              <p:nvPr/>
            </p:nvSpPr>
            <p:spPr bwMode="auto">
              <a:xfrm rot="5400000">
                <a:off x="2630" y="1412"/>
                <a:ext cx="167" cy="576"/>
              </a:xfrm>
              <a:prstGeom prst="rect">
                <a:avLst/>
              </a:prstGeom>
              <a:solidFill>
                <a:schemeClr val="accent1"/>
              </a:solidFill>
              <a:ln w="9525" algn="ctr">
                <a:solidFill>
                  <a:schemeClr val="tx1"/>
                </a:solidFill>
                <a:miter lim="800000"/>
                <a:headEnd/>
                <a:tailEnd/>
              </a:ln>
            </p:spPr>
            <p:txBody>
              <a:bodyPr rot="10800000" vert="eaVert" wrap="none" anchor="ctr"/>
              <a:lstStyle/>
              <a:p>
                <a:pPr marL="342900" indent="-342900" algn="ctr">
                  <a:spcBef>
                    <a:spcPct val="20000"/>
                  </a:spcBef>
                </a:pPr>
                <a:r>
                  <a:rPr lang="en-US" b="1"/>
                  <a:t>vcc</a:t>
                </a:r>
              </a:p>
            </p:txBody>
          </p:sp>
        </p:grpSp>
        <p:sp>
          <p:nvSpPr>
            <p:cNvPr id="126996" name="Text Box 97"/>
            <p:cNvSpPr txBox="1">
              <a:spLocks noChangeArrowheads="1"/>
            </p:cNvSpPr>
            <p:nvPr/>
          </p:nvSpPr>
          <p:spPr bwMode="auto">
            <a:xfrm>
              <a:off x="637" y="1767"/>
              <a:ext cx="1990" cy="393"/>
            </a:xfrm>
            <a:prstGeom prst="rect">
              <a:avLst/>
            </a:prstGeom>
            <a:noFill/>
            <a:ln w="9525" algn="ctr">
              <a:noFill/>
              <a:miter lim="800000"/>
              <a:headEnd/>
              <a:tailEnd/>
            </a:ln>
          </p:spPr>
          <p:txBody>
            <a:bodyPr wrap="none">
              <a:spAutoFit/>
            </a:bodyPr>
            <a:lstStyle/>
            <a:p>
              <a:pPr eaLnBrk="0" hangingPunct="0">
                <a:spcBef>
                  <a:spcPct val="50000"/>
                </a:spcBef>
                <a:buFontTx/>
                <a:buChar char="•"/>
              </a:pPr>
              <a:r>
                <a:rPr lang="en-US" sz="1400" b="1"/>
                <a:t> AM = analog message Vm(t)</a:t>
              </a:r>
            </a:p>
            <a:p>
              <a:pPr eaLnBrk="0" hangingPunct="0">
                <a:spcBef>
                  <a:spcPct val="50000"/>
                </a:spcBef>
                <a:buFontTx/>
                <a:buChar char="•"/>
              </a:pPr>
              <a:r>
                <a:rPr lang="en-US" sz="1400" b="1"/>
                <a:t> ASK/OOK = digital message Vm(t)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idx="4294967295"/>
          </p:nvPr>
        </p:nvSpPr>
        <p:spPr/>
        <p:txBody>
          <a:bodyPr/>
          <a:lstStyle/>
          <a:p>
            <a:pPr eaLnBrk="1" hangingPunct="1"/>
            <a:r>
              <a:rPr lang="en-US" smtClean="0"/>
              <a:t>Amplitude Modulation (lab)</a:t>
            </a:r>
          </a:p>
        </p:txBody>
      </p:sp>
      <p:sp>
        <p:nvSpPr>
          <p:cNvPr id="206851" name="Content Placeholder 2"/>
          <p:cNvSpPr>
            <a:spLocks noGrp="1"/>
          </p:cNvSpPr>
          <p:nvPr>
            <p:ph idx="4294967295"/>
          </p:nvPr>
        </p:nvSpPr>
        <p:spPr>
          <a:xfrm>
            <a:off x="333375" y="1157288"/>
            <a:ext cx="8467725" cy="4692650"/>
          </a:xfrm>
        </p:spPr>
        <p:txBody>
          <a:bodyPr/>
          <a:lstStyle/>
          <a:p>
            <a:pPr marL="227013" indent="-227013" eaLnBrk="1" hangingPunct="1"/>
            <a:r>
              <a:rPr lang="en-US" sz="1800" smtClean="0"/>
              <a:t>Amplitude Modulation</a:t>
            </a:r>
          </a:p>
          <a:p>
            <a:pPr marL="574675" lvl="1" indent="-233363" eaLnBrk="1" hangingPunct="1"/>
            <a:r>
              <a:rPr lang="en-US" sz="1600" smtClean="0"/>
              <a:t>915MHz, 10kHz modulation sine wave</a:t>
            </a:r>
          </a:p>
        </p:txBody>
      </p:sp>
      <p:sp>
        <p:nvSpPr>
          <p:cNvPr id="206852"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2F30947E-91E8-49BA-83F5-E7859E4CA5FB}" type="slidenum">
              <a:rPr lang="en-US" sz="800"/>
              <a:pPr algn="r"/>
              <a:t>22</a:t>
            </a:fld>
            <a:endParaRPr lang="en-US" sz="800"/>
          </a:p>
        </p:txBody>
      </p:sp>
      <p:sp>
        <p:nvSpPr>
          <p:cNvPr id="206853" name="Rectangle 11"/>
          <p:cNvSpPr>
            <a:spLocks noChangeArrowheads="1"/>
          </p:cNvSpPr>
          <p:nvPr/>
        </p:nvSpPr>
        <p:spPr bwMode="auto">
          <a:xfrm>
            <a:off x="1276350" y="4832350"/>
            <a:ext cx="2400300" cy="304800"/>
          </a:xfrm>
          <a:prstGeom prst="rect">
            <a:avLst/>
          </a:prstGeom>
          <a:noFill/>
          <a:ln w="9525">
            <a:noFill/>
            <a:miter lim="800000"/>
            <a:headEnd/>
            <a:tailEnd/>
          </a:ln>
        </p:spPr>
        <p:txBody>
          <a:bodyPr>
            <a:spAutoFit/>
          </a:bodyPr>
          <a:lstStyle/>
          <a:p>
            <a:r>
              <a:rPr lang="en-US" sz="1400"/>
              <a:t>AM– 50% in Time Domain</a:t>
            </a:r>
          </a:p>
        </p:txBody>
      </p:sp>
      <p:sp>
        <p:nvSpPr>
          <p:cNvPr id="206854" name="Rectangle 12"/>
          <p:cNvSpPr>
            <a:spLocks noChangeArrowheads="1"/>
          </p:cNvSpPr>
          <p:nvPr/>
        </p:nvSpPr>
        <p:spPr bwMode="auto">
          <a:xfrm>
            <a:off x="5295900" y="5038725"/>
            <a:ext cx="2733675" cy="304800"/>
          </a:xfrm>
          <a:prstGeom prst="rect">
            <a:avLst/>
          </a:prstGeom>
          <a:noFill/>
          <a:ln w="9525">
            <a:noFill/>
            <a:miter lim="800000"/>
            <a:headEnd/>
            <a:tailEnd/>
          </a:ln>
        </p:spPr>
        <p:txBody>
          <a:bodyPr>
            <a:spAutoFit/>
          </a:bodyPr>
          <a:lstStyle/>
          <a:p>
            <a:r>
              <a:rPr lang="en-US" sz="1400"/>
              <a:t>AM– 50% in Frequency Domain</a:t>
            </a:r>
          </a:p>
        </p:txBody>
      </p:sp>
      <p:pic>
        <p:nvPicPr>
          <p:cNvPr id="206855" name="Picture 13" descr="AM - Time Domain from Lab.jpg"/>
          <p:cNvPicPr>
            <a:picLocks noChangeAspect="1"/>
          </p:cNvPicPr>
          <p:nvPr/>
        </p:nvPicPr>
        <p:blipFill>
          <a:blip r:embed="rId2"/>
          <a:srcRect/>
          <a:stretch>
            <a:fillRect/>
          </a:stretch>
        </p:blipFill>
        <p:spPr bwMode="auto">
          <a:xfrm>
            <a:off x="438150" y="2017713"/>
            <a:ext cx="3838575" cy="2719387"/>
          </a:xfrm>
          <a:prstGeom prst="rect">
            <a:avLst/>
          </a:prstGeom>
          <a:noFill/>
          <a:ln w="9525">
            <a:solidFill>
              <a:srgbClr val="0070C0"/>
            </a:solidFill>
            <a:miter lim="800000"/>
            <a:headEnd/>
            <a:tailEnd/>
          </a:ln>
        </p:spPr>
      </p:pic>
      <p:pic>
        <p:nvPicPr>
          <p:cNvPr id="206856" name="Picture 15" descr="AM50 - Freq Domain-Lab.jpg"/>
          <p:cNvPicPr>
            <a:picLocks noChangeAspect="1"/>
          </p:cNvPicPr>
          <p:nvPr/>
        </p:nvPicPr>
        <p:blipFill>
          <a:blip r:embed="rId3"/>
          <a:srcRect/>
          <a:stretch>
            <a:fillRect/>
          </a:stretch>
        </p:blipFill>
        <p:spPr bwMode="auto">
          <a:xfrm>
            <a:off x="4552950" y="1570038"/>
            <a:ext cx="4052888" cy="3405187"/>
          </a:xfrm>
          <a:prstGeom prst="rect">
            <a:avLst/>
          </a:prstGeom>
          <a:noFill/>
          <a:ln w="9525">
            <a:solidFill>
              <a:srgbClr val="0070C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r>
              <a:rPr lang="en-US" smtClean="0"/>
              <a:t>AM modulator (sim)</a:t>
            </a:r>
          </a:p>
        </p:txBody>
      </p:sp>
      <p:sp>
        <p:nvSpPr>
          <p:cNvPr id="129026" name="Rectangle 55"/>
          <p:cNvSpPr>
            <a:spLocks noGrp="1" noChangeArrowheads="1"/>
          </p:cNvSpPr>
          <p:nvPr>
            <p:ph type="body" idx="4294967295"/>
          </p:nvPr>
        </p:nvSpPr>
        <p:spPr>
          <a:xfrm>
            <a:off x="387350" y="969963"/>
            <a:ext cx="8467725" cy="4692650"/>
          </a:xfrm>
        </p:spPr>
        <p:txBody>
          <a:bodyPr/>
          <a:lstStyle/>
          <a:p>
            <a:r>
              <a:rPr lang="en-US" sz="2400" smtClean="0"/>
              <a:t>250kbps OOK modulation</a:t>
            </a:r>
          </a:p>
          <a:p>
            <a:pPr lvl="1"/>
            <a:r>
              <a:rPr lang="en-US" sz="2000" smtClean="0"/>
              <a:t>99% OCBW = 1754kHz</a:t>
            </a:r>
          </a:p>
          <a:p>
            <a:pPr lvl="1"/>
            <a:r>
              <a:rPr lang="en-US" sz="2000" smtClean="0"/>
              <a:t>90% OCBW = 229kHz</a:t>
            </a:r>
          </a:p>
          <a:p>
            <a:pPr lvl="1"/>
            <a:r>
              <a:rPr lang="en-US" sz="2000" smtClean="0"/>
              <a:t>Average TX current = 50%</a:t>
            </a:r>
          </a:p>
          <a:p>
            <a:pPr lvl="1"/>
            <a:r>
              <a:rPr lang="en-US" sz="2000" smtClean="0"/>
              <a:t>ACI = ~50dBc (1MHz off)</a:t>
            </a:r>
          </a:p>
        </p:txBody>
      </p:sp>
      <p:pic>
        <p:nvPicPr>
          <p:cNvPr id="129027" name="Picture 56"/>
          <p:cNvPicPr>
            <a:picLocks noChangeAspect="1" noChangeArrowheads="1"/>
          </p:cNvPicPr>
          <p:nvPr/>
        </p:nvPicPr>
        <p:blipFill>
          <a:blip r:embed="rId3"/>
          <a:srcRect/>
          <a:stretch>
            <a:fillRect/>
          </a:stretch>
        </p:blipFill>
        <p:spPr bwMode="auto">
          <a:xfrm>
            <a:off x="141288" y="3030538"/>
            <a:ext cx="4479925" cy="3360737"/>
          </a:xfrm>
          <a:prstGeom prst="rect">
            <a:avLst/>
          </a:prstGeom>
          <a:noFill/>
          <a:ln w="9525">
            <a:noFill/>
            <a:miter lim="800000"/>
            <a:headEnd/>
            <a:tailEnd/>
          </a:ln>
        </p:spPr>
      </p:pic>
      <p:pic>
        <p:nvPicPr>
          <p:cNvPr id="129028" name="Picture 57"/>
          <p:cNvPicPr>
            <a:picLocks noChangeAspect="1" noChangeArrowheads="1"/>
          </p:cNvPicPr>
          <p:nvPr/>
        </p:nvPicPr>
        <p:blipFill>
          <a:blip r:embed="rId4"/>
          <a:srcRect/>
          <a:stretch>
            <a:fillRect/>
          </a:stretch>
        </p:blipFill>
        <p:spPr bwMode="auto">
          <a:xfrm>
            <a:off x="4621213" y="2992438"/>
            <a:ext cx="4479925" cy="3360737"/>
          </a:xfrm>
          <a:prstGeom prst="rect">
            <a:avLst/>
          </a:prstGeom>
          <a:noFill/>
          <a:ln w="9525">
            <a:noFill/>
            <a:miter lim="800000"/>
            <a:headEnd/>
            <a:tailEnd/>
          </a:ln>
        </p:spPr>
      </p:pic>
      <p:pic>
        <p:nvPicPr>
          <p:cNvPr id="129029" name="Picture 58"/>
          <p:cNvPicPr>
            <a:picLocks noChangeAspect="1" noChangeArrowheads="1"/>
          </p:cNvPicPr>
          <p:nvPr/>
        </p:nvPicPr>
        <p:blipFill>
          <a:blip r:embed="rId5"/>
          <a:srcRect/>
          <a:stretch>
            <a:fillRect/>
          </a:stretch>
        </p:blipFill>
        <p:spPr bwMode="auto">
          <a:xfrm>
            <a:off x="5091113" y="152400"/>
            <a:ext cx="3811587"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body" idx="1"/>
          </p:nvPr>
        </p:nvSpPr>
        <p:spPr>
          <a:xfrm>
            <a:off x="355600" y="1027113"/>
            <a:ext cx="8415338" cy="2157412"/>
          </a:xfrm>
        </p:spPr>
        <p:txBody>
          <a:bodyPr/>
          <a:lstStyle/>
          <a:p>
            <a:pPr>
              <a:lnSpc>
                <a:spcPct val="80000"/>
              </a:lnSpc>
            </a:pPr>
            <a:r>
              <a:rPr lang="en-US" sz="2400" smtClean="0">
                <a:solidFill>
                  <a:schemeClr val="accent2"/>
                </a:solidFill>
              </a:rPr>
              <a:t>Frequency Shift Keying (FSK):</a:t>
            </a:r>
          </a:p>
          <a:p>
            <a:pPr lvl="1">
              <a:lnSpc>
                <a:spcPct val="80000"/>
              </a:lnSpc>
            </a:pPr>
            <a:r>
              <a:rPr lang="en-US" altLang="zh-CN" sz="2000" smtClean="0">
                <a:ea typeface="SimSun"/>
                <a:cs typeface="SimSun"/>
              </a:rPr>
              <a:t>Pros: Less susceptible to noise</a:t>
            </a:r>
          </a:p>
          <a:p>
            <a:pPr lvl="1">
              <a:lnSpc>
                <a:spcPct val="80000"/>
              </a:lnSpc>
            </a:pPr>
            <a:r>
              <a:rPr lang="en-US" altLang="zh-CN" sz="2000" smtClean="0">
                <a:ea typeface="SimSun"/>
                <a:cs typeface="SimSun"/>
              </a:rPr>
              <a:t>Cons: can take more bandwidth/bit than ASK</a:t>
            </a:r>
          </a:p>
          <a:p>
            <a:pPr lvl="1">
              <a:lnSpc>
                <a:spcPct val="80000"/>
              </a:lnSpc>
            </a:pPr>
            <a:r>
              <a:rPr lang="en-US" sz="2000" smtClean="0"/>
              <a:t>Popular in modern systems</a:t>
            </a:r>
          </a:p>
          <a:p>
            <a:pPr lvl="1">
              <a:lnSpc>
                <a:spcPct val="80000"/>
              </a:lnSpc>
            </a:pPr>
            <a:r>
              <a:rPr lang="en-US" sz="2000" smtClean="0"/>
              <a:t>Gaussian FSK (GFSK) has better spectral density than 2-FSK</a:t>
            </a:r>
            <a:endParaRPr lang="nb-NO" sz="2000" smtClean="0"/>
          </a:p>
        </p:txBody>
      </p:sp>
      <p:sp>
        <p:nvSpPr>
          <p:cNvPr id="131074" name="Line 5"/>
          <p:cNvSpPr>
            <a:spLocks noChangeShapeType="1"/>
          </p:cNvSpPr>
          <p:nvPr/>
        </p:nvSpPr>
        <p:spPr bwMode="auto">
          <a:xfrm>
            <a:off x="6192838" y="4003675"/>
            <a:ext cx="1652587" cy="0"/>
          </a:xfrm>
          <a:prstGeom prst="line">
            <a:avLst/>
          </a:prstGeom>
          <a:noFill/>
          <a:ln w="9525">
            <a:solidFill>
              <a:schemeClr val="tx1"/>
            </a:solidFill>
            <a:round/>
            <a:headEnd/>
            <a:tailEnd/>
          </a:ln>
        </p:spPr>
        <p:txBody>
          <a:bodyPr anchor="ctr">
            <a:spAutoFit/>
          </a:bodyPr>
          <a:lstStyle/>
          <a:p>
            <a:endParaRPr lang="en-US"/>
          </a:p>
        </p:txBody>
      </p:sp>
      <p:sp>
        <p:nvSpPr>
          <p:cNvPr id="131075" name="Oval 6"/>
          <p:cNvSpPr>
            <a:spLocks noChangeArrowheads="1"/>
          </p:cNvSpPr>
          <p:nvPr/>
        </p:nvSpPr>
        <p:spPr bwMode="auto">
          <a:xfrm>
            <a:off x="7720013" y="3949700"/>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31076" name="Line 7"/>
          <p:cNvSpPr>
            <a:spLocks noChangeShapeType="1"/>
          </p:cNvSpPr>
          <p:nvPr/>
        </p:nvSpPr>
        <p:spPr bwMode="auto">
          <a:xfrm flipH="1">
            <a:off x="6973888" y="3270250"/>
            <a:ext cx="0" cy="1384300"/>
          </a:xfrm>
          <a:prstGeom prst="line">
            <a:avLst/>
          </a:prstGeom>
          <a:noFill/>
          <a:ln w="9525">
            <a:solidFill>
              <a:schemeClr val="tx1"/>
            </a:solidFill>
            <a:prstDash val="dash"/>
            <a:round/>
            <a:headEnd/>
            <a:tailEnd/>
          </a:ln>
        </p:spPr>
        <p:txBody>
          <a:bodyPr anchor="ctr">
            <a:spAutoFit/>
          </a:bodyPr>
          <a:lstStyle/>
          <a:p>
            <a:endParaRPr lang="en-US"/>
          </a:p>
        </p:txBody>
      </p:sp>
      <p:sp>
        <p:nvSpPr>
          <p:cNvPr id="131077" name="Text Box 8"/>
          <p:cNvSpPr txBox="1">
            <a:spLocks noChangeArrowheads="1"/>
          </p:cNvSpPr>
          <p:nvPr/>
        </p:nvSpPr>
        <p:spPr bwMode="auto">
          <a:xfrm>
            <a:off x="7642225" y="3684588"/>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1</a:t>
            </a:r>
          </a:p>
        </p:txBody>
      </p:sp>
      <p:sp>
        <p:nvSpPr>
          <p:cNvPr id="131078" name="Text Box 9"/>
          <p:cNvSpPr txBox="1">
            <a:spLocks noChangeArrowheads="1"/>
          </p:cNvSpPr>
          <p:nvPr/>
        </p:nvSpPr>
        <p:spPr bwMode="auto">
          <a:xfrm>
            <a:off x="6248400" y="3429000"/>
            <a:ext cx="282575" cy="304800"/>
          </a:xfrm>
          <a:prstGeom prst="rect">
            <a:avLst/>
          </a:prstGeom>
          <a:noFill/>
          <a:ln w="9525" algn="ctr">
            <a:noFill/>
            <a:miter lim="800000"/>
            <a:headEnd/>
            <a:tailEnd/>
          </a:ln>
        </p:spPr>
        <p:txBody>
          <a:bodyPr wrap="none">
            <a:spAutoFit/>
          </a:bodyPr>
          <a:lstStyle/>
          <a:p>
            <a:pPr algn="ctr" eaLnBrk="0" hangingPunct="0">
              <a:spcBef>
                <a:spcPct val="50000"/>
              </a:spcBef>
            </a:pPr>
            <a:r>
              <a:rPr lang="en-US" sz="1400" b="1"/>
              <a:t>0</a:t>
            </a:r>
          </a:p>
        </p:txBody>
      </p:sp>
      <p:sp>
        <p:nvSpPr>
          <p:cNvPr id="131079" name="Oval 10"/>
          <p:cNvSpPr>
            <a:spLocks noChangeArrowheads="1"/>
          </p:cNvSpPr>
          <p:nvPr/>
        </p:nvSpPr>
        <p:spPr bwMode="auto">
          <a:xfrm>
            <a:off x="6477000" y="3324225"/>
            <a:ext cx="104775" cy="104775"/>
          </a:xfrm>
          <a:prstGeom prst="ellipse">
            <a:avLst/>
          </a:prstGeom>
          <a:noFill/>
          <a:ln w="50800" algn="ctr">
            <a:solidFill>
              <a:srgbClr val="FF0000"/>
            </a:solidFill>
            <a:round/>
            <a:headEnd/>
            <a:tailEnd/>
          </a:ln>
        </p:spPr>
        <p:txBody>
          <a:bodyPr wrap="none" anchor="ctr">
            <a:spAutoFit/>
          </a:bodyPr>
          <a:lstStyle/>
          <a:p>
            <a:endParaRPr lang="en-US"/>
          </a:p>
        </p:txBody>
      </p:sp>
      <p:sp>
        <p:nvSpPr>
          <p:cNvPr id="131080" name="Text Box 12"/>
          <p:cNvSpPr txBox="1">
            <a:spLocks noChangeArrowheads="1"/>
          </p:cNvSpPr>
          <p:nvPr/>
        </p:nvSpPr>
        <p:spPr bwMode="auto">
          <a:xfrm>
            <a:off x="4919663" y="4933950"/>
            <a:ext cx="3897312" cy="1128713"/>
          </a:xfrm>
          <a:prstGeom prst="rect">
            <a:avLst/>
          </a:prstGeom>
          <a:noFill/>
          <a:ln w="9525" algn="ctr">
            <a:noFill/>
            <a:miter lim="800000"/>
            <a:headEnd/>
            <a:tailEnd/>
          </a:ln>
        </p:spPr>
        <p:txBody>
          <a:bodyPr wrap="none">
            <a:spAutoFit/>
          </a:bodyPr>
          <a:lstStyle/>
          <a:p>
            <a:pPr eaLnBrk="0" hangingPunct="0">
              <a:spcBef>
                <a:spcPct val="50000"/>
              </a:spcBef>
            </a:pPr>
            <a:r>
              <a:rPr lang="en-US" sz="1400" b="1" i="1"/>
              <a:t>Signal Space Diagram / Signal Constellation</a:t>
            </a:r>
          </a:p>
          <a:p>
            <a:pPr eaLnBrk="0" hangingPunct="0">
              <a:spcBef>
                <a:spcPct val="50000"/>
              </a:spcBef>
              <a:buFontTx/>
              <a:buChar char="•"/>
            </a:pPr>
            <a:r>
              <a:rPr lang="en-US" sz="1200" b="1"/>
              <a:t> Each axis represents a ‘symbol’</a:t>
            </a:r>
          </a:p>
          <a:p>
            <a:pPr eaLnBrk="0" hangingPunct="0">
              <a:spcBef>
                <a:spcPct val="50000"/>
              </a:spcBef>
              <a:buFontTx/>
              <a:buChar char="•"/>
            </a:pPr>
            <a:r>
              <a:rPr lang="en-US" sz="1200" b="1"/>
              <a:t> Each basis function is ‘orthogonal’</a:t>
            </a:r>
          </a:p>
          <a:p>
            <a:pPr eaLnBrk="0" hangingPunct="0">
              <a:spcBef>
                <a:spcPct val="50000"/>
              </a:spcBef>
              <a:buFontTx/>
              <a:buChar char="•"/>
            </a:pPr>
            <a:r>
              <a:rPr lang="en-US" sz="1200" b="1"/>
              <a:t> Distance between symbols predicts BER</a:t>
            </a:r>
          </a:p>
        </p:txBody>
      </p:sp>
      <p:grpSp>
        <p:nvGrpSpPr>
          <p:cNvPr id="131081" name="Group 18"/>
          <p:cNvGrpSpPr>
            <a:grpSpLocks/>
          </p:cNvGrpSpPr>
          <p:nvPr/>
        </p:nvGrpSpPr>
        <p:grpSpPr bwMode="auto">
          <a:xfrm>
            <a:off x="382588" y="3454400"/>
            <a:ext cx="4748212" cy="2192338"/>
            <a:chOff x="144" y="864"/>
            <a:chExt cx="2871" cy="933"/>
          </a:xfrm>
        </p:grpSpPr>
        <p:grpSp>
          <p:nvGrpSpPr>
            <p:cNvPr id="131083" name="Group 19"/>
            <p:cNvGrpSpPr>
              <a:grpSpLocks/>
            </p:cNvGrpSpPr>
            <p:nvPr/>
          </p:nvGrpSpPr>
          <p:grpSpPr bwMode="auto">
            <a:xfrm>
              <a:off x="995" y="1054"/>
              <a:ext cx="390" cy="315"/>
              <a:chOff x="4656" y="2400"/>
              <a:chExt cx="288" cy="288"/>
            </a:xfrm>
          </p:grpSpPr>
          <p:sp>
            <p:nvSpPr>
              <p:cNvPr id="131102" name="Oval 20"/>
              <p:cNvSpPr>
                <a:spLocks noChangeArrowheads="1"/>
              </p:cNvSpPr>
              <p:nvPr/>
            </p:nvSpPr>
            <p:spPr bwMode="auto">
              <a:xfrm>
                <a:off x="4656" y="2400"/>
                <a:ext cx="288" cy="288"/>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31103" name="Freeform 21"/>
              <p:cNvSpPr>
                <a:spLocks/>
              </p:cNvSpPr>
              <p:nvPr/>
            </p:nvSpPr>
            <p:spPr bwMode="auto">
              <a:xfrm>
                <a:off x="4704" y="2496"/>
                <a:ext cx="192" cy="96"/>
              </a:xfrm>
              <a:custGeom>
                <a:avLst/>
                <a:gdLst>
                  <a:gd name="T0" fmla="*/ 0 w 960"/>
                  <a:gd name="T1" fmla="*/ 0 h 480"/>
                  <a:gd name="T2" fmla="*/ 0 w 960"/>
                  <a:gd name="T3" fmla="*/ 0 h 480"/>
                  <a:gd name="T4" fmla="*/ 0 w 960"/>
                  <a:gd name="T5" fmla="*/ 0 h 480"/>
                  <a:gd name="T6" fmla="*/ 0 w 960"/>
                  <a:gd name="T7" fmla="*/ 0 h 480"/>
                  <a:gd name="T8" fmla="*/ 0 w 960"/>
                  <a:gd name="T9" fmla="*/ 0 h 480"/>
                  <a:gd name="T10" fmla="*/ 0 60000 65536"/>
                  <a:gd name="T11" fmla="*/ 0 60000 65536"/>
                  <a:gd name="T12" fmla="*/ 0 60000 65536"/>
                  <a:gd name="T13" fmla="*/ 0 60000 65536"/>
                  <a:gd name="T14" fmla="*/ 0 60000 65536"/>
                  <a:gd name="T15" fmla="*/ 0 w 960"/>
                  <a:gd name="T16" fmla="*/ 0 h 480"/>
                  <a:gd name="T17" fmla="*/ 960 w 960"/>
                  <a:gd name="T18" fmla="*/ 480 h 480"/>
                </a:gdLst>
                <a:ahLst/>
                <a:cxnLst>
                  <a:cxn ang="T10">
                    <a:pos x="T0" y="T1"/>
                  </a:cxn>
                  <a:cxn ang="T11">
                    <a:pos x="T2" y="T3"/>
                  </a:cxn>
                  <a:cxn ang="T12">
                    <a:pos x="T4" y="T5"/>
                  </a:cxn>
                  <a:cxn ang="T13">
                    <a:pos x="T6" y="T7"/>
                  </a:cxn>
                  <a:cxn ang="T14">
                    <a:pos x="T8" y="T9"/>
                  </a:cxn>
                </a:cxnLst>
                <a:rect l="T15" t="T16" r="T17" b="T18"/>
                <a:pathLst>
                  <a:path w="960" h="480">
                    <a:moveTo>
                      <a:pt x="0" y="240"/>
                    </a:moveTo>
                    <a:cubicBezTo>
                      <a:pt x="80" y="120"/>
                      <a:pt x="160" y="0"/>
                      <a:pt x="240" y="0"/>
                    </a:cubicBezTo>
                    <a:cubicBezTo>
                      <a:pt x="320" y="0"/>
                      <a:pt x="400" y="160"/>
                      <a:pt x="480" y="240"/>
                    </a:cubicBezTo>
                    <a:cubicBezTo>
                      <a:pt x="560" y="320"/>
                      <a:pt x="640" y="480"/>
                      <a:pt x="720" y="480"/>
                    </a:cubicBezTo>
                    <a:cubicBezTo>
                      <a:pt x="800" y="480"/>
                      <a:pt x="888" y="280"/>
                      <a:pt x="960" y="240"/>
                    </a:cubicBezTo>
                  </a:path>
                </a:pathLst>
              </a:custGeom>
              <a:noFill/>
              <a:ln w="12700" cap="flat" cmpd="sng">
                <a:solidFill>
                  <a:schemeClr val="tx1"/>
                </a:solidFill>
                <a:prstDash val="solid"/>
                <a:round/>
                <a:headEnd type="none" w="sm" len="sm"/>
                <a:tailEnd type="none" w="sm" len="sm"/>
              </a:ln>
            </p:spPr>
            <p:txBody>
              <a:bodyPr/>
              <a:lstStyle/>
              <a:p>
                <a:endParaRPr lang="en-US"/>
              </a:p>
            </p:txBody>
          </p:sp>
        </p:grpSp>
        <p:sp>
          <p:nvSpPr>
            <p:cNvPr id="131084" name="Text Box 22"/>
            <p:cNvSpPr txBox="1">
              <a:spLocks noChangeArrowheads="1"/>
            </p:cNvSpPr>
            <p:nvPr/>
          </p:nvSpPr>
          <p:spPr bwMode="auto">
            <a:xfrm>
              <a:off x="576" y="864"/>
              <a:ext cx="1295" cy="104"/>
            </a:xfrm>
            <a:prstGeom prst="rect">
              <a:avLst/>
            </a:prstGeom>
            <a:noFill/>
            <a:ln w="9525" algn="ctr">
              <a:noFill/>
              <a:miter lim="800000"/>
              <a:headEnd/>
              <a:tailEnd/>
            </a:ln>
          </p:spPr>
          <p:txBody>
            <a:bodyPr>
              <a:spAutoFit/>
            </a:bodyPr>
            <a:lstStyle/>
            <a:p>
              <a:pPr marL="342900" indent="-342900" algn="ctr">
                <a:spcBef>
                  <a:spcPct val="20000"/>
                </a:spcBef>
              </a:pPr>
              <a:r>
                <a:rPr lang="en-US" sz="1000" b="1"/>
                <a:t>Voltage Controlled Oscillator</a:t>
              </a:r>
            </a:p>
          </p:txBody>
        </p:sp>
        <p:sp>
          <p:nvSpPr>
            <p:cNvPr id="131085" name="Line 23"/>
            <p:cNvSpPr>
              <a:spLocks noChangeShapeType="1"/>
            </p:cNvSpPr>
            <p:nvPr/>
          </p:nvSpPr>
          <p:spPr bwMode="auto">
            <a:xfrm>
              <a:off x="1385" y="1197"/>
              <a:ext cx="602" cy="0"/>
            </a:xfrm>
            <a:prstGeom prst="line">
              <a:avLst/>
            </a:prstGeom>
            <a:noFill/>
            <a:ln w="9525">
              <a:solidFill>
                <a:schemeClr val="tx1"/>
              </a:solidFill>
              <a:round/>
              <a:headEnd/>
              <a:tailEnd type="triangle" w="med" len="med"/>
            </a:ln>
          </p:spPr>
          <p:txBody>
            <a:bodyPr/>
            <a:lstStyle/>
            <a:p>
              <a:endParaRPr lang="en-US"/>
            </a:p>
          </p:txBody>
        </p:sp>
        <p:sp>
          <p:nvSpPr>
            <p:cNvPr id="131086" name="Oval 24"/>
            <p:cNvSpPr>
              <a:spLocks noChangeArrowheads="1"/>
            </p:cNvSpPr>
            <p:nvPr/>
          </p:nvSpPr>
          <p:spPr bwMode="auto">
            <a:xfrm>
              <a:off x="144" y="1368"/>
              <a:ext cx="284" cy="229"/>
            </a:xfrm>
            <a:prstGeom prst="ellipse">
              <a:avLst/>
            </a:prstGeom>
            <a:solidFill>
              <a:schemeClr val="accent1"/>
            </a:solidFill>
            <a:ln w="9525" algn="ctr">
              <a:solidFill>
                <a:schemeClr val="tx1"/>
              </a:solidFill>
              <a:round/>
              <a:headEnd/>
              <a:tailEnd/>
            </a:ln>
          </p:spPr>
          <p:txBody>
            <a:bodyPr wrap="none" anchor="ctr"/>
            <a:lstStyle/>
            <a:p>
              <a:pPr marL="342900" indent="-342900" algn="ctr">
                <a:spcBef>
                  <a:spcPct val="20000"/>
                </a:spcBef>
              </a:pPr>
              <a:r>
                <a:rPr lang="en-US" sz="1200"/>
                <a:t>Vm(t)</a:t>
              </a:r>
            </a:p>
          </p:txBody>
        </p:sp>
        <p:sp>
          <p:nvSpPr>
            <p:cNvPr id="131087" name="Line 25"/>
            <p:cNvSpPr>
              <a:spLocks noChangeShapeType="1"/>
            </p:cNvSpPr>
            <p:nvPr/>
          </p:nvSpPr>
          <p:spPr bwMode="auto">
            <a:xfrm flipV="1">
              <a:off x="286" y="1197"/>
              <a:ext cx="0" cy="171"/>
            </a:xfrm>
            <a:prstGeom prst="line">
              <a:avLst/>
            </a:prstGeom>
            <a:noFill/>
            <a:ln w="9525">
              <a:solidFill>
                <a:schemeClr val="tx1"/>
              </a:solidFill>
              <a:round/>
              <a:headEnd/>
              <a:tailEnd type="triangle" w="med" len="med"/>
            </a:ln>
          </p:spPr>
          <p:txBody>
            <a:bodyPr/>
            <a:lstStyle/>
            <a:p>
              <a:endParaRPr lang="en-US"/>
            </a:p>
          </p:txBody>
        </p:sp>
        <p:sp>
          <p:nvSpPr>
            <p:cNvPr id="131088" name="Line 26"/>
            <p:cNvSpPr>
              <a:spLocks noChangeShapeType="1"/>
            </p:cNvSpPr>
            <p:nvPr/>
          </p:nvSpPr>
          <p:spPr bwMode="auto">
            <a:xfrm>
              <a:off x="286" y="1197"/>
              <a:ext cx="709" cy="0"/>
            </a:xfrm>
            <a:prstGeom prst="line">
              <a:avLst/>
            </a:prstGeom>
            <a:noFill/>
            <a:ln w="9525">
              <a:solidFill>
                <a:schemeClr val="tx1"/>
              </a:solidFill>
              <a:round/>
              <a:headEnd/>
              <a:tailEnd type="triangle" w="med" len="med"/>
            </a:ln>
          </p:spPr>
          <p:txBody>
            <a:bodyPr/>
            <a:lstStyle/>
            <a:p>
              <a:endParaRPr lang="en-US"/>
            </a:p>
          </p:txBody>
        </p:sp>
        <p:grpSp>
          <p:nvGrpSpPr>
            <p:cNvPr id="131089" name="Group 27"/>
            <p:cNvGrpSpPr>
              <a:grpSpLocks/>
            </p:cNvGrpSpPr>
            <p:nvPr/>
          </p:nvGrpSpPr>
          <p:grpSpPr bwMode="auto">
            <a:xfrm>
              <a:off x="179" y="1676"/>
              <a:ext cx="213" cy="121"/>
              <a:chOff x="2880" y="1008"/>
              <a:chExt cx="1152" cy="1008"/>
            </a:xfrm>
          </p:grpSpPr>
          <p:sp>
            <p:nvSpPr>
              <p:cNvPr id="131097" name="Line 28"/>
              <p:cNvSpPr>
                <a:spLocks noChangeShapeType="1"/>
              </p:cNvSpPr>
              <p:nvPr/>
            </p:nvSpPr>
            <p:spPr bwMode="auto">
              <a:xfrm>
                <a:off x="3456" y="1008"/>
                <a:ext cx="0" cy="576"/>
              </a:xfrm>
              <a:prstGeom prst="line">
                <a:avLst/>
              </a:prstGeom>
              <a:noFill/>
              <a:ln w="9525">
                <a:solidFill>
                  <a:schemeClr val="tx1"/>
                </a:solidFill>
                <a:round/>
                <a:headEnd/>
                <a:tailEnd/>
              </a:ln>
            </p:spPr>
            <p:txBody>
              <a:bodyPr/>
              <a:lstStyle/>
              <a:p>
                <a:endParaRPr lang="en-US"/>
              </a:p>
            </p:txBody>
          </p:sp>
          <p:sp>
            <p:nvSpPr>
              <p:cNvPr id="131098" name="Line 29"/>
              <p:cNvSpPr>
                <a:spLocks noChangeShapeType="1"/>
              </p:cNvSpPr>
              <p:nvPr/>
            </p:nvSpPr>
            <p:spPr bwMode="auto">
              <a:xfrm>
                <a:off x="2880" y="1584"/>
                <a:ext cx="1152" cy="0"/>
              </a:xfrm>
              <a:prstGeom prst="line">
                <a:avLst/>
              </a:prstGeom>
              <a:noFill/>
              <a:ln w="9525">
                <a:solidFill>
                  <a:schemeClr val="tx1"/>
                </a:solidFill>
                <a:round/>
                <a:headEnd/>
                <a:tailEnd/>
              </a:ln>
            </p:spPr>
            <p:txBody>
              <a:bodyPr/>
              <a:lstStyle/>
              <a:p>
                <a:endParaRPr lang="en-US"/>
              </a:p>
            </p:txBody>
          </p:sp>
          <p:sp>
            <p:nvSpPr>
              <p:cNvPr id="131099" name="Line 30"/>
              <p:cNvSpPr>
                <a:spLocks noChangeShapeType="1"/>
              </p:cNvSpPr>
              <p:nvPr/>
            </p:nvSpPr>
            <p:spPr bwMode="auto">
              <a:xfrm>
                <a:off x="3120" y="1776"/>
                <a:ext cx="720" cy="0"/>
              </a:xfrm>
              <a:prstGeom prst="line">
                <a:avLst/>
              </a:prstGeom>
              <a:noFill/>
              <a:ln w="9525">
                <a:solidFill>
                  <a:schemeClr val="tx1"/>
                </a:solidFill>
                <a:round/>
                <a:headEnd/>
                <a:tailEnd/>
              </a:ln>
            </p:spPr>
            <p:txBody>
              <a:bodyPr/>
              <a:lstStyle/>
              <a:p>
                <a:endParaRPr lang="en-US"/>
              </a:p>
            </p:txBody>
          </p:sp>
          <p:sp>
            <p:nvSpPr>
              <p:cNvPr id="131100" name="Line 31"/>
              <p:cNvSpPr>
                <a:spLocks noChangeShapeType="1"/>
              </p:cNvSpPr>
              <p:nvPr/>
            </p:nvSpPr>
            <p:spPr bwMode="auto">
              <a:xfrm>
                <a:off x="3264" y="1920"/>
                <a:ext cx="384" cy="0"/>
              </a:xfrm>
              <a:prstGeom prst="line">
                <a:avLst/>
              </a:prstGeom>
              <a:noFill/>
              <a:ln w="9525">
                <a:solidFill>
                  <a:schemeClr val="tx1"/>
                </a:solidFill>
                <a:round/>
                <a:headEnd/>
                <a:tailEnd/>
              </a:ln>
            </p:spPr>
            <p:txBody>
              <a:bodyPr/>
              <a:lstStyle/>
              <a:p>
                <a:endParaRPr lang="en-US"/>
              </a:p>
            </p:txBody>
          </p:sp>
          <p:sp>
            <p:nvSpPr>
              <p:cNvPr id="131101" name="Line 32"/>
              <p:cNvSpPr>
                <a:spLocks noChangeShapeType="1"/>
              </p:cNvSpPr>
              <p:nvPr/>
            </p:nvSpPr>
            <p:spPr bwMode="auto">
              <a:xfrm>
                <a:off x="3408" y="2016"/>
                <a:ext cx="96" cy="0"/>
              </a:xfrm>
              <a:prstGeom prst="line">
                <a:avLst/>
              </a:prstGeom>
              <a:noFill/>
              <a:ln w="9525">
                <a:solidFill>
                  <a:schemeClr val="tx1"/>
                </a:solidFill>
                <a:round/>
                <a:headEnd/>
                <a:tailEnd/>
              </a:ln>
            </p:spPr>
            <p:txBody>
              <a:bodyPr/>
              <a:lstStyle/>
              <a:p>
                <a:endParaRPr lang="en-US"/>
              </a:p>
            </p:txBody>
          </p:sp>
        </p:grpSp>
        <p:sp>
          <p:nvSpPr>
            <p:cNvPr id="131090" name="Line 33"/>
            <p:cNvSpPr>
              <a:spLocks noChangeShapeType="1"/>
            </p:cNvSpPr>
            <p:nvPr/>
          </p:nvSpPr>
          <p:spPr bwMode="auto">
            <a:xfrm flipV="1">
              <a:off x="286" y="1597"/>
              <a:ext cx="0" cy="85"/>
            </a:xfrm>
            <a:prstGeom prst="line">
              <a:avLst/>
            </a:prstGeom>
            <a:noFill/>
            <a:ln w="9525">
              <a:solidFill>
                <a:schemeClr val="tx1"/>
              </a:solidFill>
              <a:round/>
              <a:headEnd/>
              <a:tailEnd/>
            </a:ln>
          </p:spPr>
          <p:txBody>
            <a:bodyPr/>
            <a:lstStyle/>
            <a:p>
              <a:endParaRPr lang="en-US"/>
            </a:p>
          </p:txBody>
        </p:sp>
        <p:sp>
          <p:nvSpPr>
            <p:cNvPr id="131091" name="AutoShape 34"/>
            <p:cNvSpPr>
              <a:spLocks noChangeArrowheads="1"/>
            </p:cNvSpPr>
            <p:nvPr/>
          </p:nvSpPr>
          <p:spPr bwMode="auto">
            <a:xfrm rot="5400000">
              <a:off x="1982" y="1002"/>
              <a:ext cx="400" cy="390"/>
            </a:xfrm>
            <a:prstGeom prst="triangle">
              <a:avLst>
                <a:gd name="adj" fmla="val 50000"/>
              </a:avLst>
            </a:prstGeom>
            <a:solidFill>
              <a:schemeClr val="accent1"/>
            </a:solidFill>
            <a:ln w="9525" algn="ctr">
              <a:solidFill>
                <a:schemeClr val="tx1"/>
              </a:solidFill>
              <a:miter lim="800000"/>
              <a:headEnd/>
              <a:tailEnd/>
            </a:ln>
          </p:spPr>
          <p:txBody>
            <a:bodyPr rot="10800000" vert="eaVert" wrap="none" anchor="ctr"/>
            <a:lstStyle/>
            <a:p>
              <a:pPr marL="342900" indent="-342900" algn="ctr">
                <a:spcBef>
                  <a:spcPct val="20000"/>
                </a:spcBef>
              </a:pPr>
              <a:r>
                <a:rPr lang="en-US" sz="2000"/>
                <a:t>PA</a:t>
              </a:r>
            </a:p>
          </p:txBody>
        </p:sp>
        <p:grpSp>
          <p:nvGrpSpPr>
            <p:cNvPr id="131092" name="Group 35"/>
            <p:cNvGrpSpPr>
              <a:grpSpLocks/>
            </p:cNvGrpSpPr>
            <p:nvPr/>
          </p:nvGrpSpPr>
          <p:grpSpPr bwMode="auto">
            <a:xfrm>
              <a:off x="2695" y="940"/>
              <a:ext cx="150" cy="242"/>
              <a:chOff x="240" y="1776"/>
              <a:chExt cx="192" cy="384"/>
            </a:xfrm>
          </p:grpSpPr>
          <p:sp>
            <p:nvSpPr>
              <p:cNvPr id="131095" name="AutoShape 36"/>
              <p:cNvSpPr>
                <a:spLocks noChangeArrowheads="1"/>
              </p:cNvSpPr>
              <p:nvPr/>
            </p:nvSpPr>
            <p:spPr bwMode="auto">
              <a:xfrm rot="10800000">
                <a:off x="240" y="1776"/>
                <a:ext cx="192" cy="192"/>
              </a:xfrm>
              <a:prstGeom prst="triangle">
                <a:avLst>
                  <a:gd name="adj" fmla="val 50000"/>
                </a:avLst>
              </a:prstGeom>
              <a:solidFill>
                <a:schemeClr val="hlink">
                  <a:alpha val="50195"/>
                </a:schemeClr>
              </a:solidFill>
              <a:ln w="12700" algn="ctr">
                <a:solidFill>
                  <a:schemeClr val="tx1"/>
                </a:solidFill>
                <a:miter lim="800000"/>
                <a:headEnd type="none" w="sm" len="sm"/>
                <a:tailEnd type="none" w="sm" len="sm"/>
              </a:ln>
            </p:spPr>
            <p:txBody>
              <a:bodyPr rot="10800000" wrap="none"/>
              <a:lstStyle/>
              <a:p>
                <a:endParaRPr lang="en-US"/>
              </a:p>
            </p:txBody>
          </p:sp>
          <p:sp>
            <p:nvSpPr>
              <p:cNvPr id="131096" name="Line 37"/>
              <p:cNvSpPr>
                <a:spLocks noChangeShapeType="1"/>
              </p:cNvSpPr>
              <p:nvPr/>
            </p:nvSpPr>
            <p:spPr bwMode="auto">
              <a:xfrm flipV="1">
                <a:off x="336" y="1968"/>
                <a:ext cx="0" cy="192"/>
              </a:xfrm>
              <a:prstGeom prst="line">
                <a:avLst/>
              </a:prstGeom>
              <a:noFill/>
              <a:ln w="12700">
                <a:solidFill>
                  <a:schemeClr val="tx1"/>
                </a:solidFill>
                <a:round/>
                <a:headEnd type="none" w="sm" len="sm"/>
                <a:tailEnd type="triangle" w="sm" len="sm"/>
              </a:ln>
            </p:spPr>
            <p:txBody>
              <a:bodyPr/>
              <a:lstStyle/>
              <a:p>
                <a:endParaRPr lang="en-US"/>
              </a:p>
            </p:txBody>
          </p:sp>
        </p:grpSp>
        <p:sp>
          <p:nvSpPr>
            <p:cNvPr id="131093" name="Freeform 38"/>
            <p:cNvSpPr>
              <a:spLocks/>
            </p:cNvSpPr>
            <p:nvPr/>
          </p:nvSpPr>
          <p:spPr bwMode="auto">
            <a:xfrm>
              <a:off x="2865" y="940"/>
              <a:ext cx="150" cy="110"/>
            </a:xfrm>
            <a:custGeom>
              <a:avLst/>
              <a:gdLst>
                <a:gd name="T0" fmla="*/ 0 w 768"/>
                <a:gd name="T1" fmla="*/ 0 h 552"/>
                <a:gd name="T2" fmla="*/ 0 w 768"/>
                <a:gd name="T3" fmla="*/ 0 h 552"/>
                <a:gd name="T4" fmla="*/ 0 w 768"/>
                <a:gd name="T5" fmla="*/ 0 h 552"/>
                <a:gd name="T6" fmla="*/ 0 w 768"/>
                <a:gd name="T7" fmla="*/ 0 h 552"/>
                <a:gd name="T8" fmla="*/ 0 60000 65536"/>
                <a:gd name="T9" fmla="*/ 0 60000 65536"/>
                <a:gd name="T10" fmla="*/ 0 60000 65536"/>
                <a:gd name="T11" fmla="*/ 0 60000 65536"/>
                <a:gd name="T12" fmla="*/ 0 w 768"/>
                <a:gd name="T13" fmla="*/ 0 h 552"/>
                <a:gd name="T14" fmla="*/ 768 w 768"/>
                <a:gd name="T15" fmla="*/ 552 h 552"/>
              </a:gdLst>
              <a:ahLst/>
              <a:cxnLst>
                <a:cxn ang="T8">
                  <a:pos x="T0" y="T1"/>
                </a:cxn>
                <a:cxn ang="T9">
                  <a:pos x="T2" y="T3"/>
                </a:cxn>
                <a:cxn ang="T10">
                  <a:pos x="T4" y="T5"/>
                </a:cxn>
                <a:cxn ang="T11">
                  <a:pos x="T6" y="T7"/>
                </a:cxn>
              </a:cxnLst>
              <a:rect l="T12" t="T13" r="T14" b="T15"/>
              <a:pathLst>
                <a:path w="768" h="552">
                  <a:moveTo>
                    <a:pt x="0" y="280"/>
                  </a:moveTo>
                  <a:cubicBezTo>
                    <a:pt x="76" y="140"/>
                    <a:pt x="152" y="0"/>
                    <a:pt x="240" y="40"/>
                  </a:cubicBezTo>
                  <a:cubicBezTo>
                    <a:pt x="328" y="80"/>
                    <a:pt x="440" y="488"/>
                    <a:pt x="528" y="520"/>
                  </a:cubicBezTo>
                  <a:cubicBezTo>
                    <a:pt x="616" y="552"/>
                    <a:pt x="696" y="280"/>
                    <a:pt x="768" y="232"/>
                  </a:cubicBezTo>
                </a:path>
              </a:pathLst>
            </a:custGeom>
            <a:noFill/>
            <a:ln w="9525">
              <a:solidFill>
                <a:schemeClr val="tx1"/>
              </a:solidFill>
              <a:round/>
              <a:headEnd/>
              <a:tailEnd/>
            </a:ln>
          </p:spPr>
          <p:txBody>
            <a:bodyPr/>
            <a:lstStyle/>
            <a:p>
              <a:endParaRPr lang="en-US"/>
            </a:p>
          </p:txBody>
        </p:sp>
        <p:sp>
          <p:nvSpPr>
            <p:cNvPr id="131094" name="Line 39"/>
            <p:cNvSpPr>
              <a:spLocks noChangeShapeType="1"/>
            </p:cNvSpPr>
            <p:nvPr/>
          </p:nvSpPr>
          <p:spPr bwMode="auto">
            <a:xfrm>
              <a:off x="2377" y="1197"/>
              <a:ext cx="390" cy="0"/>
            </a:xfrm>
            <a:prstGeom prst="line">
              <a:avLst/>
            </a:prstGeom>
            <a:noFill/>
            <a:ln w="9525">
              <a:solidFill>
                <a:schemeClr val="tx1"/>
              </a:solidFill>
              <a:round/>
              <a:headEnd/>
              <a:tailEnd type="triangle" w="med" len="med"/>
            </a:ln>
          </p:spPr>
          <p:txBody>
            <a:bodyPr/>
            <a:lstStyle/>
            <a:p>
              <a:endParaRPr lang="en-US"/>
            </a:p>
          </p:txBody>
        </p:sp>
      </p:grpSp>
      <p:sp>
        <p:nvSpPr>
          <p:cNvPr id="131082" name="Rectangle 41"/>
          <p:cNvSpPr>
            <a:spLocks noGrp="1" noChangeArrowheads="1"/>
          </p:cNvSpPr>
          <p:nvPr>
            <p:ph type="title"/>
          </p:nvPr>
        </p:nvSpPr>
        <p:spPr/>
        <p:txBody>
          <a:bodyPr/>
          <a:lstStyle/>
          <a:p>
            <a:r>
              <a:rPr lang="en-US" smtClean="0"/>
              <a:t>Digital Modulation - FSK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p:txBody>
          <a:bodyPr/>
          <a:lstStyle/>
          <a:p>
            <a:pPr eaLnBrk="1" hangingPunct="1"/>
            <a:r>
              <a:rPr lang="en-US" smtClean="0"/>
              <a:t>Frequency Modulation (lab)</a:t>
            </a:r>
          </a:p>
        </p:txBody>
      </p:sp>
      <p:sp>
        <p:nvSpPr>
          <p:cNvPr id="207875" name="Content Placeholder 2"/>
          <p:cNvSpPr>
            <a:spLocks noGrp="1"/>
          </p:cNvSpPr>
          <p:nvPr>
            <p:ph idx="4294967295"/>
          </p:nvPr>
        </p:nvSpPr>
        <p:spPr>
          <a:xfrm>
            <a:off x="333375" y="1157288"/>
            <a:ext cx="8467725" cy="5129212"/>
          </a:xfrm>
        </p:spPr>
        <p:txBody>
          <a:bodyPr/>
          <a:lstStyle/>
          <a:p>
            <a:pPr marL="227013" indent="-227013" eaLnBrk="1" hangingPunct="1"/>
            <a:r>
              <a:rPr lang="en-US" sz="1800" smtClean="0"/>
              <a:t>Frequency Modulation - </a:t>
            </a:r>
          </a:p>
          <a:p>
            <a:pPr marL="227013" indent="-227013" eaLnBrk="1" hangingPunct="1">
              <a:buFontTx/>
              <a:buNone/>
            </a:pPr>
            <a:r>
              <a:rPr lang="en-US" sz="1800" smtClean="0"/>
              <a:t>	</a:t>
            </a:r>
          </a:p>
          <a:p>
            <a:pPr marL="227013" indent="-227013" eaLnBrk="1" hangingPunct="1">
              <a:buFontTx/>
              <a:buNone/>
            </a:pPr>
            <a:endParaRPr lang="en-US" sz="1800" smtClean="0"/>
          </a:p>
          <a:p>
            <a:pPr marL="227013" indent="-227013" eaLnBrk="1" hangingPunct="1"/>
            <a:endParaRPr lang="en-US" sz="1800" smtClean="0"/>
          </a:p>
          <a:p>
            <a:pPr marL="227013" indent="-227013" eaLnBrk="1" hangingPunct="1">
              <a:buFontTx/>
              <a:buNone/>
            </a:pPr>
            <a:endParaRPr lang="en-US" sz="1800" smtClean="0"/>
          </a:p>
          <a:p>
            <a:pPr marL="227013" indent="-227013" eaLnBrk="1" hangingPunct="1">
              <a:buFontTx/>
              <a:buNone/>
            </a:pPr>
            <a:endParaRPr lang="en-US" sz="1800" smtClean="0"/>
          </a:p>
          <a:p>
            <a:pPr marL="227013" indent="-227013" eaLnBrk="1" hangingPunct="1">
              <a:buFontTx/>
              <a:buNone/>
            </a:pPr>
            <a:r>
              <a:rPr lang="en-US" sz="1800" smtClean="0"/>
              <a:t>			</a:t>
            </a:r>
          </a:p>
          <a:p>
            <a:pPr marL="574675" lvl="1" indent="-233363" eaLnBrk="1" hangingPunct="1">
              <a:buFontTx/>
              <a:buNone/>
            </a:pPr>
            <a:endParaRPr lang="en-US" sz="1600" smtClean="0"/>
          </a:p>
          <a:p>
            <a:pPr marL="227013" indent="-227013" eaLnBrk="1" hangingPunct="1">
              <a:buFontTx/>
              <a:buNone/>
            </a:pPr>
            <a:endParaRPr lang="en-US" sz="1800" smtClean="0"/>
          </a:p>
          <a:p>
            <a:pPr marL="227013" indent="-227013" eaLnBrk="1" hangingPunct="1">
              <a:buFontTx/>
              <a:buNone/>
            </a:pPr>
            <a:r>
              <a:rPr lang="en-US" sz="1800" smtClean="0"/>
              <a:t>						</a:t>
            </a:r>
          </a:p>
          <a:p>
            <a:pPr marL="227013" indent="-227013" eaLnBrk="1" hangingPunct="1">
              <a:buFontTx/>
              <a:buNone/>
            </a:pPr>
            <a:r>
              <a:rPr lang="en-US" sz="1800" smtClean="0"/>
              <a:t>						</a:t>
            </a:r>
          </a:p>
          <a:p>
            <a:pPr marL="227013" indent="-227013" eaLnBrk="1" hangingPunct="1">
              <a:buFontTx/>
              <a:buNone/>
            </a:pPr>
            <a:endParaRPr lang="en-US" smtClean="0"/>
          </a:p>
          <a:p>
            <a:pPr marL="227013" indent="-227013" eaLnBrk="1" hangingPunct="1">
              <a:buFontTx/>
              <a:buNone/>
            </a:pPr>
            <a:endParaRPr lang="en-US" smtClean="0"/>
          </a:p>
          <a:p>
            <a:pPr marL="227013" indent="-227013" eaLnBrk="1" hangingPunct="1">
              <a:buFontTx/>
              <a:buNone/>
            </a:pPr>
            <a:endParaRPr lang="en-US" sz="1800" smtClean="0"/>
          </a:p>
        </p:txBody>
      </p:sp>
      <p:sp>
        <p:nvSpPr>
          <p:cNvPr id="207876"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FED5139F-17A0-4476-BFB0-344647C7F030}" type="slidenum">
              <a:rPr lang="en-US" sz="800"/>
              <a:pPr algn="r"/>
              <a:t>25</a:t>
            </a:fld>
            <a:endParaRPr lang="en-US" sz="800"/>
          </a:p>
        </p:txBody>
      </p:sp>
      <p:sp>
        <p:nvSpPr>
          <p:cNvPr id="207877" name="Rectangle 11"/>
          <p:cNvSpPr>
            <a:spLocks noChangeArrowheads="1"/>
          </p:cNvSpPr>
          <p:nvPr/>
        </p:nvSpPr>
        <p:spPr bwMode="auto">
          <a:xfrm>
            <a:off x="722313" y="5949950"/>
            <a:ext cx="3284537" cy="307975"/>
          </a:xfrm>
          <a:prstGeom prst="rect">
            <a:avLst/>
          </a:prstGeom>
          <a:noFill/>
          <a:ln w="9525">
            <a:noFill/>
            <a:miter lim="800000"/>
            <a:headEnd/>
            <a:tailEnd/>
          </a:ln>
        </p:spPr>
        <p:txBody>
          <a:bodyPr wrap="none">
            <a:spAutoFit/>
          </a:bodyPr>
          <a:lstStyle/>
          <a:p>
            <a:r>
              <a:rPr lang="en-US" sz="1400"/>
              <a:t>FM – Freq Domain Waveform at m=0.2</a:t>
            </a:r>
          </a:p>
        </p:txBody>
      </p:sp>
      <p:sp>
        <p:nvSpPr>
          <p:cNvPr id="207878" name="Rectangle 12"/>
          <p:cNvSpPr>
            <a:spLocks noChangeArrowheads="1"/>
          </p:cNvSpPr>
          <p:nvPr/>
        </p:nvSpPr>
        <p:spPr bwMode="auto">
          <a:xfrm>
            <a:off x="969963" y="3082925"/>
            <a:ext cx="2555875" cy="307975"/>
          </a:xfrm>
          <a:prstGeom prst="rect">
            <a:avLst/>
          </a:prstGeom>
          <a:noFill/>
          <a:ln w="9525">
            <a:noFill/>
            <a:miter lim="800000"/>
            <a:headEnd/>
            <a:tailEnd/>
          </a:ln>
        </p:spPr>
        <p:txBody>
          <a:bodyPr wrap="none">
            <a:spAutoFit/>
          </a:bodyPr>
          <a:lstStyle/>
          <a:p>
            <a:r>
              <a:rPr lang="en-US" sz="1400"/>
              <a:t>FM – Time Domain Waveform</a:t>
            </a:r>
          </a:p>
        </p:txBody>
      </p:sp>
      <p:sp>
        <p:nvSpPr>
          <p:cNvPr id="207879" name="Rectangle 13"/>
          <p:cNvSpPr>
            <a:spLocks noChangeArrowheads="1"/>
          </p:cNvSpPr>
          <p:nvPr/>
        </p:nvSpPr>
        <p:spPr bwMode="auto">
          <a:xfrm>
            <a:off x="4941888" y="3101975"/>
            <a:ext cx="3259137" cy="307975"/>
          </a:xfrm>
          <a:prstGeom prst="rect">
            <a:avLst/>
          </a:prstGeom>
          <a:noFill/>
          <a:ln w="9525">
            <a:noFill/>
            <a:miter lim="800000"/>
            <a:headEnd/>
            <a:tailEnd/>
          </a:ln>
        </p:spPr>
        <p:txBody>
          <a:bodyPr>
            <a:spAutoFit/>
          </a:bodyPr>
          <a:lstStyle/>
          <a:p>
            <a:r>
              <a:rPr lang="en-US" sz="1400"/>
              <a:t>FM – Freq Domain Waveform at m=2</a:t>
            </a:r>
          </a:p>
        </p:txBody>
      </p:sp>
      <p:sp>
        <p:nvSpPr>
          <p:cNvPr id="207880" name="Rectangle 15"/>
          <p:cNvSpPr>
            <a:spLocks noChangeArrowheads="1"/>
          </p:cNvSpPr>
          <p:nvPr/>
        </p:nvSpPr>
        <p:spPr bwMode="auto">
          <a:xfrm>
            <a:off x="4999038" y="5768975"/>
            <a:ext cx="3259137" cy="307975"/>
          </a:xfrm>
          <a:prstGeom prst="rect">
            <a:avLst/>
          </a:prstGeom>
          <a:noFill/>
          <a:ln w="9525">
            <a:noFill/>
            <a:miter lim="800000"/>
            <a:headEnd/>
            <a:tailEnd/>
          </a:ln>
        </p:spPr>
        <p:txBody>
          <a:bodyPr>
            <a:spAutoFit/>
          </a:bodyPr>
          <a:lstStyle/>
          <a:p>
            <a:r>
              <a:rPr lang="en-US" sz="1400"/>
              <a:t>FM – Freq Domain Waveform at m=10</a:t>
            </a:r>
          </a:p>
        </p:txBody>
      </p:sp>
      <p:pic>
        <p:nvPicPr>
          <p:cNvPr id="207881" name="Picture 17" descr="FM - Time Domain-Lab.jpg"/>
          <p:cNvPicPr>
            <a:picLocks noChangeAspect="1"/>
          </p:cNvPicPr>
          <p:nvPr/>
        </p:nvPicPr>
        <p:blipFill>
          <a:blip r:embed="rId2"/>
          <a:srcRect/>
          <a:stretch>
            <a:fillRect/>
          </a:stretch>
        </p:blipFill>
        <p:spPr bwMode="auto">
          <a:xfrm>
            <a:off x="633413" y="1543050"/>
            <a:ext cx="3109912" cy="1419225"/>
          </a:xfrm>
          <a:prstGeom prst="rect">
            <a:avLst/>
          </a:prstGeom>
          <a:noFill/>
          <a:ln w="9525">
            <a:solidFill>
              <a:srgbClr val="0070C0"/>
            </a:solidFill>
            <a:miter lim="800000"/>
            <a:headEnd/>
            <a:tailEnd/>
          </a:ln>
        </p:spPr>
      </p:pic>
      <p:pic>
        <p:nvPicPr>
          <p:cNvPr id="207882" name="Picture 18" descr="FM - Freq Domain lowM-Lab.jpg"/>
          <p:cNvPicPr>
            <a:picLocks noChangeAspect="1"/>
          </p:cNvPicPr>
          <p:nvPr/>
        </p:nvPicPr>
        <p:blipFill>
          <a:blip r:embed="rId3"/>
          <a:srcRect/>
          <a:stretch>
            <a:fillRect/>
          </a:stretch>
        </p:blipFill>
        <p:spPr bwMode="auto">
          <a:xfrm>
            <a:off x="719138" y="3343275"/>
            <a:ext cx="3068637" cy="2576513"/>
          </a:xfrm>
          <a:prstGeom prst="rect">
            <a:avLst/>
          </a:prstGeom>
          <a:noFill/>
          <a:ln w="9525">
            <a:solidFill>
              <a:srgbClr val="0070C0"/>
            </a:solidFill>
            <a:miter lim="800000"/>
            <a:headEnd/>
            <a:tailEnd/>
          </a:ln>
        </p:spPr>
      </p:pic>
      <p:pic>
        <p:nvPicPr>
          <p:cNvPr id="207883" name="Picture 19" descr="FM - Freq Domain MedM-Lab.jpg"/>
          <p:cNvPicPr>
            <a:picLocks noChangeAspect="1"/>
          </p:cNvPicPr>
          <p:nvPr/>
        </p:nvPicPr>
        <p:blipFill>
          <a:blip r:embed="rId4"/>
          <a:srcRect/>
          <a:stretch>
            <a:fillRect/>
          </a:stretch>
        </p:blipFill>
        <p:spPr bwMode="auto">
          <a:xfrm>
            <a:off x="4686300" y="1228725"/>
            <a:ext cx="3543300" cy="1828800"/>
          </a:xfrm>
          <a:prstGeom prst="rect">
            <a:avLst/>
          </a:prstGeom>
          <a:noFill/>
          <a:ln w="9525">
            <a:solidFill>
              <a:srgbClr val="0070C0"/>
            </a:solidFill>
            <a:miter lim="800000"/>
            <a:headEnd/>
            <a:tailEnd/>
          </a:ln>
        </p:spPr>
      </p:pic>
      <p:pic>
        <p:nvPicPr>
          <p:cNvPr id="207884" name="Picture 20" descr="FM - Freq Domain HighM-Lab.jpg"/>
          <p:cNvPicPr>
            <a:picLocks noChangeAspect="1"/>
          </p:cNvPicPr>
          <p:nvPr/>
        </p:nvPicPr>
        <p:blipFill>
          <a:blip r:embed="rId5"/>
          <a:srcRect/>
          <a:stretch>
            <a:fillRect/>
          </a:stretch>
        </p:blipFill>
        <p:spPr bwMode="auto">
          <a:xfrm>
            <a:off x="4686300" y="3482975"/>
            <a:ext cx="3629025" cy="224155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smtClean="0"/>
              <a:t>FM modulator</a:t>
            </a:r>
          </a:p>
        </p:txBody>
      </p:sp>
      <p:sp>
        <p:nvSpPr>
          <p:cNvPr id="133122" name="Rectangle 3"/>
          <p:cNvSpPr>
            <a:spLocks noGrp="1" noChangeArrowheads="1"/>
          </p:cNvSpPr>
          <p:nvPr>
            <p:ph type="body" idx="4294967295"/>
          </p:nvPr>
        </p:nvSpPr>
        <p:spPr>
          <a:xfrm>
            <a:off x="387350" y="969963"/>
            <a:ext cx="8467725" cy="4692650"/>
          </a:xfrm>
        </p:spPr>
        <p:txBody>
          <a:bodyPr/>
          <a:lstStyle/>
          <a:p>
            <a:r>
              <a:rPr lang="en-US" sz="2400" smtClean="0"/>
              <a:t>250kbps 2FSK modulation</a:t>
            </a:r>
          </a:p>
          <a:p>
            <a:pPr lvl="1"/>
            <a:r>
              <a:rPr lang="en-US" sz="2000" smtClean="0"/>
              <a:t>99% OCBW = 508kHz</a:t>
            </a:r>
          </a:p>
          <a:p>
            <a:pPr lvl="1"/>
            <a:r>
              <a:rPr lang="en-US" sz="2000" smtClean="0"/>
              <a:t>90% OCBW = 268kHz</a:t>
            </a:r>
          </a:p>
          <a:p>
            <a:pPr lvl="1"/>
            <a:r>
              <a:rPr lang="en-US" sz="2000" smtClean="0"/>
              <a:t>Average TX current = 100%</a:t>
            </a:r>
          </a:p>
          <a:p>
            <a:pPr lvl="1"/>
            <a:r>
              <a:rPr lang="en-US" sz="2000" smtClean="0"/>
              <a:t>ACI = ~57dBc (1MHz off)</a:t>
            </a:r>
          </a:p>
        </p:txBody>
      </p:sp>
      <p:pic>
        <p:nvPicPr>
          <p:cNvPr id="133123" name="Picture 8"/>
          <p:cNvPicPr>
            <a:picLocks noChangeAspect="1" noChangeArrowheads="1"/>
          </p:cNvPicPr>
          <p:nvPr/>
        </p:nvPicPr>
        <p:blipFill>
          <a:blip r:embed="rId3"/>
          <a:srcRect/>
          <a:stretch>
            <a:fillRect/>
          </a:stretch>
        </p:blipFill>
        <p:spPr bwMode="auto">
          <a:xfrm>
            <a:off x="133350" y="2976563"/>
            <a:ext cx="4487863" cy="3367087"/>
          </a:xfrm>
          <a:prstGeom prst="rect">
            <a:avLst/>
          </a:prstGeom>
          <a:noFill/>
          <a:ln w="9525">
            <a:noFill/>
            <a:miter lim="800000"/>
            <a:headEnd/>
            <a:tailEnd/>
          </a:ln>
        </p:spPr>
      </p:pic>
      <p:pic>
        <p:nvPicPr>
          <p:cNvPr id="133124" name="Picture 9"/>
          <p:cNvPicPr>
            <a:picLocks noChangeAspect="1" noChangeArrowheads="1"/>
          </p:cNvPicPr>
          <p:nvPr/>
        </p:nvPicPr>
        <p:blipFill>
          <a:blip r:embed="rId4"/>
          <a:srcRect/>
          <a:stretch>
            <a:fillRect/>
          </a:stretch>
        </p:blipFill>
        <p:spPr bwMode="auto">
          <a:xfrm>
            <a:off x="4621213" y="2941638"/>
            <a:ext cx="4487862" cy="3367087"/>
          </a:xfrm>
          <a:prstGeom prst="rect">
            <a:avLst/>
          </a:prstGeom>
          <a:noFill/>
          <a:ln w="9525">
            <a:noFill/>
            <a:miter lim="800000"/>
            <a:headEnd/>
            <a:tailEnd/>
          </a:ln>
        </p:spPr>
      </p:pic>
      <p:pic>
        <p:nvPicPr>
          <p:cNvPr id="133125" name="Picture 10"/>
          <p:cNvPicPr>
            <a:picLocks noChangeAspect="1" noChangeArrowheads="1"/>
          </p:cNvPicPr>
          <p:nvPr/>
        </p:nvPicPr>
        <p:blipFill>
          <a:blip r:embed="rId5"/>
          <a:srcRect/>
          <a:stretch>
            <a:fillRect/>
          </a:stretch>
        </p:blipFill>
        <p:spPr bwMode="auto">
          <a:xfrm>
            <a:off x="4846638" y="228600"/>
            <a:ext cx="3811587"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US" smtClean="0"/>
              <a:t>4 level FM modulator</a:t>
            </a:r>
          </a:p>
        </p:txBody>
      </p:sp>
      <p:sp>
        <p:nvSpPr>
          <p:cNvPr id="137218" name="Rectangle 3"/>
          <p:cNvSpPr>
            <a:spLocks noGrp="1" noChangeArrowheads="1"/>
          </p:cNvSpPr>
          <p:nvPr>
            <p:ph type="body" idx="4294967295"/>
          </p:nvPr>
        </p:nvSpPr>
        <p:spPr>
          <a:xfrm>
            <a:off x="387350" y="969963"/>
            <a:ext cx="8467725" cy="4692650"/>
          </a:xfrm>
        </p:spPr>
        <p:txBody>
          <a:bodyPr/>
          <a:lstStyle/>
          <a:p>
            <a:r>
              <a:rPr lang="en-US" sz="2400" smtClean="0"/>
              <a:t>250kbps 4FSK modulation</a:t>
            </a:r>
          </a:p>
          <a:p>
            <a:pPr lvl="1"/>
            <a:r>
              <a:rPr lang="en-US" sz="2000" smtClean="0"/>
              <a:t>99% OCBW = 321kHz</a:t>
            </a:r>
          </a:p>
          <a:p>
            <a:pPr lvl="1"/>
            <a:r>
              <a:rPr lang="en-US" sz="2000" smtClean="0"/>
              <a:t>90% OCBW = 215kHz</a:t>
            </a:r>
          </a:p>
          <a:p>
            <a:pPr lvl="1"/>
            <a:r>
              <a:rPr lang="en-US" sz="2000" smtClean="0"/>
              <a:t>Average TX current = 100%</a:t>
            </a:r>
          </a:p>
          <a:p>
            <a:pPr lvl="1"/>
            <a:r>
              <a:rPr lang="en-US" sz="2000" smtClean="0"/>
              <a:t>ACI = ~55dBc (1MHz off)</a:t>
            </a:r>
          </a:p>
        </p:txBody>
      </p:sp>
      <p:pic>
        <p:nvPicPr>
          <p:cNvPr id="137219" name="Picture 7"/>
          <p:cNvPicPr>
            <a:picLocks noChangeAspect="1" noChangeArrowheads="1"/>
          </p:cNvPicPr>
          <p:nvPr/>
        </p:nvPicPr>
        <p:blipFill>
          <a:blip r:embed="rId3"/>
          <a:srcRect/>
          <a:stretch>
            <a:fillRect/>
          </a:stretch>
        </p:blipFill>
        <p:spPr bwMode="auto">
          <a:xfrm>
            <a:off x="4981575" y="211138"/>
            <a:ext cx="3811588" cy="2859087"/>
          </a:xfrm>
          <a:prstGeom prst="rect">
            <a:avLst/>
          </a:prstGeom>
          <a:noFill/>
          <a:ln w="9525">
            <a:noFill/>
            <a:miter lim="800000"/>
            <a:headEnd/>
            <a:tailEnd/>
          </a:ln>
        </p:spPr>
      </p:pic>
      <p:pic>
        <p:nvPicPr>
          <p:cNvPr id="137220" name="Picture 9"/>
          <p:cNvPicPr>
            <a:picLocks noChangeAspect="1" noChangeArrowheads="1"/>
          </p:cNvPicPr>
          <p:nvPr/>
        </p:nvPicPr>
        <p:blipFill>
          <a:blip r:embed="rId4"/>
          <a:srcRect/>
          <a:stretch>
            <a:fillRect/>
          </a:stretch>
        </p:blipFill>
        <p:spPr bwMode="auto">
          <a:xfrm>
            <a:off x="4621213" y="2967038"/>
            <a:ext cx="4479925" cy="3360737"/>
          </a:xfrm>
          <a:prstGeom prst="rect">
            <a:avLst/>
          </a:prstGeom>
          <a:noFill/>
          <a:ln w="9525">
            <a:noFill/>
            <a:miter lim="800000"/>
            <a:headEnd/>
            <a:tailEnd/>
          </a:ln>
        </p:spPr>
      </p:pic>
      <p:pic>
        <p:nvPicPr>
          <p:cNvPr id="137221" name="Picture 10"/>
          <p:cNvPicPr>
            <a:picLocks noChangeAspect="1" noChangeArrowheads="1"/>
          </p:cNvPicPr>
          <p:nvPr/>
        </p:nvPicPr>
        <p:blipFill>
          <a:blip r:embed="rId5"/>
          <a:srcRect/>
          <a:stretch>
            <a:fillRect/>
          </a:stretch>
        </p:blipFill>
        <p:spPr bwMode="auto">
          <a:xfrm>
            <a:off x="141288" y="2954338"/>
            <a:ext cx="4479925"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idx="4294967295"/>
          </p:nvPr>
        </p:nvSpPr>
        <p:spPr/>
        <p:txBody>
          <a:bodyPr/>
          <a:lstStyle/>
          <a:p>
            <a:pPr eaLnBrk="1" hangingPunct="1"/>
            <a:r>
              <a:rPr lang="en-US" smtClean="0"/>
              <a:t>Digital Modulation - nFSK</a:t>
            </a:r>
          </a:p>
        </p:txBody>
      </p:sp>
      <p:sp>
        <p:nvSpPr>
          <p:cNvPr id="208899" name="Content Placeholder 2"/>
          <p:cNvSpPr>
            <a:spLocks noGrp="1"/>
          </p:cNvSpPr>
          <p:nvPr>
            <p:ph idx="4294967295"/>
          </p:nvPr>
        </p:nvSpPr>
        <p:spPr>
          <a:xfrm>
            <a:off x="333375" y="1157288"/>
            <a:ext cx="8467725" cy="4692650"/>
          </a:xfrm>
        </p:spPr>
        <p:txBody>
          <a:bodyPr/>
          <a:lstStyle/>
          <a:p>
            <a:pPr marL="227013" indent="-227013" eaLnBrk="1" hangingPunct="1"/>
            <a:r>
              <a:rPr lang="en-US" sz="1800" smtClean="0"/>
              <a:t>Various types of Frequency Shift Keying modulation</a:t>
            </a:r>
          </a:p>
          <a:p>
            <a:pPr marL="227013" indent="-227013" eaLnBrk="1" hangingPunct="1">
              <a:buFontTx/>
              <a:buNone/>
            </a:pPr>
            <a:r>
              <a:rPr lang="en-US" sz="1800" smtClean="0"/>
              <a:t>	</a:t>
            </a:r>
          </a:p>
          <a:p>
            <a:pPr marL="227013" indent="-227013" eaLnBrk="1" hangingPunct="1"/>
            <a:endParaRPr lang="en-US" sz="1800" smtClean="0"/>
          </a:p>
          <a:p>
            <a:pPr marL="227013" indent="-227013" eaLnBrk="1" hangingPunct="1">
              <a:buFontTx/>
              <a:buNone/>
            </a:pPr>
            <a:endParaRPr lang="en-US" sz="1800" smtClean="0"/>
          </a:p>
          <a:p>
            <a:pPr marL="227013" indent="-227013" eaLnBrk="1" hangingPunct="1">
              <a:buFontTx/>
              <a:buNone/>
            </a:pPr>
            <a:endParaRPr lang="en-US" sz="1800" smtClean="0"/>
          </a:p>
          <a:p>
            <a:pPr marL="227013" indent="-227013" eaLnBrk="1" hangingPunct="1">
              <a:buFontTx/>
              <a:buNone/>
            </a:pPr>
            <a:endParaRPr lang="en-US" sz="1800" smtClean="0"/>
          </a:p>
          <a:p>
            <a:pPr marL="227013" indent="-227013" eaLnBrk="1" hangingPunct="1">
              <a:buFontTx/>
              <a:buNone/>
            </a:pPr>
            <a:r>
              <a:rPr lang="en-US" sz="1800" smtClean="0"/>
              <a:t>		</a:t>
            </a:r>
            <a:endParaRPr lang="en-US" sz="1600" smtClean="0"/>
          </a:p>
          <a:p>
            <a:pPr marL="227013" indent="-227013" eaLnBrk="1" hangingPunct="1">
              <a:buFontTx/>
              <a:buNone/>
            </a:pPr>
            <a:endParaRPr lang="en-US" sz="1800" smtClean="0"/>
          </a:p>
          <a:p>
            <a:pPr marL="227013" indent="-227013" eaLnBrk="1" hangingPunct="1">
              <a:buFontTx/>
              <a:buNone/>
            </a:pPr>
            <a:endParaRPr lang="en-US" smtClean="0"/>
          </a:p>
          <a:p>
            <a:pPr marL="227013" indent="-227013" eaLnBrk="1" hangingPunct="1">
              <a:buFontTx/>
              <a:buNone/>
            </a:pPr>
            <a:endParaRPr lang="en-US" smtClean="0"/>
          </a:p>
          <a:p>
            <a:pPr marL="227013" indent="-227013" eaLnBrk="1" hangingPunct="1">
              <a:buFontTx/>
              <a:buNone/>
            </a:pPr>
            <a:endParaRPr lang="en-US" smtClean="0"/>
          </a:p>
          <a:p>
            <a:pPr marL="227013" indent="-227013" eaLnBrk="1" hangingPunct="1">
              <a:buFontTx/>
              <a:buNone/>
            </a:pPr>
            <a:endParaRPr lang="en-US" sz="1800" smtClean="0"/>
          </a:p>
        </p:txBody>
      </p:sp>
      <p:sp>
        <p:nvSpPr>
          <p:cNvPr id="208900"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1967996C-19E7-4FD9-ABDF-BDCD6A737F41}" type="slidenum">
              <a:rPr lang="en-US" sz="800"/>
              <a:pPr algn="r"/>
              <a:t>28</a:t>
            </a:fld>
            <a:endParaRPr lang="en-US" sz="800"/>
          </a:p>
        </p:txBody>
      </p:sp>
      <p:sp>
        <p:nvSpPr>
          <p:cNvPr id="208901" name="Rectangle 14"/>
          <p:cNvSpPr>
            <a:spLocks noChangeArrowheads="1"/>
          </p:cNvSpPr>
          <p:nvPr/>
        </p:nvSpPr>
        <p:spPr bwMode="auto">
          <a:xfrm>
            <a:off x="3135313" y="3028950"/>
            <a:ext cx="2636837" cy="307975"/>
          </a:xfrm>
          <a:prstGeom prst="rect">
            <a:avLst/>
          </a:prstGeom>
          <a:noFill/>
          <a:ln w="9525">
            <a:noFill/>
            <a:miter lim="800000"/>
            <a:headEnd/>
            <a:tailEnd/>
          </a:ln>
        </p:spPr>
        <p:txBody>
          <a:bodyPr>
            <a:spAutoFit/>
          </a:bodyPr>
          <a:lstStyle/>
          <a:p>
            <a:r>
              <a:rPr lang="en-US" sz="1400"/>
              <a:t>FSK – Time Domain Waveform</a:t>
            </a:r>
          </a:p>
        </p:txBody>
      </p:sp>
      <p:sp>
        <p:nvSpPr>
          <p:cNvPr id="208902" name="Rectangle 16"/>
          <p:cNvSpPr>
            <a:spLocks noChangeArrowheads="1"/>
          </p:cNvSpPr>
          <p:nvPr/>
        </p:nvSpPr>
        <p:spPr bwMode="auto">
          <a:xfrm>
            <a:off x="1457325" y="5619750"/>
            <a:ext cx="847725" cy="307975"/>
          </a:xfrm>
          <a:prstGeom prst="rect">
            <a:avLst/>
          </a:prstGeom>
          <a:noFill/>
          <a:ln w="9525">
            <a:noFill/>
            <a:miter lim="800000"/>
            <a:headEnd/>
            <a:tailEnd/>
          </a:ln>
        </p:spPr>
        <p:txBody>
          <a:bodyPr>
            <a:spAutoFit/>
          </a:bodyPr>
          <a:lstStyle/>
          <a:p>
            <a:r>
              <a:rPr lang="en-US" sz="1400"/>
              <a:t>2FSK</a:t>
            </a:r>
          </a:p>
        </p:txBody>
      </p:sp>
      <p:pic>
        <p:nvPicPr>
          <p:cNvPr id="208903" name="Picture 8" descr="FSK-Time Domain.jpg"/>
          <p:cNvPicPr>
            <a:picLocks noChangeAspect="1"/>
          </p:cNvPicPr>
          <p:nvPr/>
        </p:nvPicPr>
        <p:blipFill>
          <a:blip r:embed="rId2"/>
          <a:srcRect/>
          <a:stretch>
            <a:fillRect/>
          </a:stretch>
        </p:blipFill>
        <p:spPr bwMode="auto">
          <a:xfrm>
            <a:off x="1857375" y="1552575"/>
            <a:ext cx="5924550" cy="1509713"/>
          </a:xfrm>
          <a:prstGeom prst="rect">
            <a:avLst/>
          </a:prstGeom>
          <a:noFill/>
          <a:ln w="9525">
            <a:solidFill>
              <a:srgbClr val="0070C0"/>
            </a:solidFill>
            <a:miter lim="800000"/>
            <a:headEnd/>
            <a:tailEnd/>
          </a:ln>
        </p:spPr>
      </p:pic>
      <p:pic>
        <p:nvPicPr>
          <p:cNvPr id="208904" name="Picture 9" descr="2FSK-Freq Domain.jpg"/>
          <p:cNvPicPr>
            <a:picLocks noChangeAspect="1"/>
          </p:cNvPicPr>
          <p:nvPr/>
        </p:nvPicPr>
        <p:blipFill>
          <a:blip r:embed="rId3"/>
          <a:srcRect/>
          <a:stretch>
            <a:fillRect/>
          </a:stretch>
        </p:blipFill>
        <p:spPr bwMode="auto">
          <a:xfrm>
            <a:off x="733425" y="3357563"/>
            <a:ext cx="2409825" cy="2319337"/>
          </a:xfrm>
          <a:prstGeom prst="rect">
            <a:avLst/>
          </a:prstGeom>
          <a:noFill/>
          <a:ln w="9525">
            <a:solidFill>
              <a:srgbClr val="0070C0"/>
            </a:solidFill>
            <a:miter lim="800000"/>
            <a:headEnd/>
            <a:tailEnd/>
          </a:ln>
        </p:spPr>
      </p:pic>
      <p:pic>
        <p:nvPicPr>
          <p:cNvPr id="208905" name="Picture 10" descr="4FSK-Freq Domain.jpg"/>
          <p:cNvPicPr>
            <a:picLocks noChangeAspect="1"/>
          </p:cNvPicPr>
          <p:nvPr/>
        </p:nvPicPr>
        <p:blipFill>
          <a:blip r:embed="rId4"/>
          <a:srcRect/>
          <a:stretch>
            <a:fillRect/>
          </a:stretch>
        </p:blipFill>
        <p:spPr bwMode="auto">
          <a:xfrm>
            <a:off x="3362325" y="3360738"/>
            <a:ext cx="2562225" cy="2287587"/>
          </a:xfrm>
          <a:prstGeom prst="rect">
            <a:avLst/>
          </a:prstGeom>
          <a:noFill/>
          <a:ln w="9525">
            <a:solidFill>
              <a:srgbClr val="0070C0"/>
            </a:solidFill>
            <a:miter lim="800000"/>
            <a:headEnd/>
            <a:tailEnd/>
          </a:ln>
        </p:spPr>
      </p:pic>
      <p:sp>
        <p:nvSpPr>
          <p:cNvPr id="208906" name="Rectangle 11"/>
          <p:cNvSpPr>
            <a:spLocks noChangeArrowheads="1"/>
          </p:cNvSpPr>
          <p:nvPr/>
        </p:nvSpPr>
        <p:spPr bwMode="auto">
          <a:xfrm>
            <a:off x="4333875" y="5600700"/>
            <a:ext cx="638175" cy="307975"/>
          </a:xfrm>
          <a:prstGeom prst="rect">
            <a:avLst/>
          </a:prstGeom>
          <a:noFill/>
          <a:ln w="9525">
            <a:noFill/>
            <a:miter lim="800000"/>
            <a:headEnd/>
            <a:tailEnd/>
          </a:ln>
        </p:spPr>
        <p:txBody>
          <a:bodyPr>
            <a:spAutoFit/>
          </a:bodyPr>
          <a:lstStyle/>
          <a:p>
            <a:r>
              <a:rPr lang="en-US" sz="1400"/>
              <a:t>4FSK</a:t>
            </a:r>
          </a:p>
        </p:txBody>
      </p:sp>
      <p:pic>
        <p:nvPicPr>
          <p:cNvPr id="208907" name="Picture 12" descr="GFSK-Freq Domain.jpg"/>
          <p:cNvPicPr>
            <a:picLocks noChangeAspect="1"/>
          </p:cNvPicPr>
          <p:nvPr/>
        </p:nvPicPr>
        <p:blipFill>
          <a:blip r:embed="rId5"/>
          <a:srcRect/>
          <a:stretch>
            <a:fillRect/>
          </a:stretch>
        </p:blipFill>
        <p:spPr bwMode="auto">
          <a:xfrm>
            <a:off x="6091238" y="3386138"/>
            <a:ext cx="2490787" cy="2271712"/>
          </a:xfrm>
          <a:prstGeom prst="rect">
            <a:avLst/>
          </a:prstGeom>
          <a:noFill/>
          <a:ln w="9525">
            <a:solidFill>
              <a:srgbClr val="0070C0"/>
            </a:solidFill>
            <a:miter lim="800000"/>
            <a:headEnd/>
            <a:tailEnd/>
          </a:ln>
        </p:spPr>
      </p:pic>
      <p:sp>
        <p:nvSpPr>
          <p:cNvPr id="208908" name="Rectangle 17"/>
          <p:cNvSpPr>
            <a:spLocks noChangeArrowheads="1"/>
          </p:cNvSpPr>
          <p:nvPr/>
        </p:nvSpPr>
        <p:spPr bwMode="auto">
          <a:xfrm>
            <a:off x="7077075" y="5648325"/>
            <a:ext cx="752475" cy="307975"/>
          </a:xfrm>
          <a:prstGeom prst="rect">
            <a:avLst/>
          </a:prstGeom>
          <a:noFill/>
          <a:ln w="9525">
            <a:noFill/>
            <a:miter lim="800000"/>
            <a:headEnd/>
            <a:tailEnd/>
          </a:ln>
        </p:spPr>
        <p:txBody>
          <a:bodyPr>
            <a:spAutoFit/>
          </a:bodyPr>
          <a:lstStyle/>
          <a:p>
            <a:r>
              <a:rPr lang="en-US" sz="1400"/>
              <a:t>GFSK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3" name="Rectangle 3"/>
          <p:cNvSpPr>
            <a:spLocks noGrp="1" noChangeArrowheads="1"/>
          </p:cNvSpPr>
          <p:nvPr>
            <p:ph type="body" idx="1"/>
          </p:nvPr>
        </p:nvSpPr>
        <p:spPr>
          <a:xfrm>
            <a:off x="0" y="990600"/>
            <a:ext cx="6091238" cy="2438400"/>
          </a:xfrm>
        </p:spPr>
        <p:txBody>
          <a:bodyPr/>
          <a:lstStyle/>
          <a:p>
            <a:r>
              <a:rPr lang="en-US" sz="2400" smtClean="0">
                <a:solidFill>
                  <a:schemeClr val="accent2"/>
                </a:solidFill>
              </a:rPr>
              <a:t>Quadrature Phase Shift Keying</a:t>
            </a:r>
          </a:p>
          <a:p>
            <a:pPr lvl="1"/>
            <a:r>
              <a:rPr lang="en-US" sz="2000" smtClean="0"/>
              <a:t>Pros:  Symbol represents two bits of data</a:t>
            </a:r>
          </a:p>
          <a:p>
            <a:pPr lvl="1"/>
            <a:r>
              <a:rPr lang="en-US" sz="2000" smtClean="0"/>
              <a:t>Cons: Phase in the signal can jump as much as 180</a:t>
            </a:r>
            <a:r>
              <a:rPr lang="en-US" sz="2000" baseline="30000" smtClean="0"/>
              <a:t>O</a:t>
            </a:r>
            <a:r>
              <a:rPr lang="en-US" sz="2000" smtClean="0"/>
              <a:t> causing out of band noise</a:t>
            </a:r>
          </a:p>
          <a:p>
            <a:pPr lvl="1"/>
            <a:r>
              <a:rPr lang="en-US" sz="2000" smtClean="0">
                <a:solidFill>
                  <a:schemeClr val="accent2"/>
                </a:solidFill>
              </a:rPr>
              <a:t>Offset Quadrature Phase Shift Keying</a:t>
            </a:r>
          </a:p>
          <a:p>
            <a:pPr lvl="1"/>
            <a:r>
              <a:rPr lang="en-US" sz="2000" smtClean="0"/>
              <a:t>Pros: Offsetting the signal limits the phase jump to no more than 90</a:t>
            </a:r>
            <a:r>
              <a:rPr lang="en-US" sz="2000" baseline="30000" smtClean="0"/>
              <a:t>O</a:t>
            </a:r>
          </a:p>
          <a:p>
            <a:pPr lvl="1"/>
            <a:r>
              <a:rPr lang="en-US" sz="2000" smtClean="0"/>
              <a:t>Example: IEEE 802.15.4 / ZigBee</a:t>
            </a:r>
          </a:p>
        </p:txBody>
      </p:sp>
      <p:sp>
        <p:nvSpPr>
          <p:cNvPr id="149524" name="Rectangle 4"/>
          <p:cNvSpPr>
            <a:spLocks noChangeArrowheads="1"/>
          </p:cNvSpPr>
          <p:nvPr/>
        </p:nvSpPr>
        <p:spPr bwMode="auto">
          <a:xfrm>
            <a:off x="4621213" y="5564188"/>
            <a:ext cx="3549650" cy="641350"/>
          </a:xfrm>
          <a:prstGeom prst="rect">
            <a:avLst/>
          </a:prstGeom>
          <a:noFill/>
          <a:ln w="9525" algn="ctr">
            <a:noFill/>
            <a:miter lim="800000"/>
            <a:headEnd/>
            <a:tailEnd/>
          </a:ln>
        </p:spPr>
        <p:txBody>
          <a:bodyPr>
            <a:spAutoFit/>
          </a:bodyPr>
          <a:lstStyle/>
          <a:p>
            <a:pPr algn="ctr" eaLnBrk="0" hangingPunct="0">
              <a:spcBef>
                <a:spcPct val="50000"/>
              </a:spcBef>
            </a:pPr>
            <a:r>
              <a:rPr lang="en-US" b="1"/>
              <a:t>http://en.wikipedia.org/wiki/Phase-shift_keying</a:t>
            </a:r>
          </a:p>
        </p:txBody>
      </p:sp>
      <p:pic>
        <p:nvPicPr>
          <p:cNvPr id="149525" name="Picture 5"/>
          <p:cNvPicPr>
            <a:picLocks noChangeAspect="1" noChangeArrowheads="1"/>
          </p:cNvPicPr>
          <p:nvPr/>
        </p:nvPicPr>
        <p:blipFill>
          <a:blip r:embed="rId4"/>
          <a:srcRect/>
          <a:stretch>
            <a:fillRect/>
          </a:stretch>
        </p:blipFill>
        <p:spPr bwMode="auto">
          <a:xfrm>
            <a:off x="574675" y="4164013"/>
            <a:ext cx="4046538" cy="2112962"/>
          </a:xfrm>
          <a:prstGeom prst="rect">
            <a:avLst/>
          </a:prstGeom>
          <a:noFill/>
          <a:ln w="9525" algn="ctr">
            <a:noFill/>
            <a:miter lim="800000"/>
            <a:headEnd/>
            <a:tailEnd/>
          </a:ln>
        </p:spPr>
      </p:pic>
      <p:grpSp>
        <p:nvGrpSpPr>
          <p:cNvPr id="149526" name="Group 42"/>
          <p:cNvGrpSpPr>
            <a:grpSpLocks/>
          </p:cNvGrpSpPr>
          <p:nvPr/>
        </p:nvGrpSpPr>
        <p:grpSpPr bwMode="auto">
          <a:xfrm>
            <a:off x="6000750" y="1927225"/>
            <a:ext cx="2838450" cy="2593975"/>
            <a:chOff x="3972" y="980"/>
            <a:chExt cx="1788" cy="1634"/>
          </a:xfrm>
        </p:grpSpPr>
        <p:grpSp>
          <p:nvGrpSpPr>
            <p:cNvPr id="149528" name="Group 8"/>
            <p:cNvGrpSpPr>
              <a:grpSpLocks/>
            </p:cNvGrpSpPr>
            <p:nvPr/>
          </p:nvGrpSpPr>
          <p:grpSpPr bwMode="auto">
            <a:xfrm>
              <a:off x="3972" y="980"/>
              <a:ext cx="1788" cy="1634"/>
              <a:chOff x="3071" y="835"/>
              <a:chExt cx="1788" cy="1634"/>
            </a:xfrm>
          </p:grpSpPr>
          <p:graphicFrame>
            <p:nvGraphicFramePr>
              <p:cNvPr id="149513" name="Object 9"/>
              <p:cNvGraphicFramePr>
                <a:graphicFrameLocks noChangeAspect="1"/>
              </p:cNvGraphicFramePr>
              <p:nvPr/>
            </p:nvGraphicFramePr>
            <p:xfrm>
              <a:off x="4280" y="977"/>
              <a:ext cx="168" cy="264"/>
            </p:xfrm>
            <a:graphic>
              <a:graphicData uri="http://schemas.openxmlformats.org/presentationml/2006/ole">
                <p:oleObj spid="_x0000_s149513" name="Equation" r:id="rId5" imgW="266400" imgH="419040" progId="Equation.3">
                  <p:embed/>
                </p:oleObj>
              </a:graphicData>
            </a:graphic>
          </p:graphicFrame>
          <p:sp>
            <p:nvSpPr>
              <p:cNvPr id="149533" name="Oval 10"/>
              <p:cNvSpPr>
                <a:spLocks noChangeArrowheads="1"/>
              </p:cNvSpPr>
              <p:nvPr/>
            </p:nvSpPr>
            <p:spPr bwMode="auto">
              <a:xfrm>
                <a:off x="3421" y="1952"/>
                <a:ext cx="148" cy="335"/>
              </a:xfrm>
              <a:prstGeom prst="ellipse">
                <a:avLst/>
              </a:prstGeom>
              <a:noFill/>
              <a:ln w="50800" algn="ctr">
                <a:solidFill>
                  <a:srgbClr val="FF0000"/>
                </a:solidFill>
                <a:round/>
                <a:headEnd/>
                <a:tailEnd/>
              </a:ln>
            </p:spPr>
            <p:txBody>
              <a:bodyPr wrap="none" anchor="ctr">
                <a:spAutoFit/>
              </a:bodyPr>
              <a:lstStyle/>
              <a:p>
                <a:endParaRPr lang="en-US"/>
              </a:p>
            </p:txBody>
          </p:sp>
          <p:sp>
            <p:nvSpPr>
              <p:cNvPr id="149534" name="Oval 11"/>
              <p:cNvSpPr>
                <a:spLocks noChangeArrowheads="1"/>
              </p:cNvSpPr>
              <p:nvPr/>
            </p:nvSpPr>
            <p:spPr bwMode="auto">
              <a:xfrm>
                <a:off x="3419" y="1173"/>
                <a:ext cx="148" cy="335"/>
              </a:xfrm>
              <a:prstGeom prst="ellipse">
                <a:avLst/>
              </a:prstGeom>
              <a:noFill/>
              <a:ln w="50800" algn="ctr">
                <a:solidFill>
                  <a:srgbClr val="FF0000"/>
                </a:solidFill>
                <a:round/>
                <a:headEnd/>
                <a:tailEnd/>
              </a:ln>
            </p:spPr>
            <p:txBody>
              <a:bodyPr wrap="none" anchor="ctr">
                <a:spAutoFit/>
              </a:bodyPr>
              <a:lstStyle/>
              <a:p>
                <a:endParaRPr lang="en-US"/>
              </a:p>
            </p:txBody>
          </p:sp>
          <p:sp>
            <p:nvSpPr>
              <p:cNvPr id="149535" name="Oval 12"/>
              <p:cNvSpPr>
                <a:spLocks noChangeArrowheads="1"/>
              </p:cNvSpPr>
              <p:nvPr/>
            </p:nvSpPr>
            <p:spPr bwMode="auto">
              <a:xfrm>
                <a:off x="4294" y="1950"/>
                <a:ext cx="148" cy="335"/>
              </a:xfrm>
              <a:prstGeom prst="ellipse">
                <a:avLst/>
              </a:prstGeom>
              <a:noFill/>
              <a:ln w="50800" algn="ctr">
                <a:solidFill>
                  <a:srgbClr val="FF0000"/>
                </a:solidFill>
                <a:round/>
                <a:headEnd/>
                <a:tailEnd/>
              </a:ln>
            </p:spPr>
            <p:txBody>
              <a:bodyPr wrap="none" anchor="ctr">
                <a:spAutoFit/>
              </a:bodyPr>
              <a:lstStyle/>
              <a:p>
                <a:endParaRPr lang="en-US"/>
              </a:p>
            </p:txBody>
          </p:sp>
          <p:sp>
            <p:nvSpPr>
              <p:cNvPr id="149536" name="Oval 13"/>
              <p:cNvSpPr>
                <a:spLocks noChangeArrowheads="1"/>
              </p:cNvSpPr>
              <p:nvPr/>
            </p:nvSpPr>
            <p:spPr bwMode="auto">
              <a:xfrm>
                <a:off x="4292" y="1173"/>
                <a:ext cx="148" cy="335"/>
              </a:xfrm>
              <a:prstGeom prst="ellipse">
                <a:avLst/>
              </a:prstGeom>
              <a:noFill/>
              <a:ln w="50800" algn="ctr">
                <a:solidFill>
                  <a:srgbClr val="FF0000"/>
                </a:solidFill>
                <a:round/>
                <a:headEnd/>
                <a:tailEnd/>
              </a:ln>
            </p:spPr>
            <p:txBody>
              <a:bodyPr wrap="none" anchor="ctr">
                <a:spAutoFit/>
              </a:bodyPr>
              <a:lstStyle/>
              <a:p>
                <a:endParaRPr lang="en-US"/>
              </a:p>
            </p:txBody>
          </p:sp>
          <p:sp>
            <p:nvSpPr>
              <p:cNvPr id="149537" name="Line 14"/>
              <p:cNvSpPr>
                <a:spLocks noChangeShapeType="1"/>
              </p:cNvSpPr>
              <p:nvPr/>
            </p:nvSpPr>
            <p:spPr bwMode="auto">
              <a:xfrm>
                <a:off x="3936" y="1029"/>
                <a:ext cx="0" cy="1440"/>
              </a:xfrm>
              <a:prstGeom prst="line">
                <a:avLst/>
              </a:prstGeom>
              <a:noFill/>
              <a:ln w="9525">
                <a:solidFill>
                  <a:schemeClr val="tx1"/>
                </a:solidFill>
                <a:round/>
                <a:headEnd/>
                <a:tailEnd/>
              </a:ln>
            </p:spPr>
            <p:txBody>
              <a:bodyPr wrap="none" anchor="ctr">
                <a:spAutoFit/>
              </a:bodyPr>
              <a:lstStyle/>
              <a:p>
                <a:endParaRPr lang="en-US"/>
              </a:p>
            </p:txBody>
          </p:sp>
          <p:sp>
            <p:nvSpPr>
              <p:cNvPr id="149538" name="Line 15"/>
              <p:cNvSpPr>
                <a:spLocks noChangeShapeType="1"/>
              </p:cNvSpPr>
              <p:nvPr/>
            </p:nvSpPr>
            <p:spPr bwMode="auto">
              <a:xfrm>
                <a:off x="3071" y="1732"/>
                <a:ext cx="1577" cy="0"/>
              </a:xfrm>
              <a:prstGeom prst="line">
                <a:avLst/>
              </a:prstGeom>
              <a:noFill/>
              <a:ln w="9525">
                <a:solidFill>
                  <a:schemeClr val="tx1"/>
                </a:solidFill>
                <a:round/>
                <a:headEnd/>
                <a:tailEnd/>
              </a:ln>
            </p:spPr>
            <p:txBody>
              <a:bodyPr anchor="ctr">
                <a:spAutoFit/>
              </a:bodyPr>
              <a:lstStyle/>
              <a:p>
                <a:endParaRPr lang="en-US"/>
              </a:p>
            </p:txBody>
          </p:sp>
          <p:graphicFrame>
            <p:nvGraphicFramePr>
              <p:cNvPr id="149520" name="Object 16"/>
              <p:cNvGraphicFramePr>
                <a:graphicFrameLocks noChangeAspect="1"/>
              </p:cNvGraphicFramePr>
              <p:nvPr/>
            </p:nvGraphicFramePr>
            <p:xfrm>
              <a:off x="4691" y="1632"/>
              <a:ext cx="168" cy="204"/>
            </p:xfrm>
            <a:graphic>
              <a:graphicData uri="http://schemas.openxmlformats.org/presentationml/2006/ole">
                <p:oleObj spid="_x0000_s149520" name="Equation" r:id="rId6" imgW="177480" imgH="215640" progId="Equation.3">
                  <p:embed/>
                </p:oleObj>
              </a:graphicData>
            </a:graphic>
          </p:graphicFrame>
          <p:graphicFrame>
            <p:nvGraphicFramePr>
              <p:cNvPr id="149521" name="Object 17"/>
              <p:cNvGraphicFramePr>
                <a:graphicFrameLocks noChangeAspect="1"/>
              </p:cNvGraphicFramePr>
              <p:nvPr/>
            </p:nvGraphicFramePr>
            <p:xfrm>
              <a:off x="3827" y="835"/>
              <a:ext cx="180" cy="204"/>
            </p:xfrm>
            <a:graphic>
              <a:graphicData uri="http://schemas.openxmlformats.org/presentationml/2006/ole">
                <p:oleObj spid="_x0000_s149521" name="Equation" r:id="rId7" imgW="190440" imgH="215640" progId="Equation.3">
                  <p:embed/>
                </p:oleObj>
              </a:graphicData>
            </a:graphic>
          </p:graphicFrame>
          <p:graphicFrame>
            <p:nvGraphicFramePr>
              <p:cNvPr id="149522" name="Object 18"/>
              <p:cNvGraphicFramePr>
                <a:graphicFrameLocks noChangeAspect="1"/>
              </p:cNvGraphicFramePr>
              <p:nvPr/>
            </p:nvGraphicFramePr>
            <p:xfrm>
              <a:off x="4484" y="1304"/>
              <a:ext cx="168" cy="264"/>
            </p:xfrm>
            <a:graphic>
              <a:graphicData uri="http://schemas.openxmlformats.org/presentationml/2006/ole">
                <p:oleObj spid="_x0000_s149522" name="Equation" r:id="rId8" imgW="266400" imgH="419040" progId="Equation.3">
                  <p:embed/>
                </p:oleObj>
              </a:graphicData>
            </a:graphic>
          </p:graphicFrame>
          <p:cxnSp>
            <p:nvCxnSpPr>
              <p:cNvPr id="149539" name="AutoShape 19"/>
              <p:cNvCxnSpPr>
                <a:cxnSpLocks noChangeShapeType="1"/>
                <a:stCxn id="149534" idx="4"/>
                <a:endCxn id="149533" idx="0"/>
              </p:cNvCxnSpPr>
              <p:nvPr/>
            </p:nvCxnSpPr>
            <p:spPr bwMode="auto">
              <a:xfrm>
                <a:off x="3493" y="1389"/>
                <a:ext cx="2" cy="681"/>
              </a:xfrm>
              <a:prstGeom prst="straightConnector1">
                <a:avLst/>
              </a:prstGeom>
              <a:noFill/>
              <a:ln w="9525">
                <a:solidFill>
                  <a:schemeClr val="bg2"/>
                </a:solidFill>
                <a:prstDash val="lgDash"/>
                <a:round/>
                <a:headEnd type="triangle" w="med" len="med"/>
                <a:tailEnd type="triangle" w="med" len="med"/>
              </a:ln>
            </p:spPr>
          </p:cxnSp>
          <p:cxnSp>
            <p:nvCxnSpPr>
              <p:cNvPr id="149540" name="AutoShape 20"/>
              <p:cNvCxnSpPr>
                <a:cxnSpLocks noChangeShapeType="1"/>
                <a:stCxn id="149534" idx="6"/>
                <a:endCxn id="149536" idx="2"/>
              </p:cNvCxnSpPr>
              <p:nvPr/>
            </p:nvCxnSpPr>
            <p:spPr bwMode="auto">
              <a:xfrm>
                <a:off x="3542" y="1340"/>
                <a:ext cx="775" cy="0"/>
              </a:xfrm>
              <a:prstGeom prst="straightConnector1">
                <a:avLst/>
              </a:prstGeom>
              <a:noFill/>
              <a:ln w="9525">
                <a:solidFill>
                  <a:schemeClr val="bg2"/>
                </a:solidFill>
                <a:prstDash val="lgDash"/>
                <a:round/>
                <a:headEnd type="triangle" w="med" len="med"/>
                <a:tailEnd type="triangle" w="med" len="med"/>
              </a:ln>
            </p:spPr>
          </p:cxnSp>
          <p:cxnSp>
            <p:nvCxnSpPr>
              <p:cNvPr id="149541" name="AutoShape 21"/>
              <p:cNvCxnSpPr>
                <a:cxnSpLocks noChangeShapeType="1"/>
                <a:stCxn id="149536" idx="4"/>
                <a:endCxn id="149535" idx="0"/>
              </p:cNvCxnSpPr>
              <p:nvPr/>
            </p:nvCxnSpPr>
            <p:spPr bwMode="auto">
              <a:xfrm>
                <a:off x="4366" y="1389"/>
                <a:ext cx="2" cy="679"/>
              </a:xfrm>
              <a:prstGeom prst="straightConnector1">
                <a:avLst/>
              </a:prstGeom>
              <a:noFill/>
              <a:ln w="9525">
                <a:solidFill>
                  <a:schemeClr val="bg2"/>
                </a:solidFill>
                <a:prstDash val="lgDash"/>
                <a:round/>
                <a:headEnd type="triangle" w="med" len="med"/>
                <a:tailEnd type="triangle" w="med" len="med"/>
              </a:ln>
            </p:spPr>
          </p:cxnSp>
          <p:cxnSp>
            <p:nvCxnSpPr>
              <p:cNvPr id="149542" name="AutoShape 22"/>
              <p:cNvCxnSpPr>
                <a:cxnSpLocks noChangeShapeType="1"/>
              </p:cNvCxnSpPr>
              <p:nvPr/>
            </p:nvCxnSpPr>
            <p:spPr bwMode="auto">
              <a:xfrm>
                <a:off x="3544" y="2116"/>
                <a:ext cx="775" cy="0"/>
              </a:xfrm>
              <a:prstGeom prst="straightConnector1">
                <a:avLst/>
              </a:prstGeom>
              <a:noFill/>
              <a:ln w="9525">
                <a:solidFill>
                  <a:schemeClr val="bg2"/>
                </a:solidFill>
                <a:prstDash val="lgDash"/>
                <a:round/>
                <a:headEnd type="triangle" w="med" len="med"/>
                <a:tailEnd type="triangle" w="med" len="med"/>
              </a:ln>
            </p:spPr>
          </p:cxnSp>
          <p:cxnSp>
            <p:nvCxnSpPr>
              <p:cNvPr id="149543" name="AutoShape 23"/>
              <p:cNvCxnSpPr>
                <a:cxnSpLocks noChangeShapeType="1"/>
                <a:stCxn id="149534" idx="5"/>
                <a:endCxn id="149535" idx="1"/>
              </p:cNvCxnSpPr>
              <p:nvPr/>
            </p:nvCxnSpPr>
            <p:spPr bwMode="auto">
              <a:xfrm>
                <a:off x="3516" y="1379"/>
                <a:ext cx="829" cy="699"/>
              </a:xfrm>
              <a:prstGeom prst="straightConnector1">
                <a:avLst/>
              </a:prstGeom>
              <a:noFill/>
              <a:ln w="9525">
                <a:solidFill>
                  <a:schemeClr val="bg2"/>
                </a:solidFill>
                <a:prstDash val="lgDash"/>
                <a:round/>
                <a:headEnd type="triangle" w="med" len="med"/>
                <a:tailEnd type="triangle" w="med" len="med"/>
              </a:ln>
            </p:spPr>
          </p:cxnSp>
          <p:cxnSp>
            <p:nvCxnSpPr>
              <p:cNvPr id="149544" name="AutoShape 24"/>
              <p:cNvCxnSpPr>
                <a:cxnSpLocks noChangeShapeType="1"/>
                <a:stCxn id="149536" idx="3"/>
                <a:endCxn id="149533" idx="7"/>
              </p:cNvCxnSpPr>
              <p:nvPr/>
            </p:nvCxnSpPr>
            <p:spPr bwMode="auto">
              <a:xfrm flipH="1">
                <a:off x="3518" y="1379"/>
                <a:ext cx="825" cy="701"/>
              </a:xfrm>
              <a:prstGeom prst="straightConnector1">
                <a:avLst/>
              </a:prstGeom>
              <a:noFill/>
              <a:ln w="9525">
                <a:solidFill>
                  <a:schemeClr val="bg2"/>
                </a:solidFill>
                <a:prstDash val="lgDash"/>
                <a:round/>
                <a:headEnd type="triangle" w="med" len="med"/>
                <a:tailEnd type="triangle" w="med" len="med"/>
              </a:ln>
            </p:spPr>
          </p:cxnSp>
        </p:grpSp>
        <p:sp>
          <p:nvSpPr>
            <p:cNvPr id="149529" name="Text Box 25"/>
            <p:cNvSpPr txBox="1">
              <a:spLocks noChangeArrowheads="1"/>
            </p:cNvSpPr>
            <p:nvPr/>
          </p:nvSpPr>
          <p:spPr bwMode="auto">
            <a:xfrm>
              <a:off x="4049" y="2252"/>
              <a:ext cx="276" cy="231"/>
            </a:xfrm>
            <a:prstGeom prst="rect">
              <a:avLst/>
            </a:prstGeom>
            <a:noFill/>
            <a:ln w="9525" algn="ctr">
              <a:noFill/>
              <a:miter lim="800000"/>
              <a:headEnd/>
              <a:tailEnd/>
            </a:ln>
          </p:spPr>
          <p:txBody>
            <a:bodyPr wrap="none">
              <a:spAutoFit/>
            </a:bodyPr>
            <a:lstStyle/>
            <a:p>
              <a:pPr algn="ctr" eaLnBrk="0" hangingPunct="0">
                <a:spcBef>
                  <a:spcPct val="50000"/>
                </a:spcBef>
              </a:pPr>
              <a:r>
                <a:rPr lang="en-US" b="1"/>
                <a:t>11</a:t>
              </a:r>
            </a:p>
          </p:txBody>
        </p:sp>
        <p:sp>
          <p:nvSpPr>
            <p:cNvPr id="149530" name="Text Box 26"/>
            <p:cNvSpPr txBox="1">
              <a:spLocks noChangeArrowheads="1"/>
            </p:cNvSpPr>
            <p:nvPr/>
          </p:nvSpPr>
          <p:spPr bwMode="auto">
            <a:xfrm>
              <a:off x="4044" y="1313"/>
              <a:ext cx="276" cy="231"/>
            </a:xfrm>
            <a:prstGeom prst="rect">
              <a:avLst/>
            </a:prstGeom>
            <a:noFill/>
            <a:ln w="9525" algn="ctr">
              <a:noFill/>
              <a:miter lim="800000"/>
              <a:headEnd/>
              <a:tailEnd/>
            </a:ln>
          </p:spPr>
          <p:txBody>
            <a:bodyPr wrap="none">
              <a:spAutoFit/>
            </a:bodyPr>
            <a:lstStyle/>
            <a:p>
              <a:pPr algn="ctr" eaLnBrk="0" hangingPunct="0">
                <a:spcBef>
                  <a:spcPct val="50000"/>
                </a:spcBef>
              </a:pPr>
              <a:r>
                <a:rPr lang="en-US" b="1"/>
                <a:t>10</a:t>
              </a:r>
            </a:p>
          </p:txBody>
        </p:sp>
        <p:sp>
          <p:nvSpPr>
            <p:cNvPr id="149531" name="Text Box 27"/>
            <p:cNvSpPr txBox="1">
              <a:spLocks noChangeArrowheads="1"/>
            </p:cNvSpPr>
            <p:nvPr/>
          </p:nvSpPr>
          <p:spPr bwMode="auto">
            <a:xfrm>
              <a:off x="5337" y="2257"/>
              <a:ext cx="276" cy="231"/>
            </a:xfrm>
            <a:prstGeom prst="rect">
              <a:avLst/>
            </a:prstGeom>
            <a:noFill/>
            <a:ln w="9525" algn="ctr">
              <a:noFill/>
              <a:miter lim="800000"/>
              <a:headEnd/>
              <a:tailEnd/>
            </a:ln>
          </p:spPr>
          <p:txBody>
            <a:bodyPr wrap="none">
              <a:spAutoFit/>
            </a:bodyPr>
            <a:lstStyle/>
            <a:p>
              <a:pPr algn="ctr" eaLnBrk="0" hangingPunct="0">
                <a:spcBef>
                  <a:spcPct val="50000"/>
                </a:spcBef>
              </a:pPr>
              <a:r>
                <a:rPr lang="en-US" b="1"/>
                <a:t>00</a:t>
              </a:r>
            </a:p>
          </p:txBody>
        </p:sp>
        <p:sp>
          <p:nvSpPr>
            <p:cNvPr id="149532" name="Text Box 28"/>
            <p:cNvSpPr txBox="1">
              <a:spLocks noChangeArrowheads="1"/>
            </p:cNvSpPr>
            <p:nvPr/>
          </p:nvSpPr>
          <p:spPr bwMode="auto">
            <a:xfrm>
              <a:off x="5334" y="1291"/>
              <a:ext cx="276" cy="231"/>
            </a:xfrm>
            <a:prstGeom prst="rect">
              <a:avLst/>
            </a:prstGeom>
            <a:noFill/>
            <a:ln w="9525" algn="ctr">
              <a:noFill/>
              <a:miter lim="800000"/>
              <a:headEnd/>
              <a:tailEnd/>
            </a:ln>
          </p:spPr>
          <p:txBody>
            <a:bodyPr wrap="none">
              <a:spAutoFit/>
            </a:bodyPr>
            <a:lstStyle/>
            <a:p>
              <a:pPr algn="ctr" eaLnBrk="0" hangingPunct="0">
                <a:spcBef>
                  <a:spcPct val="50000"/>
                </a:spcBef>
              </a:pPr>
              <a:r>
                <a:rPr lang="en-US" b="1"/>
                <a:t>01</a:t>
              </a:r>
            </a:p>
          </p:txBody>
        </p:sp>
      </p:grpSp>
      <p:sp>
        <p:nvSpPr>
          <p:cNvPr id="149527" name="Rectangle 41"/>
          <p:cNvSpPr>
            <a:spLocks noGrp="1" noChangeArrowheads="1"/>
          </p:cNvSpPr>
          <p:nvPr>
            <p:ph type="title" idx="4294967295"/>
          </p:nvPr>
        </p:nvSpPr>
        <p:spPr/>
        <p:txBody>
          <a:bodyPr/>
          <a:lstStyle/>
          <a:p>
            <a:r>
              <a:rPr lang="en-US" smtClean="0"/>
              <a:t>Digital Modulation – QPSK/OQPSK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981825" y="6623050"/>
            <a:ext cx="2133600" cy="206375"/>
          </a:xfrm>
          <a:prstGeom prst="rect">
            <a:avLst/>
          </a:prstGeom>
          <a:noFill/>
          <a:ln w="9525">
            <a:noFill/>
            <a:miter lim="800000"/>
            <a:headEnd/>
            <a:tailEnd/>
          </a:ln>
        </p:spPr>
        <p:txBody>
          <a:bodyPr/>
          <a:lstStyle/>
          <a:p>
            <a:pPr algn="r"/>
            <a:fld id="{0C73E62B-BC69-4380-A9FB-1836BC79597D}" type="slidenum">
              <a:rPr lang="en-US" sz="800"/>
              <a:pPr algn="r"/>
              <a:t>3</a:t>
            </a:fld>
            <a:endParaRPr lang="en-US" sz="800"/>
          </a:p>
        </p:txBody>
      </p:sp>
      <p:sp>
        <p:nvSpPr>
          <p:cNvPr id="10243" name="Rectangle 56"/>
          <p:cNvSpPr>
            <a:spLocks noChangeArrowheads="1"/>
          </p:cNvSpPr>
          <p:nvPr/>
        </p:nvSpPr>
        <p:spPr bwMode="auto">
          <a:xfrm>
            <a:off x="6116638" y="3263900"/>
            <a:ext cx="2687637" cy="2940050"/>
          </a:xfrm>
          <a:prstGeom prst="rect">
            <a:avLst/>
          </a:prstGeom>
          <a:gradFill rotWithShape="0">
            <a:gsLst>
              <a:gs pos="0">
                <a:srgbClr val="A3C2E1"/>
              </a:gs>
              <a:gs pos="50000">
                <a:srgbClr val="E1F0FB"/>
              </a:gs>
              <a:gs pos="100000">
                <a:srgbClr val="A3C2E1"/>
              </a:gs>
            </a:gsLst>
            <a:lin ang="5400000" scaled="1"/>
          </a:gradFill>
          <a:ln w="9525">
            <a:noFill/>
            <a:miter lim="800000"/>
            <a:headEnd/>
            <a:tailEnd/>
          </a:ln>
        </p:spPr>
        <p:txBody>
          <a:bodyPr anchor="ctr">
            <a:spAutoFit/>
          </a:bodyPr>
          <a:lstStyle/>
          <a:p>
            <a:pPr algn="ctr" eaLnBrk="0" hangingPunct="0">
              <a:lnSpc>
                <a:spcPct val="90000"/>
              </a:lnSpc>
            </a:pPr>
            <a:endParaRPr lang="en-US" sz="2400" b="1"/>
          </a:p>
        </p:txBody>
      </p:sp>
      <p:sp>
        <p:nvSpPr>
          <p:cNvPr id="10244" name="Rectangle 55"/>
          <p:cNvSpPr>
            <a:spLocks noChangeArrowheads="1"/>
          </p:cNvSpPr>
          <p:nvPr/>
        </p:nvSpPr>
        <p:spPr bwMode="auto">
          <a:xfrm>
            <a:off x="3273425" y="3263900"/>
            <a:ext cx="2743200" cy="2940050"/>
          </a:xfrm>
          <a:prstGeom prst="rect">
            <a:avLst/>
          </a:prstGeom>
          <a:gradFill rotWithShape="0">
            <a:gsLst>
              <a:gs pos="0">
                <a:srgbClr val="A3C2E1"/>
              </a:gs>
              <a:gs pos="50000">
                <a:srgbClr val="E1F0FB"/>
              </a:gs>
              <a:gs pos="100000">
                <a:srgbClr val="A3C2E1"/>
              </a:gs>
            </a:gsLst>
            <a:lin ang="5400000" scaled="1"/>
          </a:gradFill>
          <a:ln w="9525">
            <a:noFill/>
            <a:miter lim="800000"/>
            <a:headEnd/>
            <a:tailEnd/>
          </a:ln>
        </p:spPr>
        <p:txBody>
          <a:bodyPr anchor="ctr">
            <a:spAutoFit/>
          </a:bodyPr>
          <a:lstStyle/>
          <a:p>
            <a:pPr algn="ctr" eaLnBrk="0" hangingPunct="0">
              <a:lnSpc>
                <a:spcPct val="90000"/>
              </a:lnSpc>
            </a:pPr>
            <a:endParaRPr lang="en-US" sz="2400" b="1"/>
          </a:p>
        </p:txBody>
      </p:sp>
      <p:sp>
        <p:nvSpPr>
          <p:cNvPr id="10245" name="Rectangle 54"/>
          <p:cNvSpPr>
            <a:spLocks noChangeArrowheads="1"/>
          </p:cNvSpPr>
          <p:nvPr/>
        </p:nvSpPr>
        <p:spPr bwMode="auto">
          <a:xfrm>
            <a:off x="365125" y="3278188"/>
            <a:ext cx="2800350" cy="2940050"/>
          </a:xfrm>
          <a:prstGeom prst="rect">
            <a:avLst/>
          </a:prstGeom>
          <a:gradFill rotWithShape="0">
            <a:gsLst>
              <a:gs pos="0">
                <a:srgbClr val="A3C2E1"/>
              </a:gs>
              <a:gs pos="50000">
                <a:srgbClr val="E1F0FB"/>
              </a:gs>
              <a:gs pos="100000">
                <a:srgbClr val="A3C2E1"/>
              </a:gs>
            </a:gsLst>
            <a:lin ang="5400000" scaled="1"/>
          </a:gradFill>
          <a:ln w="9525">
            <a:noFill/>
            <a:miter lim="800000"/>
            <a:headEnd/>
            <a:tailEnd/>
          </a:ln>
        </p:spPr>
        <p:txBody>
          <a:bodyPr anchor="ctr">
            <a:spAutoFit/>
          </a:bodyPr>
          <a:lstStyle/>
          <a:p>
            <a:pPr algn="ctr" eaLnBrk="0" hangingPunct="0">
              <a:lnSpc>
                <a:spcPct val="90000"/>
              </a:lnSpc>
            </a:pPr>
            <a:endParaRPr lang="en-US" sz="2400" b="1"/>
          </a:p>
        </p:txBody>
      </p:sp>
      <p:sp>
        <p:nvSpPr>
          <p:cNvPr id="45061" name="Rectangle 2"/>
          <p:cNvSpPr>
            <a:spLocks noGrp="1" noChangeArrowheads="1"/>
          </p:cNvSpPr>
          <p:nvPr>
            <p:ph type="title" idx="4294967295"/>
          </p:nvPr>
        </p:nvSpPr>
        <p:spPr>
          <a:xfrm>
            <a:off x="228600" y="0"/>
            <a:ext cx="8915400" cy="1189038"/>
          </a:xfrm>
        </p:spPr>
        <p:txBody>
          <a:bodyPr/>
          <a:lstStyle/>
          <a:p>
            <a:pPr eaLnBrk="1" hangingPunct="1">
              <a:lnSpc>
                <a:spcPct val="85000"/>
              </a:lnSpc>
            </a:pPr>
            <a:r>
              <a:rPr lang="en-US" smtClean="0">
                <a:solidFill>
                  <a:schemeClr val="tx2"/>
                </a:solidFill>
              </a:rPr>
              <a:t>Broad</a:t>
            </a:r>
            <a:r>
              <a:rPr lang="en-US" smtClean="0"/>
              <a:t> range of applications</a:t>
            </a:r>
          </a:p>
        </p:txBody>
      </p:sp>
      <p:pic>
        <p:nvPicPr>
          <p:cNvPr id="10247" name="Picture 4" descr="iS_4918683 sm"/>
          <p:cNvPicPr>
            <a:picLocks noChangeAspect="1" noChangeArrowheads="1"/>
          </p:cNvPicPr>
          <p:nvPr/>
        </p:nvPicPr>
        <p:blipFill>
          <a:blip r:embed="rId3"/>
          <a:srcRect l="11946" t="3787" r="10672" b="13422"/>
          <a:stretch>
            <a:fillRect/>
          </a:stretch>
        </p:blipFill>
        <p:spPr bwMode="auto">
          <a:xfrm>
            <a:off x="360363" y="1906588"/>
            <a:ext cx="2797175" cy="2033587"/>
          </a:xfrm>
          <a:prstGeom prst="rect">
            <a:avLst/>
          </a:prstGeom>
          <a:noFill/>
          <a:ln w="9525">
            <a:noFill/>
            <a:miter lim="800000"/>
            <a:headEnd/>
            <a:tailEnd/>
          </a:ln>
        </p:spPr>
      </p:pic>
      <p:pic>
        <p:nvPicPr>
          <p:cNvPr id="10250" name="Picture 14" descr="GGB"/>
          <p:cNvPicPr>
            <a:picLocks noChangeAspect="1" noChangeArrowheads="1"/>
          </p:cNvPicPr>
          <p:nvPr/>
        </p:nvPicPr>
        <p:blipFill>
          <a:blip r:embed="rId4"/>
          <a:srcRect t="5269" r="5534"/>
          <a:stretch>
            <a:fillRect/>
          </a:stretch>
        </p:blipFill>
        <p:spPr bwMode="auto">
          <a:xfrm>
            <a:off x="3282950" y="1911350"/>
            <a:ext cx="2736850" cy="2014538"/>
          </a:xfrm>
          <a:prstGeom prst="rect">
            <a:avLst/>
          </a:prstGeom>
          <a:noFill/>
          <a:ln w="9525">
            <a:noFill/>
            <a:miter lim="800000"/>
            <a:headEnd/>
            <a:tailEnd/>
          </a:ln>
        </p:spPr>
      </p:pic>
      <p:sp>
        <p:nvSpPr>
          <p:cNvPr id="10251" name="Line 15"/>
          <p:cNvSpPr>
            <a:spLocks noChangeShapeType="1"/>
          </p:cNvSpPr>
          <p:nvPr/>
        </p:nvSpPr>
        <p:spPr bwMode="auto">
          <a:xfrm rot="2343697" flipV="1">
            <a:off x="3879850" y="2566988"/>
            <a:ext cx="741363" cy="238125"/>
          </a:xfrm>
          <a:prstGeom prst="line">
            <a:avLst/>
          </a:prstGeom>
          <a:noFill/>
          <a:ln w="12700">
            <a:solidFill>
              <a:schemeClr val="tx2"/>
            </a:solidFill>
            <a:prstDash val="dash"/>
            <a:round/>
            <a:headEnd/>
            <a:tailEnd/>
          </a:ln>
        </p:spPr>
        <p:txBody>
          <a:bodyPr lIns="0" tIns="0" rIns="0" bIns="0"/>
          <a:lstStyle/>
          <a:p>
            <a:endParaRPr lang="en-US"/>
          </a:p>
        </p:txBody>
      </p:sp>
      <p:sp>
        <p:nvSpPr>
          <p:cNvPr id="10252" name="Line 16"/>
          <p:cNvSpPr>
            <a:spLocks noChangeShapeType="1"/>
          </p:cNvSpPr>
          <p:nvPr/>
        </p:nvSpPr>
        <p:spPr bwMode="auto">
          <a:xfrm rot="2343697">
            <a:off x="4424363" y="2865438"/>
            <a:ext cx="131762" cy="803275"/>
          </a:xfrm>
          <a:prstGeom prst="line">
            <a:avLst/>
          </a:prstGeom>
          <a:noFill/>
          <a:ln w="12700">
            <a:solidFill>
              <a:schemeClr val="tx2"/>
            </a:solidFill>
            <a:prstDash val="dash"/>
            <a:round/>
            <a:headEnd/>
            <a:tailEnd/>
          </a:ln>
        </p:spPr>
        <p:txBody>
          <a:bodyPr lIns="0" tIns="0" rIns="0" bIns="0"/>
          <a:lstStyle/>
          <a:p>
            <a:endParaRPr lang="en-US"/>
          </a:p>
        </p:txBody>
      </p:sp>
      <p:sp>
        <p:nvSpPr>
          <p:cNvPr id="10253" name="Line 17"/>
          <p:cNvSpPr>
            <a:spLocks noChangeShapeType="1"/>
          </p:cNvSpPr>
          <p:nvPr/>
        </p:nvSpPr>
        <p:spPr bwMode="auto">
          <a:xfrm rot="2343697">
            <a:off x="4259263" y="2611438"/>
            <a:ext cx="469900" cy="57150"/>
          </a:xfrm>
          <a:prstGeom prst="line">
            <a:avLst/>
          </a:prstGeom>
          <a:noFill/>
          <a:ln w="12700">
            <a:solidFill>
              <a:schemeClr val="tx2"/>
            </a:solidFill>
            <a:prstDash val="dash"/>
            <a:round/>
            <a:headEnd/>
            <a:tailEnd/>
          </a:ln>
        </p:spPr>
        <p:txBody>
          <a:bodyPr lIns="0" tIns="0" rIns="0" bIns="0"/>
          <a:lstStyle/>
          <a:p>
            <a:endParaRPr lang="en-US"/>
          </a:p>
        </p:txBody>
      </p:sp>
      <p:sp>
        <p:nvSpPr>
          <p:cNvPr id="10254" name="Line 18"/>
          <p:cNvSpPr>
            <a:spLocks noChangeShapeType="1"/>
          </p:cNvSpPr>
          <p:nvPr/>
        </p:nvSpPr>
        <p:spPr bwMode="auto">
          <a:xfrm rot="2343697" flipH="1">
            <a:off x="3933825" y="2352675"/>
            <a:ext cx="236538" cy="230188"/>
          </a:xfrm>
          <a:prstGeom prst="line">
            <a:avLst/>
          </a:prstGeom>
          <a:noFill/>
          <a:ln w="12700">
            <a:solidFill>
              <a:schemeClr val="tx2"/>
            </a:solidFill>
            <a:prstDash val="dash"/>
            <a:round/>
            <a:headEnd/>
            <a:tailEnd/>
          </a:ln>
        </p:spPr>
        <p:txBody>
          <a:bodyPr lIns="0" tIns="0" rIns="0" bIns="0"/>
          <a:lstStyle/>
          <a:p>
            <a:endParaRPr lang="en-US"/>
          </a:p>
        </p:txBody>
      </p:sp>
      <p:sp>
        <p:nvSpPr>
          <p:cNvPr id="10255" name="Line 19"/>
          <p:cNvSpPr>
            <a:spLocks noChangeShapeType="1"/>
          </p:cNvSpPr>
          <p:nvPr/>
        </p:nvSpPr>
        <p:spPr bwMode="auto">
          <a:xfrm rot="2343697">
            <a:off x="4578350" y="3000375"/>
            <a:ext cx="477838" cy="287338"/>
          </a:xfrm>
          <a:prstGeom prst="line">
            <a:avLst/>
          </a:prstGeom>
          <a:noFill/>
          <a:ln w="12700">
            <a:solidFill>
              <a:schemeClr val="tx2"/>
            </a:solidFill>
            <a:prstDash val="dash"/>
            <a:round/>
            <a:headEnd/>
            <a:tailEnd/>
          </a:ln>
        </p:spPr>
        <p:txBody>
          <a:bodyPr lIns="0" tIns="0" rIns="0" bIns="0"/>
          <a:lstStyle/>
          <a:p>
            <a:endParaRPr lang="en-US"/>
          </a:p>
        </p:txBody>
      </p:sp>
      <p:sp>
        <p:nvSpPr>
          <p:cNvPr id="10256" name="Line 20"/>
          <p:cNvSpPr>
            <a:spLocks noChangeShapeType="1"/>
          </p:cNvSpPr>
          <p:nvPr/>
        </p:nvSpPr>
        <p:spPr bwMode="auto">
          <a:xfrm rot="2343697" flipV="1">
            <a:off x="3656013" y="3390900"/>
            <a:ext cx="688975" cy="53975"/>
          </a:xfrm>
          <a:prstGeom prst="line">
            <a:avLst/>
          </a:prstGeom>
          <a:noFill/>
          <a:ln w="12700">
            <a:solidFill>
              <a:schemeClr val="tx2"/>
            </a:solidFill>
            <a:prstDash val="dash"/>
            <a:round/>
            <a:headEnd/>
            <a:tailEnd/>
          </a:ln>
        </p:spPr>
        <p:txBody>
          <a:bodyPr lIns="0" tIns="0" rIns="0" bIns="0"/>
          <a:lstStyle/>
          <a:p>
            <a:endParaRPr lang="en-US"/>
          </a:p>
        </p:txBody>
      </p:sp>
      <p:sp>
        <p:nvSpPr>
          <p:cNvPr id="10257" name="Line 21"/>
          <p:cNvSpPr>
            <a:spLocks noChangeShapeType="1"/>
          </p:cNvSpPr>
          <p:nvPr/>
        </p:nvSpPr>
        <p:spPr bwMode="auto">
          <a:xfrm rot="2343697">
            <a:off x="3887788" y="2568575"/>
            <a:ext cx="739775" cy="881063"/>
          </a:xfrm>
          <a:prstGeom prst="line">
            <a:avLst/>
          </a:prstGeom>
          <a:noFill/>
          <a:ln w="12700">
            <a:solidFill>
              <a:schemeClr val="tx2"/>
            </a:solidFill>
            <a:prstDash val="dash"/>
            <a:round/>
            <a:headEnd/>
            <a:tailEnd/>
          </a:ln>
        </p:spPr>
        <p:txBody>
          <a:bodyPr lIns="0" tIns="0" rIns="0" bIns="0"/>
          <a:lstStyle/>
          <a:p>
            <a:endParaRPr lang="en-US"/>
          </a:p>
        </p:txBody>
      </p:sp>
      <p:sp>
        <p:nvSpPr>
          <p:cNvPr id="10258" name="Line 22"/>
          <p:cNvSpPr>
            <a:spLocks noChangeShapeType="1"/>
          </p:cNvSpPr>
          <p:nvPr/>
        </p:nvSpPr>
        <p:spPr bwMode="auto">
          <a:xfrm rot="2343697" flipH="1">
            <a:off x="3997325" y="2649538"/>
            <a:ext cx="481013" cy="747712"/>
          </a:xfrm>
          <a:prstGeom prst="line">
            <a:avLst/>
          </a:prstGeom>
          <a:noFill/>
          <a:ln w="12700">
            <a:solidFill>
              <a:schemeClr val="tx2"/>
            </a:solidFill>
            <a:prstDash val="dash"/>
            <a:round/>
            <a:headEnd/>
            <a:tailEnd/>
          </a:ln>
        </p:spPr>
        <p:txBody>
          <a:bodyPr lIns="0" tIns="0" rIns="0" bIns="0"/>
          <a:lstStyle/>
          <a:p>
            <a:endParaRPr lang="en-US"/>
          </a:p>
        </p:txBody>
      </p:sp>
      <p:sp>
        <p:nvSpPr>
          <p:cNvPr id="10259" name="Line 23"/>
          <p:cNvSpPr>
            <a:spLocks noChangeShapeType="1"/>
          </p:cNvSpPr>
          <p:nvPr/>
        </p:nvSpPr>
        <p:spPr bwMode="auto">
          <a:xfrm rot="2343697">
            <a:off x="3517900" y="2786063"/>
            <a:ext cx="1058863" cy="561975"/>
          </a:xfrm>
          <a:prstGeom prst="line">
            <a:avLst/>
          </a:prstGeom>
          <a:noFill/>
          <a:ln w="12700">
            <a:solidFill>
              <a:schemeClr val="tx2"/>
            </a:solidFill>
            <a:prstDash val="dash"/>
            <a:round/>
            <a:headEnd/>
            <a:tailEnd/>
          </a:ln>
        </p:spPr>
        <p:txBody>
          <a:bodyPr lIns="0" tIns="0" rIns="0" bIns="0"/>
          <a:lstStyle/>
          <a:p>
            <a:endParaRPr lang="en-US"/>
          </a:p>
        </p:txBody>
      </p:sp>
      <p:sp>
        <p:nvSpPr>
          <p:cNvPr id="10260" name="Line 24"/>
          <p:cNvSpPr>
            <a:spLocks noChangeShapeType="1"/>
          </p:cNvSpPr>
          <p:nvPr/>
        </p:nvSpPr>
        <p:spPr bwMode="auto">
          <a:xfrm rot="2343697" flipV="1">
            <a:off x="4411663" y="3302000"/>
            <a:ext cx="296862" cy="461963"/>
          </a:xfrm>
          <a:prstGeom prst="line">
            <a:avLst/>
          </a:prstGeom>
          <a:noFill/>
          <a:ln w="12700">
            <a:solidFill>
              <a:schemeClr val="tx2"/>
            </a:solidFill>
            <a:prstDash val="dash"/>
            <a:round/>
            <a:headEnd/>
            <a:tailEnd/>
          </a:ln>
        </p:spPr>
        <p:txBody>
          <a:bodyPr lIns="0" tIns="0" rIns="0" bIns="0"/>
          <a:lstStyle/>
          <a:p>
            <a:endParaRPr lang="en-US"/>
          </a:p>
        </p:txBody>
      </p:sp>
      <p:sp>
        <p:nvSpPr>
          <p:cNvPr id="10261" name="Rectangle 25"/>
          <p:cNvSpPr>
            <a:spLocks noChangeArrowheads="1"/>
          </p:cNvSpPr>
          <p:nvPr/>
        </p:nvSpPr>
        <p:spPr bwMode="auto">
          <a:xfrm>
            <a:off x="3719513" y="2046288"/>
            <a:ext cx="138112" cy="104775"/>
          </a:xfrm>
          <a:prstGeom prst="rect">
            <a:avLst/>
          </a:prstGeom>
          <a:solidFill>
            <a:srgbClr val="FFCC00"/>
          </a:solidFill>
          <a:ln w="12700" cap="sq">
            <a:solidFill>
              <a:srgbClr val="CC3300"/>
            </a:solidFill>
            <a:miter lim="800000"/>
            <a:headEnd/>
            <a:tailEnd/>
          </a:ln>
        </p:spPr>
        <p:txBody>
          <a:bodyPr wrap="none" lIns="0" tIns="0" rIns="0" bIns="0" anchor="ctr"/>
          <a:lstStyle/>
          <a:p>
            <a:pPr algn="ctr" eaLnBrk="0" hangingPunct="0">
              <a:lnSpc>
                <a:spcPct val="90000"/>
              </a:lnSpc>
            </a:pPr>
            <a:endParaRPr lang="en-US" sz="2400" b="1"/>
          </a:p>
        </p:txBody>
      </p:sp>
      <p:sp>
        <p:nvSpPr>
          <p:cNvPr id="10262" name="Line 26"/>
          <p:cNvSpPr>
            <a:spLocks noChangeShapeType="1"/>
          </p:cNvSpPr>
          <p:nvPr/>
        </p:nvSpPr>
        <p:spPr bwMode="auto">
          <a:xfrm rot="2343697">
            <a:off x="3811588" y="2252663"/>
            <a:ext cx="430212" cy="6350"/>
          </a:xfrm>
          <a:prstGeom prst="line">
            <a:avLst/>
          </a:prstGeom>
          <a:noFill/>
          <a:ln w="12700">
            <a:solidFill>
              <a:schemeClr val="tx2"/>
            </a:solidFill>
            <a:prstDash val="dash"/>
            <a:round/>
            <a:headEnd/>
            <a:tailEnd/>
          </a:ln>
        </p:spPr>
        <p:txBody>
          <a:bodyPr lIns="0" tIns="0" rIns="0" bIns="0"/>
          <a:lstStyle/>
          <a:p>
            <a:endParaRPr lang="en-US"/>
          </a:p>
        </p:txBody>
      </p:sp>
      <p:sp>
        <p:nvSpPr>
          <p:cNvPr id="10263" name="Line 27"/>
          <p:cNvSpPr>
            <a:spLocks noChangeShapeType="1"/>
          </p:cNvSpPr>
          <p:nvPr/>
        </p:nvSpPr>
        <p:spPr bwMode="auto">
          <a:xfrm rot="2343697">
            <a:off x="3709988" y="2154238"/>
            <a:ext cx="104775" cy="250825"/>
          </a:xfrm>
          <a:prstGeom prst="line">
            <a:avLst/>
          </a:prstGeom>
          <a:noFill/>
          <a:ln w="12700">
            <a:solidFill>
              <a:schemeClr val="tx2"/>
            </a:solidFill>
            <a:prstDash val="dash"/>
            <a:round/>
            <a:headEnd/>
            <a:tailEnd/>
          </a:ln>
        </p:spPr>
        <p:txBody>
          <a:bodyPr lIns="0" tIns="0" rIns="0" bIns="0"/>
          <a:lstStyle/>
          <a:p>
            <a:endParaRPr lang="en-US"/>
          </a:p>
        </p:txBody>
      </p:sp>
      <p:sp>
        <p:nvSpPr>
          <p:cNvPr id="10264" name="Line 28"/>
          <p:cNvSpPr>
            <a:spLocks noChangeShapeType="1"/>
          </p:cNvSpPr>
          <p:nvPr/>
        </p:nvSpPr>
        <p:spPr bwMode="auto">
          <a:xfrm rot="2343697">
            <a:off x="3482975" y="2611438"/>
            <a:ext cx="404813" cy="519112"/>
          </a:xfrm>
          <a:prstGeom prst="line">
            <a:avLst/>
          </a:prstGeom>
          <a:noFill/>
          <a:ln w="12700">
            <a:solidFill>
              <a:schemeClr val="tx2"/>
            </a:solidFill>
            <a:prstDash val="dash"/>
            <a:round/>
            <a:headEnd/>
            <a:tailEnd/>
          </a:ln>
        </p:spPr>
        <p:txBody>
          <a:bodyPr lIns="0" tIns="0" rIns="0" bIns="0"/>
          <a:lstStyle/>
          <a:p>
            <a:endParaRPr lang="en-US"/>
          </a:p>
        </p:txBody>
      </p:sp>
      <p:sp>
        <p:nvSpPr>
          <p:cNvPr id="10265" name="Oval 30"/>
          <p:cNvSpPr>
            <a:spLocks noChangeArrowheads="1"/>
          </p:cNvSpPr>
          <p:nvPr/>
        </p:nvSpPr>
        <p:spPr bwMode="auto">
          <a:xfrm>
            <a:off x="3659188" y="2395538"/>
            <a:ext cx="141287" cy="141287"/>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66" name="Oval 31"/>
          <p:cNvSpPr>
            <a:spLocks noChangeArrowheads="1"/>
          </p:cNvSpPr>
          <p:nvPr/>
        </p:nvSpPr>
        <p:spPr bwMode="auto">
          <a:xfrm>
            <a:off x="4183063" y="2365375"/>
            <a:ext cx="141287" cy="141288"/>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67" name="Oval 32"/>
          <p:cNvSpPr>
            <a:spLocks noChangeArrowheads="1"/>
          </p:cNvSpPr>
          <p:nvPr/>
        </p:nvSpPr>
        <p:spPr bwMode="auto">
          <a:xfrm>
            <a:off x="3638550" y="3130550"/>
            <a:ext cx="141288" cy="141288"/>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68" name="Oval 33"/>
          <p:cNvSpPr>
            <a:spLocks noChangeArrowheads="1"/>
          </p:cNvSpPr>
          <p:nvPr/>
        </p:nvSpPr>
        <p:spPr bwMode="auto">
          <a:xfrm>
            <a:off x="4213225" y="3544888"/>
            <a:ext cx="141288" cy="141287"/>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69" name="Line 34"/>
          <p:cNvSpPr>
            <a:spLocks noChangeShapeType="1"/>
          </p:cNvSpPr>
          <p:nvPr/>
        </p:nvSpPr>
        <p:spPr bwMode="auto">
          <a:xfrm rot="2343697" flipV="1">
            <a:off x="4632325" y="3057525"/>
            <a:ext cx="765175" cy="39688"/>
          </a:xfrm>
          <a:prstGeom prst="line">
            <a:avLst/>
          </a:prstGeom>
          <a:noFill/>
          <a:ln w="12700">
            <a:solidFill>
              <a:schemeClr val="tx2"/>
            </a:solidFill>
            <a:prstDash val="dash"/>
            <a:round/>
            <a:headEnd/>
            <a:tailEnd/>
          </a:ln>
        </p:spPr>
        <p:txBody>
          <a:bodyPr lIns="0" tIns="0" rIns="0" bIns="0"/>
          <a:lstStyle/>
          <a:p>
            <a:endParaRPr lang="en-US"/>
          </a:p>
        </p:txBody>
      </p:sp>
      <p:sp>
        <p:nvSpPr>
          <p:cNvPr id="10270" name="Line 35"/>
          <p:cNvSpPr>
            <a:spLocks noChangeShapeType="1"/>
          </p:cNvSpPr>
          <p:nvPr/>
        </p:nvSpPr>
        <p:spPr bwMode="auto">
          <a:xfrm rot="2343697" flipH="1">
            <a:off x="4991100" y="3189288"/>
            <a:ext cx="258763" cy="336550"/>
          </a:xfrm>
          <a:prstGeom prst="line">
            <a:avLst/>
          </a:prstGeom>
          <a:noFill/>
          <a:ln w="12700">
            <a:solidFill>
              <a:schemeClr val="tx2"/>
            </a:solidFill>
            <a:prstDash val="dash"/>
            <a:round/>
            <a:headEnd/>
            <a:tailEnd/>
          </a:ln>
        </p:spPr>
        <p:txBody>
          <a:bodyPr lIns="0" tIns="0" rIns="0" bIns="0"/>
          <a:lstStyle/>
          <a:p>
            <a:endParaRPr lang="en-US"/>
          </a:p>
        </p:txBody>
      </p:sp>
      <p:sp>
        <p:nvSpPr>
          <p:cNvPr id="10271" name="Oval 36"/>
          <p:cNvSpPr>
            <a:spLocks noChangeArrowheads="1"/>
          </p:cNvSpPr>
          <p:nvPr/>
        </p:nvSpPr>
        <p:spPr bwMode="auto">
          <a:xfrm>
            <a:off x="4849813" y="3343275"/>
            <a:ext cx="141287" cy="141288"/>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72" name="Oval 37"/>
          <p:cNvSpPr>
            <a:spLocks noChangeArrowheads="1"/>
          </p:cNvSpPr>
          <p:nvPr/>
        </p:nvSpPr>
        <p:spPr bwMode="auto">
          <a:xfrm>
            <a:off x="5256213" y="3238500"/>
            <a:ext cx="141287" cy="141288"/>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sp>
        <p:nvSpPr>
          <p:cNvPr id="10273" name="Oval 38"/>
          <p:cNvSpPr>
            <a:spLocks noChangeArrowheads="1"/>
          </p:cNvSpPr>
          <p:nvPr/>
        </p:nvSpPr>
        <p:spPr bwMode="auto">
          <a:xfrm>
            <a:off x="4637088" y="2787650"/>
            <a:ext cx="141287" cy="141288"/>
          </a:xfrm>
          <a:prstGeom prst="ellipse">
            <a:avLst/>
          </a:prstGeom>
          <a:solidFill>
            <a:srgbClr val="FFCC00"/>
          </a:solidFill>
          <a:ln w="9525">
            <a:noFill/>
            <a:round/>
            <a:headEnd/>
            <a:tailEnd/>
          </a:ln>
        </p:spPr>
        <p:txBody>
          <a:bodyPr wrap="none" anchor="ctr"/>
          <a:lstStyle/>
          <a:p>
            <a:pPr algn="ctr" eaLnBrk="0" hangingPunct="0">
              <a:lnSpc>
                <a:spcPct val="90000"/>
              </a:lnSpc>
            </a:pPr>
            <a:endParaRPr lang="en-US" sz="2400" b="1"/>
          </a:p>
        </p:txBody>
      </p:sp>
      <p:grpSp>
        <p:nvGrpSpPr>
          <p:cNvPr id="2" name="Group 41"/>
          <p:cNvGrpSpPr>
            <a:grpSpLocks/>
          </p:cNvGrpSpPr>
          <p:nvPr/>
        </p:nvGrpSpPr>
        <p:grpSpPr bwMode="auto">
          <a:xfrm>
            <a:off x="5221288" y="3402013"/>
            <a:ext cx="685800" cy="952500"/>
            <a:chOff x="560" y="573"/>
            <a:chExt cx="432" cy="600"/>
          </a:xfrm>
        </p:grpSpPr>
        <p:pic>
          <p:nvPicPr>
            <p:cNvPr id="45107" name="Picture 42" descr="shutterstock_3079833 audio waves"/>
            <p:cNvPicPr>
              <a:picLocks noChangeAspect="1" noChangeArrowheads="1"/>
            </p:cNvPicPr>
            <p:nvPr/>
          </p:nvPicPr>
          <p:blipFill>
            <a:blip r:embed="rId5"/>
            <a:srcRect l="50000" t="-4167"/>
            <a:stretch>
              <a:fillRect/>
            </a:stretch>
          </p:blipFill>
          <p:spPr bwMode="auto">
            <a:xfrm>
              <a:off x="560" y="573"/>
              <a:ext cx="432" cy="600"/>
            </a:xfrm>
            <a:prstGeom prst="rect">
              <a:avLst/>
            </a:prstGeom>
            <a:noFill/>
            <a:ln w="9525">
              <a:noFill/>
              <a:miter lim="800000"/>
              <a:headEnd/>
              <a:tailEnd/>
            </a:ln>
          </p:spPr>
        </p:pic>
        <p:pic>
          <p:nvPicPr>
            <p:cNvPr id="45108" name="Picture 43" descr="orange sphere w shadow tiny"/>
            <p:cNvPicPr>
              <a:picLocks noChangeAspect="1" noChangeArrowheads="1"/>
            </p:cNvPicPr>
            <p:nvPr/>
          </p:nvPicPr>
          <p:blipFill>
            <a:blip r:embed="rId6"/>
            <a:srcRect/>
            <a:stretch>
              <a:fillRect/>
            </a:stretch>
          </p:blipFill>
          <p:spPr bwMode="auto">
            <a:xfrm>
              <a:off x="584" y="802"/>
              <a:ext cx="144" cy="168"/>
            </a:xfrm>
            <a:prstGeom prst="rect">
              <a:avLst/>
            </a:prstGeom>
            <a:noFill/>
            <a:ln w="9525">
              <a:noFill/>
              <a:miter lim="800000"/>
              <a:headEnd/>
              <a:tailEnd/>
            </a:ln>
          </p:spPr>
        </p:pic>
      </p:grpSp>
      <p:pic>
        <p:nvPicPr>
          <p:cNvPr id="10275" name="Picture 45" descr="iS_610088warehouse w barcodes"/>
          <p:cNvPicPr>
            <a:picLocks noChangeAspect="1" noChangeArrowheads="1"/>
          </p:cNvPicPr>
          <p:nvPr/>
        </p:nvPicPr>
        <p:blipFill>
          <a:blip r:embed="rId7"/>
          <a:srcRect l="10609"/>
          <a:stretch>
            <a:fillRect/>
          </a:stretch>
        </p:blipFill>
        <p:spPr bwMode="auto">
          <a:xfrm>
            <a:off x="6111875" y="1925638"/>
            <a:ext cx="2701925" cy="2006600"/>
          </a:xfrm>
          <a:prstGeom prst="rect">
            <a:avLst/>
          </a:prstGeom>
          <a:noFill/>
          <a:ln w="9525">
            <a:noFill/>
            <a:miter lim="800000"/>
            <a:headEnd/>
            <a:tailEnd/>
          </a:ln>
        </p:spPr>
      </p:pic>
      <p:pic>
        <p:nvPicPr>
          <p:cNvPr id="10276" name="Picture 53" descr="iS_1470031XS bar code reader"/>
          <p:cNvPicPr>
            <a:picLocks noChangeAspect="1" noChangeArrowheads="1"/>
          </p:cNvPicPr>
          <p:nvPr/>
        </p:nvPicPr>
        <p:blipFill>
          <a:blip r:embed="rId8"/>
          <a:srcRect/>
          <a:stretch>
            <a:fillRect/>
          </a:stretch>
        </p:blipFill>
        <p:spPr bwMode="auto">
          <a:xfrm>
            <a:off x="6113463" y="3221038"/>
            <a:ext cx="919162" cy="720725"/>
          </a:xfrm>
          <a:prstGeom prst="rect">
            <a:avLst/>
          </a:prstGeom>
          <a:noFill/>
          <a:ln w="9525">
            <a:noFill/>
            <a:miter lim="800000"/>
            <a:headEnd/>
            <a:tailEnd/>
          </a:ln>
        </p:spPr>
      </p:pic>
      <p:sp>
        <p:nvSpPr>
          <p:cNvPr id="10277" name="AutoShape 57"/>
          <p:cNvSpPr>
            <a:spLocks noChangeArrowheads="1"/>
          </p:cNvSpPr>
          <p:nvPr/>
        </p:nvSpPr>
        <p:spPr bwMode="auto">
          <a:xfrm>
            <a:off x="373063" y="1093788"/>
            <a:ext cx="2767012" cy="885825"/>
          </a:xfrm>
          <a:prstGeom prst="roundRect">
            <a:avLst>
              <a:gd name="adj" fmla="val 16667"/>
            </a:avLst>
          </a:prstGeom>
          <a:solidFill>
            <a:srgbClr val="000048"/>
          </a:solidFill>
          <a:ln w="57150" algn="ctr">
            <a:solidFill>
              <a:srgbClr val="336699"/>
            </a:solidFill>
            <a:round/>
            <a:headEnd/>
            <a:tailEnd/>
          </a:ln>
        </p:spPr>
        <p:txBody>
          <a:bodyPr wrap="none" anchor="ctr"/>
          <a:lstStyle/>
          <a:p>
            <a:pPr algn="ctr" eaLnBrk="0" hangingPunct="0">
              <a:lnSpc>
                <a:spcPct val="90000"/>
              </a:lnSpc>
            </a:pPr>
            <a:endParaRPr lang="en-US" sz="2400" b="1"/>
          </a:p>
        </p:txBody>
      </p:sp>
      <p:sp>
        <p:nvSpPr>
          <p:cNvPr id="10278" name="Text Box 58"/>
          <p:cNvSpPr txBox="1">
            <a:spLocks noChangeArrowheads="1"/>
          </p:cNvSpPr>
          <p:nvPr/>
        </p:nvSpPr>
        <p:spPr bwMode="auto">
          <a:xfrm>
            <a:off x="115888" y="1152525"/>
            <a:ext cx="3325812" cy="641350"/>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2000" b="1">
                <a:solidFill>
                  <a:schemeClr val="bg1"/>
                </a:solidFill>
              </a:rPr>
              <a:t>Consumer / </a:t>
            </a:r>
            <a:br>
              <a:rPr lang="en-US" sz="2000" b="1">
                <a:solidFill>
                  <a:schemeClr val="bg1"/>
                </a:solidFill>
              </a:rPr>
            </a:br>
            <a:r>
              <a:rPr lang="en-US" sz="2000" b="1">
                <a:solidFill>
                  <a:schemeClr val="bg1"/>
                </a:solidFill>
              </a:rPr>
              <a:t>personal networking</a:t>
            </a:r>
            <a:endParaRPr lang="en-US" sz="2000" b="1"/>
          </a:p>
        </p:txBody>
      </p:sp>
      <p:sp>
        <p:nvSpPr>
          <p:cNvPr id="10279" name="AutoShape 59"/>
          <p:cNvSpPr>
            <a:spLocks noChangeArrowheads="1"/>
          </p:cNvSpPr>
          <p:nvPr/>
        </p:nvSpPr>
        <p:spPr bwMode="auto">
          <a:xfrm>
            <a:off x="3295650" y="1101725"/>
            <a:ext cx="2692400" cy="885825"/>
          </a:xfrm>
          <a:prstGeom prst="roundRect">
            <a:avLst>
              <a:gd name="adj" fmla="val 16667"/>
            </a:avLst>
          </a:prstGeom>
          <a:solidFill>
            <a:srgbClr val="000048"/>
          </a:solidFill>
          <a:ln w="57150" algn="ctr">
            <a:solidFill>
              <a:srgbClr val="336699"/>
            </a:solidFill>
            <a:round/>
            <a:headEnd/>
            <a:tailEnd/>
          </a:ln>
        </p:spPr>
        <p:txBody>
          <a:bodyPr wrap="none" anchor="ctr"/>
          <a:lstStyle/>
          <a:p>
            <a:pPr algn="ctr" eaLnBrk="0" hangingPunct="0">
              <a:lnSpc>
                <a:spcPct val="90000"/>
              </a:lnSpc>
            </a:pPr>
            <a:endParaRPr lang="en-US" sz="2400" b="1"/>
          </a:p>
        </p:txBody>
      </p:sp>
      <p:sp>
        <p:nvSpPr>
          <p:cNvPr id="10280" name="AutoShape 60"/>
          <p:cNvSpPr>
            <a:spLocks noChangeArrowheads="1"/>
          </p:cNvSpPr>
          <p:nvPr/>
        </p:nvSpPr>
        <p:spPr bwMode="auto">
          <a:xfrm>
            <a:off x="6127750" y="1085850"/>
            <a:ext cx="2668588" cy="885825"/>
          </a:xfrm>
          <a:prstGeom prst="roundRect">
            <a:avLst>
              <a:gd name="adj" fmla="val 16667"/>
            </a:avLst>
          </a:prstGeom>
          <a:solidFill>
            <a:srgbClr val="000048"/>
          </a:solidFill>
          <a:ln w="57150" algn="ctr">
            <a:solidFill>
              <a:srgbClr val="336699"/>
            </a:solidFill>
            <a:round/>
            <a:headEnd/>
            <a:tailEnd/>
          </a:ln>
        </p:spPr>
        <p:txBody>
          <a:bodyPr wrap="none" anchor="ctr"/>
          <a:lstStyle/>
          <a:p>
            <a:pPr algn="ctr" eaLnBrk="0" hangingPunct="0">
              <a:lnSpc>
                <a:spcPct val="90000"/>
              </a:lnSpc>
            </a:pPr>
            <a:endParaRPr lang="en-US" sz="2400" b="1"/>
          </a:p>
        </p:txBody>
      </p:sp>
      <p:sp>
        <p:nvSpPr>
          <p:cNvPr id="10281" name="Text Box 61"/>
          <p:cNvSpPr txBox="1">
            <a:spLocks noChangeArrowheads="1"/>
          </p:cNvSpPr>
          <p:nvPr/>
        </p:nvSpPr>
        <p:spPr bwMode="auto">
          <a:xfrm>
            <a:off x="3182938" y="1177925"/>
            <a:ext cx="2925762" cy="641350"/>
          </a:xfrm>
          <a:prstGeom prst="rect">
            <a:avLst/>
          </a:prstGeom>
          <a:noFill/>
          <a:ln w="9525" algn="ctr">
            <a:noFill/>
            <a:miter lim="800000"/>
            <a:headEnd/>
            <a:tailEnd/>
          </a:ln>
        </p:spPr>
        <p:txBody>
          <a:bodyPr>
            <a:spAutoFit/>
          </a:bodyPr>
          <a:lstStyle/>
          <a:p>
            <a:pPr algn="ctr" eaLnBrk="0" hangingPunct="0">
              <a:lnSpc>
                <a:spcPct val="90000"/>
              </a:lnSpc>
              <a:spcBef>
                <a:spcPct val="50000"/>
              </a:spcBef>
            </a:pPr>
            <a:r>
              <a:rPr lang="en-US" sz="2000" b="1">
                <a:solidFill>
                  <a:schemeClr val="bg1"/>
                </a:solidFill>
              </a:rPr>
              <a:t>Industrial remote monitoring</a:t>
            </a:r>
          </a:p>
        </p:txBody>
      </p:sp>
      <p:sp>
        <p:nvSpPr>
          <p:cNvPr id="10282" name="Text Box 62"/>
          <p:cNvSpPr txBox="1">
            <a:spLocks noChangeArrowheads="1"/>
          </p:cNvSpPr>
          <p:nvPr/>
        </p:nvSpPr>
        <p:spPr bwMode="auto">
          <a:xfrm>
            <a:off x="5851525" y="1176338"/>
            <a:ext cx="3124200" cy="641350"/>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2000" b="1">
                <a:solidFill>
                  <a:schemeClr val="bg1"/>
                </a:solidFill>
              </a:rPr>
              <a:t>Shipment</a:t>
            </a:r>
            <a:br>
              <a:rPr lang="en-US" sz="2000" b="1">
                <a:solidFill>
                  <a:schemeClr val="bg1"/>
                </a:solidFill>
              </a:rPr>
            </a:br>
            <a:r>
              <a:rPr lang="en-US" sz="2000" b="1">
                <a:solidFill>
                  <a:schemeClr val="bg1"/>
                </a:solidFill>
              </a:rPr>
              <a:t>monitoring </a:t>
            </a:r>
          </a:p>
        </p:txBody>
      </p:sp>
      <p:pic>
        <p:nvPicPr>
          <p:cNvPr id="10283" name="Picture 54" descr="iS_5188977cargoship sm"/>
          <p:cNvPicPr>
            <a:picLocks noChangeAspect="1" noChangeArrowheads="1"/>
          </p:cNvPicPr>
          <p:nvPr/>
        </p:nvPicPr>
        <p:blipFill>
          <a:blip r:embed="rId9"/>
          <a:srcRect/>
          <a:stretch>
            <a:fillRect/>
          </a:stretch>
        </p:blipFill>
        <p:spPr bwMode="auto">
          <a:xfrm>
            <a:off x="7789863" y="2163763"/>
            <a:ext cx="1196975" cy="1541462"/>
          </a:xfrm>
          <a:prstGeom prst="rect">
            <a:avLst/>
          </a:prstGeom>
          <a:noFill/>
          <a:ln w="9525">
            <a:solidFill>
              <a:schemeClr val="bg1"/>
            </a:solidFill>
            <a:miter lim="800000"/>
            <a:headEnd/>
            <a:tailEnd/>
          </a:ln>
        </p:spPr>
      </p:pic>
      <p:grpSp>
        <p:nvGrpSpPr>
          <p:cNvPr id="3" name="Group 46"/>
          <p:cNvGrpSpPr>
            <a:grpSpLocks/>
          </p:cNvGrpSpPr>
          <p:nvPr/>
        </p:nvGrpSpPr>
        <p:grpSpPr bwMode="auto">
          <a:xfrm>
            <a:off x="7007225" y="3111500"/>
            <a:ext cx="685800" cy="952500"/>
            <a:chOff x="560" y="573"/>
            <a:chExt cx="432" cy="600"/>
          </a:xfrm>
        </p:grpSpPr>
        <p:pic>
          <p:nvPicPr>
            <p:cNvPr id="45105" name="Picture 47" descr="shutterstock_3079833 audio waves"/>
            <p:cNvPicPr>
              <a:picLocks noChangeAspect="1" noChangeArrowheads="1"/>
            </p:cNvPicPr>
            <p:nvPr/>
          </p:nvPicPr>
          <p:blipFill>
            <a:blip r:embed="rId5"/>
            <a:srcRect l="50000" t="-4167"/>
            <a:stretch>
              <a:fillRect/>
            </a:stretch>
          </p:blipFill>
          <p:spPr bwMode="auto">
            <a:xfrm>
              <a:off x="560" y="573"/>
              <a:ext cx="432" cy="600"/>
            </a:xfrm>
            <a:prstGeom prst="rect">
              <a:avLst/>
            </a:prstGeom>
            <a:noFill/>
            <a:ln w="9525">
              <a:noFill/>
              <a:miter lim="800000"/>
              <a:headEnd/>
              <a:tailEnd/>
            </a:ln>
          </p:spPr>
        </p:pic>
        <p:pic>
          <p:nvPicPr>
            <p:cNvPr id="45106" name="Picture 48" descr="orange sphere w shadow tiny"/>
            <p:cNvPicPr>
              <a:picLocks noChangeAspect="1" noChangeArrowheads="1"/>
            </p:cNvPicPr>
            <p:nvPr/>
          </p:nvPicPr>
          <p:blipFill>
            <a:blip r:embed="rId6"/>
            <a:srcRect/>
            <a:stretch>
              <a:fillRect/>
            </a:stretch>
          </p:blipFill>
          <p:spPr bwMode="auto">
            <a:xfrm>
              <a:off x="584" y="802"/>
              <a:ext cx="144" cy="168"/>
            </a:xfrm>
            <a:prstGeom prst="rect">
              <a:avLst/>
            </a:prstGeom>
            <a:noFill/>
            <a:ln w="9525">
              <a:noFill/>
              <a:miter lim="800000"/>
              <a:headEnd/>
              <a:tailEnd/>
            </a:ln>
          </p:spPr>
        </p:pic>
      </p:grpSp>
      <p:pic>
        <p:nvPicPr>
          <p:cNvPr id="10285" name="Picture 55" descr="samsung-adidas-micoach-cell-phone 2"/>
          <p:cNvPicPr>
            <a:picLocks noChangeAspect="1" noChangeArrowheads="1"/>
          </p:cNvPicPr>
          <p:nvPr/>
        </p:nvPicPr>
        <p:blipFill>
          <a:blip r:embed="rId10"/>
          <a:srcRect/>
          <a:stretch>
            <a:fillRect/>
          </a:stretch>
        </p:blipFill>
        <p:spPr bwMode="auto">
          <a:xfrm rot="1064260">
            <a:off x="1990725" y="3381375"/>
            <a:ext cx="403225" cy="885825"/>
          </a:xfrm>
          <a:prstGeom prst="rect">
            <a:avLst/>
          </a:prstGeom>
          <a:noFill/>
          <a:ln w="9525">
            <a:noFill/>
            <a:miter lim="800000"/>
            <a:headEnd/>
            <a:tailEnd/>
          </a:ln>
        </p:spPr>
      </p:pic>
      <p:grpSp>
        <p:nvGrpSpPr>
          <p:cNvPr id="4" name="Group 8"/>
          <p:cNvGrpSpPr>
            <a:grpSpLocks/>
          </p:cNvGrpSpPr>
          <p:nvPr/>
        </p:nvGrpSpPr>
        <p:grpSpPr bwMode="auto">
          <a:xfrm>
            <a:off x="2341563" y="3436938"/>
            <a:ext cx="685800" cy="952500"/>
            <a:chOff x="560" y="573"/>
            <a:chExt cx="432" cy="600"/>
          </a:xfrm>
        </p:grpSpPr>
        <p:pic>
          <p:nvPicPr>
            <p:cNvPr id="45103" name="Picture 9" descr="shutterstock_3079833 audio waves"/>
            <p:cNvPicPr>
              <a:picLocks noChangeAspect="1" noChangeArrowheads="1"/>
            </p:cNvPicPr>
            <p:nvPr/>
          </p:nvPicPr>
          <p:blipFill>
            <a:blip r:embed="rId5"/>
            <a:srcRect l="50000" t="-4167"/>
            <a:stretch>
              <a:fillRect/>
            </a:stretch>
          </p:blipFill>
          <p:spPr bwMode="auto">
            <a:xfrm>
              <a:off x="560" y="573"/>
              <a:ext cx="432" cy="600"/>
            </a:xfrm>
            <a:prstGeom prst="rect">
              <a:avLst/>
            </a:prstGeom>
            <a:noFill/>
            <a:ln w="9525">
              <a:noFill/>
              <a:miter lim="800000"/>
              <a:headEnd/>
              <a:tailEnd/>
            </a:ln>
          </p:spPr>
        </p:pic>
        <p:pic>
          <p:nvPicPr>
            <p:cNvPr id="45104" name="Picture 10" descr="orange sphere w shadow tiny"/>
            <p:cNvPicPr>
              <a:picLocks noChangeAspect="1" noChangeArrowheads="1"/>
            </p:cNvPicPr>
            <p:nvPr/>
          </p:nvPicPr>
          <p:blipFill>
            <a:blip r:embed="rId6"/>
            <a:srcRect/>
            <a:stretch>
              <a:fillRect/>
            </a:stretch>
          </p:blipFill>
          <p:spPr bwMode="auto">
            <a:xfrm>
              <a:off x="584" y="802"/>
              <a:ext cx="144" cy="168"/>
            </a:xfrm>
            <a:prstGeom prst="rect">
              <a:avLst/>
            </a:prstGeom>
            <a:noFill/>
            <a:ln w="9525">
              <a:noFill/>
              <a:miter lim="800000"/>
              <a:headEnd/>
              <a:tailEnd/>
            </a:ln>
          </p:spPr>
        </p:pic>
      </p:grpSp>
      <p:sp>
        <p:nvSpPr>
          <p:cNvPr id="10287" name="Text Box 7"/>
          <p:cNvSpPr txBox="1">
            <a:spLocks noChangeArrowheads="1"/>
          </p:cNvSpPr>
          <p:nvPr/>
        </p:nvSpPr>
        <p:spPr bwMode="auto">
          <a:xfrm>
            <a:off x="360363" y="4376738"/>
            <a:ext cx="2813050" cy="1363662"/>
          </a:xfrm>
          <a:prstGeom prst="rect">
            <a:avLst/>
          </a:prstGeom>
          <a:noFill/>
          <a:ln w="9525" algn="ctr">
            <a:noFill/>
            <a:miter lim="800000"/>
            <a:headEnd/>
            <a:tailEnd/>
          </a:ln>
        </p:spPr>
        <p:txBody>
          <a:bodyPr>
            <a:spAutoFit/>
          </a:bodyPr>
          <a:lstStyle/>
          <a:p>
            <a:pPr marL="168275" indent="-168275">
              <a:lnSpc>
                <a:spcPct val="90000"/>
              </a:lnSpc>
              <a:spcBef>
                <a:spcPct val="50000"/>
              </a:spcBef>
              <a:buClr>
                <a:srgbClr val="000099"/>
              </a:buClr>
              <a:buSzPct val="140000"/>
              <a:buFont typeface="Wingdings" pitchFamily="2" charset="2"/>
              <a:buChar char="§"/>
            </a:pPr>
            <a:r>
              <a:rPr lang="en-US" sz="1400" b="1"/>
              <a:t>Watch/shoe combination </a:t>
            </a:r>
            <a:br>
              <a:rPr lang="en-US" sz="1400" b="1"/>
            </a:br>
            <a:r>
              <a:rPr lang="en-US" sz="1400" b="1"/>
              <a:t>for monitoring of miles </a:t>
            </a:r>
            <a:br>
              <a:rPr lang="en-US" sz="1400" b="1"/>
            </a:br>
            <a:r>
              <a:rPr lang="en-US" sz="1400" b="1"/>
              <a:t>and calories</a:t>
            </a:r>
          </a:p>
          <a:p>
            <a:pPr marL="168275" indent="-168275">
              <a:lnSpc>
                <a:spcPct val="90000"/>
              </a:lnSpc>
              <a:spcBef>
                <a:spcPct val="50000"/>
              </a:spcBef>
              <a:buClr>
                <a:srgbClr val="000099"/>
              </a:buClr>
              <a:buSzPct val="140000"/>
              <a:buFont typeface="Wingdings" pitchFamily="2" charset="2"/>
              <a:buChar char="§"/>
            </a:pPr>
            <a:r>
              <a:rPr lang="en-US" sz="1400" b="1"/>
              <a:t>Enough processing for wireless networking and batteries that 10+ years</a:t>
            </a:r>
          </a:p>
        </p:txBody>
      </p:sp>
      <p:sp>
        <p:nvSpPr>
          <p:cNvPr id="10288" name="Text Box 40"/>
          <p:cNvSpPr txBox="1">
            <a:spLocks noChangeArrowheads="1"/>
          </p:cNvSpPr>
          <p:nvPr/>
        </p:nvSpPr>
        <p:spPr bwMode="auto">
          <a:xfrm>
            <a:off x="3240088" y="4344988"/>
            <a:ext cx="2813050" cy="1363662"/>
          </a:xfrm>
          <a:prstGeom prst="rect">
            <a:avLst/>
          </a:prstGeom>
          <a:noFill/>
          <a:ln w="9525" algn="ctr">
            <a:noFill/>
            <a:miter lim="800000"/>
            <a:headEnd/>
            <a:tailEnd/>
          </a:ln>
        </p:spPr>
        <p:txBody>
          <a:bodyPr>
            <a:spAutoFit/>
          </a:bodyPr>
          <a:lstStyle/>
          <a:p>
            <a:pPr marL="168275" indent="-168275">
              <a:lnSpc>
                <a:spcPct val="90000"/>
              </a:lnSpc>
              <a:spcBef>
                <a:spcPct val="50000"/>
              </a:spcBef>
              <a:buClr>
                <a:srgbClr val="000099"/>
              </a:buClr>
              <a:buSzPct val="140000"/>
              <a:buFont typeface="Wingdings" pitchFamily="2" charset="2"/>
              <a:buChar char="§"/>
            </a:pPr>
            <a:r>
              <a:rPr lang="en-US" sz="1400" b="1"/>
              <a:t>Low power sensor networks for innovative applications like remote monitoring for stress cracks</a:t>
            </a:r>
          </a:p>
          <a:p>
            <a:pPr marL="168275" indent="-168275">
              <a:lnSpc>
                <a:spcPct val="90000"/>
              </a:lnSpc>
              <a:spcBef>
                <a:spcPct val="50000"/>
              </a:spcBef>
              <a:buClr>
                <a:srgbClr val="000099"/>
              </a:buClr>
              <a:buSzPct val="140000"/>
              <a:buFont typeface="Wingdings" pitchFamily="2" charset="2"/>
              <a:buChar char="§"/>
            </a:pPr>
            <a:r>
              <a:rPr lang="en-US" sz="1400" b="1"/>
              <a:t>Harvest energy from motion, vibration and heat</a:t>
            </a:r>
          </a:p>
        </p:txBody>
      </p:sp>
      <p:sp>
        <p:nvSpPr>
          <p:cNvPr id="10289" name="Text Box 52"/>
          <p:cNvSpPr txBox="1">
            <a:spLocks noChangeArrowheads="1"/>
          </p:cNvSpPr>
          <p:nvPr/>
        </p:nvSpPr>
        <p:spPr bwMode="auto">
          <a:xfrm>
            <a:off x="6299200" y="4314825"/>
            <a:ext cx="2386013" cy="1543050"/>
          </a:xfrm>
          <a:prstGeom prst="rect">
            <a:avLst/>
          </a:prstGeom>
          <a:noFill/>
          <a:ln w="9525" algn="ctr">
            <a:noFill/>
            <a:miter lim="800000"/>
            <a:headEnd/>
            <a:tailEnd/>
          </a:ln>
        </p:spPr>
        <p:txBody>
          <a:bodyPr>
            <a:spAutoFit/>
          </a:bodyPr>
          <a:lstStyle/>
          <a:p>
            <a:pPr marL="168275" indent="-168275">
              <a:lnSpc>
                <a:spcPct val="90000"/>
              </a:lnSpc>
              <a:spcBef>
                <a:spcPct val="50000"/>
              </a:spcBef>
              <a:buClr>
                <a:srgbClr val="000099"/>
              </a:buClr>
              <a:buSzPct val="140000"/>
              <a:buFont typeface="Wingdings" pitchFamily="2" charset="2"/>
              <a:buChar char="§"/>
            </a:pPr>
            <a:r>
              <a:rPr lang="en-US" sz="1400" b="1"/>
              <a:t>Information transmitted wirelessly is protected via encryption for more secure systems</a:t>
            </a:r>
          </a:p>
          <a:p>
            <a:pPr marL="168275" indent="-168275">
              <a:lnSpc>
                <a:spcPct val="90000"/>
              </a:lnSpc>
              <a:spcBef>
                <a:spcPct val="50000"/>
              </a:spcBef>
              <a:buClr>
                <a:srgbClr val="000099"/>
              </a:buClr>
              <a:buSzPct val="140000"/>
              <a:buFont typeface="Wingdings" pitchFamily="2" charset="2"/>
              <a:buChar char="§"/>
            </a:pPr>
            <a:r>
              <a:rPr lang="en-US" sz="1400" b="1"/>
              <a:t>Location, tamper detection and temperature monitoring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fade">
                                      <p:cBhvr>
                                        <p:cTn id="12" dur="1000"/>
                                        <p:tgtEl>
                                          <p:spTgt spid="10247"/>
                                        </p:tgtEl>
                                      </p:cBhvr>
                                    </p:animEffect>
                                    <p:anim calcmode="lin" valueType="num">
                                      <p:cBhvr>
                                        <p:cTn id="13" dur="1000" fill="hold"/>
                                        <p:tgtEl>
                                          <p:spTgt spid="10247"/>
                                        </p:tgtEl>
                                        <p:attrNameLst>
                                          <p:attrName>ppt_x</p:attrName>
                                        </p:attrNameLst>
                                      </p:cBhvr>
                                      <p:tavLst>
                                        <p:tav tm="0">
                                          <p:val>
                                            <p:strVal val="#ppt_x"/>
                                          </p:val>
                                        </p:tav>
                                        <p:tav tm="100000">
                                          <p:val>
                                            <p:strVal val="#ppt_x"/>
                                          </p:val>
                                        </p:tav>
                                      </p:tavLst>
                                    </p:anim>
                                    <p:anim calcmode="lin" valueType="num">
                                      <p:cBhvr>
                                        <p:cTn id="14" dur="1000" fill="hold"/>
                                        <p:tgtEl>
                                          <p:spTgt spid="1024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277"/>
                                        </p:tgtEl>
                                        <p:attrNameLst>
                                          <p:attrName>style.visibility</p:attrName>
                                        </p:attrNameLst>
                                      </p:cBhvr>
                                      <p:to>
                                        <p:strVal val="visible"/>
                                      </p:to>
                                    </p:set>
                                    <p:animEffect transition="in" filter="fade">
                                      <p:cBhvr>
                                        <p:cTn id="17" dur="1000"/>
                                        <p:tgtEl>
                                          <p:spTgt spid="10277"/>
                                        </p:tgtEl>
                                      </p:cBhvr>
                                    </p:animEffect>
                                    <p:anim calcmode="lin" valueType="num">
                                      <p:cBhvr>
                                        <p:cTn id="18" dur="1000" fill="hold"/>
                                        <p:tgtEl>
                                          <p:spTgt spid="10277"/>
                                        </p:tgtEl>
                                        <p:attrNameLst>
                                          <p:attrName>ppt_x</p:attrName>
                                        </p:attrNameLst>
                                      </p:cBhvr>
                                      <p:tavLst>
                                        <p:tav tm="0">
                                          <p:val>
                                            <p:strVal val="#ppt_x"/>
                                          </p:val>
                                        </p:tav>
                                        <p:tav tm="100000">
                                          <p:val>
                                            <p:strVal val="#ppt_x"/>
                                          </p:val>
                                        </p:tav>
                                      </p:tavLst>
                                    </p:anim>
                                    <p:anim calcmode="lin" valueType="num">
                                      <p:cBhvr>
                                        <p:cTn id="19" dur="1000" fill="hold"/>
                                        <p:tgtEl>
                                          <p:spTgt spid="102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8"/>
                                        </p:tgtEl>
                                        <p:attrNameLst>
                                          <p:attrName>style.visibility</p:attrName>
                                        </p:attrNameLst>
                                      </p:cBhvr>
                                      <p:to>
                                        <p:strVal val="visible"/>
                                      </p:to>
                                    </p:set>
                                    <p:animEffect transition="in" filter="fade">
                                      <p:cBhvr>
                                        <p:cTn id="22" dur="1000"/>
                                        <p:tgtEl>
                                          <p:spTgt spid="10278"/>
                                        </p:tgtEl>
                                      </p:cBhvr>
                                    </p:animEffect>
                                    <p:anim calcmode="lin" valueType="num">
                                      <p:cBhvr>
                                        <p:cTn id="23" dur="1000" fill="hold"/>
                                        <p:tgtEl>
                                          <p:spTgt spid="10278"/>
                                        </p:tgtEl>
                                        <p:attrNameLst>
                                          <p:attrName>ppt_x</p:attrName>
                                        </p:attrNameLst>
                                      </p:cBhvr>
                                      <p:tavLst>
                                        <p:tav tm="0">
                                          <p:val>
                                            <p:strVal val="#ppt_x"/>
                                          </p:val>
                                        </p:tav>
                                        <p:tav tm="100000">
                                          <p:val>
                                            <p:strVal val="#ppt_x"/>
                                          </p:val>
                                        </p:tav>
                                      </p:tavLst>
                                    </p:anim>
                                    <p:anim calcmode="lin" valueType="num">
                                      <p:cBhvr>
                                        <p:cTn id="24" dur="1000" fill="hold"/>
                                        <p:tgtEl>
                                          <p:spTgt spid="1027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285"/>
                                        </p:tgtEl>
                                        <p:attrNameLst>
                                          <p:attrName>style.visibility</p:attrName>
                                        </p:attrNameLst>
                                      </p:cBhvr>
                                      <p:to>
                                        <p:strVal val="visible"/>
                                      </p:to>
                                    </p:set>
                                    <p:animEffect transition="in" filter="fade">
                                      <p:cBhvr>
                                        <p:cTn id="27" dur="1000"/>
                                        <p:tgtEl>
                                          <p:spTgt spid="10285"/>
                                        </p:tgtEl>
                                      </p:cBhvr>
                                    </p:animEffect>
                                    <p:anim calcmode="lin" valueType="num">
                                      <p:cBhvr>
                                        <p:cTn id="28" dur="1000" fill="hold"/>
                                        <p:tgtEl>
                                          <p:spTgt spid="10285"/>
                                        </p:tgtEl>
                                        <p:attrNameLst>
                                          <p:attrName>ppt_x</p:attrName>
                                        </p:attrNameLst>
                                      </p:cBhvr>
                                      <p:tavLst>
                                        <p:tav tm="0">
                                          <p:val>
                                            <p:strVal val="#ppt_x"/>
                                          </p:val>
                                        </p:tav>
                                        <p:tav tm="100000">
                                          <p:val>
                                            <p:strVal val="#ppt_x"/>
                                          </p:val>
                                        </p:tav>
                                      </p:tavLst>
                                    </p:anim>
                                    <p:anim calcmode="lin" valueType="num">
                                      <p:cBhvr>
                                        <p:cTn id="29" dur="1000" fill="hold"/>
                                        <p:tgtEl>
                                          <p:spTgt spid="1028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87"/>
                                        </p:tgtEl>
                                        <p:attrNameLst>
                                          <p:attrName>style.visibility</p:attrName>
                                        </p:attrNameLst>
                                      </p:cBhvr>
                                      <p:to>
                                        <p:strVal val="visible"/>
                                      </p:to>
                                    </p:set>
                                    <p:animEffect transition="in" filter="fade">
                                      <p:cBhvr>
                                        <p:cTn id="37" dur="1000"/>
                                        <p:tgtEl>
                                          <p:spTgt spid="10287"/>
                                        </p:tgtEl>
                                      </p:cBhvr>
                                    </p:animEffect>
                                    <p:anim calcmode="lin" valueType="num">
                                      <p:cBhvr>
                                        <p:cTn id="38" dur="1000" fill="hold"/>
                                        <p:tgtEl>
                                          <p:spTgt spid="10287"/>
                                        </p:tgtEl>
                                        <p:attrNameLst>
                                          <p:attrName>ppt_x</p:attrName>
                                        </p:attrNameLst>
                                      </p:cBhvr>
                                      <p:tavLst>
                                        <p:tav tm="0">
                                          <p:val>
                                            <p:strVal val="#ppt_x"/>
                                          </p:val>
                                        </p:tav>
                                        <p:tav tm="100000">
                                          <p:val>
                                            <p:strVal val="#ppt_x"/>
                                          </p:val>
                                        </p:tav>
                                      </p:tavLst>
                                    </p:anim>
                                    <p:anim calcmode="lin" valueType="num">
                                      <p:cBhvr>
                                        <p:cTn id="39" dur="1000" fill="hold"/>
                                        <p:tgtEl>
                                          <p:spTgt spid="1028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0244"/>
                                        </p:tgtEl>
                                        <p:attrNameLst>
                                          <p:attrName>style.visibility</p:attrName>
                                        </p:attrNameLst>
                                      </p:cBhvr>
                                      <p:to>
                                        <p:strVal val="visible"/>
                                      </p:to>
                                    </p:set>
                                    <p:animEffect transition="in" filter="fade">
                                      <p:cBhvr>
                                        <p:cTn id="44" dur="1000"/>
                                        <p:tgtEl>
                                          <p:spTgt spid="10244"/>
                                        </p:tgtEl>
                                      </p:cBhvr>
                                    </p:animEffect>
                                    <p:anim calcmode="lin" valueType="num">
                                      <p:cBhvr>
                                        <p:cTn id="45" dur="1000" fill="hold"/>
                                        <p:tgtEl>
                                          <p:spTgt spid="10244"/>
                                        </p:tgtEl>
                                        <p:attrNameLst>
                                          <p:attrName>ppt_x</p:attrName>
                                        </p:attrNameLst>
                                      </p:cBhvr>
                                      <p:tavLst>
                                        <p:tav tm="0">
                                          <p:val>
                                            <p:strVal val="#ppt_x"/>
                                          </p:val>
                                        </p:tav>
                                        <p:tav tm="100000">
                                          <p:val>
                                            <p:strVal val="#ppt_x"/>
                                          </p:val>
                                        </p:tav>
                                      </p:tavLst>
                                    </p:anim>
                                    <p:anim calcmode="lin" valueType="num">
                                      <p:cBhvr>
                                        <p:cTn id="46" dur="1000" fill="hold"/>
                                        <p:tgtEl>
                                          <p:spTgt spid="1024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250"/>
                                        </p:tgtEl>
                                        <p:attrNameLst>
                                          <p:attrName>style.visibility</p:attrName>
                                        </p:attrNameLst>
                                      </p:cBhvr>
                                      <p:to>
                                        <p:strVal val="visible"/>
                                      </p:to>
                                    </p:set>
                                    <p:animEffect transition="in" filter="fade">
                                      <p:cBhvr>
                                        <p:cTn id="49" dur="1000"/>
                                        <p:tgtEl>
                                          <p:spTgt spid="10250"/>
                                        </p:tgtEl>
                                      </p:cBhvr>
                                    </p:animEffect>
                                    <p:anim calcmode="lin" valueType="num">
                                      <p:cBhvr>
                                        <p:cTn id="50" dur="1000" fill="hold"/>
                                        <p:tgtEl>
                                          <p:spTgt spid="10250"/>
                                        </p:tgtEl>
                                        <p:attrNameLst>
                                          <p:attrName>ppt_x</p:attrName>
                                        </p:attrNameLst>
                                      </p:cBhvr>
                                      <p:tavLst>
                                        <p:tav tm="0">
                                          <p:val>
                                            <p:strVal val="#ppt_x"/>
                                          </p:val>
                                        </p:tav>
                                        <p:tav tm="100000">
                                          <p:val>
                                            <p:strVal val="#ppt_x"/>
                                          </p:val>
                                        </p:tav>
                                      </p:tavLst>
                                    </p:anim>
                                    <p:anim calcmode="lin" valueType="num">
                                      <p:cBhvr>
                                        <p:cTn id="51" dur="1000" fill="hold"/>
                                        <p:tgtEl>
                                          <p:spTgt spid="1025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0251"/>
                                        </p:tgtEl>
                                        <p:attrNameLst>
                                          <p:attrName>style.visibility</p:attrName>
                                        </p:attrNameLst>
                                      </p:cBhvr>
                                      <p:to>
                                        <p:strVal val="visible"/>
                                      </p:to>
                                    </p:set>
                                    <p:animEffect transition="in" filter="fade">
                                      <p:cBhvr>
                                        <p:cTn id="54" dur="1000"/>
                                        <p:tgtEl>
                                          <p:spTgt spid="10251"/>
                                        </p:tgtEl>
                                      </p:cBhvr>
                                    </p:animEffect>
                                    <p:anim calcmode="lin" valueType="num">
                                      <p:cBhvr>
                                        <p:cTn id="55" dur="1000" fill="hold"/>
                                        <p:tgtEl>
                                          <p:spTgt spid="10251"/>
                                        </p:tgtEl>
                                        <p:attrNameLst>
                                          <p:attrName>ppt_x</p:attrName>
                                        </p:attrNameLst>
                                      </p:cBhvr>
                                      <p:tavLst>
                                        <p:tav tm="0">
                                          <p:val>
                                            <p:strVal val="#ppt_x"/>
                                          </p:val>
                                        </p:tav>
                                        <p:tav tm="100000">
                                          <p:val>
                                            <p:strVal val="#ppt_x"/>
                                          </p:val>
                                        </p:tav>
                                      </p:tavLst>
                                    </p:anim>
                                    <p:anim calcmode="lin" valueType="num">
                                      <p:cBhvr>
                                        <p:cTn id="56" dur="1000" fill="hold"/>
                                        <p:tgtEl>
                                          <p:spTgt spid="1025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252"/>
                                        </p:tgtEl>
                                        <p:attrNameLst>
                                          <p:attrName>style.visibility</p:attrName>
                                        </p:attrNameLst>
                                      </p:cBhvr>
                                      <p:to>
                                        <p:strVal val="visible"/>
                                      </p:to>
                                    </p:set>
                                    <p:animEffect transition="in" filter="fade">
                                      <p:cBhvr>
                                        <p:cTn id="59" dur="1000"/>
                                        <p:tgtEl>
                                          <p:spTgt spid="10252"/>
                                        </p:tgtEl>
                                      </p:cBhvr>
                                    </p:animEffect>
                                    <p:anim calcmode="lin" valueType="num">
                                      <p:cBhvr>
                                        <p:cTn id="60" dur="1000" fill="hold"/>
                                        <p:tgtEl>
                                          <p:spTgt spid="10252"/>
                                        </p:tgtEl>
                                        <p:attrNameLst>
                                          <p:attrName>ppt_x</p:attrName>
                                        </p:attrNameLst>
                                      </p:cBhvr>
                                      <p:tavLst>
                                        <p:tav tm="0">
                                          <p:val>
                                            <p:strVal val="#ppt_x"/>
                                          </p:val>
                                        </p:tav>
                                        <p:tav tm="100000">
                                          <p:val>
                                            <p:strVal val="#ppt_x"/>
                                          </p:val>
                                        </p:tav>
                                      </p:tavLst>
                                    </p:anim>
                                    <p:anim calcmode="lin" valueType="num">
                                      <p:cBhvr>
                                        <p:cTn id="61" dur="1000" fill="hold"/>
                                        <p:tgtEl>
                                          <p:spTgt spid="1025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0253"/>
                                        </p:tgtEl>
                                        <p:attrNameLst>
                                          <p:attrName>style.visibility</p:attrName>
                                        </p:attrNameLst>
                                      </p:cBhvr>
                                      <p:to>
                                        <p:strVal val="visible"/>
                                      </p:to>
                                    </p:set>
                                    <p:animEffect transition="in" filter="fade">
                                      <p:cBhvr>
                                        <p:cTn id="64" dur="1000"/>
                                        <p:tgtEl>
                                          <p:spTgt spid="10253"/>
                                        </p:tgtEl>
                                      </p:cBhvr>
                                    </p:animEffect>
                                    <p:anim calcmode="lin" valueType="num">
                                      <p:cBhvr>
                                        <p:cTn id="65" dur="1000" fill="hold"/>
                                        <p:tgtEl>
                                          <p:spTgt spid="10253"/>
                                        </p:tgtEl>
                                        <p:attrNameLst>
                                          <p:attrName>ppt_x</p:attrName>
                                        </p:attrNameLst>
                                      </p:cBhvr>
                                      <p:tavLst>
                                        <p:tav tm="0">
                                          <p:val>
                                            <p:strVal val="#ppt_x"/>
                                          </p:val>
                                        </p:tav>
                                        <p:tav tm="100000">
                                          <p:val>
                                            <p:strVal val="#ppt_x"/>
                                          </p:val>
                                        </p:tav>
                                      </p:tavLst>
                                    </p:anim>
                                    <p:anim calcmode="lin" valueType="num">
                                      <p:cBhvr>
                                        <p:cTn id="66" dur="1000" fill="hold"/>
                                        <p:tgtEl>
                                          <p:spTgt spid="1025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254"/>
                                        </p:tgtEl>
                                        <p:attrNameLst>
                                          <p:attrName>style.visibility</p:attrName>
                                        </p:attrNameLst>
                                      </p:cBhvr>
                                      <p:to>
                                        <p:strVal val="visible"/>
                                      </p:to>
                                    </p:set>
                                    <p:animEffect transition="in" filter="fade">
                                      <p:cBhvr>
                                        <p:cTn id="69" dur="1000"/>
                                        <p:tgtEl>
                                          <p:spTgt spid="10254"/>
                                        </p:tgtEl>
                                      </p:cBhvr>
                                    </p:animEffect>
                                    <p:anim calcmode="lin" valueType="num">
                                      <p:cBhvr>
                                        <p:cTn id="70" dur="1000" fill="hold"/>
                                        <p:tgtEl>
                                          <p:spTgt spid="10254"/>
                                        </p:tgtEl>
                                        <p:attrNameLst>
                                          <p:attrName>ppt_x</p:attrName>
                                        </p:attrNameLst>
                                      </p:cBhvr>
                                      <p:tavLst>
                                        <p:tav tm="0">
                                          <p:val>
                                            <p:strVal val="#ppt_x"/>
                                          </p:val>
                                        </p:tav>
                                        <p:tav tm="100000">
                                          <p:val>
                                            <p:strVal val="#ppt_x"/>
                                          </p:val>
                                        </p:tav>
                                      </p:tavLst>
                                    </p:anim>
                                    <p:anim calcmode="lin" valueType="num">
                                      <p:cBhvr>
                                        <p:cTn id="71" dur="1000" fill="hold"/>
                                        <p:tgtEl>
                                          <p:spTgt spid="1025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0255"/>
                                        </p:tgtEl>
                                        <p:attrNameLst>
                                          <p:attrName>style.visibility</p:attrName>
                                        </p:attrNameLst>
                                      </p:cBhvr>
                                      <p:to>
                                        <p:strVal val="visible"/>
                                      </p:to>
                                    </p:set>
                                    <p:animEffect transition="in" filter="fade">
                                      <p:cBhvr>
                                        <p:cTn id="74" dur="1000"/>
                                        <p:tgtEl>
                                          <p:spTgt spid="10255"/>
                                        </p:tgtEl>
                                      </p:cBhvr>
                                    </p:animEffect>
                                    <p:anim calcmode="lin" valueType="num">
                                      <p:cBhvr>
                                        <p:cTn id="75" dur="1000" fill="hold"/>
                                        <p:tgtEl>
                                          <p:spTgt spid="10255"/>
                                        </p:tgtEl>
                                        <p:attrNameLst>
                                          <p:attrName>ppt_x</p:attrName>
                                        </p:attrNameLst>
                                      </p:cBhvr>
                                      <p:tavLst>
                                        <p:tav tm="0">
                                          <p:val>
                                            <p:strVal val="#ppt_x"/>
                                          </p:val>
                                        </p:tav>
                                        <p:tav tm="100000">
                                          <p:val>
                                            <p:strVal val="#ppt_x"/>
                                          </p:val>
                                        </p:tav>
                                      </p:tavLst>
                                    </p:anim>
                                    <p:anim calcmode="lin" valueType="num">
                                      <p:cBhvr>
                                        <p:cTn id="76" dur="1000" fill="hold"/>
                                        <p:tgtEl>
                                          <p:spTgt spid="10255"/>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0256"/>
                                        </p:tgtEl>
                                        <p:attrNameLst>
                                          <p:attrName>style.visibility</p:attrName>
                                        </p:attrNameLst>
                                      </p:cBhvr>
                                      <p:to>
                                        <p:strVal val="visible"/>
                                      </p:to>
                                    </p:set>
                                    <p:animEffect transition="in" filter="fade">
                                      <p:cBhvr>
                                        <p:cTn id="79" dur="1000"/>
                                        <p:tgtEl>
                                          <p:spTgt spid="10256"/>
                                        </p:tgtEl>
                                      </p:cBhvr>
                                    </p:animEffect>
                                    <p:anim calcmode="lin" valueType="num">
                                      <p:cBhvr>
                                        <p:cTn id="80" dur="1000" fill="hold"/>
                                        <p:tgtEl>
                                          <p:spTgt spid="10256"/>
                                        </p:tgtEl>
                                        <p:attrNameLst>
                                          <p:attrName>ppt_x</p:attrName>
                                        </p:attrNameLst>
                                      </p:cBhvr>
                                      <p:tavLst>
                                        <p:tav tm="0">
                                          <p:val>
                                            <p:strVal val="#ppt_x"/>
                                          </p:val>
                                        </p:tav>
                                        <p:tav tm="100000">
                                          <p:val>
                                            <p:strVal val="#ppt_x"/>
                                          </p:val>
                                        </p:tav>
                                      </p:tavLst>
                                    </p:anim>
                                    <p:anim calcmode="lin" valueType="num">
                                      <p:cBhvr>
                                        <p:cTn id="81" dur="1000" fill="hold"/>
                                        <p:tgtEl>
                                          <p:spTgt spid="1025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257"/>
                                        </p:tgtEl>
                                        <p:attrNameLst>
                                          <p:attrName>style.visibility</p:attrName>
                                        </p:attrNameLst>
                                      </p:cBhvr>
                                      <p:to>
                                        <p:strVal val="visible"/>
                                      </p:to>
                                    </p:set>
                                    <p:animEffect transition="in" filter="fade">
                                      <p:cBhvr>
                                        <p:cTn id="84" dur="1000"/>
                                        <p:tgtEl>
                                          <p:spTgt spid="10257"/>
                                        </p:tgtEl>
                                      </p:cBhvr>
                                    </p:animEffect>
                                    <p:anim calcmode="lin" valueType="num">
                                      <p:cBhvr>
                                        <p:cTn id="85" dur="1000" fill="hold"/>
                                        <p:tgtEl>
                                          <p:spTgt spid="10257"/>
                                        </p:tgtEl>
                                        <p:attrNameLst>
                                          <p:attrName>ppt_x</p:attrName>
                                        </p:attrNameLst>
                                      </p:cBhvr>
                                      <p:tavLst>
                                        <p:tav tm="0">
                                          <p:val>
                                            <p:strVal val="#ppt_x"/>
                                          </p:val>
                                        </p:tav>
                                        <p:tav tm="100000">
                                          <p:val>
                                            <p:strVal val="#ppt_x"/>
                                          </p:val>
                                        </p:tav>
                                      </p:tavLst>
                                    </p:anim>
                                    <p:anim calcmode="lin" valueType="num">
                                      <p:cBhvr>
                                        <p:cTn id="86" dur="1000" fill="hold"/>
                                        <p:tgtEl>
                                          <p:spTgt spid="10257"/>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0258"/>
                                        </p:tgtEl>
                                        <p:attrNameLst>
                                          <p:attrName>style.visibility</p:attrName>
                                        </p:attrNameLst>
                                      </p:cBhvr>
                                      <p:to>
                                        <p:strVal val="visible"/>
                                      </p:to>
                                    </p:set>
                                    <p:animEffect transition="in" filter="fade">
                                      <p:cBhvr>
                                        <p:cTn id="89" dur="1000"/>
                                        <p:tgtEl>
                                          <p:spTgt spid="10258"/>
                                        </p:tgtEl>
                                      </p:cBhvr>
                                    </p:animEffect>
                                    <p:anim calcmode="lin" valueType="num">
                                      <p:cBhvr>
                                        <p:cTn id="90" dur="1000" fill="hold"/>
                                        <p:tgtEl>
                                          <p:spTgt spid="10258"/>
                                        </p:tgtEl>
                                        <p:attrNameLst>
                                          <p:attrName>ppt_x</p:attrName>
                                        </p:attrNameLst>
                                      </p:cBhvr>
                                      <p:tavLst>
                                        <p:tav tm="0">
                                          <p:val>
                                            <p:strVal val="#ppt_x"/>
                                          </p:val>
                                        </p:tav>
                                        <p:tav tm="100000">
                                          <p:val>
                                            <p:strVal val="#ppt_x"/>
                                          </p:val>
                                        </p:tav>
                                      </p:tavLst>
                                    </p:anim>
                                    <p:anim calcmode="lin" valueType="num">
                                      <p:cBhvr>
                                        <p:cTn id="91" dur="1000" fill="hold"/>
                                        <p:tgtEl>
                                          <p:spTgt spid="10258"/>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0259"/>
                                        </p:tgtEl>
                                        <p:attrNameLst>
                                          <p:attrName>style.visibility</p:attrName>
                                        </p:attrNameLst>
                                      </p:cBhvr>
                                      <p:to>
                                        <p:strVal val="visible"/>
                                      </p:to>
                                    </p:set>
                                    <p:animEffect transition="in" filter="fade">
                                      <p:cBhvr>
                                        <p:cTn id="94" dur="1000"/>
                                        <p:tgtEl>
                                          <p:spTgt spid="10259"/>
                                        </p:tgtEl>
                                      </p:cBhvr>
                                    </p:animEffect>
                                    <p:anim calcmode="lin" valueType="num">
                                      <p:cBhvr>
                                        <p:cTn id="95" dur="1000" fill="hold"/>
                                        <p:tgtEl>
                                          <p:spTgt spid="10259"/>
                                        </p:tgtEl>
                                        <p:attrNameLst>
                                          <p:attrName>ppt_x</p:attrName>
                                        </p:attrNameLst>
                                      </p:cBhvr>
                                      <p:tavLst>
                                        <p:tav tm="0">
                                          <p:val>
                                            <p:strVal val="#ppt_x"/>
                                          </p:val>
                                        </p:tav>
                                        <p:tav tm="100000">
                                          <p:val>
                                            <p:strVal val="#ppt_x"/>
                                          </p:val>
                                        </p:tav>
                                      </p:tavLst>
                                    </p:anim>
                                    <p:anim calcmode="lin" valueType="num">
                                      <p:cBhvr>
                                        <p:cTn id="96" dur="1000" fill="hold"/>
                                        <p:tgtEl>
                                          <p:spTgt spid="10259"/>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0260"/>
                                        </p:tgtEl>
                                        <p:attrNameLst>
                                          <p:attrName>style.visibility</p:attrName>
                                        </p:attrNameLst>
                                      </p:cBhvr>
                                      <p:to>
                                        <p:strVal val="visible"/>
                                      </p:to>
                                    </p:set>
                                    <p:animEffect transition="in" filter="fade">
                                      <p:cBhvr>
                                        <p:cTn id="99" dur="1000"/>
                                        <p:tgtEl>
                                          <p:spTgt spid="10260"/>
                                        </p:tgtEl>
                                      </p:cBhvr>
                                    </p:animEffect>
                                    <p:anim calcmode="lin" valueType="num">
                                      <p:cBhvr>
                                        <p:cTn id="100" dur="1000" fill="hold"/>
                                        <p:tgtEl>
                                          <p:spTgt spid="10260"/>
                                        </p:tgtEl>
                                        <p:attrNameLst>
                                          <p:attrName>ppt_x</p:attrName>
                                        </p:attrNameLst>
                                      </p:cBhvr>
                                      <p:tavLst>
                                        <p:tav tm="0">
                                          <p:val>
                                            <p:strVal val="#ppt_x"/>
                                          </p:val>
                                        </p:tav>
                                        <p:tav tm="100000">
                                          <p:val>
                                            <p:strVal val="#ppt_x"/>
                                          </p:val>
                                        </p:tav>
                                      </p:tavLst>
                                    </p:anim>
                                    <p:anim calcmode="lin" valueType="num">
                                      <p:cBhvr>
                                        <p:cTn id="101" dur="1000" fill="hold"/>
                                        <p:tgtEl>
                                          <p:spTgt spid="10260"/>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10261"/>
                                        </p:tgtEl>
                                        <p:attrNameLst>
                                          <p:attrName>style.visibility</p:attrName>
                                        </p:attrNameLst>
                                      </p:cBhvr>
                                      <p:to>
                                        <p:strVal val="visible"/>
                                      </p:to>
                                    </p:set>
                                    <p:animEffect transition="in" filter="fade">
                                      <p:cBhvr>
                                        <p:cTn id="104" dur="1000"/>
                                        <p:tgtEl>
                                          <p:spTgt spid="10261"/>
                                        </p:tgtEl>
                                      </p:cBhvr>
                                    </p:animEffect>
                                    <p:anim calcmode="lin" valueType="num">
                                      <p:cBhvr>
                                        <p:cTn id="105" dur="1000" fill="hold"/>
                                        <p:tgtEl>
                                          <p:spTgt spid="10261"/>
                                        </p:tgtEl>
                                        <p:attrNameLst>
                                          <p:attrName>ppt_x</p:attrName>
                                        </p:attrNameLst>
                                      </p:cBhvr>
                                      <p:tavLst>
                                        <p:tav tm="0">
                                          <p:val>
                                            <p:strVal val="#ppt_x"/>
                                          </p:val>
                                        </p:tav>
                                        <p:tav tm="100000">
                                          <p:val>
                                            <p:strVal val="#ppt_x"/>
                                          </p:val>
                                        </p:tav>
                                      </p:tavLst>
                                    </p:anim>
                                    <p:anim calcmode="lin" valueType="num">
                                      <p:cBhvr>
                                        <p:cTn id="106" dur="1000" fill="hold"/>
                                        <p:tgtEl>
                                          <p:spTgt spid="10261"/>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0262"/>
                                        </p:tgtEl>
                                        <p:attrNameLst>
                                          <p:attrName>style.visibility</p:attrName>
                                        </p:attrNameLst>
                                      </p:cBhvr>
                                      <p:to>
                                        <p:strVal val="visible"/>
                                      </p:to>
                                    </p:set>
                                    <p:animEffect transition="in" filter="fade">
                                      <p:cBhvr>
                                        <p:cTn id="109" dur="1000"/>
                                        <p:tgtEl>
                                          <p:spTgt spid="10262"/>
                                        </p:tgtEl>
                                      </p:cBhvr>
                                    </p:animEffect>
                                    <p:anim calcmode="lin" valueType="num">
                                      <p:cBhvr>
                                        <p:cTn id="110" dur="1000" fill="hold"/>
                                        <p:tgtEl>
                                          <p:spTgt spid="10262"/>
                                        </p:tgtEl>
                                        <p:attrNameLst>
                                          <p:attrName>ppt_x</p:attrName>
                                        </p:attrNameLst>
                                      </p:cBhvr>
                                      <p:tavLst>
                                        <p:tav tm="0">
                                          <p:val>
                                            <p:strVal val="#ppt_x"/>
                                          </p:val>
                                        </p:tav>
                                        <p:tav tm="100000">
                                          <p:val>
                                            <p:strVal val="#ppt_x"/>
                                          </p:val>
                                        </p:tav>
                                      </p:tavLst>
                                    </p:anim>
                                    <p:anim calcmode="lin" valueType="num">
                                      <p:cBhvr>
                                        <p:cTn id="111" dur="1000" fill="hold"/>
                                        <p:tgtEl>
                                          <p:spTgt spid="10262"/>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0263"/>
                                        </p:tgtEl>
                                        <p:attrNameLst>
                                          <p:attrName>style.visibility</p:attrName>
                                        </p:attrNameLst>
                                      </p:cBhvr>
                                      <p:to>
                                        <p:strVal val="visible"/>
                                      </p:to>
                                    </p:set>
                                    <p:animEffect transition="in" filter="fade">
                                      <p:cBhvr>
                                        <p:cTn id="114" dur="1000"/>
                                        <p:tgtEl>
                                          <p:spTgt spid="10263"/>
                                        </p:tgtEl>
                                      </p:cBhvr>
                                    </p:animEffect>
                                    <p:anim calcmode="lin" valueType="num">
                                      <p:cBhvr>
                                        <p:cTn id="115" dur="1000" fill="hold"/>
                                        <p:tgtEl>
                                          <p:spTgt spid="10263"/>
                                        </p:tgtEl>
                                        <p:attrNameLst>
                                          <p:attrName>ppt_x</p:attrName>
                                        </p:attrNameLst>
                                      </p:cBhvr>
                                      <p:tavLst>
                                        <p:tav tm="0">
                                          <p:val>
                                            <p:strVal val="#ppt_x"/>
                                          </p:val>
                                        </p:tav>
                                        <p:tav tm="100000">
                                          <p:val>
                                            <p:strVal val="#ppt_x"/>
                                          </p:val>
                                        </p:tav>
                                      </p:tavLst>
                                    </p:anim>
                                    <p:anim calcmode="lin" valueType="num">
                                      <p:cBhvr>
                                        <p:cTn id="116" dur="1000" fill="hold"/>
                                        <p:tgtEl>
                                          <p:spTgt spid="10263"/>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0264"/>
                                        </p:tgtEl>
                                        <p:attrNameLst>
                                          <p:attrName>style.visibility</p:attrName>
                                        </p:attrNameLst>
                                      </p:cBhvr>
                                      <p:to>
                                        <p:strVal val="visible"/>
                                      </p:to>
                                    </p:set>
                                    <p:animEffect transition="in" filter="fade">
                                      <p:cBhvr>
                                        <p:cTn id="119" dur="1000"/>
                                        <p:tgtEl>
                                          <p:spTgt spid="10264"/>
                                        </p:tgtEl>
                                      </p:cBhvr>
                                    </p:animEffect>
                                    <p:anim calcmode="lin" valueType="num">
                                      <p:cBhvr>
                                        <p:cTn id="120" dur="1000" fill="hold"/>
                                        <p:tgtEl>
                                          <p:spTgt spid="10264"/>
                                        </p:tgtEl>
                                        <p:attrNameLst>
                                          <p:attrName>ppt_x</p:attrName>
                                        </p:attrNameLst>
                                      </p:cBhvr>
                                      <p:tavLst>
                                        <p:tav tm="0">
                                          <p:val>
                                            <p:strVal val="#ppt_x"/>
                                          </p:val>
                                        </p:tav>
                                        <p:tav tm="100000">
                                          <p:val>
                                            <p:strVal val="#ppt_x"/>
                                          </p:val>
                                        </p:tav>
                                      </p:tavLst>
                                    </p:anim>
                                    <p:anim calcmode="lin" valueType="num">
                                      <p:cBhvr>
                                        <p:cTn id="121" dur="1000" fill="hold"/>
                                        <p:tgtEl>
                                          <p:spTgt spid="10264"/>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0265"/>
                                        </p:tgtEl>
                                        <p:attrNameLst>
                                          <p:attrName>style.visibility</p:attrName>
                                        </p:attrNameLst>
                                      </p:cBhvr>
                                      <p:to>
                                        <p:strVal val="visible"/>
                                      </p:to>
                                    </p:set>
                                    <p:animEffect transition="in" filter="fade">
                                      <p:cBhvr>
                                        <p:cTn id="124" dur="1000"/>
                                        <p:tgtEl>
                                          <p:spTgt spid="10265"/>
                                        </p:tgtEl>
                                      </p:cBhvr>
                                    </p:animEffect>
                                    <p:anim calcmode="lin" valueType="num">
                                      <p:cBhvr>
                                        <p:cTn id="125" dur="1000" fill="hold"/>
                                        <p:tgtEl>
                                          <p:spTgt spid="10265"/>
                                        </p:tgtEl>
                                        <p:attrNameLst>
                                          <p:attrName>ppt_x</p:attrName>
                                        </p:attrNameLst>
                                      </p:cBhvr>
                                      <p:tavLst>
                                        <p:tav tm="0">
                                          <p:val>
                                            <p:strVal val="#ppt_x"/>
                                          </p:val>
                                        </p:tav>
                                        <p:tav tm="100000">
                                          <p:val>
                                            <p:strVal val="#ppt_x"/>
                                          </p:val>
                                        </p:tav>
                                      </p:tavLst>
                                    </p:anim>
                                    <p:anim calcmode="lin" valueType="num">
                                      <p:cBhvr>
                                        <p:cTn id="126" dur="1000" fill="hold"/>
                                        <p:tgtEl>
                                          <p:spTgt spid="10265"/>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10266"/>
                                        </p:tgtEl>
                                        <p:attrNameLst>
                                          <p:attrName>style.visibility</p:attrName>
                                        </p:attrNameLst>
                                      </p:cBhvr>
                                      <p:to>
                                        <p:strVal val="visible"/>
                                      </p:to>
                                    </p:set>
                                    <p:animEffect transition="in" filter="fade">
                                      <p:cBhvr>
                                        <p:cTn id="129" dur="1000"/>
                                        <p:tgtEl>
                                          <p:spTgt spid="10266"/>
                                        </p:tgtEl>
                                      </p:cBhvr>
                                    </p:animEffect>
                                    <p:anim calcmode="lin" valueType="num">
                                      <p:cBhvr>
                                        <p:cTn id="130" dur="1000" fill="hold"/>
                                        <p:tgtEl>
                                          <p:spTgt spid="10266"/>
                                        </p:tgtEl>
                                        <p:attrNameLst>
                                          <p:attrName>ppt_x</p:attrName>
                                        </p:attrNameLst>
                                      </p:cBhvr>
                                      <p:tavLst>
                                        <p:tav tm="0">
                                          <p:val>
                                            <p:strVal val="#ppt_x"/>
                                          </p:val>
                                        </p:tav>
                                        <p:tav tm="100000">
                                          <p:val>
                                            <p:strVal val="#ppt_x"/>
                                          </p:val>
                                        </p:tav>
                                      </p:tavLst>
                                    </p:anim>
                                    <p:anim calcmode="lin" valueType="num">
                                      <p:cBhvr>
                                        <p:cTn id="131" dur="1000" fill="hold"/>
                                        <p:tgtEl>
                                          <p:spTgt spid="10266"/>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10267"/>
                                        </p:tgtEl>
                                        <p:attrNameLst>
                                          <p:attrName>style.visibility</p:attrName>
                                        </p:attrNameLst>
                                      </p:cBhvr>
                                      <p:to>
                                        <p:strVal val="visible"/>
                                      </p:to>
                                    </p:set>
                                    <p:animEffect transition="in" filter="fade">
                                      <p:cBhvr>
                                        <p:cTn id="134" dur="1000"/>
                                        <p:tgtEl>
                                          <p:spTgt spid="10267"/>
                                        </p:tgtEl>
                                      </p:cBhvr>
                                    </p:animEffect>
                                    <p:anim calcmode="lin" valueType="num">
                                      <p:cBhvr>
                                        <p:cTn id="135" dur="1000" fill="hold"/>
                                        <p:tgtEl>
                                          <p:spTgt spid="10267"/>
                                        </p:tgtEl>
                                        <p:attrNameLst>
                                          <p:attrName>ppt_x</p:attrName>
                                        </p:attrNameLst>
                                      </p:cBhvr>
                                      <p:tavLst>
                                        <p:tav tm="0">
                                          <p:val>
                                            <p:strVal val="#ppt_x"/>
                                          </p:val>
                                        </p:tav>
                                        <p:tav tm="100000">
                                          <p:val>
                                            <p:strVal val="#ppt_x"/>
                                          </p:val>
                                        </p:tav>
                                      </p:tavLst>
                                    </p:anim>
                                    <p:anim calcmode="lin" valueType="num">
                                      <p:cBhvr>
                                        <p:cTn id="136" dur="1000" fill="hold"/>
                                        <p:tgtEl>
                                          <p:spTgt spid="10267"/>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10268"/>
                                        </p:tgtEl>
                                        <p:attrNameLst>
                                          <p:attrName>style.visibility</p:attrName>
                                        </p:attrNameLst>
                                      </p:cBhvr>
                                      <p:to>
                                        <p:strVal val="visible"/>
                                      </p:to>
                                    </p:set>
                                    <p:animEffect transition="in" filter="fade">
                                      <p:cBhvr>
                                        <p:cTn id="139" dur="1000"/>
                                        <p:tgtEl>
                                          <p:spTgt spid="10268"/>
                                        </p:tgtEl>
                                      </p:cBhvr>
                                    </p:animEffect>
                                    <p:anim calcmode="lin" valueType="num">
                                      <p:cBhvr>
                                        <p:cTn id="140" dur="1000" fill="hold"/>
                                        <p:tgtEl>
                                          <p:spTgt spid="10268"/>
                                        </p:tgtEl>
                                        <p:attrNameLst>
                                          <p:attrName>ppt_x</p:attrName>
                                        </p:attrNameLst>
                                      </p:cBhvr>
                                      <p:tavLst>
                                        <p:tav tm="0">
                                          <p:val>
                                            <p:strVal val="#ppt_x"/>
                                          </p:val>
                                        </p:tav>
                                        <p:tav tm="100000">
                                          <p:val>
                                            <p:strVal val="#ppt_x"/>
                                          </p:val>
                                        </p:tav>
                                      </p:tavLst>
                                    </p:anim>
                                    <p:anim calcmode="lin" valueType="num">
                                      <p:cBhvr>
                                        <p:cTn id="141" dur="1000" fill="hold"/>
                                        <p:tgtEl>
                                          <p:spTgt spid="10268"/>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0269"/>
                                        </p:tgtEl>
                                        <p:attrNameLst>
                                          <p:attrName>style.visibility</p:attrName>
                                        </p:attrNameLst>
                                      </p:cBhvr>
                                      <p:to>
                                        <p:strVal val="visible"/>
                                      </p:to>
                                    </p:set>
                                    <p:animEffect transition="in" filter="fade">
                                      <p:cBhvr>
                                        <p:cTn id="144" dur="1000"/>
                                        <p:tgtEl>
                                          <p:spTgt spid="10269"/>
                                        </p:tgtEl>
                                      </p:cBhvr>
                                    </p:animEffect>
                                    <p:anim calcmode="lin" valueType="num">
                                      <p:cBhvr>
                                        <p:cTn id="145" dur="1000" fill="hold"/>
                                        <p:tgtEl>
                                          <p:spTgt spid="10269"/>
                                        </p:tgtEl>
                                        <p:attrNameLst>
                                          <p:attrName>ppt_x</p:attrName>
                                        </p:attrNameLst>
                                      </p:cBhvr>
                                      <p:tavLst>
                                        <p:tav tm="0">
                                          <p:val>
                                            <p:strVal val="#ppt_x"/>
                                          </p:val>
                                        </p:tav>
                                        <p:tav tm="100000">
                                          <p:val>
                                            <p:strVal val="#ppt_x"/>
                                          </p:val>
                                        </p:tav>
                                      </p:tavLst>
                                    </p:anim>
                                    <p:anim calcmode="lin" valueType="num">
                                      <p:cBhvr>
                                        <p:cTn id="146" dur="1000" fill="hold"/>
                                        <p:tgtEl>
                                          <p:spTgt spid="10269"/>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10270"/>
                                        </p:tgtEl>
                                        <p:attrNameLst>
                                          <p:attrName>style.visibility</p:attrName>
                                        </p:attrNameLst>
                                      </p:cBhvr>
                                      <p:to>
                                        <p:strVal val="visible"/>
                                      </p:to>
                                    </p:set>
                                    <p:animEffect transition="in" filter="fade">
                                      <p:cBhvr>
                                        <p:cTn id="149" dur="1000"/>
                                        <p:tgtEl>
                                          <p:spTgt spid="10270"/>
                                        </p:tgtEl>
                                      </p:cBhvr>
                                    </p:animEffect>
                                    <p:anim calcmode="lin" valueType="num">
                                      <p:cBhvr>
                                        <p:cTn id="150" dur="1000" fill="hold"/>
                                        <p:tgtEl>
                                          <p:spTgt spid="10270"/>
                                        </p:tgtEl>
                                        <p:attrNameLst>
                                          <p:attrName>ppt_x</p:attrName>
                                        </p:attrNameLst>
                                      </p:cBhvr>
                                      <p:tavLst>
                                        <p:tav tm="0">
                                          <p:val>
                                            <p:strVal val="#ppt_x"/>
                                          </p:val>
                                        </p:tav>
                                        <p:tav tm="100000">
                                          <p:val>
                                            <p:strVal val="#ppt_x"/>
                                          </p:val>
                                        </p:tav>
                                      </p:tavLst>
                                    </p:anim>
                                    <p:anim calcmode="lin" valueType="num">
                                      <p:cBhvr>
                                        <p:cTn id="151" dur="1000" fill="hold"/>
                                        <p:tgtEl>
                                          <p:spTgt spid="10270"/>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0271"/>
                                        </p:tgtEl>
                                        <p:attrNameLst>
                                          <p:attrName>style.visibility</p:attrName>
                                        </p:attrNameLst>
                                      </p:cBhvr>
                                      <p:to>
                                        <p:strVal val="visible"/>
                                      </p:to>
                                    </p:set>
                                    <p:animEffect transition="in" filter="fade">
                                      <p:cBhvr>
                                        <p:cTn id="154" dur="1000"/>
                                        <p:tgtEl>
                                          <p:spTgt spid="10271"/>
                                        </p:tgtEl>
                                      </p:cBhvr>
                                    </p:animEffect>
                                    <p:anim calcmode="lin" valueType="num">
                                      <p:cBhvr>
                                        <p:cTn id="155" dur="1000" fill="hold"/>
                                        <p:tgtEl>
                                          <p:spTgt spid="10271"/>
                                        </p:tgtEl>
                                        <p:attrNameLst>
                                          <p:attrName>ppt_x</p:attrName>
                                        </p:attrNameLst>
                                      </p:cBhvr>
                                      <p:tavLst>
                                        <p:tav tm="0">
                                          <p:val>
                                            <p:strVal val="#ppt_x"/>
                                          </p:val>
                                        </p:tav>
                                        <p:tav tm="100000">
                                          <p:val>
                                            <p:strVal val="#ppt_x"/>
                                          </p:val>
                                        </p:tav>
                                      </p:tavLst>
                                    </p:anim>
                                    <p:anim calcmode="lin" valueType="num">
                                      <p:cBhvr>
                                        <p:cTn id="156" dur="1000" fill="hold"/>
                                        <p:tgtEl>
                                          <p:spTgt spid="10271"/>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10272"/>
                                        </p:tgtEl>
                                        <p:attrNameLst>
                                          <p:attrName>style.visibility</p:attrName>
                                        </p:attrNameLst>
                                      </p:cBhvr>
                                      <p:to>
                                        <p:strVal val="visible"/>
                                      </p:to>
                                    </p:set>
                                    <p:animEffect transition="in" filter="fade">
                                      <p:cBhvr>
                                        <p:cTn id="159" dur="1000"/>
                                        <p:tgtEl>
                                          <p:spTgt spid="10272"/>
                                        </p:tgtEl>
                                      </p:cBhvr>
                                    </p:animEffect>
                                    <p:anim calcmode="lin" valueType="num">
                                      <p:cBhvr>
                                        <p:cTn id="160" dur="1000" fill="hold"/>
                                        <p:tgtEl>
                                          <p:spTgt spid="10272"/>
                                        </p:tgtEl>
                                        <p:attrNameLst>
                                          <p:attrName>ppt_x</p:attrName>
                                        </p:attrNameLst>
                                      </p:cBhvr>
                                      <p:tavLst>
                                        <p:tav tm="0">
                                          <p:val>
                                            <p:strVal val="#ppt_x"/>
                                          </p:val>
                                        </p:tav>
                                        <p:tav tm="100000">
                                          <p:val>
                                            <p:strVal val="#ppt_x"/>
                                          </p:val>
                                        </p:tav>
                                      </p:tavLst>
                                    </p:anim>
                                    <p:anim calcmode="lin" valueType="num">
                                      <p:cBhvr>
                                        <p:cTn id="161" dur="1000" fill="hold"/>
                                        <p:tgtEl>
                                          <p:spTgt spid="10272"/>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273"/>
                                        </p:tgtEl>
                                        <p:attrNameLst>
                                          <p:attrName>style.visibility</p:attrName>
                                        </p:attrNameLst>
                                      </p:cBhvr>
                                      <p:to>
                                        <p:strVal val="visible"/>
                                      </p:to>
                                    </p:set>
                                    <p:animEffect transition="in" filter="fade">
                                      <p:cBhvr>
                                        <p:cTn id="164" dur="1000"/>
                                        <p:tgtEl>
                                          <p:spTgt spid="10273"/>
                                        </p:tgtEl>
                                      </p:cBhvr>
                                    </p:animEffect>
                                    <p:anim calcmode="lin" valueType="num">
                                      <p:cBhvr>
                                        <p:cTn id="165" dur="1000" fill="hold"/>
                                        <p:tgtEl>
                                          <p:spTgt spid="10273"/>
                                        </p:tgtEl>
                                        <p:attrNameLst>
                                          <p:attrName>ppt_x</p:attrName>
                                        </p:attrNameLst>
                                      </p:cBhvr>
                                      <p:tavLst>
                                        <p:tav tm="0">
                                          <p:val>
                                            <p:strVal val="#ppt_x"/>
                                          </p:val>
                                        </p:tav>
                                        <p:tav tm="100000">
                                          <p:val>
                                            <p:strVal val="#ppt_x"/>
                                          </p:val>
                                        </p:tav>
                                      </p:tavLst>
                                    </p:anim>
                                    <p:anim calcmode="lin" valueType="num">
                                      <p:cBhvr>
                                        <p:cTn id="166" dur="1000" fill="hold"/>
                                        <p:tgtEl>
                                          <p:spTgt spid="10273"/>
                                        </p:tgtEl>
                                        <p:attrNameLst>
                                          <p:attrName>ppt_y</p:attrName>
                                        </p:attrNameLst>
                                      </p:cBhvr>
                                      <p:tavLst>
                                        <p:tav tm="0">
                                          <p:val>
                                            <p:strVal val="#ppt_y-.1"/>
                                          </p:val>
                                        </p:tav>
                                        <p:tav tm="100000">
                                          <p:val>
                                            <p:strVal val="#ppt_y"/>
                                          </p:val>
                                        </p:tav>
                                      </p:tavLst>
                                    </p:anim>
                                  </p:childTnLst>
                                </p:cTn>
                              </p:par>
                              <p:par>
                                <p:cTn id="167" presetID="47" presetClass="entr" presetSubtype="0" fill="hold" nodeType="with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fade">
                                      <p:cBhvr>
                                        <p:cTn id="169" dur="1000"/>
                                        <p:tgtEl>
                                          <p:spTgt spid="2"/>
                                        </p:tgtEl>
                                      </p:cBhvr>
                                    </p:animEffect>
                                    <p:anim calcmode="lin" valueType="num">
                                      <p:cBhvr>
                                        <p:cTn id="170" dur="1000" fill="hold"/>
                                        <p:tgtEl>
                                          <p:spTgt spid="2"/>
                                        </p:tgtEl>
                                        <p:attrNameLst>
                                          <p:attrName>ppt_x</p:attrName>
                                        </p:attrNameLst>
                                      </p:cBhvr>
                                      <p:tavLst>
                                        <p:tav tm="0">
                                          <p:val>
                                            <p:strVal val="#ppt_x"/>
                                          </p:val>
                                        </p:tav>
                                        <p:tav tm="100000">
                                          <p:val>
                                            <p:strVal val="#ppt_x"/>
                                          </p:val>
                                        </p:tav>
                                      </p:tavLst>
                                    </p:anim>
                                    <p:anim calcmode="lin" valueType="num">
                                      <p:cBhvr>
                                        <p:cTn id="171" dur="1000" fill="hold"/>
                                        <p:tgtEl>
                                          <p:spTgt spid="2"/>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0"/>
                                  </p:stCondLst>
                                  <p:childTnLst>
                                    <p:set>
                                      <p:cBhvr>
                                        <p:cTn id="173" dur="1" fill="hold">
                                          <p:stCondLst>
                                            <p:cond delay="0"/>
                                          </p:stCondLst>
                                        </p:cTn>
                                        <p:tgtEl>
                                          <p:spTgt spid="10279"/>
                                        </p:tgtEl>
                                        <p:attrNameLst>
                                          <p:attrName>style.visibility</p:attrName>
                                        </p:attrNameLst>
                                      </p:cBhvr>
                                      <p:to>
                                        <p:strVal val="visible"/>
                                      </p:to>
                                    </p:set>
                                    <p:animEffect transition="in" filter="fade">
                                      <p:cBhvr>
                                        <p:cTn id="174" dur="1000"/>
                                        <p:tgtEl>
                                          <p:spTgt spid="10279"/>
                                        </p:tgtEl>
                                      </p:cBhvr>
                                    </p:animEffect>
                                    <p:anim calcmode="lin" valueType="num">
                                      <p:cBhvr>
                                        <p:cTn id="175" dur="1000" fill="hold"/>
                                        <p:tgtEl>
                                          <p:spTgt spid="10279"/>
                                        </p:tgtEl>
                                        <p:attrNameLst>
                                          <p:attrName>ppt_x</p:attrName>
                                        </p:attrNameLst>
                                      </p:cBhvr>
                                      <p:tavLst>
                                        <p:tav tm="0">
                                          <p:val>
                                            <p:strVal val="#ppt_x"/>
                                          </p:val>
                                        </p:tav>
                                        <p:tav tm="100000">
                                          <p:val>
                                            <p:strVal val="#ppt_x"/>
                                          </p:val>
                                        </p:tav>
                                      </p:tavLst>
                                    </p:anim>
                                    <p:anim calcmode="lin" valueType="num">
                                      <p:cBhvr>
                                        <p:cTn id="176" dur="1000" fill="hold"/>
                                        <p:tgtEl>
                                          <p:spTgt spid="10279"/>
                                        </p:tgtEl>
                                        <p:attrNameLst>
                                          <p:attrName>ppt_y</p:attrName>
                                        </p:attrNameLst>
                                      </p:cBhvr>
                                      <p:tavLst>
                                        <p:tav tm="0">
                                          <p:val>
                                            <p:strVal val="#ppt_y-.1"/>
                                          </p:val>
                                        </p:tav>
                                        <p:tav tm="100000">
                                          <p:val>
                                            <p:strVal val="#ppt_y"/>
                                          </p:val>
                                        </p:tav>
                                      </p:tavLst>
                                    </p:anim>
                                  </p:childTnLst>
                                </p:cTn>
                              </p:par>
                              <p:par>
                                <p:cTn id="177" presetID="47" presetClass="entr" presetSubtype="0" fill="hold" grpId="0" nodeType="withEffect">
                                  <p:stCondLst>
                                    <p:cond delay="0"/>
                                  </p:stCondLst>
                                  <p:childTnLst>
                                    <p:set>
                                      <p:cBhvr>
                                        <p:cTn id="178" dur="1" fill="hold">
                                          <p:stCondLst>
                                            <p:cond delay="0"/>
                                          </p:stCondLst>
                                        </p:cTn>
                                        <p:tgtEl>
                                          <p:spTgt spid="10281"/>
                                        </p:tgtEl>
                                        <p:attrNameLst>
                                          <p:attrName>style.visibility</p:attrName>
                                        </p:attrNameLst>
                                      </p:cBhvr>
                                      <p:to>
                                        <p:strVal val="visible"/>
                                      </p:to>
                                    </p:set>
                                    <p:animEffect transition="in" filter="fade">
                                      <p:cBhvr>
                                        <p:cTn id="179" dur="1000"/>
                                        <p:tgtEl>
                                          <p:spTgt spid="10281"/>
                                        </p:tgtEl>
                                      </p:cBhvr>
                                    </p:animEffect>
                                    <p:anim calcmode="lin" valueType="num">
                                      <p:cBhvr>
                                        <p:cTn id="180" dur="1000" fill="hold"/>
                                        <p:tgtEl>
                                          <p:spTgt spid="10281"/>
                                        </p:tgtEl>
                                        <p:attrNameLst>
                                          <p:attrName>ppt_x</p:attrName>
                                        </p:attrNameLst>
                                      </p:cBhvr>
                                      <p:tavLst>
                                        <p:tav tm="0">
                                          <p:val>
                                            <p:strVal val="#ppt_x"/>
                                          </p:val>
                                        </p:tav>
                                        <p:tav tm="100000">
                                          <p:val>
                                            <p:strVal val="#ppt_x"/>
                                          </p:val>
                                        </p:tav>
                                      </p:tavLst>
                                    </p:anim>
                                    <p:anim calcmode="lin" valueType="num">
                                      <p:cBhvr>
                                        <p:cTn id="181" dur="1000" fill="hold"/>
                                        <p:tgtEl>
                                          <p:spTgt spid="10281"/>
                                        </p:tgtEl>
                                        <p:attrNameLst>
                                          <p:attrName>ppt_y</p:attrName>
                                        </p:attrNameLst>
                                      </p:cBhvr>
                                      <p:tavLst>
                                        <p:tav tm="0">
                                          <p:val>
                                            <p:strVal val="#ppt_y-.1"/>
                                          </p:val>
                                        </p:tav>
                                        <p:tav tm="100000">
                                          <p:val>
                                            <p:strVal val="#ppt_y"/>
                                          </p:val>
                                        </p:tav>
                                      </p:tavLst>
                                    </p:anim>
                                  </p:childTnLst>
                                </p:cTn>
                              </p:par>
                              <p:par>
                                <p:cTn id="182" presetID="47" presetClass="entr" presetSubtype="0" fill="hold" grpId="0" nodeType="withEffect">
                                  <p:stCondLst>
                                    <p:cond delay="0"/>
                                  </p:stCondLst>
                                  <p:childTnLst>
                                    <p:set>
                                      <p:cBhvr>
                                        <p:cTn id="183" dur="1" fill="hold">
                                          <p:stCondLst>
                                            <p:cond delay="0"/>
                                          </p:stCondLst>
                                        </p:cTn>
                                        <p:tgtEl>
                                          <p:spTgt spid="10288"/>
                                        </p:tgtEl>
                                        <p:attrNameLst>
                                          <p:attrName>style.visibility</p:attrName>
                                        </p:attrNameLst>
                                      </p:cBhvr>
                                      <p:to>
                                        <p:strVal val="visible"/>
                                      </p:to>
                                    </p:set>
                                    <p:animEffect transition="in" filter="fade">
                                      <p:cBhvr>
                                        <p:cTn id="184" dur="1000"/>
                                        <p:tgtEl>
                                          <p:spTgt spid="10288"/>
                                        </p:tgtEl>
                                      </p:cBhvr>
                                    </p:animEffect>
                                    <p:anim calcmode="lin" valueType="num">
                                      <p:cBhvr>
                                        <p:cTn id="185" dur="1000" fill="hold"/>
                                        <p:tgtEl>
                                          <p:spTgt spid="10288"/>
                                        </p:tgtEl>
                                        <p:attrNameLst>
                                          <p:attrName>ppt_x</p:attrName>
                                        </p:attrNameLst>
                                      </p:cBhvr>
                                      <p:tavLst>
                                        <p:tav tm="0">
                                          <p:val>
                                            <p:strVal val="#ppt_x"/>
                                          </p:val>
                                        </p:tav>
                                        <p:tav tm="100000">
                                          <p:val>
                                            <p:strVal val="#ppt_x"/>
                                          </p:val>
                                        </p:tav>
                                      </p:tavLst>
                                    </p:anim>
                                    <p:anim calcmode="lin" valueType="num">
                                      <p:cBhvr>
                                        <p:cTn id="186" dur="1000" fill="hold"/>
                                        <p:tgtEl>
                                          <p:spTgt spid="10288"/>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7" presetClass="entr" presetSubtype="0" fill="hold" grpId="0" nodeType="clickEffect">
                                  <p:stCondLst>
                                    <p:cond delay="0"/>
                                  </p:stCondLst>
                                  <p:childTnLst>
                                    <p:set>
                                      <p:cBhvr>
                                        <p:cTn id="190" dur="1" fill="hold">
                                          <p:stCondLst>
                                            <p:cond delay="0"/>
                                          </p:stCondLst>
                                        </p:cTn>
                                        <p:tgtEl>
                                          <p:spTgt spid="10243"/>
                                        </p:tgtEl>
                                        <p:attrNameLst>
                                          <p:attrName>style.visibility</p:attrName>
                                        </p:attrNameLst>
                                      </p:cBhvr>
                                      <p:to>
                                        <p:strVal val="visible"/>
                                      </p:to>
                                    </p:set>
                                    <p:animEffect transition="in" filter="fade">
                                      <p:cBhvr>
                                        <p:cTn id="191" dur="1000"/>
                                        <p:tgtEl>
                                          <p:spTgt spid="10243"/>
                                        </p:tgtEl>
                                      </p:cBhvr>
                                    </p:animEffect>
                                    <p:anim calcmode="lin" valueType="num">
                                      <p:cBhvr>
                                        <p:cTn id="192" dur="1000" fill="hold"/>
                                        <p:tgtEl>
                                          <p:spTgt spid="10243"/>
                                        </p:tgtEl>
                                        <p:attrNameLst>
                                          <p:attrName>ppt_x</p:attrName>
                                        </p:attrNameLst>
                                      </p:cBhvr>
                                      <p:tavLst>
                                        <p:tav tm="0">
                                          <p:val>
                                            <p:strVal val="#ppt_x"/>
                                          </p:val>
                                        </p:tav>
                                        <p:tav tm="100000">
                                          <p:val>
                                            <p:strVal val="#ppt_x"/>
                                          </p:val>
                                        </p:tav>
                                      </p:tavLst>
                                    </p:anim>
                                    <p:anim calcmode="lin" valueType="num">
                                      <p:cBhvr>
                                        <p:cTn id="193" dur="1000" fill="hold"/>
                                        <p:tgtEl>
                                          <p:spTgt spid="10243"/>
                                        </p:tgtEl>
                                        <p:attrNameLst>
                                          <p:attrName>ppt_y</p:attrName>
                                        </p:attrNameLst>
                                      </p:cBhvr>
                                      <p:tavLst>
                                        <p:tav tm="0">
                                          <p:val>
                                            <p:strVal val="#ppt_y-.1"/>
                                          </p:val>
                                        </p:tav>
                                        <p:tav tm="100000">
                                          <p:val>
                                            <p:strVal val="#ppt_y"/>
                                          </p:val>
                                        </p:tav>
                                      </p:tavLst>
                                    </p:anim>
                                  </p:childTnLst>
                                </p:cTn>
                              </p:par>
                              <p:par>
                                <p:cTn id="194" presetID="47" presetClass="entr" presetSubtype="0" fill="hold" nodeType="withEffect">
                                  <p:stCondLst>
                                    <p:cond delay="0"/>
                                  </p:stCondLst>
                                  <p:childTnLst>
                                    <p:set>
                                      <p:cBhvr>
                                        <p:cTn id="195" dur="1" fill="hold">
                                          <p:stCondLst>
                                            <p:cond delay="0"/>
                                          </p:stCondLst>
                                        </p:cTn>
                                        <p:tgtEl>
                                          <p:spTgt spid="10275"/>
                                        </p:tgtEl>
                                        <p:attrNameLst>
                                          <p:attrName>style.visibility</p:attrName>
                                        </p:attrNameLst>
                                      </p:cBhvr>
                                      <p:to>
                                        <p:strVal val="visible"/>
                                      </p:to>
                                    </p:set>
                                    <p:animEffect transition="in" filter="fade">
                                      <p:cBhvr>
                                        <p:cTn id="196" dur="1000"/>
                                        <p:tgtEl>
                                          <p:spTgt spid="10275"/>
                                        </p:tgtEl>
                                      </p:cBhvr>
                                    </p:animEffect>
                                    <p:anim calcmode="lin" valueType="num">
                                      <p:cBhvr>
                                        <p:cTn id="197" dur="1000" fill="hold"/>
                                        <p:tgtEl>
                                          <p:spTgt spid="10275"/>
                                        </p:tgtEl>
                                        <p:attrNameLst>
                                          <p:attrName>ppt_x</p:attrName>
                                        </p:attrNameLst>
                                      </p:cBhvr>
                                      <p:tavLst>
                                        <p:tav tm="0">
                                          <p:val>
                                            <p:strVal val="#ppt_x"/>
                                          </p:val>
                                        </p:tav>
                                        <p:tav tm="100000">
                                          <p:val>
                                            <p:strVal val="#ppt_x"/>
                                          </p:val>
                                        </p:tav>
                                      </p:tavLst>
                                    </p:anim>
                                    <p:anim calcmode="lin" valueType="num">
                                      <p:cBhvr>
                                        <p:cTn id="198" dur="1000" fill="hold"/>
                                        <p:tgtEl>
                                          <p:spTgt spid="10275"/>
                                        </p:tgtEl>
                                        <p:attrNameLst>
                                          <p:attrName>ppt_y</p:attrName>
                                        </p:attrNameLst>
                                      </p:cBhvr>
                                      <p:tavLst>
                                        <p:tav tm="0">
                                          <p:val>
                                            <p:strVal val="#ppt_y-.1"/>
                                          </p:val>
                                        </p:tav>
                                        <p:tav tm="100000">
                                          <p:val>
                                            <p:strVal val="#ppt_y"/>
                                          </p:val>
                                        </p:tav>
                                      </p:tavLst>
                                    </p:anim>
                                  </p:childTnLst>
                                </p:cTn>
                              </p:par>
                              <p:par>
                                <p:cTn id="199" presetID="47" presetClass="entr" presetSubtype="0" fill="hold" nodeType="withEffect">
                                  <p:stCondLst>
                                    <p:cond delay="0"/>
                                  </p:stCondLst>
                                  <p:childTnLst>
                                    <p:set>
                                      <p:cBhvr>
                                        <p:cTn id="200" dur="1" fill="hold">
                                          <p:stCondLst>
                                            <p:cond delay="0"/>
                                          </p:stCondLst>
                                        </p:cTn>
                                        <p:tgtEl>
                                          <p:spTgt spid="10276"/>
                                        </p:tgtEl>
                                        <p:attrNameLst>
                                          <p:attrName>style.visibility</p:attrName>
                                        </p:attrNameLst>
                                      </p:cBhvr>
                                      <p:to>
                                        <p:strVal val="visible"/>
                                      </p:to>
                                    </p:set>
                                    <p:animEffect transition="in" filter="fade">
                                      <p:cBhvr>
                                        <p:cTn id="201" dur="1000"/>
                                        <p:tgtEl>
                                          <p:spTgt spid="10276"/>
                                        </p:tgtEl>
                                      </p:cBhvr>
                                    </p:animEffect>
                                    <p:anim calcmode="lin" valueType="num">
                                      <p:cBhvr>
                                        <p:cTn id="202" dur="1000" fill="hold"/>
                                        <p:tgtEl>
                                          <p:spTgt spid="10276"/>
                                        </p:tgtEl>
                                        <p:attrNameLst>
                                          <p:attrName>ppt_x</p:attrName>
                                        </p:attrNameLst>
                                      </p:cBhvr>
                                      <p:tavLst>
                                        <p:tav tm="0">
                                          <p:val>
                                            <p:strVal val="#ppt_x"/>
                                          </p:val>
                                        </p:tav>
                                        <p:tav tm="100000">
                                          <p:val>
                                            <p:strVal val="#ppt_x"/>
                                          </p:val>
                                        </p:tav>
                                      </p:tavLst>
                                    </p:anim>
                                    <p:anim calcmode="lin" valueType="num">
                                      <p:cBhvr>
                                        <p:cTn id="203" dur="1000" fill="hold"/>
                                        <p:tgtEl>
                                          <p:spTgt spid="10276"/>
                                        </p:tgtEl>
                                        <p:attrNameLst>
                                          <p:attrName>ppt_y</p:attrName>
                                        </p:attrNameLst>
                                      </p:cBhvr>
                                      <p:tavLst>
                                        <p:tav tm="0">
                                          <p:val>
                                            <p:strVal val="#ppt_y-.1"/>
                                          </p:val>
                                        </p:tav>
                                        <p:tav tm="100000">
                                          <p:val>
                                            <p:strVal val="#ppt_y"/>
                                          </p:val>
                                        </p:tav>
                                      </p:tavLst>
                                    </p:anim>
                                  </p:childTnLst>
                                </p:cTn>
                              </p:par>
                              <p:par>
                                <p:cTn id="204" presetID="47" presetClass="entr" presetSubtype="0" fill="hold" grpId="0" nodeType="withEffect">
                                  <p:stCondLst>
                                    <p:cond delay="0"/>
                                  </p:stCondLst>
                                  <p:childTnLst>
                                    <p:set>
                                      <p:cBhvr>
                                        <p:cTn id="205" dur="1" fill="hold">
                                          <p:stCondLst>
                                            <p:cond delay="0"/>
                                          </p:stCondLst>
                                        </p:cTn>
                                        <p:tgtEl>
                                          <p:spTgt spid="10280"/>
                                        </p:tgtEl>
                                        <p:attrNameLst>
                                          <p:attrName>style.visibility</p:attrName>
                                        </p:attrNameLst>
                                      </p:cBhvr>
                                      <p:to>
                                        <p:strVal val="visible"/>
                                      </p:to>
                                    </p:set>
                                    <p:animEffect transition="in" filter="fade">
                                      <p:cBhvr>
                                        <p:cTn id="206" dur="1000"/>
                                        <p:tgtEl>
                                          <p:spTgt spid="10280"/>
                                        </p:tgtEl>
                                      </p:cBhvr>
                                    </p:animEffect>
                                    <p:anim calcmode="lin" valueType="num">
                                      <p:cBhvr>
                                        <p:cTn id="207" dur="1000" fill="hold"/>
                                        <p:tgtEl>
                                          <p:spTgt spid="10280"/>
                                        </p:tgtEl>
                                        <p:attrNameLst>
                                          <p:attrName>ppt_x</p:attrName>
                                        </p:attrNameLst>
                                      </p:cBhvr>
                                      <p:tavLst>
                                        <p:tav tm="0">
                                          <p:val>
                                            <p:strVal val="#ppt_x"/>
                                          </p:val>
                                        </p:tav>
                                        <p:tav tm="100000">
                                          <p:val>
                                            <p:strVal val="#ppt_x"/>
                                          </p:val>
                                        </p:tav>
                                      </p:tavLst>
                                    </p:anim>
                                    <p:anim calcmode="lin" valueType="num">
                                      <p:cBhvr>
                                        <p:cTn id="208" dur="1000" fill="hold"/>
                                        <p:tgtEl>
                                          <p:spTgt spid="10280"/>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10282"/>
                                        </p:tgtEl>
                                        <p:attrNameLst>
                                          <p:attrName>style.visibility</p:attrName>
                                        </p:attrNameLst>
                                      </p:cBhvr>
                                      <p:to>
                                        <p:strVal val="visible"/>
                                      </p:to>
                                    </p:set>
                                    <p:animEffect transition="in" filter="fade">
                                      <p:cBhvr>
                                        <p:cTn id="211" dur="1000"/>
                                        <p:tgtEl>
                                          <p:spTgt spid="10282"/>
                                        </p:tgtEl>
                                      </p:cBhvr>
                                    </p:animEffect>
                                    <p:anim calcmode="lin" valueType="num">
                                      <p:cBhvr>
                                        <p:cTn id="212" dur="1000" fill="hold"/>
                                        <p:tgtEl>
                                          <p:spTgt spid="10282"/>
                                        </p:tgtEl>
                                        <p:attrNameLst>
                                          <p:attrName>ppt_x</p:attrName>
                                        </p:attrNameLst>
                                      </p:cBhvr>
                                      <p:tavLst>
                                        <p:tav tm="0">
                                          <p:val>
                                            <p:strVal val="#ppt_x"/>
                                          </p:val>
                                        </p:tav>
                                        <p:tav tm="100000">
                                          <p:val>
                                            <p:strVal val="#ppt_x"/>
                                          </p:val>
                                        </p:tav>
                                      </p:tavLst>
                                    </p:anim>
                                    <p:anim calcmode="lin" valueType="num">
                                      <p:cBhvr>
                                        <p:cTn id="213" dur="1000" fill="hold"/>
                                        <p:tgtEl>
                                          <p:spTgt spid="10282"/>
                                        </p:tgtEl>
                                        <p:attrNameLst>
                                          <p:attrName>ppt_y</p:attrName>
                                        </p:attrNameLst>
                                      </p:cBhvr>
                                      <p:tavLst>
                                        <p:tav tm="0">
                                          <p:val>
                                            <p:strVal val="#ppt_y-.1"/>
                                          </p:val>
                                        </p:tav>
                                        <p:tav tm="100000">
                                          <p:val>
                                            <p:strVal val="#ppt_y"/>
                                          </p:val>
                                        </p:tav>
                                      </p:tavLst>
                                    </p:anim>
                                  </p:childTnLst>
                                </p:cTn>
                              </p:par>
                              <p:par>
                                <p:cTn id="214" presetID="47" presetClass="entr" presetSubtype="0" fill="hold" nodeType="withEffect">
                                  <p:stCondLst>
                                    <p:cond delay="0"/>
                                  </p:stCondLst>
                                  <p:childTnLst>
                                    <p:set>
                                      <p:cBhvr>
                                        <p:cTn id="215" dur="1" fill="hold">
                                          <p:stCondLst>
                                            <p:cond delay="0"/>
                                          </p:stCondLst>
                                        </p:cTn>
                                        <p:tgtEl>
                                          <p:spTgt spid="10283"/>
                                        </p:tgtEl>
                                        <p:attrNameLst>
                                          <p:attrName>style.visibility</p:attrName>
                                        </p:attrNameLst>
                                      </p:cBhvr>
                                      <p:to>
                                        <p:strVal val="visible"/>
                                      </p:to>
                                    </p:set>
                                    <p:animEffect transition="in" filter="fade">
                                      <p:cBhvr>
                                        <p:cTn id="216" dur="1000"/>
                                        <p:tgtEl>
                                          <p:spTgt spid="10283"/>
                                        </p:tgtEl>
                                      </p:cBhvr>
                                    </p:animEffect>
                                    <p:anim calcmode="lin" valueType="num">
                                      <p:cBhvr>
                                        <p:cTn id="217" dur="1000" fill="hold"/>
                                        <p:tgtEl>
                                          <p:spTgt spid="10283"/>
                                        </p:tgtEl>
                                        <p:attrNameLst>
                                          <p:attrName>ppt_x</p:attrName>
                                        </p:attrNameLst>
                                      </p:cBhvr>
                                      <p:tavLst>
                                        <p:tav tm="0">
                                          <p:val>
                                            <p:strVal val="#ppt_x"/>
                                          </p:val>
                                        </p:tav>
                                        <p:tav tm="100000">
                                          <p:val>
                                            <p:strVal val="#ppt_x"/>
                                          </p:val>
                                        </p:tav>
                                      </p:tavLst>
                                    </p:anim>
                                    <p:anim calcmode="lin" valueType="num">
                                      <p:cBhvr>
                                        <p:cTn id="218" dur="1000" fill="hold"/>
                                        <p:tgtEl>
                                          <p:spTgt spid="10283"/>
                                        </p:tgtEl>
                                        <p:attrNameLst>
                                          <p:attrName>ppt_y</p:attrName>
                                        </p:attrNameLst>
                                      </p:cBhvr>
                                      <p:tavLst>
                                        <p:tav tm="0">
                                          <p:val>
                                            <p:strVal val="#ppt_y-.1"/>
                                          </p:val>
                                        </p:tav>
                                        <p:tav tm="100000">
                                          <p:val>
                                            <p:strVal val="#ppt_y"/>
                                          </p:val>
                                        </p:tav>
                                      </p:tavLst>
                                    </p:anim>
                                  </p:childTnLst>
                                </p:cTn>
                              </p:par>
                              <p:par>
                                <p:cTn id="219" presetID="47" presetClass="entr" presetSubtype="0" fill="hold" nodeType="withEffect">
                                  <p:stCondLst>
                                    <p:cond delay="0"/>
                                  </p:stCondLst>
                                  <p:childTnLst>
                                    <p:set>
                                      <p:cBhvr>
                                        <p:cTn id="220" dur="1" fill="hold">
                                          <p:stCondLst>
                                            <p:cond delay="0"/>
                                          </p:stCondLst>
                                        </p:cTn>
                                        <p:tgtEl>
                                          <p:spTgt spid="3"/>
                                        </p:tgtEl>
                                        <p:attrNameLst>
                                          <p:attrName>style.visibility</p:attrName>
                                        </p:attrNameLst>
                                      </p:cBhvr>
                                      <p:to>
                                        <p:strVal val="visible"/>
                                      </p:to>
                                    </p:set>
                                    <p:animEffect transition="in" filter="fade">
                                      <p:cBhvr>
                                        <p:cTn id="221" dur="1000"/>
                                        <p:tgtEl>
                                          <p:spTgt spid="3"/>
                                        </p:tgtEl>
                                      </p:cBhvr>
                                    </p:animEffect>
                                    <p:anim calcmode="lin" valueType="num">
                                      <p:cBhvr>
                                        <p:cTn id="222" dur="1000" fill="hold"/>
                                        <p:tgtEl>
                                          <p:spTgt spid="3"/>
                                        </p:tgtEl>
                                        <p:attrNameLst>
                                          <p:attrName>ppt_x</p:attrName>
                                        </p:attrNameLst>
                                      </p:cBhvr>
                                      <p:tavLst>
                                        <p:tav tm="0">
                                          <p:val>
                                            <p:strVal val="#ppt_x"/>
                                          </p:val>
                                        </p:tav>
                                        <p:tav tm="100000">
                                          <p:val>
                                            <p:strVal val="#ppt_x"/>
                                          </p:val>
                                        </p:tav>
                                      </p:tavLst>
                                    </p:anim>
                                    <p:anim calcmode="lin" valueType="num">
                                      <p:cBhvr>
                                        <p:cTn id="223" dur="1000" fill="hold"/>
                                        <p:tgtEl>
                                          <p:spTgt spid="3"/>
                                        </p:tgtEl>
                                        <p:attrNameLst>
                                          <p:attrName>ppt_y</p:attrName>
                                        </p:attrNameLst>
                                      </p:cBhvr>
                                      <p:tavLst>
                                        <p:tav tm="0">
                                          <p:val>
                                            <p:strVal val="#ppt_y-.1"/>
                                          </p:val>
                                        </p:tav>
                                        <p:tav tm="100000">
                                          <p:val>
                                            <p:strVal val="#ppt_y"/>
                                          </p:val>
                                        </p:tav>
                                      </p:tavLst>
                                    </p:anim>
                                  </p:childTnLst>
                                </p:cTn>
                              </p:par>
                              <p:par>
                                <p:cTn id="224" presetID="47" presetClass="entr" presetSubtype="0" fill="hold" grpId="0" nodeType="withEffect">
                                  <p:stCondLst>
                                    <p:cond delay="0"/>
                                  </p:stCondLst>
                                  <p:childTnLst>
                                    <p:set>
                                      <p:cBhvr>
                                        <p:cTn id="225" dur="1" fill="hold">
                                          <p:stCondLst>
                                            <p:cond delay="0"/>
                                          </p:stCondLst>
                                        </p:cTn>
                                        <p:tgtEl>
                                          <p:spTgt spid="10289"/>
                                        </p:tgtEl>
                                        <p:attrNameLst>
                                          <p:attrName>style.visibility</p:attrName>
                                        </p:attrNameLst>
                                      </p:cBhvr>
                                      <p:to>
                                        <p:strVal val="visible"/>
                                      </p:to>
                                    </p:set>
                                    <p:animEffect transition="in" filter="fade">
                                      <p:cBhvr>
                                        <p:cTn id="226" dur="1000"/>
                                        <p:tgtEl>
                                          <p:spTgt spid="10289"/>
                                        </p:tgtEl>
                                      </p:cBhvr>
                                    </p:animEffect>
                                    <p:anim calcmode="lin" valueType="num">
                                      <p:cBhvr>
                                        <p:cTn id="227" dur="1000" fill="hold"/>
                                        <p:tgtEl>
                                          <p:spTgt spid="10289"/>
                                        </p:tgtEl>
                                        <p:attrNameLst>
                                          <p:attrName>ppt_x</p:attrName>
                                        </p:attrNameLst>
                                      </p:cBhvr>
                                      <p:tavLst>
                                        <p:tav tm="0">
                                          <p:val>
                                            <p:strVal val="#ppt_x"/>
                                          </p:val>
                                        </p:tav>
                                        <p:tav tm="100000">
                                          <p:val>
                                            <p:strVal val="#ppt_x"/>
                                          </p:val>
                                        </p:tav>
                                      </p:tavLst>
                                    </p:anim>
                                    <p:anim calcmode="lin" valueType="num">
                                      <p:cBhvr>
                                        <p:cTn id="228" dur="1000" fill="hold"/>
                                        <p:tgtEl>
                                          <p:spTgt spid="10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51" grpId="0" animBg="1"/>
      <p:bldP spid="10252" grpId="0" animBg="1"/>
      <p:bldP spid="10253" grpId="0" animBg="1"/>
      <p:bldP spid="10254" grpId="0" animBg="1"/>
      <p:bldP spid="10255" grpId="0" animBg="1"/>
      <p:bldP spid="10256" grpId="0" animBg="1"/>
      <p:bldP spid="10257" grpId="0" animBg="1"/>
      <p:bldP spid="10258" grpId="0" animBg="1"/>
      <p:bldP spid="10259" grpId="0" animBg="1"/>
      <p:bldP spid="10260" grpId="0" animBg="1"/>
      <p:bldP spid="10261" grpId="0" animBg="1"/>
      <p:bldP spid="10262" grpId="0" animBg="1"/>
      <p:bldP spid="10263" grpId="0" animBg="1"/>
      <p:bldP spid="10264" grpId="0" animBg="1"/>
      <p:bldP spid="10265" grpId="0" animBg="1"/>
      <p:bldP spid="10266" grpId="0" animBg="1"/>
      <p:bldP spid="10267" grpId="0" animBg="1"/>
      <p:bldP spid="10268" grpId="0" animBg="1"/>
      <p:bldP spid="10269" grpId="0" animBg="1"/>
      <p:bldP spid="10270" grpId="0" animBg="1"/>
      <p:bldP spid="10271" grpId="0" animBg="1"/>
      <p:bldP spid="10272" grpId="0" animBg="1"/>
      <p:bldP spid="10273" grpId="0" animBg="1"/>
      <p:bldP spid="10277" grpId="0" animBg="1"/>
      <p:bldP spid="10278" grpId="0"/>
      <p:bldP spid="10279" grpId="0" animBg="1"/>
      <p:bldP spid="10280" grpId="0" animBg="1"/>
      <p:bldP spid="10281" grpId="0"/>
      <p:bldP spid="10282" grpId="0"/>
      <p:bldP spid="10287" grpId="0"/>
      <p:bldP spid="10288" grpId="0"/>
      <p:bldP spid="102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smtClean="0"/>
              <a:t>OQPSK modulator</a:t>
            </a:r>
          </a:p>
        </p:txBody>
      </p:sp>
      <p:sp>
        <p:nvSpPr>
          <p:cNvPr id="151554" name="Rectangle 3"/>
          <p:cNvSpPr>
            <a:spLocks noGrp="1" noChangeArrowheads="1"/>
          </p:cNvSpPr>
          <p:nvPr>
            <p:ph type="body" idx="4294967295"/>
          </p:nvPr>
        </p:nvSpPr>
        <p:spPr>
          <a:xfrm>
            <a:off x="387350" y="969963"/>
            <a:ext cx="8467725" cy="4692650"/>
          </a:xfrm>
        </p:spPr>
        <p:txBody>
          <a:bodyPr/>
          <a:lstStyle/>
          <a:p>
            <a:r>
              <a:rPr lang="en-US" sz="2400" smtClean="0"/>
              <a:t>250kbps OQPSK modulation</a:t>
            </a:r>
          </a:p>
          <a:p>
            <a:pPr lvl="1"/>
            <a:r>
              <a:rPr lang="en-US" sz="2000" smtClean="0"/>
              <a:t>99% OCBW = 4720kHz</a:t>
            </a:r>
          </a:p>
          <a:p>
            <a:pPr lvl="1"/>
            <a:r>
              <a:rPr lang="en-US" sz="2000" smtClean="0"/>
              <a:t>90% OCBW = 3072kHz</a:t>
            </a:r>
          </a:p>
          <a:p>
            <a:pPr lvl="1"/>
            <a:r>
              <a:rPr lang="en-US" sz="2000" smtClean="0"/>
              <a:t>Average TX current = 100%</a:t>
            </a:r>
          </a:p>
          <a:p>
            <a:pPr lvl="1"/>
            <a:r>
              <a:rPr lang="en-US" sz="2000" smtClean="0"/>
              <a:t>ACI = ~30dBc (5MHz off)</a:t>
            </a:r>
          </a:p>
        </p:txBody>
      </p:sp>
      <p:pic>
        <p:nvPicPr>
          <p:cNvPr id="151555" name="Picture 7"/>
          <p:cNvPicPr>
            <a:picLocks noChangeAspect="1" noChangeArrowheads="1"/>
          </p:cNvPicPr>
          <p:nvPr/>
        </p:nvPicPr>
        <p:blipFill>
          <a:blip r:embed="rId3"/>
          <a:srcRect/>
          <a:stretch>
            <a:fillRect/>
          </a:stretch>
        </p:blipFill>
        <p:spPr bwMode="auto">
          <a:xfrm>
            <a:off x="4621213" y="0"/>
            <a:ext cx="4479925" cy="3360738"/>
          </a:xfrm>
          <a:prstGeom prst="rect">
            <a:avLst/>
          </a:prstGeom>
          <a:noFill/>
          <a:ln w="9525">
            <a:noFill/>
            <a:miter lim="800000"/>
            <a:headEnd/>
            <a:tailEnd/>
          </a:ln>
        </p:spPr>
      </p:pic>
      <p:pic>
        <p:nvPicPr>
          <p:cNvPr id="151556" name="Picture 8"/>
          <p:cNvPicPr>
            <a:picLocks noChangeAspect="1" noChangeArrowheads="1"/>
          </p:cNvPicPr>
          <p:nvPr/>
        </p:nvPicPr>
        <p:blipFill>
          <a:blip r:embed="rId4"/>
          <a:srcRect/>
          <a:stretch>
            <a:fillRect/>
          </a:stretch>
        </p:blipFill>
        <p:spPr bwMode="auto">
          <a:xfrm>
            <a:off x="141288" y="2954338"/>
            <a:ext cx="4479925" cy="3360737"/>
          </a:xfrm>
          <a:prstGeom prst="rect">
            <a:avLst/>
          </a:prstGeom>
          <a:noFill/>
          <a:ln w="9525">
            <a:noFill/>
            <a:miter lim="800000"/>
            <a:headEnd/>
            <a:tailEnd/>
          </a:ln>
        </p:spPr>
      </p:pic>
      <p:pic>
        <p:nvPicPr>
          <p:cNvPr id="151557" name="Picture 9"/>
          <p:cNvPicPr>
            <a:picLocks noChangeAspect="1" noChangeArrowheads="1"/>
          </p:cNvPicPr>
          <p:nvPr/>
        </p:nvPicPr>
        <p:blipFill>
          <a:blip r:embed="rId5"/>
          <a:srcRect/>
          <a:stretch>
            <a:fillRect/>
          </a:stretch>
        </p:blipFill>
        <p:spPr bwMode="auto">
          <a:xfrm>
            <a:off x="4621213" y="2967038"/>
            <a:ext cx="4479925"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noChangeArrowheads="1"/>
          </p:cNvSpPr>
          <p:nvPr>
            <p:ph type="title"/>
          </p:nvPr>
        </p:nvSpPr>
        <p:spPr/>
        <p:txBody>
          <a:bodyPr/>
          <a:lstStyle/>
          <a:p>
            <a:r>
              <a:rPr lang="en-US" smtClean="0"/>
              <a:t>Comparison of Simulation to real data</a:t>
            </a:r>
          </a:p>
        </p:txBody>
      </p:sp>
      <p:pic>
        <p:nvPicPr>
          <p:cNvPr id="153602" name="Picture 4"/>
          <p:cNvPicPr>
            <a:picLocks noChangeAspect="1" noChangeArrowheads="1"/>
          </p:cNvPicPr>
          <p:nvPr/>
        </p:nvPicPr>
        <p:blipFill>
          <a:blip r:embed="rId3"/>
          <a:srcRect/>
          <a:stretch>
            <a:fillRect/>
          </a:stretch>
        </p:blipFill>
        <p:spPr bwMode="auto">
          <a:xfrm>
            <a:off x="141288" y="2925763"/>
            <a:ext cx="4479925" cy="3360737"/>
          </a:xfrm>
          <a:prstGeom prst="rect">
            <a:avLst/>
          </a:prstGeom>
          <a:noFill/>
          <a:ln w="9525">
            <a:noFill/>
            <a:miter lim="800000"/>
            <a:headEnd/>
            <a:tailEnd/>
          </a:ln>
        </p:spPr>
      </p:pic>
      <p:pic>
        <p:nvPicPr>
          <p:cNvPr id="153603" name="Picture 5"/>
          <p:cNvPicPr>
            <a:picLocks noChangeAspect="1" noChangeArrowheads="1"/>
          </p:cNvPicPr>
          <p:nvPr/>
        </p:nvPicPr>
        <p:blipFill>
          <a:blip r:embed="rId4"/>
          <a:srcRect/>
          <a:stretch>
            <a:fillRect/>
          </a:stretch>
        </p:blipFill>
        <p:spPr bwMode="auto">
          <a:xfrm>
            <a:off x="4664075" y="3014663"/>
            <a:ext cx="4479925" cy="3360737"/>
          </a:xfrm>
          <a:prstGeom prst="rect">
            <a:avLst/>
          </a:prstGeom>
          <a:noFill/>
          <a:ln w="9525">
            <a:noFill/>
            <a:miter lim="800000"/>
            <a:headEnd/>
            <a:tailEnd/>
          </a:ln>
        </p:spPr>
      </p:pic>
      <p:sp>
        <p:nvSpPr>
          <p:cNvPr id="153604" name="Rectangle 6"/>
          <p:cNvSpPr>
            <a:spLocks noGrp="1" noChangeArrowheads="1"/>
          </p:cNvSpPr>
          <p:nvPr>
            <p:ph type="body" idx="4294967295"/>
          </p:nvPr>
        </p:nvSpPr>
        <p:spPr>
          <a:xfrm>
            <a:off x="387350" y="969963"/>
            <a:ext cx="8467725" cy="1949450"/>
          </a:xfrm>
        </p:spPr>
        <p:txBody>
          <a:bodyPr/>
          <a:lstStyle/>
          <a:p>
            <a:r>
              <a:rPr lang="en-US" sz="2400" smtClean="0"/>
              <a:t>The modulation, bit rate, frequency deviation are exactly the same in simulation and on a CC1101 device</a:t>
            </a:r>
          </a:p>
          <a:p>
            <a:pPr lvl="1"/>
            <a:r>
              <a:rPr lang="en-US" sz="2000" smtClean="0"/>
              <a:t>4FSK on the left (limited by modulation accuracy)</a:t>
            </a:r>
          </a:p>
          <a:p>
            <a:pPr lvl="1"/>
            <a:r>
              <a:rPr lang="en-US" sz="2000" smtClean="0"/>
              <a:t>2FSK on the right (limited by noise floor in output)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smtClean="0"/>
              <a:t>Summary of modulation analysis</a:t>
            </a:r>
          </a:p>
        </p:txBody>
      </p:sp>
      <p:sp>
        <p:nvSpPr>
          <p:cNvPr id="155650" name="Rectangle 5"/>
          <p:cNvSpPr>
            <a:spLocks noGrp="1" noChangeArrowheads="1"/>
          </p:cNvSpPr>
          <p:nvPr>
            <p:ph type="body" idx="4294967295"/>
          </p:nvPr>
        </p:nvSpPr>
        <p:spPr>
          <a:xfrm>
            <a:off x="387350" y="969963"/>
            <a:ext cx="8467725" cy="1949450"/>
          </a:xfrm>
        </p:spPr>
        <p:txBody>
          <a:bodyPr/>
          <a:lstStyle/>
          <a:p>
            <a:r>
              <a:rPr lang="en-US" sz="2400" smtClean="0"/>
              <a:t>If we compare the 99% OCBW to the achieved bit rate you get a measure of spectral efficiency.</a:t>
            </a:r>
          </a:p>
          <a:p>
            <a:pPr lvl="1"/>
            <a:r>
              <a:rPr lang="en-US" sz="2000" smtClean="0"/>
              <a:t>Zigbee OQPSK is worst because it uses a spreading of 8</a:t>
            </a:r>
          </a:p>
          <a:p>
            <a:pPr lvl="1"/>
            <a:r>
              <a:rPr lang="en-US" sz="2000" smtClean="0"/>
              <a:t>No surprising 4GFSK is best at almost “1”</a:t>
            </a:r>
          </a:p>
        </p:txBody>
      </p:sp>
      <p:graphicFrame>
        <p:nvGraphicFramePr>
          <p:cNvPr id="182397" name="Group 125"/>
          <p:cNvGraphicFramePr>
            <a:graphicFrameLocks noGrp="1"/>
          </p:cNvGraphicFramePr>
          <p:nvPr>
            <p:ph idx="1"/>
          </p:nvPr>
        </p:nvGraphicFramePr>
        <p:xfrm>
          <a:off x="622300" y="2819400"/>
          <a:ext cx="7748588" cy="3452813"/>
        </p:xfrm>
        <a:graphic>
          <a:graphicData uri="http://schemas.openxmlformats.org/drawingml/2006/table">
            <a:tbl>
              <a:tblPr/>
              <a:tblGrid>
                <a:gridCol w="1498600"/>
                <a:gridCol w="1689100"/>
                <a:gridCol w="809625"/>
                <a:gridCol w="1250950"/>
                <a:gridCol w="1249363"/>
                <a:gridCol w="1250950"/>
              </a:tblGrid>
              <a:tr h="779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Modulation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Bit rate</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Duty cycle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90% OCBW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99% OCBW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Bits/Hz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7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(250K)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229K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1754K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(250K)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268K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GFSK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(250K)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397K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4FSK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(125K)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215K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321K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4GFSK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(125K)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180K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0.992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OQPSK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250K (2000K)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3072K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4720K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0.053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nb-NO" smtClean="0"/>
              <a:t>Demodulation Requirements</a:t>
            </a:r>
          </a:p>
        </p:txBody>
      </p:sp>
      <p:sp>
        <p:nvSpPr>
          <p:cNvPr id="157698" name="Rectangle 3"/>
          <p:cNvSpPr>
            <a:spLocks noGrp="1" noChangeArrowheads="1"/>
          </p:cNvSpPr>
          <p:nvPr>
            <p:ph type="body" idx="1"/>
          </p:nvPr>
        </p:nvSpPr>
        <p:spPr>
          <a:xfrm>
            <a:off x="333375" y="1301750"/>
            <a:ext cx="8467725" cy="4260850"/>
          </a:xfrm>
        </p:spPr>
        <p:txBody>
          <a:bodyPr/>
          <a:lstStyle/>
          <a:p>
            <a:r>
              <a:rPr lang="nb-NO" sz="2400" smtClean="0"/>
              <a:t>Signal Synchronization methods</a:t>
            </a:r>
          </a:p>
          <a:p>
            <a:pPr lvl="1"/>
            <a:r>
              <a:rPr lang="nb-NO" smtClean="0"/>
              <a:t>Bit synchronization</a:t>
            </a:r>
          </a:p>
          <a:p>
            <a:pPr lvl="1"/>
            <a:r>
              <a:rPr lang="nb-NO" smtClean="0"/>
              <a:t>Byte synchronization</a:t>
            </a:r>
          </a:p>
          <a:p>
            <a:pPr lvl="1"/>
            <a:endParaRPr lang="nb-NO" smtClean="0"/>
          </a:p>
          <a:p>
            <a:r>
              <a:rPr lang="nb-NO" sz="2400" smtClean="0"/>
              <a:t>Comparison of Signal to noise performance of different modulation methods.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Grp="1" noChangeArrowheads="1"/>
          </p:cNvSpPr>
          <p:nvPr>
            <p:ph type="body" idx="1"/>
          </p:nvPr>
        </p:nvSpPr>
        <p:spPr>
          <a:xfrm>
            <a:off x="233363" y="1211263"/>
            <a:ext cx="8305800" cy="722312"/>
          </a:xfrm>
        </p:spPr>
        <p:txBody>
          <a:bodyPr/>
          <a:lstStyle/>
          <a:p>
            <a:pPr>
              <a:lnSpc>
                <a:spcPct val="80000"/>
              </a:lnSpc>
            </a:pPr>
            <a:r>
              <a:rPr lang="en-US" sz="2000" smtClean="0"/>
              <a:t>The Preamble is a pattern of repeated 1’s and 0’s, which is a representation of the modulation</a:t>
            </a:r>
          </a:p>
        </p:txBody>
      </p:sp>
      <p:grpSp>
        <p:nvGrpSpPr>
          <p:cNvPr id="159746" name="Group 4"/>
          <p:cNvGrpSpPr>
            <a:grpSpLocks/>
          </p:cNvGrpSpPr>
          <p:nvPr/>
        </p:nvGrpSpPr>
        <p:grpSpPr bwMode="auto">
          <a:xfrm>
            <a:off x="336550" y="2127250"/>
            <a:ext cx="8567738" cy="412750"/>
            <a:chOff x="45" y="3285"/>
            <a:chExt cx="5526" cy="260"/>
          </a:xfrm>
        </p:grpSpPr>
        <p:sp>
          <p:nvSpPr>
            <p:cNvPr id="159750" name="Line 5"/>
            <p:cNvSpPr>
              <a:spLocks noChangeShapeType="1"/>
            </p:cNvSpPr>
            <p:nvPr/>
          </p:nvSpPr>
          <p:spPr bwMode="auto">
            <a:xfrm>
              <a:off x="207" y="3292"/>
              <a:ext cx="0" cy="237"/>
            </a:xfrm>
            <a:prstGeom prst="line">
              <a:avLst/>
            </a:prstGeom>
            <a:noFill/>
            <a:ln w="19050">
              <a:solidFill>
                <a:srgbClr val="FF0000"/>
              </a:solidFill>
              <a:round/>
              <a:headEnd/>
              <a:tailEnd/>
            </a:ln>
          </p:spPr>
          <p:txBody>
            <a:bodyPr/>
            <a:lstStyle/>
            <a:p>
              <a:endParaRPr lang="en-US"/>
            </a:p>
          </p:txBody>
        </p:sp>
        <p:sp>
          <p:nvSpPr>
            <p:cNvPr id="159751" name="Line 6"/>
            <p:cNvSpPr>
              <a:spLocks noChangeShapeType="1"/>
            </p:cNvSpPr>
            <p:nvPr/>
          </p:nvSpPr>
          <p:spPr bwMode="auto">
            <a:xfrm>
              <a:off x="211" y="3289"/>
              <a:ext cx="160" cy="0"/>
            </a:xfrm>
            <a:prstGeom prst="line">
              <a:avLst/>
            </a:prstGeom>
            <a:noFill/>
            <a:ln w="19050">
              <a:solidFill>
                <a:srgbClr val="FF0000"/>
              </a:solidFill>
              <a:round/>
              <a:headEnd/>
              <a:tailEnd/>
            </a:ln>
          </p:spPr>
          <p:txBody>
            <a:bodyPr/>
            <a:lstStyle/>
            <a:p>
              <a:endParaRPr lang="en-US"/>
            </a:p>
          </p:txBody>
        </p:sp>
        <p:sp>
          <p:nvSpPr>
            <p:cNvPr id="159752" name="Line 7"/>
            <p:cNvSpPr>
              <a:spLocks noChangeShapeType="1"/>
            </p:cNvSpPr>
            <p:nvPr/>
          </p:nvSpPr>
          <p:spPr bwMode="auto">
            <a:xfrm>
              <a:off x="380" y="3293"/>
              <a:ext cx="0" cy="237"/>
            </a:xfrm>
            <a:prstGeom prst="line">
              <a:avLst/>
            </a:prstGeom>
            <a:noFill/>
            <a:ln w="19050">
              <a:solidFill>
                <a:srgbClr val="FF0000"/>
              </a:solidFill>
              <a:round/>
              <a:headEnd/>
              <a:tailEnd/>
            </a:ln>
          </p:spPr>
          <p:txBody>
            <a:bodyPr/>
            <a:lstStyle/>
            <a:p>
              <a:endParaRPr lang="en-US"/>
            </a:p>
          </p:txBody>
        </p:sp>
        <p:sp>
          <p:nvSpPr>
            <p:cNvPr id="159753" name="Line 8"/>
            <p:cNvSpPr>
              <a:spLocks noChangeShapeType="1"/>
            </p:cNvSpPr>
            <p:nvPr/>
          </p:nvSpPr>
          <p:spPr bwMode="auto">
            <a:xfrm>
              <a:off x="384" y="3528"/>
              <a:ext cx="160" cy="0"/>
            </a:xfrm>
            <a:prstGeom prst="line">
              <a:avLst/>
            </a:prstGeom>
            <a:noFill/>
            <a:ln w="19050">
              <a:solidFill>
                <a:srgbClr val="FF0000"/>
              </a:solidFill>
              <a:round/>
              <a:headEnd/>
              <a:tailEnd/>
            </a:ln>
          </p:spPr>
          <p:txBody>
            <a:bodyPr/>
            <a:lstStyle/>
            <a:p>
              <a:endParaRPr lang="en-US"/>
            </a:p>
          </p:txBody>
        </p:sp>
        <p:sp>
          <p:nvSpPr>
            <p:cNvPr id="159754" name="Line 9"/>
            <p:cNvSpPr>
              <a:spLocks noChangeShapeType="1"/>
            </p:cNvSpPr>
            <p:nvPr/>
          </p:nvSpPr>
          <p:spPr bwMode="auto">
            <a:xfrm>
              <a:off x="545" y="3293"/>
              <a:ext cx="0" cy="237"/>
            </a:xfrm>
            <a:prstGeom prst="line">
              <a:avLst/>
            </a:prstGeom>
            <a:noFill/>
            <a:ln w="19050">
              <a:solidFill>
                <a:srgbClr val="FF0000"/>
              </a:solidFill>
              <a:round/>
              <a:headEnd/>
              <a:tailEnd/>
            </a:ln>
          </p:spPr>
          <p:txBody>
            <a:bodyPr/>
            <a:lstStyle/>
            <a:p>
              <a:endParaRPr lang="en-US"/>
            </a:p>
          </p:txBody>
        </p:sp>
        <p:sp>
          <p:nvSpPr>
            <p:cNvPr id="159755" name="Line 10"/>
            <p:cNvSpPr>
              <a:spLocks noChangeShapeType="1"/>
            </p:cNvSpPr>
            <p:nvPr/>
          </p:nvSpPr>
          <p:spPr bwMode="auto">
            <a:xfrm>
              <a:off x="549" y="3290"/>
              <a:ext cx="160" cy="0"/>
            </a:xfrm>
            <a:prstGeom prst="line">
              <a:avLst/>
            </a:prstGeom>
            <a:noFill/>
            <a:ln w="19050">
              <a:solidFill>
                <a:srgbClr val="FF0000"/>
              </a:solidFill>
              <a:round/>
              <a:headEnd/>
              <a:tailEnd/>
            </a:ln>
          </p:spPr>
          <p:txBody>
            <a:bodyPr/>
            <a:lstStyle/>
            <a:p>
              <a:endParaRPr lang="en-US"/>
            </a:p>
          </p:txBody>
        </p:sp>
        <p:sp>
          <p:nvSpPr>
            <p:cNvPr id="159756" name="Line 11"/>
            <p:cNvSpPr>
              <a:spLocks noChangeShapeType="1"/>
            </p:cNvSpPr>
            <p:nvPr/>
          </p:nvSpPr>
          <p:spPr bwMode="auto">
            <a:xfrm>
              <a:off x="711" y="3294"/>
              <a:ext cx="0" cy="237"/>
            </a:xfrm>
            <a:prstGeom prst="line">
              <a:avLst/>
            </a:prstGeom>
            <a:noFill/>
            <a:ln w="19050">
              <a:solidFill>
                <a:srgbClr val="FF0000"/>
              </a:solidFill>
              <a:round/>
              <a:headEnd/>
              <a:tailEnd/>
            </a:ln>
          </p:spPr>
          <p:txBody>
            <a:bodyPr/>
            <a:lstStyle/>
            <a:p>
              <a:endParaRPr lang="en-US"/>
            </a:p>
          </p:txBody>
        </p:sp>
        <p:sp>
          <p:nvSpPr>
            <p:cNvPr id="159757" name="Line 12"/>
            <p:cNvSpPr>
              <a:spLocks noChangeShapeType="1"/>
            </p:cNvSpPr>
            <p:nvPr/>
          </p:nvSpPr>
          <p:spPr bwMode="auto">
            <a:xfrm>
              <a:off x="715" y="3536"/>
              <a:ext cx="160" cy="0"/>
            </a:xfrm>
            <a:prstGeom prst="line">
              <a:avLst/>
            </a:prstGeom>
            <a:noFill/>
            <a:ln w="19050">
              <a:solidFill>
                <a:srgbClr val="FF0000"/>
              </a:solidFill>
              <a:round/>
              <a:headEnd/>
              <a:tailEnd/>
            </a:ln>
          </p:spPr>
          <p:txBody>
            <a:bodyPr/>
            <a:lstStyle/>
            <a:p>
              <a:endParaRPr lang="en-US"/>
            </a:p>
          </p:txBody>
        </p:sp>
        <p:sp>
          <p:nvSpPr>
            <p:cNvPr id="159758" name="Line 13"/>
            <p:cNvSpPr>
              <a:spLocks noChangeShapeType="1"/>
            </p:cNvSpPr>
            <p:nvPr/>
          </p:nvSpPr>
          <p:spPr bwMode="auto">
            <a:xfrm>
              <a:off x="880" y="3300"/>
              <a:ext cx="0" cy="237"/>
            </a:xfrm>
            <a:prstGeom prst="line">
              <a:avLst/>
            </a:prstGeom>
            <a:noFill/>
            <a:ln w="19050">
              <a:solidFill>
                <a:srgbClr val="FF0000"/>
              </a:solidFill>
              <a:round/>
              <a:headEnd/>
              <a:tailEnd/>
            </a:ln>
          </p:spPr>
          <p:txBody>
            <a:bodyPr/>
            <a:lstStyle/>
            <a:p>
              <a:endParaRPr lang="en-US"/>
            </a:p>
          </p:txBody>
        </p:sp>
        <p:sp>
          <p:nvSpPr>
            <p:cNvPr id="159759" name="Line 14"/>
            <p:cNvSpPr>
              <a:spLocks noChangeShapeType="1"/>
            </p:cNvSpPr>
            <p:nvPr/>
          </p:nvSpPr>
          <p:spPr bwMode="auto">
            <a:xfrm>
              <a:off x="884" y="3297"/>
              <a:ext cx="160" cy="0"/>
            </a:xfrm>
            <a:prstGeom prst="line">
              <a:avLst/>
            </a:prstGeom>
            <a:noFill/>
            <a:ln w="19050">
              <a:solidFill>
                <a:srgbClr val="FF0000"/>
              </a:solidFill>
              <a:round/>
              <a:headEnd/>
              <a:tailEnd/>
            </a:ln>
          </p:spPr>
          <p:txBody>
            <a:bodyPr/>
            <a:lstStyle/>
            <a:p>
              <a:endParaRPr lang="en-US"/>
            </a:p>
          </p:txBody>
        </p:sp>
        <p:sp>
          <p:nvSpPr>
            <p:cNvPr id="159760" name="Line 15"/>
            <p:cNvSpPr>
              <a:spLocks noChangeShapeType="1"/>
            </p:cNvSpPr>
            <p:nvPr/>
          </p:nvSpPr>
          <p:spPr bwMode="auto">
            <a:xfrm>
              <a:off x="1053" y="3294"/>
              <a:ext cx="0" cy="237"/>
            </a:xfrm>
            <a:prstGeom prst="line">
              <a:avLst/>
            </a:prstGeom>
            <a:noFill/>
            <a:ln w="19050">
              <a:solidFill>
                <a:srgbClr val="FF0000"/>
              </a:solidFill>
              <a:round/>
              <a:headEnd/>
              <a:tailEnd/>
            </a:ln>
          </p:spPr>
          <p:txBody>
            <a:bodyPr/>
            <a:lstStyle/>
            <a:p>
              <a:endParaRPr lang="en-US"/>
            </a:p>
          </p:txBody>
        </p:sp>
        <p:sp>
          <p:nvSpPr>
            <p:cNvPr id="159761" name="Line 16"/>
            <p:cNvSpPr>
              <a:spLocks noChangeShapeType="1"/>
            </p:cNvSpPr>
            <p:nvPr/>
          </p:nvSpPr>
          <p:spPr bwMode="auto">
            <a:xfrm>
              <a:off x="1057" y="3536"/>
              <a:ext cx="160" cy="0"/>
            </a:xfrm>
            <a:prstGeom prst="line">
              <a:avLst/>
            </a:prstGeom>
            <a:noFill/>
            <a:ln w="19050">
              <a:solidFill>
                <a:srgbClr val="FF0000"/>
              </a:solidFill>
              <a:round/>
              <a:headEnd/>
              <a:tailEnd/>
            </a:ln>
          </p:spPr>
          <p:txBody>
            <a:bodyPr/>
            <a:lstStyle/>
            <a:p>
              <a:endParaRPr lang="en-US"/>
            </a:p>
          </p:txBody>
        </p:sp>
        <p:sp>
          <p:nvSpPr>
            <p:cNvPr id="159762" name="Line 17"/>
            <p:cNvSpPr>
              <a:spLocks noChangeShapeType="1"/>
            </p:cNvSpPr>
            <p:nvPr/>
          </p:nvSpPr>
          <p:spPr bwMode="auto">
            <a:xfrm>
              <a:off x="1218" y="3294"/>
              <a:ext cx="0" cy="237"/>
            </a:xfrm>
            <a:prstGeom prst="line">
              <a:avLst/>
            </a:prstGeom>
            <a:noFill/>
            <a:ln w="19050">
              <a:solidFill>
                <a:srgbClr val="FF0000"/>
              </a:solidFill>
              <a:round/>
              <a:headEnd/>
              <a:tailEnd/>
            </a:ln>
          </p:spPr>
          <p:txBody>
            <a:bodyPr/>
            <a:lstStyle/>
            <a:p>
              <a:endParaRPr lang="en-US"/>
            </a:p>
          </p:txBody>
        </p:sp>
        <p:sp>
          <p:nvSpPr>
            <p:cNvPr id="159763" name="Line 18"/>
            <p:cNvSpPr>
              <a:spLocks noChangeShapeType="1"/>
            </p:cNvSpPr>
            <p:nvPr/>
          </p:nvSpPr>
          <p:spPr bwMode="auto">
            <a:xfrm>
              <a:off x="1222" y="3291"/>
              <a:ext cx="160" cy="0"/>
            </a:xfrm>
            <a:prstGeom prst="line">
              <a:avLst/>
            </a:prstGeom>
            <a:noFill/>
            <a:ln w="19050">
              <a:solidFill>
                <a:srgbClr val="FF0000"/>
              </a:solidFill>
              <a:round/>
              <a:headEnd/>
              <a:tailEnd/>
            </a:ln>
          </p:spPr>
          <p:txBody>
            <a:bodyPr/>
            <a:lstStyle/>
            <a:p>
              <a:endParaRPr lang="en-US"/>
            </a:p>
          </p:txBody>
        </p:sp>
        <p:sp>
          <p:nvSpPr>
            <p:cNvPr id="159764" name="Line 19"/>
            <p:cNvSpPr>
              <a:spLocks noChangeShapeType="1"/>
            </p:cNvSpPr>
            <p:nvPr/>
          </p:nvSpPr>
          <p:spPr bwMode="auto">
            <a:xfrm>
              <a:off x="1384" y="3295"/>
              <a:ext cx="0" cy="237"/>
            </a:xfrm>
            <a:prstGeom prst="line">
              <a:avLst/>
            </a:prstGeom>
            <a:noFill/>
            <a:ln w="19050">
              <a:solidFill>
                <a:srgbClr val="FF0000"/>
              </a:solidFill>
              <a:round/>
              <a:headEnd/>
              <a:tailEnd/>
            </a:ln>
          </p:spPr>
          <p:txBody>
            <a:bodyPr/>
            <a:lstStyle/>
            <a:p>
              <a:endParaRPr lang="en-US"/>
            </a:p>
          </p:txBody>
        </p:sp>
        <p:sp>
          <p:nvSpPr>
            <p:cNvPr id="159765" name="Line 20"/>
            <p:cNvSpPr>
              <a:spLocks noChangeShapeType="1"/>
            </p:cNvSpPr>
            <p:nvPr/>
          </p:nvSpPr>
          <p:spPr bwMode="auto">
            <a:xfrm>
              <a:off x="1388" y="3537"/>
              <a:ext cx="160" cy="0"/>
            </a:xfrm>
            <a:prstGeom prst="line">
              <a:avLst/>
            </a:prstGeom>
            <a:noFill/>
            <a:ln w="19050">
              <a:solidFill>
                <a:srgbClr val="FF0000"/>
              </a:solidFill>
              <a:round/>
              <a:headEnd/>
              <a:tailEnd/>
            </a:ln>
          </p:spPr>
          <p:txBody>
            <a:bodyPr/>
            <a:lstStyle/>
            <a:p>
              <a:endParaRPr lang="en-US"/>
            </a:p>
          </p:txBody>
        </p:sp>
        <p:sp>
          <p:nvSpPr>
            <p:cNvPr id="159766" name="Line 21"/>
            <p:cNvSpPr>
              <a:spLocks noChangeShapeType="1"/>
            </p:cNvSpPr>
            <p:nvPr/>
          </p:nvSpPr>
          <p:spPr bwMode="auto">
            <a:xfrm>
              <a:off x="45" y="3524"/>
              <a:ext cx="160" cy="0"/>
            </a:xfrm>
            <a:prstGeom prst="line">
              <a:avLst/>
            </a:prstGeom>
            <a:noFill/>
            <a:ln w="19050">
              <a:solidFill>
                <a:srgbClr val="FF0000"/>
              </a:solidFill>
              <a:round/>
              <a:headEnd/>
              <a:tailEnd/>
            </a:ln>
          </p:spPr>
          <p:txBody>
            <a:bodyPr/>
            <a:lstStyle/>
            <a:p>
              <a:endParaRPr lang="en-US"/>
            </a:p>
          </p:txBody>
        </p:sp>
        <p:sp>
          <p:nvSpPr>
            <p:cNvPr id="159767" name="Line 22"/>
            <p:cNvSpPr>
              <a:spLocks noChangeShapeType="1"/>
            </p:cNvSpPr>
            <p:nvPr/>
          </p:nvSpPr>
          <p:spPr bwMode="auto">
            <a:xfrm>
              <a:off x="1545" y="3293"/>
              <a:ext cx="0" cy="237"/>
            </a:xfrm>
            <a:prstGeom prst="line">
              <a:avLst/>
            </a:prstGeom>
            <a:noFill/>
            <a:ln w="19050">
              <a:solidFill>
                <a:srgbClr val="FF0000"/>
              </a:solidFill>
              <a:round/>
              <a:headEnd/>
              <a:tailEnd/>
            </a:ln>
          </p:spPr>
          <p:txBody>
            <a:bodyPr/>
            <a:lstStyle/>
            <a:p>
              <a:endParaRPr lang="en-US"/>
            </a:p>
          </p:txBody>
        </p:sp>
        <p:sp>
          <p:nvSpPr>
            <p:cNvPr id="159768" name="Line 23"/>
            <p:cNvSpPr>
              <a:spLocks noChangeShapeType="1"/>
            </p:cNvSpPr>
            <p:nvPr/>
          </p:nvSpPr>
          <p:spPr bwMode="auto">
            <a:xfrm>
              <a:off x="1549" y="3290"/>
              <a:ext cx="160" cy="0"/>
            </a:xfrm>
            <a:prstGeom prst="line">
              <a:avLst/>
            </a:prstGeom>
            <a:noFill/>
            <a:ln w="19050">
              <a:solidFill>
                <a:srgbClr val="FF0000"/>
              </a:solidFill>
              <a:round/>
              <a:headEnd/>
              <a:tailEnd/>
            </a:ln>
          </p:spPr>
          <p:txBody>
            <a:bodyPr/>
            <a:lstStyle/>
            <a:p>
              <a:endParaRPr lang="en-US"/>
            </a:p>
          </p:txBody>
        </p:sp>
        <p:sp>
          <p:nvSpPr>
            <p:cNvPr id="159769" name="Line 24"/>
            <p:cNvSpPr>
              <a:spLocks noChangeShapeType="1"/>
            </p:cNvSpPr>
            <p:nvPr/>
          </p:nvSpPr>
          <p:spPr bwMode="auto">
            <a:xfrm>
              <a:off x="1718" y="3294"/>
              <a:ext cx="0" cy="237"/>
            </a:xfrm>
            <a:prstGeom prst="line">
              <a:avLst/>
            </a:prstGeom>
            <a:noFill/>
            <a:ln w="19050">
              <a:solidFill>
                <a:srgbClr val="FF0000"/>
              </a:solidFill>
              <a:round/>
              <a:headEnd/>
              <a:tailEnd/>
            </a:ln>
          </p:spPr>
          <p:txBody>
            <a:bodyPr/>
            <a:lstStyle/>
            <a:p>
              <a:endParaRPr lang="en-US"/>
            </a:p>
          </p:txBody>
        </p:sp>
        <p:sp>
          <p:nvSpPr>
            <p:cNvPr id="159770" name="Line 25"/>
            <p:cNvSpPr>
              <a:spLocks noChangeShapeType="1"/>
            </p:cNvSpPr>
            <p:nvPr/>
          </p:nvSpPr>
          <p:spPr bwMode="auto">
            <a:xfrm>
              <a:off x="1722" y="3536"/>
              <a:ext cx="160" cy="0"/>
            </a:xfrm>
            <a:prstGeom prst="line">
              <a:avLst/>
            </a:prstGeom>
            <a:noFill/>
            <a:ln w="19050">
              <a:solidFill>
                <a:srgbClr val="FF0000"/>
              </a:solidFill>
              <a:round/>
              <a:headEnd/>
              <a:tailEnd/>
            </a:ln>
          </p:spPr>
          <p:txBody>
            <a:bodyPr/>
            <a:lstStyle/>
            <a:p>
              <a:endParaRPr lang="en-US"/>
            </a:p>
          </p:txBody>
        </p:sp>
        <p:sp>
          <p:nvSpPr>
            <p:cNvPr id="159771" name="Line 26"/>
            <p:cNvSpPr>
              <a:spLocks noChangeShapeType="1"/>
            </p:cNvSpPr>
            <p:nvPr/>
          </p:nvSpPr>
          <p:spPr bwMode="auto">
            <a:xfrm>
              <a:off x="1883" y="3294"/>
              <a:ext cx="0" cy="237"/>
            </a:xfrm>
            <a:prstGeom prst="line">
              <a:avLst/>
            </a:prstGeom>
            <a:noFill/>
            <a:ln w="19050">
              <a:solidFill>
                <a:srgbClr val="FF0000"/>
              </a:solidFill>
              <a:round/>
              <a:headEnd/>
              <a:tailEnd/>
            </a:ln>
          </p:spPr>
          <p:txBody>
            <a:bodyPr/>
            <a:lstStyle/>
            <a:p>
              <a:endParaRPr lang="en-US"/>
            </a:p>
          </p:txBody>
        </p:sp>
        <p:sp>
          <p:nvSpPr>
            <p:cNvPr id="159772" name="Line 27"/>
            <p:cNvSpPr>
              <a:spLocks noChangeShapeType="1"/>
            </p:cNvSpPr>
            <p:nvPr/>
          </p:nvSpPr>
          <p:spPr bwMode="auto">
            <a:xfrm>
              <a:off x="1887" y="3291"/>
              <a:ext cx="160" cy="0"/>
            </a:xfrm>
            <a:prstGeom prst="line">
              <a:avLst/>
            </a:prstGeom>
            <a:noFill/>
            <a:ln w="19050">
              <a:solidFill>
                <a:srgbClr val="FF0000"/>
              </a:solidFill>
              <a:round/>
              <a:headEnd/>
              <a:tailEnd/>
            </a:ln>
          </p:spPr>
          <p:txBody>
            <a:bodyPr/>
            <a:lstStyle/>
            <a:p>
              <a:endParaRPr lang="en-US"/>
            </a:p>
          </p:txBody>
        </p:sp>
        <p:sp>
          <p:nvSpPr>
            <p:cNvPr id="159773" name="Line 28"/>
            <p:cNvSpPr>
              <a:spLocks noChangeShapeType="1"/>
            </p:cNvSpPr>
            <p:nvPr/>
          </p:nvSpPr>
          <p:spPr bwMode="auto">
            <a:xfrm>
              <a:off x="2049" y="3295"/>
              <a:ext cx="0" cy="237"/>
            </a:xfrm>
            <a:prstGeom prst="line">
              <a:avLst/>
            </a:prstGeom>
            <a:noFill/>
            <a:ln w="19050">
              <a:solidFill>
                <a:srgbClr val="FF0000"/>
              </a:solidFill>
              <a:round/>
              <a:headEnd/>
              <a:tailEnd/>
            </a:ln>
          </p:spPr>
          <p:txBody>
            <a:bodyPr/>
            <a:lstStyle/>
            <a:p>
              <a:endParaRPr lang="en-US"/>
            </a:p>
          </p:txBody>
        </p:sp>
        <p:sp>
          <p:nvSpPr>
            <p:cNvPr id="159774" name="Line 29"/>
            <p:cNvSpPr>
              <a:spLocks noChangeShapeType="1"/>
            </p:cNvSpPr>
            <p:nvPr/>
          </p:nvSpPr>
          <p:spPr bwMode="auto">
            <a:xfrm>
              <a:off x="2053" y="3537"/>
              <a:ext cx="160" cy="0"/>
            </a:xfrm>
            <a:prstGeom prst="line">
              <a:avLst/>
            </a:prstGeom>
            <a:noFill/>
            <a:ln w="19050">
              <a:solidFill>
                <a:srgbClr val="FF0000"/>
              </a:solidFill>
              <a:round/>
              <a:headEnd/>
              <a:tailEnd/>
            </a:ln>
          </p:spPr>
          <p:txBody>
            <a:bodyPr/>
            <a:lstStyle/>
            <a:p>
              <a:endParaRPr lang="en-US"/>
            </a:p>
          </p:txBody>
        </p:sp>
        <p:sp>
          <p:nvSpPr>
            <p:cNvPr id="159775" name="Line 30"/>
            <p:cNvSpPr>
              <a:spLocks noChangeShapeType="1"/>
            </p:cNvSpPr>
            <p:nvPr/>
          </p:nvSpPr>
          <p:spPr bwMode="auto">
            <a:xfrm>
              <a:off x="2218" y="3294"/>
              <a:ext cx="0" cy="237"/>
            </a:xfrm>
            <a:prstGeom prst="line">
              <a:avLst/>
            </a:prstGeom>
            <a:noFill/>
            <a:ln w="19050">
              <a:solidFill>
                <a:srgbClr val="FF0000"/>
              </a:solidFill>
              <a:round/>
              <a:headEnd/>
              <a:tailEnd/>
            </a:ln>
          </p:spPr>
          <p:txBody>
            <a:bodyPr/>
            <a:lstStyle/>
            <a:p>
              <a:endParaRPr lang="en-US"/>
            </a:p>
          </p:txBody>
        </p:sp>
        <p:sp>
          <p:nvSpPr>
            <p:cNvPr id="159776" name="Line 31"/>
            <p:cNvSpPr>
              <a:spLocks noChangeShapeType="1"/>
            </p:cNvSpPr>
            <p:nvPr/>
          </p:nvSpPr>
          <p:spPr bwMode="auto">
            <a:xfrm>
              <a:off x="2222" y="3291"/>
              <a:ext cx="160" cy="0"/>
            </a:xfrm>
            <a:prstGeom prst="line">
              <a:avLst/>
            </a:prstGeom>
            <a:noFill/>
            <a:ln w="19050">
              <a:solidFill>
                <a:srgbClr val="FF0000"/>
              </a:solidFill>
              <a:round/>
              <a:headEnd/>
              <a:tailEnd/>
            </a:ln>
          </p:spPr>
          <p:txBody>
            <a:bodyPr/>
            <a:lstStyle/>
            <a:p>
              <a:endParaRPr lang="en-US"/>
            </a:p>
          </p:txBody>
        </p:sp>
        <p:sp>
          <p:nvSpPr>
            <p:cNvPr id="159777" name="Line 32"/>
            <p:cNvSpPr>
              <a:spLocks noChangeShapeType="1"/>
            </p:cNvSpPr>
            <p:nvPr/>
          </p:nvSpPr>
          <p:spPr bwMode="auto">
            <a:xfrm>
              <a:off x="2391" y="3288"/>
              <a:ext cx="0" cy="237"/>
            </a:xfrm>
            <a:prstGeom prst="line">
              <a:avLst/>
            </a:prstGeom>
            <a:noFill/>
            <a:ln w="19050">
              <a:solidFill>
                <a:srgbClr val="FF0000"/>
              </a:solidFill>
              <a:round/>
              <a:headEnd/>
              <a:tailEnd/>
            </a:ln>
          </p:spPr>
          <p:txBody>
            <a:bodyPr/>
            <a:lstStyle/>
            <a:p>
              <a:endParaRPr lang="en-US"/>
            </a:p>
          </p:txBody>
        </p:sp>
        <p:sp>
          <p:nvSpPr>
            <p:cNvPr id="159778" name="Line 33"/>
            <p:cNvSpPr>
              <a:spLocks noChangeShapeType="1"/>
            </p:cNvSpPr>
            <p:nvPr/>
          </p:nvSpPr>
          <p:spPr bwMode="auto">
            <a:xfrm>
              <a:off x="2395" y="3530"/>
              <a:ext cx="160" cy="0"/>
            </a:xfrm>
            <a:prstGeom prst="line">
              <a:avLst/>
            </a:prstGeom>
            <a:noFill/>
            <a:ln w="19050">
              <a:solidFill>
                <a:srgbClr val="FF0000"/>
              </a:solidFill>
              <a:round/>
              <a:headEnd/>
              <a:tailEnd/>
            </a:ln>
          </p:spPr>
          <p:txBody>
            <a:bodyPr/>
            <a:lstStyle/>
            <a:p>
              <a:endParaRPr lang="en-US"/>
            </a:p>
          </p:txBody>
        </p:sp>
        <p:sp>
          <p:nvSpPr>
            <p:cNvPr id="159779" name="Line 34"/>
            <p:cNvSpPr>
              <a:spLocks noChangeShapeType="1"/>
            </p:cNvSpPr>
            <p:nvPr/>
          </p:nvSpPr>
          <p:spPr bwMode="auto">
            <a:xfrm>
              <a:off x="2556" y="3288"/>
              <a:ext cx="0" cy="237"/>
            </a:xfrm>
            <a:prstGeom prst="line">
              <a:avLst/>
            </a:prstGeom>
            <a:noFill/>
            <a:ln w="19050">
              <a:solidFill>
                <a:srgbClr val="FF0000"/>
              </a:solidFill>
              <a:round/>
              <a:headEnd/>
              <a:tailEnd/>
            </a:ln>
          </p:spPr>
          <p:txBody>
            <a:bodyPr/>
            <a:lstStyle/>
            <a:p>
              <a:endParaRPr lang="en-US"/>
            </a:p>
          </p:txBody>
        </p:sp>
        <p:sp>
          <p:nvSpPr>
            <p:cNvPr id="159780" name="Line 35"/>
            <p:cNvSpPr>
              <a:spLocks noChangeShapeType="1"/>
            </p:cNvSpPr>
            <p:nvPr/>
          </p:nvSpPr>
          <p:spPr bwMode="auto">
            <a:xfrm>
              <a:off x="2560" y="3285"/>
              <a:ext cx="160" cy="0"/>
            </a:xfrm>
            <a:prstGeom prst="line">
              <a:avLst/>
            </a:prstGeom>
            <a:noFill/>
            <a:ln w="19050">
              <a:solidFill>
                <a:srgbClr val="FF0000"/>
              </a:solidFill>
              <a:round/>
              <a:headEnd/>
              <a:tailEnd/>
            </a:ln>
          </p:spPr>
          <p:txBody>
            <a:bodyPr/>
            <a:lstStyle/>
            <a:p>
              <a:endParaRPr lang="en-US"/>
            </a:p>
          </p:txBody>
        </p:sp>
        <p:sp>
          <p:nvSpPr>
            <p:cNvPr id="159781" name="Line 36"/>
            <p:cNvSpPr>
              <a:spLocks noChangeShapeType="1"/>
            </p:cNvSpPr>
            <p:nvPr/>
          </p:nvSpPr>
          <p:spPr bwMode="auto">
            <a:xfrm>
              <a:off x="2722" y="3289"/>
              <a:ext cx="0" cy="237"/>
            </a:xfrm>
            <a:prstGeom prst="line">
              <a:avLst/>
            </a:prstGeom>
            <a:noFill/>
            <a:ln w="19050">
              <a:solidFill>
                <a:srgbClr val="FF0000"/>
              </a:solidFill>
              <a:round/>
              <a:headEnd/>
              <a:tailEnd/>
            </a:ln>
          </p:spPr>
          <p:txBody>
            <a:bodyPr/>
            <a:lstStyle/>
            <a:p>
              <a:endParaRPr lang="en-US"/>
            </a:p>
          </p:txBody>
        </p:sp>
        <p:sp>
          <p:nvSpPr>
            <p:cNvPr id="159782" name="Line 37"/>
            <p:cNvSpPr>
              <a:spLocks noChangeShapeType="1"/>
            </p:cNvSpPr>
            <p:nvPr/>
          </p:nvSpPr>
          <p:spPr bwMode="auto">
            <a:xfrm>
              <a:off x="2726" y="3531"/>
              <a:ext cx="160" cy="0"/>
            </a:xfrm>
            <a:prstGeom prst="line">
              <a:avLst/>
            </a:prstGeom>
            <a:noFill/>
            <a:ln w="19050">
              <a:solidFill>
                <a:srgbClr val="FF0000"/>
              </a:solidFill>
              <a:round/>
              <a:headEnd/>
              <a:tailEnd/>
            </a:ln>
          </p:spPr>
          <p:txBody>
            <a:bodyPr/>
            <a:lstStyle/>
            <a:p>
              <a:endParaRPr lang="en-US"/>
            </a:p>
          </p:txBody>
        </p:sp>
        <p:sp>
          <p:nvSpPr>
            <p:cNvPr id="159783" name="Line 38"/>
            <p:cNvSpPr>
              <a:spLocks noChangeShapeType="1"/>
            </p:cNvSpPr>
            <p:nvPr/>
          </p:nvSpPr>
          <p:spPr bwMode="auto">
            <a:xfrm>
              <a:off x="2896" y="3300"/>
              <a:ext cx="0" cy="237"/>
            </a:xfrm>
            <a:prstGeom prst="line">
              <a:avLst/>
            </a:prstGeom>
            <a:noFill/>
            <a:ln w="19050">
              <a:solidFill>
                <a:srgbClr val="FF0000"/>
              </a:solidFill>
              <a:round/>
              <a:headEnd/>
              <a:tailEnd/>
            </a:ln>
          </p:spPr>
          <p:txBody>
            <a:bodyPr/>
            <a:lstStyle/>
            <a:p>
              <a:endParaRPr lang="en-US"/>
            </a:p>
          </p:txBody>
        </p:sp>
        <p:sp>
          <p:nvSpPr>
            <p:cNvPr id="159784" name="Line 39"/>
            <p:cNvSpPr>
              <a:spLocks noChangeShapeType="1"/>
            </p:cNvSpPr>
            <p:nvPr/>
          </p:nvSpPr>
          <p:spPr bwMode="auto">
            <a:xfrm>
              <a:off x="2900" y="3297"/>
              <a:ext cx="160" cy="0"/>
            </a:xfrm>
            <a:prstGeom prst="line">
              <a:avLst/>
            </a:prstGeom>
            <a:noFill/>
            <a:ln w="19050">
              <a:solidFill>
                <a:srgbClr val="FF0000"/>
              </a:solidFill>
              <a:round/>
              <a:headEnd/>
              <a:tailEnd/>
            </a:ln>
          </p:spPr>
          <p:txBody>
            <a:bodyPr/>
            <a:lstStyle/>
            <a:p>
              <a:endParaRPr lang="en-US"/>
            </a:p>
          </p:txBody>
        </p:sp>
        <p:sp>
          <p:nvSpPr>
            <p:cNvPr id="159785" name="Line 40"/>
            <p:cNvSpPr>
              <a:spLocks noChangeShapeType="1"/>
            </p:cNvSpPr>
            <p:nvPr/>
          </p:nvSpPr>
          <p:spPr bwMode="auto">
            <a:xfrm>
              <a:off x="3069" y="3301"/>
              <a:ext cx="0" cy="237"/>
            </a:xfrm>
            <a:prstGeom prst="line">
              <a:avLst/>
            </a:prstGeom>
            <a:noFill/>
            <a:ln w="19050">
              <a:solidFill>
                <a:srgbClr val="FF0000"/>
              </a:solidFill>
              <a:round/>
              <a:headEnd/>
              <a:tailEnd/>
            </a:ln>
          </p:spPr>
          <p:txBody>
            <a:bodyPr/>
            <a:lstStyle/>
            <a:p>
              <a:endParaRPr lang="en-US"/>
            </a:p>
          </p:txBody>
        </p:sp>
        <p:sp>
          <p:nvSpPr>
            <p:cNvPr id="159786" name="Line 41"/>
            <p:cNvSpPr>
              <a:spLocks noChangeShapeType="1"/>
            </p:cNvSpPr>
            <p:nvPr/>
          </p:nvSpPr>
          <p:spPr bwMode="auto">
            <a:xfrm>
              <a:off x="3073" y="3543"/>
              <a:ext cx="160" cy="0"/>
            </a:xfrm>
            <a:prstGeom prst="line">
              <a:avLst/>
            </a:prstGeom>
            <a:noFill/>
            <a:ln w="19050">
              <a:solidFill>
                <a:srgbClr val="FF0000"/>
              </a:solidFill>
              <a:round/>
              <a:headEnd/>
              <a:tailEnd/>
            </a:ln>
          </p:spPr>
          <p:txBody>
            <a:bodyPr/>
            <a:lstStyle/>
            <a:p>
              <a:endParaRPr lang="en-US"/>
            </a:p>
          </p:txBody>
        </p:sp>
        <p:sp>
          <p:nvSpPr>
            <p:cNvPr id="159787" name="Line 42"/>
            <p:cNvSpPr>
              <a:spLocks noChangeShapeType="1"/>
            </p:cNvSpPr>
            <p:nvPr/>
          </p:nvSpPr>
          <p:spPr bwMode="auto">
            <a:xfrm>
              <a:off x="3234" y="3301"/>
              <a:ext cx="0" cy="237"/>
            </a:xfrm>
            <a:prstGeom prst="line">
              <a:avLst/>
            </a:prstGeom>
            <a:noFill/>
            <a:ln w="19050">
              <a:solidFill>
                <a:srgbClr val="FF0000"/>
              </a:solidFill>
              <a:round/>
              <a:headEnd/>
              <a:tailEnd/>
            </a:ln>
          </p:spPr>
          <p:txBody>
            <a:bodyPr/>
            <a:lstStyle/>
            <a:p>
              <a:endParaRPr lang="en-US"/>
            </a:p>
          </p:txBody>
        </p:sp>
        <p:sp>
          <p:nvSpPr>
            <p:cNvPr id="159788" name="Line 43"/>
            <p:cNvSpPr>
              <a:spLocks noChangeShapeType="1"/>
            </p:cNvSpPr>
            <p:nvPr/>
          </p:nvSpPr>
          <p:spPr bwMode="auto">
            <a:xfrm>
              <a:off x="3238" y="3298"/>
              <a:ext cx="160" cy="0"/>
            </a:xfrm>
            <a:prstGeom prst="line">
              <a:avLst/>
            </a:prstGeom>
            <a:noFill/>
            <a:ln w="19050">
              <a:solidFill>
                <a:srgbClr val="FF0000"/>
              </a:solidFill>
              <a:round/>
              <a:headEnd/>
              <a:tailEnd/>
            </a:ln>
          </p:spPr>
          <p:txBody>
            <a:bodyPr/>
            <a:lstStyle/>
            <a:p>
              <a:endParaRPr lang="en-US"/>
            </a:p>
          </p:txBody>
        </p:sp>
        <p:sp>
          <p:nvSpPr>
            <p:cNvPr id="159789" name="Line 44"/>
            <p:cNvSpPr>
              <a:spLocks noChangeShapeType="1"/>
            </p:cNvSpPr>
            <p:nvPr/>
          </p:nvSpPr>
          <p:spPr bwMode="auto">
            <a:xfrm>
              <a:off x="3400" y="3302"/>
              <a:ext cx="0" cy="237"/>
            </a:xfrm>
            <a:prstGeom prst="line">
              <a:avLst/>
            </a:prstGeom>
            <a:noFill/>
            <a:ln w="19050">
              <a:solidFill>
                <a:srgbClr val="FF0000"/>
              </a:solidFill>
              <a:round/>
              <a:headEnd/>
              <a:tailEnd/>
            </a:ln>
          </p:spPr>
          <p:txBody>
            <a:bodyPr/>
            <a:lstStyle/>
            <a:p>
              <a:endParaRPr lang="en-US"/>
            </a:p>
          </p:txBody>
        </p:sp>
        <p:sp>
          <p:nvSpPr>
            <p:cNvPr id="159790" name="Line 45"/>
            <p:cNvSpPr>
              <a:spLocks noChangeShapeType="1"/>
            </p:cNvSpPr>
            <p:nvPr/>
          </p:nvSpPr>
          <p:spPr bwMode="auto">
            <a:xfrm>
              <a:off x="3404" y="3544"/>
              <a:ext cx="160" cy="0"/>
            </a:xfrm>
            <a:prstGeom prst="line">
              <a:avLst/>
            </a:prstGeom>
            <a:noFill/>
            <a:ln w="19050">
              <a:solidFill>
                <a:srgbClr val="FF0000"/>
              </a:solidFill>
              <a:round/>
              <a:headEnd/>
              <a:tailEnd/>
            </a:ln>
          </p:spPr>
          <p:txBody>
            <a:bodyPr/>
            <a:lstStyle/>
            <a:p>
              <a:endParaRPr lang="en-US"/>
            </a:p>
          </p:txBody>
        </p:sp>
        <p:sp>
          <p:nvSpPr>
            <p:cNvPr id="159791" name="Line 46"/>
            <p:cNvSpPr>
              <a:spLocks noChangeShapeType="1"/>
            </p:cNvSpPr>
            <p:nvPr/>
          </p:nvSpPr>
          <p:spPr bwMode="auto">
            <a:xfrm>
              <a:off x="3569" y="3308"/>
              <a:ext cx="0" cy="237"/>
            </a:xfrm>
            <a:prstGeom prst="line">
              <a:avLst/>
            </a:prstGeom>
            <a:noFill/>
            <a:ln w="19050">
              <a:solidFill>
                <a:srgbClr val="FF0000"/>
              </a:solidFill>
              <a:round/>
              <a:headEnd/>
              <a:tailEnd/>
            </a:ln>
          </p:spPr>
          <p:txBody>
            <a:bodyPr/>
            <a:lstStyle/>
            <a:p>
              <a:endParaRPr lang="en-US"/>
            </a:p>
          </p:txBody>
        </p:sp>
        <p:sp>
          <p:nvSpPr>
            <p:cNvPr id="159792" name="Line 47"/>
            <p:cNvSpPr>
              <a:spLocks noChangeShapeType="1"/>
            </p:cNvSpPr>
            <p:nvPr/>
          </p:nvSpPr>
          <p:spPr bwMode="auto">
            <a:xfrm>
              <a:off x="3573" y="3305"/>
              <a:ext cx="160" cy="0"/>
            </a:xfrm>
            <a:prstGeom prst="line">
              <a:avLst/>
            </a:prstGeom>
            <a:noFill/>
            <a:ln w="19050">
              <a:solidFill>
                <a:srgbClr val="FF0000"/>
              </a:solidFill>
              <a:round/>
              <a:headEnd/>
              <a:tailEnd/>
            </a:ln>
          </p:spPr>
          <p:txBody>
            <a:bodyPr/>
            <a:lstStyle/>
            <a:p>
              <a:endParaRPr lang="en-US"/>
            </a:p>
          </p:txBody>
        </p:sp>
        <p:sp>
          <p:nvSpPr>
            <p:cNvPr id="159793" name="Line 48"/>
            <p:cNvSpPr>
              <a:spLocks noChangeShapeType="1"/>
            </p:cNvSpPr>
            <p:nvPr/>
          </p:nvSpPr>
          <p:spPr bwMode="auto">
            <a:xfrm>
              <a:off x="3742" y="3302"/>
              <a:ext cx="0" cy="237"/>
            </a:xfrm>
            <a:prstGeom prst="line">
              <a:avLst/>
            </a:prstGeom>
            <a:noFill/>
            <a:ln w="19050">
              <a:solidFill>
                <a:srgbClr val="FF0000"/>
              </a:solidFill>
              <a:round/>
              <a:headEnd/>
              <a:tailEnd/>
            </a:ln>
          </p:spPr>
          <p:txBody>
            <a:bodyPr/>
            <a:lstStyle/>
            <a:p>
              <a:endParaRPr lang="en-US"/>
            </a:p>
          </p:txBody>
        </p:sp>
        <p:sp>
          <p:nvSpPr>
            <p:cNvPr id="159794" name="Line 49"/>
            <p:cNvSpPr>
              <a:spLocks noChangeShapeType="1"/>
            </p:cNvSpPr>
            <p:nvPr/>
          </p:nvSpPr>
          <p:spPr bwMode="auto">
            <a:xfrm>
              <a:off x="3746" y="3544"/>
              <a:ext cx="160" cy="0"/>
            </a:xfrm>
            <a:prstGeom prst="line">
              <a:avLst/>
            </a:prstGeom>
            <a:noFill/>
            <a:ln w="19050">
              <a:solidFill>
                <a:srgbClr val="FF0000"/>
              </a:solidFill>
              <a:round/>
              <a:headEnd/>
              <a:tailEnd/>
            </a:ln>
          </p:spPr>
          <p:txBody>
            <a:bodyPr/>
            <a:lstStyle/>
            <a:p>
              <a:endParaRPr lang="en-US"/>
            </a:p>
          </p:txBody>
        </p:sp>
        <p:sp>
          <p:nvSpPr>
            <p:cNvPr id="159795" name="Line 50"/>
            <p:cNvSpPr>
              <a:spLocks noChangeShapeType="1"/>
            </p:cNvSpPr>
            <p:nvPr/>
          </p:nvSpPr>
          <p:spPr bwMode="auto">
            <a:xfrm>
              <a:off x="3907" y="3302"/>
              <a:ext cx="0" cy="237"/>
            </a:xfrm>
            <a:prstGeom prst="line">
              <a:avLst/>
            </a:prstGeom>
            <a:noFill/>
            <a:ln w="19050">
              <a:solidFill>
                <a:srgbClr val="FF0000"/>
              </a:solidFill>
              <a:round/>
              <a:headEnd/>
              <a:tailEnd/>
            </a:ln>
          </p:spPr>
          <p:txBody>
            <a:bodyPr/>
            <a:lstStyle/>
            <a:p>
              <a:endParaRPr lang="en-US"/>
            </a:p>
          </p:txBody>
        </p:sp>
        <p:sp>
          <p:nvSpPr>
            <p:cNvPr id="159796" name="Line 51"/>
            <p:cNvSpPr>
              <a:spLocks noChangeShapeType="1"/>
            </p:cNvSpPr>
            <p:nvPr/>
          </p:nvSpPr>
          <p:spPr bwMode="auto">
            <a:xfrm>
              <a:off x="3911" y="3299"/>
              <a:ext cx="160" cy="0"/>
            </a:xfrm>
            <a:prstGeom prst="line">
              <a:avLst/>
            </a:prstGeom>
            <a:noFill/>
            <a:ln w="19050">
              <a:solidFill>
                <a:srgbClr val="FF0000"/>
              </a:solidFill>
              <a:round/>
              <a:headEnd/>
              <a:tailEnd/>
            </a:ln>
          </p:spPr>
          <p:txBody>
            <a:bodyPr/>
            <a:lstStyle/>
            <a:p>
              <a:endParaRPr lang="en-US"/>
            </a:p>
          </p:txBody>
        </p:sp>
        <p:sp>
          <p:nvSpPr>
            <p:cNvPr id="159797" name="Line 52"/>
            <p:cNvSpPr>
              <a:spLocks noChangeShapeType="1"/>
            </p:cNvSpPr>
            <p:nvPr/>
          </p:nvSpPr>
          <p:spPr bwMode="auto">
            <a:xfrm>
              <a:off x="4073" y="3303"/>
              <a:ext cx="0" cy="237"/>
            </a:xfrm>
            <a:prstGeom prst="line">
              <a:avLst/>
            </a:prstGeom>
            <a:noFill/>
            <a:ln w="19050">
              <a:solidFill>
                <a:srgbClr val="FF0000"/>
              </a:solidFill>
              <a:round/>
              <a:headEnd/>
              <a:tailEnd/>
            </a:ln>
          </p:spPr>
          <p:txBody>
            <a:bodyPr/>
            <a:lstStyle/>
            <a:p>
              <a:endParaRPr lang="en-US"/>
            </a:p>
          </p:txBody>
        </p:sp>
        <p:sp>
          <p:nvSpPr>
            <p:cNvPr id="159798" name="Line 53"/>
            <p:cNvSpPr>
              <a:spLocks noChangeShapeType="1"/>
            </p:cNvSpPr>
            <p:nvPr/>
          </p:nvSpPr>
          <p:spPr bwMode="auto">
            <a:xfrm>
              <a:off x="4077" y="3545"/>
              <a:ext cx="160" cy="0"/>
            </a:xfrm>
            <a:prstGeom prst="line">
              <a:avLst/>
            </a:prstGeom>
            <a:noFill/>
            <a:ln w="19050">
              <a:solidFill>
                <a:srgbClr val="FF0000"/>
              </a:solidFill>
              <a:round/>
              <a:headEnd/>
              <a:tailEnd/>
            </a:ln>
          </p:spPr>
          <p:txBody>
            <a:bodyPr/>
            <a:lstStyle/>
            <a:p>
              <a:endParaRPr lang="en-US"/>
            </a:p>
          </p:txBody>
        </p:sp>
        <p:sp>
          <p:nvSpPr>
            <p:cNvPr id="159799" name="Line 54"/>
            <p:cNvSpPr>
              <a:spLocks noChangeShapeType="1"/>
            </p:cNvSpPr>
            <p:nvPr/>
          </p:nvSpPr>
          <p:spPr bwMode="auto">
            <a:xfrm>
              <a:off x="4234" y="3301"/>
              <a:ext cx="0" cy="237"/>
            </a:xfrm>
            <a:prstGeom prst="line">
              <a:avLst/>
            </a:prstGeom>
            <a:noFill/>
            <a:ln w="19050">
              <a:solidFill>
                <a:srgbClr val="FF0000"/>
              </a:solidFill>
              <a:round/>
              <a:headEnd/>
              <a:tailEnd/>
            </a:ln>
          </p:spPr>
          <p:txBody>
            <a:bodyPr/>
            <a:lstStyle/>
            <a:p>
              <a:endParaRPr lang="en-US"/>
            </a:p>
          </p:txBody>
        </p:sp>
        <p:sp>
          <p:nvSpPr>
            <p:cNvPr id="159800" name="Line 55"/>
            <p:cNvSpPr>
              <a:spLocks noChangeShapeType="1"/>
            </p:cNvSpPr>
            <p:nvPr/>
          </p:nvSpPr>
          <p:spPr bwMode="auto">
            <a:xfrm>
              <a:off x="4238" y="3298"/>
              <a:ext cx="160" cy="0"/>
            </a:xfrm>
            <a:prstGeom prst="line">
              <a:avLst/>
            </a:prstGeom>
            <a:noFill/>
            <a:ln w="19050">
              <a:solidFill>
                <a:srgbClr val="FF0000"/>
              </a:solidFill>
              <a:round/>
              <a:headEnd/>
              <a:tailEnd/>
            </a:ln>
          </p:spPr>
          <p:txBody>
            <a:bodyPr/>
            <a:lstStyle/>
            <a:p>
              <a:endParaRPr lang="en-US"/>
            </a:p>
          </p:txBody>
        </p:sp>
        <p:sp>
          <p:nvSpPr>
            <p:cNvPr id="159801" name="Line 56"/>
            <p:cNvSpPr>
              <a:spLocks noChangeShapeType="1"/>
            </p:cNvSpPr>
            <p:nvPr/>
          </p:nvSpPr>
          <p:spPr bwMode="auto">
            <a:xfrm>
              <a:off x="4407" y="3302"/>
              <a:ext cx="0" cy="237"/>
            </a:xfrm>
            <a:prstGeom prst="line">
              <a:avLst/>
            </a:prstGeom>
            <a:noFill/>
            <a:ln w="19050">
              <a:solidFill>
                <a:srgbClr val="FF0000"/>
              </a:solidFill>
              <a:round/>
              <a:headEnd/>
              <a:tailEnd/>
            </a:ln>
          </p:spPr>
          <p:txBody>
            <a:bodyPr/>
            <a:lstStyle/>
            <a:p>
              <a:endParaRPr lang="en-US"/>
            </a:p>
          </p:txBody>
        </p:sp>
        <p:sp>
          <p:nvSpPr>
            <p:cNvPr id="159802" name="Line 57"/>
            <p:cNvSpPr>
              <a:spLocks noChangeShapeType="1"/>
            </p:cNvSpPr>
            <p:nvPr/>
          </p:nvSpPr>
          <p:spPr bwMode="auto">
            <a:xfrm>
              <a:off x="4411" y="3544"/>
              <a:ext cx="160" cy="0"/>
            </a:xfrm>
            <a:prstGeom prst="line">
              <a:avLst/>
            </a:prstGeom>
            <a:noFill/>
            <a:ln w="19050">
              <a:solidFill>
                <a:srgbClr val="FF0000"/>
              </a:solidFill>
              <a:round/>
              <a:headEnd/>
              <a:tailEnd/>
            </a:ln>
          </p:spPr>
          <p:txBody>
            <a:bodyPr/>
            <a:lstStyle/>
            <a:p>
              <a:endParaRPr lang="en-US"/>
            </a:p>
          </p:txBody>
        </p:sp>
        <p:sp>
          <p:nvSpPr>
            <p:cNvPr id="159803" name="Line 58"/>
            <p:cNvSpPr>
              <a:spLocks noChangeShapeType="1"/>
            </p:cNvSpPr>
            <p:nvPr/>
          </p:nvSpPr>
          <p:spPr bwMode="auto">
            <a:xfrm>
              <a:off x="4572" y="3302"/>
              <a:ext cx="0" cy="237"/>
            </a:xfrm>
            <a:prstGeom prst="line">
              <a:avLst/>
            </a:prstGeom>
            <a:noFill/>
            <a:ln w="19050">
              <a:solidFill>
                <a:srgbClr val="FF0000"/>
              </a:solidFill>
              <a:round/>
              <a:headEnd/>
              <a:tailEnd/>
            </a:ln>
          </p:spPr>
          <p:txBody>
            <a:bodyPr/>
            <a:lstStyle/>
            <a:p>
              <a:endParaRPr lang="en-US"/>
            </a:p>
          </p:txBody>
        </p:sp>
        <p:sp>
          <p:nvSpPr>
            <p:cNvPr id="159804" name="Line 59"/>
            <p:cNvSpPr>
              <a:spLocks noChangeShapeType="1"/>
            </p:cNvSpPr>
            <p:nvPr/>
          </p:nvSpPr>
          <p:spPr bwMode="auto">
            <a:xfrm>
              <a:off x="4576" y="3299"/>
              <a:ext cx="160" cy="0"/>
            </a:xfrm>
            <a:prstGeom prst="line">
              <a:avLst/>
            </a:prstGeom>
            <a:noFill/>
            <a:ln w="19050">
              <a:solidFill>
                <a:srgbClr val="FF0000"/>
              </a:solidFill>
              <a:round/>
              <a:headEnd/>
              <a:tailEnd/>
            </a:ln>
          </p:spPr>
          <p:txBody>
            <a:bodyPr/>
            <a:lstStyle/>
            <a:p>
              <a:endParaRPr lang="en-US"/>
            </a:p>
          </p:txBody>
        </p:sp>
        <p:sp>
          <p:nvSpPr>
            <p:cNvPr id="159805" name="Line 60"/>
            <p:cNvSpPr>
              <a:spLocks noChangeShapeType="1"/>
            </p:cNvSpPr>
            <p:nvPr/>
          </p:nvSpPr>
          <p:spPr bwMode="auto">
            <a:xfrm>
              <a:off x="4738" y="3303"/>
              <a:ext cx="0" cy="237"/>
            </a:xfrm>
            <a:prstGeom prst="line">
              <a:avLst/>
            </a:prstGeom>
            <a:noFill/>
            <a:ln w="19050">
              <a:solidFill>
                <a:srgbClr val="FF0000"/>
              </a:solidFill>
              <a:round/>
              <a:headEnd/>
              <a:tailEnd/>
            </a:ln>
          </p:spPr>
          <p:txBody>
            <a:bodyPr/>
            <a:lstStyle/>
            <a:p>
              <a:endParaRPr lang="en-US"/>
            </a:p>
          </p:txBody>
        </p:sp>
        <p:sp>
          <p:nvSpPr>
            <p:cNvPr id="159806" name="Line 61"/>
            <p:cNvSpPr>
              <a:spLocks noChangeShapeType="1"/>
            </p:cNvSpPr>
            <p:nvPr/>
          </p:nvSpPr>
          <p:spPr bwMode="auto">
            <a:xfrm>
              <a:off x="4742" y="3545"/>
              <a:ext cx="160" cy="0"/>
            </a:xfrm>
            <a:prstGeom prst="line">
              <a:avLst/>
            </a:prstGeom>
            <a:noFill/>
            <a:ln w="19050">
              <a:solidFill>
                <a:srgbClr val="FF0000"/>
              </a:solidFill>
              <a:round/>
              <a:headEnd/>
              <a:tailEnd/>
            </a:ln>
          </p:spPr>
          <p:txBody>
            <a:bodyPr/>
            <a:lstStyle/>
            <a:p>
              <a:endParaRPr lang="en-US"/>
            </a:p>
          </p:txBody>
        </p:sp>
        <p:sp>
          <p:nvSpPr>
            <p:cNvPr id="159807" name="Line 62"/>
            <p:cNvSpPr>
              <a:spLocks noChangeShapeType="1"/>
            </p:cNvSpPr>
            <p:nvPr/>
          </p:nvSpPr>
          <p:spPr bwMode="auto">
            <a:xfrm>
              <a:off x="4907" y="3302"/>
              <a:ext cx="0" cy="237"/>
            </a:xfrm>
            <a:prstGeom prst="line">
              <a:avLst/>
            </a:prstGeom>
            <a:noFill/>
            <a:ln w="19050">
              <a:solidFill>
                <a:srgbClr val="FF0000"/>
              </a:solidFill>
              <a:round/>
              <a:headEnd/>
              <a:tailEnd/>
            </a:ln>
          </p:spPr>
          <p:txBody>
            <a:bodyPr/>
            <a:lstStyle/>
            <a:p>
              <a:endParaRPr lang="en-US"/>
            </a:p>
          </p:txBody>
        </p:sp>
        <p:sp>
          <p:nvSpPr>
            <p:cNvPr id="159808" name="Line 63"/>
            <p:cNvSpPr>
              <a:spLocks noChangeShapeType="1"/>
            </p:cNvSpPr>
            <p:nvPr/>
          </p:nvSpPr>
          <p:spPr bwMode="auto">
            <a:xfrm>
              <a:off x="4911" y="3299"/>
              <a:ext cx="160" cy="0"/>
            </a:xfrm>
            <a:prstGeom prst="line">
              <a:avLst/>
            </a:prstGeom>
            <a:noFill/>
            <a:ln w="19050">
              <a:solidFill>
                <a:srgbClr val="FF0000"/>
              </a:solidFill>
              <a:round/>
              <a:headEnd/>
              <a:tailEnd/>
            </a:ln>
          </p:spPr>
          <p:txBody>
            <a:bodyPr/>
            <a:lstStyle/>
            <a:p>
              <a:endParaRPr lang="en-US"/>
            </a:p>
          </p:txBody>
        </p:sp>
        <p:sp>
          <p:nvSpPr>
            <p:cNvPr id="159809" name="Line 64"/>
            <p:cNvSpPr>
              <a:spLocks noChangeShapeType="1"/>
            </p:cNvSpPr>
            <p:nvPr/>
          </p:nvSpPr>
          <p:spPr bwMode="auto">
            <a:xfrm>
              <a:off x="5080" y="3296"/>
              <a:ext cx="0" cy="237"/>
            </a:xfrm>
            <a:prstGeom prst="line">
              <a:avLst/>
            </a:prstGeom>
            <a:noFill/>
            <a:ln w="19050">
              <a:solidFill>
                <a:srgbClr val="FF0000"/>
              </a:solidFill>
              <a:round/>
              <a:headEnd/>
              <a:tailEnd/>
            </a:ln>
          </p:spPr>
          <p:txBody>
            <a:bodyPr/>
            <a:lstStyle/>
            <a:p>
              <a:endParaRPr lang="en-US"/>
            </a:p>
          </p:txBody>
        </p:sp>
        <p:sp>
          <p:nvSpPr>
            <p:cNvPr id="159810" name="Line 65"/>
            <p:cNvSpPr>
              <a:spLocks noChangeShapeType="1"/>
            </p:cNvSpPr>
            <p:nvPr/>
          </p:nvSpPr>
          <p:spPr bwMode="auto">
            <a:xfrm>
              <a:off x="5084" y="3538"/>
              <a:ext cx="160" cy="0"/>
            </a:xfrm>
            <a:prstGeom prst="line">
              <a:avLst/>
            </a:prstGeom>
            <a:noFill/>
            <a:ln w="19050">
              <a:solidFill>
                <a:srgbClr val="FF0000"/>
              </a:solidFill>
              <a:round/>
              <a:headEnd/>
              <a:tailEnd/>
            </a:ln>
          </p:spPr>
          <p:txBody>
            <a:bodyPr/>
            <a:lstStyle/>
            <a:p>
              <a:endParaRPr lang="en-US"/>
            </a:p>
          </p:txBody>
        </p:sp>
        <p:sp>
          <p:nvSpPr>
            <p:cNvPr id="159811" name="Line 66"/>
            <p:cNvSpPr>
              <a:spLocks noChangeShapeType="1"/>
            </p:cNvSpPr>
            <p:nvPr/>
          </p:nvSpPr>
          <p:spPr bwMode="auto">
            <a:xfrm>
              <a:off x="5245" y="3296"/>
              <a:ext cx="0" cy="237"/>
            </a:xfrm>
            <a:prstGeom prst="line">
              <a:avLst/>
            </a:prstGeom>
            <a:noFill/>
            <a:ln w="19050">
              <a:solidFill>
                <a:srgbClr val="FF0000"/>
              </a:solidFill>
              <a:round/>
              <a:headEnd/>
              <a:tailEnd/>
            </a:ln>
          </p:spPr>
          <p:txBody>
            <a:bodyPr/>
            <a:lstStyle/>
            <a:p>
              <a:endParaRPr lang="en-US"/>
            </a:p>
          </p:txBody>
        </p:sp>
        <p:sp>
          <p:nvSpPr>
            <p:cNvPr id="159812" name="Line 67"/>
            <p:cNvSpPr>
              <a:spLocks noChangeShapeType="1"/>
            </p:cNvSpPr>
            <p:nvPr/>
          </p:nvSpPr>
          <p:spPr bwMode="auto">
            <a:xfrm>
              <a:off x="5249" y="3293"/>
              <a:ext cx="160" cy="0"/>
            </a:xfrm>
            <a:prstGeom prst="line">
              <a:avLst/>
            </a:prstGeom>
            <a:noFill/>
            <a:ln w="19050">
              <a:solidFill>
                <a:srgbClr val="FF0000"/>
              </a:solidFill>
              <a:round/>
              <a:headEnd/>
              <a:tailEnd/>
            </a:ln>
          </p:spPr>
          <p:txBody>
            <a:bodyPr/>
            <a:lstStyle/>
            <a:p>
              <a:endParaRPr lang="en-US"/>
            </a:p>
          </p:txBody>
        </p:sp>
        <p:sp>
          <p:nvSpPr>
            <p:cNvPr id="159813" name="Line 68"/>
            <p:cNvSpPr>
              <a:spLocks noChangeShapeType="1"/>
            </p:cNvSpPr>
            <p:nvPr/>
          </p:nvSpPr>
          <p:spPr bwMode="auto">
            <a:xfrm>
              <a:off x="5411" y="3297"/>
              <a:ext cx="0" cy="237"/>
            </a:xfrm>
            <a:prstGeom prst="line">
              <a:avLst/>
            </a:prstGeom>
            <a:noFill/>
            <a:ln w="19050">
              <a:solidFill>
                <a:srgbClr val="FF0000"/>
              </a:solidFill>
              <a:round/>
              <a:headEnd/>
              <a:tailEnd/>
            </a:ln>
          </p:spPr>
          <p:txBody>
            <a:bodyPr/>
            <a:lstStyle/>
            <a:p>
              <a:endParaRPr lang="en-US"/>
            </a:p>
          </p:txBody>
        </p:sp>
        <p:sp>
          <p:nvSpPr>
            <p:cNvPr id="159814" name="Line 69"/>
            <p:cNvSpPr>
              <a:spLocks noChangeShapeType="1"/>
            </p:cNvSpPr>
            <p:nvPr/>
          </p:nvSpPr>
          <p:spPr bwMode="auto">
            <a:xfrm>
              <a:off x="5411" y="3536"/>
              <a:ext cx="160" cy="0"/>
            </a:xfrm>
            <a:prstGeom prst="line">
              <a:avLst/>
            </a:prstGeom>
            <a:noFill/>
            <a:ln w="19050">
              <a:solidFill>
                <a:srgbClr val="FF0000"/>
              </a:solidFill>
              <a:round/>
              <a:headEnd/>
              <a:tailEnd/>
            </a:ln>
          </p:spPr>
          <p:txBody>
            <a:bodyPr/>
            <a:lstStyle/>
            <a:p>
              <a:endParaRPr lang="en-US"/>
            </a:p>
          </p:txBody>
        </p:sp>
      </p:grpSp>
      <p:sp>
        <p:nvSpPr>
          <p:cNvPr id="159747" name="Text Box 70"/>
          <p:cNvSpPr txBox="1">
            <a:spLocks noChangeArrowheads="1"/>
          </p:cNvSpPr>
          <p:nvPr/>
        </p:nvSpPr>
        <p:spPr bwMode="auto">
          <a:xfrm>
            <a:off x="3362325" y="2535238"/>
            <a:ext cx="1847850" cy="366712"/>
          </a:xfrm>
          <a:prstGeom prst="rect">
            <a:avLst/>
          </a:prstGeom>
          <a:noFill/>
          <a:ln w="9525">
            <a:noFill/>
            <a:miter lim="800000"/>
            <a:headEnd/>
            <a:tailEnd/>
          </a:ln>
        </p:spPr>
        <p:txBody>
          <a:bodyPr wrap="none">
            <a:spAutoFit/>
          </a:bodyPr>
          <a:lstStyle/>
          <a:p>
            <a:r>
              <a:rPr lang="en-US">
                <a:solidFill>
                  <a:srgbClr val="FF0000"/>
                </a:solidFill>
              </a:rPr>
              <a:t>4 bytes / 8 bytes</a:t>
            </a:r>
          </a:p>
        </p:txBody>
      </p:sp>
      <p:sp>
        <p:nvSpPr>
          <p:cNvPr id="159748" name="Rectangle 71"/>
          <p:cNvSpPr>
            <a:spLocks noChangeArrowheads="1"/>
          </p:cNvSpPr>
          <p:nvPr/>
        </p:nvSpPr>
        <p:spPr bwMode="auto">
          <a:xfrm>
            <a:off x="325438" y="3133725"/>
            <a:ext cx="8591550" cy="3060700"/>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a:t>Which can be used by Receiver to pull Received Signal Strength Information (RSSI)</a:t>
            </a:r>
          </a:p>
          <a:p>
            <a:pPr marL="742950" lvl="1" indent="-285750" eaLnBrk="0" hangingPunct="0">
              <a:spcBef>
                <a:spcPct val="20000"/>
              </a:spcBef>
              <a:buFontTx/>
              <a:buChar char="–"/>
            </a:pPr>
            <a:r>
              <a:rPr lang="en-US" sz="2000"/>
              <a:t>To trigger a Carrier Sense Flag</a:t>
            </a:r>
          </a:p>
          <a:p>
            <a:pPr marL="742950" lvl="1" indent="-285750" eaLnBrk="0" hangingPunct="0">
              <a:spcBef>
                <a:spcPct val="20000"/>
              </a:spcBef>
              <a:buFontTx/>
              <a:buChar char="–"/>
            </a:pPr>
            <a:r>
              <a:rPr lang="en-US" sz="2000"/>
              <a:t>To qualify Sync Word to protect from false triggers </a:t>
            </a:r>
          </a:p>
          <a:p>
            <a:pPr marL="342900" indent="-342900" eaLnBrk="0" hangingPunct="0">
              <a:spcBef>
                <a:spcPct val="20000"/>
              </a:spcBef>
              <a:buFontTx/>
              <a:buChar char="•"/>
            </a:pPr>
            <a:r>
              <a:rPr lang="en-US" sz="2000"/>
              <a:t>For data rates less than 500kb/s, a minimum 4 byte Preamble is recommended, at 500kb/s, a minimum 8 byte Preamble is recommended</a:t>
            </a:r>
          </a:p>
        </p:txBody>
      </p:sp>
      <p:sp>
        <p:nvSpPr>
          <p:cNvPr id="159749" name="Rectangle 72"/>
          <p:cNvSpPr>
            <a:spLocks noGrp="1" noChangeArrowheads="1"/>
          </p:cNvSpPr>
          <p:nvPr>
            <p:ph type="title"/>
          </p:nvPr>
        </p:nvSpPr>
        <p:spPr/>
        <p:txBody>
          <a:bodyPr/>
          <a:lstStyle/>
          <a:p>
            <a:r>
              <a:rPr lang="en-US" smtClean="0"/>
              <a:t>Bit synchronization (Preamble)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noChangeArrowheads="1"/>
          </p:cNvSpPr>
          <p:nvPr>
            <p:ph type="body" idx="1"/>
          </p:nvPr>
        </p:nvSpPr>
        <p:spPr>
          <a:xfrm>
            <a:off x="207963" y="973138"/>
            <a:ext cx="8305800" cy="941387"/>
          </a:xfrm>
        </p:spPr>
        <p:txBody>
          <a:bodyPr/>
          <a:lstStyle/>
          <a:p>
            <a:r>
              <a:rPr lang="en-US" sz="2000" smtClean="0"/>
              <a:t>Data is asynchronous, no clock signal is transmitted.  </a:t>
            </a:r>
          </a:p>
          <a:p>
            <a:r>
              <a:rPr lang="en-US" sz="2000" smtClean="0"/>
              <a:t>Clock is recovered (trained) with the Sync Word.</a:t>
            </a:r>
          </a:p>
        </p:txBody>
      </p:sp>
      <p:sp>
        <p:nvSpPr>
          <p:cNvPr id="161794" name="Line 4"/>
          <p:cNvSpPr>
            <a:spLocks noChangeShapeType="1"/>
          </p:cNvSpPr>
          <p:nvPr/>
        </p:nvSpPr>
        <p:spPr bwMode="auto">
          <a:xfrm>
            <a:off x="500063" y="1825625"/>
            <a:ext cx="1225550" cy="0"/>
          </a:xfrm>
          <a:prstGeom prst="line">
            <a:avLst/>
          </a:prstGeom>
          <a:noFill/>
          <a:ln w="9525">
            <a:solidFill>
              <a:schemeClr val="tx1"/>
            </a:solidFill>
            <a:round/>
            <a:headEnd/>
            <a:tailEnd/>
          </a:ln>
        </p:spPr>
        <p:txBody>
          <a:bodyPr/>
          <a:lstStyle/>
          <a:p>
            <a:endParaRPr lang="en-US"/>
          </a:p>
        </p:txBody>
      </p:sp>
      <p:sp>
        <p:nvSpPr>
          <p:cNvPr id="161795" name="Line 5"/>
          <p:cNvSpPr>
            <a:spLocks noChangeShapeType="1"/>
          </p:cNvSpPr>
          <p:nvPr/>
        </p:nvSpPr>
        <p:spPr bwMode="auto">
          <a:xfrm>
            <a:off x="500063" y="1825625"/>
            <a:ext cx="0" cy="376238"/>
          </a:xfrm>
          <a:prstGeom prst="line">
            <a:avLst/>
          </a:prstGeom>
          <a:noFill/>
          <a:ln w="9525">
            <a:solidFill>
              <a:schemeClr val="tx1"/>
            </a:solidFill>
            <a:round/>
            <a:headEnd/>
            <a:tailEnd/>
          </a:ln>
        </p:spPr>
        <p:txBody>
          <a:bodyPr/>
          <a:lstStyle/>
          <a:p>
            <a:endParaRPr lang="en-US"/>
          </a:p>
        </p:txBody>
      </p:sp>
      <p:sp>
        <p:nvSpPr>
          <p:cNvPr id="161796" name="Line 6"/>
          <p:cNvSpPr>
            <a:spLocks noChangeShapeType="1"/>
          </p:cNvSpPr>
          <p:nvPr/>
        </p:nvSpPr>
        <p:spPr bwMode="auto">
          <a:xfrm>
            <a:off x="1724025" y="1827213"/>
            <a:ext cx="0" cy="376237"/>
          </a:xfrm>
          <a:prstGeom prst="line">
            <a:avLst/>
          </a:prstGeom>
          <a:noFill/>
          <a:ln w="9525">
            <a:solidFill>
              <a:schemeClr val="tx1"/>
            </a:solidFill>
            <a:round/>
            <a:headEnd/>
            <a:tailEnd/>
          </a:ln>
        </p:spPr>
        <p:txBody>
          <a:bodyPr/>
          <a:lstStyle/>
          <a:p>
            <a:endParaRPr lang="en-US"/>
          </a:p>
        </p:txBody>
      </p:sp>
      <p:sp>
        <p:nvSpPr>
          <p:cNvPr id="161797" name="Line 7"/>
          <p:cNvSpPr>
            <a:spLocks noChangeShapeType="1"/>
          </p:cNvSpPr>
          <p:nvPr/>
        </p:nvSpPr>
        <p:spPr bwMode="auto">
          <a:xfrm>
            <a:off x="1724025" y="2205038"/>
            <a:ext cx="1223963" cy="0"/>
          </a:xfrm>
          <a:prstGeom prst="line">
            <a:avLst/>
          </a:prstGeom>
          <a:noFill/>
          <a:ln w="9525">
            <a:solidFill>
              <a:schemeClr val="tx1"/>
            </a:solidFill>
            <a:round/>
            <a:headEnd/>
            <a:tailEnd/>
          </a:ln>
        </p:spPr>
        <p:txBody>
          <a:bodyPr/>
          <a:lstStyle/>
          <a:p>
            <a:endParaRPr lang="en-US"/>
          </a:p>
        </p:txBody>
      </p:sp>
      <p:sp>
        <p:nvSpPr>
          <p:cNvPr id="161798" name="Line 8"/>
          <p:cNvSpPr>
            <a:spLocks noChangeShapeType="1"/>
          </p:cNvSpPr>
          <p:nvPr/>
        </p:nvSpPr>
        <p:spPr bwMode="auto">
          <a:xfrm>
            <a:off x="2955925" y="1827213"/>
            <a:ext cx="1225550" cy="0"/>
          </a:xfrm>
          <a:prstGeom prst="line">
            <a:avLst/>
          </a:prstGeom>
          <a:noFill/>
          <a:ln w="9525">
            <a:solidFill>
              <a:schemeClr val="tx1"/>
            </a:solidFill>
            <a:round/>
            <a:headEnd/>
            <a:tailEnd/>
          </a:ln>
        </p:spPr>
        <p:txBody>
          <a:bodyPr/>
          <a:lstStyle/>
          <a:p>
            <a:endParaRPr lang="en-US"/>
          </a:p>
        </p:txBody>
      </p:sp>
      <p:sp>
        <p:nvSpPr>
          <p:cNvPr id="161799" name="Line 9"/>
          <p:cNvSpPr>
            <a:spLocks noChangeShapeType="1"/>
          </p:cNvSpPr>
          <p:nvPr/>
        </p:nvSpPr>
        <p:spPr bwMode="auto">
          <a:xfrm>
            <a:off x="2955925" y="1827213"/>
            <a:ext cx="0" cy="376237"/>
          </a:xfrm>
          <a:prstGeom prst="line">
            <a:avLst/>
          </a:prstGeom>
          <a:noFill/>
          <a:ln w="9525">
            <a:solidFill>
              <a:schemeClr val="tx1"/>
            </a:solidFill>
            <a:round/>
            <a:headEnd/>
            <a:tailEnd/>
          </a:ln>
        </p:spPr>
        <p:txBody>
          <a:bodyPr/>
          <a:lstStyle/>
          <a:p>
            <a:endParaRPr lang="en-US"/>
          </a:p>
        </p:txBody>
      </p:sp>
      <p:sp>
        <p:nvSpPr>
          <p:cNvPr id="161800" name="Line 10"/>
          <p:cNvSpPr>
            <a:spLocks noChangeShapeType="1"/>
          </p:cNvSpPr>
          <p:nvPr/>
        </p:nvSpPr>
        <p:spPr bwMode="auto">
          <a:xfrm>
            <a:off x="4176713" y="1835150"/>
            <a:ext cx="0" cy="376238"/>
          </a:xfrm>
          <a:prstGeom prst="line">
            <a:avLst/>
          </a:prstGeom>
          <a:noFill/>
          <a:ln w="9525">
            <a:solidFill>
              <a:schemeClr val="tx1"/>
            </a:solidFill>
            <a:round/>
            <a:headEnd/>
            <a:tailEnd/>
          </a:ln>
        </p:spPr>
        <p:txBody>
          <a:bodyPr/>
          <a:lstStyle/>
          <a:p>
            <a:endParaRPr lang="en-US"/>
          </a:p>
        </p:txBody>
      </p:sp>
      <p:sp>
        <p:nvSpPr>
          <p:cNvPr id="161801" name="Line 11"/>
          <p:cNvSpPr>
            <a:spLocks noChangeShapeType="1"/>
          </p:cNvSpPr>
          <p:nvPr/>
        </p:nvSpPr>
        <p:spPr bwMode="auto">
          <a:xfrm>
            <a:off x="4176713" y="2212975"/>
            <a:ext cx="1225550" cy="0"/>
          </a:xfrm>
          <a:prstGeom prst="line">
            <a:avLst/>
          </a:prstGeom>
          <a:noFill/>
          <a:ln w="9525">
            <a:solidFill>
              <a:schemeClr val="tx1"/>
            </a:solidFill>
            <a:round/>
            <a:headEnd/>
            <a:tailEnd/>
          </a:ln>
        </p:spPr>
        <p:txBody>
          <a:bodyPr/>
          <a:lstStyle/>
          <a:p>
            <a:endParaRPr lang="en-US"/>
          </a:p>
        </p:txBody>
      </p:sp>
      <p:sp>
        <p:nvSpPr>
          <p:cNvPr id="161802" name="Line 12"/>
          <p:cNvSpPr>
            <a:spLocks noChangeShapeType="1"/>
          </p:cNvSpPr>
          <p:nvPr/>
        </p:nvSpPr>
        <p:spPr bwMode="auto">
          <a:xfrm>
            <a:off x="5411788" y="1836738"/>
            <a:ext cx="0" cy="376237"/>
          </a:xfrm>
          <a:prstGeom prst="line">
            <a:avLst/>
          </a:prstGeom>
          <a:noFill/>
          <a:ln w="9525">
            <a:solidFill>
              <a:schemeClr val="tx1"/>
            </a:solidFill>
            <a:round/>
            <a:headEnd/>
            <a:tailEnd/>
          </a:ln>
        </p:spPr>
        <p:txBody>
          <a:bodyPr/>
          <a:lstStyle/>
          <a:p>
            <a:endParaRPr lang="en-US"/>
          </a:p>
        </p:txBody>
      </p:sp>
      <p:sp>
        <p:nvSpPr>
          <p:cNvPr id="161803" name="Line 13"/>
          <p:cNvSpPr>
            <a:spLocks noChangeShapeType="1"/>
          </p:cNvSpPr>
          <p:nvPr/>
        </p:nvSpPr>
        <p:spPr bwMode="auto">
          <a:xfrm>
            <a:off x="5413375" y="1836738"/>
            <a:ext cx="579438" cy="0"/>
          </a:xfrm>
          <a:prstGeom prst="line">
            <a:avLst/>
          </a:prstGeom>
          <a:noFill/>
          <a:ln w="9525">
            <a:solidFill>
              <a:schemeClr val="tx1"/>
            </a:solidFill>
            <a:round/>
            <a:headEnd/>
            <a:tailEnd/>
          </a:ln>
        </p:spPr>
        <p:txBody>
          <a:bodyPr/>
          <a:lstStyle/>
          <a:p>
            <a:endParaRPr lang="en-US"/>
          </a:p>
        </p:txBody>
      </p:sp>
      <p:sp>
        <p:nvSpPr>
          <p:cNvPr id="161804" name="Line 14"/>
          <p:cNvSpPr>
            <a:spLocks noChangeShapeType="1"/>
          </p:cNvSpPr>
          <p:nvPr/>
        </p:nvSpPr>
        <p:spPr bwMode="auto">
          <a:xfrm>
            <a:off x="6002338" y="1838325"/>
            <a:ext cx="0" cy="376238"/>
          </a:xfrm>
          <a:prstGeom prst="line">
            <a:avLst/>
          </a:prstGeom>
          <a:noFill/>
          <a:ln w="9525">
            <a:solidFill>
              <a:schemeClr val="tx1"/>
            </a:solidFill>
            <a:round/>
            <a:headEnd/>
            <a:tailEnd/>
          </a:ln>
        </p:spPr>
        <p:txBody>
          <a:bodyPr/>
          <a:lstStyle/>
          <a:p>
            <a:endParaRPr lang="en-US"/>
          </a:p>
        </p:txBody>
      </p:sp>
      <p:sp>
        <p:nvSpPr>
          <p:cNvPr id="161805" name="Line 15"/>
          <p:cNvSpPr>
            <a:spLocks noChangeShapeType="1"/>
          </p:cNvSpPr>
          <p:nvPr/>
        </p:nvSpPr>
        <p:spPr bwMode="auto">
          <a:xfrm>
            <a:off x="6003925" y="2216150"/>
            <a:ext cx="579438" cy="0"/>
          </a:xfrm>
          <a:prstGeom prst="line">
            <a:avLst/>
          </a:prstGeom>
          <a:noFill/>
          <a:ln w="9525">
            <a:solidFill>
              <a:schemeClr val="tx1"/>
            </a:solidFill>
            <a:round/>
            <a:headEnd/>
            <a:tailEnd/>
          </a:ln>
        </p:spPr>
        <p:txBody>
          <a:bodyPr/>
          <a:lstStyle/>
          <a:p>
            <a:endParaRPr lang="en-US"/>
          </a:p>
        </p:txBody>
      </p:sp>
      <p:sp>
        <p:nvSpPr>
          <p:cNvPr id="161806" name="Line 16"/>
          <p:cNvSpPr>
            <a:spLocks noChangeShapeType="1"/>
          </p:cNvSpPr>
          <p:nvPr/>
        </p:nvSpPr>
        <p:spPr bwMode="auto">
          <a:xfrm>
            <a:off x="6580188" y="1838325"/>
            <a:ext cx="0" cy="376238"/>
          </a:xfrm>
          <a:prstGeom prst="line">
            <a:avLst/>
          </a:prstGeom>
          <a:noFill/>
          <a:ln w="9525">
            <a:solidFill>
              <a:schemeClr val="tx1"/>
            </a:solidFill>
            <a:round/>
            <a:headEnd/>
            <a:tailEnd/>
          </a:ln>
        </p:spPr>
        <p:txBody>
          <a:bodyPr/>
          <a:lstStyle/>
          <a:p>
            <a:endParaRPr lang="en-US"/>
          </a:p>
        </p:txBody>
      </p:sp>
      <p:sp>
        <p:nvSpPr>
          <p:cNvPr id="161807" name="Line 17"/>
          <p:cNvSpPr>
            <a:spLocks noChangeShapeType="1"/>
          </p:cNvSpPr>
          <p:nvPr/>
        </p:nvSpPr>
        <p:spPr bwMode="auto">
          <a:xfrm>
            <a:off x="6581775" y="1838325"/>
            <a:ext cx="579438" cy="0"/>
          </a:xfrm>
          <a:prstGeom prst="line">
            <a:avLst/>
          </a:prstGeom>
          <a:noFill/>
          <a:ln w="9525">
            <a:solidFill>
              <a:schemeClr val="tx1"/>
            </a:solidFill>
            <a:round/>
            <a:headEnd/>
            <a:tailEnd/>
          </a:ln>
        </p:spPr>
        <p:txBody>
          <a:bodyPr/>
          <a:lstStyle/>
          <a:p>
            <a:endParaRPr lang="en-US"/>
          </a:p>
        </p:txBody>
      </p:sp>
      <p:sp>
        <p:nvSpPr>
          <p:cNvPr id="161808" name="Line 18"/>
          <p:cNvSpPr>
            <a:spLocks noChangeShapeType="1"/>
          </p:cNvSpPr>
          <p:nvPr/>
        </p:nvSpPr>
        <p:spPr bwMode="auto">
          <a:xfrm>
            <a:off x="7170738" y="1839913"/>
            <a:ext cx="0" cy="376237"/>
          </a:xfrm>
          <a:prstGeom prst="line">
            <a:avLst/>
          </a:prstGeom>
          <a:noFill/>
          <a:ln w="9525">
            <a:solidFill>
              <a:schemeClr val="tx1"/>
            </a:solidFill>
            <a:round/>
            <a:headEnd/>
            <a:tailEnd/>
          </a:ln>
        </p:spPr>
        <p:txBody>
          <a:bodyPr/>
          <a:lstStyle/>
          <a:p>
            <a:endParaRPr lang="en-US"/>
          </a:p>
        </p:txBody>
      </p:sp>
      <p:sp>
        <p:nvSpPr>
          <p:cNvPr id="161809" name="Line 19"/>
          <p:cNvSpPr>
            <a:spLocks noChangeShapeType="1"/>
          </p:cNvSpPr>
          <p:nvPr/>
        </p:nvSpPr>
        <p:spPr bwMode="auto">
          <a:xfrm>
            <a:off x="7172325" y="2217738"/>
            <a:ext cx="579438" cy="0"/>
          </a:xfrm>
          <a:prstGeom prst="line">
            <a:avLst/>
          </a:prstGeom>
          <a:noFill/>
          <a:ln w="9525">
            <a:solidFill>
              <a:schemeClr val="tx1"/>
            </a:solidFill>
            <a:round/>
            <a:headEnd/>
            <a:tailEnd/>
          </a:ln>
        </p:spPr>
        <p:txBody>
          <a:bodyPr/>
          <a:lstStyle/>
          <a:p>
            <a:endParaRPr lang="en-US"/>
          </a:p>
        </p:txBody>
      </p:sp>
      <p:sp>
        <p:nvSpPr>
          <p:cNvPr id="161810" name="Line 20"/>
          <p:cNvSpPr>
            <a:spLocks noChangeShapeType="1"/>
          </p:cNvSpPr>
          <p:nvPr/>
        </p:nvSpPr>
        <p:spPr bwMode="auto">
          <a:xfrm>
            <a:off x="7761288" y="1841500"/>
            <a:ext cx="0" cy="376238"/>
          </a:xfrm>
          <a:prstGeom prst="line">
            <a:avLst/>
          </a:prstGeom>
          <a:noFill/>
          <a:ln w="9525">
            <a:solidFill>
              <a:schemeClr val="tx1"/>
            </a:solidFill>
            <a:round/>
            <a:headEnd/>
            <a:tailEnd/>
          </a:ln>
        </p:spPr>
        <p:txBody>
          <a:bodyPr/>
          <a:lstStyle/>
          <a:p>
            <a:endParaRPr lang="en-US"/>
          </a:p>
        </p:txBody>
      </p:sp>
      <p:sp>
        <p:nvSpPr>
          <p:cNvPr id="161811" name="Line 21"/>
          <p:cNvSpPr>
            <a:spLocks noChangeShapeType="1"/>
          </p:cNvSpPr>
          <p:nvPr/>
        </p:nvSpPr>
        <p:spPr bwMode="auto">
          <a:xfrm>
            <a:off x="7756525" y="1836738"/>
            <a:ext cx="254000" cy="0"/>
          </a:xfrm>
          <a:prstGeom prst="line">
            <a:avLst/>
          </a:prstGeom>
          <a:noFill/>
          <a:ln w="9525">
            <a:solidFill>
              <a:schemeClr val="tx1"/>
            </a:solidFill>
            <a:round/>
            <a:headEnd/>
            <a:tailEnd/>
          </a:ln>
        </p:spPr>
        <p:txBody>
          <a:bodyPr/>
          <a:lstStyle/>
          <a:p>
            <a:endParaRPr lang="en-US"/>
          </a:p>
        </p:txBody>
      </p:sp>
      <p:sp>
        <p:nvSpPr>
          <p:cNvPr id="161812" name="Line 22"/>
          <p:cNvSpPr>
            <a:spLocks noChangeShapeType="1"/>
          </p:cNvSpPr>
          <p:nvPr/>
        </p:nvSpPr>
        <p:spPr bwMode="auto">
          <a:xfrm>
            <a:off x="8024813" y="1843088"/>
            <a:ext cx="0" cy="376237"/>
          </a:xfrm>
          <a:prstGeom prst="line">
            <a:avLst/>
          </a:prstGeom>
          <a:noFill/>
          <a:ln w="9525">
            <a:solidFill>
              <a:schemeClr val="tx1"/>
            </a:solidFill>
            <a:round/>
            <a:headEnd/>
            <a:tailEnd/>
          </a:ln>
        </p:spPr>
        <p:txBody>
          <a:bodyPr/>
          <a:lstStyle/>
          <a:p>
            <a:endParaRPr lang="en-US"/>
          </a:p>
        </p:txBody>
      </p:sp>
      <p:sp>
        <p:nvSpPr>
          <p:cNvPr id="161813" name="Line 23"/>
          <p:cNvSpPr>
            <a:spLocks noChangeShapeType="1"/>
          </p:cNvSpPr>
          <p:nvPr/>
        </p:nvSpPr>
        <p:spPr bwMode="auto">
          <a:xfrm>
            <a:off x="8031163" y="2216150"/>
            <a:ext cx="254000" cy="0"/>
          </a:xfrm>
          <a:prstGeom prst="line">
            <a:avLst/>
          </a:prstGeom>
          <a:noFill/>
          <a:ln w="9525">
            <a:solidFill>
              <a:schemeClr val="tx1"/>
            </a:solidFill>
            <a:round/>
            <a:headEnd/>
            <a:tailEnd/>
          </a:ln>
        </p:spPr>
        <p:txBody>
          <a:bodyPr/>
          <a:lstStyle/>
          <a:p>
            <a:endParaRPr lang="en-US"/>
          </a:p>
        </p:txBody>
      </p:sp>
      <p:sp>
        <p:nvSpPr>
          <p:cNvPr id="161814" name="Line 24"/>
          <p:cNvSpPr>
            <a:spLocks noChangeShapeType="1"/>
          </p:cNvSpPr>
          <p:nvPr/>
        </p:nvSpPr>
        <p:spPr bwMode="auto">
          <a:xfrm>
            <a:off x="8286750" y="1843088"/>
            <a:ext cx="0" cy="376237"/>
          </a:xfrm>
          <a:prstGeom prst="line">
            <a:avLst/>
          </a:prstGeom>
          <a:noFill/>
          <a:ln w="9525">
            <a:solidFill>
              <a:schemeClr val="tx1"/>
            </a:solidFill>
            <a:round/>
            <a:headEnd/>
            <a:tailEnd/>
          </a:ln>
        </p:spPr>
        <p:txBody>
          <a:bodyPr/>
          <a:lstStyle/>
          <a:p>
            <a:endParaRPr lang="en-US"/>
          </a:p>
        </p:txBody>
      </p:sp>
      <p:sp>
        <p:nvSpPr>
          <p:cNvPr id="161815" name="Line 25"/>
          <p:cNvSpPr>
            <a:spLocks noChangeShapeType="1"/>
          </p:cNvSpPr>
          <p:nvPr/>
        </p:nvSpPr>
        <p:spPr bwMode="auto">
          <a:xfrm>
            <a:off x="8293100" y="1838325"/>
            <a:ext cx="254000" cy="0"/>
          </a:xfrm>
          <a:prstGeom prst="line">
            <a:avLst/>
          </a:prstGeom>
          <a:noFill/>
          <a:ln w="9525">
            <a:solidFill>
              <a:schemeClr val="tx1"/>
            </a:solidFill>
            <a:round/>
            <a:headEnd/>
            <a:tailEnd/>
          </a:ln>
        </p:spPr>
        <p:txBody>
          <a:bodyPr/>
          <a:lstStyle/>
          <a:p>
            <a:endParaRPr lang="en-US"/>
          </a:p>
        </p:txBody>
      </p:sp>
      <p:sp>
        <p:nvSpPr>
          <p:cNvPr id="161816" name="Line 26"/>
          <p:cNvSpPr>
            <a:spLocks noChangeShapeType="1"/>
          </p:cNvSpPr>
          <p:nvPr/>
        </p:nvSpPr>
        <p:spPr bwMode="auto">
          <a:xfrm>
            <a:off x="8550275" y="1844675"/>
            <a:ext cx="0" cy="376238"/>
          </a:xfrm>
          <a:prstGeom prst="line">
            <a:avLst/>
          </a:prstGeom>
          <a:noFill/>
          <a:ln w="9525">
            <a:solidFill>
              <a:schemeClr val="tx1"/>
            </a:solidFill>
            <a:round/>
            <a:headEnd/>
            <a:tailEnd/>
          </a:ln>
        </p:spPr>
        <p:txBody>
          <a:bodyPr/>
          <a:lstStyle/>
          <a:p>
            <a:endParaRPr lang="en-US"/>
          </a:p>
        </p:txBody>
      </p:sp>
      <p:sp>
        <p:nvSpPr>
          <p:cNvPr id="161817" name="Line 27"/>
          <p:cNvSpPr>
            <a:spLocks noChangeShapeType="1"/>
          </p:cNvSpPr>
          <p:nvPr/>
        </p:nvSpPr>
        <p:spPr bwMode="auto">
          <a:xfrm>
            <a:off x="8556625" y="2217738"/>
            <a:ext cx="254000" cy="0"/>
          </a:xfrm>
          <a:prstGeom prst="line">
            <a:avLst/>
          </a:prstGeom>
          <a:noFill/>
          <a:ln w="9525">
            <a:solidFill>
              <a:schemeClr val="tx1"/>
            </a:solidFill>
            <a:round/>
            <a:headEnd/>
            <a:tailEnd/>
          </a:ln>
        </p:spPr>
        <p:txBody>
          <a:bodyPr/>
          <a:lstStyle/>
          <a:p>
            <a:endParaRPr lang="en-US"/>
          </a:p>
        </p:txBody>
      </p:sp>
      <p:sp>
        <p:nvSpPr>
          <p:cNvPr id="161818" name="Line 28"/>
          <p:cNvSpPr>
            <a:spLocks noChangeShapeType="1"/>
          </p:cNvSpPr>
          <p:nvPr/>
        </p:nvSpPr>
        <p:spPr bwMode="auto">
          <a:xfrm>
            <a:off x="244475" y="2208213"/>
            <a:ext cx="254000" cy="0"/>
          </a:xfrm>
          <a:prstGeom prst="line">
            <a:avLst/>
          </a:prstGeom>
          <a:noFill/>
          <a:ln w="9525">
            <a:solidFill>
              <a:schemeClr val="tx1"/>
            </a:solidFill>
            <a:round/>
            <a:headEnd/>
            <a:tailEnd/>
          </a:ln>
        </p:spPr>
        <p:txBody>
          <a:bodyPr/>
          <a:lstStyle/>
          <a:p>
            <a:endParaRPr lang="en-US"/>
          </a:p>
        </p:txBody>
      </p:sp>
      <p:sp>
        <p:nvSpPr>
          <p:cNvPr id="161819" name="Text Box 29"/>
          <p:cNvSpPr txBox="1">
            <a:spLocks noChangeArrowheads="1"/>
          </p:cNvSpPr>
          <p:nvPr/>
        </p:nvSpPr>
        <p:spPr bwMode="auto">
          <a:xfrm>
            <a:off x="3273425" y="2222500"/>
            <a:ext cx="2266950" cy="366713"/>
          </a:xfrm>
          <a:prstGeom prst="rect">
            <a:avLst/>
          </a:prstGeom>
          <a:noFill/>
          <a:ln w="9525">
            <a:noFill/>
            <a:miter lim="800000"/>
            <a:headEnd/>
            <a:tailEnd/>
          </a:ln>
        </p:spPr>
        <p:txBody>
          <a:bodyPr wrap="none">
            <a:spAutoFit/>
          </a:bodyPr>
          <a:lstStyle/>
          <a:p>
            <a:r>
              <a:rPr lang="en-US"/>
              <a:t>Received Data Train</a:t>
            </a:r>
          </a:p>
        </p:txBody>
      </p:sp>
      <p:sp>
        <p:nvSpPr>
          <p:cNvPr id="161820" name="Text Box 30"/>
          <p:cNvSpPr txBox="1">
            <a:spLocks noChangeArrowheads="1"/>
          </p:cNvSpPr>
          <p:nvPr/>
        </p:nvSpPr>
        <p:spPr bwMode="auto">
          <a:xfrm>
            <a:off x="677863" y="2746375"/>
            <a:ext cx="882650" cy="366713"/>
          </a:xfrm>
          <a:prstGeom prst="rect">
            <a:avLst/>
          </a:prstGeom>
          <a:noFill/>
          <a:ln w="9525">
            <a:noFill/>
            <a:miter lim="800000"/>
            <a:headEnd/>
            <a:tailEnd/>
          </a:ln>
        </p:spPr>
        <p:txBody>
          <a:bodyPr wrap="none">
            <a:spAutoFit/>
          </a:bodyPr>
          <a:lstStyle/>
          <a:p>
            <a:r>
              <a:rPr lang="en-US"/>
              <a:t>1 1 1 1</a:t>
            </a:r>
          </a:p>
        </p:txBody>
      </p:sp>
      <p:sp>
        <p:nvSpPr>
          <p:cNvPr id="161821" name="Text Box 31"/>
          <p:cNvSpPr txBox="1">
            <a:spLocks noChangeArrowheads="1"/>
          </p:cNvSpPr>
          <p:nvPr/>
        </p:nvSpPr>
        <p:spPr bwMode="auto">
          <a:xfrm>
            <a:off x="1857375" y="2755900"/>
            <a:ext cx="1009650" cy="366713"/>
          </a:xfrm>
          <a:prstGeom prst="rect">
            <a:avLst/>
          </a:prstGeom>
          <a:noFill/>
          <a:ln w="9525">
            <a:noFill/>
            <a:miter lim="800000"/>
            <a:headEnd/>
            <a:tailEnd/>
          </a:ln>
        </p:spPr>
        <p:txBody>
          <a:bodyPr wrap="none">
            <a:spAutoFit/>
          </a:bodyPr>
          <a:lstStyle/>
          <a:p>
            <a:r>
              <a:rPr lang="en-US"/>
              <a:t> 0 0 0 0 </a:t>
            </a:r>
          </a:p>
        </p:txBody>
      </p:sp>
      <p:sp>
        <p:nvSpPr>
          <p:cNvPr id="161822" name="Text Box 32"/>
          <p:cNvSpPr txBox="1">
            <a:spLocks noChangeArrowheads="1"/>
          </p:cNvSpPr>
          <p:nvPr/>
        </p:nvSpPr>
        <p:spPr bwMode="auto">
          <a:xfrm>
            <a:off x="3135313" y="2736850"/>
            <a:ext cx="882650" cy="366713"/>
          </a:xfrm>
          <a:prstGeom prst="rect">
            <a:avLst/>
          </a:prstGeom>
          <a:noFill/>
          <a:ln w="9525">
            <a:noFill/>
            <a:miter lim="800000"/>
            <a:headEnd/>
            <a:tailEnd/>
          </a:ln>
        </p:spPr>
        <p:txBody>
          <a:bodyPr wrap="none">
            <a:spAutoFit/>
          </a:bodyPr>
          <a:lstStyle/>
          <a:p>
            <a:r>
              <a:rPr lang="en-US"/>
              <a:t>1 1 1 1</a:t>
            </a:r>
          </a:p>
        </p:txBody>
      </p:sp>
      <p:sp>
        <p:nvSpPr>
          <p:cNvPr id="161823" name="Text Box 33"/>
          <p:cNvSpPr txBox="1">
            <a:spLocks noChangeArrowheads="1"/>
          </p:cNvSpPr>
          <p:nvPr/>
        </p:nvSpPr>
        <p:spPr bwMode="auto">
          <a:xfrm>
            <a:off x="4314825" y="2746375"/>
            <a:ext cx="1009650" cy="366713"/>
          </a:xfrm>
          <a:prstGeom prst="rect">
            <a:avLst/>
          </a:prstGeom>
          <a:noFill/>
          <a:ln w="9525">
            <a:noFill/>
            <a:miter lim="800000"/>
            <a:headEnd/>
            <a:tailEnd/>
          </a:ln>
        </p:spPr>
        <p:txBody>
          <a:bodyPr wrap="none">
            <a:spAutoFit/>
          </a:bodyPr>
          <a:lstStyle/>
          <a:p>
            <a:r>
              <a:rPr lang="en-US"/>
              <a:t> 0 0 0 0 </a:t>
            </a:r>
          </a:p>
        </p:txBody>
      </p:sp>
      <p:sp>
        <p:nvSpPr>
          <p:cNvPr id="161824" name="Text Box 34"/>
          <p:cNvSpPr txBox="1">
            <a:spLocks noChangeArrowheads="1"/>
          </p:cNvSpPr>
          <p:nvPr/>
        </p:nvSpPr>
        <p:spPr bwMode="auto">
          <a:xfrm>
            <a:off x="5467350" y="2755900"/>
            <a:ext cx="501650" cy="366713"/>
          </a:xfrm>
          <a:prstGeom prst="rect">
            <a:avLst/>
          </a:prstGeom>
          <a:noFill/>
          <a:ln w="9525">
            <a:noFill/>
            <a:miter lim="800000"/>
            <a:headEnd/>
            <a:tailEnd/>
          </a:ln>
        </p:spPr>
        <p:txBody>
          <a:bodyPr wrap="none">
            <a:spAutoFit/>
          </a:bodyPr>
          <a:lstStyle/>
          <a:p>
            <a:r>
              <a:rPr lang="en-US"/>
              <a:t>1 1</a:t>
            </a:r>
          </a:p>
        </p:txBody>
      </p:sp>
      <p:sp>
        <p:nvSpPr>
          <p:cNvPr id="161825" name="Text Box 35"/>
          <p:cNvSpPr txBox="1">
            <a:spLocks noChangeArrowheads="1"/>
          </p:cNvSpPr>
          <p:nvPr/>
        </p:nvSpPr>
        <p:spPr bwMode="auto">
          <a:xfrm>
            <a:off x="6022975" y="2755900"/>
            <a:ext cx="565150" cy="366713"/>
          </a:xfrm>
          <a:prstGeom prst="rect">
            <a:avLst/>
          </a:prstGeom>
          <a:noFill/>
          <a:ln w="9525">
            <a:noFill/>
            <a:miter lim="800000"/>
            <a:headEnd/>
            <a:tailEnd/>
          </a:ln>
        </p:spPr>
        <p:txBody>
          <a:bodyPr wrap="none">
            <a:spAutoFit/>
          </a:bodyPr>
          <a:lstStyle/>
          <a:p>
            <a:r>
              <a:rPr lang="en-US"/>
              <a:t> 0 0</a:t>
            </a:r>
          </a:p>
        </p:txBody>
      </p:sp>
      <p:sp>
        <p:nvSpPr>
          <p:cNvPr id="161826" name="Text Box 36"/>
          <p:cNvSpPr txBox="1">
            <a:spLocks noChangeArrowheads="1"/>
          </p:cNvSpPr>
          <p:nvPr/>
        </p:nvSpPr>
        <p:spPr bwMode="auto">
          <a:xfrm>
            <a:off x="6678613" y="2755900"/>
            <a:ext cx="501650" cy="366713"/>
          </a:xfrm>
          <a:prstGeom prst="rect">
            <a:avLst/>
          </a:prstGeom>
          <a:noFill/>
          <a:ln w="9525">
            <a:noFill/>
            <a:miter lim="800000"/>
            <a:headEnd/>
            <a:tailEnd/>
          </a:ln>
        </p:spPr>
        <p:txBody>
          <a:bodyPr wrap="none">
            <a:spAutoFit/>
          </a:bodyPr>
          <a:lstStyle/>
          <a:p>
            <a:r>
              <a:rPr lang="en-US"/>
              <a:t>1 1</a:t>
            </a:r>
          </a:p>
        </p:txBody>
      </p:sp>
      <p:sp>
        <p:nvSpPr>
          <p:cNvPr id="161827" name="Text Box 37"/>
          <p:cNvSpPr txBox="1">
            <a:spLocks noChangeArrowheads="1"/>
          </p:cNvSpPr>
          <p:nvPr/>
        </p:nvSpPr>
        <p:spPr bwMode="auto">
          <a:xfrm>
            <a:off x="7191375" y="2755900"/>
            <a:ext cx="565150" cy="366713"/>
          </a:xfrm>
          <a:prstGeom prst="rect">
            <a:avLst/>
          </a:prstGeom>
          <a:noFill/>
          <a:ln w="9525">
            <a:noFill/>
            <a:miter lim="800000"/>
            <a:headEnd/>
            <a:tailEnd/>
          </a:ln>
        </p:spPr>
        <p:txBody>
          <a:bodyPr wrap="none">
            <a:spAutoFit/>
          </a:bodyPr>
          <a:lstStyle/>
          <a:p>
            <a:r>
              <a:rPr lang="en-US"/>
              <a:t> 0 0</a:t>
            </a:r>
          </a:p>
        </p:txBody>
      </p:sp>
      <p:sp>
        <p:nvSpPr>
          <p:cNvPr id="161828" name="Text Box 38"/>
          <p:cNvSpPr txBox="1">
            <a:spLocks noChangeArrowheads="1"/>
          </p:cNvSpPr>
          <p:nvPr/>
        </p:nvSpPr>
        <p:spPr bwMode="auto">
          <a:xfrm>
            <a:off x="7761288" y="2755900"/>
            <a:ext cx="311150" cy="366713"/>
          </a:xfrm>
          <a:prstGeom prst="rect">
            <a:avLst/>
          </a:prstGeom>
          <a:noFill/>
          <a:ln w="9525">
            <a:noFill/>
            <a:miter lim="800000"/>
            <a:headEnd/>
            <a:tailEnd/>
          </a:ln>
        </p:spPr>
        <p:txBody>
          <a:bodyPr wrap="none">
            <a:spAutoFit/>
          </a:bodyPr>
          <a:lstStyle/>
          <a:p>
            <a:r>
              <a:rPr lang="en-US"/>
              <a:t>1</a:t>
            </a:r>
          </a:p>
        </p:txBody>
      </p:sp>
      <p:sp>
        <p:nvSpPr>
          <p:cNvPr id="161829" name="Text Box 39"/>
          <p:cNvSpPr txBox="1">
            <a:spLocks noChangeArrowheads="1"/>
          </p:cNvSpPr>
          <p:nvPr/>
        </p:nvSpPr>
        <p:spPr bwMode="auto">
          <a:xfrm>
            <a:off x="8007350" y="2755900"/>
            <a:ext cx="311150" cy="366713"/>
          </a:xfrm>
          <a:prstGeom prst="rect">
            <a:avLst/>
          </a:prstGeom>
          <a:noFill/>
          <a:ln w="9525">
            <a:noFill/>
            <a:miter lim="800000"/>
            <a:headEnd/>
            <a:tailEnd/>
          </a:ln>
        </p:spPr>
        <p:txBody>
          <a:bodyPr wrap="none">
            <a:spAutoFit/>
          </a:bodyPr>
          <a:lstStyle/>
          <a:p>
            <a:r>
              <a:rPr lang="en-US"/>
              <a:t>0</a:t>
            </a:r>
          </a:p>
        </p:txBody>
      </p:sp>
      <p:sp>
        <p:nvSpPr>
          <p:cNvPr id="161830" name="Text Box 40"/>
          <p:cNvSpPr txBox="1">
            <a:spLocks noChangeArrowheads="1"/>
          </p:cNvSpPr>
          <p:nvPr/>
        </p:nvSpPr>
        <p:spPr bwMode="auto">
          <a:xfrm>
            <a:off x="8240713" y="2746375"/>
            <a:ext cx="311150" cy="366713"/>
          </a:xfrm>
          <a:prstGeom prst="rect">
            <a:avLst/>
          </a:prstGeom>
          <a:noFill/>
          <a:ln w="9525">
            <a:noFill/>
            <a:miter lim="800000"/>
            <a:headEnd/>
            <a:tailEnd/>
          </a:ln>
        </p:spPr>
        <p:txBody>
          <a:bodyPr wrap="none">
            <a:spAutoFit/>
          </a:bodyPr>
          <a:lstStyle/>
          <a:p>
            <a:r>
              <a:rPr lang="en-US"/>
              <a:t>1</a:t>
            </a:r>
          </a:p>
        </p:txBody>
      </p:sp>
      <p:sp>
        <p:nvSpPr>
          <p:cNvPr id="161831" name="Text Box 41"/>
          <p:cNvSpPr txBox="1">
            <a:spLocks noChangeArrowheads="1"/>
          </p:cNvSpPr>
          <p:nvPr/>
        </p:nvSpPr>
        <p:spPr bwMode="auto">
          <a:xfrm>
            <a:off x="8486775" y="2746375"/>
            <a:ext cx="311150" cy="366713"/>
          </a:xfrm>
          <a:prstGeom prst="rect">
            <a:avLst/>
          </a:prstGeom>
          <a:noFill/>
          <a:ln w="9525">
            <a:noFill/>
            <a:miter lim="800000"/>
            <a:headEnd/>
            <a:tailEnd/>
          </a:ln>
        </p:spPr>
        <p:txBody>
          <a:bodyPr wrap="none">
            <a:spAutoFit/>
          </a:bodyPr>
          <a:lstStyle/>
          <a:p>
            <a:r>
              <a:rPr lang="en-US"/>
              <a:t>0</a:t>
            </a:r>
          </a:p>
        </p:txBody>
      </p:sp>
      <p:sp>
        <p:nvSpPr>
          <p:cNvPr id="161832" name="Text Box 42"/>
          <p:cNvSpPr txBox="1">
            <a:spLocks noChangeArrowheads="1"/>
          </p:cNvSpPr>
          <p:nvPr/>
        </p:nvSpPr>
        <p:spPr bwMode="auto">
          <a:xfrm>
            <a:off x="3268663" y="3133725"/>
            <a:ext cx="2317750" cy="366713"/>
          </a:xfrm>
          <a:prstGeom prst="rect">
            <a:avLst/>
          </a:prstGeom>
          <a:noFill/>
          <a:ln w="9525">
            <a:noFill/>
            <a:miter lim="800000"/>
            <a:headEnd/>
            <a:tailEnd/>
          </a:ln>
        </p:spPr>
        <p:txBody>
          <a:bodyPr wrap="none">
            <a:spAutoFit/>
          </a:bodyPr>
          <a:lstStyle/>
          <a:p>
            <a:r>
              <a:rPr lang="en-US"/>
              <a:t>Expected Sync Word</a:t>
            </a:r>
          </a:p>
        </p:txBody>
      </p:sp>
      <p:grpSp>
        <p:nvGrpSpPr>
          <p:cNvPr id="161833" name="Group 43"/>
          <p:cNvGrpSpPr>
            <a:grpSpLocks/>
          </p:cNvGrpSpPr>
          <p:nvPr/>
        </p:nvGrpSpPr>
        <p:grpSpPr bwMode="auto">
          <a:xfrm>
            <a:off x="495300" y="3619500"/>
            <a:ext cx="8293100" cy="9525"/>
            <a:chOff x="312" y="1586"/>
            <a:chExt cx="5224" cy="6"/>
          </a:xfrm>
        </p:grpSpPr>
        <p:sp>
          <p:nvSpPr>
            <p:cNvPr id="161906" name="Line 44"/>
            <p:cNvSpPr>
              <a:spLocks noChangeShapeType="1"/>
            </p:cNvSpPr>
            <p:nvPr/>
          </p:nvSpPr>
          <p:spPr bwMode="auto">
            <a:xfrm>
              <a:off x="312" y="1586"/>
              <a:ext cx="772"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07" name="Line 45"/>
            <p:cNvSpPr>
              <a:spLocks noChangeShapeType="1"/>
            </p:cNvSpPr>
            <p:nvPr/>
          </p:nvSpPr>
          <p:spPr bwMode="auto">
            <a:xfrm>
              <a:off x="1090" y="1587"/>
              <a:ext cx="772"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08" name="Line 46"/>
            <p:cNvSpPr>
              <a:spLocks noChangeShapeType="1"/>
            </p:cNvSpPr>
            <p:nvPr/>
          </p:nvSpPr>
          <p:spPr bwMode="auto">
            <a:xfrm>
              <a:off x="1860" y="1587"/>
              <a:ext cx="772"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09" name="Line 47"/>
            <p:cNvSpPr>
              <a:spLocks noChangeShapeType="1"/>
            </p:cNvSpPr>
            <p:nvPr/>
          </p:nvSpPr>
          <p:spPr bwMode="auto">
            <a:xfrm>
              <a:off x="2638" y="1588"/>
              <a:ext cx="772"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0" name="Line 48"/>
            <p:cNvSpPr>
              <a:spLocks noChangeShapeType="1"/>
            </p:cNvSpPr>
            <p:nvPr/>
          </p:nvSpPr>
          <p:spPr bwMode="auto">
            <a:xfrm>
              <a:off x="3416" y="1589"/>
              <a:ext cx="358"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1" name="Line 49"/>
            <p:cNvSpPr>
              <a:spLocks noChangeShapeType="1"/>
            </p:cNvSpPr>
            <p:nvPr/>
          </p:nvSpPr>
          <p:spPr bwMode="auto">
            <a:xfrm>
              <a:off x="3788" y="1590"/>
              <a:ext cx="358"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2" name="Line 50"/>
            <p:cNvSpPr>
              <a:spLocks noChangeShapeType="1"/>
            </p:cNvSpPr>
            <p:nvPr/>
          </p:nvSpPr>
          <p:spPr bwMode="auto">
            <a:xfrm>
              <a:off x="4152" y="1590"/>
              <a:ext cx="358"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3" name="Line 51"/>
            <p:cNvSpPr>
              <a:spLocks noChangeShapeType="1"/>
            </p:cNvSpPr>
            <p:nvPr/>
          </p:nvSpPr>
          <p:spPr bwMode="auto">
            <a:xfrm>
              <a:off x="4517" y="1591"/>
              <a:ext cx="358"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4" name="Line 52"/>
            <p:cNvSpPr>
              <a:spLocks noChangeShapeType="1"/>
            </p:cNvSpPr>
            <p:nvPr/>
          </p:nvSpPr>
          <p:spPr bwMode="auto">
            <a:xfrm>
              <a:off x="4896" y="1592"/>
              <a:ext cx="141"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5" name="Line 53"/>
            <p:cNvSpPr>
              <a:spLocks noChangeShapeType="1"/>
            </p:cNvSpPr>
            <p:nvPr/>
          </p:nvSpPr>
          <p:spPr bwMode="auto">
            <a:xfrm>
              <a:off x="5065" y="1586"/>
              <a:ext cx="141"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6" name="Line 54"/>
            <p:cNvSpPr>
              <a:spLocks noChangeShapeType="1"/>
            </p:cNvSpPr>
            <p:nvPr/>
          </p:nvSpPr>
          <p:spPr bwMode="auto">
            <a:xfrm>
              <a:off x="5226" y="1586"/>
              <a:ext cx="141" cy="0"/>
            </a:xfrm>
            <a:prstGeom prst="line">
              <a:avLst/>
            </a:prstGeom>
            <a:noFill/>
            <a:ln w="9525">
              <a:solidFill>
                <a:srgbClr val="FF0000"/>
              </a:solidFill>
              <a:round/>
              <a:headEnd type="triangle" w="med" len="med"/>
              <a:tailEnd type="triangle" w="med" len="med"/>
            </a:ln>
          </p:spPr>
          <p:txBody>
            <a:bodyPr/>
            <a:lstStyle/>
            <a:p>
              <a:endParaRPr lang="en-US"/>
            </a:p>
          </p:txBody>
        </p:sp>
        <p:sp>
          <p:nvSpPr>
            <p:cNvPr id="161917" name="Line 55"/>
            <p:cNvSpPr>
              <a:spLocks noChangeShapeType="1"/>
            </p:cNvSpPr>
            <p:nvPr/>
          </p:nvSpPr>
          <p:spPr bwMode="auto">
            <a:xfrm>
              <a:off x="5395" y="1587"/>
              <a:ext cx="141" cy="0"/>
            </a:xfrm>
            <a:prstGeom prst="line">
              <a:avLst/>
            </a:prstGeom>
            <a:noFill/>
            <a:ln w="9525">
              <a:solidFill>
                <a:srgbClr val="FF0000"/>
              </a:solidFill>
              <a:round/>
              <a:headEnd type="triangle" w="med" len="med"/>
              <a:tailEnd type="triangle" w="med" len="med"/>
            </a:ln>
          </p:spPr>
          <p:txBody>
            <a:bodyPr/>
            <a:lstStyle/>
            <a:p>
              <a:endParaRPr lang="en-US"/>
            </a:p>
          </p:txBody>
        </p:sp>
      </p:grpSp>
      <p:sp>
        <p:nvSpPr>
          <p:cNvPr id="161834" name="Text Box 56"/>
          <p:cNvSpPr txBox="1">
            <a:spLocks noChangeArrowheads="1"/>
          </p:cNvSpPr>
          <p:nvPr/>
        </p:nvSpPr>
        <p:spPr bwMode="auto">
          <a:xfrm>
            <a:off x="2478088" y="3765550"/>
            <a:ext cx="1009650" cy="366713"/>
          </a:xfrm>
          <a:prstGeom prst="rect">
            <a:avLst/>
          </a:prstGeom>
          <a:noFill/>
          <a:ln w="9525">
            <a:noFill/>
            <a:miter lim="800000"/>
            <a:headEnd/>
            <a:tailEnd/>
          </a:ln>
        </p:spPr>
        <p:txBody>
          <a:bodyPr wrap="none">
            <a:spAutoFit/>
          </a:bodyPr>
          <a:lstStyle/>
          <a:p>
            <a:r>
              <a:rPr lang="en-US">
                <a:solidFill>
                  <a:srgbClr val="FF0000"/>
                </a:solidFill>
              </a:rPr>
              <a:t>4 clocks</a:t>
            </a:r>
          </a:p>
        </p:txBody>
      </p:sp>
      <p:sp>
        <p:nvSpPr>
          <p:cNvPr id="161835" name="Text Box 57"/>
          <p:cNvSpPr txBox="1">
            <a:spLocks noChangeArrowheads="1"/>
          </p:cNvSpPr>
          <p:nvPr/>
        </p:nvSpPr>
        <p:spPr bwMode="auto">
          <a:xfrm>
            <a:off x="6069013" y="3767138"/>
            <a:ext cx="1009650" cy="366712"/>
          </a:xfrm>
          <a:prstGeom prst="rect">
            <a:avLst/>
          </a:prstGeom>
          <a:noFill/>
          <a:ln w="9525">
            <a:noFill/>
            <a:miter lim="800000"/>
            <a:headEnd/>
            <a:tailEnd/>
          </a:ln>
        </p:spPr>
        <p:txBody>
          <a:bodyPr wrap="none">
            <a:spAutoFit/>
          </a:bodyPr>
          <a:lstStyle/>
          <a:p>
            <a:r>
              <a:rPr lang="en-US">
                <a:solidFill>
                  <a:srgbClr val="FF0000"/>
                </a:solidFill>
              </a:rPr>
              <a:t>2 clocks</a:t>
            </a:r>
          </a:p>
        </p:txBody>
      </p:sp>
      <p:sp>
        <p:nvSpPr>
          <p:cNvPr id="161836" name="Text Box 58"/>
          <p:cNvSpPr txBox="1">
            <a:spLocks noChangeArrowheads="1"/>
          </p:cNvSpPr>
          <p:nvPr/>
        </p:nvSpPr>
        <p:spPr bwMode="auto">
          <a:xfrm>
            <a:off x="7823200" y="3740150"/>
            <a:ext cx="895350" cy="366713"/>
          </a:xfrm>
          <a:prstGeom prst="rect">
            <a:avLst/>
          </a:prstGeom>
          <a:noFill/>
          <a:ln w="9525">
            <a:noFill/>
            <a:miter lim="800000"/>
            <a:headEnd/>
            <a:tailEnd/>
          </a:ln>
        </p:spPr>
        <p:txBody>
          <a:bodyPr wrap="none">
            <a:spAutoFit/>
          </a:bodyPr>
          <a:lstStyle/>
          <a:p>
            <a:r>
              <a:rPr lang="en-US">
                <a:solidFill>
                  <a:srgbClr val="FF0000"/>
                </a:solidFill>
              </a:rPr>
              <a:t>1 clock</a:t>
            </a:r>
          </a:p>
        </p:txBody>
      </p:sp>
      <p:grpSp>
        <p:nvGrpSpPr>
          <p:cNvPr id="161837" name="Group 59"/>
          <p:cNvGrpSpPr>
            <a:grpSpLocks/>
          </p:cNvGrpSpPr>
          <p:nvPr/>
        </p:nvGrpSpPr>
        <p:grpSpPr bwMode="auto">
          <a:xfrm>
            <a:off x="242888" y="4216400"/>
            <a:ext cx="8567737" cy="412750"/>
            <a:chOff x="45" y="3285"/>
            <a:chExt cx="5526" cy="260"/>
          </a:xfrm>
        </p:grpSpPr>
        <p:sp>
          <p:nvSpPr>
            <p:cNvPr id="161841" name="Line 60"/>
            <p:cNvSpPr>
              <a:spLocks noChangeShapeType="1"/>
            </p:cNvSpPr>
            <p:nvPr/>
          </p:nvSpPr>
          <p:spPr bwMode="auto">
            <a:xfrm>
              <a:off x="207" y="3292"/>
              <a:ext cx="0" cy="237"/>
            </a:xfrm>
            <a:prstGeom prst="line">
              <a:avLst/>
            </a:prstGeom>
            <a:noFill/>
            <a:ln w="19050">
              <a:solidFill>
                <a:srgbClr val="FF0000"/>
              </a:solidFill>
              <a:round/>
              <a:headEnd/>
              <a:tailEnd/>
            </a:ln>
          </p:spPr>
          <p:txBody>
            <a:bodyPr/>
            <a:lstStyle/>
            <a:p>
              <a:endParaRPr lang="en-US"/>
            </a:p>
          </p:txBody>
        </p:sp>
        <p:sp>
          <p:nvSpPr>
            <p:cNvPr id="161842" name="Line 61"/>
            <p:cNvSpPr>
              <a:spLocks noChangeShapeType="1"/>
            </p:cNvSpPr>
            <p:nvPr/>
          </p:nvSpPr>
          <p:spPr bwMode="auto">
            <a:xfrm>
              <a:off x="211" y="3289"/>
              <a:ext cx="160" cy="0"/>
            </a:xfrm>
            <a:prstGeom prst="line">
              <a:avLst/>
            </a:prstGeom>
            <a:noFill/>
            <a:ln w="19050">
              <a:solidFill>
                <a:srgbClr val="FF0000"/>
              </a:solidFill>
              <a:round/>
              <a:headEnd/>
              <a:tailEnd/>
            </a:ln>
          </p:spPr>
          <p:txBody>
            <a:bodyPr/>
            <a:lstStyle/>
            <a:p>
              <a:endParaRPr lang="en-US"/>
            </a:p>
          </p:txBody>
        </p:sp>
        <p:sp>
          <p:nvSpPr>
            <p:cNvPr id="161843" name="Line 62"/>
            <p:cNvSpPr>
              <a:spLocks noChangeShapeType="1"/>
            </p:cNvSpPr>
            <p:nvPr/>
          </p:nvSpPr>
          <p:spPr bwMode="auto">
            <a:xfrm>
              <a:off x="380" y="3293"/>
              <a:ext cx="0" cy="237"/>
            </a:xfrm>
            <a:prstGeom prst="line">
              <a:avLst/>
            </a:prstGeom>
            <a:noFill/>
            <a:ln w="19050">
              <a:solidFill>
                <a:srgbClr val="FF0000"/>
              </a:solidFill>
              <a:round/>
              <a:headEnd/>
              <a:tailEnd/>
            </a:ln>
          </p:spPr>
          <p:txBody>
            <a:bodyPr/>
            <a:lstStyle/>
            <a:p>
              <a:endParaRPr lang="en-US"/>
            </a:p>
          </p:txBody>
        </p:sp>
        <p:sp>
          <p:nvSpPr>
            <p:cNvPr id="161844" name="Line 63"/>
            <p:cNvSpPr>
              <a:spLocks noChangeShapeType="1"/>
            </p:cNvSpPr>
            <p:nvPr/>
          </p:nvSpPr>
          <p:spPr bwMode="auto">
            <a:xfrm>
              <a:off x="384" y="3528"/>
              <a:ext cx="160" cy="0"/>
            </a:xfrm>
            <a:prstGeom prst="line">
              <a:avLst/>
            </a:prstGeom>
            <a:noFill/>
            <a:ln w="19050">
              <a:solidFill>
                <a:srgbClr val="FF0000"/>
              </a:solidFill>
              <a:round/>
              <a:headEnd/>
              <a:tailEnd/>
            </a:ln>
          </p:spPr>
          <p:txBody>
            <a:bodyPr/>
            <a:lstStyle/>
            <a:p>
              <a:endParaRPr lang="en-US"/>
            </a:p>
          </p:txBody>
        </p:sp>
        <p:sp>
          <p:nvSpPr>
            <p:cNvPr id="161845" name="Line 64"/>
            <p:cNvSpPr>
              <a:spLocks noChangeShapeType="1"/>
            </p:cNvSpPr>
            <p:nvPr/>
          </p:nvSpPr>
          <p:spPr bwMode="auto">
            <a:xfrm>
              <a:off x="545" y="3293"/>
              <a:ext cx="0" cy="237"/>
            </a:xfrm>
            <a:prstGeom prst="line">
              <a:avLst/>
            </a:prstGeom>
            <a:noFill/>
            <a:ln w="19050">
              <a:solidFill>
                <a:srgbClr val="FF0000"/>
              </a:solidFill>
              <a:round/>
              <a:headEnd/>
              <a:tailEnd/>
            </a:ln>
          </p:spPr>
          <p:txBody>
            <a:bodyPr/>
            <a:lstStyle/>
            <a:p>
              <a:endParaRPr lang="en-US"/>
            </a:p>
          </p:txBody>
        </p:sp>
        <p:sp>
          <p:nvSpPr>
            <p:cNvPr id="161846" name="Line 65"/>
            <p:cNvSpPr>
              <a:spLocks noChangeShapeType="1"/>
            </p:cNvSpPr>
            <p:nvPr/>
          </p:nvSpPr>
          <p:spPr bwMode="auto">
            <a:xfrm>
              <a:off x="549" y="3290"/>
              <a:ext cx="160" cy="0"/>
            </a:xfrm>
            <a:prstGeom prst="line">
              <a:avLst/>
            </a:prstGeom>
            <a:noFill/>
            <a:ln w="19050">
              <a:solidFill>
                <a:srgbClr val="FF0000"/>
              </a:solidFill>
              <a:round/>
              <a:headEnd/>
              <a:tailEnd/>
            </a:ln>
          </p:spPr>
          <p:txBody>
            <a:bodyPr/>
            <a:lstStyle/>
            <a:p>
              <a:endParaRPr lang="en-US"/>
            </a:p>
          </p:txBody>
        </p:sp>
        <p:sp>
          <p:nvSpPr>
            <p:cNvPr id="161847" name="Line 66"/>
            <p:cNvSpPr>
              <a:spLocks noChangeShapeType="1"/>
            </p:cNvSpPr>
            <p:nvPr/>
          </p:nvSpPr>
          <p:spPr bwMode="auto">
            <a:xfrm>
              <a:off x="711" y="3294"/>
              <a:ext cx="0" cy="237"/>
            </a:xfrm>
            <a:prstGeom prst="line">
              <a:avLst/>
            </a:prstGeom>
            <a:noFill/>
            <a:ln w="19050">
              <a:solidFill>
                <a:srgbClr val="FF0000"/>
              </a:solidFill>
              <a:round/>
              <a:headEnd/>
              <a:tailEnd/>
            </a:ln>
          </p:spPr>
          <p:txBody>
            <a:bodyPr/>
            <a:lstStyle/>
            <a:p>
              <a:endParaRPr lang="en-US"/>
            </a:p>
          </p:txBody>
        </p:sp>
        <p:sp>
          <p:nvSpPr>
            <p:cNvPr id="161848" name="Line 67"/>
            <p:cNvSpPr>
              <a:spLocks noChangeShapeType="1"/>
            </p:cNvSpPr>
            <p:nvPr/>
          </p:nvSpPr>
          <p:spPr bwMode="auto">
            <a:xfrm>
              <a:off x="715" y="3536"/>
              <a:ext cx="160" cy="0"/>
            </a:xfrm>
            <a:prstGeom prst="line">
              <a:avLst/>
            </a:prstGeom>
            <a:noFill/>
            <a:ln w="19050">
              <a:solidFill>
                <a:srgbClr val="FF0000"/>
              </a:solidFill>
              <a:round/>
              <a:headEnd/>
              <a:tailEnd/>
            </a:ln>
          </p:spPr>
          <p:txBody>
            <a:bodyPr/>
            <a:lstStyle/>
            <a:p>
              <a:endParaRPr lang="en-US"/>
            </a:p>
          </p:txBody>
        </p:sp>
        <p:sp>
          <p:nvSpPr>
            <p:cNvPr id="161849" name="Line 68"/>
            <p:cNvSpPr>
              <a:spLocks noChangeShapeType="1"/>
            </p:cNvSpPr>
            <p:nvPr/>
          </p:nvSpPr>
          <p:spPr bwMode="auto">
            <a:xfrm>
              <a:off x="880" y="3300"/>
              <a:ext cx="0" cy="237"/>
            </a:xfrm>
            <a:prstGeom prst="line">
              <a:avLst/>
            </a:prstGeom>
            <a:noFill/>
            <a:ln w="19050">
              <a:solidFill>
                <a:srgbClr val="FF0000"/>
              </a:solidFill>
              <a:round/>
              <a:headEnd/>
              <a:tailEnd/>
            </a:ln>
          </p:spPr>
          <p:txBody>
            <a:bodyPr/>
            <a:lstStyle/>
            <a:p>
              <a:endParaRPr lang="en-US"/>
            </a:p>
          </p:txBody>
        </p:sp>
        <p:sp>
          <p:nvSpPr>
            <p:cNvPr id="161850" name="Line 69"/>
            <p:cNvSpPr>
              <a:spLocks noChangeShapeType="1"/>
            </p:cNvSpPr>
            <p:nvPr/>
          </p:nvSpPr>
          <p:spPr bwMode="auto">
            <a:xfrm>
              <a:off x="884" y="3297"/>
              <a:ext cx="160" cy="0"/>
            </a:xfrm>
            <a:prstGeom prst="line">
              <a:avLst/>
            </a:prstGeom>
            <a:noFill/>
            <a:ln w="19050">
              <a:solidFill>
                <a:srgbClr val="FF0000"/>
              </a:solidFill>
              <a:round/>
              <a:headEnd/>
              <a:tailEnd/>
            </a:ln>
          </p:spPr>
          <p:txBody>
            <a:bodyPr/>
            <a:lstStyle/>
            <a:p>
              <a:endParaRPr lang="en-US"/>
            </a:p>
          </p:txBody>
        </p:sp>
        <p:sp>
          <p:nvSpPr>
            <p:cNvPr id="161851" name="Line 70"/>
            <p:cNvSpPr>
              <a:spLocks noChangeShapeType="1"/>
            </p:cNvSpPr>
            <p:nvPr/>
          </p:nvSpPr>
          <p:spPr bwMode="auto">
            <a:xfrm>
              <a:off x="1053" y="3294"/>
              <a:ext cx="0" cy="237"/>
            </a:xfrm>
            <a:prstGeom prst="line">
              <a:avLst/>
            </a:prstGeom>
            <a:noFill/>
            <a:ln w="19050">
              <a:solidFill>
                <a:srgbClr val="FF0000"/>
              </a:solidFill>
              <a:round/>
              <a:headEnd/>
              <a:tailEnd/>
            </a:ln>
          </p:spPr>
          <p:txBody>
            <a:bodyPr/>
            <a:lstStyle/>
            <a:p>
              <a:endParaRPr lang="en-US"/>
            </a:p>
          </p:txBody>
        </p:sp>
        <p:sp>
          <p:nvSpPr>
            <p:cNvPr id="161852" name="Line 71"/>
            <p:cNvSpPr>
              <a:spLocks noChangeShapeType="1"/>
            </p:cNvSpPr>
            <p:nvPr/>
          </p:nvSpPr>
          <p:spPr bwMode="auto">
            <a:xfrm>
              <a:off x="1057" y="3536"/>
              <a:ext cx="160" cy="0"/>
            </a:xfrm>
            <a:prstGeom prst="line">
              <a:avLst/>
            </a:prstGeom>
            <a:noFill/>
            <a:ln w="19050">
              <a:solidFill>
                <a:srgbClr val="FF0000"/>
              </a:solidFill>
              <a:round/>
              <a:headEnd/>
              <a:tailEnd/>
            </a:ln>
          </p:spPr>
          <p:txBody>
            <a:bodyPr/>
            <a:lstStyle/>
            <a:p>
              <a:endParaRPr lang="en-US"/>
            </a:p>
          </p:txBody>
        </p:sp>
        <p:sp>
          <p:nvSpPr>
            <p:cNvPr id="161853" name="Line 72"/>
            <p:cNvSpPr>
              <a:spLocks noChangeShapeType="1"/>
            </p:cNvSpPr>
            <p:nvPr/>
          </p:nvSpPr>
          <p:spPr bwMode="auto">
            <a:xfrm>
              <a:off x="1218" y="3294"/>
              <a:ext cx="0" cy="237"/>
            </a:xfrm>
            <a:prstGeom prst="line">
              <a:avLst/>
            </a:prstGeom>
            <a:noFill/>
            <a:ln w="19050">
              <a:solidFill>
                <a:srgbClr val="FF0000"/>
              </a:solidFill>
              <a:round/>
              <a:headEnd/>
              <a:tailEnd/>
            </a:ln>
          </p:spPr>
          <p:txBody>
            <a:bodyPr/>
            <a:lstStyle/>
            <a:p>
              <a:endParaRPr lang="en-US"/>
            </a:p>
          </p:txBody>
        </p:sp>
        <p:sp>
          <p:nvSpPr>
            <p:cNvPr id="161854" name="Line 73"/>
            <p:cNvSpPr>
              <a:spLocks noChangeShapeType="1"/>
            </p:cNvSpPr>
            <p:nvPr/>
          </p:nvSpPr>
          <p:spPr bwMode="auto">
            <a:xfrm>
              <a:off x="1222" y="3291"/>
              <a:ext cx="160" cy="0"/>
            </a:xfrm>
            <a:prstGeom prst="line">
              <a:avLst/>
            </a:prstGeom>
            <a:noFill/>
            <a:ln w="19050">
              <a:solidFill>
                <a:srgbClr val="FF0000"/>
              </a:solidFill>
              <a:round/>
              <a:headEnd/>
              <a:tailEnd/>
            </a:ln>
          </p:spPr>
          <p:txBody>
            <a:bodyPr/>
            <a:lstStyle/>
            <a:p>
              <a:endParaRPr lang="en-US"/>
            </a:p>
          </p:txBody>
        </p:sp>
        <p:sp>
          <p:nvSpPr>
            <p:cNvPr id="161855" name="Line 74"/>
            <p:cNvSpPr>
              <a:spLocks noChangeShapeType="1"/>
            </p:cNvSpPr>
            <p:nvPr/>
          </p:nvSpPr>
          <p:spPr bwMode="auto">
            <a:xfrm>
              <a:off x="1384" y="3295"/>
              <a:ext cx="0" cy="237"/>
            </a:xfrm>
            <a:prstGeom prst="line">
              <a:avLst/>
            </a:prstGeom>
            <a:noFill/>
            <a:ln w="19050">
              <a:solidFill>
                <a:srgbClr val="FF0000"/>
              </a:solidFill>
              <a:round/>
              <a:headEnd/>
              <a:tailEnd/>
            </a:ln>
          </p:spPr>
          <p:txBody>
            <a:bodyPr/>
            <a:lstStyle/>
            <a:p>
              <a:endParaRPr lang="en-US"/>
            </a:p>
          </p:txBody>
        </p:sp>
        <p:sp>
          <p:nvSpPr>
            <p:cNvPr id="161856" name="Line 75"/>
            <p:cNvSpPr>
              <a:spLocks noChangeShapeType="1"/>
            </p:cNvSpPr>
            <p:nvPr/>
          </p:nvSpPr>
          <p:spPr bwMode="auto">
            <a:xfrm>
              <a:off x="1388" y="3537"/>
              <a:ext cx="160" cy="0"/>
            </a:xfrm>
            <a:prstGeom prst="line">
              <a:avLst/>
            </a:prstGeom>
            <a:noFill/>
            <a:ln w="19050">
              <a:solidFill>
                <a:srgbClr val="FF0000"/>
              </a:solidFill>
              <a:round/>
              <a:headEnd/>
              <a:tailEnd/>
            </a:ln>
          </p:spPr>
          <p:txBody>
            <a:bodyPr/>
            <a:lstStyle/>
            <a:p>
              <a:endParaRPr lang="en-US"/>
            </a:p>
          </p:txBody>
        </p:sp>
        <p:sp>
          <p:nvSpPr>
            <p:cNvPr id="161857" name="Line 76"/>
            <p:cNvSpPr>
              <a:spLocks noChangeShapeType="1"/>
            </p:cNvSpPr>
            <p:nvPr/>
          </p:nvSpPr>
          <p:spPr bwMode="auto">
            <a:xfrm>
              <a:off x="45" y="3524"/>
              <a:ext cx="160" cy="0"/>
            </a:xfrm>
            <a:prstGeom prst="line">
              <a:avLst/>
            </a:prstGeom>
            <a:noFill/>
            <a:ln w="19050">
              <a:solidFill>
                <a:srgbClr val="FF0000"/>
              </a:solidFill>
              <a:round/>
              <a:headEnd/>
              <a:tailEnd/>
            </a:ln>
          </p:spPr>
          <p:txBody>
            <a:bodyPr/>
            <a:lstStyle/>
            <a:p>
              <a:endParaRPr lang="en-US"/>
            </a:p>
          </p:txBody>
        </p:sp>
        <p:sp>
          <p:nvSpPr>
            <p:cNvPr id="161858" name="Line 77"/>
            <p:cNvSpPr>
              <a:spLocks noChangeShapeType="1"/>
            </p:cNvSpPr>
            <p:nvPr/>
          </p:nvSpPr>
          <p:spPr bwMode="auto">
            <a:xfrm>
              <a:off x="1545" y="3293"/>
              <a:ext cx="0" cy="237"/>
            </a:xfrm>
            <a:prstGeom prst="line">
              <a:avLst/>
            </a:prstGeom>
            <a:noFill/>
            <a:ln w="19050">
              <a:solidFill>
                <a:srgbClr val="FF0000"/>
              </a:solidFill>
              <a:round/>
              <a:headEnd/>
              <a:tailEnd/>
            </a:ln>
          </p:spPr>
          <p:txBody>
            <a:bodyPr/>
            <a:lstStyle/>
            <a:p>
              <a:endParaRPr lang="en-US"/>
            </a:p>
          </p:txBody>
        </p:sp>
        <p:sp>
          <p:nvSpPr>
            <p:cNvPr id="161859" name="Line 78"/>
            <p:cNvSpPr>
              <a:spLocks noChangeShapeType="1"/>
            </p:cNvSpPr>
            <p:nvPr/>
          </p:nvSpPr>
          <p:spPr bwMode="auto">
            <a:xfrm>
              <a:off x="1549" y="3290"/>
              <a:ext cx="160" cy="0"/>
            </a:xfrm>
            <a:prstGeom prst="line">
              <a:avLst/>
            </a:prstGeom>
            <a:noFill/>
            <a:ln w="19050">
              <a:solidFill>
                <a:srgbClr val="FF0000"/>
              </a:solidFill>
              <a:round/>
              <a:headEnd/>
              <a:tailEnd/>
            </a:ln>
          </p:spPr>
          <p:txBody>
            <a:bodyPr/>
            <a:lstStyle/>
            <a:p>
              <a:endParaRPr lang="en-US"/>
            </a:p>
          </p:txBody>
        </p:sp>
        <p:sp>
          <p:nvSpPr>
            <p:cNvPr id="161860" name="Line 79"/>
            <p:cNvSpPr>
              <a:spLocks noChangeShapeType="1"/>
            </p:cNvSpPr>
            <p:nvPr/>
          </p:nvSpPr>
          <p:spPr bwMode="auto">
            <a:xfrm>
              <a:off x="1718" y="3294"/>
              <a:ext cx="0" cy="237"/>
            </a:xfrm>
            <a:prstGeom prst="line">
              <a:avLst/>
            </a:prstGeom>
            <a:noFill/>
            <a:ln w="19050">
              <a:solidFill>
                <a:srgbClr val="FF0000"/>
              </a:solidFill>
              <a:round/>
              <a:headEnd/>
              <a:tailEnd/>
            </a:ln>
          </p:spPr>
          <p:txBody>
            <a:bodyPr/>
            <a:lstStyle/>
            <a:p>
              <a:endParaRPr lang="en-US"/>
            </a:p>
          </p:txBody>
        </p:sp>
        <p:sp>
          <p:nvSpPr>
            <p:cNvPr id="161861" name="Line 80"/>
            <p:cNvSpPr>
              <a:spLocks noChangeShapeType="1"/>
            </p:cNvSpPr>
            <p:nvPr/>
          </p:nvSpPr>
          <p:spPr bwMode="auto">
            <a:xfrm>
              <a:off x="1722" y="3536"/>
              <a:ext cx="160" cy="0"/>
            </a:xfrm>
            <a:prstGeom prst="line">
              <a:avLst/>
            </a:prstGeom>
            <a:noFill/>
            <a:ln w="19050">
              <a:solidFill>
                <a:srgbClr val="FF0000"/>
              </a:solidFill>
              <a:round/>
              <a:headEnd/>
              <a:tailEnd/>
            </a:ln>
          </p:spPr>
          <p:txBody>
            <a:bodyPr/>
            <a:lstStyle/>
            <a:p>
              <a:endParaRPr lang="en-US"/>
            </a:p>
          </p:txBody>
        </p:sp>
        <p:sp>
          <p:nvSpPr>
            <p:cNvPr id="161862" name="Line 81"/>
            <p:cNvSpPr>
              <a:spLocks noChangeShapeType="1"/>
            </p:cNvSpPr>
            <p:nvPr/>
          </p:nvSpPr>
          <p:spPr bwMode="auto">
            <a:xfrm>
              <a:off x="1883" y="3294"/>
              <a:ext cx="0" cy="237"/>
            </a:xfrm>
            <a:prstGeom prst="line">
              <a:avLst/>
            </a:prstGeom>
            <a:noFill/>
            <a:ln w="19050">
              <a:solidFill>
                <a:srgbClr val="FF0000"/>
              </a:solidFill>
              <a:round/>
              <a:headEnd/>
              <a:tailEnd/>
            </a:ln>
          </p:spPr>
          <p:txBody>
            <a:bodyPr/>
            <a:lstStyle/>
            <a:p>
              <a:endParaRPr lang="en-US"/>
            </a:p>
          </p:txBody>
        </p:sp>
        <p:sp>
          <p:nvSpPr>
            <p:cNvPr id="161863" name="Line 82"/>
            <p:cNvSpPr>
              <a:spLocks noChangeShapeType="1"/>
            </p:cNvSpPr>
            <p:nvPr/>
          </p:nvSpPr>
          <p:spPr bwMode="auto">
            <a:xfrm>
              <a:off x="1887" y="3291"/>
              <a:ext cx="160" cy="0"/>
            </a:xfrm>
            <a:prstGeom prst="line">
              <a:avLst/>
            </a:prstGeom>
            <a:noFill/>
            <a:ln w="19050">
              <a:solidFill>
                <a:srgbClr val="FF0000"/>
              </a:solidFill>
              <a:round/>
              <a:headEnd/>
              <a:tailEnd/>
            </a:ln>
          </p:spPr>
          <p:txBody>
            <a:bodyPr/>
            <a:lstStyle/>
            <a:p>
              <a:endParaRPr lang="en-US"/>
            </a:p>
          </p:txBody>
        </p:sp>
        <p:sp>
          <p:nvSpPr>
            <p:cNvPr id="161864" name="Line 83"/>
            <p:cNvSpPr>
              <a:spLocks noChangeShapeType="1"/>
            </p:cNvSpPr>
            <p:nvPr/>
          </p:nvSpPr>
          <p:spPr bwMode="auto">
            <a:xfrm>
              <a:off x="2049" y="3295"/>
              <a:ext cx="0" cy="237"/>
            </a:xfrm>
            <a:prstGeom prst="line">
              <a:avLst/>
            </a:prstGeom>
            <a:noFill/>
            <a:ln w="19050">
              <a:solidFill>
                <a:srgbClr val="FF0000"/>
              </a:solidFill>
              <a:round/>
              <a:headEnd/>
              <a:tailEnd/>
            </a:ln>
          </p:spPr>
          <p:txBody>
            <a:bodyPr/>
            <a:lstStyle/>
            <a:p>
              <a:endParaRPr lang="en-US"/>
            </a:p>
          </p:txBody>
        </p:sp>
        <p:sp>
          <p:nvSpPr>
            <p:cNvPr id="161865" name="Line 84"/>
            <p:cNvSpPr>
              <a:spLocks noChangeShapeType="1"/>
            </p:cNvSpPr>
            <p:nvPr/>
          </p:nvSpPr>
          <p:spPr bwMode="auto">
            <a:xfrm>
              <a:off x="2053" y="3537"/>
              <a:ext cx="160" cy="0"/>
            </a:xfrm>
            <a:prstGeom prst="line">
              <a:avLst/>
            </a:prstGeom>
            <a:noFill/>
            <a:ln w="19050">
              <a:solidFill>
                <a:srgbClr val="FF0000"/>
              </a:solidFill>
              <a:round/>
              <a:headEnd/>
              <a:tailEnd/>
            </a:ln>
          </p:spPr>
          <p:txBody>
            <a:bodyPr/>
            <a:lstStyle/>
            <a:p>
              <a:endParaRPr lang="en-US"/>
            </a:p>
          </p:txBody>
        </p:sp>
        <p:sp>
          <p:nvSpPr>
            <p:cNvPr id="161866" name="Line 85"/>
            <p:cNvSpPr>
              <a:spLocks noChangeShapeType="1"/>
            </p:cNvSpPr>
            <p:nvPr/>
          </p:nvSpPr>
          <p:spPr bwMode="auto">
            <a:xfrm>
              <a:off x="2218" y="3294"/>
              <a:ext cx="0" cy="237"/>
            </a:xfrm>
            <a:prstGeom prst="line">
              <a:avLst/>
            </a:prstGeom>
            <a:noFill/>
            <a:ln w="19050">
              <a:solidFill>
                <a:srgbClr val="FF0000"/>
              </a:solidFill>
              <a:round/>
              <a:headEnd/>
              <a:tailEnd/>
            </a:ln>
          </p:spPr>
          <p:txBody>
            <a:bodyPr/>
            <a:lstStyle/>
            <a:p>
              <a:endParaRPr lang="en-US"/>
            </a:p>
          </p:txBody>
        </p:sp>
        <p:sp>
          <p:nvSpPr>
            <p:cNvPr id="161867" name="Line 86"/>
            <p:cNvSpPr>
              <a:spLocks noChangeShapeType="1"/>
            </p:cNvSpPr>
            <p:nvPr/>
          </p:nvSpPr>
          <p:spPr bwMode="auto">
            <a:xfrm>
              <a:off x="2222" y="3291"/>
              <a:ext cx="160" cy="0"/>
            </a:xfrm>
            <a:prstGeom prst="line">
              <a:avLst/>
            </a:prstGeom>
            <a:noFill/>
            <a:ln w="19050">
              <a:solidFill>
                <a:srgbClr val="FF0000"/>
              </a:solidFill>
              <a:round/>
              <a:headEnd/>
              <a:tailEnd/>
            </a:ln>
          </p:spPr>
          <p:txBody>
            <a:bodyPr/>
            <a:lstStyle/>
            <a:p>
              <a:endParaRPr lang="en-US"/>
            </a:p>
          </p:txBody>
        </p:sp>
        <p:sp>
          <p:nvSpPr>
            <p:cNvPr id="161868" name="Line 87"/>
            <p:cNvSpPr>
              <a:spLocks noChangeShapeType="1"/>
            </p:cNvSpPr>
            <p:nvPr/>
          </p:nvSpPr>
          <p:spPr bwMode="auto">
            <a:xfrm>
              <a:off x="2391" y="3288"/>
              <a:ext cx="0" cy="237"/>
            </a:xfrm>
            <a:prstGeom prst="line">
              <a:avLst/>
            </a:prstGeom>
            <a:noFill/>
            <a:ln w="19050">
              <a:solidFill>
                <a:srgbClr val="FF0000"/>
              </a:solidFill>
              <a:round/>
              <a:headEnd/>
              <a:tailEnd/>
            </a:ln>
          </p:spPr>
          <p:txBody>
            <a:bodyPr/>
            <a:lstStyle/>
            <a:p>
              <a:endParaRPr lang="en-US"/>
            </a:p>
          </p:txBody>
        </p:sp>
        <p:sp>
          <p:nvSpPr>
            <p:cNvPr id="161869" name="Line 88"/>
            <p:cNvSpPr>
              <a:spLocks noChangeShapeType="1"/>
            </p:cNvSpPr>
            <p:nvPr/>
          </p:nvSpPr>
          <p:spPr bwMode="auto">
            <a:xfrm>
              <a:off x="2395" y="3530"/>
              <a:ext cx="160" cy="0"/>
            </a:xfrm>
            <a:prstGeom prst="line">
              <a:avLst/>
            </a:prstGeom>
            <a:noFill/>
            <a:ln w="19050">
              <a:solidFill>
                <a:srgbClr val="FF0000"/>
              </a:solidFill>
              <a:round/>
              <a:headEnd/>
              <a:tailEnd/>
            </a:ln>
          </p:spPr>
          <p:txBody>
            <a:bodyPr/>
            <a:lstStyle/>
            <a:p>
              <a:endParaRPr lang="en-US"/>
            </a:p>
          </p:txBody>
        </p:sp>
        <p:sp>
          <p:nvSpPr>
            <p:cNvPr id="161870" name="Line 89"/>
            <p:cNvSpPr>
              <a:spLocks noChangeShapeType="1"/>
            </p:cNvSpPr>
            <p:nvPr/>
          </p:nvSpPr>
          <p:spPr bwMode="auto">
            <a:xfrm>
              <a:off x="2556" y="3288"/>
              <a:ext cx="0" cy="237"/>
            </a:xfrm>
            <a:prstGeom prst="line">
              <a:avLst/>
            </a:prstGeom>
            <a:noFill/>
            <a:ln w="19050">
              <a:solidFill>
                <a:srgbClr val="FF0000"/>
              </a:solidFill>
              <a:round/>
              <a:headEnd/>
              <a:tailEnd/>
            </a:ln>
          </p:spPr>
          <p:txBody>
            <a:bodyPr/>
            <a:lstStyle/>
            <a:p>
              <a:endParaRPr lang="en-US"/>
            </a:p>
          </p:txBody>
        </p:sp>
        <p:sp>
          <p:nvSpPr>
            <p:cNvPr id="161871" name="Line 90"/>
            <p:cNvSpPr>
              <a:spLocks noChangeShapeType="1"/>
            </p:cNvSpPr>
            <p:nvPr/>
          </p:nvSpPr>
          <p:spPr bwMode="auto">
            <a:xfrm>
              <a:off x="2560" y="3285"/>
              <a:ext cx="160" cy="0"/>
            </a:xfrm>
            <a:prstGeom prst="line">
              <a:avLst/>
            </a:prstGeom>
            <a:noFill/>
            <a:ln w="19050">
              <a:solidFill>
                <a:srgbClr val="FF0000"/>
              </a:solidFill>
              <a:round/>
              <a:headEnd/>
              <a:tailEnd/>
            </a:ln>
          </p:spPr>
          <p:txBody>
            <a:bodyPr/>
            <a:lstStyle/>
            <a:p>
              <a:endParaRPr lang="en-US"/>
            </a:p>
          </p:txBody>
        </p:sp>
        <p:sp>
          <p:nvSpPr>
            <p:cNvPr id="161872" name="Line 91"/>
            <p:cNvSpPr>
              <a:spLocks noChangeShapeType="1"/>
            </p:cNvSpPr>
            <p:nvPr/>
          </p:nvSpPr>
          <p:spPr bwMode="auto">
            <a:xfrm>
              <a:off x="2722" y="3289"/>
              <a:ext cx="0" cy="237"/>
            </a:xfrm>
            <a:prstGeom prst="line">
              <a:avLst/>
            </a:prstGeom>
            <a:noFill/>
            <a:ln w="19050">
              <a:solidFill>
                <a:srgbClr val="FF0000"/>
              </a:solidFill>
              <a:round/>
              <a:headEnd/>
              <a:tailEnd/>
            </a:ln>
          </p:spPr>
          <p:txBody>
            <a:bodyPr/>
            <a:lstStyle/>
            <a:p>
              <a:endParaRPr lang="en-US"/>
            </a:p>
          </p:txBody>
        </p:sp>
        <p:sp>
          <p:nvSpPr>
            <p:cNvPr id="161873" name="Line 92"/>
            <p:cNvSpPr>
              <a:spLocks noChangeShapeType="1"/>
            </p:cNvSpPr>
            <p:nvPr/>
          </p:nvSpPr>
          <p:spPr bwMode="auto">
            <a:xfrm>
              <a:off x="2726" y="3531"/>
              <a:ext cx="160" cy="0"/>
            </a:xfrm>
            <a:prstGeom prst="line">
              <a:avLst/>
            </a:prstGeom>
            <a:noFill/>
            <a:ln w="19050">
              <a:solidFill>
                <a:srgbClr val="FF0000"/>
              </a:solidFill>
              <a:round/>
              <a:headEnd/>
              <a:tailEnd/>
            </a:ln>
          </p:spPr>
          <p:txBody>
            <a:bodyPr/>
            <a:lstStyle/>
            <a:p>
              <a:endParaRPr lang="en-US"/>
            </a:p>
          </p:txBody>
        </p:sp>
        <p:sp>
          <p:nvSpPr>
            <p:cNvPr id="161874" name="Line 93"/>
            <p:cNvSpPr>
              <a:spLocks noChangeShapeType="1"/>
            </p:cNvSpPr>
            <p:nvPr/>
          </p:nvSpPr>
          <p:spPr bwMode="auto">
            <a:xfrm>
              <a:off x="2896" y="3300"/>
              <a:ext cx="0" cy="237"/>
            </a:xfrm>
            <a:prstGeom prst="line">
              <a:avLst/>
            </a:prstGeom>
            <a:noFill/>
            <a:ln w="19050">
              <a:solidFill>
                <a:srgbClr val="FF0000"/>
              </a:solidFill>
              <a:round/>
              <a:headEnd/>
              <a:tailEnd/>
            </a:ln>
          </p:spPr>
          <p:txBody>
            <a:bodyPr/>
            <a:lstStyle/>
            <a:p>
              <a:endParaRPr lang="en-US"/>
            </a:p>
          </p:txBody>
        </p:sp>
        <p:sp>
          <p:nvSpPr>
            <p:cNvPr id="161875" name="Line 94"/>
            <p:cNvSpPr>
              <a:spLocks noChangeShapeType="1"/>
            </p:cNvSpPr>
            <p:nvPr/>
          </p:nvSpPr>
          <p:spPr bwMode="auto">
            <a:xfrm>
              <a:off x="2900" y="3297"/>
              <a:ext cx="160" cy="0"/>
            </a:xfrm>
            <a:prstGeom prst="line">
              <a:avLst/>
            </a:prstGeom>
            <a:noFill/>
            <a:ln w="19050">
              <a:solidFill>
                <a:srgbClr val="FF0000"/>
              </a:solidFill>
              <a:round/>
              <a:headEnd/>
              <a:tailEnd/>
            </a:ln>
          </p:spPr>
          <p:txBody>
            <a:bodyPr/>
            <a:lstStyle/>
            <a:p>
              <a:endParaRPr lang="en-US"/>
            </a:p>
          </p:txBody>
        </p:sp>
        <p:sp>
          <p:nvSpPr>
            <p:cNvPr id="161876" name="Line 95"/>
            <p:cNvSpPr>
              <a:spLocks noChangeShapeType="1"/>
            </p:cNvSpPr>
            <p:nvPr/>
          </p:nvSpPr>
          <p:spPr bwMode="auto">
            <a:xfrm>
              <a:off x="3069" y="3301"/>
              <a:ext cx="0" cy="237"/>
            </a:xfrm>
            <a:prstGeom prst="line">
              <a:avLst/>
            </a:prstGeom>
            <a:noFill/>
            <a:ln w="19050">
              <a:solidFill>
                <a:srgbClr val="FF0000"/>
              </a:solidFill>
              <a:round/>
              <a:headEnd/>
              <a:tailEnd/>
            </a:ln>
          </p:spPr>
          <p:txBody>
            <a:bodyPr/>
            <a:lstStyle/>
            <a:p>
              <a:endParaRPr lang="en-US"/>
            </a:p>
          </p:txBody>
        </p:sp>
        <p:sp>
          <p:nvSpPr>
            <p:cNvPr id="161877" name="Line 96"/>
            <p:cNvSpPr>
              <a:spLocks noChangeShapeType="1"/>
            </p:cNvSpPr>
            <p:nvPr/>
          </p:nvSpPr>
          <p:spPr bwMode="auto">
            <a:xfrm>
              <a:off x="3073" y="3543"/>
              <a:ext cx="160" cy="0"/>
            </a:xfrm>
            <a:prstGeom prst="line">
              <a:avLst/>
            </a:prstGeom>
            <a:noFill/>
            <a:ln w="19050">
              <a:solidFill>
                <a:srgbClr val="FF0000"/>
              </a:solidFill>
              <a:round/>
              <a:headEnd/>
              <a:tailEnd/>
            </a:ln>
          </p:spPr>
          <p:txBody>
            <a:bodyPr/>
            <a:lstStyle/>
            <a:p>
              <a:endParaRPr lang="en-US"/>
            </a:p>
          </p:txBody>
        </p:sp>
        <p:sp>
          <p:nvSpPr>
            <p:cNvPr id="161878" name="Line 97"/>
            <p:cNvSpPr>
              <a:spLocks noChangeShapeType="1"/>
            </p:cNvSpPr>
            <p:nvPr/>
          </p:nvSpPr>
          <p:spPr bwMode="auto">
            <a:xfrm>
              <a:off x="3234" y="3301"/>
              <a:ext cx="0" cy="237"/>
            </a:xfrm>
            <a:prstGeom prst="line">
              <a:avLst/>
            </a:prstGeom>
            <a:noFill/>
            <a:ln w="19050">
              <a:solidFill>
                <a:srgbClr val="FF0000"/>
              </a:solidFill>
              <a:round/>
              <a:headEnd/>
              <a:tailEnd/>
            </a:ln>
          </p:spPr>
          <p:txBody>
            <a:bodyPr/>
            <a:lstStyle/>
            <a:p>
              <a:endParaRPr lang="en-US"/>
            </a:p>
          </p:txBody>
        </p:sp>
        <p:sp>
          <p:nvSpPr>
            <p:cNvPr id="161879" name="Line 98"/>
            <p:cNvSpPr>
              <a:spLocks noChangeShapeType="1"/>
            </p:cNvSpPr>
            <p:nvPr/>
          </p:nvSpPr>
          <p:spPr bwMode="auto">
            <a:xfrm>
              <a:off x="3238" y="3298"/>
              <a:ext cx="160" cy="0"/>
            </a:xfrm>
            <a:prstGeom prst="line">
              <a:avLst/>
            </a:prstGeom>
            <a:noFill/>
            <a:ln w="19050">
              <a:solidFill>
                <a:srgbClr val="FF0000"/>
              </a:solidFill>
              <a:round/>
              <a:headEnd/>
              <a:tailEnd/>
            </a:ln>
          </p:spPr>
          <p:txBody>
            <a:bodyPr/>
            <a:lstStyle/>
            <a:p>
              <a:endParaRPr lang="en-US"/>
            </a:p>
          </p:txBody>
        </p:sp>
        <p:sp>
          <p:nvSpPr>
            <p:cNvPr id="161880" name="Line 99"/>
            <p:cNvSpPr>
              <a:spLocks noChangeShapeType="1"/>
            </p:cNvSpPr>
            <p:nvPr/>
          </p:nvSpPr>
          <p:spPr bwMode="auto">
            <a:xfrm>
              <a:off x="3400" y="3302"/>
              <a:ext cx="0" cy="237"/>
            </a:xfrm>
            <a:prstGeom prst="line">
              <a:avLst/>
            </a:prstGeom>
            <a:noFill/>
            <a:ln w="19050">
              <a:solidFill>
                <a:srgbClr val="FF0000"/>
              </a:solidFill>
              <a:round/>
              <a:headEnd/>
              <a:tailEnd/>
            </a:ln>
          </p:spPr>
          <p:txBody>
            <a:bodyPr/>
            <a:lstStyle/>
            <a:p>
              <a:endParaRPr lang="en-US"/>
            </a:p>
          </p:txBody>
        </p:sp>
        <p:sp>
          <p:nvSpPr>
            <p:cNvPr id="161881" name="Line 100"/>
            <p:cNvSpPr>
              <a:spLocks noChangeShapeType="1"/>
            </p:cNvSpPr>
            <p:nvPr/>
          </p:nvSpPr>
          <p:spPr bwMode="auto">
            <a:xfrm>
              <a:off x="3404" y="3544"/>
              <a:ext cx="160" cy="0"/>
            </a:xfrm>
            <a:prstGeom prst="line">
              <a:avLst/>
            </a:prstGeom>
            <a:noFill/>
            <a:ln w="19050">
              <a:solidFill>
                <a:srgbClr val="FF0000"/>
              </a:solidFill>
              <a:round/>
              <a:headEnd/>
              <a:tailEnd/>
            </a:ln>
          </p:spPr>
          <p:txBody>
            <a:bodyPr/>
            <a:lstStyle/>
            <a:p>
              <a:endParaRPr lang="en-US"/>
            </a:p>
          </p:txBody>
        </p:sp>
        <p:sp>
          <p:nvSpPr>
            <p:cNvPr id="161882" name="Line 101"/>
            <p:cNvSpPr>
              <a:spLocks noChangeShapeType="1"/>
            </p:cNvSpPr>
            <p:nvPr/>
          </p:nvSpPr>
          <p:spPr bwMode="auto">
            <a:xfrm>
              <a:off x="3569" y="3308"/>
              <a:ext cx="0" cy="237"/>
            </a:xfrm>
            <a:prstGeom prst="line">
              <a:avLst/>
            </a:prstGeom>
            <a:noFill/>
            <a:ln w="19050">
              <a:solidFill>
                <a:srgbClr val="FF0000"/>
              </a:solidFill>
              <a:round/>
              <a:headEnd/>
              <a:tailEnd/>
            </a:ln>
          </p:spPr>
          <p:txBody>
            <a:bodyPr/>
            <a:lstStyle/>
            <a:p>
              <a:endParaRPr lang="en-US"/>
            </a:p>
          </p:txBody>
        </p:sp>
        <p:sp>
          <p:nvSpPr>
            <p:cNvPr id="161883" name="Line 102"/>
            <p:cNvSpPr>
              <a:spLocks noChangeShapeType="1"/>
            </p:cNvSpPr>
            <p:nvPr/>
          </p:nvSpPr>
          <p:spPr bwMode="auto">
            <a:xfrm>
              <a:off x="3573" y="3305"/>
              <a:ext cx="160" cy="0"/>
            </a:xfrm>
            <a:prstGeom prst="line">
              <a:avLst/>
            </a:prstGeom>
            <a:noFill/>
            <a:ln w="19050">
              <a:solidFill>
                <a:srgbClr val="FF0000"/>
              </a:solidFill>
              <a:round/>
              <a:headEnd/>
              <a:tailEnd/>
            </a:ln>
          </p:spPr>
          <p:txBody>
            <a:bodyPr/>
            <a:lstStyle/>
            <a:p>
              <a:endParaRPr lang="en-US"/>
            </a:p>
          </p:txBody>
        </p:sp>
        <p:sp>
          <p:nvSpPr>
            <p:cNvPr id="161884" name="Line 103"/>
            <p:cNvSpPr>
              <a:spLocks noChangeShapeType="1"/>
            </p:cNvSpPr>
            <p:nvPr/>
          </p:nvSpPr>
          <p:spPr bwMode="auto">
            <a:xfrm>
              <a:off x="3742" y="3302"/>
              <a:ext cx="0" cy="237"/>
            </a:xfrm>
            <a:prstGeom prst="line">
              <a:avLst/>
            </a:prstGeom>
            <a:noFill/>
            <a:ln w="19050">
              <a:solidFill>
                <a:srgbClr val="FF0000"/>
              </a:solidFill>
              <a:round/>
              <a:headEnd/>
              <a:tailEnd/>
            </a:ln>
          </p:spPr>
          <p:txBody>
            <a:bodyPr/>
            <a:lstStyle/>
            <a:p>
              <a:endParaRPr lang="en-US"/>
            </a:p>
          </p:txBody>
        </p:sp>
        <p:sp>
          <p:nvSpPr>
            <p:cNvPr id="161885" name="Line 104"/>
            <p:cNvSpPr>
              <a:spLocks noChangeShapeType="1"/>
            </p:cNvSpPr>
            <p:nvPr/>
          </p:nvSpPr>
          <p:spPr bwMode="auto">
            <a:xfrm>
              <a:off x="3746" y="3544"/>
              <a:ext cx="160" cy="0"/>
            </a:xfrm>
            <a:prstGeom prst="line">
              <a:avLst/>
            </a:prstGeom>
            <a:noFill/>
            <a:ln w="19050">
              <a:solidFill>
                <a:srgbClr val="FF0000"/>
              </a:solidFill>
              <a:round/>
              <a:headEnd/>
              <a:tailEnd/>
            </a:ln>
          </p:spPr>
          <p:txBody>
            <a:bodyPr/>
            <a:lstStyle/>
            <a:p>
              <a:endParaRPr lang="en-US"/>
            </a:p>
          </p:txBody>
        </p:sp>
        <p:sp>
          <p:nvSpPr>
            <p:cNvPr id="161886" name="Line 105"/>
            <p:cNvSpPr>
              <a:spLocks noChangeShapeType="1"/>
            </p:cNvSpPr>
            <p:nvPr/>
          </p:nvSpPr>
          <p:spPr bwMode="auto">
            <a:xfrm>
              <a:off x="3907" y="3302"/>
              <a:ext cx="0" cy="237"/>
            </a:xfrm>
            <a:prstGeom prst="line">
              <a:avLst/>
            </a:prstGeom>
            <a:noFill/>
            <a:ln w="19050">
              <a:solidFill>
                <a:srgbClr val="FF0000"/>
              </a:solidFill>
              <a:round/>
              <a:headEnd/>
              <a:tailEnd/>
            </a:ln>
          </p:spPr>
          <p:txBody>
            <a:bodyPr/>
            <a:lstStyle/>
            <a:p>
              <a:endParaRPr lang="en-US"/>
            </a:p>
          </p:txBody>
        </p:sp>
        <p:sp>
          <p:nvSpPr>
            <p:cNvPr id="161887" name="Line 106"/>
            <p:cNvSpPr>
              <a:spLocks noChangeShapeType="1"/>
            </p:cNvSpPr>
            <p:nvPr/>
          </p:nvSpPr>
          <p:spPr bwMode="auto">
            <a:xfrm>
              <a:off x="3911" y="3299"/>
              <a:ext cx="160" cy="0"/>
            </a:xfrm>
            <a:prstGeom prst="line">
              <a:avLst/>
            </a:prstGeom>
            <a:noFill/>
            <a:ln w="19050">
              <a:solidFill>
                <a:srgbClr val="FF0000"/>
              </a:solidFill>
              <a:round/>
              <a:headEnd/>
              <a:tailEnd/>
            </a:ln>
          </p:spPr>
          <p:txBody>
            <a:bodyPr/>
            <a:lstStyle/>
            <a:p>
              <a:endParaRPr lang="en-US"/>
            </a:p>
          </p:txBody>
        </p:sp>
        <p:sp>
          <p:nvSpPr>
            <p:cNvPr id="161888" name="Line 107"/>
            <p:cNvSpPr>
              <a:spLocks noChangeShapeType="1"/>
            </p:cNvSpPr>
            <p:nvPr/>
          </p:nvSpPr>
          <p:spPr bwMode="auto">
            <a:xfrm>
              <a:off x="4073" y="3303"/>
              <a:ext cx="0" cy="237"/>
            </a:xfrm>
            <a:prstGeom prst="line">
              <a:avLst/>
            </a:prstGeom>
            <a:noFill/>
            <a:ln w="19050">
              <a:solidFill>
                <a:srgbClr val="FF0000"/>
              </a:solidFill>
              <a:round/>
              <a:headEnd/>
              <a:tailEnd/>
            </a:ln>
          </p:spPr>
          <p:txBody>
            <a:bodyPr/>
            <a:lstStyle/>
            <a:p>
              <a:endParaRPr lang="en-US"/>
            </a:p>
          </p:txBody>
        </p:sp>
        <p:sp>
          <p:nvSpPr>
            <p:cNvPr id="161889" name="Line 108"/>
            <p:cNvSpPr>
              <a:spLocks noChangeShapeType="1"/>
            </p:cNvSpPr>
            <p:nvPr/>
          </p:nvSpPr>
          <p:spPr bwMode="auto">
            <a:xfrm>
              <a:off x="4077" y="3545"/>
              <a:ext cx="160" cy="0"/>
            </a:xfrm>
            <a:prstGeom prst="line">
              <a:avLst/>
            </a:prstGeom>
            <a:noFill/>
            <a:ln w="19050">
              <a:solidFill>
                <a:srgbClr val="FF0000"/>
              </a:solidFill>
              <a:round/>
              <a:headEnd/>
              <a:tailEnd/>
            </a:ln>
          </p:spPr>
          <p:txBody>
            <a:bodyPr/>
            <a:lstStyle/>
            <a:p>
              <a:endParaRPr lang="en-US"/>
            </a:p>
          </p:txBody>
        </p:sp>
        <p:sp>
          <p:nvSpPr>
            <p:cNvPr id="161890" name="Line 109"/>
            <p:cNvSpPr>
              <a:spLocks noChangeShapeType="1"/>
            </p:cNvSpPr>
            <p:nvPr/>
          </p:nvSpPr>
          <p:spPr bwMode="auto">
            <a:xfrm>
              <a:off x="4234" y="3301"/>
              <a:ext cx="0" cy="237"/>
            </a:xfrm>
            <a:prstGeom prst="line">
              <a:avLst/>
            </a:prstGeom>
            <a:noFill/>
            <a:ln w="19050">
              <a:solidFill>
                <a:srgbClr val="FF0000"/>
              </a:solidFill>
              <a:round/>
              <a:headEnd/>
              <a:tailEnd/>
            </a:ln>
          </p:spPr>
          <p:txBody>
            <a:bodyPr/>
            <a:lstStyle/>
            <a:p>
              <a:endParaRPr lang="en-US"/>
            </a:p>
          </p:txBody>
        </p:sp>
        <p:sp>
          <p:nvSpPr>
            <p:cNvPr id="161891" name="Line 110"/>
            <p:cNvSpPr>
              <a:spLocks noChangeShapeType="1"/>
            </p:cNvSpPr>
            <p:nvPr/>
          </p:nvSpPr>
          <p:spPr bwMode="auto">
            <a:xfrm>
              <a:off x="4238" y="3298"/>
              <a:ext cx="160" cy="0"/>
            </a:xfrm>
            <a:prstGeom prst="line">
              <a:avLst/>
            </a:prstGeom>
            <a:noFill/>
            <a:ln w="19050">
              <a:solidFill>
                <a:srgbClr val="FF0000"/>
              </a:solidFill>
              <a:round/>
              <a:headEnd/>
              <a:tailEnd/>
            </a:ln>
          </p:spPr>
          <p:txBody>
            <a:bodyPr/>
            <a:lstStyle/>
            <a:p>
              <a:endParaRPr lang="en-US"/>
            </a:p>
          </p:txBody>
        </p:sp>
        <p:sp>
          <p:nvSpPr>
            <p:cNvPr id="161892" name="Line 111"/>
            <p:cNvSpPr>
              <a:spLocks noChangeShapeType="1"/>
            </p:cNvSpPr>
            <p:nvPr/>
          </p:nvSpPr>
          <p:spPr bwMode="auto">
            <a:xfrm>
              <a:off x="4407" y="3302"/>
              <a:ext cx="0" cy="237"/>
            </a:xfrm>
            <a:prstGeom prst="line">
              <a:avLst/>
            </a:prstGeom>
            <a:noFill/>
            <a:ln w="19050">
              <a:solidFill>
                <a:srgbClr val="FF0000"/>
              </a:solidFill>
              <a:round/>
              <a:headEnd/>
              <a:tailEnd/>
            </a:ln>
          </p:spPr>
          <p:txBody>
            <a:bodyPr/>
            <a:lstStyle/>
            <a:p>
              <a:endParaRPr lang="en-US"/>
            </a:p>
          </p:txBody>
        </p:sp>
        <p:sp>
          <p:nvSpPr>
            <p:cNvPr id="161893" name="Line 112"/>
            <p:cNvSpPr>
              <a:spLocks noChangeShapeType="1"/>
            </p:cNvSpPr>
            <p:nvPr/>
          </p:nvSpPr>
          <p:spPr bwMode="auto">
            <a:xfrm>
              <a:off x="4411" y="3544"/>
              <a:ext cx="160" cy="0"/>
            </a:xfrm>
            <a:prstGeom prst="line">
              <a:avLst/>
            </a:prstGeom>
            <a:noFill/>
            <a:ln w="19050">
              <a:solidFill>
                <a:srgbClr val="FF0000"/>
              </a:solidFill>
              <a:round/>
              <a:headEnd/>
              <a:tailEnd/>
            </a:ln>
          </p:spPr>
          <p:txBody>
            <a:bodyPr/>
            <a:lstStyle/>
            <a:p>
              <a:endParaRPr lang="en-US"/>
            </a:p>
          </p:txBody>
        </p:sp>
        <p:sp>
          <p:nvSpPr>
            <p:cNvPr id="161894" name="Line 113"/>
            <p:cNvSpPr>
              <a:spLocks noChangeShapeType="1"/>
            </p:cNvSpPr>
            <p:nvPr/>
          </p:nvSpPr>
          <p:spPr bwMode="auto">
            <a:xfrm>
              <a:off x="4572" y="3302"/>
              <a:ext cx="0" cy="237"/>
            </a:xfrm>
            <a:prstGeom prst="line">
              <a:avLst/>
            </a:prstGeom>
            <a:noFill/>
            <a:ln w="19050">
              <a:solidFill>
                <a:srgbClr val="FF0000"/>
              </a:solidFill>
              <a:round/>
              <a:headEnd/>
              <a:tailEnd/>
            </a:ln>
          </p:spPr>
          <p:txBody>
            <a:bodyPr/>
            <a:lstStyle/>
            <a:p>
              <a:endParaRPr lang="en-US"/>
            </a:p>
          </p:txBody>
        </p:sp>
        <p:sp>
          <p:nvSpPr>
            <p:cNvPr id="161895" name="Line 114"/>
            <p:cNvSpPr>
              <a:spLocks noChangeShapeType="1"/>
            </p:cNvSpPr>
            <p:nvPr/>
          </p:nvSpPr>
          <p:spPr bwMode="auto">
            <a:xfrm>
              <a:off x="4576" y="3299"/>
              <a:ext cx="160" cy="0"/>
            </a:xfrm>
            <a:prstGeom prst="line">
              <a:avLst/>
            </a:prstGeom>
            <a:noFill/>
            <a:ln w="19050">
              <a:solidFill>
                <a:srgbClr val="FF0000"/>
              </a:solidFill>
              <a:round/>
              <a:headEnd/>
              <a:tailEnd/>
            </a:ln>
          </p:spPr>
          <p:txBody>
            <a:bodyPr/>
            <a:lstStyle/>
            <a:p>
              <a:endParaRPr lang="en-US"/>
            </a:p>
          </p:txBody>
        </p:sp>
        <p:sp>
          <p:nvSpPr>
            <p:cNvPr id="161896" name="Line 115"/>
            <p:cNvSpPr>
              <a:spLocks noChangeShapeType="1"/>
            </p:cNvSpPr>
            <p:nvPr/>
          </p:nvSpPr>
          <p:spPr bwMode="auto">
            <a:xfrm>
              <a:off x="4738" y="3303"/>
              <a:ext cx="0" cy="237"/>
            </a:xfrm>
            <a:prstGeom prst="line">
              <a:avLst/>
            </a:prstGeom>
            <a:noFill/>
            <a:ln w="19050">
              <a:solidFill>
                <a:srgbClr val="FF0000"/>
              </a:solidFill>
              <a:round/>
              <a:headEnd/>
              <a:tailEnd/>
            </a:ln>
          </p:spPr>
          <p:txBody>
            <a:bodyPr/>
            <a:lstStyle/>
            <a:p>
              <a:endParaRPr lang="en-US"/>
            </a:p>
          </p:txBody>
        </p:sp>
        <p:sp>
          <p:nvSpPr>
            <p:cNvPr id="161897" name="Line 116"/>
            <p:cNvSpPr>
              <a:spLocks noChangeShapeType="1"/>
            </p:cNvSpPr>
            <p:nvPr/>
          </p:nvSpPr>
          <p:spPr bwMode="auto">
            <a:xfrm>
              <a:off x="4742" y="3545"/>
              <a:ext cx="160" cy="0"/>
            </a:xfrm>
            <a:prstGeom prst="line">
              <a:avLst/>
            </a:prstGeom>
            <a:noFill/>
            <a:ln w="19050">
              <a:solidFill>
                <a:srgbClr val="FF0000"/>
              </a:solidFill>
              <a:round/>
              <a:headEnd/>
              <a:tailEnd/>
            </a:ln>
          </p:spPr>
          <p:txBody>
            <a:bodyPr/>
            <a:lstStyle/>
            <a:p>
              <a:endParaRPr lang="en-US"/>
            </a:p>
          </p:txBody>
        </p:sp>
        <p:sp>
          <p:nvSpPr>
            <p:cNvPr id="161898" name="Line 117"/>
            <p:cNvSpPr>
              <a:spLocks noChangeShapeType="1"/>
            </p:cNvSpPr>
            <p:nvPr/>
          </p:nvSpPr>
          <p:spPr bwMode="auto">
            <a:xfrm>
              <a:off x="4907" y="3302"/>
              <a:ext cx="0" cy="237"/>
            </a:xfrm>
            <a:prstGeom prst="line">
              <a:avLst/>
            </a:prstGeom>
            <a:noFill/>
            <a:ln w="19050">
              <a:solidFill>
                <a:srgbClr val="FF0000"/>
              </a:solidFill>
              <a:round/>
              <a:headEnd/>
              <a:tailEnd/>
            </a:ln>
          </p:spPr>
          <p:txBody>
            <a:bodyPr/>
            <a:lstStyle/>
            <a:p>
              <a:endParaRPr lang="en-US"/>
            </a:p>
          </p:txBody>
        </p:sp>
        <p:sp>
          <p:nvSpPr>
            <p:cNvPr id="161899" name="Line 118"/>
            <p:cNvSpPr>
              <a:spLocks noChangeShapeType="1"/>
            </p:cNvSpPr>
            <p:nvPr/>
          </p:nvSpPr>
          <p:spPr bwMode="auto">
            <a:xfrm>
              <a:off x="4911" y="3299"/>
              <a:ext cx="160" cy="0"/>
            </a:xfrm>
            <a:prstGeom prst="line">
              <a:avLst/>
            </a:prstGeom>
            <a:noFill/>
            <a:ln w="19050">
              <a:solidFill>
                <a:srgbClr val="FF0000"/>
              </a:solidFill>
              <a:round/>
              <a:headEnd/>
              <a:tailEnd/>
            </a:ln>
          </p:spPr>
          <p:txBody>
            <a:bodyPr/>
            <a:lstStyle/>
            <a:p>
              <a:endParaRPr lang="en-US"/>
            </a:p>
          </p:txBody>
        </p:sp>
        <p:sp>
          <p:nvSpPr>
            <p:cNvPr id="161900" name="Line 119"/>
            <p:cNvSpPr>
              <a:spLocks noChangeShapeType="1"/>
            </p:cNvSpPr>
            <p:nvPr/>
          </p:nvSpPr>
          <p:spPr bwMode="auto">
            <a:xfrm>
              <a:off x="5080" y="3296"/>
              <a:ext cx="0" cy="237"/>
            </a:xfrm>
            <a:prstGeom prst="line">
              <a:avLst/>
            </a:prstGeom>
            <a:noFill/>
            <a:ln w="19050">
              <a:solidFill>
                <a:srgbClr val="FF0000"/>
              </a:solidFill>
              <a:round/>
              <a:headEnd/>
              <a:tailEnd/>
            </a:ln>
          </p:spPr>
          <p:txBody>
            <a:bodyPr/>
            <a:lstStyle/>
            <a:p>
              <a:endParaRPr lang="en-US"/>
            </a:p>
          </p:txBody>
        </p:sp>
        <p:sp>
          <p:nvSpPr>
            <p:cNvPr id="161901" name="Line 120"/>
            <p:cNvSpPr>
              <a:spLocks noChangeShapeType="1"/>
            </p:cNvSpPr>
            <p:nvPr/>
          </p:nvSpPr>
          <p:spPr bwMode="auto">
            <a:xfrm>
              <a:off x="5084" y="3538"/>
              <a:ext cx="160" cy="0"/>
            </a:xfrm>
            <a:prstGeom prst="line">
              <a:avLst/>
            </a:prstGeom>
            <a:noFill/>
            <a:ln w="19050">
              <a:solidFill>
                <a:srgbClr val="FF0000"/>
              </a:solidFill>
              <a:round/>
              <a:headEnd/>
              <a:tailEnd/>
            </a:ln>
          </p:spPr>
          <p:txBody>
            <a:bodyPr/>
            <a:lstStyle/>
            <a:p>
              <a:endParaRPr lang="en-US"/>
            </a:p>
          </p:txBody>
        </p:sp>
        <p:sp>
          <p:nvSpPr>
            <p:cNvPr id="161902" name="Line 121"/>
            <p:cNvSpPr>
              <a:spLocks noChangeShapeType="1"/>
            </p:cNvSpPr>
            <p:nvPr/>
          </p:nvSpPr>
          <p:spPr bwMode="auto">
            <a:xfrm>
              <a:off x="5245" y="3296"/>
              <a:ext cx="0" cy="237"/>
            </a:xfrm>
            <a:prstGeom prst="line">
              <a:avLst/>
            </a:prstGeom>
            <a:noFill/>
            <a:ln w="19050">
              <a:solidFill>
                <a:srgbClr val="FF0000"/>
              </a:solidFill>
              <a:round/>
              <a:headEnd/>
              <a:tailEnd/>
            </a:ln>
          </p:spPr>
          <p:txBody>
            <a:bodyPr/>
            <a:lstStyle/>
            <a:p>
              <a:endParaRPr lang="en-US"/>
            </a:p>
          </p:txBody>
        </p:sp>
        <p:sp>
          <p:nvSpPr>
            <p:cNvPr id="161903" name="Line 122"/>
            <p:cNvSpPr>
              <a:spLocks noChangeShapeType="1"/>
            </p:cNvSpPr>
            <p:nvPr/>
          </p:nvSpPr>
          <p:spPr bwMode="auto">
            <a:xfrm>
              <a:off x="5249" y="3293"/>
              <a:ext cx="160" cy="0"/>
            </a:xfrm>
            <a:prstGeom prst="line">
              <a:avLst/>
            </a:prstGeom>
            <a:noFill/>
            <a:ln w="19050">
              <a:solidFill>
                <a:srgbClr val="FF0000"/>
              </a:solidFill>
              <a:round/>
              <a:headEnd/>
              <a:tailEnd/>
            </a:ln>
          </p:spPr>
          <p:txBody>
            <a:bodyPr/>
            <a:lstStyle/>
            <a:p>
              <a:endParaRPr lang="en-US"/>
            </a:p>
          </p:txBody>
        </p:sp>
        <p:sp>
          <p:nvSpPr>
            <p:cNvPr id="161904" name="Line 123"/>
            <p:cNvSpPr>
              <a:spLocks noChangeShapeType="1"/>
            </p:cNvSpPr>
            <p:nvPr/>
          </p:nvSpPr>
          <p:spPr bwMode="auto">
            <a:xfrm>
              <a:off x="5411" y="3297"/>
              <a:ext cx="0" cy="237"/>
            </a:xfrm>
            <a:prstGeom prst="line">
              <a:avLst/>
            </a:prstGeom>
            <a:noFill/>
            <a:ln w="19050">
              <a:solidFill>
                <a:srgbClr val="FF0000"/>
              </a:solidFill>
              <a:round/>
              <a:headEnd/>
              <a:tailEnd/>
            </a:ln>
          </p:spPr>
          <p:txBody>
            <a:bodyPr/>
            <a:lstStyle/>
            <a:p>
              <a:endParaRPr lang="en-US"/>
            </a:p>
          </p:txBody>
        </p:sp>
        <p:sp>
          <p:nvSpPr>
            <p:cNvPr id="161905" name="Line 124"/>
            <p:cNvSpPr>
              <a:spLocks noChangeShapeType="1"/>
            </p:cNvSpPr>
            <p:nvPr/>
          </p:nvSpPr>
          <p:spPr bwMode="auto">
            <a:xfrm>
              <a:off x="5411" y="3536"/>
              <a:ext cx="160" cy="0"/>
            </a:xfrm>
            <a:prstGeom prst="line">
              <a:avLst/>
            </a:prstGeom>
            <a:noFill/>
            <a:ln w="19050">
              <a:solidFill>
                <a:srgbClr val="FF0000"/>
              </a:solidFill>
              <a:round/>
              <a:headEnd/>
              <a:tailEnd/>
            </a:ln>
          </p:spPr>
          <p:txBody>
            <a:bodyPr/>
            <a:lstStyle/>
            <a:p>
              <a:endParaRPr lang="en-US"/>
            </a:p>
          </p:txBody>
        </p:sp>
      </p:grpSp>
      <p:sp>
        <p:nvSpPr>
          <p:cNvPr id="161838" name="Text Box 125"/>
          <p:cNvSpPr txBox="1">
            <a:spLocks noChangeArrowheads="1"/>
          </p:cNvSpPr>
          <p:nvPr/>
        </p:nvSpPr>
        <p:spPr bwMode="auto">
          <a:xfrm>
            <a:off x="3268663" y="4624388"/>
            <a:ext cx="2825750" cy="366712"/>
          </a:xfrm>
          <a:prstGeom prst="rect">
            <a:avLst/>
          </a:prstGeom>
          <a:noFill/>
          <a:ln w="9525">
            <a:noFill/>
            <a:miter lim="800000"/>
            <a:headEnd/>
            <a:tailEnd/>
          </a:ln>
        </p:spPr>
        <p:txBody>
          <a:bodyPr wrap="none">
            <a:spAutoFit/>
          </a:bodyPr>
          <a:lstStyle/>
          <a:p>
            <a:r>
              <a:rPr lang="en-US">
                <a:solidFill>
                  <a:srgbClr val="FF0000"/>
                </a:solidFill>
              </a:rPr>
              <a:t>Recovered Clock Bit Time</a:t>
            </a:r>
          </a:p>
        </p:txBody>
      </p:sp>
      <p:sp>
        <p:nvSpPr>
          <p:cNvPr id="161839" name="Rectangle 126"/>
          <p:cNvSpPr>
            <a:spLocks noChangeArrowheads="1"/>
          </p:cNvSpPr>
          <p:nvPr/>
        </p:nvSpPr>
        <p:spPr bwMode="auto">
          <a:xfrm>
            <a:off x="301625" y="4933950"/>
            <a:ext cx="8620125" cy="13620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a:t>Sync Word is 2 Bytes Programmable &amp; can be repeated</a:t>
            </a:r>
          </a:p>
          <a:p>
            <a:pPr marL="742950" lvl="1" indent="-285750" eaLnBrk="0" hangingPunct="0">
              <a:spcBef>
                <a:spcPct val="20000"/>
              </a:spcBef>
              <a:buFontTx/>
              <a:buChar char="–"/>
            </a:pPr>
            <a:r>
              <a:rPr lang="en-US" sz="2000"/>
              <a:t>default 0xD391: 1101001110010001</a:t>
            </a:r>
          </a:p>
          <a:p>
            <a:pPr marL="342900" indent="-342900" eaLnBrk="0" hangingPunct="0">
              <a:spcBef>
                <a:spcPct val="20000"/>
              </a:spcBef>
              <a:buFontTx/>
              <a:buChar char="•"/>
            </a:pPr>
            <a:r>
              <a:rPr lang="en-US" sz="2000"/>
              <a:t>An 8 bit Sync Word can be accomplished by Extending the Preamble with the Sync MSB</a:t>
            </a:r>
          </a:p>
        </p:txBody>
      </p:sp>
      <p:sp>
        <p:nvSpPr>
          <p:cNvPr id="161840" name="Rectangle 127"/>
          <p:cNvSpPr>
            <a:spLocks noGrp="1" noChangeArrowheads="1"/>
          </p:cNvSpPr>
          <p:nvPr>
            <p:ph type="title"/>
          </p:nvPr>
        </p:nvSpPr>
        <p:spPr/>
        <p:txBody>
          <a:bodyPr/>
          <a:lstStyle/>
          <a:p>
            <a:r>
              <a:rPr lang="en-US" smtClean="0"/>
              <a:t>Byte synchronization (Sync Word)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idx="4294967295"/>
          </p:nvPr>
        </p:nvSpPr>
        <p:spPr/>
        <p:txBody>
          <a:bodyPr/>
          <a:lstStyle/>
          <a:p>
            <a:r>
              <a:rPr lang="nb-NO" smtClean="0"/>
              <a:t>WaveMatch; Advanced DSP Detector</a:t>
            </a:r>
            <a:endParaRPr lang="en-US" smtClean="0"/>
          </a:p>
        </p:txBody>
      </p:sp>
      <p:sp>
        <p:nvSpPr>
          <p:cNvPr id="3" name="Content Placeholder 2"/>
          <p:cNvSpPr>
            <a:spLocks noGrp="1"/>
          </p:cNvSpPr>
          <p:nvPr>
            <p:ph idx="4294967295"/>
          </p:nvPr>
        </p:nvSpPr>
        <p:spPr>
          <a:xfrm>
            <a:off x="333375" y="1414463"/>
            <a:ext cx="8467725" cy="3154362"/>
          </a:xfrm>
        </p:spPr>
        <p:txBody>
          <a:bodyPr/>
          <a:lstStyle/>
          <a:p>
            <a:r>
              <a:rPr lang="nb-NO" smtClean="0"/>
              <a:t>We have designed the next generation radios where sensitivty and robustness is not limited by the sync detector!</a:t>
            </a:r>
          </a:p>
          <a:p>
            <a:r>
              <a:rPr lang="nb-NO" smtClean="0"/>
              <a:t>Using state-of-the-art digital signal processing we have designed a highly robust, extremely sensitive waveform detector; WaveMatch</a:t>
            </a:r>
            <a:endParaRPr lang="en-US" smtClean="0"/>
          </a:p>
        </p:txBody>
      </p:sp>
      <p:sp>
        <p:nvSpPr>
          <p:cNvPr id="13" name="Rectangle 12"/>
          <p:cNvSpPr/>
          <p:nvPr/>
        </p:nvSpPr>
        <p:spPr>
          <a:xfrm>
            <a:off x="3111500" y="4600575"/>
            <a:ext cx="20843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63844" name="TextBox 13"/>
          <p:cNvSpPr txBox="1">
            <a:spLocks noChangeArrowheads="1"/>
          </p:cNvSpPr>
          <p:nvPr/>
        </p:nvSpPr>
        <p:spPr bwMode="auto">
          <a:xfrm>
            <a:off x="2946400" y="4156075"/>
            <a:ext cx="2419350" cy="369888"/>
          </a:xfrm>
          <a:prstGeom prst="rect">
            <a:avLst/>
          </a:prstGeom>
          <a:noFill/>
          <a:ln w="9525">
            <a:noFill/>
            <a:miter lim="800000"/>
            <a:headEnd/>
            <a:tailEnd/>
          </a:ln>
        </p:spPr>
        <p:txBody>
          <a:bodyPr wrap="none">
            <a:spAutoFit/>
          </a:bodyPr>
          <a:lstStyle/>
          <a:p>
            <a:r>
              <a:rPr lang="nb-NO" sz="1400"/>
              <a:t>WaveMatch detector</a:t>
            </a:r>
            <a:endParaRPr lang="en-US" sz="1400"/>
          </a:p>
        </p:txBody>
      </p:sp>
      <p:grpSp>
        <p:nvGrpSpPr>
          <p:cNvPr id="4" name="Group 14"/>
          <p:cNvGrpSpPr>
            <a:grpSpLocks/>
          </p:cNvGrpSpPr>
          <p:nvPr/>
        </p:nvGrpSpPr>
        <p:grpSpPr bwMode="auto">
          <a:xfrm>
            <a:off x="-958850" y="4619625"/>
            <a:ext cx="3759200" cy="896938"/>
            <a:chOff x="780255" y="1581362"/>
            <a:chExt cx="3758803" cy="897733"/>
          </a:xfrm>
        </p:grpSpPr>
        <p:sp>
          <p:nvSpPr>
            <p:cNvPr id="163851" name="Freeform 61"/>
            <p:cNvSpPr>
              <a:spLocks/>
            </p:cNvSpPr>
            <p:nvPr/>
          </p:nvSpPr>
          <p:spPr bwMode="auto">
            <a:xfrm rot="10800000">
              <a:off x="3862783" y="1774245"/>
              <a:ext cx="676275" cy="704850"/>
            </a:xfrm>
            <a:custGeom>
              <a:avLst/>
              <a:gdLst>
                <a:gd name="T0" fmla="*/ 2147483647 w 284"/>
                <a:gd name="T1" fmla="*/ 2147483647 h 296"/>
                <a:gd name="T2" fmla="*/ 2147483647 w 284"/>
                <a:gd name="T3" fmla="*/ 2147483647 h 296"/>
                <a:gd name="T4" fmla="*/ 2147483647 w 284"/>
                <a:gd name="T5" fmla="*/ 2147483647 h 296"/>
                <a:gd name="T6" fmla="*/ 2147483647 w 284"/>
                <a:gd name="T7" fmla="*/ 2147483647 h 296"/>
                <a:gd name="T8" fmla="*/ 2147483647 w 284"/>
                <a:gd name="T9" fmla="*/ 2147483647 h 296"/>
                <a:gd name="T10" fmla="*/ 2147483647 w 284"/>
                <a:gd name="T11" fmla="*/ 2147483647 h 296"/>
                <a:gd name="T12" fmla="*/ 2147483647 w 284"/>
                <a:gd name="T13" fmla="*/ 2147483647 h 296"/>
                <a:gd name="T14" fmla="*/ 2147483647 w 284"/>
                <a:gd name="T15" fmla="*/ 2147483647 h 296"/>
                <a:gd name="T16" fmla="*/ 2147483647 w 284"/>
                <a:gd name="T17" fmla="*/ 2147483647 h 296"/>
                <a:gd name="T18" fmla="*/ 2147483647 w 284"/>
                <a:gd name="T19" fmla="*/ 2147483647 h 296"/>
                <a:gd name="T20" fmla="*/ 2147483647 w 284"/>
                <a:gd name="T21" fmla="*/ 2147483647 h 296"/>
                <a:gd name="T22" fmla="*/ 2147483647 w 284"/>
                <a:gd name="T23" fmla="*/ 2147483647 h 296"/>
                <a:gd name="T24" fmla="*/ 2147483647 w 284"/>
                <a:gd name="T25" fmla="*/ 2147483647 h 296"/>
                <a:gd name="T26" fmla="*/ 2147483647 w 284"/>
                <a:gd name="T27" fmla="*/ 2147483647 h 296"/>
                <a:gd name="T28" fmla="*/ 2147483647 w 284"/>
                <a:gd name="T29" fmla="*/ 2147483647 h 296"/>
                <a:gd name="T30" fmla="*/ 2147483647 w 284"/>
                <a:gd name="T31" fmla="*/ 2147483647 h 296"/>
                <a:gd name="T32" fmla="*/ 2147483647 w 284"/>
                <a:gd name="T33" fmla="*/ 2147483647 h 296"/>
                <a:gd name="T34" fmla="*/ 2147483647 w 284"/>
                <a:gd name="T35" fmla="*/ 2147483647 h 296"/>
                <a:gd name="T36" fmla="*/ 2147483647 w 284"/>
                <a:gd name="T37" fmla="*/ 2147483647 h 296"/>
                <a:gd name="T38" fmla="*/ 2147483647 w 284"/>
                <a:gd name="T39" fmla="*/ 2147483647 h 296"/>
                <a:gd name="T40" fmla="*/ 2147483647 w 284"/>
                <a:gd name="T41" fmla="*/ 2147483647 h 296"/>
                <a:gd name="T42" fmla="*/ 2147483647 w 284"/>
                <a:gd name="T43" fmla="*/ 2147483647 h 296"/>
                <a:gd name="T44" fmla="*/ 2147483647 w 284"/>
                <a:gd name="T45" fmla="*/ 2147483647 h 296"/>
                <a:gd name="T46" fmla="*/ 2147483647 w 284"/>
                <a:gd name="T47" fmla="*/ 2147483647 h 296"/>
                <a:gd name="T48" fmla="*/ 2147483647 w 284"/>
                <a:gd name="T49" fmla="*/ 2147483647 h 296"/>
                <a:gd name="T50" fmla="*/ 2147483647 w 284"/>
                <a:gd name="T51" fmla="*/ 2147483647 h 296"/>
                <a:gd name="T52" fmla="*/ 2147483647 w 284"/>
                <a:gd name="T53" fmla="*/ 2147483647 h 296"/>
                <a:gd name="T54" fmla="*/ 2147483647 w 284"/>
                <a:gd name="T55" fmla="*/ 2147483647 h 296"/>
                <a:gd name="T56" fmla="*/ 2147483647 w 284"/>
                <a:gd name="T57" fmla="*/ 2147483647 h 296"/>
                <a:gd name="T58" fmla="*/ 2147483647 w 284"/>
                <a:gd name="T59" fmla="*/ 2147483647 h 296"/>
                <a:gd name="T60" fmla="*/ 2147483647 w 284"/>
                <a:gd name="T61" fmla="*/ 2147483647 h 296"/>
                <a:gd name="T62" fmla="*/ 2147483647 w 284"/>
                <a:gd name="T63" fmla="*/ 2147483647 h 296"/>
                <a:gd name="T64" fmla="*/ 2147483647 w 284"/>
                <a:gd name="T65" fmla="*/ 2147483647 h 296"/>
                <a:gd name="T66" fmla="*/ 2147483647 w 284"/>
                <a:gd name="T67" fmla="*/ 2147483647 h 296"/>
                <a:gd name="T68" fmla="*/ 2147483647 w 284"/>
                <a:gd name="T69" fmla="*/ 2147483647 h 296"/>
                <a:gd name="T70" fmla="*/ 2147483647 w 284"/>
                <a:gd name="T71" fmla="*/ 2147483647 h 296"/>
                <a:gd name="T72" fmla="*/ 2147483647 w 284"/>
                <a:gd name="T73" fmla="*/ 2147483647 h 296"/>
                <a:gd name="T74" fmla="*/ 2147483647 w 284"/>
                <a:gd name="T75" fmla="*/ 2147483647 h 296"/>
                <a:gd name="T76" fmla="*/ 2147483647 w 284"/>
                <a:gd name="T77" fmla="*/ 2147483647 h 296"/>
                <a:gd name="T78" fmla="*/ 2147483647 w 284"/>
                <a:gd name="T79" fmla="*/ 2147483647 h 296"/>
                <a:gd name="T80" fmla="*/ 2147483647 w 284"/>
                <a:gd name="T81" fmla="*/ 2147483647 h 296"/>
                <a:gd name="T82" fmla="*/ 2147483647 w 284"/>
                <a:gd name="T83" fmla="*/ 2147483647 h 2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296"/>
                <a:gd name="T128" fmla="*/ 284 w 284"/>
                <a:gd name="T129" fmla="*/ 296 h 2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296">
                  <a:moveTo>
                    <a:pt x="0" y="160"/>
                  </a:moveTo>
                  <a:lnTo>
                    <a:pt x="4" y="160"/>
                  </a:lnTo>
                  <a:lnTo>
                    <a:pt x="8" y="160"/>
                  </a:lnTo>
                  <a:lnTo>
                    <a:pt x="12" y="160"/>
                  </a:lnTo>
                  <a:lnTo>
                    <a:pt x="16" y="160"/>
                  </a:lnTo>
                  <a:lnTo>
                    <a:pt x="19" y="160"/>
                  </a:lnTo>
                  <a:lnTo>
                    <a:pt x="23" y="160"/>
                  </a:lnTo>
                  <a:lnTo>
                    <a:pt x="27" y="160"/>
                  </a:lnTo>
                  <a:lnTo>
                    <a:pt x="31" y="160"/>
                  </a:lnTo>
                  <a:lnTo>
                    <a:pt x="35" y="160"/>
                  </a:lnTo>
                  <a:lnTo>
                    <a:pt x="39" y="160"/>
                  </a:lnTo>
                  <a:lnTo>
                    <a:pt x="43" y="160"/>
                  </a:lnTo>
                  <a:lnTo>
                    <a:pt x="47" y="160"/>
                  </a:lnTo>
                  <a:lnTo>
                    <a:pt x="51" y="160"/>
                  </a:lnTo>
                  <a:lnTo>
                    <a:pt x="55" y="160"/>
                  </a:lnTo>
                  <a:lnTo>
                    <a:pt x="58" y="160"/>
                  </a:lnTo>
                  <a:lnTo>
                    <a:pt x="62" y="160"/>
                  </a:lnTo>
                  <a:lnTo>
                    <a:pt x="66" y="160"/>
                  </a:lnTo>
                  <a:lnTo>
                    <a:pt x="70" y="167"/>
                  </a:lnTo>
                  <a:lnTo>
                    <a:pt x="70" y="191"/>
                  </a:lnTo>
                  <a:lnTo>
                    <a:pt x="74" y="226"/>
                  </a:lnTo>
                  <a:lnTo>
                    <a:pt x="74" y="245"/>
                  </a:lnTo>
                  <a:lnTo>
                    <a:pt x="74" y="230"/>
                  </a:lnTo>
                  <a:lnTo>
                    <a:pt x="78" y="167"/>
                  </a:lnTo>
                  <a:lnTo>
                    <a:pt x="78" y="94"/>
                  </a:lnTo>
                  <a:lnTo>
                    <a:pt x="82" y="51"/>
                  </a:lnTo>
                  <a:lnTo>
                    <a:pt x="86" y="86"/>
                  </a:lnTo>
                  <a:lnTo>
                    <a:pt x="86" y="132"/>
                  </a:lnTo>
                  <a:lnTo>
                    <a:pt x="90" y="187"/>
                  </a:lnTo>
                  <a:lnTo>
                    <a:pt x="90" y="233"/>
                  </a:lnTo>
                  <a:lnTo>
                    <a:pt x="94" y="202"/>
                  </a:lnTo>
                  <a:lnTo>
                    <a:pt x="94" y="164"/>
                  </a:lnTo>
                  <a:lnTo>
                    <a:pt x="97" y="140"/>
                  </a:lnTo>
                  <a:lnTo>
                    <a:pt x="101" y="140"/>
                  </a:lnTo>
                  <a:lnTo>
                    <a:pt x="101" y="109"/>
                  </a:lnTo>
                  <a:lnTo>
                    <a:pt x="105" y="105"/>
                  </a:lnTo>
                  <a:lnTo>
                    <a:pt x="105" y="136"/>
                  </a:lnTo>
                  <a:lnTo>
                    <a:pt x="109" y="210"/>
                  </a:lnTo>
                  <a:lnTo>
                    <a:pt x="109" y="272"/>
                  </a:lnTo>
                  <a:lnTo>
                    <a:pt x="113" y="276"/>
                  </a:lnTo>
                  <a:lnTo>
                    <a:pt x="113" y="140"/>
                  </a:lnTo>
                  <a:lnTo>
                    <a:pt x="117" y="97"/>
                  </a:lnTo>
                  <a:lnTo>
                    <a:pt x="117" y="86"/>
                  </a:lnTo>
                  <a:lnTo>
                    <a:pt x="121" y="90"/>
                  </a:lnTo>
                  <a:lnTo>
                    <a:pt x="121" y="109"/>
                  </a:lnTo>
                  <a:lnTo>
                    <a:pt x="125" y="129"/>
                  </a:lnTo>
                  <a:lnTo>
                    <a:pt x="125" y="136"/>
                  </a:lnTo>
                  <a:lnTo>
                    <a:pt x="125" y="121"/>
                  </a:lnTo>
                  <a:lnTo>
                    <a:pt x="129" y="82"/>
                  </a:lnTo>
                  <a:lnTo>
                    <a:pt x="129" y="74"/>
                  </a:lnTo>
                  <a:lnTo>
                    <a:pt x="132" y="121"/>
                  </a:lnTo>
                  <a:lnTo>
                    <a:pt x="132" y="210"/>
                  </a:lnTo>
                  <a:lnTo>
                    <a:pt x="136" y="272"/>
                  </a:lnTo>
                  <a:lnTo>
                    <a:pt x="140" y="218"/>
                  </a:lnTo>
                  <a:lnTo>
                    <a:pt x="140" y="129"/>
                  </a:lnTo>
                  <a:lnTo>
                    <a:pt x="144" y="132"/>
                  </a:lnTo>
                  <a:lnTo>
                    <a:pt x="144" y="156"/>
                  </a:lnTo>
                  <a:lnTo>
                    <a:pt x="148" y="191"/>
                  </a:lnTo>
                  <a:lnTo>
                    <a:pt x="148" y="230"/>
                  </a:lnTo>
                  <a:lnTo>
                    <a:pt x="152" y="257"/>
                  </a:lnTo>
                  <a:lnTo>
                    <a:pt x="152" y="265"/>
                  </a:lnTo>
                  <a:lnTo>
                    <a:pt x="152" y="249"/>
                  </a:lnTo>
                  <a:lnTo>
                    <a:pt x="156" y="222"/>
                  </a:lnTo>
                  <a:lnTo>
                    <a:pt x="156" y="183"/>
                  </a:lnTo>
                  <a:lnTo>
                    <a:pt x="160" y="140"/>
                  </a:lnTo>
                  <a:lnTo>
                    <a:pt x="160" y="97"/>
                  </a:lnTo>
                  <a:lnTo>
                    <a:pt x="164" y="70"/>
                  </a:lnTo>
                  <a:lnTo>
                    <a:pt x="164" y="59"/>
                  </a:lnTo>
                  <a:lnTo>
                    <a:pt x="164" y="66"/>
                  </a:lnTo>
                  <a:lnTo>
                    <a:pt x="168" y="94"/>
                  </a:lnTo>
                  <a:lnTo>
                    <a:pt x="168" y="125"/>
                  </a:lnTo>
                  <a:lnTo>
                    <a:pt x="171" y="152"/>
                  </a:lnTo>
                  <a:lnTo>
                    <a:pt x="171" y="160"/>
                  </a:lnTo>
                  <a:lnTo>
                    <a:pt x="175" y="160"/>
                  </a:lnTo>
                  <a:lnTo>
                    <a:pt x="175" y="148"/>
                  </a:lnTo>
                  <a:lnTo>
                    <a:pt x="179" y="132"/>
                  </a:lnTo>
                  <a:lnTo>
                    <a:pt x="179" y="125"/>
                  </a:lnTo>
                  <a:lnTo>
                    <a:pt x="179" y="140"/>
                  </a:lnTo>
                  <a:lnTo>
                    <a:pt x="183" y="183"/>
                  </a:lnTo>
                  <a:lnTo>
                    <a:pt x="183" y="226"/>
                  </a:lnTo>
                  <a:lnTo>
                    <a:pt x="187" y="233"/>
                  </a:lnTo>
                  <a:lnTo>
                    <a:pt x="187" y="195"/>
                  </a:lnTo>
                  <a:lnTo>
                    <a:pt x="191" y="148"/>
                  </a:lnTo>
                  <a:lnTo>
                    <a:pt x="191" y="132"/>
                  </a:lnTo>
                  <a:lnTo>
                    <a:pt x="191" y="160"/>
                  </a:lnTo>
                  <a:lnTo>
                    <a:pt x="195" y="191"/>
                  </a:lnTo>
                  <a:lnTo>
                    <a:pt x="199" y="144"/>
                  </a:lnTo>
                  <a:lnTo>
                    <a:pt x="199" y="105"/>
                  </a:lnTo>
                  <a:lnTo>
                    <a:pt x="203" y="101"/>
                  </a:lnTo>
                  <a:lnTo>
                    <a:pt x="203" y="202"/>
                  </a:lnTo>
                  <a:lnTo>
                    <a:pt x="206" y="237"/>
                  </a:lnTo>
                  <a:lnTo>
                    <a:pt x="206" y="233"/>
                  </a:lnTo>
                  <a:lnTo>
                    <a:pt x="210" y="214"/>
                  </a:lnTo>
                  <a:lnTo>
                    <a:pt x="210" y="187"/>
                  </a:lnTo>
                  <a:lnTo>
                    <a:pt x="214" y="156"/>
                  </a:lnTo>
                  <a:lnTo>
                    <a:pt x="214" y="94"/>
                  </a:lnTo>
                  <a:lnTo>
                    <a:pt x="218" y="78"/>
                  </a:lnTo>
                  <a:lnTo>
                    <a:pt x="218" y="62"/>
                  </a:lnTo>
                  <a:lnTo>
                    <a:pt x="222" y="43"/>
                  </a:lnTo>
                  <a:lnTo>
                    <a:pt x="222" y="16"/>
                  </a:lnTo>
                  <a:lnTo>
                    <a:pt x="226" y="0"/>
                  </a:lnTo>
                  <a:lnTo>
                    <a:pt x="226" y="4"/>
                  </a:lnTo>
                  <a:lnTo>
                    <a:pt x="230" y="28"/>
                  </a:lnTo>
                  <a:lnTo>
                    <a:pt x="230" y="66"/>
                  </a:lnTo>
                  <a:lnTo>
                    <a:pt x="234" y="62"/>
                  </a:lnTo>
                  <a:lnTo>
                    <a:pt x="234" y="51"/>
                  </a:lnTo>
                  <a:lnTo>
                    <a:pt x="242" y="35"/>
                  </a:lnTo>
                  <a:lnTo>
                    <a:pt x="238" y="35"/>
                  </a:lnTo>
                  <a:lnTo>
                    <a:pt x="242" y="47"/>
                  </a:lnTo>
                  <a:lnTo>
                    <a:pt x="245" y="55"/>
                  </a:lnTo>
                  <a:lnTo>
                    <a:pt x="249" y="55"/>
                  </a:lnTo>
                  <a:lnTo>
                    <a:pt x="253" y="59"/>
                  </a:lnTo>
                  <a:lnTo>
                    <a:pt x="253" y="78"/>
                  </a:lnTo>
                  <a:lnTo>
                    <a:pt x="257" y="94"/>
                  </a:lnTo>
                  <a:lnTo>
                    <a:pt x="257" y="121"/>
                  </a:lnTo>
                  <a:lnTo>
                    <a:pt x="261" y="164"/>
                  </a:lnTo>
                  <a:lnTo>
                    <a:pt x="261" y="218"/>
                  </a:lnTo>
                  <a:lnTo>
                    <a:pt x="265" y="272"/>
                  </a:lnTo>
                  <a:lnTo>
                    <a:pt x="265" y="296"/>
                  </a:lnTo>
                  <a:lnTo>
                    <a:pt x="269" y="272"/>
                  </a:lnTo>
                  <a:lnTo>
                    <a:pt x="269" y="156"/>
                  </a:lnTo>
                  <a:lnTo>
                    <a:pt x="273" y="101"/>
                  </a:lnTo>
                  <a:lnTo>
                    <a:pt x="273" y="66"/>
                  </a:lnTo>
                  <a:lnTo>
                    <a:pt x="277" y="43"/>
                  </a:lnTo>
                  <a:lnTo>
                    <a:pt x="281" y="62"/>
                  </a:lnTo>
                  <a:lnTo>
                    <a:pt x="281" y="167"/>
                  </a:lnTo>
                  <a:lnTo>
                    <a:pt x="284" y="230"/>
                  </a:lnTo>
                  <a:lnTo>
                    <a:pt x="284" y="268"/>
                  </a:lnTo>
                </a:path>
              </a:pathLst>
            </a:custGeom>
            <a:noFill/>
            <a:ln w="0">
              <a:solidFill>
                <a:srgbClr val="0000FF"/>
              </a:solidFill>
              <a:prstDash val="solid"/>
              <a:round/>
              <a:headEnd/>
              <a:tailEnd/>
            </a:ln>
          </p:spPr>
          <p:txBody>
            <a:bodyPr/>
            <a:lstStyle/>
            <a:p>
              <a:endParaRPr lang="en-US"/>
            </a:p>
          </p:txBody>
        </p:sp>
        <p:sp>
          <p:nvSpPr>
            <p:cNvPr id="163852" name="Freeform 62"/>
            <p:cNvSpPr>
              <a:spLocks/>
            </p:cNvSpPr>
            <p:nvPr/>
          </p:nvSpPr>
          <p:spPr bwMode="auto">
            <a:xfrm rot="10800000">
              <a:off x="3257946" y="1581362"/>
              <a:ext cx="604838" cy="776288"/>
            </a:xfrm>
            <a:custGeom>
              <a:avLst/>
              <a:gdLst>
                <a:gd name="T0" fmla="*/ 2147483647 w 254"/>
                <a:gd name="T1" fmla="*/ 2147483647 h 326"/>
                <a:gd name="T2" fmla="*/ 2147483647 w 254"/>
                <a:gd name="T3" fmla="*/ 2147483647 h 326"/>
                <a:gd name="T4" fmla="*/ 2147483647 w 254"/>
                <a:gd name="T5" fmla="*/ 2147483647 h 326"/>
                <a:gd name="T6" fmla="*/ 2147483647 w 254"/>
                <a:gd name="T7" fmla="*/ 2147483647 h 326"/>
                <a:gd name="T8" fmla="*/ 2147483647 w 254"/>
                <a:gd name="T9" fmla="*/ 2147483647 h 326"/>
                <a:gd name="T10" fmla="*/ 2147483647 w 254"/>
                <a:gd name="T11" fmla="*/ 2147483647 h 326"/>
                <a:gd name="T12" fmla="*/ 2147483647 w 254"/>
                <a:gd name="T13" fmla="*/ 2147483647 h 326"/>
                <a:gd name="T14" fmla="*/ 2147483647 w 254"/>
                <a:gd name="T15" fmla="*/ 2147483647 h 326"/>
                <a:gd name="T16" fmla="*/ 2147483647 w 254"/>
                <a:gd name="T17" fmla="*/ 2147483647 h 326"/>
                <a:gd name="T18" fmla="*/ 2147483647 w 254"/>
                <a:gd name="T19" fmla="*/ 2147483647 h 326"/>
                <a:gd name="T20" fmla="*/ 2147483647 w 254"/>
                <a:gd name="T21" fmla="*/ 2147483647 h 326"/>
                <a:gd name="T22" fmla="*/ 2147483647 w 254"/>
                <a:gd name="T23" fmla="*/ 2147483647 h 326"/>
                <a:gd name="T24" fmla="*/ 2147483647 w 254"/>
                <a:gd name="T25" fmla="*/ 2147483647 h 326"/>
                <a:gd name="T26" fmla="*/ 2147483647 w 254"/>
                <a:gd name="T27" fmla="*/ 0 h 326"/>
                <a:gd name="T28" fmla="*/ 2147483647 w 254"/>
                <a:gd name="T29" fmla="*/ 2147483647 h 326"/>
                <a:gd name="T30" fmla="*/ 2147483647 w 254"/>
                <a:gd name="T31" fmla="*/ 2147483647 h 326"/>
                <a:gd name="T32" fmla="*/ 2147483647 w 254"/>
                <a:gd name="T33" fmla="*/ 2147483647 h 326"/>
                <a:gd name="T34" fmla="*/ 2147483647 w 254"/>
                <a:gd name="T35" fmla="*/ 2147483647 h 326"/>
                <a:gd name="T36" fmla="*/ 2147483647 w 254"/>
                <a:gd name="T37" fmla="*/ 2147483647 h 326"/>
                <a:gd name="T38" fmla="*/ 2147483647 w 254"/>
                <a:gd name="T39" fmla="*/ 2147483647 h 326"/>
                <a:gd name="T40" fmla="*/ 2147483647 w 254"/>
                <a:gd name="T41" fmla="*/ 2147483647 h 326"/>
                <a:gd name="T42" fmla="*/ 2147483647 w 254"/>
                <a:gd name="T43" fmla="*/ 2147483647 h 326"/>
                <a:gd name="T44" fmla="*/ 2147483647 w 254"/>
                <a:gd name="T45" fmla="*/ 2147483647 h 326"/>
                <a:gd name="T46" fmla="*/ 2147483647 w 254"/>
                <a:gd name="T47" fmla="*/ 2147483647 h 326"/>
                <a:gd name="T48" fmla="*/ 2147483647 w 254"/>
                <a:gd name="T49" fmla="*/ 2147483647 h 326"/>
                <a:gd name="T50" fmla="*/ 2147483647 w 254"/>
                <a:gd name="T51" fmla="*/ 2147483647 h 326"/>
                <a:gd name="T52" fmla="*/ 2147483647 w 254"/>
                <a:gd name="T53" fmla="*/ 2147483647 h 326"/>
                <a:gd name="T54" fmla="*/ 2147483647 w 254"/>
                <a:gd name="T55" fmla="*/ 2147483647 h 326"/>
                <a:gd name="T56" fmla="*/ 2147483647 w 254"/>
                <a:gd name="T57" fmla="*/ 2147483647 h 326"/>
                <a:gd name="T58" fmla="*/ 2147483647 w 254"/>
                <a:gd name="T59" fmla="*/ 2147483647 h 326"/>
                <a:gd name="T60" fmla="*/ 2147483647 w 254"/>
                <a:gd name="T61" fmla="*/ 2147483647 h 326"/>
                <a:gd name="T62" fmla="*/ 2147483647 w 254"/>
                <a:gd name="T63" fmla="*/ 2147483647 h 326"/>
                <a:gd name="T64" fmla="*/ 2147483647 w 254"/>
                <a:gd name="T65" fmla="*/ 2147483647 h 326"/>
                <a:gd name="T66" fmla="*/ 2147483647 w 254"/>
                <a:gd name="T67" fmla="*/ 2147483647 h 326"/>
                <a:gd name="T68" fmla="*/ 2147483647 w 254"/>
                <a:gd name="T69" fmla="*/ 2147483647 h 326"/>
                <a:gd name="T70" fmla="*/ 2147483647 w 254"/>
                <a:gd name="T71" fmla="*/ 2147483647 h 326"/>
                <a:gd name="T72" fmla="*/ 2147483647 w 254"/>
                <a:gd name="T73" fmla="*/ 2147483647 h 326"/>
                <a:gd name="T74" fmla="*/ 2147483647 w 254"/>
                <a:gd name="T75" fmla="*/ 2147483647 h 326"/>
                <a:gd name="T76" fmla="*/ 2147483647 w 254"/>
                <a:gd name="T77" fmla="*/ 2147483647 h 326"/>
                <a:gd name="T78" fmla="*/ 2147483647 w 254"/>
                <a:gd name="T79" fmla="*/ 2147483647 h 326"/>
                <a:gd name="T80" fmla="*/ 2147483647 w 254"/>
                <a:gd name="T81" fmla="*/ 2147483647 h 326"/>
                <a:gd name="T82" fmla="*/ 2147483647 w 254"/>
                <a:gd name="T83" fmla="*/ 2147483647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326"/>
                <a:gd name="T128" fmla="*/ 254 w 25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326">
                  <a:moveTo>
                    <a:pt x="0" y="217"/>
                  </a:moveTo>
                  <a:lnTo>
                    <a:pt x="4" y="217"/>
                  </a:lnTo>
                  <a:lnTo>
                    <a:pt x="4" y="206"/>
                  </a:lnTo>
                  <a:lnTo>
                    <a:pt x="8" y="202"/>
                  </a:lnTo>
                  <a:lnTo>
                    <a:pt x="8" y="252"/>
                  </a:lnTo>
                  <a:lnTo>
                    <a:pt x="12" y="268"/>
                  </a:lnTo>
                  <a:lnTo>
                    <a:pt x="12" y="260"/>
                  </a:lnTo>
                  <a:lnTo>
                    <a:pt x="16" y="233"/>
                  </a:lnTo>
                  <a:lnTo>
                    <a:pt x="16" y="198"/>
                  </a:lnTo>
                  <a:lnTo>
                    <a:pt x="20" y="159"/>
                  </a:lnTo>
                  <a:lnTo>
                    <a:pt x="20" y="132"/>
                  </a:lnTo>
                  <a:lnTo>
                    <a:pt x="24" y="163"/>
                  </a:lnTo>
                  <a:lnTo>
                    <a:pt x="24" y="210"/>
                  </a:lnTo>
                  <a:lnTo>
                    <a:pt x="28" y="248"/>
                  </a:lnTo>
                  <a:lnTo>
                    <a:pt x="28" y="283"/>
                  </a:lnTo>
                  <a:lnTo>
                    <a:pt x="32" y="307"/>
                  </a:lnTo>
                  <a:lnTo>
                    <a:pt x="32" y="322"/>
                  </a:lnTo>
                  <a:lnTo>
                    <a:pt x="35" y="326"/>
                  </a:lnTo>
                  <a:lnTo>
                    <a:pt x="35" y="252"/>
                  </a:lnTo>
                  <a:lnTo>
                    <a:pt x="39" y="163"/>
                  </a:lnTo>
                  <a:lnTo>
                    <a:pt x="39" y="89"/>
                  </a:lnTo>
                  <a:lnTo>
                    <a:pt x="43" y="74"/>
                  </a:lnTo>
                  <a:lnTo>
                    <a:pt x="43" y="120"/>
                  </a:lnTo>
                  <a:lnTo>
                    <a:pt x="47" y="159"/>
                  </a:lnTo>
                  <a:lnTo>
                    <a:pt x="47" y="101"/>
                  </a:lnTo>
                  <a:lnTo>
                    <a:pt x="51" y="54"/>
                  </a:lnTo>
                  <a:lnTo>
                    <a:pt x="51" y="58"/>
                  </a:lnTo>
                  <a:lnTo>
                    <a:pt x="55" y="101"/>
                  </a:lnTo>
                  <a:lnTo>
                    <a:pt x="55" y="140"/>
                  </a:lnTo>
                  <a:lnTo>
                    <a:pt x="59" y="136"/>
                  </a:lnTo>
                  <a:lnTo>
                    <a:pt x="59" y="62"/>
                  </a:lnTo>
                  <a:lnTo>
                    <a:pt x="63" y="70"/>
                  </a:lnTo>
                  <a:lnTo>
                    <a:pt x="63" y="109"/>
                  </a:lnTo>
                  <a:lnTo>
                    <a:pt x="67" y="144"/>
                  </a:lnTo>
                  <a:lnTo>
                    <a:pt x="67" y="147"/>
                  </a:lnTo>
                  <a:lnTo>
                    <a:pt x="71" y="132"/>
                  </a:lnTo>
                  <a:lnTo>
                    <a:pt x="74" y="171"/>
                  </a:lnTo>
                  <a:lnTo>
                    <a:pt x="74" y="241"/>
                  </a:lnTo>
                  <a:lnTo>
                    <a:pt x="78" y="198"/>
                  </a:lnTo>
                  <a:lnTo>
                    <a:pt x="78" y="109"/>
                  </a:lnTo>
                  <a:lnTo>
                    <a:pt x="82" y="31"/>
                  </a:lnTo>
                  <a:lnTo>
                    <a:pt x="82" y="0"/>
                  </a:lnTo>
                  <a:lnTo>
                    <a:pt x="86" y="11"/>
                  </a:lnTo>
                  <a:lnTo>
                    <a:pt x="86" y="89"/>
                  </a:lnTo>
                  <a:lnTo>
                    <a:pt x="90" y="128"/>
                  </a:lnTo>
                  <a:lnTo>
                    <a:pt x="90" y="147"/>
                  </a:lnTo>
                  <a:lnTo>
                    <a:pt x="94" y="136"/>
                  </a:lnTo>
                  <a:lnTo>
                    <a:pt x="94" y="113"/>
                  </a:lnTo>
                  <a:lnTo>
                    <a:pt x="98" y="105"/>
                  </a:lnTo>
                  <a:lnTo>
                    <a:pt x="98" y="171"/>
                  </a:lnTo>
                  <a:lnTo>
                    <a:pt x="102" y="179"/>
                  </a:lnTo>
                  <a:lnTo>
                    <a:pt x="102" y="128"/>
                  </a:lnTo>
                  <a:lnTo>
                    <a:pt x="106" y="62"/>
                  </a:lnTo>
                  <a:lnTo>
                    <a:pt x="106" y="23"/>
                  </a:lnTo>
                  <a:lnTo>
                    <a:pt x="109" y="43"/>
                  </a:lnTo>
                  <a:lnTo>
                    <a:pt x="109" y="97"/>
                  </a:lnTo>
                  <a:lnTo>
                    <a:pt x="113" y="81"/>
                  </a:lnTo>
                  <a:lnTo>
                    <a:pt x="113" y="66"/>
                  </a:lnTo>
                  <a:lnTo>
                    <a:pt x="117" y="81"/>
                  </a:lnTo>
                  <a:lnTo>
                    <a:pt x="117" y="140"/>
                  </a:lnTo>
                  <a:lnTo>
                    <a:pt x="121" y="198"/>
                  </a:lnTo>
                  <a:lnTo>
                    <a:pt x="121" y="202"/>
                  </a:lnTo>
                  <a:lnTo>
                    <a:pt x="125" y="140"/>
                  </a:lnTo>
                  <a:lnTo>
                    <a:pt x="125" y="35"/>
                  </a:lnTo>
                  <a:lnTo>
                    <a:pt x="129" y="58"/>
                  </a:lnTo>
                  <a:lnTo>
                    <a:pt x="129" y="113"/>
                  </a:lnTo>
                  <a:lnTo>
                    <a:pt x="133" y="171"/>
                  </a:lnTo>
                  <a:lnTo>
                    <a:pt x="133" y="225"/>
                  </a:lnTo>
                  <a:lnTo>
                    <a:pt x="137" y="260"/>
                  </a:lnTo>
                  <a:lnTo>
                    <a:pt x="137" y="217"/>
                  </a:lnTo>
                  <a:lnTo>
                    <a:pt x="141" y="163"/>
                  </a:lnTo>
                  <a:lnTo>
                    <a:pt x="141" y="128"/>
                  </a:lnTo>
                  <a:lnTo>
                    <a:pt x="145" y="113"/>
                  </a:lnTo>
                  <a:lnTo>
                    <a:pt x="145" y="105"/>
                  </a:lnTo>
                  <a:lnTo>
                    <a:pt x="148" y="101"/>
                  </a:lnTo>
                  <a:lnTo>
                    <a:pt x="148" y="97"/>
                  </a:lnTo>
                  <a:lnTo>
                    <a:pt x="152" y="93"/>
                  </a:lnTo>
                  <a:lnTo>
                    <a:pt x="152" y="85"/>
                  </a:lnTo>
                  <a:lnTo>
                    <a:pt x="156" y="74"/>
                  </a:lnTo>
                  <a:lnTo>
                    <a:pt x="156" y="62"/>
                  </a:lnTo>
                  <a:lnTo>
                    <a:pt x="160" y="50"/>
                  </a:lnTo>
                  <a:lnTo>
                    <a:pt x="160" y="43"/>
                  </a:lnTo>
                  <a:lnTo>
                    <a:pt x="164" y="46"/>
                  </a:lnTo>
                  <a:lnTo>
                    <a:pt x="164" y="78"/>
                  </a:lnTo>
                  <a:lnTo>
                    <a:pt x="168" y="93"/>
                  </a:lnTo>
                  <a:lnTo>
                    <a:pt x="168" y="109"/>
                  </a:lnTo>
                  <a:lnTo>
                    <a:pt x="172" y="124"/>
                  </a:lnTo>
                  <a:lnTo>
                    <a:pt x="172" y="144"/>
                  </a:lnTo>
                  <a:lnTo>
                    <a:pt x="176" y="163"/>
                  </a:lnTo>
                  <a:lnTo>
                    <a:pt x="176" y="175"/>
                  </a:lnTo>
                  <a:lnTo>
                    <a:pt x="180" y="159"/>
                  </a:lnTo>
                  <a:lnTo>
                    <a:pt x="180" y="144"/>
                  </a:lnTo>
                  <a:lnTo>
                    <a:pt x="184" y="120"/>
                  </a:lnTo>
                  <a:lnTo>
                    <a:pt x="184" y="101"/>
                  </a:lnTo>
                  <a:lnTo>
                    <a:pt x="187" y="81"/>
                  </a:lnTo>
                  <a:lnTo>
                    <a:pt x="187" y="58"/>
                  </a:lnTo>
                  <a:lnTo>
                    <a:pt x="191" y="58"/>
                  </a:lnTo>
                  <a:lnTo>
                    <a:pt x="191" y="70"/>
                  </a:lnTo>
                  <a:lnTo>
                    <a:pt x="195" y="85"/>
                  </a:lnTo>
                  <a:lnTo>
                    <a:pt x="195" y="105"/>
                  </a:lnTo>
                  <a:lnTo>
                    <a:pt x="199" y="120"/>
                  </a:lnTo>
                  <a:lnTo>
                    <a:pt x="199" y="159"/>
                  </a:lnTo>
                  <a:lnTo>
                    <a:pt x="203" y="171"/>
                  </a:lnTo>
                  <a:lnTo>
                    <a:pt x="207" y="167"/>
                  </a:lnTo>
                  <a:lnTo>
                    <a:pt x="207" y="151"/>
                  </a:lnTo>
                  <a:lnTo>
                    <a:pt x="211" y="128"/>
                  </a:lnTo>
                  <a:lnTo>
                    <a:pt x="211" y="105"/>
                  </a:lnTo>
                  <a:lnTo>
                    <a:pt x="215" y="85"/>
                  </a:lnTo>
                  <a:lnTo>
                    <a:pt x="215" y="62"/>
                  </a:lnTo>
                  <a:lnTo>
                    <a:pt x="219" y="66"/>
                  </a:lnTo>
                  <a:lnTo>
                    <a:pt x="222" y="78"/>
                  </a:lnTo>
                  <a:lnTo>
                    <a:pt x="222" y="97"/>
                  </a:lnTo>
                  <a:lnTo>
                    <a:pt x="226" y="113"/>
                  </a:lnTo>
                  <a:lnTo>
                    <a:pt x="226" y="159"/>
                  </a:lnTo>
                  <a:lnTo>
                    <a:pt x="230" y="179"/>
                  </a:lnTo>
                  <a:lnTo>
                    <a:pt x="230" y="182"/>
                  </a:lnTo>
                  <a:lnTo>
                    <a:pt x="234" y="171"/>
                  </a:lnTo>
                  <a:lnTo>
                    <a:pt x="234" y="151"/>
                  </a:lnTo>
                  <a:lnTo>
                    <a:pt x="238" y="132"/>
                  </a:lnTo>
                  <a:lnTo>
                    <a:pt x="238" y="97"/>
                  </a:lnTo>
                  <a:lnTo>
                    <a:pt x="242" y="81"/>
                  </a:lnTo>
                  <a:lnTo>
                    <a:pt x="242" y="62"/>
                  </a:lnTo>
                  <a:lnTo>
                    <a:pt x="246" y="50"/>
                  </a:lnTo>
                  <a:lnTo>
                    <a:pt x="246" y="54"/>
                  </a:lnTo>
                  <a:lnTo>
                    <a:pt x="250" y="66"/>
                  </a:lnTo>
                  <a:lnTo>
                    <a:pt x="250" y="89"/>
                  </a:lnTo>
                  <a:lnTo>
                    <a:pt x="254" y="109"/>
                  </a:lnTo>
                  <a:lnTo>
                    <a:pt x="254" y="151"/>
                  </a:lnTo>
                </a:path>
              </a:pathLst>
            </a:custGeom>
            <a:noFill/>
            <a:ln w="0">
              <a:solidFill>
                <a:srgbClr val="0000FF"/>
              </a:solidFill>
              <a:prstDash val="solid"/>
              <a:round/>
              <a:headEnd/>
              <a:tailEnd/>
            </a:ln>
          </p:spPr>
          <p:txBody>
            <a:bodyPr/>
            <a:lstStyle/>
            <a:p>
              <a:endParaRPr lang="en-US"/>
            </a:p>
          </p:txBody>
        </p:sp>
        <p:sp>
          <p:nvSpPr>
            <p:cNvPr id="163853" name="Freeform 64"/>
            <p:cNvSpPr>
              <a:spLocks/>
            </p:cNvSpPr>
            <p:nvPr/>
          </p:nvSpPr>
          <p:spPr bwMode="auto">
            <a:xfrm rot="10800000">
              <a:off x="2831702" y="1884971"/>
              <a:ext cx="621507" cy="388145"/>
            </a:xfrm>
            <a:custGeom>
              <a:avLst/>
              <a:gdLst>
                <a:gd name="T0" fmla="*/ 2147483647 w 261"/>
                <a:gd name="T1" fmla="*/ 2147483647 h 163"/>
                <a:gd name="T2" fmla="*/ 2147483647 w 261"/>
                <a:gd name="T3" fmla="*/ 2147483647 h 163"/>
                <a:gd name="T4" fmla="*/ 2147483647 w 261"/>
                <a:gd name="T5" fmla="*/ 2147483647 h 163"/>
                <a:gd name="T6" fmla="*/ 2147483647 w 261"/>
                <a:gd name="T7" fmla="*/ 2147483647 h 163"/>
                <a:gd name="T8" fmla="*/ 2147483647 w 261"/>
                <a:gd name="T9" fmla="*/ 2147483647 h 163"/>
                <a:gd name="T10" fmla="*/ 2147483647 w 261"/>
                <a:gd name="T11" fmla="*/ 2147483647 h 163"/>
                <a:gd name="T12" fmla="*/ 2147483647 w 261"/>
                <a:gd name="T13" fmla="*/ 2147483647 h 163"/>
                <a:gd name="T14" fmla="*/ 2147483647 w 261"/>
                <a:gd name="T15" fmla="*/ 2147483647 h 163"/>
                <a:gd name="T16" fmla="*/ 2147483647 w 261"/>
                <a:gd name="T17" fmla="*/ 2147483647 h 163"/>
                <a:gd name="T18" fmla="*/ 2147483647 w 261"/>
                <a:gd name="T19" fmla="*/ 2147483647 h 163"/>
                <a:gd name="T20" fmla="*/ 2147483647 w 261"/>
                <a:gd name="T21" fmla="*/ 2147483647 h 163"/>
                <a:gd name="T22" fmla="*/ 2147483647 w 261"/>
                <a:gd name="T23" fmla="*/ 2147483647 h 163"/>
                <a:gd name="T24" fmla="*/ 2147483647 w 261"/>
                <a:gd name="T25" fmla="*/ 2147483647 h 163"/>
                <a:gd name="T26" fmla="*/ 2147483647 w 261"/>
                <a:gd name="T27" fmla="*/ 2147483647 h 163"/>
                <a:gd name="T28" fmla="*/ 2147483647 w 261"/>
                <a:gd name="T29" fmla="*/ 2147483647 h 163"/>
                <a:gd name="T30" fmla="*/ 2147483647 w 261"/>
                <a:gd name="T31" fmla="*/ 2147483647 h 163"/>
                <a:gd name="T32" fmla="*/ 2147483647 w 261"/>
                <a:gd name="T33" fmla="*/ 2147483647 h 163"/>
                <a:gd name="T34" fmla="*/ 2147483647 w 261"/>
                <a:gd name="T35" fmla="*/ 2147483647 h 163"/>
                <a:gd name="T36" fmla="*/ 2147483647 w 261"/>
                <a:gd name="T37" fmla="*/ 2147483647 h 163"/>
                <a:gd name="T38" fmla="*/ 2147483647 w 261"/>
                <a:gd name="T39" fmla="*/ 2147483647 h 163"/>
                <a:gd name="T40" fmla="*/ 2147483647 w 261"/>
                <a:gd name="T41" fmla="*/ 2147483647 h 163"/>
                <a:gd name="T42" fmla="*/ 2147483647 w 261"/>
                <a:gd name="T43" fmla="*/ 2147483647 h 163"/>
                <a:gd name="T44" fmla="*/ 2147483647 w 261"/>
                <a:gd name="T45" fmla="*/ 2147483647 h 163"/>
                <a:gd name="T46" fmla="*/ 2147483647 w 261"/>
                <a:gd name="T47" fmla="*/ 2147483647 h 163"/>
                <a:gd name="T48" fmla="*/ 2147483647 w 261"/>
                <a:gd name="T49" fmla="*/ 2147483647 h 163"/>
                <a:gd name="T50" fmla="*/ 2147483647 w 261"/>
                <a:gd name="T51" fmla="*/ 2147483647 h 163"/>
                <a:gd name="T52" fmla="*/ 2147483647 w 261"/>
                <a:gd name="T53" fmla="*/ 2147483647 h 163"/>
                <a:gd name="T54" fmla="*/ 2147483647 w 261"/>
                <a:gd name="T55" fmla="*/ 2147483647 h 163"/>
                <a:gd name="T56" fmla="*/ 2147483647 w 261"/>
                <a:gd name="T57" fmla="*/ 2147483647 h 163"/>
                <a:gd name="T58" fmla="*/ 2147483647 w 261"/>
                <a:gd name="T59" fmla="*/ 2147483647 h 163"/>
                <a:gd name="T60" fmla="*/ 2147483647 w 261"/>
                <a:gd name="T61" fmla="*/ 2147483647 h 163"/>
                <a:gd name="T62" fmla="*/ 2147483647 w 261"/>
                <a:gd name="T63" fmla="*/ 2147483647 h 163"/>
                <a:gd name="T64" fmla="*/ 2147483647 w 261"/>
                <a:gd name="T65" fmla="*/ 2147483647 h 163"/>
                <a:gd name="T66" fmla="*/ 2147483647 w 261"/>
                <a:gd name="T67" fmla="*/ 2147483647 h 163"/>
                <a:gd name="T68" fmla="*/ 2147483647 w 261"/>
                <a:gd name="T69" fmla="*/ 2147483647 h 163"/>
                <a:gd name="T70" fmla="*/ 2147483647 w 261"/>
                <a:gd name="T71" fmla="*/ 2147483647 h 163"/>
                <a:gd name="T72" fmla="*/ 2147483647 w 261"/>
                <a:gd name="T73" fmla="*/ 2147483647 h 163"/>
                <a:gd name="T74" fmla="*/ 2147483647 w 261"/>
                <a:gd name="T75" fmla="*/ 2147483647 h 163"/>
                <a:gd name="T76" fmla="*/ 2147483647 w 261"/>
                <a:gd name="T77" fmla="*/ 2147483647 h 163"/>
                <a:gd name="T78" fmla="*/ 2147483647 w 261"/>
                <a:gd name="T79" fmla="*/ 2147483647 h 163"/>
                <a:gd name="T80" fmla="*/ 2147483647 w 261"/>
                <a:gd name="T81" fmla="*/ 2147483647 h 163"/>
                <a:gd name="T82" fmla="*/ 2147483647 w 261"/>
                <a:gd name="T83" fmla="*/ 2147483647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63"/>
                <a:gd name="T128" fmla="*/ 261 w 261"/>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63">
                  <a:moveTo>
                    <a:pt x="0" y="66"/>
                  </a:moveTo>
                  <a:lnTo>
                    <a:pt x="0" y="113"/>
                  </a:lnTo>
                  <a:lnTo>
                    <a:pt x="4" y="132"/>
                  </a:lnTo>
                  <a:lnTo>
                    <a:pt x="4" y="140"/>
                  </a:lnTo>
                  <a:lnTo>
                    <a:pt x="8" y="140"/>
                  </a:lnTo>
                  <a:lnTo>
                    <a:pt x="8" y="132"/>
                  </a:lnTo>
                  <a:lnTo>
                    <a:pt x="12" y="116"/>
                  </a:lnTo>
                  <a:lnTo>
                    <a:pt x="12" y="101"/>
                  </a:lnTo>
                  <a:lnTo>
                    <a:pt x="15" y="78"/>
                  </a:lnTo>
                  <a:lnTo>
                    <a:pt x="15" y="35"/>
                  </a:lnTo>
                  <a:lnTo>
                    <a:pt x="19" y="23"/>
                  </a:lnTo>
                  <a:lnTo>
                    <a:pt x="23" y="39"/>
                  </a:lnTo>
                  <a:lnTo>
                    <a:pt x="23" y="54"/>
                  </a:lnTo>
                  <a:lnTo>
                    <a:pt x="27" y="74"/>
                  </a:lnTo>
                  <a:lnTo>
                    <a:pt x="27" y="109"/>
                  </a:lnTo>
                  <a:lnTo>
                    <a:pt x="31" y="128"/>
                  </a:lnTo>
                  <a:lnTo>
                    <a:pt x="31" y="140"/>
                  </a:lnTo>
                  <a:lnTo>
                    <a:pt x="35" y="144"/>
                  </a:lnTo>
                  <a:lnTo>
                    <a:pt x="35" y="132"/>
                  </a:lnTo>
                  <a:lnTo>
                    <a:pt x="39" y="113"/>
                  </a:lnTo>
                  <a:lnTo>
                    <a:pt x="39" y="70"/>
                  </a:lnTo>
                  <a:lnTo>
                    <a:pt x="43" y="50"/>
                  </a:lnTo>
                  <a:lnTo>
                    <a:pt x="43" y="35"/>
                  </a:lnTo>
                  <a:lnTo>
                    <a:pt x="47" y="27"/>
                  </a:lnTo>
                  <a:lnTo>
                    <a:pt x="50" y="39"/>
                  </a:lnTo>
                  <a:lnTo>
                    <a:pt x="50" y="54"/>
                  </a:lnTo>
                  <a:lnTo>
                    <a:pt x="54" y="74"/>
                  </a:lnTo>
                  <a:lnTo>
                    <a:pt x="54" y="116"/>
                  </a:lnTo>
                  <a:lnTo>
                    <a:pt x="58" y="132"/>
                  </a:lnTo>
                  <a:lnTo>
                    <a:pt x="58" y="140"/>
                  </a:lnTo>
                  <a:lnTo>
                    <a:pt x="62" y="136"/>
                  </a:lnTo>
                  <a:lnTo>
                    <a:pt x="62" y="124"/>
                  </a:lnTo>
                  <a:lnTo>
                    <a:pt x="66" y="109"/>
                  </a:lnTo>
                  <a:lnTo>
                    <a:pt x="66" y="66"/>
                  </a:lnTo>
                  <a:lnTo>
                    <a:pt x="70" y="47"/>
                  </a:lnTo>
                  <a:lnTo>
                    <a:pt x="70" y="31"/>
                  </a:lnTo>
                  <a:lnTo>
                    <a:pt x="74" y="27"/>
                  </a:lnTo>
                  <a:lnTo>
                    <a:pt x="74" y="31"/>
                  </a:lnTo>
                  <a:lnTo>
                    <a:pt x="78" y="43"/>
                  </a:lnTo>
                  <a:lnTo>
                    <a:pt x="78" y="78"/>
                  </a:lnTo>
                  <a:lnTo>
                    <a:pt x="82" y="97"/>
                  </a:lnTo>
                  <a:lnTo>
                    <a:pt x="82" y="116"/>
                  </a:lnTo>
                  <a:lnTo>
                    <a:pt x="86" y="136"/>
                  </a:lnTo>
                  <a:lnTo>
                    <a:pt x="86" y="144"/>
                  </a:lnTo>
                  <a:lnTo>
                    <a:pt x="89" y="140"/>
                  </a:lnTo>
                  <a:lnTo>
                    <a:pt x="89" y="101"/>
                  </a:lnTo>
                  <a:lnTo>
                    <a:pt x="93" y="82"/>
                  </a:lnTo>
                  <a:lnTo>
                    <a:pt x="93" y="62"/>
                  </a:lnTo>
                  <a:lnTo>
                    <a:pt x="97" y="43"/>
                  </a:lnTo>
                  <a:lnTo>
                    <a:pt x="97" y="23"/>
                  </a:lnTo>
                  <a:lnTo>
                    <a:pt x="101" y="12"/>
                  </a:lnTo>
                  <a:lnTo>
                    <a:pt x="101" y="4"/>
                  </a:lnTo>
                  <a:lnTo>
                    <a:pt x="105" y="8"/>
                  </a:lnTo>
                  <a:lnTo>
                    <a:pt x="105" y="12"/>
                  </a:lnTo>
                  <a:lnTo>
                    <a:pt x="109" y="8"/>
                  </a:lnTo>
                  <a:lnTo>
                    <a:pt x="113" y="12"/>
                  </a:lnTo>
                  <a:lnTo>
                    <a:pt x="113" y="19"/>
                  </a:lnTo>
                  <a:lnTo>
                    <a:pt x="117" y="31"/>
                  </a:lnTo>
                  <a:lnTo>
                    <a:pt x="117" y="58"/>
                  </a:lnTo>
                  <a:lnTo>
                    <a:pt x="121" y="78"/>
                  </a:lnTo>
                  <a:lnTo>
                    <a:pt x="121" y="101"/>
                  </a:lnTo>
                  <a:lnTo>
                    <a:pt x="125" y="120"/>
                  </a:lnTo>
                  <a:lnTo>
                    <a:pt x="125" y="132"/>
                  </a:lnTo>
                  <a:lnTo>
                    <a:pt x="128" y="136"/>
                  </a:lnTo>
                  <a:lnTo>
                    <a:pt x="128" y="116"/>
                  </a:lnTo>
                  <a:lnTo>
                    <a:pt x="132" y="101"/>
                  </a:lnTo>
                  <a:lnTo>
                    <a:pt x="132" y="82"/>
                  </a:lnTo>
                  <a:lnTo>
                    <a:pt x="136" y="62"/>
                  </a:lnTo>
                  <a:lnTo>
                    <a:pt x="136" y="43"/>
                  </a:lnTo>
                  <a:lnTo>
                    <a:pt x="140" y="31"/>
                  </a:lnTo>
                  <a:lnTo>
                    <a:pt x="140" y="23"/>
                  </a:lnTo>
                  <a:lnTo>
                    <a:pt x="144" y="31"/>
                  </a:lnTo>
                  <a:lnTo>
                    <a:pt x="144" y="62"/>
                  </a:lnTo>
                  <a:lnTo>
                    <a:pt x="148" y="82"/>
                  </a:lnTo>
                  <a:lnTo>
                    <a:pt x="148" y="101"/>
                  </a:lnTo>
                  <a:lnTo>
                    <a:pt x="152" y="120"/>
                  </a:lnTo>
                  <a:lnTo>
                    <a:pt x="152" y="144"/>
                  </a:lnTo>
                  <a:lnTo>
                    <a:pt x="156" y="155"/>
                  </a:lnTo>
                  <a:lnTo>
                    <a:pt x="156" y="159"/>
                  </a:lnTo>
                  <a:lnTo>
                    <a:pt x="156" y="151"/>
                  </a:lnTo>
                  <a:lnTo>
                    <a:pt x="160" y="144"/>
                  </a:lnTo>
                  <a:lnTo>
                    <a:pt x="163" y="155"/>
                  </a:lnTo>
                  <a:lnTo>
                    <a:pt x="163" y="163"/>
                  </a:lnTo>
                  <a:lnTo>
                    <a:pt x="167" y="163"/>
                  </a:lnTo>
                  <a:lnTo>
                    <a:pt x="167" y="136"/>
                  </a:lnTo>
                  <a:lnTo>
                    <a:pt x="171" y="116"/>
                  </a:lnTo>
                  <a:lnTo>
                    <a:pt x="171" y="93"/>
                  </a:lnTo>
                  <a:lnTo>
                    <a:pt x="175" y="70"/>
                  </a:lnTo>
                  <a:lnTo>
                    <a:pt x="175" y="50"/>
                  </a:lnTo>
                  <a:lnTo>
                    <a:pt x="179" y="31"/>
                  </a:lnTo>
                  <a:lnTo>
                    <a:pt x="179" y="12"/>
                  </a:lnTo>
                  <a:lnTo>
                    <a:pt x="183" y="8"/>
                  </a:lnTo>
                  <a:lnTo>
                    <a:pt x="183" y="4"/>
                  </a:lnTo>
                  <a:lnTo>
                    <a:pt x="187" y="8"/>
                  </a:lnTo>
                  <a:lnTo>
                    <a:pt x="187" y="12"/>
                  </a:lnTo>
                  <a:lnTo>
                    <a:pt x="191" y="15"/>
                  </a:lnTo>
                  <a:lnTo>
                    <a:pt x="191" y="12"/>
                  </a:lnTo>
                  <a:lnTo>
                    <a:pt x="199" y="4"/>
                  </a:lnTo>
                  <a:lnTo>
                    <a:pt x="202" y="0"/>
                  </a:lnTo>
                  <a:lnTo>
                    <a:pt x="206" y="4"/>
                  </a:lnTo>
                  <a:lnTo>
                    <a:pt x="206" y="12"/>
                  </a:lnTo>
                  <a:lnTo>
                    <a:pt x="210" y="27"/>
                  </a:lnTo>
                  <a:lnTo>
                    <a:pt x="210" y="43"/>
                  </a:lnTo>
                  <a:lnTo>
                    <a:pt x="214" y="66"/>
                  </a:lnTo>
                  <a:lnTo>
                    <a:pt x="214" y="85"/>
                  </a:lnTo>
                  <a:lnTo>
                    <a:pt x="218" y="105"/>
                  </a:lnTo>
                  <a:lnTo>
                    <a:pt x="218" y="140"/>
                  </a:lnTo>
                  <a:lnTo>
                    <a:pt x="222" y="151"/>
                  </a:lnTo>
                  <a:lnTo>
                    <a:pt x="222" y="159"/>
                  </a:lnTo>
                  <a:lnTo>
                    <a:pt x="230" y="151"/>
                  </a:lnTo>
                  <a:lnTo>
                    <a:pt x="226" y="151"/>
                  </a:lnTo>
                  <a:lnTo>
                    <a:pt x="230" y="151"/>
                  </a:lnTo>
                  <a:lnTo>
                    <a:pt x="234" y="159"/>
                  </a:lnTo>
                  <a:lnTo>
                    <a:pt x="234" y="148"/>
                  </a:lnTo>
                  <a:lnTo>
                    <a:pt x="237" y="136"/>
                  </a:lnTo>
                  <a:lnTo>
                    <a:pt x="237" y="120"/>
                  </a:lnTo>
                  <a:lnTo>
                    <a:pt x="241" y="105"/>
                  </a:lnTo>
                  <a:lnTo>
                    <a:pt x="241" y="89"/>
                  </a:lnTo>
                  <a:lnTo>
                    <a:pt x="245" y="70"/>
                  </a:lnTo>
                  <a:lnTo>
                    <a:pt x="245" y="27"/>
                  </a:lnTo>
                  <a:lnTo>
                    <a:pt x="249" y="19"/>
                  </a:lnTo>
                  <a:lnTo>
                    <a:pt x="249" y="27"/>
                  </a:lnTo>
                  <a:lnTo>
                    <a:pt x="253" y="43"/>
                  </a:lnTo>
                  <a:lnTo>
                    <a:pt x="253" y="58"/>
                  </a:lnTo>
                  <a:lnTo>
                    <a:pt x="257" y="78"/>
                  </a:lnTo>
                  <a:lnTo>
                    <a:pt x="257" y="116"/>
                  </a:lnTo>
                  <a:lnTo>
                    <a:pt x="261" y="136"/>
                  </a:lnTo>
                </a:path>
              </a:pathLst>
            </a:custGeom>
            <a:noFill/>
            <a:ln w="0">
              <a:solidFill>
                <a:srgbClr val="0000FF"/>
              </a:solidFill>
              <a:prstDash val="solid"/>
              <a:round/>
              <a:headEnd/>
              <a:tailEnd/>
            </a:ln>
          </p:spPr>
          <p:txBody>
            <a:bodyPr/>
            <a:lstStyle/>
            <a:p>
              <a:endParaRPr lang="en-US"/>
            </a:p>
          </p:txBody>
        </p:sp>
        <p:sp>
          <p:nvSpPr>
            <p:cNvPr id="163854" name="Freeform 65"/>
            <p:cNvSpPr>
              <a:spLocks/>
            </p:cNvSpPr>
            <p:nvPr/>
          </p:nvSpPr>
          <p:spPr bwMode="auto">
            <a:xfrm rot="10800000">
              <a:off x="2126852" y="1888543"/>
              <a:ext cx="704850" cy="416720"/>
            </a:xfrm>
            <a:custGeom>
              <a:avLst/>
              <a:gdLst>
                <a:gd name="T0" fmla="*/ 2147483647 w 296"/>
                <a:gd name="T1" fmla="*/ 2147483647 h 175"/>
                <a:gd name="T2" fmla="*/ 2147483647 w 296"/>
                <a:gd name="T3" fmla="*/ 2147483647 h 175"/>
                <a:gd name="T4" fmla="*/ 2147483647 w 296"/>
                <a:gd name="T5" fmla="*/ 2147483647 h 175"/>
                <a:gd name="T6" fmla="*/ 2147483647 w 296"/>
                <a:gd name="T7" fmla="*/ 2147483647 h 175"/>
                <a:gd name="T8" fmla="*/ 2147483647 w 296"/>
                <a:gd name="T9" fmla="*/ 2147483647 h 175"/>
                <a:gd name="T10" fmla="*/ 2147483647 w 296"/>
                <a:gd name="T11" fmla="*/ 2147483647 h 175"/>
                <a:gd name="T12" fmla="*/ 2147483647 w 296"/>
                <a:gd name="T13" fmla="*/ 2147483647 h 175"/>
                <a:gd name="T14" fmla="*/ 2147483647 w 296"/>
                <a:gd name="T15" fmla="*/ 2147483647 h 175"/>
                <a:gd name="T16" fmla="*/ 2147483647 w 296"/>
                <a:gd name="T17" fmla="*/ 2147483647 h 175"/>
                <a:gd name="T18" fmla="*/ 2147483647 w 296"/>
                <a:gd name="T19" fmla="*/ 2147483647 h 175"/>
                <a:gd name="T20" fmla="*/ 2147483647 w 296"/>
                <a:gd name="T21" fmla="*/ 2147483647 h 175"/>
                <a:gd name="T22" fmla="*/ 2147483647 w 296"/>
                <a:gd name="T23" fmla="*/ 2147483647 h 175"/>
                <a:gd name="T24" fmla="*/ 2147483647 w 296"/>
                <a:gd name="T25" fmla="*/ 2147483647 h 175"/>
                <a:gd name="T26" fmla="*/ 2147483647 w 296"/>
                <a:gd name="T27" fmla="*/ 2147483647 h 175"/>
                <a:gd name="T28" fmla="*/ 2147483647 w 296"/>
                <a:gd name="T29" fmla="*/ 2147483647 h 175"/>
                <a:gd name="T30" fmla="*/ 2147483647 w 296"/>
                <a:gd name="T31" fmla="*/ 2147483647 h 175"/>
                <a:gd name="T32" fmla="*/ 2147483647 w 296"/>
                <a:gd name="T33" fmla="*/ 2147483647 h 175"/>
                <a:gd name="T34" fmla="*/ 2147483647 w 296"/>
                <a:gd name="T35" fmla="*/ 2147483647 h 175"/>
                <a:gd name="T36" fmla="*/ 2147483647 w 296"/>
                <a:gd name="T37" fmla="*/ 0 h 175"/>
                <a:gd name="T38" fmla="*/ 2147483647 w 296"/>
                <a:gd name="T39" fmla="*/ 2147483647 h 175"/>
                <a:gd name="T40" fmla="*/ 2147483647 w 296"/>
                <a:gd name="T41" fmla="*/ 2147483647 h 175"/>
                <a:gd name="T42" fmla="*/ 2147483647 w 296"/>
                <a:gd name="T43" fmla="*/ 2147483647 h 175"/>
                <a:gd name="T44" fmla="*/ 2147483647 w 296"/>
                <a:gd name="T45" fmla="*/ 2147483647 h 175"/>
                <a:gd name="T46" fmla="*/ 2147483647 w 296"/>
                <a:gd name="T47" fmla="*/ 2147483647 h 175"/>
                <a:gd name="T48" fmla="*/ 2147483647 w 296"/>
                <a:gd name="T49" fmla="*/ 2147483647 h 175"/>
                <a:gd name="T50" fmla="*/ 2147483647 w 296"/>
                <a:gd name="T51" fmla="*/ 2147483647 h 175"/>
                <a:gd name="T52" fmla="*/ 2147483647 w 296"/>
                <a:gd name="T53" fmla="*/ 2147483647 h 175"/>
                <a:gd name="T54" fmla="*/ 2147483647 w 296"/>
                <a:gd name="T55" fmla="*/ 2147483647 h 175"/>
                <a:gd name="T56" fmla="*/ 2147483647 w 296"/>
                <a:gd name="T57" fmla="*/ 2147483647 h 175"/>
                <a:gd name="T58" fmla="*/ 2147483647 w 296"/>
                <a:gd name="T59" fmla="*/ 2147483647 h 175"/>
                <a:gd name="T60" fmla="*/ 2147483647 w 296"/>
                <a:gd name="T61" fmla="*/ 0 h 175"/>
                <a:gd name="T62" fmla="*/ 2147483647 w 296"/>
                <a:gd name="T63" fmla="*/ 2147483647 h 175"/>
                <a:gd name="T64" fmla="*/ 2147483647 w 296"/>
                <a:gd name="T65" fmla="*/ 2147483647 h 175"/>
                <a:gd name="T66" fmla="*/ 2147483647 w 296"/>
                <a:gd name="T67" fmla="*/ 2147483647 h 175"/>
                <a:gd name="T68" fmla="*/ 2147483647 w 296"/>
                <a:gd name="T69" fmla="*/ 2147483647 h 175"/>
                <a:gd name="T70" fmla="*/ 2147483647 w 296"/>
                <a:gd name="T71" fmla="*/ 2147483647 h 175"/>
                <a:gd name="T72" fmla="*/ 2147483647 w 296"/>
                <a:gd name="T73" fmla="*/ 2147483647 h 175"/>
                <a:gd name="T74" fmla="*/ 2147483647 w 296"/>
                <a:gd name="T75" fmla="*/ 2147483647 h 175"/>
                <a:gd name="T76" fmla="*/ 2147483647 w 296"/>
                <a:gd name="T77" fmla="*/ 2147483647 h 175"/>
                <a:gd name="T78" fmla="*/ 2147483647 w 296"/>
                <a:gd name="T79" fmla="*/ 2147483647 h 175"/>
                <a:gd name="T80" fmla="*/ 2147483647 w 296"/>
                <a:gd name="T81" fmla="*/ 2147483647 h 175"/>
                <a:gd name="T82" fmla="*/ 2147483647 w 296"/>
                <a:gd name="T83" fmla="*/ 2147483647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75"/>
                <a:gd name="T128" fmla="*/ 296 w 29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75">
                  <a:moveTo>
                    <a:pt x="0" y="148"/>
                  </a:moveTo>
                  <a:lnTo>
                    <a:pt x="0" y="163"/>
                  </a:lnTo>
                  <a:lnTo>
                    <a:pt x="8" y="163"/>
                  </a:lnTo>
                  <a:lnTo>
                    <a:pt x="4" y="163"/>
                  </a:lnTo>
                  <a:lnTo>
                    <a:pt x="8" y="163"/>
                  </a:lnTo>
                  <a:lnTo>
                    <a:pt x="12" y="167"/>
                  </a:lnTo>
                  <a:lnTo>
                    <a:pt x="15" y="167"/>
                  </a:lnTo>
                  <a:lnTo>
                    <a:pt x="19" y="167"/>
                  </a:lnTo>
                  <a:lnTo>
                    <a:pt x="23" y="171"/>
                  </a:lnTo>
                  <a:lnTo>
                    <a:pt x="27" y="163"/>
                  </a:lnTo>
                  <a:lnTo>
                    <a:pt x="27" y="156"/>
                  </a:lnTo>
                  <a:lnTo>
                    <a:pt x="31" y="144"/>
                  </a:lnTo>
                  <a:lnTo>
                    <a:pt x="31" y="128"/>
                  </a:lnTo>
                  <a:lnTo>
                    <a:pt x="35" y="113"/>
                  </a:lnTo>
                  <a:lnTo>
                    <a:pt x="35" y="70"/>
                  </a:lnTo>
                  <a:lnTo>
                    <a:pt x="39" y="47"/>
                  </a:lnTo>
                  <a:lnTo>
                    <a:pt x="39" y="27"/>
                  </a:lnTo>
                  <a:lnTo>
                    <a:pt x="43" y="27"/>
                  </a:lnTo>
                  <a:lnTo>
                    <a:pt x="43" y="39"/>
                  </a:lnTo>
                  <a:lnTo>
                    <a:pt x="47" y="59"/>
                  </a:lnTo>
                  <a:lnTo>
                    <a:pt x="47" y="97"/>
                  </a:lnTo>
                  <a:lnTo>
                    <a:pt x="51" y="117"/>
                  </a:lnTo>
                  <a:lnTo>
                    <a:pt x="51" y="132"/>
                  </a:lnTo>
                  <a:lnTo>
                    <a:pt x="54" y="152"/>
                  </a:lnTo>
                  <a:lnTo>
                    <a:pt x="54" y="163"/>
                  </a:lnTo>
                  <a:lnTo>
                    <a:pt x="62" y="163"/>
                  </a:lnTo>
                  <a:lnTo>
                    <a:pt x="58" y="163"/>
                  </a:lnTo>
                  <a:lnTo>
                    <a:pt x="62" y="163"/>
                  </a:lnTo>
                  <a:lnTo>
                    <a:pt x="66" y="167"/>
                  </a:lnTo>
                  <a:lnTo>
                    <a:pt x="66" y="175"/>
                  </a:lnTo>
                  <a:lnTo>
                    <a:pt x="70" y="171"/>
                  </a:lnTo>
                  <a:lnTo>
                    <a:pt x="78" y="163"/>
                  </a:lnTo>
                  <a:lnTo>
                    <a:pt x="74" y="163"/>
                  </a:lnTo>
                  <a:lnTo>
                    <a:pt x="78" y="163"/>
                  </a:lnTo>
                  <a:lnTo>
                    <a:pt x="82" y="163"/>
                  </a:lnTo>
                  <a:lnTo>
                    <a:pt x="86" y="163"/>
                  </a:lnTo>
                  <a:lnTo>
                    <a:pt x="89" y="167"/>
                  </a:lnTo>
                  <a:lnTo>
                    <a:pt x="93" y="171"/>
                  </a:lnTo>
                  <a:lnTo>
                    <a:pt x="93" y="167"/>
                  </a:lnTo>
                  <a:lnTo>
                    <a:pt x="97" y="160"/>
                  </a:lnTo>
                  <a:lnTo>
                    <a:pt x="97" y="125"/>
                  </a:lnTo>
                  <a:lnTo>
                    <a:pt x="101" y="109"/>
                  </a:lnTo>
                  <a:lnTo>
                    <a:pt x="101" y="90"/>
                  </a:lnTo>
                  <a:lnTo>
                    <a:pt x="105" y="66"/>
                  </a:lnTo>
                  <a:lnTo>
                    <a:pt x="105" y="43"/>
                  </a:lnTo>
                  <a:lnTo>
                    <a:pt x="109" y="20"/>
                  </a:lnTo>
                  <a:lnTo>
                    <a:pt x="109" y="8"/>
                  </a:lnTo>
                  <a:lnTo>
                    <a:pt x="113" y="4"/>
                  </a:lnTo>
                  <a:lnTo>
                    <a:pt x="113" y="16"/>
                  </a:lnTo>
                  <a:lnTo>
                    <a:pt x="117" y="12"/>
                  </a:lnTo>
                  <a:lnTo>
                    <a:pt x="121" y="8"/>
                  </a:lnTo>
                  <a:lnTo>
                    <a:pt x="125" y="12"/>
                  </a:lnTo>
                  <a:lnTo>
                    <a:pt x="125" y="24"/>
                  </a:lnTo>
                  <a:lnTo>
                    <a:pt x="128" y="27"/>
                  </a:lnTo>
                  <a:lnTo>
                    <a:pt x="128" y="20"/>
                  </a:lnTo>
                  <a:lnTo>
                    <a:pt x="132" y="8"/>
                  </a:lnTo>
                  <a:lnTo>
                    <a:pt x="132" y="0"/>
                  </a:lnTo>
                  <a:lnTo>
                    <a:pt x="136" y="4"/>
                  </a:lnTo>
                  <a:lnTo>
                    <a:pt x="136" y="35"/>
                  </a:lnTo>
                  <a:lnTo>
                    <a:pt x="140" y="55"/>
                  </a:lnTo>
                  <a:lnTo>
                    <a:pt x="140" y="70"/>
                  </a:lnTo>
                  <a:lnTo>
                    <a:pt x="144" y="90"/>
                  </a:lnTo>
                  <a:lnTo>
                    <a:pt x="144" y="105"/>
                  </a:lnTo>
                  <a:lnTo>
                    <a:pt x="148" y="125"/>
                  </a:lnTo>
                  <a:lnTo>
                    <a:pt x="148" y="148"/>
                  </a:lnTo>
                  <a:lnTo>
                    <a:pt x="152" y="163"/>
                  </a:lnTo>
                  <a:lnTo>
                    <a:pt x="152" y="171"/>
                  </a:lnTo>
                  <a:lnTo>
                    <a:pt x="156" y="167"/>
                  </a:lnTo>
                  <a:lnTo>
                    <a:pt x="156" y="160"/>
                  </a:lnTo>
                  <a:lnTo>
                    <a:pt x="160" y="163"/>
                  </a:lnTo>
                  <a:lnTo>
                    <a:pt x="167" y="163"/>
                  </a:lnTo>
                  <a:lnTo>
                    <a:pt x="163" y="163"/>
                  </a:lnTo>
                  <a:lnTo>
                    <a:pt x="167" y="163"/>
                  </a:lnTo>
                  <a:lnTo>
                    <a:pt x="171" y="163"/>
                  </a:lnTo>
                  <a:lnTo>
                    <a:pt x="175" y="171"/>
                  </a:lnTo>
                  <a:lnTo>
                    <a:pt x="179" y="171"/>
                  </a:lnTo>
                  <a:lnTo>
                    <a:pt x="179" y="163"/>
                  </a:lnTo>
                  <a:lnTo>
                    <a:pt x="183" y="160"/>
                  </a:lnTo>
                  <a:lnTo>
                    <a:pt x="187" y="167"/>
                  </a:lnTo>
                  <a:lnTo>
                    <a:pt x="191" y="156"/>
                  </a:lnTo>
                  <a:lnTo>
                    <a:pt x="191" y="140"/>
                  </a:lnTo>
                  <a:lnTo>
                    <a:pt x="195" y="125"/>
                  </a:lnTo>
                  <a:lnTo>
                    <a:pt x="195" y="109"/>
                  </a:lnTo>
                  <a:lnTo>
                    <a:pt x="199" y="90"/>
                  </a:lnTo>
                  <a:lnTo>
                    <a:pt x="199" y="74"/>
                  </a:lnTo>
                  <a:lnTo>
                    <a:pt x="202" y="51"/>
                  </a:lnTo>
                  <a:lnTo>
                    <a:pt x="202" y="20"/>
                  </a:lnTo>
                  <a:lnTo>
                    <a:pt x="206" y="12"/>
                  </a:lnTo>
                  <a:lnTo>
                    <a:pt x="206" y="8"/>
                  </a:lnTo>
                  <a:lnTo>
                    <a:pt x="214" y="16"/>
                  </a:lnTo>
                  <a:lnTo>
                    <a:pt x="210" y="16"/>
                  </a:lnTo>
                  <a:lnTo>
                    <a:pt x="214" y="4"/>
                  </a:lnTo>
                  <a:lnTo>
                    <a:pt x="218" y="0"/>
                  </a:lnTo>
                  <a:lnTo>
                    <a:pt x="218" y="4"/>
                  </a:lnTo>
                  <a:lnTo>
                    <a:pt x="226" y="12"/>
                  </a:lnTo>
                  <a:lnTo>
                    <a:pt x="222" y="12"/>
                  </a:lnTo>
                  <a:lnTo>
                    <a:pt x="226" y="12"/>
                  </a:lnTo>
                  <a:lnTo>
                    <a:pt x="230" y="8"/>
                  </a:lnTo>
                  <a:lnTo>
                    <a:pt x="234" y="12"/>
                  </a:lnTo>
                  <a:lnTo>
                    <a:pt x="238" y="12"/>
                  </a:lnTo>
                  <a:lnTo>
                    <a:pt x="241" y="4"/>
                  </a:lnTo>
                  <a:lnTo>
                    <a:pt x="241" y="8"/>
                  </a:lnTo>
                  <a:lnTo>
                    <a:pt x="245" y="16"/>
                  </a:lnTo>
                  <a:lnTo>
                    <a:pt x="245" y="27"/>
                  </a:lnTo>
                  <a:lnTo>
                    <a:pt x="249" y="43"/>
                  </a:lnTo>
                  <a:lnTo>
                    <a:pt x="249" y="59"/>
                  </a:lnTo>
                  <a:lnTo>
                    <a:pt x="253" y="82"/>
                  </a:lnTo>
                  <a:lnTo>
                    <a:pt x="253" y="125"/>
                  </a:lnTo>
                  <a:lnTo>
                    <a:pt x="257" y="136"/>
                  </a:lnTo>
                  <a:lnTo>
                    <a:pt x="257" y="144"/>
                  </a:lnTo>
                  <a:lnTo>
                    <a:pt x="261" y="140"/>
                  </a:lnTo>
                  <a:lnTo>
                    <a:pt x="261" y="132"/>
                  </a:lnTo>
                  <a:lnTo>
                    <a:pt x="265" y="117"/>
                  </a:lnTo>
                  <a:lnTo>
                    <a:pt x="265" y="74"/>
                  </a:lnTo>
                  <a:lnTo>
                    <a:pt x="269" y="51"/>
                  </a:lnTo>
                  <a:lnTo>
                    <a:pt x="269" y="31"/>
                  </a:lnTo>
                  <a:lnTo>
                    <a:pt x="273" y="24"/>
                  </a:lnTo>
                  <a:lnTo>
                    <a:pt x="273" y="31"/>
                  </a:lnTo>
                  <a:lnTo>
                    <a:pt x="276" y="47"/>
                  </a:lnTo>
                  <a:lnTo>
                    <a:pt x="276" y="86"/>
                  </a:lnTo>
                  <a:lnTo>
                    <a:pt x="280" y="105"/>
                  </a:lnTo>
                  <a:lnTo>
                    <a:pt x="280" y="125"/>
                  </a:lnTo>
                  <a:lnTo>
                    <a:pt x="284" y="148"/>
                  </a:lnTo>
                  <a:lnTo>
                    <a:pt x="284" y="163"/>
                  </a:lnTo>
                  <a:lnTo>
                    <a:pt x="288" y="167"/>
                  </a:lnTo>
                  <a:lnTo>
                    <a:pt x="288" y="163"/>
                  </a:lnTo>
                  <a:lnTo>
                    <a:pt x="296" y="163"/>
                  </a:lnTo>
                  <a:lnTo>
                    <a:pt x="292" y="163"/>
                  </a:lnTo>
                </a:path>
              </a:pathLst>
            </a:custGeom>
            <a:noFill/>
            <a:ln w="0">
              <a:solidFill>
                <a:srgbClr val="0000FF"/>
              </a:solidFill>
              <a:prstDash val="solid"/>
              <a:round/>
              <a:headEnd/>
              <a:tailEnd/>
            </a:ln>
          </p:spPr>
          <p:txBody>
            <a:bodyPr/>
            <a:lstStyle/>
            <a:p>
              <a:endParaRPr lang="en-US"/>
            </a:p>
          </p:txBody>
        </p:sp>
        <p:sp>
          <p:nvSpPr>
            <p:cNvPr id="163855" name="Freeform 66"/>
            <p:cNvSpPr>
              <a:spLocks/>
            </p:cNvSpPr>
            <p:nvPr/>
          </p:nvSpPr>
          <p:spPr bwMode="auto">
            <a:xfrm rot="10800000">
              <a:off x="1466054" y="1901641"/>
              <a:ext cx="659607" cy="397670"/>
            </a:xfrm>
            <a:custGeom>
              <a:avLst/>
              <a:gdLst>
                <a:gd name="T0" fmla="*/ 2147483647 w 277"/>
                <a:gd name="T1" fmla="*/ 2147483647 h 167"/>
                <a:gd name="T2" fmla="*/ 2147483647 w 277"/>
                <a:gd name="T3" fmla="*/ 2147483647 h 167"/>
                <a:gd name="T4" fmla="*/ 2147483647 w 277"/>
                <a:gd name="T5" fmla="*/ 2147483647 h 167"/>
                <a:gd name="T6" fmla="*/ 2147483647 w 277"/>
                <a:gd name="T7" fmla="*/ 2147483647 h 167"/>
                <a:gd name="T8" fmla="*/ 2147483647 w 277"/>
                <a:gd name="T9" fmla="*/ 2147483647 h 167"/>
                <a:gd name="T10" fmla="*/ 2147483647 w 277"/>
                <a:gd name="T11" fmla="*/ 2147483647 h 167"/>
                <a:gd name="T12" fmla="*/ 2147483647 w 277"/>
                <a:gd name="T13" fmla="*/ 2147483647 h 167"/>
                <a:gd name="T14" fmla="*/ 2147483647 w 277"/>
                <a:gd name="T15" fmla="*/ 2147483647 h 167"/>
                <a:gd name="T16" fmla="*/ 2147483647 w 277"/>
                <a:gd name="T17" fmla="*/ 2147483647 h 167"/>
                <a:gd name="T18" fmla="*/ 2147483647 w 277"/>
                <a:gd name="T19" fmla="*/ 2147483647 h 167"/>
                <a:gd name="T20" fmla="*/ 2147483647 w 277"/>
                <a:gd name="T21" fmla="*/ 2147483647 h 167"/>
                <a:gd name="T22" fmla="*/ 2147483647 w 277"/>
                <a:gd name="T23" fmla="*/ 2147483647 h 167"/>
                <a:gd name="T24" fmla="*/ 2147483647 w 277"/>
                <a:gd name="T25" fmla="*/ 2147483647 h 167"/>
                <a:gd name="T26" fmla="*/ 2147483647 w 277"/>
                <a:gd name="T27" fmla="*/ 2147483647 h 167"/>
                <a:gd name="T28" fmla="*/ 2147483647 w 277"/>
                <a:gd name="T29" fmla="*/ 2147483647 h 167"/>
                <a:gd name="T30" fmla="*/ 2147483647 w 277"/>
                <a:gd name="T31" fmla="*/ 2147483647 h 167"/>
                <a:gd name="T32" fmla="*/ 2147483647 w 277"/>
                <a:gd name="T33" fmla="*/ 2147483647 h 167"/>
                <a:gd name="T34" fmla="*/ 2147483647 w 277"/>
                <a:gd name="T35" fmla="*/ 2147483647 h 167"/>
                <a:gd name="T36" fmla="*/ 2147483647 w 277"/>
                <a:gd name="T37" fmla="*/ 2147483647 h 167"/>
                <a:gd name="T38" fmla="*/ 2147483647 w 277"/>
                <a:gd name="T39" fmla="*/ 2147483647 h 167"/>
                <a:gd name="T40" fmla="*/ 2147483647 w 277"/>
                <a:gd name="T41" fmla="*/ 2147483647 h 167"/>
                <a:gd name="T42" fmla="*/ 2147483647 w 277"/>
                <a:gd name="T43" fmla="*/ 2147483647 h 167"/>
                <a:gd name="T44" fmla="*/ 2147483647 w 277"/>
                <a:gd name="T45" fmla="*/ 2147483647 h 167"/>
                <a:gd name="T46" fmla="*/ 2147483647 w 277"/>
                <a:gd name="T47" fmla="*/ 2147483647 h 167"/>
                <a:gd name="T48" fmla="*/ 2147483647 w 277"/>
                <a:gd name="T49" fmla="*/ 2147483647 h 167"/>
                <a:gd name="T50" fmla="*/ 2147483647 w 277"/>
                <a:gd name="T51" fmla="*/ 2147483647 h 167"/>
                <a:gd name="T52" fmla="*/ 2147483647 w 277"/>
                <a:gd name="T53" fmla="*/ 2147483647 h 167"/>
                <a:gd name="T54" fmla="*/ 2147483647 w 277"/>
                <a:gd name="T55" fmla="*/ 2147483647 h 167"/>
                <a:gd name="T56" fmla="*/ 2147483647 w 277"/>
                <a:gd name="T57" fmla="*/ 0 h 167"/>
                <a:gd name="T58" fmla="*/ 2147483647 w 277"/>
                <a:gd name="T59" fmla="*/ 2147483647 h 167"/>
                <a:gd name="T60" fmla="*/ 2147483647 w 277"/>
                <a:gd name="T61" fmla="*/ 2147483647 h 167"/>
                <a:gd name="T62" fmla="*/ 2147483647 w 277"/>
                <a:gd name="T63" fmla="*/ 2147483647 h 167"/>
                <a:gd name="T64" fmla="*/ 2147483647 w 277"/>
                <a:gd name="T65" fmla="*/ 2147483647 h 167"/>
                <a:gd name="T66" fmla="*/ 2147483647 w 277"/>
                <a:gd name="T67" fmla="*/ 2147483647 h 167"/>
                <a:gd name="T68" fmla="*/ 2147483647 w 277"/>
                <a:gd name="T69" fmla="*/ 2147483647 h 167"/>
                <a:gd name="T70" fmla="*/ 2147483647 w 277"/>
                <a:gd name="T71" fmla="*/ 2147483647 h 167"/>
                <a:gd name="T72" fmla="*/ 2147483647 w 277"/>
                <a:gd name="T73" fmla="*/ 2147483647 h 167"/>
                <a:gd name="T74" fmla="*/ 2147483647 w 277"/>
                <a:gd name="T75" fmla="*/ 2147483647 h 167"/>
                <a:gd name="T76" fmla="*/ 2147483647 w 277"/>
                <a:gd name="T77" fmla="*/ 2147483647 h 167"/>
                <a:gd name="T78" fmla="*/ 2147483647 w 277"/>
                <a:gd name="T79" fmla="*/ 2147483647 h 167"/>
                <a:gd name="T80" fmla="*/ 2147483647 w 277"/>
                <a:gd name="T81" fmla="*/ 2147483647 h 167"/>
                <a:gd name="T82" fmla="*/ 2147483647 w 277"/>
                <a:gd name="T83" fmla="*/ 2147483647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7"/>
                <a:gd name="T127" fmla="*/ 0 h 167"/>
                <a:gd name="T128" fmla="*/ 277 w 277"/>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7" h="167">
                  <a:moveTo>
                    <a:pt x="0" y="159"/>
                  </a:moveTo>
                  <a:lnTo>
                    <a:pt x="4" y="159"/>
                  </a:lnTo>
                  <a:lnTo>
                    <a:pt x="8" y="156"/>
                  </a:lnTo>
                  <a:lnTo>
                    <a:pt x="8" y="144"/>
                  </a:lnTo>
                  <a:lnTo>
                    <a:pt x="12" y="128"/>
                  </a:lnTo>
                  <a:lnTo>
                    <a:pt x="12" y="90"/>
                  </a:lnTo>
                  <a:lnTo>
                    <a:pt x="16" y="66"/>
                  </a:lnTo>
                  <a:lnTo>
                    <a:pt x="16" y="47"/>
                  </a:lnTo>
                  <a:lnTo>
                    <a:pt x="20" y="35"/>
                  </a:lnTo>
                  <a:lnTo>
                    <a:pt x="20" y="31"/>
                  </a:lnTo>
                  <a:lnTo>
                    <a:pt x="23" y="35"/>
                  </a:lnTo>
                  <a:lnTo>
                    <a:pt x="23" y="62"/>
                  </a:lnTo>
                  <a:lnTo>
                    <a:pt x="27" y="86"/>
                  </a:lnTo>
                  <a:lnTo>
                    <a:pt x="27" y="105"/>
                  </a:lnTo>
                  <a:lnTo>
                    <a:pt x="31" y="124"/>
                  </a:lnTo>
                  <a:lnTo>
                    <a:pt x="31" y="140"/>
                  </a:lnTo>
                  <a:lnTo>
                    <a:pt x="35" y="152"/>
                  </a:lnTo>
                  <a:lnTo>
                    <a:pt x="35" y="159"/>
                  </a:lnTo>
                  <a:lnTo>
                    <a:pt x="43" y="159"/>
                  </a:lnTo>
                  <a:lnTo>
                    <a:pt x="43" y="156"/>
                  </a:lnTo>
                  <a:lnTo>
                    <a:pt x="51" y="163"/>
                  </a:lnTo>
                  <a:lnTo>
                    <a:pt x="47" y="163"/>
                  </a:lnTo>
                  <a:lnTo>
                    <a:pt x="51" y="163"/>
                  </a:lnTo>
                  <a:lnTo>
                    <a:pt x="55" y="163"/>
                  </a:lnTo>
                  <a:lnTo>
                    <a:pt x="58" y="167"/>
                  </a:lnTo>
                  <a:lnTo>
                    <a:pt x="62" y="167"/>
                  </a:lnTo>
                  <a:lnTo>
                    <a:pt x="62" y="159"/>
                  </a:lnTo>
                  <a:lnTo>
                    <a:pt x="66" y="156"/>
                  </a:lnTo>
                  <a:lnTo>
                    <a:pt x="70" y="159"/>
                  </a:lnTo>
                  <a:lnTo>
                    <a:pt x="70" y="167"/>
                  </a:lnTo>
                  <a:lnTo>
                    <a:pt x="74" y="167"/>
                  </a:lnTo>
                  <a:lnTo>
                    <a:pt x="74" y="140"/>
                  </a:lnTo>
                  <a:lnTo>
                    <a:pt x="78" y="124"/>
                  </a:lnTo>
                  <a:lnTo>
                    <a:pt x="78" y="109"/>
                  </a:lnTo>
                  <a:lnTo>
                    <a:pt x="82" y="86"/>
                  </a:lnTo>
                  <a:lnTo>
                    <a:pt x="82" y="62"/>
                  </a:lnTo>
                  <a:lnTo>
                    <a:pt x="86" y="39"/>
                  </a:lnTo>
                  <a:lnTo>
                    <a:pt x="86" y="23"/>
                  </a:lnTo>
                  <a:lnTo>
                    <a:pt x="90" y="23"/>
                  </a:lnTo>
                  <a:lnTo>
                    <a:pt x="90" y="51"/>
                  </a:lnTo>
                  <a:lnTo>
                    <a:pt x="94" y="66"/>
                  </a:lnTo>
                  <a:lnTo>
                    <a:pt x="94" y="86"/>
                  </a:lnTo>
                  <a:lnTo>
                    <a:pt x="97" y="101"/>
                  </a:lnTo>
                  <a:lnTo>
                    <a:pt x="97" y="121"/>
                  </a:lnTo>
                  <a:lnTo>
                    <a:pt x="101" y="132"/>
                  </a:lnTo>
                  <a:lnTo>
                    <a:pt x="101" y="140"/>
                  </a:lnTo>
                  <a:lnTo>
                    <a:pt x="101" y="136"/>
                  </a:lnTo>
                  <a:lnTo>
                    <a:pt x="105" y="124"/>
                  </a:lnTo>
                  <a:lnTo>
                    <a:pt x="105" y="109"/>
                  </a:lnTo>
                  <a:lnTo>
                    <a:pt x="109" y="90"/>
                  </a:lnTo>
                  <a:lnTo>
                    <a:pt x="109" y="70"/>
                  </a:lnTo>
                  <a:lnTo>
                    <a:pt x="113" y="51"/>
                  </a:lnTo>
                  <a:lnTo>
                    <a:pt x="113" y="20"/>
                  </a:lnTo>
                  <a:lnTo>
                    <a:pt x="117" y="23"/>
                  </a:lnTo>
                  <a:lnTo>
                    <a:pt x="117" y="43"/>
                  </a:lnTo>
                  <a:lnTo>
                    <a:pt x="121" y="66"/>
                  </a:lnTo>
                  <a:lnTo>
                    <a:pt x="121" y="90"/>
                  </a:lnTo>
                  <a:lnTo>
                    <a:pt x="125" y="105"/>
                  </a:lnTo>
                  <a:lnTo>
                    <a:pt x="125" y="124"/>
                  </a:lnTo>
                  <a:lnTo>
                    <a:pt x="129" y="140"/>
                  </a:lnTo>
                  <a:lnTo>
                    <a:pt x="129" y="163"/>
                  </a:lnTo>
                  <a:lnTo>
                    <a:pt x="132" y="167"/>
                  </a:lnTo>
                  <a:lnTo>
                    <a:pt x="136" y="163"/>
                  </a:lnTo>
                  <a:lnTo>
                    <a:pt x="140" y="167"/>
                  </a:lnTo>
                  <a:lnTo>
                    <a:pt x="140" y="163"/>
                  </a:lnTo>
                  <a:lnTo>
                    <a:pt x="148" y="156"/>
                  </a:lnTo>
                  <a:lnTo>
                    <a:pt x="148" y="152"/>
                  </a:lnTo>
                  <a:lnTo>
                    <a:pt x="152" y="156"/>
                  </a:lnTo>
                  <a:lnTo>
                    <a:pt x="152" y="159"/>
                  </a:lnTo>
                  <a:lnTo>
                    <a:pt x="156" y="156"/>
                  </a:lnTo>
                  <a:lnTo>
                    <a:pt x="156" y="144"/>
                  </a:lnTo>
                  <a:lnTo>
                    <a:pt x="160" y="124"/>
                  </a:lnTo>
                  <a:lnTo>
                    <a:pt x="160" y="105"/>
                  </a:lnTo>
                  <a:lnTo>
                    <a:pt x="164" y="86"/>
                  </a:lnTo>
                  <a:lnTo>
                    <a:pt x="164" y="47"/>
                  </a:lnTo>
                  <a:lnTo>
                    <a:pt x="168" y="27"/>
                  </a:lnTo>
                  <a:lnTo>
                    <a:pt x="168" y="12"/>
                  </a:lnTo>
                  <a:lnTo>
                    <a:pt x="171" y="8"/>
                  </a:lnTo>
                  <a:lnTo>
                    <a:pt x="171" y="12"/>
                  </a:lnTo>
                  <a:lnTo>
                    <a:pt x="175" y="20"/>
                  </a:lnTo>
                  <a:lnTo>
                    <a:pt x="179" y="12"/>
                  </a:lnTo>
                  <a:lnTo>
                    <a:pt x="179" y="4"/>
                  </a:lnTo>
                  <a:lnTo>
                    <a:pt x="183" y="4"/>
                  </a:lnTo>
                  <a:lnTo>
                    <a:pt x="187" y="12"/>
                  </a:lnTo>
                  <a:lnTo>
                    <a:pt x="191" y="8"/>
                  </a:lnTo>
                  <a:lnTo>
                    <a:pt x="191" y="0"/>
                  </a:lnTo>
                  <a:lnTo>
                    <a:pt x="195" y="0"/>
                  </a:lnTo>
                  <a:lnTo>
                    <a:pt x="195" y="12"/>
                  </a:lnTo>
                  <a:lnTo>
                    <a:pt x="199" y="27"/>
                  </a:lnTo>
                  <a:lnTo>
                    <a:pt x="199" y="43"/>
                  </a:lnTo>
                  <a:lnTo>
                    <a:pt x="203" y="62"/>
                  </a:lnTo>
                  <a:lnTo>
                    <a:pt x="203" y="101"/>
                  </a:lnTo>
                  <a:lnTo>
                    <a:pt x="207" y="121"/>
                  </a:lnTo>
                  <a:lnTo>
                    <a:pt x="207" y="140"/>
                  </a:lnTo>
                  <a:lnTo>
                    <a:pt x="210" y="152"/>
                  </a:lnTo>
                  <a:lnTo>
                    <a:pt x="210" y="156"/>
                  </a:lnTo>
                  <a:lnTo>
                    <a:pt x="218" y="156"/>
                  </a:lnTo>
                  <a:lnTo>
                    <a:pt x="214" y="156"/>
                  </a:lnTo>
                  <a:lnTo>
                    <a:pt x="218" y="156"/>
                  </a:lnTo>
                  <a:lnTo>
                    <a:pt x="222" y="159"/>
                  </a:lnTo>
                  <a:lnTo>
                    <a:pt x="222" y="156"/>
                  </a:lnTo>
                  <a:lnTo>
                    <a:pt x="226" y="148"/>
                  </a:lnTo>
                  <a:lnTo>
                    <a:pt x="226" y="128"/>
                  </a:lnTo>
                  <a:lnTo>
                    <a:pt x="230" y="109"/>
                  </a:lnTo>
                  <a:lnTo>
                    <a:pt x="230" y="70"/>
                  </a:lnTo>
                  <a:lnTo>
                    <a:pt x="234" y="51"/>
                  </a:lnTo>
                  <a:lnTo>
                    <a:pt x="234" y="35"/>
                  </a:lnTo>
                  <a:lnTo>
                    <a:pt x="238" y="23"/>
                  </a:lnTo>
                  <a:lnTo>
                    <a:pt x="242" y="35"/>
                  </a:lnTo>
                  <a:lnTo>
                    <a:pt x="242" y="86"/>
                  </a:lnTo>
                  <a:lnTo>
                    <a:pt x="245" y="109"/>
                  </a:lnTo>
                  <a:lnTo>
                    <a:pt x="245" y="124"/>
                  </a:lnTo>
                  <a:lnTo>
                    <a:pt x="249" y="136"/>
                  </a:lnTo>
                  <a:lnTo>
                    <a:pt x="249" y="140"/>
                  </a:lnTo>
                  <a:lnTo>
                    <a:pt x="253" y="136"/>
                  </a:lnTo>
                  <a:lnTo>
                    <a:pt x="253" y="109"/>
                  </a:lnTo>
                  <a:lnTo>
                    <a:pt x="257" y="86"/>
                  </a:lnTo>
                  <a:lnTo>
                    <a:pt x="257" y="62"/>
                  </a:lnTo>
                  <a:lnTo>
                    <a:pt x="261" y="43"/>
                  </a:lnTo>
                  <a:lnTo>
                    <a:pt x="261" y="27"/>
                  </a:lnTo>
                  <a:lnTo>
                    <a:pt x="265" y="23"/>
                  </a:lnTo>
                  <a:lnTo>
                    <a:pt x="265" y="31"/>
                  </a:lnTo>
                  <a:lnTo>
                    <a:pt x="269" y="47"/>
                  </a:lnTo>
                  <a:lnTo>
                    <a:pt x="269" y="82"/>
                  </a:lnTo>
                  <a:lnTo>
                    <a:pt x="273" y="105"/>
                  </a:lnTo>
                  <a:lnTo>
                    <a:pt x="273" y="124"/>
                  </a:lnTo>
                  <a:lnTo>
                    <a:pt x="277" y="140"/>
                  </a:lnTo>
                  <a:lnTo>
                    <a:pt x="277" y="148"/>
                  </a:lnTo>
                </a:path>
              </a:pathLst>
            </a:custGeom>
            <a:noFill/>
            <a:ln w="0">
              <a:solidFill>
                <a:srgbClr val="0000FF"/>
              </a:solidFill>
              <a:prstDash val="solid"/>
              <a:round/>
              <a:headEnd/>
              <a:tailEnd/>
            </a:ln>
          </p:spPr>
          <p:txBody>
            <a:bodyPr/>
            <a:lstStyle/>
            <a:p>
              <a:endParaRPr lang="en-US"/>
            </a:p>
          </p:txBody>
        </p:sp>
        <p:sp>
          <p:nvSpPr>
            <p:cNvPr id="163856" name="Freeform 67"/>
            <p:cNvSpPr>
              <a:spLocks/>
            </p:cNvSpPr>
            <p:nvPr/>
          </p:nvSpPr>
          <p:spPr bwMode="auto">
            <a:xfrm rot="10800000">
              <a:off x="780255" y="1892114"/>
              <a:ext cx="685800" cy="407195"/>
            </a:xfrm>
            <a:custGeom>
              <a:avLst/>
              <a:gdLst>
                <a:gd name="T0" fmla="*/ 2147483647 w 288"/>
                <a:gd name="T1" fmla="*/ 2147483647 h 171"/>
                <a:gd name="T2" fmla="*/ 2147483647 w 288"/>
                <a:gd name="T3" fmla="*/ 2147483647 h 171"/>
                <a:gd name="T4" fmla="*/ 2147483647 w 288"/>
                <a:gd name="T5" fmla="*/ 2147483647 h 171"/>
                <a:gd name="T6" fmla="*/ 2147483647 w 288"/>
                <a:gd name="T7" fmla="*/ 2147483647 h 171"/>
                <a:gd name="T8" fmla="*/ 2147483647 w 288"/>
                <a:gd name="T9" fmla="*/ 2147483647 h 171"/>
                <a:gd name="T10" fmla="*/ 2147483647 w 288"/>
                <a:gd name="T11" fmla="*/ 2147483647 h 171"/>
                <a:gd name="T12" fmla="*/ 2147483647 w 288"/>
                <a:gd name="T13" fmla="*/ 2147483647 h 171"/>
                <a:gd name="T14" fmla="*/ 2147483647 w 288"/>
                <a:gd name="T15" fmla="*/ 2147483647 h 171"/>
                <a:gd name="T16" fmla="*/ 2147483647 w 288"/>
                <a:gd name="T17" fmla="*/ 2147483647 h 171"/>
                <a:gd name="T18" fmla="*/ 2147483647 w 288"/>
                <a:gd name="T19" fmla="*/ 2147483647 h 171"/>
                <a:gd name="T20" fmla="*/ 2147483647 w 288"/>
                <a:gd name="T21" fmla="*/ 2147483647 h 171"/>
                <a:gd name="T22" fmla="*/ 2147483647 w 288"/>
                <a:gd name="T23" fmla="*/ 2147483647 h 171"/>
                <a:gd name="T24" fmla="*/ 2147483647 w 288"/>
                <a:gd name="T25" fmla="*/ 2147483647 h 171"/>
                <a:gd name="T26" fmla="*/ 2147483647 w 288"/>
                <a:gd name="T27" fmla="*/ 2147483647 h 171"/>
                <a:gd name="T28" fmla="*/ 2147483647 w 288"/>
                <a:gd name="T29" fmla="*/ 2147483647 h 171"/>
                <a:gd name="T30" fmla="*/ 2147483647 w 288"/>
                <a:gd name="T31" fmla="*/ 2147483647 h 171"/>
                <a:gd name="T32" fmla="*/ 2147483647 w 288"/>
                <a:gd name="T33" fmla="*/ 2147483647 h 171"/>
                <a:gd name="T34" fmla="*/ 2147483647 w 288"/>
                <a:gd name="T35" fmla="*/ 2147483647 h 171"/>
                <a:gd name="T36" fmla="*/ 2147483647 w 288"/>
                <a:gd name="T37" fmla="*/ 2147483647 h 171"/>
                <a:gd name="T38" fmla="*/ 2147483647 w 288"/>
                <a:gd name="T39" fmla="*/ 2147483647 h 171"/>
                <a:gd name="T40" fmla="*/ 2147483647 w 288"/>
                <a:gd name="T41" fmla="*/ 2147483647 h 171"/>
                <a:gd name="T42" fmla="*/ 2147483647 w 288"/>
                <a:gd name="T43" fmla="*/ 2147483647 h 171"/>
                <a:gd name="T44" fmla="*/ 2147483647 w 288"/>
                <a:gd name="T45" fmla="*/ 2147483647 h 171"/>
                <a:gd name="T46" fmla="*/ 2147483647 w 288"/>
                <a:gd name="T47" fmla="*/ 2147483647 h 171"/>
                <a:gd name="T48" fmla="*/ 2147483647 w 288"/>
                <a:gd name="T49" fmla="*/ 2147483647 h 171"/>
                <a:gd name="T50" fmla="*/ 2147483647 w 288"/>
                <a:gd name="T51" fmla="*/ 2147483647 h 171"/>
                <a:gd name="T52" fmla="*/ 2147483647 w 288"/>
                <a:gd name="T53" fmla="*/ 2147483647 h 171"/>
                <a:gd name="T54" fmla="*/ 2147483647 w 288"/>
                <a:gd name="T55" fmla="*/ 2147483647 h 171"/>
                <a:gd name="T56" fmla="*/ 2147483647 w 288"/>
                <a:gd name="T57" fmla="*/ 2147483647 h 171"/>
                <a:gd name="T58" fmla="*/ 2147483647 w 288"/>
                <a:gd name="T59" fmla="*/ 2147483647 h 171"/>
                <a:gd name="T60" fmla="*/ 2147483647 w 288"/>
                <a:gd name="T61" fmla="*/ 2147483647 h 171"/>
                <a:gd name="T62" fmla="*/ 2147483647 w 288"/>
                <a:gd name="T63" fmla="*/ 2147483647 h 171"/>
                <a:gd name="T64" fmla="*/ 2147483647 w 288"/>
                <a:gd name="T65" fmla="*/ 2147483647 h 171"/>
                <a:gd name="T66" fmla="*/ 2147483647 w 288"/>
                <a:gd name="T67" fmla="*/ 2147483647 h 171"/>
                <a:gd name="T68" fmla="*/ 2147483647 w 288"/>
                <a:gd name="T69" fmla="*/ 2147483647 h 171"/>
                <a:gd name="T70" fmla="*/ 2147483647 w 288"/>
                <a:gd name="T71" fmla="*/ 2147483647 h 171"/>
                <a:gd name="T72" fmla="*/ 2147483647 w 288"/>
                <a:gd name="T73" fmla="*/ 2147483647 h 171"/>
                <a:gd name="T74" fmla="*/ 2147483647 w 288"/>
                <a:gd name="T75" fmla="*/ 2147483647 h 171"/>
                <a:gd name="T76" fmla="*/ 2147483647 w 288"/>
                <a:gd name="T77" fmla="*/ 2147483647 h 171"/>
                <a:gd name="T78" fmla="*/ 2147483647 w 288"/>
                <a:gd name="T79" fmla="*/ 2147483647 h 171"/>
                <a:gd name="T80" fmla="*/ 2147483647 w 288"/>
                <a:gd name="T81" fmla="*/ 2147483647 h 171"/>
                <a:gd name="T82" fmla="*/ 2147483647 w 288"/>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8"/>
                <a:gd name="T127" fmla="*/ 0 h 171"/>
                <a:gd name="T128" fmla="*/ 288 w 288"/>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8" h="171">
                  <a:moveTo>
                    <a:pt x="0" y="148"/>
                  </a:moveTo>
                  <a:lnTo>
                    <a:pt x="4" y="140"/>
                  </a:lnTo>
                  <a:lnTo>
                    <a:pt x="4" y="105"/>
                  </a:lnTo>
                  <a:lnTo>
                    <a:pt x="7" y="86"/>
                  </a:lnTo>
                  <a:lnTo>
                    <a:pt x="7" y="62"/>
                  </a:lnTo>
                  <a:lnTo>
                    <a:pt x="11" y="43"/>
                  </a:lnTo>
                  <a:lnTo>
                    <a:pt x="11" y="27"/>
                  </a:lnTo>
                  <a:lnTo>
                    <a:pt x="15" y="20"/>
                  </a:lnTo>
                  <a:lnTo>
                    <a:pt x="15" y="43"/>
                  </a:lnTo>
                  <a:lnTo>
                    <a:pt x="19" y="70"/>
                  </a:lnTo>
                  <a:lnTo>
                    <a:pt x="19" y="93"/>
                  </a:lnTo>
                  <a:lnTo>
                    <a:pt x="23" y="113"/>
                  </a:lnTo>
                  <a:lnTo>
                    <a:pt x="23" y="128"/>
                  </a:lnTo>
                  <a:lnTo>
                    <a:pt x="27" y="140"/>
                  </a:lnTo>
                  <a:lnTo>
                    <a:pt x="31" y="136"/>
                  </a:lnTo>
                  <a:lnTo>
                    <a:pt x="31" y="101"/>
                  </a:lnTo>
                  <a:lnTo>
                    <a:pt x="35" y="78"/>
                  </a:lnTo>
                  <a:lnTo>
                    <a:pt x="35" y="51"/>
                  </a:lnTo>
                  <a:lnTo>
                    <a:pt x="39" y="31"/>
                  </a:lnTo>
                  <a:lnTo>
                    <a:pt x="39" y="20"/>
                  </a:lnTo>
                  <a:lnTo>
                    <a:pt x="42" y="23"/>
                  </a:lnTo>
                  <a:lnTo>
                    <a:pt x="42" y="55"/>
                  </a:lnTo>
                  <a:lnTo>
                    <a:pt x="46" y="70"/>
                  </a:lnTo>
                  <a:lnTo>
                    <a:pt x="46" y="93"/>
                  </a:lnTo>
                  <a:lnTo>
                    <a:pt x="50" y="117"/>
                  </a:lnTo>
                  <a:lnTo>
                    <a:pt x="50" y="136"/>
                  </a:lnTo>
                  <a:lnTo>
                    <a:pt x="54" y="156"/>
                  </a:lnTo>
                  <a:lnTo>
                    <a:pt x="54" y="163"/>
                  </a:lnTo>
                  <a:lnTo>
                    <a:pt x="58" y="163"/>
                  </a:lnTo>
                  <a:lnTo>
                    <a:pt x="62" y="159"/>
                  </a:lnTo>
                  <a:lnTo>
                    <a:pt x="66" y="159"/>
                  </a:lnTo>
                  <a:lnTo>
                    <a:pt x="70" y="159"/>
                  </a:lnTo>
                  <a:lnTo>
                    <a:pt x="74" y="159"/>
                  </a:lnTo>
                  <a:lnTo>
                    <a:pt x="78" y="167"/>
                  </a:lnTo>
                  <a:lnTo>
                    <a:pt x="81" y="171"/>
                  </a:lnTo>
                  <a:lnTo>
                    <a:pt x="81" y="167"/>
                  </a:lnTo>
                  <a:lnTo>
                    <a:pt x="89" y="156"/>
                  </a:lnTo>
                  <a:lnTo>
                    <a:pt x="85" y="156"/>
                  </a:lnTo>
                  <a:lnTo>
                    <a:pt x="89" y="159"/>
                  </a:lnTo>
                  <a:lnTo>
                    <a:pt x="93" y="163"/>
                  </a:lnTo>
                  <a:lnTo>
                    <a:pt x="93" y="144"/>
                  </a:lnTo>
                  <a:lnTo>
                    <a:pt x="97" y="124"/>
                  </a:lnTo>
                  <a:lnTo>
                    <a:pt x="97" y="109"/>
                  </a:lnTo>
                  <a:lnTo>
                    <a:pt x="101" y="93"/>
                  </a:lnTo>
                  <a:lnTo>
                    <a:pt x="101" y="78"/>
                  </a:lnTo>
                  <a:lnTo>
                    <a:pt x="105" y="58"/>
                  </a:lnTo>
                  <a:lnTo>
                    <a:pt x="105" y="23"/>
                  </a:lnTo>
                  <a:lnTo>
                    <a:pt x="113" y="12"/>
                  </a:lnTo>
                  <a:lnTo>
                    <a:pt x="109" y="12"/>
                  </a:lnTo>
                  <a:lnTo>
                    <a:pt x="113" y="12"/>
                  </a:lnTo>
                  <a:lnTo>
                    <a:pt x="120" y="4"/>
                  </a:lnTo>
                  <a:lnTo>
                    <a:pt x="117" y="4"/>
                  </a:lnTo>
                  <a:lnTo>
                    <a:pt x="120" y="8"/>
                  </a:lnTo>
                  <a:lnTo>
                    <a:pt x="124" y="12"/>
                  </a:lnTo>
                  <a:lnTo>
                    <a:pt x="128" y="8"/>
                  </a:lnTo>
                  <a:lnTo>
                    <a:pt x="132" y="4"/>
                  </a:lnTo>
                  <a:lnTo>
                    <a:pt x="132" y="8"/>
                  </a:lnTo>
                  <a:lnTo>
                    <a:pt x="136" y="16"/>
                  </a:lnTo>
                  <a:lnTo>
                    <a:pt x="136" y="31"/>
                  </a:lnTo>
                  <a:lnTo>
                    <a:pt x="140" y="47"/>
                  </a:lnTo>
                  <a:lnTo>
                    <a:pt x="140" y="62"/>
                  </a:lnTo>
                  <a:lnTo>
                    <a:pt x="144" y="86"/>
                  </a:lnTo>
                  <a:lnTo>
                    <a:pt x="144" y="128"/>
                  </a:lnTo>
                  <a:lnTo>
                    <a:pt x="148" y="136"/>
                  </a:lnTo>
                  <a:lnTo>
                    <a:pt x="152" y="124"/>
                  </a:lnTo>
                  <a:lnTo>
                    <a:pt x="152" y="113"/>
                  </a:lnTo>
                  <a:lnTo>
                    <a:pt x="155" y="97"/>
                  </a:lnTo>
                  <a:lnTo>
                    <a:pt x="155" y="78"/>
                  </a:lnTo>
                  <a:lnTo>
                    <a:pt x="159" y="58"/>
                  </a:lnTo>
                  <a:lnTo>
                    <a:pt x="159" y="23"/>
                  </a:lnTo>
                  <a:lnTo>
                    <a:pt x="167" y="12"/>
                  </a:lnTo>
                  <a:lnTo>
                    <a:pt x="163" y="12"/>
                  </a:lnTo>
                  <a:lnTo>
                    <a:pt x="167" y="12"/>
                  </a:lnTo>
                  <a:lnTo>
                    <a:pt x="171" y="16"/>
                  </a:lnTo>
                  <a:lnTo>
                    <a:pt x="171" y="4"/>
                  </a:lnTo>
                  <a:lnTo>
                    <a:pt x="175" y="0"/>
                  </a:lnTo>
                  <a:lnTo>
                    <a:pt x="179" y="20"/>
                  </a:lnTo>
                  <a:lnTo>
                    <a:pt x="179" y="47"/>
                  </a:lnTo>
                  <a:lnTo>
                    <a:pt x="183" y="74"/>
                  </a:lnTo>
                  <a:lnTo>
                    <a:pt x="183" y="109"/>
                  </a:lnTo>
                  <a:lnTo>
                    <a:pt x="187" y="124"/>
                  </a:lnTo>
                  <a:lnTo>
                    <a:pt x="187" y="136"/>
                  </a:lnTo>
                  <a:lnTo>
                    <a:pt x="191" y="140"/>
                  </a:lnTo>
                  <a:lnTo>
                    <a:pt x="191" y="136"/>
                  </a:lnTo>
                  <a:lnTo>
                    <a:pt x="194" y="121"/>
                  </a:lnTo>
                  <a:lnTo>
                    <a:pt x="194" y="74"/>
                  </a:lnTo>
                  <a:lnTo>
                    <a:pt x="198" y="51"/>
                  </a:lnTo>
                  <a:lnTo>
                    <a:pt x="198" y="35"/>
                  </a:lnTo>
                  <a:lnTo>
                    <a:pt x="202" y="27"/>
                  </a:lnTo>
                  <a:lnTo>
                    <a:pt x="202" y="31"/>
                  </a:lnTo>
                  <a:lnTo>
                    <a:pt x="206" y="39"/>
                  </a:lnTo>
                  <a:lnTo>
                    <a:pt x="206" y="55"/>
                  </a:lnTo>
                  <a:lnTo>
                    <a:pt x="210" y="74"/>
                  </a:lnTo>
                  <a:lnTo>
                    <a:pt x="210" y="113"/>
                  </a:lnTo>
                  <a:lnTo>
                    <a:pt x="214" y="132"/>
                  </a:lnTo>
                  <a:lnTo>
                    <a:pt x="214" y="148"/>
                  </a:lnTo>
                  <a:lnTo>
                    <a:pt x="218" y="156"/>
                  </a:lnTo>
                  <a:lnTo>
                    <a:pt x="226" y="156"/>
                  </a:lnTo>
                  <a:lnTo>
                    <a:pt x="222" y="156"/>
                  </a:lnTo>
                  <a:lnTo>
                    <a:pt x="226" y="159"/>
                  </a:lnTo>
                  <a:lnTo>
                    <a:pt x="229" y="156"/>
                  </a:lnTo>
                  <a:lnTo>
                    <a:pt x="233" y="140"/>
                  </a:lnTo>
                  <a:lnTo>
                    <a:pt x="233" y="97"/>
                  </a:lnTo>
                  <a:lnTo>
                    <a:pt x="237" y="78"/>
                  </a:lnTo>
                  <a:lnTo>
                    <a:pt x="237" y="58"/>
                  </a:lnTo>
                  <a:lnTo>
                    <a:pt x="241" y="43"/>
                  </a:lnTo>
                  <a:lnTo>
                    <a:pt x="241" y="31"/>
                  </a:lnTo>
                  <a:lnTo>
                    <a:pt x="245" y="27"/>
                  </a:lnTo>
                  <a:lnTo>
                    <a:pt x="245" y="35"/>
                  </a:lnTo>
                  <a:lnTo>
                    <a:pt x="249" y="55"/>
                  </a:lnTo>
                  <a:lnTo>
                    <a:pt x="249" y="97"/>
                  </a:lnTo>
                  <a:lnTo>
                    <a:pt x="253" y="117"/>
                  </a:lnTo>
                  <a:lnTo>
                    <a:pt x="253" y="128"/>
                  </a:lnTo>
                  <a:lnTo>
                    <a:pt x="257" y="136"/>
                  </a:lnTo>
                  <a:lnTo>
                    <a:pt x="261" y="124"/>
                  </a:lnTo>
                  <a:lnTo>
                    <a:pt x="261" y="93"/>
                  </a:lnTo>
                  <a:lnTo>
                    <a:pt x="265" y="70"/>
                  </a:lnTo>
                  <a:lnTo>
                    <a:pt x="265" y="55"/>
                  </a:lnTo>
                  <a:lnTo>
                    <a:pt x="268" y="35"/>
                  </a:lnTo>
                  <a:lnTo>
                    <a:pt x="268" y="23"/>
                  </a:lnTo>
                  <a:lnTo>
                    <a:pt x="276" y="12"/>
                  </a:lnTo>
                  <a:lnTo>
                    <a:pt x="276" y="8"/>
                  </a:lnTo>
                  <a:lnTo>
                    <a:pt x="280" y="4"/>
                  </a:lnTo>
                  <a:lnTo>
                    <a:pt x="280" y="0"/>
                  </a:lnTo>
                  <a:lnTo>
                    <a:pt x="284" y="4"/>
                  </a:lnTo>
                  <a:lnTo>
                    <a:pt x="284" y="35"/>
                  </a:lnTo>
                  <a:lnTo>
                    <a:pt x="288" y="58"/>
                  </a:lnTo>
                  <a:lnTo>
                    <a:pt x="288" y="74"/>
                  </a:lnTo>
                </a:path>
              </a:pathLst>
            </a:custGeom>
            <a:noFill/>
            <a:ln w="0">
              <a:solidFill>
                <a:srgbClr val="0000FF"/>
              </a:solidFill>
              <a:prstDash val="solid"/>
              <a:round/>
              <a:headEnd/>
              <a:tailEnd/>
            </a:ln>
          </p:spPr>
          <p:txBody>
            <a:bodyPr/>
            <a:lstStyle/>
            <a:p>
              <a:endParaRPr lang="en-US"/>
            </a:p>
          </p:txBody>
        </p:sp>
      </p:grpSp>
      <p:grpSp>
        <p:nvGrpSpPr>
          <p:cNvPr id="163846" name="Group 21"/>
          <p:cNvGrpSpPr>
            <a:grpSpLocks/>
          </p:cNvGrpSpPr>
          <p:nvPr/>
        </p:nvGrpSpPr>
        <p:grpSpPr bwMode="auto">
          <a:xfrm>
            <a:off x="3473450" y="4921250"/>
            <a:ext cx="1327150" cy="428625"/>
            <a:chOff x="1233178" y="4239245"/>
            <a:chExt cx="1326358" cy="427607"/>
          </a:xfrm>
        </p:grpSpPr>
        <p:sp>
          <p:nvSpPr>
            <p:cNvPr id="163849" name="Freeform 64"/>
            <p:cNvSpPr>
              <a:spLocks/>
            </p:cNvSpPr>
            <p:nvPr/>
          </p:nvSpPr>
          <p:spPr bwMode="auto">
            <a:xfrm rot="10800000">
              <a:off x="1938029" y="4239245"/>
              <a:ext cx="621507" cy="388145"/>
            </a:xfrm>
            <a:custGeom>
              <a:avLst/>
              <a:gdLst>
                <a:gd name="T0" fmla="*/ 2147483647 w 261"/>
                <a:gd name="T1" fmla="*/ 2147483647 h 163"/>
                <a:gd name="T2" fmla="*/ 2147483647 w 261"/>
                <a:gd name="T3" fmla="*/ 2147483647 h 163"/>
                <a:gd name="T4" fmla="*/ 2147483647 w 261"/>
                <a:gd name="T5" fmla="*/ 2147483647 h 163"/>
                <a:gd name="T6" fmla="*/ 2147483647 w 261"/>
                <a:gd name="T7" fmla="*/ 2147483647 h 163"/>
                <a:gd name="T8" fmla="*/ 2147483647 w 261"/>
                <a:gd name="T9" fmla="*/ 2147483647 h 163"/>
                <a:gd name="T10" fmla="*/ 2147483647 w 261"/>
                <a:gd name="T11" fmla="*/ 2147483647 h 163"/>
                <a:gd name="T12" fmla="*/ 2147483647 w 261"/>
                <a:gd name="T13" fmla="*/ 2147483647 h 163"/>
                <a:gd name="T14" fmla="*/ 2147483647 w 261"/>
                <a:gd name="T15" fmla="*/ 2147483647 h 163"/>
                <a:gd name="T16" fmla="*/ 2147483647 w 261"/>
                <a:gd name="T17" fmla="*/ 2147483647 h 163"/>
                <a:gd name="T18" fmla="*/ 2147483647 w 261"/>
                <a:gd name="T19" fmla="*/ 2147483647 h 163"/>
                <a:gd name="T20" fmla="*/ 2147483647 w 261"/>
                <a:gd name="T21" fmla="*/ 2147483647 h 163"/>
                <a:gd name="T22" fmla="*/ 2147483647 w 261"/>
                <a:gd name="T23" fmla="*/ 2147483647 h 163"/>
                <a:gd name="T24" fmla="*/ 2147483647 w 261"/>
                <a:gd name="T25" fmla="*/ 2147483647 h 163"/>
                <a:gd name="T26" fmla="*/ 2147483647 w 261"/>
                <a:gd name="T27" fmla="*/ 2147483647 h 163"/>
                <a:gd name="T28" fmla="*/ 2147483647 w 261"/>
                <a:gd name="T29" fmla="*/ 2147483647 h 163"/>
                <a:gd name="T30" fmla="*/ 2147483647 w 261"/>
                <a:gd name="T31" fmla="*/ 2147483647 h 163"/>
                <a:gd name="T32" fmla="*/ 2147483647 w 261"/>
                <a:gd name="T33" fmla="*/ 2147483647 h 163"/>
                <a:gd name="T34" fmla="*/ 2147483647 w 261"/>
                <a:gd name="T35" fmla="*/ 2147483647 h 163"/>
                <a:gd name="T36" fmla="*/ 2147483647 w 261"/>
                <a:gd name="T37" fmla="*/ 2147483647 h 163"/>
                <a:gd name="T38" fmla="*/ 2147483647 w 261"/>
                <a:gd name="T39" fmla="*/ 2147483647 h 163"/>
                <a:gd name="T40" fmla="*/ 2147483647 w 261"/>
                <a:gd name="T41" fmla="*/ 2147483647 h 163"/>
                <a:gd name="T42" fmla="*/ 2147483647 w 261"/>
                <a:gd name="T43" fmla="*/ 2147483647 h 163"/>
                <a:gd name="T44" fmla="*/ 2147483647 w 261"/>
                <a:gd name="T45" fmla="*/ 2147483647 h 163"/>
                <a:gd name="T46" fmla="*/ 2147483647 w 261"/>
                <a:gd name="T47" fmla="*/ 2147483647 h 163"/>
                <a:gd name="T48" fmla="*/ 2147483647 w 261"/>
                <a:gd name="T49" fmla="*/ 2147483647 h 163"/>
                <a:gd name="T50" fmla="*/ 2147483647 w 261"/>
                <a:gd name="T51" fmla="*/ 2147483647 h 163"/>
                <a:gd name="T52" fmla="*/ 2147483647 w 261"/>
                <a:gd name="T53" fmla="*/ 2147483647 h 163"/>
                <a:gd name="T54" fmla="*/ 2147483647 w 261"/>
                <a:gd name="T55" fmla="*/ 2147483647 h 163"/>
                <a:gd name="T56" fmla="*/ 2147483647 w 261"/>
                <a:gd name="T57" fmla="*/ 2147483647 h 163"/>
                <a:gd name="T58" fmla="*/ 2147483647 w 261"/>
                <a:gd name="T59" fmla="*/ 2147483647 h 163"/>
                <a:gd name="T60" fmla="*/ 2147483647 w 261"/>
                <a:gd name="T61" fmla="*/ 2147483647 h 163"/>
                <a:gd name="T62" fmla="*/ 2147483647 w 261"/>
                <a:gd name="T63" fmla="*/ 2147483647 h 163"/>
                <a:gd name="T64" fmla="*/ 2147483647 w 261"/>
                <a:gd name="T65" fmla="*/ 2147483647 h 163"/>
                <a:gd name="T66" fmla="*/ 2147483647 w 261"/>
                <a:gd name="T67" fmla="*/ 2147483647 h 163"/>
                <a:gd name="T68" fmla="*/ 2147483647 w 261"/>
                <a:gd name="T69" fmla="*/ 2147483647 h 163"/>
                <a:gd name="T70" fmla="*/ 2147483647 w 261"/>
                <a:gd name="T71" fmla="*/ 2147483647 h 163"/>
                <a:gd name="T72" fmla="*/ 2147483647 w 261"/>
                <a:gd name="T73" fmla="*/ 2147483647 h 163"/>
                <a:gd name="T74" fmla="*/ 2147483647 w 261"/>
                <a:gd name="T75" fmla="*/ 2147483647 h 163"/>
                <a:gd name="T76" fmla="*/ 2147483647 w 261"/>
                <a:gd name="T77" fmla="*/ 2147483647 h 163"/>
                <a:gd name="T78" fmla="*/ 2147483647 w 261"/>
                <a:gd name="T79" fmla="*/ 2147483647 h 163"/>
                <a:gd name="T80" fmla="*/ 2147483647 w 261"/>
                <a:gd name="T81" fmla="*/ 2147483647 h 163"/>
                <a:gd name="T82" fmla="*/ 2147483647 w 261"/>
                <a:gd name="T83" fmla="*/ 2147483647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63"/>
                <a:gd name="T128" fmla="*/ 261 w 261"/>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63">
                  <a:moveTo>
                    <a:pt x="0" y="66"/>
                  </a:moveTo>
                  <a:lnTo>
                    <a:pt x="0" y="113"/>
                  </a:lnTo>
                  <a:lnTo>
                    <a:pt x="4" y="132"/>
                  </a:lnTo>
                  <a:lnTo>
                    <a:pt x="4" y="140"/>
                  </a:lnTo>
                  <a:lnTo>
                    <a:pt x="8" y="140"/>
                  </a:lnTo>
                  <a:lnTo>
                    <a:pt x="8" y="132"/>
                  </a:lnTo>
                  <a:lnTo>
                    <a:pt x="12" y="116"/>
                  </a:lnTo>
                  <a:lnTo>
                    <a:pt x="12" y="101"/>
                  </a:lnTo>
                  <a:lnTo>
                    <a:pt x="15" y="78"/>
                  </a:lnTo>
                  <a:lnTo>
                    <a:pt x="15" y="35"/>
                  </a:lnTo>
                  <a:lnTo>
                    <a:pt x="19" y="23"/>
                  </a:lnTo>
                  <a:lnTo>
                    <a:pt x="23" y="39"/>
                  </a:lnTo>
                  <a:lnTo>
                    <a:pt x="23" y="54"/>
                  </a:lnTo>
                  <a:lnTo>
                    <a:pt x="27" y="74"/>
                  </a:lnTo>
                  <a:lnTo>
                    <a:pt x="27" y="109"/>
                  </a:lnTo>
                  <a:lnTo>
                    <a:pt x="31" y="128"/>
                  </a:lnTo>
                  <a:lnTo>
                    <a:pt x="31" y="140"/>
                  </a:lnTo>
                  <a:lnTo>
                    <a:pt x="35" y="144"/>
                  </a:lnTo>
                  <a:lnTo>
                    <a:pt x="35" y="132"/>
                  </a:lnTo>
                  <a:lnTo>
                    <a:pt x="39" y="113"/>
                  </a:lnTo>
                  <a:lnTo>
                    <a:pt x="39" y="70"/>
                  </a:lnTo>
                  <a:lnTo>
                    <a:pt x="43" y="50"/>
                  </a:lnTo>
                  <a:lnTo>
                    <a:pt x="43" y="35"/>
                  </a:lnTo>
                  <a:lnTo>
                    <a:pt x="47" y="27"/>
                  </a:lnTo>
                  <a:lnTo>
                    <a:pt x="50" y="39"/>
                  </a:lnTo>
                  <a:lnTo>
                    <a:pt x="50" y="54"/>
                  </a:lnTo>
                  <a:lnTo>
                    <a:pt x="54" y="74"/>
                  </a:lnTo>
                  <a:lnTo>
                    <a:pt x="54" y="116"/>
                  </a:lnTo>
                  <a:lnTo>
                    <a:pt x="58" y="132"/>
                  </a:lnTo>
                  <a:lnTo>
                    <a:pt x="58" y="140"/>
                  </a:lnTo>
                  <a:lnTo>
                    <a:pt x="62" y="136"/>
                  </a:lnTo>
                  <a:lnTo>
                    <a:pt x="62" y="124"/>
                  </a:lnTo>
                  <a:lnTo>
                    <a:pt x="66" y="109"/>
                  </a:lnTo>
                  <a:lnTo>
                    <a:pt x="66" y="66"/>
                  </a:lnTo>
                  <a:lnTo>
                    <a:pt x="70" y="47"/>
                  </a:lnTo>
                  <a:lnTo>
                    <a:pt x="70" y="31"/>
                  </a:lnTo>
                  <a:lnTo>
                    <a:pt x="74" y="27"/>
                  </a:lnTo>
                  <a:lnTo>
                    <a:pt x="74" y="31"/>
                  </a:lnTo>
                  <a:lnTo>
                    <a:pt x="78" y="43"/>
                  </a:lnTo>
                  <a:lnTo>
                    <a:pt x="78" y="78"/>
                  </a:lnTo>
                  <a:lnTo>
                    <a:pt x="82" y="97"/>
                  </a:lnTo>
                  <a:lnTo>
                    <a:pt x="82" y="116"/>
                  </a:lnTo>
                  <a:lnTo>
                    <a:pt x="86" y="136"/>
                  </a:lnTo>
                  <a:lnTo>
                    <a:pt x="86" y="144"/>
                  </a:lnTo>
                  <a:lnTo>
                    <a:pt x="89" y="140"/>
                  </a:lnTo>
                  <a:lnTo>
                    <a:pt x="89" y="101"/>
                  </a:lnTo>
                  <a:lnTo>
                    <a:pt x="93" y="82"/>
                  </a:lnTo>
                  <a:lnTo>
                    <a:pt x="93" y="62"/>
                  </a:lnTo>
                  <a:lnTo>
                    <a:pt x="97" y="43"/>
                  </a:lnTo>
                  <a:lnTo>
                    <a:pt x="97" y="23"/>
                  </a:lnTo>
                  <a:lnTo>
                    <a:pt x="101" y="12"/>
                  </a:lnTo>
                  <a:lnTo>
                    <a:pt x="101" y="4"/>
                  </a:lnTo>
                  <a:lnTo>
                    <a:pt x="105" y="8"/>
                  </a:lnTo>
                  <a:lnTo>
                    <a:pt x="105" y="12"/>
                  </a:lnTo>
                  <a:lnTo>
                    <a:pt x="109" y="8"/>
                  </a:lnTo>
                  <a:lnTo>
                    <a:pt x="113" y="12"/>
                  </a:lnTo>
                  <a:lnTo>
                    <a:pt x="113" y="19"/>
                  </a:lnTo>
                  <a:lnTo>
                    <a:pt x="117" y="31"/>
                  </a:lnTo>
                  <a:lnTo>
                    <a:pt x="117" y="58"/>
                  </a:lnTo>
                  <a:lnTo>
                    <a:pt x="121" y="78"/>
                  </a:lnTo>
                  <a:lnTo>
                    <a:pt x="121" y="101"/>
                  </a:lnTo>
                  <a:lnTo>
                    <a:pt x="125" y="120"/>
                  </a:lnTo>
                  <a:lnTo>
                    <a:pt x="125" y="132"/>
                  </a:lnTo>
                  <a:lnTo>
                    <a:pt x="128" y="136"/>
                  </a:lnTo>
                  <a:lnTo>
                    <a:pt x="128" y="116"/>
                  </a:lnTo>
                  <a:lnTo>
                    <a:pt x="132" y="101"/>
                  </a:lnTo>
                  <a:lnTo>
                    <a:pt x="132" y="82"/>
                  </a:lnTo>
                  <a:lnTo>
                    <a:pt x="136" y="62"/>
                  </a:lnTo>
                  <a:lnTo>
                    <a:pt x="136" y="43"/>
                  </a:lnTo>
                  <a:lnTo>
                    <a:pt x="140" y="31"/>
                  </a:lnTo>
                  <a:lnTo>
                    <a:pt x="140" y="23"/>
                  </a:lnTo>
                  <a:lnTo>
                    <a:pt x="144" y="31"/>
                  </a:lnTo>
                  <a:lnTo>
                    <a:pt x="144" y="62"/>
                  </a:lnTo>
                  <a:lnTo>
                    <a:pt x="148" y="82"/>
                  </a:lnTo>
                  <a:lnTo>
                    <a:pt x="148" y="101"/>
                  </a:lnTo>
                  <a:lnTo>
                    <a:pt x="152" y="120"/>
                  </a:lnTo>
                  <a:lnTo>
                    <a:pt x="152" y="144"/>
                  </a:lnTo>
                  <a:lnTo>
                    <a:pt x="156" y="155"/>
                  </a:lnTo>
                  <a:lnTo>
                    <a:pt x="156" y="159"/>
                  </a:lnTo>
                  <a:lnTo>
                    <a:pt x="156" y="151"/>
                  </a:lnTo>
                  <a:lnTo>
                    <a:pt x="160" y="144"/>
                  </a:lnTo>
                  <a:lnTo>
                    <a:pt x="163" y="155"/>
                  </a:lnTo>
                  <a:lnTo>
                    <a:pt x="163" y="163"/>
                  </a:lnTo>
                  <a:lnTo>
                    <a:pt x="167" y="163"/>
                  </a:lnTo>
                  <a:lnTo>
                    <a:pt x="167" y="136"/>
                  </a:lnTo>
                  <a:lnTo>
                    <a:pt x="171" y="116"/>
                  </a:lnTo>
                  <a:lnTo>
                    <a:pt x="171" y="93"/>
                  </a:lnTo>
                  <a:lnTo>
                    <a:pt x="175" y="70"/>
                  </a:lnTo>
                  <a:lnTo>
                    <a:pt x="175" y="50"/>
                  </a:lnTo>
                  <a:lnTo>
                    <a:pt x="179" y="31"/>
                  </a:lnTo>
                  <a:lnTo>
                    <a:pt x="179" y="12"/>
                  </a:lnTo>
                  <a:lnTo>
                    <a:pt x="183" y="8"/>
                  </a:lnTo>
                  <a:lnTo>
                    <a:pt x="183" y="4"/>
                  </a:lnTo>
                  <a:lnTo>
                    <a:pt x="187" y="8"/>
                  </a:lnTo>
                  <a:lnTo>
                    <a:pt x="187" y="12"/>
                  </a:lnTo>
                  <a:lnTo>
                    <a:pt x="191" y="15"/>
                  </a:lnTo>
                  <a:lnTo>
                    <a:pt x="191" y="12"/>
                  </a:lnTo>
                  <a:lnTo>
                    <a:pt x="199" y="4"/>
                  </a:lnTo>
                  <a:lnTo>
                    <a:pt x="202" y="0"/>
                  </a:lnTo>
                  <a:lnTo>
                    <a:pt x="206" y="4"/>
                  </a:lnTo>
                  <a:lnTo>
                    <a:pt x="206" y="12"/>
                  </a:lnTo>
                  <a:lnTo>
                    <a:pt x="210" y="27"/>
                  </a:lnTo>
                  <a:lnTo>
                    <a:pt x="210" y="43"/>
                  </a:lnTo>
                  <a:lnTo>
                    <a:pt x="214" y="66"/>
                  </a:lnTo>
                  <a:lnTo>
                    <a:pt x="214" y="85"/>
                  </a:lnTo>
                  <a:lnTo>
                    <a:pt x="218" y="105"/>
                  </a:lnTo>
                  <a:lnTo>
                    <a:pt x="218" y="140"/>
                  </a:lnTo>
                  <a:lnTo>
                    <a:pt x="222" y="151"/>
                  </a:lnTo>
                  <a:lnTo>
                    <a:pt x="222" y="159"/>
                  </a:lnTo>
                  <a:lnTo>
                    <a:pt x="230" y="151"/>
                  </a:lnTo>
                  <a:lnTo>
                    <a:pt x="226" y="151"/>
                  </a:lnTo>
                  <a:lnTo>
                    <a:pt x="230" y="151"/>
                  </a:lnTo>
                  <a:lnTo>
                    <a:pt x="234" y="159"/>
                  </a:lnTo>
                  <a:lnTo>
                    <a:pt x="234" y="148"/>
                  </a:lnTo>
                  <a:lnTo>
                    <a:pt x="237" y="136"/>
                  </a:lnTo>
                  <a:lnTo>
                    <a:pt x="237" y="120"/>
                  </a:lnTo>
                  <a:lnTo>
                    <a:pt x="241" y="105"/>
                  </a:lnTo>
                  <a:lnTo>
                    <a:pt x="241" y="89"/>
                  </a:lnTo>
                  <a:lnTo>
                    <a:pt x="245" y="70"/>
                  </a:lnTo>
                  <a:lnTo>
                    <a:pt x="245" y="27"/>
                  </a:lnTo>
                  <a:lnTo>
                    <a:pt x="249" y="19"/>
                  </a:lnTo>
                  <a:lnTo>
                    <a:pt x="249" y="27"/>
                  </a:lnTo>
                  <a:lnTo>
                    <a:pt x="253" y="43"/>
                  </a:lnTo>
                  <a:lnTo>
                    <a:pt x="253" y="58"/>
                  </a:lnTo>
                  <a:lnTo>
                    <a:pt x="257" y="78"/>
                  </a:lnTo>
                  <a:lnTo>
                    <a:pt x="257" y="116"/>
                  </a:lnTo>
                  <a:lnTo>
                    <a:pt x="261" y="136"/>
                  </a:lnTo>
                </a:path>
              </a:pathLst>
            </a:custGeom>
            <a:noFill/>
            <a:ln w="19050">
              <a:solidFill>
                <a:schemeClr val="tx2"/>
              </a:solidFill>
              <a:prstDash val="solid"/>
              <a:round/>
              <a:headEnd/>
              <a:tailEnd/>
            </a:ln>
          </p:spPr>
          <p:txBody>
            <a:bodyPr/>
            <a:lstStyle/>
            <a:p>
              <a:endParaRPr lang="en-US"/>
            </a:p>
          </p:txBody>
        </p:sp>
        <p:sp>
          <p:nvSpPr>
            <p:cNvPr id="163850" name="Freeform 65"/>
            <p:cNvSpPr>
              <a:spLocks/>
            </p:cNvSpPr>
            <p:nvPr/>
          </p:nvSpPr>
          <p:spPr bwMode="auto">
            <a:xfrm rot="10800000">
              <a:off x="1233178" y="4250132"/>
              <a:ext cx="704850" cy="416720"/>
            </a:xfrm>
            <a:custGeom>
              <a:avLst/>
              <a:gdLst>
                <a:gd name="T0" fmla="*/ 2147483647 w 296"/>
                <a:gd name="T1" fmla="*/ 2147483647 h 175"/>
                <a:gd name="T2" fmla="*/ 2147483647 w 296"/>
                <a:gd name="T3" fmla="*/ 2147483647 h 175"/>
                <a:gd name="T4" fmla="*/ 2147483647 w 296"/>
                <a:gd name="T5" fmla="*/ 2147483647 h 175"/>
                <a:gd name="T6" fmla="*/ 2147483647 w 296"/>
                <a:gd name="T7" fmla="*/ 2147483647 h 175"/>
                <a:gd name="T8" fmla="*/ 2147483647 w 296"/>
                <a:gd name="T9" fmla="*/ 2147483647 h 175"/>
                <a:gd name="T10" fmla="*/ 2147483647 w 296"/>
                <a:gd name="T11" fmla="*/ 2147483647 h 175"/>
                <a:gd name="T12" fmla="*/ 2147483647 w 296"/>
                <a:gd name="T13" fmla="*/ 2147483647 h 175"/>
                <a:gd name="T14" fmla="*/ 2147483647 w 296"/>
                <a:gd name="T15" fmla="*/ 2147483647 h 175"/>
                <a:gd name="T16" fmla="*/ 2147483647 w 296"/>
                <a:gd name="T17" fmla="*/ 2147483647 h 175"/>
                <a:gd name="T18" fmla="*/ 2147483647 w 296"/>
                <a:gd name="T19" fmla="*/ 2147483647 h 175"/>
                <a:gd name="T20" fmla="*/ 2147483647 w 296"/>
                <a:gd name="T21" fmla="*/ 2147483647 h 175"/>
                <a:gd name="T22" fmla="*/ 2147483647 w 296"/>
                <a:gd name="T23" fmla="*/ 2147483647 h 175"/>
                <a:gd name="T24" fmla="*/ 2147483647 w 296"/>
                <a:gd name="T25" fmla="*/ 2147483647 h 175"/>
                <a:gd name="T26" fmla="*/ 2147483647 w 296"/>
                <a:gd name="T27" fmla="*/ 2147483647 h 175"/>
                <a:gd name="T28" fmla="*/ 2147483647 w 296"/>
                <a:gd name="T29" fmla="*/ 2147483647 h 175"/>
                <a:gd name="T30" fmla="*/ 2147483647 w 296"/>
                <a:gd name="T31" fmla="*/ 2147483647 h 175"/>
                <a:gd name="T32" fmla="*/ 2147483647 w 296"/>
                <a:gd name="T33" fmla="*/ 2147483647 h 175"/>
                <a:gd name="T34" fmla="*/ 2147483647 w 296"/>
                <a:gd name="T35" fmla="*/ 2147483647 h 175"/>
                <a:gd name="T36" fmla="*/ 2147483647 w 296"/>
                <a:gd name="T37" fmla="*/ 0 h 175"/>
                <a:gd name="T38" fmla="*/ 2147483647 w 296"/>
                <a:gd name="T39" fmla="*/ 2147483647 h 175"/>
                <a:gd name="T40" fmla="*/ 2147483647 w 296"/>
                <a:gd name="T41" fmla="*/ 2147483647 h 175"/>
                <a:gd name="T42" fmla="*/ 2147483647 w 296"/>
                <a:gd name="T43" fmla="*/ 2147483647 h 175"/>
                <a:gd name="T44" fmla="*/ 2147483647 w 296"/>
                <a:gd name="T45" fmla="*/ 2147483647 h 175"/>
                <a:gd name="T46" fmla="*/ 2147483647 w 296"/>
                <a:gd name="T47" fmla="*/ 2147483647 h 175"/>
                <a:gd name="T48" fmla="*/ 2147483647 w 296"/>
                <a:gd name="T49" fmla="*/ 2147483647 h 175"/>
                <a:gd name="T50" fmla="*/ 2147483647 w 296"/>
                <a:gd name="T51" fmla="*/ 2147483647 h 175"/>
                <a:gd name="T52" fmla="*/ 2147483647 w 296"/>
                <a:gd name="T53" fmla="*/ 2147483647 h 175"/>
                <a:gd name="T54" fmla="*/ 2147483647 w 296"/>
                <a:gd name="T55" fmla="*/ 2147483647 h 175"/>
                <a:gd name="T56" fmla="*/ 2147483647 w 296"/>
                <a:gd name="T57" fmla="*/ 2147483647 h 175"/>
                <a:gd name="T58" fmla="*/ 2147483647 w 296"/>
                <a:gd name="T59" fmla="*/ 2147483647 h 175"/>
                <a:gd name="T60" fmla="*/ 2147483647 w 296"/>
                <a:gd name="T61" fmla="*/ 0 h 175"/>
                <a:gd name="T62" fmla="*/ 2147483647 w 296"/>
                <a:gd name="T63" fmla="*/ 2147483647 h 175"/>
                <a:gd name="T64" fmla="*/ 2147483647 w 296"/>
                <a:gd name="T65" fmla="*/ 2147483647 h 175"/>
                <a:gd name="T66" fmla="*/ 2147483647 w 296"/>
                <a:gd name="T67" fmla="*/ 2147483647 h 175"/>
                <a:gd name="T68" fmla="*/ 2147483647 w 296"/>
                <a:gd name="T69" fmla="*/ 2147483647 h 175"/>
                <a:gd name="T70" fmla="*/ 2147483647 w 296"/>
                <a:gd name="T71" fmla="*/ 2147483647 h 175"/>
                <a:gd name="T72" fmla="*/ 2147483647 w 296"/>
                <a:gd name="T73" fmla="*/ 2147483647 h 175"/>
                <a:gd name="T74" fmla="*/ 2147483647 w 296"/>
                <a:gd name="T75" fmla="*/ 2147483647 h 175"/>
                <a:gd name="T76" fmla="*/ 2147483647 w 296"/>
                <a:gd name="T77" fmla="*/ 2147483647 h 175"/>
                <a:gd name="T78" fmla="*/ 2147483647 w 296"/>
                <a:gd name="T79" fmla="*/ 2147483647 h 175"/>
                <a:gd name="T80" fmla="*/ 2147483647 w 296"/>
                <a:gd name="T81" fmla="*/ 2147483647 h 175"/>
                <a:gd name="T82" fmla="*/ 2147483647 w 296"/>
                <a:gd name="T83" fmla="*/ 2147483647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75"/>
                <a:gd name="T128" fmla="*/ 296 w 29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75">
                  <a:moveTo>
                    <a:pt x="0" y="148"/>
                  </a:moveTo>
                  <a:lnTo>
                    <a:pt x="0" y="163"/>
                  </a:lnTo>
                  <a:lnTo>
                    <a:pt x="8" y="163"/>
                  </a:lnTo>
                  <a:lnTo>
                    <a:pt x="4" y="163"/>
                  </a:lnTo>
                  <a:lnTo>
                    <a:pt x="8" y="163"/>
                  </a:lnTo>
                  <a:lnTo>
                    <a:pt x="12" y="167"/>
                  </a:lnTo>
                  <a:lnTo>
                    <a:pt x="15" y="167"/>
                  </a:lnTo>
                  <a:lnTo>
                    <a:pt x="19" y="167"/>
                  </a:lnTo>
                  <a:lnTo>
                    <a:pt x="23" y="171"/>
                  </a:lnTo>
                  <a:lnTo>
                    <a:pt x="27" y="163"/>
                  </a:lnTo>
                  <a:lnTo>
                    <a:pt x="27" y="156"/>
                  </a:lnTo>
                  <a:lnTo>
                    <a:pt x="31" y="144"/>
                  </a:lnTo>
                  <a:lnTo>
                    <a:pt x="31" y="128"/>
                  </a:lnTo>
                  <a:lnTo>
                    <a:pt x="35" y="113"/>
                  </a:lnTo>
                  <a:lnTo>
                    <a:pt x="35" y="70"/>
                  </a:lnTo>
                  <a:lnTo>
                    <a:pt x="39" y="47"/>
                  </a:lnTo>
                  <a:lnTo>
                    <a:pt x="39" y="27"/>
                  </a:lnTo>
                  <a:lnTo>
                    <a:pt x="43" y="27"/>
                  </a:lnTo>
                  <a:lnTo>
                    <a:pt x="43" y="39"/>
                  </a:lnTo>
                  <a:lnTo>
                    <a:pt x="47" y="59"/>
                  </a:lnTo>
                  <a:lnTo>
                    <a:pt x="47" y="97"/>
                  </a:lnTo>
                  <a:lnTo>
                    <a:pt x="51" y="117"/>
                  </a:lnTo>
                  <a:lnTo>
                    <a:pt x="51" y="132"/>
                  </a:lnTo>
                  <a:lnTo>
                    <a:pt x="54" y="152"/>
                  </a:lnTo>
                  <a:lnTo>
                    <a:pt x="54" y="163"/>
                  </a:lnTo>
                  <a:lnTo>
                    <a:pt x="62" y="163"/>
                  </a:lnTo>
                  <a:lnTo>
                    <a:pt x="58" y="163"/>
                  </a:lnTo>
                  <a:lnTo>
                    <a:pt x="62" y="163"/>
                  </a:lnTo>
                  <a:lnTo>
                    <a:pt x="66" y="167"/>
                  </a:lnTo>
                  <a:lnTo>
                    <a:pt x="66" y="175"/>
                  </a:lnTo>
                  <a:lnTo>
                    <a:pt x="70" y="171"/>
                  </a:lnTo>
                  <a:lnTo>
                    <a:pt x="78" y="163"/>
                  </a:lnTo>
                  <a:lnTo>
                    <a:pt x="74" y="163"/>
                  </a:lnTo>
                  <a:lnTo>
                    <a:pt x="78" y="163"/>
                  </a:lnTo>
                  <a:lnTo>
                    <a:pt x="82" y="163"/>
                  </a:lnTo>
                  <a:lnTo>
                    <a:pt x="86" y="163"/>
                  </a:lnTo>
                  <a:lnTo>
                    <a:pt x="89" y="167"/>
                  </a:lnTo>
                  <a:lnTo>
                    <a:pt x="93" y="171"/>
                  </a:lnTo>
                  <a:lnTo>
                    <a:pt x="93" y="167"/>
                  </a:lnTo>
                  <a:lnTo>
                    <a:pt x="97" y="160"/>
                  </a:lnTo>
                  <a:lnTo>
                    <a:pt x="97" y="125"/>
                  </a:lnTo>
                  <a:lnTo>
                    <a:pt x="101" y="109"/>
                  </a:lnTo>
                  <a:lnTo>
                    <a:pt x="101" y="90"/>
                  </a:lnTo>
                  <a:lnTo>
                    <a:pt x="105" y="66"/>
                  </a:lnTo>
                  <a:lnTo>
                    <a:pt x="105" y="43"/>
                  </a:lnTo>
                  <a:lnTo>
                    <a:pt x="109" y="20"/>
                  </a:lnTo>
                  <a:lnTo>
                    <a:pt x="109" y="8"/>
                  </a:lnTo>
                  <a:lnTo>
                    <a:pt x="113" y="4"/>
                  </a:lnTo>
                  <a:lnTo>
                    <a:pt x="113" y="16"/>
                  </a:lnTo>
                  <a:lnTo>
                    <a:pt x="117" y="12"/>
                  </a:lnTo>
                  <a:lnTo>
                    <a:pt x="121" y="8"/>
                  </a:lnTo>
                  <a:lnTo>
                    <a:pt x="125" y="12"/>
                  </a:lnTo>
                  <a:lnTo>
                    <a:pt x="125" y="24"/>
                  </a:lnTo>
                  <a:lnTo>
                    <a:pt x="128" y="27"/>
                  </a:lnTo>
                  <a:lnTo>
                    <a:pt x="128" y="20"/>
                  </a:lnTo>
                  <a:lnTo>
                    <a:pt x="132" y="8"/>
                  </a:lnTo>
                  <a:lnTo>
                    <a:pt x="132" y="0"/>
                  </a:lnTo>
                  <a:lnTo>
                    <a:pt x="136" y="4"/>
                  </a:lnTo>
                  <a:lnTo>
                    <a:pt x="136" y="35"/>
                  </a:lnTo>
                  <a:lnTo>
                    <a:pt x="140" y="55"/>
                  </a:lnTo>
                  <a:lnTo>
                    <a:pt x="140" y="70"/>
                  </a:lnTo>
                  <a:lnTo>
                    <a:pt x="144" y="90"/>
                  </a:lnTo>
                  <a:lnTo>
                    <a:pt x="144" y="105"/>
                  </a:lnTo>
                  <a:lnTo>
                    <a:pt x="148" y="125"/>
                  </a:lnTo>
                  <a:lnTo>
                    <a:pt x="148" y="148"/>
                  </a:lnTo>
                  <a:lnTo>
                    <a:pt x="152" y="163"/>
                  </a:lnTo>
                  <a:lnTo>
                    <a:pt x="152" y="171"/>
                  </a:lnTo>
                  <a:lnTo>
                    <a:pt x="156" y="167"/>
                  </a:lnTo>
                  <a:lnTo>
                    <a:pt x="156" y="160"/>
                  </a:lnTo>
                  <a:lnTo>
                    <a:pt x="160" y="163"/>
                  </a:lnTo>
                  <a:lnTo>
                    <a:pt x="167" y="163"/>
                  </a:lnTo>
                  <a:lnTo>
                    <a:pt x="163" y="163"/>
                  </a:lnTo>
                  <a:lnTo>
                    <a:pt x="167" y="163"/>
                  </a:lnTo>
                  <a:lnTo>
                    <a:pt x="171" y="163"/>
                  </a:lnTo>
                  <a:lnTo>
                    <a:pt x="175" y="171"/>
                  </a:lnTo>
                  <a:lnTo>
                    <a:pt x="179" y="171"/>
                  </a:lnTo>
                  <a:lnTo>
                    <a:pt x="179" y="163"/>
                  </a:lnTo>
                  <a:lnTo>
                    <a:pt x="183" y="160"/>
                  </a:lnTo>
                  <a:lnTo>
                    <a:pt x="187" y="167"/>
                  </a:lnTo>
                  <a:lnTo>
                    <a:pt x="191" y="156"/>
                  </a:lnTo>
                  <a:lnTo>
                    <a:pt x="191" y="140"/>
                  </a:lnTo>
                  <a:lnTo>
                    <a:pt x="195" y="125"/>
                  </a:lnTo>
                  <a:lnTo>
                    <a:pt x="195" y="109"/>
                  </a:lnTo>
                  <a:lnTo>
                    <a:pt x="199" y="90"/>
                  </a:lnTo>
                  <a:lnTo>
                    <a:pt x="199" y="74"/>
                  </a:lnTo>
                  <a:lnTo>
                    <a:pt x="202" y="51"/>
                  </a:lnTo>
                  <a:lnTo>
                    <a:pt x="202" y="20"/>
                  </a:lnTo>
                  <a:lnTo>
                    <a:pt x="206" y="12"/>
                  </a:lnTo>
                  <a:lnTo>
                    <a:pt x="206" y="8"/>
                  </a:lnTo>
                  <a:lnTo>
                    <a:pt x="214" y="16"/>
                  </a:lnTo>
                  <a:lnTo>
                    <a:pt x="210" y="16"/>
                  </a:lnTo>
                  <a:lnTo>
                    <a:pt x="214" y="4"/>
                  </a:lnTo>
                  <a:lnTo>
                    <a:pt x="218" y="0"/>
                  </a:lnTo>
                  <a:lnTo>
                    <a:pt x="218" y="4"/>
                  </a:lnTo>
                  <a:lnTo>
                    <a:pt x="226" y="12"/>
                  </a:lnTo>
                  <a:lnTo>
                    <a:pt x="222" y="12"/>
                  </a:lnTo>
                  <a:lnTo>
                    <a:pt x="226" y="12"/>
                  </a:lnTo>
                  <a:lnTo>
                    <a:pt x="230" y="8"/>
                  </a:lnTo>
                  <a:lnTo>
                    <a:pt x="234" y="12"/>
                  </a:lnTo>
                  <a:lnTo>
                    <a:pt x="238" y="12"/>
                  </a:lnTo>
                  <a:lnTo>
                    <a:pt x="241" y="4"/>
                  </a:lnTo>
                  <a:lnTo>
                    <a:pt x="241" y="8"/>
                  </a:lnTo>
                  <a:lnTo>
                    <a:pt x="245" y="16"/>
                  </a:lnTo>
                  <a:lnTo>
                    <a:pt x="245" y="27"/>
                  </a:lnTo>
                  <a:lnTo>
                    <a:pt x="249" y="43"/>
                  </a:lnTo>
                  <a:lnTo>
                    <a:pt x="249" y="59"/>
                  </a:lnTo>
                  <a:lnTo>
                    <a:pt x="253" y="82"/>
                  </a:lnTo>
                  <a:lnTo>
                    <a:pt x="253" y="125"/>
                  </a:lnTo>
                  <a:lnTo>
                    <a:pt x="257" y="136"/>
                  </a:lnTo>
                  <a:lnTo>
                    <a:pt x="257" y="144"/>
                  </a:lnTo>
                  <a:lnTo>
                    <a:pt x="261" y="140"/>
                  </a:lnTo>
                  <a:lnTo>
                    <a:pt x="261" y="132"/>
                  </a:lnTo>
                  <a:lnTo>
                    <a:pt x="265" y="117"/>
                  </a:lnTo>
                  <a:lnTo>
                    <a:pt x="265" y="74"/>
                  </a:lnTo>
                  <a:lnTo>
                    <a:pt x="269" y="51"/>
                  </a:lnTo>
                  <a:lnTo>
                    <a:pt x="269" y="31"/>
                  </a:lnTo>
                  <a:lnTo>
                    <a:pt x="273" y="24"/>
                  </a:lnTo>
                  <a:lnTo>
                    <a:pt x="273" y="31"/>
                  </a:lnTo>
                  <a:lnTo>
                    <a:pt x="276" y="47"/>
                  </a:lnTo>
                  <a:lnTo>
                    <a:pt x="276" y="86"/>
                  </a:lnTo>
                  <a:lnTo>
                    <a:pt x="280" y="105"/>
                  </a:lnTo>
                  <a:lnTo>
                    <a:pt x="280" y="125"/>
                  </a:lnTo>
                  <a:lnTo>
                    <a:pt x="284" y="148"/>
                  </a:lnTo>
                  <a:lnTo>
                    <a:pt x="284" y="163"/>
                  </a:lnTo>
                  <a:lnTo>
                    <a:pt x="288" y="167"/>
                  </a:lnTo>
                  <a:lnTo>
                    <a:pt x="288" y="163"/>
                  </a:lnTo>
                  <a:lnTo>
                    <a:pt x="296" y="163"/>
                  </a:lnTo>
                  <a:lnTo>
                    <a:pt x="292" y="163"/>
                  </a:lnTo>
                </a:path>
              </a:pathLst>
            </a:custGeom>
            <a:noFill/>
            <a:ln w="19050">
              <a:solidFill>
                <a:schemeClr val="tx2"/>
              </a:solidFill>
              <a:prstDash val="solid"/>
              <a:round/>
              <a:headEnd/>
              <a:tailEnd/>
            </a:ln>
          </p:spPr>
          <p:txBody>
            <a:bodyPr/>
            <a:lstStyle/>
            <a:p>
              <a:endParaRPr lang="en-US"/>
            </a:p>
          </p:txBody>
        </p:sp>
      </p:grpSp>
      <p:sp>
        <p:nvSpPr>
          <p:cNvPr id="26" name="Content Placeholder 2"/>
          <p:cNvSpPr txBox="1">
            <a:spLocks/>
          </p:cNvSpPr>
          <p:nvPr/>
        </p:nvSpPr>
        <p:spPr bwMode="auto">
          <a:xfrm>
            <a:off x="333375" y="1409700"/>
            <a:ext cx="8467725" cy="2935288"/>
          </a:xfrm>
          <a:prstGeom prst="rect">
            <a:avLst/>
          </a:prstGeom>
          <a:noFill/>
          <a:ln w="9525">
            <a:noFill/>
            <a:miter lim="800000"/>
            <a:headEnd/>
            <a:tailEnd/>
          </a:ln>
        </p:spPr>
        <p:txBody>
          <a:bodyPr/>
          <a:lstStyle/>
          <a:p>
            <a:pPr marL="342900" indent="-342900" eaLnBrk="0" hangingPunct="0">
              <a:spcBef>
                <a:spcPct val="20000"/>
              </a:spcBef>
              <a:buFontTx/>
              <a:buChar char="•"/>
              <a:defRPr/>
            </a:pPr>
            <a:r>
              <a:rPr lang="nb-NO" sz="2800" kern="0" dirty="0">
                <a:latin typeface="+mn-lt"/>
              </a:rPr>
              <a:t>There are numerous benefits to this technology</a:t>
            </a:r>
          </a:p>
          <a:p>
            <a:pPr marL="742950" lvl="1" indent="-285750" eaLnBrk="0" hangingPunct="0">
              <a:spcBef>
                <a:spcPct val="20000"/>
              </a:spcBef>
              <a:buFontTx/>
              <a:buChar char="–"/>
              <a:defRPr/>
            </a:pPr>
            <a:r>
              <a:rPr lang="nb-NO" sz="2400" kern="0" dirty="0">
                <a:latin typeface="+mn-lt"/>
              </a:rPr>
              <a:t>Ultra high sensitivity, down to -127dBm at 1.2kbps</a:t>
            </a:r>
          </a:p>
          <a:p>
            <a:pPr marL="742950" lvl="1" indent="-285750" eaLnBrk="0" hangingPunct="0">
              <a:spcBef>
                <a:spcPct val="20000"/>
              </a:spcBef>
              <a:buFontTx/>
              <a:buChar char="–"/>
              <a:defRPr/>
            </a:pPr>
            <a:r>
              <a:rPr lang="nb-NO" sz="2400" kern="0" dirty="0">
                <a:latin typeface="+mn-lt"/>
              </a:rPr>
              <a:t>Extremely quick settling: 0.5 byte preamble (only needed for gain settling – AGC) including AFC</a:t>
            </a:r>
          </a:p>
          <a:p>
            <a:pPr marL="742950" lvl="1" indent="-285750" eaLnBrk="0" hangingPunct="0">
              <a:spcBef>
                <a:spcPct val="20000"/>
              </a:spcBef>
              <a:buFontTx/>
              <a:buChar char="–"/>
              <a:defRPr/>
            </a:pPr>
            <a:r>
              <a:rPr lang="nb-NO" sz="2400" kern="0" dirty="0">
                <a:latin typeface="+mn-lt"/>
              </a:rPr>
              <a:t>Immune to noise, will not give false sync from noise</a:t>
            </a:r>
          </a:p>
          <a:p>
            <a:pPr marL="742950" lvl="1" indent="-285750" eaLnBrk="0" hangingPunct="0">
              <a:spcBef>
                <a:spcPct val="20000"/>
              </a:spcBef>
              <a:buFontTx/>
              <a:buChar char="–"/>
              <a:defRPr/>
            </a:pPr>
            <a:r>
              <a:rPr lang="nb-NO" sz="2400" kern="0" dirty="0">
                <a:latin typeface="+mn-lt"/>
              </a:rPr>
              <a:t>Can also be used as a highly reliable preamble detector</a:t>
            </a:r>
          </a:p>
          <a:p>
            <a:pPr marL="742950" lvl="1" indent="-285750" eaLnBrk="0" hangingPunct="0">
              <a:spcBef>
                <a:spcPct val="20000"/>
              </a:spcBef>
              <a:buFontTx/>
              <a:buChar char="–"/>
              <a:defRPr/>
            </a:pPr>
            <a:endParaRPr lang="en-US" sz="2400" kern="0" dirty="0">
              <a:latin typeface="+mn-lt"/>
            </a:endParaRPr>
          </a:p>
        </p:txBody>
      </p:sp>
      <p:sp>
        <p:nvSpPr>
          <p:cNvPr id="27" name="TextBox 26"/>
          <p:cNvSpPr txBox="1">
            <a:spLocks noChangeArrowheads="1"/>
          </p:cNvSpPr>
          <p:nvPr/>
        </p:nvSpPr>
        <p:spPr bwMode="auto">
          <a:xfrm>
            <a:off x="6026150" y="4532313"/>
            <a:ext cx="3124200" cy="1200150"/>
          </a:xfrm>
          <a:prstGeom prst="rect">
            <a:avLst/>
          </a:prstGeom>
          <a:noFill/>
          <a:ln w="9525">
            <a:noFill/>
            <a:miter lim="800000"/>
            <a:headEnd/>
            <a:tailEnd/>
          </a:ln>
        </p:spPr>
        <p:txBody>
          <a:bodyPr wrap="none">
            <a:spAutoFit/>
          </a:bodyPr>
          <a:lstStyle/>
          <a:p>
            <a:r>
              <a:rPr lang="nb-NO" sz="1400"/>
              <a:t>SYNC DETECTED</a:t>
            </a:r>
          </a:p>
          <a:p>
            <a:pPr>
              <a:buFont typeface="Wingdings" pitchFamily="2" charset="2"/>
              <a:buChar char="Ø"/>
            </a:pPr>
            <a:r>
              <a:rPr lang="nb-NO" sz="1400"/>
              <a:t> Bit Timing Found</a:t>
            </a:r>
          </a:p>
          <a:p>
            <a:pPr>
              <a:buFont typeface="Wingdings" pitchFamily="2" charset="2"/>
              <a:buChar char="Ø"/>
            </a:pPr>
            <a:r>
              <a:rPr lang="nb-NO" sz="1400"/>
              <a:t> Frequency Offset found</a:t>
            </a:r>
          </a:p>
          <a:p>
            <a:pPr>
              <a:buFont typeface="Wingdings" pitchFamily="2" charset="2"/>
              <a:buChar char="Ø"/>
            </a:pPr>
            <a:r>
              <a:rPr lang="nb-NO" sz="1400"/>
              <a:t> Data Demodulation Start</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2.22222E-6 -2.22222E-6 L 0.3368 -0.00092 " pathEditMode="relative" rAng="0" ptsTypes="AA">
                                      <p:cBhvr>
                                        <p:cTn id="6" dur="3000" fill="hold"/>
                                        <p:tgtEl>
                                          <p:spTgt spid="4"/>
                                        </p:tgtEl>
                                        <p:attrNameLst>
                                          <p:attrName>ppt_x</p:attrName>
                                          <p:attrName>ppt_y</p:attrName>
                                        </p:attrNameLst>
                                      </p:cBhvr>
                                      <p:rCtr x="168" y="0"/>
                                    </p:animMotion>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3"/>
          <p:cNvSpPr>
            <a:spLocks noGrp="1" noChangeArrowheads="1"/>
          </p:cNvSpPr>
          <p:nvPr>
            <p:ph type="title" idx="4294967295"/>
          </p:nvPr>
        </p:nvSpPr>
        <p:spPr/>
        <p:txBody>
          <a:bodyPr/>
          <a:lstStyle/>
          <a:p>
            <a:r>
              <a:rPr lang="en-US" smtClean="0"/>
              <a:t>Compare sensitivity of 2FSK-4FSK</a:t>
            </a:r>
          </a:p>
        </p:txBody>
      </p:sp>
      <p:sp>
        <p:nvSpPr>
          <p:cNvPr id="164866" name="Rectangle 6"/>
          <p:cNvSpPr>
            <a:spLocks noGrp="1" noChangeArrowheads="1"/>
          </p:cNvSpPr>
          <p:nvPr>
            <p:ph type="body" idx="4294967295"/>
          </p:nvPr>
        </p:nvSpPr>
        <p:spPr>
          <a:xfrm>
            <a:off x="387350" y="969963"/>
            <a:ext cx="8467725" cy="4968875"/>
          </a:xfrm>
        </p:spPr>
        <p:txBody>
          <a:bodyPr/>
          <a:lstStyle/>
          <a:p>
            <a:r>
              <a:rPr lang="en-US" smtClean="0"/>
              <a:t>“Waterflow graph” of a 2FSK and a 4FSK system</a:t>
            </a:r>
          </a:p>
          <a:p>
            <a:r>
              <a:rPr lang="en-US" smtClean="0"/>
              <a:t>Each “o” represent a</a:t>
            </a:r>
            <a:br>
              <a:rPr lang="en-US" smtClean="0"/>
            </a:br>
            <a:r>
              <a:rPr lang="en-US" smtClean="0"/>
              <a:t>system simulation result</a:t>
            </a:r>
          </a:p>
          <a:p>
            <a:pPr lvl="1"/>
            <a:r>
              <a:rPr lang="en-US" smtClean="0"/>
              <a:t>100000 symbols each</a:t>
            </a:r>
          </a:p>
          <a:p>
            <a:pPr lvl="1"/>
            <a:r>
              <a:rPr lang="en-US" smtClean="0"/>
              <a:t>Versus Eb/No (dB)</a:t>
            </a:r>
          </a:p>
          <a:p>
            <a:endParaRPr lang="en-US" smtClean="0"/>
          </a:p>
          <a:p>
            <a:r>
              <a:rPr lang="en-US" smtClean="0"/>
              <a:t>Results are</a:t>
            </a:r>
          </a:p>
          <a:p>
            <a:pPr lvl="1"/>
            <a:r>
              <a:rPr lang="en-US" smtClean="0"/>
              <a:t>2FSK is between 2-3dB</a:t>
            </a:r>
            <a:br>
              <a:rPr lang="en-US" smtClean="0"/>
            </a:br>
            <a:r>
              <a:rPr lang="en-US" smtClean="0"/>
              <a:t>better sensitivity than</a:t>
            </a:r>
            <a:br>
              <a:rPr lang="en-US" smtClean="0"/>
            </a:br>
            <a:r>
              <a:rPr lang="en-US" smtClean="0"/>
              <a:t>4FSK</a:t>
            </a:r>
          </a:p>
          <a:p>
            <a:pPr lvl="1"/>
            <a:endParaRPr lang="en-US" smtClean="0"/>
          </a:p>
        </p:txBody>
      </p:sp>
      <p:pic>
        <p:nvPicPr>
          <p:cNvPr id="164867" name="Picture 6"/>
          <p:cNvPicPr>
            <a:picLocks noChangeAspect="1" noChangeArrowheads="1"/>
          </p:cNvPicPr>
          <p:nvPr/>
        </p:nvPicPr>
        <p:blipFill>
          <a:blip r:embed="rId3"/>
          <a:srcRect/>
          <a:stretch>
            <a:fillRect/>
          </a:stretch>
        </p:blipFill>
        <p:spPr bwMode="auto">
          <a:xfrm>
            <a:off x="4329113" y="1973263"/>
            <a:ext cx="4814887" cy="3611562"/>
          </a:xfrm>
          <a:prstGeom prst="rect">
            <a:avLst/>
          </a:prstGeom>
          <a:noFill/>
          <a:ln w="9525">
            <a:noFill/>
            <a:miter lim="800000"/>
            <a:headEnd/>
            <a:tailEnd/>
          </a:ln>
        </p:spPr>
      </p:pic>
      <p:sp>
        <p:nvSpPr>
          <p:cNvPr id="164868" name="Line 9"/>
          <p:cNvSpPr>
            <a:spLocks noChangeShapeType="1"/>
          </p:cNvSpPr>
          <p:nvPr/>
        </p:nvSpPr>
        <p:spPr bwMode="auto">
          <a:xfrm flipV="1">
            <a:off x="5438775" y="2901950"/>
            <a:ext cx="395288" cy="552450"/>
          </a:xfrm>
          <a:prstGeom prst="line">
            <a:avLst/>
          </a:prstGeom>
          <a:noFill/>
          <a:ln w="3175">
            <a:solidFill>
              <a:schemeClr val="tx1"/>
            </a:solidFill>
            <a:round/>
            <a:headEnd/>
            <a:tailEnd type="triangle" w="med" len="med"/>
          </a:ln>
        </p:spPr>
        <p:txBody>
          <a:bodyPr/>
          <a:lstStyle/>
          <a:p>
            <a:endParaRPr lang="en-US"/>
          </a:p>
        </p:txBody>
      </p:sp>
      <p:sp>
        <p:nvSpPr>
          <p:cNvPr id="164869" name="Line 10"/>
          <p:cNvSpPr>
            <a:spLocks noChangeShapeType="1"/>
          </p:cNvSpPr>
          <p:nvPr/>
        </p:nvSpPr>
        <p:spPr bwMode="auto">
          <a:xfrm>
            <a:off x="5648325" y="2781300"/>
            <a:ext cx="923925" cy="0"/>
          </a:xfrm>
          <a:prstGeom prst="line">
            <a:avLst/>
          </a:prstGeom>
          <a:noFill/>
          <a:ln w="28575">
            <a:solidFill>
              <a:srgbClr val="008000"/>
            </a:solidFill>
            <a:round/>
            <a:headEnd type="triangle" w="med" len="med"/>
            <a:tailEnd type="triangle" w="med" len="med"/>
          </a:ln>
        </p:spPr>
        <p:txBody>
          <a:bodyPr/>
          <a:lstStyle/>
          <a:p>
            <a:endParaRPr lang="en-US"/>
          </a:p>
        </p:txBody>
      </p:sp>
      <p:sp>
        <p:nvSpPr>
          <p:cNvPr id="164870" name="Line 11"/>
          <p:cNvSpPr>
            <a:spLocks noChangeShapeType="1"/>
          </p:cNvSpPr>
          <p:nvPr/>
        </p:nvSpPr>
        <p:spPr bwMode="auto">
          <a:xfrm>
            <a:off x="7334250" y="3524250"/>
            <a:ext cx="619125" cy="0"/>
          </a:xfrm>
          <a:prstGeom prst="line">
            <a:avLst/>
          </a:prstGeom>
          <a:noFill/>
          <a:ln w="28575">
            <a:solidFill>
              <a:srgbClr val="008000"/>
            </a:solidFill>
            <a:round/>
            <a:headEnd type="triangle" w="med" len="med"/>
            <a:tailEnd type="triangle" w="med" len="med"/>
          </a:ln>
        </p:spPr>
        <p:txBody>
          <a:bodyPr/>
          <a:lstStyle/>
          <a:p>
            <a:endParaRPr lang="en-US"/>
          </a:p>
        </p:txBody>
      </p:sp>
      <p:sp>
        <p:nvSpPr>
          <p:cNvPr id="204812" name="Text Box 12"/>
          <p:cNvSpPr txBox="1">
            <a:spLocks noChangeArrowheads="1"/>
          </p:cNvSpPr>
          <p:nvPr/>
        </p:nvSpPr>
        <p:spPr bwMode="auto">
          <a:xfrm>
            <a:off x="5133975" y="3448050"/>
            <a:ext cx="838200" cy="366713"/>
          </a:xfrm>
          <a:prstGeom prst="rect">
            <a:avLst/>
          </a:prstGeom>
          <a:solidFill>
            <a:schemeClr val="bg1"/>
          </a:solidFill>
          <a:ln w="3175">
            <a:no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a:t>~3dB</a:t>
            </a:r>
          </a:p>
        </p:txBody>
      </p:sp>
      <p:sp>
        <p:nvSpPr>
          <p:cNvPr id="164872" name="Line 13"/>
          <p:cNvSpPr>
            <a:spLocks noChangeShapeType="1"/>
          </p:cNvSpPr>
          <p:nvPr/>
        </p:nvSpPr>
        <p:spPr bwMode="auto">
          <a:xfrm flipV="1">
            <a:off x="7162800" y="3549650"/>
            <a:ext cx="395288" cy="552450"/>
          </a:xfrm>
          <a:prstGeom prst="line">
            <a:avLst/>
          </a:prstGeom>
          <a:noFill/>
          <a:ln w="3175">
            <a:solidFill>
              <a:schemeClr val="tx1"/>
            </a:solidFill>
            <a:round/>
            <a:headEnd/>
            <a:tailEnd type="triangle" w="med" len="med"/>
          </a:ln>
        </p:spPr>
        <p:txBody>
          <a:bodyPr/>
          <a:lstStyle/>
          <a:p>
            <a:endParaRPr lang="en-US"/>
          </a:p>
        </p:txBody>
      </p:sp>
      <p:sp>
        <p:nvSpPr>
          <p:cNvPr id="204814" name="Text Box 14"/>
          <p:cNvSpPr txBox="1">
            <a:spLocks noChangeArrowheads="1"/>
          </p:cNvSpPr>
          <p:nvPr/>
        </p:nvSpPr>
        <p:spPr bwMode="auto">
          <a:xfrm>
            <a:off x="6858000" y="4095750"/>
            <a:ext cx="838200" cy="366713"/>
          </a:xfrm>
          <a:prstGeom prst="rect">
            <a:avLst/>
          </a:prstGeom>
          <a:solidFill>
            <a:schemeClr val="bg1"/>
          </a:solidFill>
          <a:ln w="3175">
            <a:no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a:t>~2dB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3"/>
          <p:cNvSpPr>
            <a:spLocks noChangeArrowheads="1"/>
          </p:cNvSpPr>
          <p:nvPr/>
        </p:nvSpPr>
        <p:spPr bwMode="auto">
          <a:xfrm>
            <a:off x="990600" y="3863975"/>
            <a:ext cx="5759450" cy="504825"/>
          </a:xfrm>
          <a:prstGeom prst="rect">
            <a:avLst/>
          </a:prstGeom>
          <a:solidFill>
            <a:srgbClr val="C0C0C0"/>
          </a:solidFill>
          <a:ln w="9525">
            <a:solidFill>
              <a:srgbClr val="FF0000"/>
            </a:solidFill>
            <a:miter lim="800000"/>
            <a:headEnd/>
            <a:tailEnd/>
          </a:ln>
        </p:spPr>
        <p:txBody>
          <a:bodyPr wrap="none" anchor="ctr"/>
          <a:lstStyle/>
          <a:p>
            <a:endParaRPr lang="en-US" sz="1400"/>
          </a:p>
        </p:txBody>
      </p:sp>
      <p:sp>
        <p:nvSpPr>
          <p:cNvPr id="166914" name="Rectangle 4"/>
          <p:cNvSpPr>
            <a:spLocks noGrp="1" noChangeArrowheads="1"/>
          </p:cNvSpPr>
          <p:nvPr>
            <p:ph type="body" idx="4294967295"/>
          </p:nvPr>
        </p:nvSpPr>
        <p:spPr>
          <a:xfrm>
            <a:off x="1258888" y="1268413"/>
            <a:ext cx="7353300" cy="4876800"/>
          </a:xfrm>
        </p:spPr>
        <p:txBody>
          <a:bodyPr/>
          <a:lstStyle/>
          <a:p>
            <a:r>
              <a:rPr lang="nb-NO" sz="2400" smtClean="0"/>
              <a:t>Definitions</a:t>
            </a:r>
          </a:p>
          <a:p>
            <a:endParaRPr lang="nb-NO" sz="2400" smtClean="0"/>
          </a:p>
          <a:p>
            <a:r>
              <a:rPr lang="nb-NO" sz="2400" smtClean="0"/>
              <a:t>RF Systems</a:t>
            </a:r>
          </a:p>
          <a:p>
            <a:endParaRPr lang="nb-NO" sz="2400" smtClean="0"/>
          </a:p>
          <a:p>
            <a:r>
              <a:rPr lang="nb-NO" sz="2400" smtClean="0"/>
              <a:t>Introduction to digital communication</a:t>
            </a:r>
          </a:p>
          <a:p>
            <a:endParaRPr lang="nb-NO" sz="2400" smtClean="0"/>
          </a:p>
          <a:p>
            <a:r>
              <a:rPr lang="nb-NO" sz="2400" smtClean="0"/>
              <a:t>Radio Frequency: Spectrum</a:t>
            </a:r>
          </a:p>
          <a:p>
            <a:endParaRPr lang="nb-NO" sz="2400" smtClean="0"/>
          </a:p>
          <a:p>
            <a:r>
              <a:rPr lang="nb-NO" sz="2400" smtClean="0"/>
              <a:t>Tools</a:t>
            </a:r>
          </a:p>
          <a:p>
            <a:endParaRPr lang="nb-NO" sz="2400" smtClean="0"/>
          </a:p>
          <a:p>
            <a:endParaRPr lang="nb-NO" sz="2400" smtClean="0"/>
          </a:p>
          <a:p>
            <a:endParaRPr lang="en-US" sz="2400" smtClean="0"/>
          </a:p>
        </p:txBody>
      </p:sp>
      <p:sp>
        <p:nvSpPr>
          <p:cNvPr id="166915" name="Rectangle 5"/>
          <p:cNvSpPr>
            <a:spLocks noGrp="1" noChangeArrowheads="1"/>
          </p:cNvSpPr>
          <p:nvPr>
            <p:ph type="title" idx="4294967295"/>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descr="AppAreaMap_100"/>
          <p:cNvPicPr>
            <a:picLocks noChangeAspect="1" noChangeArrowheads="1"/>
          </p:cNvPicPr>
          <p:nvPr/>
        </p:nvPicPr>
        <p:blipFill>
          <a:blip r:embed="rId3"/>
          <a:srcRect/>
          <a:stretch>
            <a:fillRect/>
          </a:stretch>
        </p:blipFill>
        <p:spPr bwMode="auto">
          <a:xfrm>
            <a:off x="788988" y="984250"/>
            <a:ext cx="7664450" cy="5329238"/>
          </a:xfrm>
          <a:prstGeom prst="rect">
            <a:avLst/>
          </a:prstGeom>
          <a:noFill/>
          <a:ln w="9525">
            <a:noFill/>
            <a:miter lim="800000"/>
            <a:headEnd/>
            <a:tailEnd/>
          </a:ln>
        </p:spPr>
      </p:pic>
      <p:sp>
        <p:nvSpPr>
          <p:cNvPr id="168962" name="Rectangle 4"/>
          <p:cNvSpPr>
            <a:spLocks noGrp="1" noChangeArrowheads="1"/>
          </p:cNvSpPr>
          <p:nvPr>
            <p:ph type="title" idx="4294967295"/>
          </p:nvPr>
        </p:nvSpPr>
        <p:spPr/>
        <p:txBody>
          <a:bodyPr/>
          <a:lstStyle/>
          <a:p>
            <a:r>
              <a:rPr lang="en-US" smtClean="0"/>
              <a:t>Regulations ISM/SRD Bands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33"/>
          <p:cNvSpPr>
            <a:spLocks noChangeShapeType="1"/>
          </p:cNvSpPr>
          <p:nvPr/>
        </p:nvSpPr>
        <p:spPr bwMode="auto">
          <a:xfrm>
            <a:off x="7467600" y="6164263"/>
            <a:ext cx="0" cy="685800"/>
          </a:xfrm>
          <a:prstGeom prst="line">
            <a:avLst/>
          </a:prstGeom>
          <a:noFill/>
          <a:ln w="9525">
            <a:noFill/>
            <a:round/>
            <a:headEnd/>
            <a:tailEnd/>
          </a:ln>
        </p:spPr>
        <p:txBody>
          <a:bodyPr/>
          <a:lstStyle/>
          <a:p>
            <a:endParaRPr lang="en-US"/>
          </a:p>
        </p:txBody>
      </p:sp>
      <p:sp>
        <p:nvSpPr>
          <p:cNvPr id="47106" name="Line 34"/>
          <p:cNvSpPr>
            <a:spLocks noChangeShapeType="1"/>
          </p:cNvSpPr>
          <p:nvPr/>
        </p:nvSpPr>
        <p:spPr bwMode="auto">
          <a:xfrm>
            <a:off x="6019800" y="6164263"/>
            <a:ext cx="0" cy="685800"/>
          </a:xfrm>
          <a:prstGeom prst="line">
            <a:avLst/>
          </a:prstGeom>
          <a:noFill/>
          <a:ln w="9525">
            <a:noFill/>
            <a:round/>
            <a:headEnd/>
            <a:tailEnd/>
          </a:ln>
        </p:spPr>
        <p:txBody>
          <a:bodyPr/>
          <a:lstStyle/>
          <a:p>
            <a:endParaRPr lang="en-US"/>
          </a:p>
        </p:txBody>
      </p:sp>
      <p:sp>
        <p:nvSpPr>
          <p:cNvPr id="47107" name="Line 35"/>
          <p:cNvSpPr>
            <a:spLocks noChangeShapeType="1"/>
          </p:cNvSpPr>
          <p:nvPr/>
        </p:nvSpPr>
        <p:spPr bwMode="auto">
          <a:xfrm>
            <a:off x="4572000" y="6164263"/>
            <a:ext cx="0" cy="685800"/>
          </a:xfrm>
          <a:prstGeom prst="line">
            <a:avLst/>
          </a:prstGeom>
          <a:noFill/>
          <a:ln w="9525">
            <a:noFill/>
            <a:round/>
            <a:headEnd/>
            <a:tailEnd/>
          </a:ln>
        </p:spPr>
        <p:txBody>
          <a:bodyPr/>
          <a:lstStyle/>
          <a:p>
            <a:endParaRPr lang="en-US"/>
          </a:p>
        </p:txBody>
      </p:sp>
      <p:sp>
        <p:nvSpPr>
          <p:cNvPr id="47108" name="Line 36"/>
          <p:cNvSpPr>
            <a:spLocks noChangeShapeType="1"/>
          </p:cNvSpPr>
          <p:nvPr/>
        </p:nvSpPr>
        <p:spPr bwMode="auto">
          <a:xfrm>
            <a:off x="3124200" y="6164263"/>
            <a:ext cx="0" cy="685800"/>
          </a:xfrm>
          <a:prstGeom prst="line">
            <a:avLst/>
          </a:prstGeom>
          <a:noFill/>
          <a:ln w="9525">
            <a:noFill/>
            <a:round/>
            <a:headEnd/>
            <a:tailEnd/>
          </a:ln>
        </p:spPr>
        <p:txBody>
          <a:bodyPr/>
          <a:lstStyle/>
          <a:p>
            <a:endParaRPr lang="en-US"/>
          </a:p>
        </p:txBody>
      </p:sp>
      <p:sp>
        <p:nvSpPr>
          <p:cNvPr id="47109" name="Line 37"/>
          <p:cNvSpPr>
            <a:spLocks noChangeShapeType="1"/>
          </p:cNvSpPr>
          <p:nvPr/>
        </p:nvSpPr>
        <p:spPr bwMode="auto">
          <a:xfrm>
            <a:off x="1676400" y="6164263"/>
            <a:ext cx="0" cy="685800"/>
          </a:xfrm>
          <a:prstGeom prst="line">
            <a:avLst/>
          </a:prstGeom>
          <a:noFill/>
          <a:ln w="9525">
            <a:noFill/>
            <a:round/>
            <a:headEnd/>
            <a:tailEnd/>
          </a:ln>
        </p:spPr>
        <p:txBody>
          <a:bodyPr/>
          <a:lstStyle/>
          <a:p>
            <a:endParaRPr lang="en-US"/>
          </a:p>
        </p:txBody>
      </p:sp>
      <p:sp>
        <p:nvSpPr>
          <p:cNvPr id="71" name="Rectangle 70"/>
          <p:cNvSpPr/>
          <p:nvPr/>
        </p:nvSpPr>
        <p:spPr>
          <a:xfrm>
            <a:off x="6635750" y="1416050"/>
            <a:ext cx="1281113" cy="4891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66" name="Rectangle 65"/>
          <p:cNvSpPr/>
          <p:nvPr/>
        </p:nvSpPr>
        <p:spPr>
          <a:xfrm>
            <a:off x="4951413" y="1416050"/>
            <a:ext cx="1604962" cy="48831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65" name="Rectangle 64"/>
          <p:cNvSpPr/>
          <p:nvPr/>
        </p:nvSpPr>
        <p:spPr>
          <a:xfrm>
            <a:off x="3959225" y="1416050"/>
            <a:ext cx="936625" cy="4876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62" name="Rectangle 61"/>
          <p:cNvSpPr/>
          <p:nvPr/>
        </p:nvSpPr>
        <p:spPr>
          <a:xfrm>
            <a:off x="7969250" y="1416050"/>
            <a:ext cx="763588" cy="48910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61" name="Rectangle 60"/>
          <p:cNvSpPr/>
          <p:nvPr/>
        </p:nvSpPr>
        <p:spPr>
          <a:xfrm>
            <a:off x="2744788" y="1416050"/>
            <a:ext cx="1155700" cy="4876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60" name="Rectangle 59"/>
          <p:cNvSpPr/>
          <p:nvPr/>
        </p:nvSpPr>
        <p:spPr>
          <a:xfrm>
            <a:off x="1854200" y="1416050"/>
            <a:ext cx="849313" cy="487521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59" name="Rectangle 58"/>
          <p:cNvSpPr/>
          <p:nvPr/>
        </p:nvSpPr>
        <p:spPr>
          <a:xfrm>
            <a:off x="358775" y="1416050"/>
            <a:ext cx="1444625" cy="48609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47117" name="Line 42"/>
          <p:cNvSpPr>
            <a:spLocks noChangeShapeType="1"/>
          </p:cNvSpPr>
          <p:nvPr/>
        </p:nvSpPr>
        <p:spPr bwMode="auto">
          <a:xfrm>
            <a:off x="601663" y="3386138"/>
            <a:ext cx="0" cy="1866900"/>
          </a:xfrm>
          <a:prstGeom prst="line">
            <a:avLst/>
          </a:prstGeom>
          <a:noFill/>
          <a:ln w="9525">
            <a:noFill/>
            <a:round/>
            <a:headEnd/>
            <a:tailEnd/>
          </a:ln>
        </p:spPr>
        <p:txBody>
          <a:bodyPr/>
          <a:lstStyle/>
          <a:p>
            <a:endParaRPr lang="en-US"/>
          </a:p>
        </p:txBody>
      </p:sp>
      <p:sp>
        <p:nvSpPr>
          <p:cNvPr id="47118" name="Line 43"/>
          <p:cNvSpPr>
            <a:spLocks noChangeShapeType="1"/>
          </p:cNvSpPr>
          <p:nvPr/>
        </p:nvSpPr>
        <p:spPr bwMode="auto">
          <a:xfrm>
            <a:off x="4678363" y="3333750"/>
            <a:ext cx="0" cy="1865313"/>
          </a:xfrm>
          <a:prstGeom prst="line">
            <a:avLst/>
          </a:prstGeom>
          <a:noFill/>
          <a:ln w="9525">
            <a:noFill/>
            <a:round/>
            <a:headEnd/>
            <a:tailEnd/>
          </a:ln>
        </p:spPr>
        <p:txBody>
          <a:bodyPr/>
          <a:lstStyle/>
          <a:p>
            <a:endParaRPr lang="en-US"/>
          </a:p>
        </p:txBody>
      </p:sp>
      <p:sp>
        <p:nvSpPr>
          <p:cNvPr id="47119" name="Line 44"/>
          <p:cNvSpPr>
            <a:spLocks noChangeShapeType="1"/>
          </p:cNvSpPr>
          <p:nvPr/>
        </p:nvSpPr>
        <p:spPr bwMode="auto">
          <a:xfrm>
            <a:off x="3302000" y="3349625"/>
            <a:ext cx="0" cy="1866900"/>
          </a:xfrm>
          <a:prstGeom prst="line">
            <a:avLst/>
          </a:prstGeom>
          <a:noFill/>
          <a:ln w="9525">
            <a:noFill/>
            <a:round/>
            <a:headEnd/>
            <a:tailEnd/>
          </a:ln>
        </p:spPr>
        <p:txBody>
          <a:bodyPr/>
          <a:lstStyle/>
          <a:p>
            <a:endParaRPr lang="en-US"/>
          </a:p>
        </p:txBody>
      </p:sp>
      <p:sp>
        <p:nvSpPr>
          <p:cNvPr id="47120" name="Line 45"/>
          <p:cNvSpPr>
            <a:spLocks noChangeShapeType="1"/>
          </p:cNvSpPr>
          <p:nvPr/>
        </p:nvSpPr>
        <p:spPr bwMode="auto">
          <a:xfrm>
            <a:off x="4694238" y="3349625"/>
            <a:ext cx="0" cy="1866900"/>
          </a:xfrm>
          <a:prstGeom prst="line">
            <a:avLst/>
          </a:prstGeom>
          <a:noFill/>
          <a:ln w="9525">
            <a:noFill/>
            <a:round/>
            <a:headEnd/>
            <a:tailEnd/>
          </a:ln>
        </p:spPr>
        <p:txBody>
          <a:bodyPr/>
          <a:lstStyle/>
          <a:p>
            <a:endParaRPr lang="en-US"/>
          </a:p>
        </p:txBody>
      </p:sp>
      <p:sp>
        <p:nvSpPr>
          <p:cNvPr id="47121" name="Rectangle 72"/>
          <p:cNvSpPr>
            <a:spLocks noChangeArrowheads="1"/>
          </p:cNvSpPr>
          <p:nvPr/>
        </p:nvSpPr>
        <p:spPr bwMode="auto">
          <a:xfrm>
            <a:off x="304800" y="4921250"/>
            <a:ext cx="8491538" cy="284163"/>
          </a:xfrm>
          <a:prstGeom prst="rect">
            <a:avLst/>
          </a:prstGeom>
          <a:solidFill>
            <a:srgbClr val="808080"/>
          </a:solidFill>
          <a:ln w="15875" algn="ctr">
            <a:noFill/>
            <a:miter lim="800000"/>
            <a:headEnd/>
            <a:tailEnd/>
          </a:ln>
        </p:spPr>
        <p:txBody>
          <a:bodyPr wrap="none" anchor="ctr"/>
          <a:lstStyle/>
          <a:p>
            <a:pPr algn="ctr">
              <a:lnSpc>
                <a:spcPct val="90000"/>
              </a:lnSpc>
              <a:buClr>
                <a:srgbClr val="000000"/>
              </a:buClr>
            </a:pPr>
            <a:r>
              <a:rPr lang="en-US" sz="1600">
                <a:solidFill>
                  <a:srgbClr val="FFFFFF"/>
                </a:solidFill>
              </a:rPr>
              <a:t>Product line up</a:t>
            </a:r>
          </a:p>
        </p:txBody>
      </p:sp>
      <p:sp>
        <p:nvSpPr>
          <p:cNvPr id="47122" name="Rectangle 30"/>
          <p:cNvSpPr>
            <a:spLocks noChangeArrowheads="1"/>
          </p:cNvSpPr>
          <p:nvPr/>
        </p:nvSpPr>
        <p:spPr bwMode="auto">
          <a:xfrm>
            <a:off x="1844675" y="1144588"/>
            <a:ext cx="847725" cy="261937"/>
          </a:xfrm>
          <a:prstGeom prst="rect">
            <a:avLst/>
          </a:prstGeom>
          <a:solidFill>
            <a:srgbClr val="C00000"/>
          </a:solidFill>
          <a:ln w="15875" algn="ctr">
            <a:noFill/>
            <a:miter lim="800000"/>
            <a:headEnd/>
            <a:tailEnd/>
          </a:ln>
        </p:spPr>
        <p:txBody>
          <a:bodyPr wrap="none" anchor="ctr"/>
          <a:lstStyle/>
          <a:p>
            <a:pPr algn="ctr">
              <a:lnSpc>
                <a:spcPct val="90000"/>
              </a:lnSpc>
              <a:buClr>
                <a:srgbClr val="000000"/>
              </a:buClr>
            </a:pPr>
            <a:r>
              <a:rPr lang="en-US" sz="1200">
                <a:solidFill>
                  <a:srgbClr val="FFFFFF"/>
                </a:solidFill>
              </a:rPr>
              <a:t>Sub 1GHz</a:t>
            </a:r>
          </a:p>
        </p:txBody>
      </p:sp>
      <p:sp>
        <p:nvSpPr>
          <p:cNvPr id="47123" name="Rectangle 72"/>
          <p:cNvSpPr>
            <a:spLocks noChangeArrowheads="1"/>
          </p:cNvSpPr>
          <p:nvPr/>
        </p:nvSpPr>
        <p:spPr bwMode="auto">
          <a:xfrm>
            <a:off x="2741613" y="1144588"/>
            <a:ext cx="5180012" cy="261937"/>
          </a:xfrm>
          <a:prstGeom prst="rect">
            <a:avLst/>
          </a:prstGeom>
          <a:solidFill>
            <a:srgbClr val="C00000"/>
          </a:solidFill>
          <a:ln w="15875" algn="ctr">
            <a:noFill/>
            <a:miter lim="800000"/>
            <a:headEnd/>
            <a:tailEnd/>
          </a:ln>
        </p:spPr>
        <p:txBody>
          <a:bodyPr wrap="none" anchor="ctr"/>
          <a:lstStyle/>
          <a:p>
            <a:pPr algn="ctr">
              <a:lnSpc>
                <a:spcPct val="90000"/>
              </a:lnSpc>
              <a:buClr>
                <a:srgbClr val="000000"/>
              </a:buClr>
            </a:pPr>
            <a:r>
              <a:rPr lang="en-US" sz="1200">
                <a:solidFill>
                  <a:srgbClr val="FFFFFF"/>
                </a:solidFill>
              </a:rPr>
              <a:t>2.4GHz to 5GHz</a:t>
            </a:r>
          </a:p>
        </p:txBody>
      </p:sp>
      <p:sp>
        <p:nvSpPr>
          <p:cNvPr id="47124" name="Rectangle 72"/>
          <p:cNvSpPr>
            <a:spLocks noChangeArrowheads="1"/>
          </p:cNvSpPr>
          <p:nvPr/>
        </p:nvSpPr>
        <p:spPr bwMode="auto">
          <a:xfrm>
            <a:off x="7970838" y="1144588"/>
            <a:ext cx="765175" cy="261937"/>
          </a:xfrm>
          <a:prstGeom prst="rect">
            <a:avLst/>
          </a:prstGeom>
          <a:solidFill>
            <a:srgbClr val="C00000"/>
          </a:solidFill>
          <a:ln w="15875" algn="ctr">
            <a:noFill/>
            <a:miter lim="800000"/>
            <a:headEnd/>
            <a:tailEnd/>
          </a:ln>
        </p:spPr>
        <p:txBody>
          <a:bodyPr wrap="none" anchor="ctr"/>
          <a:lstStyle/>
          <a:p>
            <a:pPr algn="ctr">
              <a:lnSpc>
                <a:spcPct val="90000"/>
              </a:lnSpc>
              <a:buClr>
                <a:srgbClr val="000000"/>
              </a:buClr>
            </a:pPr>
            <a:r>
              <a:rPr lang="en-US" sz="1200">
                <a:solidFill>
                  <a:srgbClr val="FFFFFF"/>
                </a:solidFill>
              </a:rPr>
              <a:t>Satellite</a:t>
            </a:r>
          </a:p>
        </p:txBody>
      </p:sp>
      <p:sp>
        <p:nvSpPr>
          <p:cNvPr id="47125" name="Rectangle 30">
            <a:hlinkClick r:id="rId3" action="ppaction://hlinkpres?slideindex=2&amp;slidetitle=MSP430™ Target Markets/Applications"/>
          </p:cNvPr>
          <p:cNvSpPr>
            <a:spLocks noChangeArrowheads="1"/>
          </p:cNvSpPr>
          <p:nvPr/>
        </p:nvSpPr>
        <p:spPr bwMode="auto">
          <a:xfrm>
            <a:off x="358775" y="1144588"/>
            <a:ext cx="1444625" cy="261937"/>
          </a:xfrm>
          <a:prstGeom prst="rect">
            <a:avLst/>
          </a:prstGeom>
          <a:solidFill>
            <a:srgbClr val="C00000"/>
          </a:solidFill>
          <a:ln w="15875" algn="ctr">
            <a:noFill/>
            <a:miter lim="800000"/>
            <a:headEnd/>
            <a:tailEnd/>
          </a:ln>
        </p:spPr>
        <p:txBody>
          <a:bodyPr wrap="none" anchor="ctr"/>
          <a:lstStyle/>
          <a:p>
            <a:pPr algn="ctr">
              <a:lnSpc>
                <a:spcPct val="90000"/>
              </a:lnSpc>
              <a:buClr>
                <a:srgbClr val="000000"/>
              </a:buClr>
            </a:pPr>
            <a:r>
              <a:rPr lang="en-US" sz="1200">
                <a:solidFill>
                  <a:srgbClr val="FFFFFF"/>
                </a:solidFill>
              </a:rPr>
              <a:t>13.4KHz /13.56MHz</a:t>
            </a:r>
          </a:p>
        </p:txBody>
      </p:sp>
      <p:sp>
        <p:nvSpPr>
          <p:cNvPr id="47126" name="TextBox 75"/>
          <p:cNvSpPr txBox="1">
            <a:spLocks noChangeArrowheads="1"/>
          </p:cNvSpPr>
          <p:nvPr/>
        </p:nvSpPr>
        <p:spPr bwMode="auto">
          <a:xfrm>
            <a:off x="2752725" y="1412875"/>
            <a:ext cx="1150938" cy="596900"/>
          </a:xfrm>
          <a:prstGeom prst="rect">
            <a:avLst/>
          </a:prstGeom>
          <a:noFill/>
          <a:ln w="9525">
            <a:noFill/>
            <a:miter lim="800000"/>
            <a:headEnd/>
            <a:tailEnd/>
          </a:ln>
        </p:spPr>
        <p:txBody>
          <a:bodyPr>
            <a:spAutoFit/>
          </a:bodyPr>
          <a:lstStyle/>
          <a:p>
            <a:pPr algn="ctr"/>
            <a:r>
              <a:rPr lang="en-US" sz="1100">
                <a:solidFill>
                  <a:srgbClr val="000000"/>
                </a:solidFill>
              </a:rPr>
              <a:t>SimpliciTI</a:t>
            </a:r>
          </a:p>
          <a:p>
            <a:pPr algn="ctr"/>
            <a:r>
              <a:rPr lang="en-US" sz="1100"/>
              <a:t>PurePath™ Wireless</a:t>
            </a:r>
          </a:p>
        </p:txBody>
      </p:sp>
      <p:sp>
        <p:nvSpPr>
          <p:cNvPr id="47127" name="Rectangle 77"/>
          <p:cNvSpPr>
            <a:spLocks noChangeArrowheads="1"/>
          </p:cNvSpPr>
          <p:nvPr/>
        </p:nvSpPr>
        <p:spPr bwMode="auto">
          <a:xfrm>
            <a:off x="4941888" y="1414463"/>
            <a:ext cx="1644650" cy="595312"/>
          </a:xfrm>
          <a:prstGeom prst="rect">
            <a:avLst/>
          </a:prstGeom>
          <a:noFill/>
          <a:ln w="9525">
            <a:noFill/>
            <a:miter lim="800000"/>
            <a:headEnd/>
            <a:tailEnd/>
          </a:ln>
        </p:spPr>
        <p:txBody>
          <a:bodyPr>
            <a:spAutoFit/>
          </a:bodyPr>
          <a:lstStyle/>
          <a:p>
            <a:pPr algn="ctr"/>
            <a:r>
              <a:rPr lang="en-US" sz="1100" i="1">
                <a:solidFill>
                  <a:srgbClr val="000000"/>
                </a:solidFill>
              </a:rPr>
              <a:t>Bluetooth</a:t>
            </a:r>
            <a:r>
              <a:rPr lang="en-US" sz="1100">
                <a:solidFill>
                  <a:srgbClr val="000000"/>
                </a:solidFill>
              </a:rPr>
              <a:t>® technology</a:t>
            </a:r>
          </a:p>
          <a:p>
            <a:pPr algn="ctr"/>
            <a:r>
              <a:rPr lang="en-US" sz="1100" i="1">
                <a:solidFill>
                  <a:srgbClr val="000000"/>
                </a:solidFill>
              </a:rPr>
              <a:t>Bluetooth</a:t>
            </a:r>
            <a:r>
              <a:rPr lang="en-US" sz="1100">
                <a:solidFill>
                  <a:srgbClr val="000000"/>
                </a:solidFill>
              </a:rPr>
              <a:t>® low energy</a:t>
            </a:r>
          </a:p>
          <a:p>
            <a:pPr algn="ctr"/>
            <a:r>
              <a:rPr lang="en-US" sz="1100"/>
              <a:t>ANT™</a:t>
            </a:r>
          </a:p>
        </p:txBody>
      </p:sp>
      <p:sp>
        <p:nvSpPr>
          <p:cNvPr id="47128" name="Rectangle 78"/>
          <p:cNvSpPr>
            <a:spLocks noChangeArrowheads="1"/>
          </p:cNvSpPr>
          <p:nvPr/>
        </p:nvSpPr>
        <p:spPr bwMode="auto">
          <a:xfrm>
            <a:off x="7935913" y="1412875"/>
            <a:ext cx="835025" cy="260350"/>
          </a:xfrm>
          <a:prstGeom prst="rect">
            <a:avLst/>
          </a:prstGeom>
          <a:noFill/>
          <a:ln w="9525">
            <a:noFill/>
            <a:miter lim="800000"/>
            <a:headEnd/>
            <a:tailEnd/>
          </a:ln>
        </p:spPr>
        <p:txBody>
          <a:bodyPr>
            <a:spAutoFit/>
          </a:bodyPr>
          <a:lstStyle/>
          <a:p>
            <a:pPr algn="ctr"/>
            <a:r>
              <a:rPr lang="en-US" sz="1100">
                <a:solidFill>
                  <a:srgbClr val="000000"/>
                </a:solidFill>
              </a:rPr>
              <a:t>GPS</a:t>
            </a:r>
          </a:p>
        </p:txBody>
      </p:sp>
      <p:sp>
        <p:nvSpPr>
          <p:cNvPr id="47129" name="TextBox 79"/>
          <p:cNvSpPr txBox="1">
            <a:spLocks noChangeArrowheads="1"/>
          </p:cNvSpPr>
          <p:nvPr/>
        </p:nvSpPr>
        <p:spPr bwMode="auto">
          <a:xfrm>
            <a:off x="561975" y="1412875"/>
            <a:ext cx="1038225" cy="765175"/>
          </a:xfrm>
          <a:prstGeom prst="rect">
            <a:avLst/>
          </a:prstGeom>
          <a:noFill/>
          <a:ln w="9525">
            <a:noFill/>
            <a:miter lim="800000"/>
            <a:headEnd/>
            <a:tailEnd/>
          </a:ln>
        </p:spPr>
        <p:txBody>
          <a:bodyPr wrap="none">
            <a:spAutoFit/>
          </a:bodyPr>
          <a:lstStyle/>
          <a:p>
            <a:pPr algn="ctr"/>
            <a:r>
              <a:rPr lang="en-US" sz="1100">
                <a:solidFill>
                  <a:srgbClr val="000000"/>
                </a:solidFill>
              </a:rPr>
              <a:t>RFID</a:t>
            </a:r>
          </a:p>
          <a:p>
            <a:pPr algn="ctr"/>
            <a:r>
              <a:rPr lang="en-US" sz="1100">
                <a:solidFill>
                  <a:srgbClr val="000000"/>
                </a:solidFill>
              </a:rPr>
              <a:t>NFC</a:t>
            </a:r>
          </a:p>
          <a:p>
            <a:pPr algn="ctr"/>
            <a:r>
              <a:rPr lang="en-US" sz="1100">
                <a:solidFill>
                  <a:srgbClr val="000000"/>
                </a:solidFill>
              </a:rPr>
              <a:t>ISO14443A/B</a:t>
            </a:r>
          </a:p>
          <a:p>
            <a:pPr algn="ctr"/>
            <a:r>
              <a:rPr lang="en-US" sz="1100">
                <a:solidFill>
                  <a:srgbClr val="000000"/>
                </a:solidFill>
              </a:rPr>
              <a:t>ISO15693</a:t>
            </a:r>
          </a:p>
        </p:txBody>
      </p:sp>
      <p:sp>
        <p:nvSpPr>
          <p:cNvPr id="47130" name="TextBox 80"/>
          <p:cNvSpPr txBox="1">
            <a:spLocks noChangeArrowheads="1"/>
          </p:cNvSpPr>
          <p:nvPr/>
        </p:nvSpPr>
        <p:spPr bwMode="auto">
          <a:xfrm>
            <a:off x="1849438" y="1412875"/>
            <a:ext cx="838200" cy="596900"/>
          </a:xfrm>
          <a:prstGeom prst="rect">
            <a:avLst/>
          </a:prstGeom>
          <a:noFill/>
          <a:ln w="9525">
            <a:noFill/>
            <a:miter lim="800000"/>
            <a:headEnd/>
            <a:tailEnd/>
          </a:ln>
        </p:spPr>
        <p:txBody>
          <a:bodyPr wrap="none">
            <a:spAutoFit/>
          </a:bodyPr>
          <a:lstStyle/>
          <a:p>
            <a:pPr algn="ctr"/>
            <a:r>
              <a:rPr lang="en-US" sz="1100">
                <a:solidFill>
                  <a:srgbClr val="000000"/>
                </a:solidFill>
              </a:rPr>
              <a:t>SimpliciTI</a:t>
            </a:r>
          </a:p>
          <a:p>
            <a:pPr algn="ctr"/>
            <a:r>
              <a:rPr lang="en-US" sz="1100">
                <a:solidFill>
                  <a:srgbClr val="000000"/>
                </a:solidFill>
              </a:rPr>
              <a:t>6LoWPAN</a:t>
            </a:r>
          </a:p>
          <a:p>
            <a:pPr algn="ctr"/>
            <a:r>
              <a:rPr lang="en-US" sz="1100">
                <a:solidFill>
                  <a:srgbClr val="000000"/>
                </a:solidFill>
              </a:rPr>
              <a:t>W-MBus</a:t>
            </a:r>
          </a:p>
        </p:txBody>
      </p:sp>
      <p:sp>
        <p:nvSpPr>
          <p:cNvPr id="47131" name="TextBox 47"/>
          <p:cNvSpPr txBox="1">
            <a:spLocks noChangeArrowheads="1"/>
          </p:cNvSpPr>
          <p:nvPr/>
        </p:nvSpPr>
        <p:spPr bwMode="auto">
          <a:xfrm>
            <a:off x="4013200" y="1401763"/>
            <a:ext cx="838200" cy="596900"/>
          </a:xfrm>
          <a:prstGeom prst="rect">
            <a:avLst/>
          </a:prstGeom>
          <a:noFill/>
          <a:ln w="9525">
            <a:noFill/>
            <a:miter lim="800000"/>
            <a:headEnd/>
            <a:tailEnd/>
          </a:ln>
        </p:spPr>
        <p:txBody>
          <a:bodyPr wrap="none">
            <a:spAutoFit/>
          </a:bodyPr>
          <a:lstStyle/>
          <a:p>
            <a:pPr algn="ctr"/>
            <a:r>
              <a:rPr lang="en-US" sz="1100">
                <a:solidFill>
                  <a:srgbClr val="000000"/>
                </a:solidFill>
              </a:rPr>
              <a:t>ZigBee®</a:t>
            </a:r>
          </a:p>
          <a:p>
            <a:pPr algn="ctr"/>
            <a:r>
              <a:rPr lang="en-US" sz="1100">
                <a:solidFill>
                  <a:srgbClr val="000000"/>
                </a:solidFill>
              </a:rPr>
              <a:t>6LoWPAN</a:t>
            </a:r>
          </a:p>
          <a:p>
            <a:pPr algn="ctr"/>
            <a:r>
              <a:rPr lang="en-US" sz="1100">
                <a:solidFill>
                  <a:srgbClr val="000000"/>
                </a:solidFill>
              </a:rPr>
              <a:t>RF4CE</a:t>
            </a:r>
          </a:p>
        </p:txBody>
      </p:sp>
      <p:sp>
        <p:nvSpPr>
          <p:cNvPr id="47132" name="Rectangle 48"/>
          <p:cNvSpPr>
            <a:spLocks noChangeArrowheads="1"/>
          </p:cNvSpPr>
          <p:nvPr/>
        </p:nvSpPr>
        <p:spPr bwMode="auto">
          <a:xfrm>
            <a:off x="6567488" y="1395413"/>
            <a:ext cx="1371600" cy="765175"/>
          </a:xfrm>
          <a:prstGeom prst="rect">
            <a:avLst/>
          </a:prstGeom>
          <a:noFill/>
          <a:ln w="9525">
            <a:noFill/>
            <a:miter lim="800000"/>
            <a:headEnd/>
            <a:tailEnd/>
          </a:ln>
        </p:spPr>
        <p:txBody>
          <a:bodyPr>
            <a:spAutoFit/>
          </a:bodyPr>
          <a:lstStyle/>
          <a:p>
            <a:pPr algn="ctr"/>
            <a:r>
              <a:rPr lang="en-US" sz="1100">
                <a:solidFill>
                  <a:srgbClr val="000000"/>
                </a:solidFill>
              </a:rPr>
              <a:t>Wi-Fi 802.11a/b/g/n</a:t>
            </a:r>
          </a:p>
          <a:p>
            <a:pPr algn="ctr"/>
            <a:r>
              <a:rPr lang="en-US" sz="1100">
                <a:solidFill>
                  <a:srgbClr val="000000"/>
                </a:solidFill>
              </a:rPr>
              <a:t>Wi-Fi + </a:t>
            </a:r>
            <a:r>
              <a:rPr lang="en-US" sz="1100" i="1">
                <a:solidFill>
                  <a:srgbClr val="000000"/>
                </a:solidFill>
              </a:rPr>
              <a:t>Bluetooth</a:t>
            </a:r>
            <a:r>
              <a:rPr lang="en-US" sz="1100">
                <a:solidFill>
                  <a:srgbClr val="000000"/>
                </a:solidFill>
              </a:rPr>
              <a:t>® technology</a:t>
            </a:r>
          </a:p>
        </p:txBody>
      </p:sp>
      <p:grpSp>
        <p:nvGrpSpPr>
          <p:cNvPr id="47133" name="Group 62"/>
          <p:cNvGrpSpPr>
            <a:grpSpLocks/>
          </p:cNvGrpSpPr>
          <p:nvPr/>
        </p:nvGrpSpPr>
        <p:grpSpPr bwMode="auto">
          <a:xfrm>
            <a:off x="612775" y="5154613"/>
            <a:ext cx="8172450" cy="1154112"/>
            <a:chOff x="331672" y="5157188"/>
            <a:chExt cx="8800453" cy="1211730"/>
          </a:xfrm>
        </p:grpSpPr>
        <p:sp>
          <p:nvSpPr>
            <p:cNvPr id="47168" name="Rectangle 49"/>
            <p:cNvSpPr>
              <a:spLocks noChangeArrowheads="1"/>
            </p:cNvSpPr>
            <p:nvPr/>
          </p:nvSpPr>
          <p:spPr bwMode="auto">
            <a:xfrm>
              <a:off x="331672" y="5157188"/>
              <a:ext cx="1008595" cy="624975"/>
            </a:xfrm>
            <a:prstGeom prst="rect">
              <a:avLst/>
            </a:prstGeom>
            <a:noFill/>
            <a:ln w="9525">
              <a:noFill/>
              <a:miter lim="800000"/>
              <a:headEnd/>
              <a:tailEnd/>
            </a:ln>
          </p:spPr>
          <p:txBody>
            <a:bodyPr>
              <a:spAutoFit/>
            </a:bodyPr>
            <a:lstStyle/>
            <a:p>
              <a:pPr algn="ctr"/>
              <a:r>
                <a:rPr lang="en-US" sz="1100">
                  <a:solidFill>
                    <a:srgbClr val="000000"/>
                  </a:solidFill>
                </a:rPr>
                <a:t>TMS37157</a:t>
              </a:r>
            </a:p>
            <a:p>
              <a:pPr algn="ctr"/>
              <a:r>
                <a:rPr lang="en-US" sz="1100">
                  <a:solidFill>
                    <a:srgbClr val="000000"/>
                  </a:solidFill>
                </a:rPr>
                <a:t>TRF796x  </a:t>
              </a:r>
            </a:p>
            <a:p>
              <a:pPr algn="ctr"/>
              <a:r>
                <a:rPr lang="en-US" sz="1100">
                  <a:solidFill>
                    <a:srgbClr val="000000"/>
                  </a:solidFill>
                </a:rPr>
                <a:t>TRF7970   </a:t>
              </a:r>
            </a:p>
          </p:txBody>
        </p:sp>
        <p:sp>
          <p:nvSpPr>
            <p:cNvPr id="47169" name="Rectangle 47"/>
            <p:cNvSpPr>
              <a:spLocks noChangeArrowheads="1"/>
            </p:cNvSpPr>
            <p:nvPr/>
          </p:nvSpPr>
          <p:spPr bwMode="auto">
            <a:xfrm>
              <a:off x="2630679" y="5157191"/>
              <a:ext cx="1250950" cy="1065294"/>
            </a:xfrm>
            <a:prstGeom prst="rect">
              <a:avLst/>
            </a:prstGeom>
            <a:noFill/>
            <a:ln w="15875" algn="ctr">
              <a:noFill/>
              <a:miter lim="800000"/>
              <a:headEnd/>
              <a:tailEnd/>
            </a:ln>
          </p:spPr>
          <p:txBody>
            <a:bodyPr/>
            <a:lstStyle/>
            <a:p>
              <a:pPr algn="ctr"/>
              <a:r>
                <a:rPr lang="en-US" sz="1100"/>
                <a:t>CC2500</a:t>
              </a:r>
            </a:p>
            <a:p>
              <a:pPr algn="ctr"/>
              <a:r>
                <a:rPr lang="en-US" sz="1100"/>
                <a:t>CC2510</a:t>
              </a:r>
            </a:p>
            <a:p>
              <a:pPr algn="ctr"/>
              <a:r>
                <a:rPr lang="nb-NO" sz="1100"/>
                <a:t>CC2590 /91</a:t>
              </a:r>
              <a:endParaRPr lang="en-US" sz="1100"/>
            </a:p>
            <a:p>
              <a:pPr algn="ctr"/>
              <a:r>
                <a:rPr lang="en-US" sz="1100"/>
                <a:t>CC8520 /21</a:t>
              </a:r>
            </a:p>
            <a:p>
              <a:pPr algn="ctr"/>
              <a:r>
                <a:rPr lang="nb-NO" sz="1100"/>
                <a:t>CC8530 /31</a:t>
              </a:r>
              <a:endParaRPr lang="en-US" sz="1100"/>
            </a:p>
          </p:txBody>
        </p:sp>
        <p:sp>
          <p:nvSpPr>
            <p:cNvPr id="47170" name="Rectangle 47"/>
            <p:cNvSpPr>
              <a:spLocks noChangeArrowheads="1"/>
            </p:cNvSpPr>
            <p:nvPr/>
          </p:nvSpPr>
          <p:spPr bwMode="auto">
            <a:xfrm>
              <a:off x="5275592" y="5157191"/>
              <a:ext cx="1185862" cy="968119"/>
            </a:xfrm>
            <a:prstGeom prst="rect">
              <a:avLst/>
            </a:prstGeom>
            <a:noFill/>
            <a:ln w="15875" algn="ctr">
              <a:noFill/>
              <a:miter lim="800000"/>
              <a:headEnd/>
              <a:tailEnd/>
            </a:ln>
          </p:spPr>
          <p:txBody>
            <a:bodyPr/>
            <a:lstStyle/>
            <a:p>
              <a:pPr algn="ctr"/>
              <a:r>
                <a:rPr lang="en-US" sz="1100"/>
                <a:t>CC2560/7</a:t>
              </a:r>
            </a:p>
            <a:p>
              <a:pPr algn="ctr"/>
              <a:r>
                <a:rPr lang="en-US" sz="1100"/>
                <a:t>CC2540</a:t>
              </a:r>
            </a:p>
            <a:p>
              <a:pPr algn="ctr"/>
              <a:r>
                <a:rPr lang="en-US" sz="1100"/>
                <a:t>CC2570/1</a:t>
              </a:r>
            </a:p>
          </p:txBody>
        </p:sp>
        <p:sp>
          <p:nvSpPr>
            <p:cNvPr id="47171" name="Rectangle 47"/>
            <p:cNvSpPr>
              <a:spLocks noChangeArrowheads="1"/>
            </p:cNvSpPr>
            <p:nvPr/>
          </p:nvSpPr>
          <p:spPr bwMode="auto">
            <a:xfrm>
              <a:off x="3828170" y="5157192"/>
              <a:ext cx="1235075" cy="1080120"/>
            </a:xfrm>
            <a:prstGeom prst="rect">
              <a:avLst/>
            </a:prstGeom>
            <a:noFill/>
            <a:ln w="15875" algn="ctr">
              <a:noFill/>
              <a:miter lim="800000"/>
              <a:headEnd/>
              <a:tailEnd/>
            </a:ln>
          </p:spPr>
          <p:txBody>
            <a:bodyPr/>
            <a:lstStyle/>
            <a:p>
              <a:pPr algn="ctr"/>
              <a:r>
                <a:rPr lang="en-US" sz="1100"/>
                <a:t>CC2520</a:t>
              </a:r>
            </a:p>
            <a:p>
              <a:pPr algn="ctr"/>
              <a:r>
                <a:rPr lang="en-US" sz="1100"/>
                <a:t>CC2530</a:t>
              </a:r>
            </a:p>
            <a:p>
              <a:pPr algn="ctr"/>
              <a:r>
                <a:rPr lang="en-US" sz="1100"/>
                <a:t>CC2530ZNP</a:t>
              </a:r>
            </a:p>
            <a:p>
              <a:pPr algn="ctr"/>
              <a:r>
                <a:rPr lang="en-US" sz="1100"/>
                <a:t>CC2531</a:t>
              </a:r>
            </a:p>
            <a:p>
              <a:pPr algn="ctr"/>
              <a:r>
                <a:rPr lang="en-US" sz="1100"/>
                <a:t>CC2533</a:t>
              </a:r>
            </a:p>
          </p:txBody>
        </p:sp>
        <p:sp>
          <p:nvSpPr>
            <p:cNvPr id="47172" name="Rectangle 47"/>
            <p:cNvSpPr>
              <a:spLocks noChangeArrowheads="1"/>
            </p:cNvSpPr>
            <p:nvPr/>
          </p:nvSpPr>
          <p:spPr bwMode="auto">
            <a:xfrm>
              <a:off x="6891107" y="5157192"/>
              <a:ext cx="1182688" cy="804862"/>
            </a:xfrm>
            <a:prstGeom prst="rect">
              <a:avLst/>
            </a:prstGeom>
            <a:noFill/>
            <a:ln w="15875" algn="ctr">
              <a:noFill/>
              <a:miter lim="800000"/>
              <a:headEnd/>
              <a:tailEnd/>
            </a:ln>
          </p:spPr>
          <p:txBody>
            <a:bodyPr/>
            <a:lstStyle/>
            <a:p>
              <a:pPr algn="ctr"/>
              <a:r>
                <a:rPr lang="en-US" sz="1100"/>
                <a:t>WL1271/3</a:t>
              </a:r>
            </a:p>
            <a:p>
              <a:pPr algn="ctr"/>
              <a:r>
                <a:rPr lang="nb-NO" sz="1100"/>
                <a:t>WL1281/3</a:t>
              </a:r>
              <a:endParaRPr lang="en-US" sz="1100"/>
            </a:p>
          </p:txBody>
        </p:sp>
        <p:sp>
          <p:nvSpPr>
            <p:cNvPr id="47173" name="Rectangle 47"/>
            <p:cNvSpPr>
              <a:spLocks noChangeArrowheads="1"/>
            </p:cNvSpPr>
            <p:nvPr/>
          </p:nvSpPr>
          <p:spPr bwMode="auto">
            <a:xfrm>
              <a:off x="8201974" y="5157192"/>
              <a:ext cx="930151" cy="804862"/>
            </a:xfrm>
            <a:prstGeom prst="rect">
              <a:avLst/>
            </a:prstGeom>
            <a:noFill/>
            <a:ln w="15875" algn="ctr">
              <a:noFill/>
              <a:miter lim="800000"/>
              <a:headEnd/>
              <a:tailEnd/>
            </a:ln>
          </p:spPr>
          <p:txBody>
            <a:bodyPr/>
            <a:lstStyle/>
            <a:p>
              <a:pPr algn="ctr"/>
              <a:r>
                <a:rPr lang="en-US" sz="1100"/>
                <a:t>WL1281/3</a:t>
              </a:r>
            </a:p>
            <a:p>
              <a:pPr algn="ctr"/>
              <a:r>
                <a:rPr lang="nb-NO" sz="1100"/>
                <a:t>NL5500</a:t>
              </a:r>
              <a:endParaRPr lang="en-US" sz="1100"/>
            </a:p>
          </p:txBody>
        </p:sp>
        <p:sp>
          <p:nvSpPr>
            <p:cNvPr id="47174" name="Rectangle 50"/>
            <p:cNvSpPr>
              <a:spLocks noChangeArrowheads="1"/>
            </p:cNvSpPr>
            <p:nvPr/>
          </p:nvSpPr>
          <p:spPr bwMode="auto">
            <a:xfrm>
              <a:off x="1477030" y="5157188"/>
              <a:ext cx="1276989" cy="1211730"/>
            </a:xfrm>
            <a:prstGeom prst="rect">
              <a:avLst/>
            </a:prstGeom>
            <a:noFill/>
            <a:ln w="9525">
              <a:noFill/>
              <a:miter lim="800000"/>
              <a:headEnd/>
              <a:tailEnd/>
            </a:ln>
          </p:spPr>
          <p:txBody>
            <a:bodyPr>
              <a:spAutoFit/>
            </a:bodyPr>
            <a:lstStyle/>
            <a:p>
              <a:pPr algn="ctr"/>
              <a:r>
                <a:rPr lang="en-US" sz="1100">
                  <a:solidFill>
                    <a:srgbClr val="000000"/>
                  </a:solidFill>
                </a:rPr>
                <a:t>CC1101</a:t>
              </a:r>
            </a:p>
            <a:p>
              <a:pPr algn="ctr"/>
              <a:r>
                <a:rPr lang="en-US" sz="1100">
                  <a:solidFill>
                    <a:srgbClr val="000000"/>
                  </a:solidFill>
                </a:rPr>
                <a:t>CC1110</a:t>
              </a:r>
            </a:p>
            <a:p>
              <a:pPr algn="ctr"/>
              <a:r>
                <a:rPr lang="en-US" sz="1100">
                  <a:solidFill>
                    <a:srgbClr val="000000"/>
                  </a:solidFill>
                </a:rPr>
                <a:t>CC430</a:t>
              </a:r>
            </a:p>
            <a:p>
              <a:pPr algn="ctr"/>
              <a:r>
                <a:rPr lang="en-US" sz="1100">
                  <a:solidFill>
                    <a:srgbClr val="000000"/>
                  </a:solidFill>
                </a:rPr>
                <a:t>CC1190     </a:t>
              </a:r>
            </a:p>
            <a:p>
              <a:pPr algn="ctr">
                <a:spcAft>
                  <a:spcPts val="300"/>
                </a:spcAft>
              </a:pPr>
              <a:r>
                <a:rPr lang="en-US" sz="1100"/>
                <a:t>CC11xL</a:t>
              </a:r>
            </a:p>
            <a:p>
              <a:pPr algn="ctr"/>
              <a:r>
                <a:rPr lang="nb-NO" sz="1200"/>
                <a:t>CC112x</a:t>
              </a:r>
            </a:p>
          </p:txBody>
        </p:sp>
      </p:grpSp>
      <p:grpSp>
        <p:nvGrpSpPr>
          <p:cNvPr id="47134" name="Group 111"/>
          <p:cNvGrpSpPr>
            <a:grpSpLocks/>
          </p:cNvGrpSpPr>
          <p:nvPr/>
        </p:nvGrpSpPr>
        <p:grpSpPr bwMode="auto">
          <a:xfrm>
            <a:off x="304800" y="2168525"/>
            <a:ext cx="8491538" cy="2654300"/>
            <a:chOff x="0" y="1916832"/>
            <a:chExt cx="9144000" cy="2786203"/>
          </a:xfrm>
        </p:grpSpPr>
        <p:sp>
          <p:nvSpPr>
            <p:cNvPr id="47141" name="Rectangle 72"/>
            <p:cNvSpPr>
              <a:spLocks noChangeArrowheads="1"/>
            </p:cNvSpPr>
            <p:nvPr/>
          </p:nvSpPr>
          <p:spPr bwMode="auto">
            <a:xfrm>
              <a:off x="0" y="1916832"/>
              <a:ext cx="9144000" cy="298450"/>
            </a:xfrm>
            <a:prstGeom prst="rect">
              <a:avLst/>
            </a:prstGeom>
            <a:solidFill>
              <a:srgbClr val="808080"/>
            </a:solidFill>
            <a:ln w="15875" algn="ctr">
              <a:noFill/>
              <a:miter lim="800000"/>
              <a:headEnd/>
              <a:tailEnd/>
            </a:ln>
          </p:spPr>
          <p:txBody>
            <a:bodyPr wrap="none" anchor="ctr"/>
            <a:lstStyle/>
            <a:p>
              <a:pPr algn="ctr">
                <a:lnSpc>
                  <a:spcPct val="90000"/>
                </a:lnSpc>
                <a:buClr>
                  <a:srgbClr val="000000"/>
                </a:buClr>
              </a:pPr>
              <a:r>
                <a:rPr lang="en-US" sz="1600">
                  <a:solidFill>
                    <a:srgbClr val="FFFFFF"/>
                  </a:solidFill>
                </a:rPr>
                <a:t>Example applications</a:t>
              </a:r>
            </a:p>
          </p:txBody>
        </p:sp>
        <p:pic>
          <p:nvPicPr>
            <p:cNvPr id="47142" name="Picture 60" descr="LED light bulb"/>
            <p:cNvPicPr>
              <a:picLocks noChangeAspect="1" noChangeArrowheads="1"/>
            </p:cNvPicPr>
            <p:nvPr/>
          </p:nvPicPr>
          <p:blipFill>
            <a:blip r:embed="rId4"/>
            <a:srcRect/>
            <a:stretch>
              <a:fillRect/>
            </a:stretch>
          </p:blipFill>
          <p:spPr bwMode="auto">
            <a:xfrm>
              <a:off x="4067944" y="2420888"/>
              <a:ext cx="639869" cy="576064"/>
            </a:xfrm>
            <a:prstGeom prst="rect">
              <a:avLst/>
            </a:prstGeom>
            <a:noFill/>
            <a:ln w="9525">
              <a:noFill/>
              <a:miter lim="800000"/>
              <a:headEnd/>
              <a:tailEnd/>
            </a:ln>
          </p:spPr>
        </p:pic>
        <p:pic>
          <p:nvPicPr>
            <p:cNvPr id="67" name="Picture 54" descr="ss_18138736 power lines sm"/>
            <p:cNvPicPr>
              <a:picLocks noChangeAspect="1" noChangeArrowheads="1"/>
            </p:cNvPicPr>
            <p:nvPr/>
          </p:nvPicPr>
          <p:blipFill>
            <a:blip r:embed="rId5" cstate="screen"/>
            <a:srcRect/>
            <a:stretch>
              <a:fillRect/>
            </a:stretch>
          </p:blipFill>
          <p:spPr bwMode="auto">
            <a:xfrm>
              <a:off x="179512" y="2348880"/>
              <a:ext cx="553908" cy="720080"/>
            </a:xfrm>
            <a:prstGeom prst="roundRect">
              <a:avLst/>
            </a:prstGeom>
            <a:noFill/>
            <a:ln w="9525">
              <a:noFill/>
              <a:miter lim="800000"/>
              <a:headEnd/>
              <a:tailEnd/>
            </a:ln>
          </p:spPr>
        </p:pic>
        <p:pic>
          <p:nvPicPr>
            <p:cNvPr id="47144" name="Picture 73" descr="real time monitoring"/>
            <p:cNvPicPr>
              <a:picLocks noChangeAspect="1" noChangeArrowheads="1"/>
            </p:cNvPicPr>
            <p:nvPr/>
          </p:nvPicPr>
          <p:blipFill>
            <a:blip r:embed="rId6"/>
            <a:srcRect/>
            <a:stretch>
              <a:fillRect/>
            </a:stretch>
          </p:blipFill>
          <p:spPr bwMode="auto">
            <a:xfrm>
              <a:off x="1691680" y="4005064"/>
              <a:ext cx="864096" cy="512866"/>
            </a:xfrm>
            <a:prstGeom prst="rect">
              <a:avLst/>
            </a:prstGeom>
            <a:noFill/>
            <a:ln w="9525">
              <a:noFill/>
              <a:miter lim="800000"/>
              <a:headEnd/>
              <a:tailEnd/>
            </a:ln>
          </p:spPr>
        </p:pic>
        <p:pic>
          <p:nvPicPr>
            <p:cNvPr id="47145" name="Picture 62" descr="Servo Motor"/>
            <p:cNvPicPr>
              <a:picLocks noChangeAspect="1" noChangeArrowheads="1"/>
            </p:cNvPicPr>
            <p:nvPr/>
          </p:nvPicPr>
          <p:blipFill>
            <a:blip r:embed="rId7"/>
            <a:srcRect/>
            <a:stretch>
              <a:fillRect/>
            </a:stretch>
          </p:blipFill>
          <p:spPr bwMode="auto">
            <a:xfrm>
              <a:off x="4008569" y="3252048"/>
              <a:ext cx="504056" cy="549257"/>
            </a:xfrm>
            <a:prstGeom prst="rect">
              <a:avLst/>
            </a:prstGeom>
            <a:noFill/>
            <a:ln w="9525">
              <a:noFill/>
              <a:miter lim="800000"/>
              <a:headEnd/>
              <a:tailEnd/>
            </a:ln>
          </p:spPr>
        </p:pic>
        <p:pic>
          <p:nvPicPr>
            <p:cNvPr id="47146" name="Picture 4"/>
            <p:cNvPicPr>
              <a:picLocks noChangeAspect="1" noChangeArrowheads="1"/>
            </p:cNvPicPr>
            <p:nvPr/>
          </p:nvPicPr>
          <p:blipFill>
            <a:blip r:embed="rId8"/>
            <a:srcRect/>
            <a:stretch>
              <a:fillRect/>
            </a:stretch>
          </p:blipFill>
          <p:spPr bwMode="auto">
            <a:xfrm>
              <a:off x="251520" y="3284984"/>
              <a:ext cx="504056" cy="452358"/>
            </a:xfrm>
            <a:prstGeom prst="rect">
              <a:avLst/>
            </a:prstGeom>
            <a:noFill/>
            <a:ln w="9525">
              <a:noFill/>
              <a:miter lim="800000"/>
              <a:headEnd/>
              <a:tailEnd/>
            </a:ln>
          </p:spPr>
        </p:pic>
        <p:pic>
          <p:nvPicPr>
            <p:cNvPr id="47147"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699792" y="3717032"/>
              <a:ext cx="504056" cy="813292"/>
            </a:xfrm>
            <a:prstGeom prst="rect">
              <a:avLst/>
            </a:prstGeom>
            <a:noFill/>
            <a:ln w="9525">
              <a:noFill/>
              <a:miter lim="800000"/>
              <a:headEnd/>
              <a:tailEnd/>
            </a:ln>
          </p:spPr>
        </p:pic>
        <p:pic>
          <p:nvPicPr>
            <p:cNvPr id="47148"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499992" y="2420888"/>
              <a:ext cx="406782" cy="1008112"/>
            </a:xfrm>
            <a:prstGeom prst="rect">
              <a:avLst/>
            </a:prstGeom>
            <a:noFill/>
            <a:ln w="9525">
              <a:noFill/>
              <a:miter lim="800000"/>
              <a:headEnd/>
              <a:tailEnd/>
            </a:ln>
          </p:spPr>
        </p:pic>
        <p:pic>
          <p:nvPicPr>
            <p:cNvPr id="47149" name="Picture 1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419872" y="2708920"/>
              <a:ext cx="457095" cy="657073"/>
            </a:xfrm>
            <a:prstGeom prst="rect">
              <a:avLst/>
            </a:prstGeom>
            <a:noFill/>
            <a:ln w="9525">
              <a:noFill/>
              <a:miter lim="800000"/>
              <a:headEnd/>
              <a:tailEnd/>
            </a:ln>
          </p:spPr>
        </p:pic>
        <p:pic>
          <p:nvPicPr>
            <p:cNvPr id="47150" name="Picture 55" descr="1559885_DigiElectResi-Meter outline"/>
            <p:cNvPicPr>
              <a:picLocks noChangeAspect="1" noChangeArrowheads="1"/>
            </p:cNvPicPr>
            <p:nvPr/>
          </p:nvPicPr>
          <p:blipFill>
            <a:blip r:embed="rId12"/>
            <a:srcRect/>
            <a:stretch>
              <a:fillRect/>
            </a:stretch>
          </p:blipFill>
          <p:spPr bwMode="auto">
            <a:xfrm>
              <a:off x="1763688" y="2420888"/>
              <a:ext cx="648072" cy="646239"/>
            </a:xfrm>
            <a:prstGeom prst="rect">
              <a:avLst/>
            </a:prstGeom>
            <a:noFill/>
            <a:ln w="9525">
              <a:noFill/>
              <a:miter lim="800000"/>
              <a:headEnd/>
              <a:tailEnd/>
            </a:ln>
          </p:spPr>
        </p:pic>
        <p:pic>
          <p:nvPicPr>
            <p:cNvPr id="73" name="Picture 8"/>
            <p:cNvPicPr>
              <a:picLocks noChangeAspect="1" noChangeArrowheads="1"/>
            </p:cNvPicPr>
            <p:nvPr/>
          </p:nvPicPr>
          <p:blipFill>
            <a:blip r:embed="rId13" cstate="screen"/>
            <a:srcRect/>
            <a:stretch>
              <a:fillRect/>
            </a:stretch>
          </p:blipFill>
          <p:spPr bwMode="auto">
            <a:xfrm>
              <a:off x="3275856" y="3861048"/>
              <a:ext cx="504056" cy="752583"/>
            </a:xfrm>
            <a:prstGeom prst="roundRect">
              <a:avLst/>
            </a:prstGeom>
            <a:noFill/>
            <a:ln w="9525">
              <a:noFill/>
              <a:miter lim="800000"/>
              <a:headEnd/>
              <a:tailEnd/>
            </a:ln>
          </p:spPr>
        </p:pic>
        <p:pic>
          <p:nvPicPr>
            <p:cNvPr id="47152" name="Picture 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699792" y="2276872"/>
              <a:ext cx="755923" cy="650840"/>
            </a:xfrm>
            <a:prstGeom prst="rect">
              <a:avLst/>
            </a:prstGeom>
            <a:noFill/>
            <a:ln w="9525">
              <a:noFill/>
              <a:miter lim="800000"/>
              <a:headEnd/>
              <a:tailEnd/>
            </a:ln>
          </p:spPr>
        </p:pic>
        <p:pic>
          <p:nvPicPr>
            <p:cNvPr id="47153" name="Picture 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763688" y="3140968"/>
              <a:ext cx="732681" cy="687964"/>
            </a:xfrm>
            <a:prstGeom prst="rect">
              <a:avLst/>
            </a:prstGeom>
            <a:noFill/>
            <a:ln w="9525">
              <a:noFill/>
              <a:miter lim="800000"/>
              <a:headEnd/>
              <a:tailEnd/>
            </a:ln>
          </p:spPr>
        </p:pic>
        <p:pic>
          <p:nvPicPr>
            <p:cNvPr id="47154" name="Picture 5"/>
            <p:cNvPicPr>
              <a:picLocks noChangeAspect="1" noChangeArrowheads="1"/>
            </p:cNvPicPr>
            <p:nvPr/>
          </p:nvPicPr>
          <p:blipFill>
            <a:blip r:embed="rId16">
              <a:clrChange>
                <a:clrFrom>
                  <a:srgbClr val="FDFDFD"/>
                </a:clrFrom>
                <a:clrTo>
                  <a:srgbClr val="FDFDFD">
                    <a:alpha val="0"/>
                  </a:srgbClr>
                </a:clrTo>
              </a:clrChange>
            </a:blip>
            <a:srcRect/>
            <a:stretch>
              <a:fillRect/>
            </a:stretch>
          </p:blipFill>
          <p:spPr bwMode="auto">
            <a:xfrm>
              <a:off x="827584" y="3068960"/>
              <a:ext cx="742777" cy="742777"/>
            </a:xfrm>
            <a:prstGeom prst="rect">
              <a:avLst/>
            </a:prstGeom>
            <a:noFill/>
            <a:ln w="9525">
              <a:noFill/>
              <a:miter lim="800000"/>
              <a:headEnd/>
              <a:tailEnd/>
            </a:ln>
          </p:spPr>
        </p:pic>
        <p:pic>
          <p:nvPicPr>
            <p:cNvPr id="286726" name="Picture 6"/>
            <p:cNvPicPr>
              <a:picLocks noChangeAspect="1" noChangeArrowheads="1"/>
            </p:cNvPicPr>
            <p:nvPr/>
          </p:nvPicPr>
          <p:blipFill>
            <a:blip r:embed="rId17" cstate="screen"/>
            <a:srcRect/>
            <a:stretch>
              <a:fillRect/>
            </a:stretch>
          </p:blipFill>
          <p:spPr bwMode="auto">
            <a:xfrm>
              <a:off x="395536" y="4005064"/>
              <a:ext cx="971369" cy="648859"/>
            </a:xfrm>
            <a:prstGeom prst="roundRect">
              <a:avLst/>
            </a:prstGeom>
            <a:noFill/>
            <a:ln w="9525">
              <a:noFill/>
              <a:miter lim="800000"/>
              <a:headEnd/>
              <a:tailEnd/>
            </a:ln>
          </p:spPr>
        </p:pic>
        <p:pic>
          <p:nvPicPr>
            <p:cNvPr id="286729" name="Picture 9"/>
            <p:cNvPicPr>
              <a:picLocks noChangeAspect="1" noChangeArrowheads="1"/>
            </p:cNvPicPr>
            <p:nvPr/>
          </p:nvPicPr>
          <p:blipFill>
            <a:blip r:embed="rId18" cstate="screen"/>
            <a:srcRect/>
            <a:stretch>
              <a:fillRect/>
            </a:stretch>
          </p:blipFill>
          <p:spPr bwMode="auto">
            <a:xfrm>
              <a:off x="4283968" y="3933056"/>
              <a:ext cx="601613" cy="769979"/>
            </a:xfrm>
            <a:prstGeom prst="roundRect">
              <a:avLst/>
            </a:prstGeom>
            <a:noFill/>
            <a:ln w="9525">
              <a:noFill/>
              <a:miter lim="800000"/>
              <a:headEnd/>
              <a:tailEnd/>
            </a:ln>
          </p:spPr>
        </p:pic>
        <p:pic>
          <p:nvPicPr>
            <p:cNvPr id="47157" name="Picture 43" descr="iS_4898166 pulse oximeter sm"/>
            <p:cNvPicPr>
              <a:picLocks noChangeAspect="1" noChangeArrowheads="1"/>
            </p:cNvPicPr>
            <p:nvPr/>
          </p:nvPicPr>
          <p:blipFill>
            <a:blip r:embed="rId19"/>
            <a:srcRect/>
            <a:stretch>
              <a:fillRect/>
            </a:stretch>
          </p:blipFill>
          <p:spPr bwMode="auto">
            <a:xfrm>
              <a:off x="5148064" y="2443090"/>
              <a:ext cx="792088" cy="1017803"/>
            </a:xfrm>
            <a:prstGeom prst="rect">
              <a:avLst/>
            </a:prstGeom>
            <a:noFill/>
            <a:ln w="9525">
              <a:noFill/>
              <a:miter lim="800000"/>
              <a:headEnd/>
              <a:tailEnd/>
            </a:ln>
          </p:spPr>
        </p:pic>
        <p:pic>
          <p:nvPicPr>
            <p:cNvPr id="47158" name="Picture 47" descr="ss_TI_39407308 sm"/>
            <p:cNvPicPr>
              <a:picLocks noChangeAspect="1" noChangeArrowheads="1"/>
            </p:cNvPicPr>
            <p:nvPr/>
          </p:nvPicPr>
          <p:blipFill>
            <a:blip r:embed="rId20"/>
            <a:srcRect/>
            <a:stretch>
              <a:fillRect/>
            </a:stretch>
          </p:blipFill>
          <p:spPr bwMode="auto">
            <a:xfrm>
              <a:off x="8316416" y="2420888"/>
              <a:ext cx="673100" cy="452438"/>
            </a:xfrm>
            <a:prstGeom prst="rect">
              <a:avLst/>
            </a:prstGeom>
            <a:noFill/>
            <a:ln w="9525">
              <a:noFill/>
              <a:miter lim="800000"/>
              <a:headEnd/>
              <a:tailEnd/>
            </a:ln>
          </p:spPr>
        </p:pic>
        <p:pic>
          <p:nvPicPr>
            <p:cNvPr id="47159" name="Picture 68" descr="motorola_mt2000"/>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899592" y="2276872"/>
              <a:ext cx="628462" cy="780258"/>
            </a:xfrm>
            <a:prstGeom prst="rect">
              <a:avLst/>
            </a:prstGeom>
            <a:noFill/>
            <a:ln w="9525">
              <a:noFill/>
              <a:miter lim="800000"/>
              <a:headEnd/>
              <a:tailEnd/>
            </a:ln>
          </p:spPr>
        </p:pic>
        <p:pic>
          <p:nvPicPr>
            <p:cNvPr id="47160" name="Picture 17" descr="GameController_Wireless"/>
            <p:cNvPicPr preferRelativeResize="0">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2699792" y="3212976"/>
              <a:ext cx="708025" cy="430213"/>
            </a:xfrm>
            <a:prstGeom prst="rect">
              <a:avLst/>
            </a:prstGeom>
            <a:noFill/>
            <a:ln w="9525">
              <a:noFill/>
              <a:miter lim="800000"/>
              <a:headEnd/>
              <a:tailEnd/>
            </a:ln>
          </p:spPr>
        </p:pic>
        <p:grpSp>
          <p:nvGrpSpPr>
            <p:cNvPr id="47161" name="Group 30"/>
            <p:cNvGrpSpPr>
              <a:grpSpLocks/>
            </p:cNvGrpSpPr>
            <p:nvPr/>
          </p:nvGrpSpPr>
          <p:grpSpPr bwMode="auto">
            <a:xfrm>
              <a:off x="5310740" y="3524758"/>
              <a:ext cx="1128206" cy="1110707"/>
              <a:chOff x="486204" y="1868574"/>
              <a:chExt cx="1128206" cy="1110707"/>
            </a:xfrm>
          </p:grpSpPr>
          <p:pic>
            <p:nvPicPr>
              <p:cNvPr id="47164" name="Picture 98" descr="ANT.BP.icon.bloodpress.jpg"/>
              <p:cNvPicPr>
                <a:picLocks noChangeAspect="1"/>
              </p:cNvPicPr>
              <p:nvPr/>
            </p:nvPicPr>
            <p:blipFill>
              <a:blip r:embed="rId23"/>
              <a:srcRect/>
              <a:stretch>
                <a:fillRect/>
              </a:stretch>
            </p:blipFill>
            <p:spPr bwMode="auto">
              <a:xfrm>
                <a:off x="1126848" y="2492896"/>
                <a:ext cx="487562" cy="486385"/>
              </a:xfrm>
              <a:prstGeom prst="rect">
                <a:avLst/>
              </a:prstGeom>
              <a:noFill/>
              <a:ln w="9525">
                <a:noFill/>
                <a:miter lim="800000"/>
                <a:headEnd/>
                <a:tailEnd/>
              </a:ln>
            </p:spPr>
          </p:pic>
          <p:pic>
            <p:nvPicPr>
              <p:cNvPr id="47165" name="Picture 101" descr="ANT.FIT.icon.FA.jpg"/>
              <p:cNvPicPr>
                <a:picLocks noChangeAspect="1"/>
              </p:cNvPicPr>
              <p:nvPr/>
            </p:nvPicPr>
            <p:blipFill>
              <a:blip r:embed="rId24"/>
              <a:srcRect/>
              <a:stretch>
                <a:fillRect/>
              </a:stretch>
            </p:blipFill>
            <p:spPr bwMode="auto">
              <a:xfrm>
                <a:off x="1127491" y="1868574"/>
                <a:ext cx="485396" cy="485396"/>
              </a:xfrm>
              <a:prstGeom prst="rect">
                <a:avLst/>
              </a:prstGeom>
              <a:noFill/>
              <a:ln w="9525">
                <a:noFill/>
                <a:miter lim="800000"/>
                <a:headEnd/>
                <a:tailEnd/>
              </a:ln>
            </p:spPr>
          </p:pic>
          <p:pic>
            <p:nvPicPr>
              <p:cNvPr id="47166" name="Picture 102" descr="ANT.HR.icon.FA.jpg"/>
              <p:cNvPicPr>
                <a:picLocks noChangeAspect="1"/>
              </p:cNvPicPr>
              <p:nvPr/>
            </p:nvPicPr>
            <p:blipFill>
              <a:blip r:embed="rId25"/>
              <a:srcRect/>
              <a:stretch>
                <a:fillRect/>
              </a:stretch>
            </p:blipFill>
            <p:spPr bwMode="auto">
              <a:xfrm>
                <a:off x="486204" y="2493190"/>
                <a:ext cx="485396" cy="485396"/>
              </a:xfrm>
              <a:prstGeom prst="rect">
                <a:avLst/>
              </a:prstGeom>
              <a:noFill/>
              <a:ln w="9525">
                <a:noFill/>
                <a:miter lim="800000"/>
                <a:headEnd/>
                <a:tailEnd/>
              </a:ln>
            </p:spPr>
          </p:pic>
          <p:pic>
            <p:nvPicPr>
              <p:cNvPr id="47167" name="Picture 107" descr="ANT.WGT.Icon.FA.jpg"/>
              <p:cNvPicPr>
                <a:picLocks noChangeAspect="1"/>
              </p:cNvPicPr>
              <p:nvPr/>
            </p:nvPicPr>
            <p:blipFill>
              <a:blip r:embed="rId26"/>
              <a:srcRect/>
              <a:stretch>
                <a:fillRect/>
              </a:stretch>
            </p:blipFill>
            <p:spPr bwMode="auto">
              <a:xfrm>
                <a:off x="486204" y="1868574"/>
                <a:ext cx="485396" cy="485396"/>
              </a:xfrm>
              <a:prstGeom prst="rect">
                <a:avLst/>
              </a:prstGeom>
              <a:noFill/>
              <a:ln w="9525">
                <a:noFill/>
                <a:miter lim="800000"/>
                <a:headEnd/>
                <a:tailEnd/>
              </a:ln>
            </p:spPr>
          </p:pic>
        </p:grpSp>
        <p:pic>
          <p:nvPicPr>
            <p:cNvPr id="110" name="Picture 15"/>
            <p:cNvPicPr>
              <a:picLocks noChangeAspect="1" noChangeArrowheads="1"/>
            </p:cNvPicPr>
            <p:nvPr/>
          </p:nvPicPr>
          <p:blipFill>
            <a:blip r:embed="rId27" cstate="email"/>
            <a:stretch>
              <a:fillRect/>
            </a:stretch>
          </p:blipFill>
          <p:spPr bwMode="auto">
            <a:xfrm>
              <a:off x="8388424" y="3068960"/>
              <a:ext cx="547376" cy="522332"/>
            </a:xfrm>
            <a:prstGeom prst="roundRect">
              <a:avLst/>
            </a:prstGeom>
            <a:noFill/>
            <a:ln>
              <a:noFill/>
            </a:ln>
          </p:spPr>
        </p:pic>
        <p:pic>
          <p:nvPicPr>
            <p:cNvPr id="286732" name="Picture 12"/>
            <p:cNvPicPr>
              <a:picLocks noChangeAspect="1" noChangeArrowheads="1"/>
            </p:cNvPicPr>
            <p:nvPr/>
          </p:nvPicPr>
          <p:blipFill>
            <a:blip r:embed="rId28" cstate="screen"/>
            <a:srcRect/>
            <a:stretch>
              <a:fillRect/>
            </a:stretch>
          </p:blipFill>
          <p:spPr bwMode="auto">
            <a:xfrm>
              <a:off x="8436682" y="3866949"/>
              <a:ext cx="504056" cy="774086"/>
            </a:xfrm>
            <a:prstGeom prst="roundRect">
              <a:avLst/>
            </a:prstGeom>
            <a:noFill/>
            <a:ln w="9525">
              <a:noFill/>
              <a:miter lim="800000"/>
              <a:headEnd/>
              <a:tailEnd/>
            </a:ln>
          </p:spPr>
        </p:pic>
      </p:grpSp>
      <p:pic>
        <p:nvPicPr>
          <p:cNvPr id="47135" name="Picture 6" descr="http://www.techfresh.net/wp-content/uploads/2011/05/Fossil-Meta-Watch.jpg"/>
          <p:cNvPicPr>
            <a:picLocks noChangeAspect="1" noChangeArrowheads="1"/>
          </p:cNvPicPr>
          <p:nvPr/>
        </p:nvPicPr>
        <p:blipFill>
          <a:blip r:embed="rId29">
            <a:clrChange>
              <a:clrFrom>
                <a:srgbClr val="FFFFFF"/>
              </a:clrFrom>
              <a:clrTo>
                <a:srgbClr val="FFFFFF">
                  <a:alpha val="0"/>
                </a:srgbClr>
              </a:clrTo>
            </a:clrChange>
          </a:blip>
          <a:srcRect/>
          <a:stretch>
            <a:fillRect/>
          </a:stretch>
        </p:blipFill>
        <p:spPr bwMode="auto">
          <a:xfrm>
            <a:off x="5821363" y="2513013"/>
            <a:ext cx="681037" cy="779462"/>
          </a:xfrm>
          <a:prstGeom prst="rect">
            <a:avLst/>
          </a:prstGeom>
          <a:noFill/>
          <a:ln w="9525">
            <a:noFill/>
            <a:miter lim="800000"/>
            <a:headEnd/>
            <a:tailEnd/>
          </a:ln>
        </p:spPr>
      </p:pic>
      <p:pic>
        <p:nvPicPr>
          <p:cNvPr id="47136" name="Picture 5" descr="MXi3Vertical"/>
          <p:cNvPicPr>
            <a:picLocks noChangeAspect="1" noChangeArrowheads="1"/>
          </p:cNvPicPr>
          <p:nvPr/>
        </p:nvPicPr>
        <p:blipFill>
          <a:blip r:embed="rId30"/>
          <a:srcRect/>
          <a:stretch>
            <a:fillRect/>
          </a:stretch>
        </p:blipFill>
        <p:spPr bwMode="auto">
          <a:xfrm>
            <a:off x="7224713" y="2924175"/>
            <a:ext cx="619125" cy="833438"/>
          </a:xfrm>
          <a:prstGeom prst="rect">
            <a:avLst/>
          </a:prstGeom>
          <a:noFill/>
          <a:ln w="9525">
            <a:noFill/>
            <a:miter lim="800000"/>
            <a:headEnd/>
            <a:tailEnd/>
          </a:ln>
        </p:spPr>
      </p:pic>
      <p:pic>
        <p:nvPicPr>
          <p:cNvPr id="47137" name="Picture 6" descr="mc9090"/>
          <p:cNvPicPr>
            <a:picLocks noChangeAspect="1" noChangeArrowheads="1"/>
          </p:cNvPicPr>
          <p:nvPr/>
        </p:nvPicPr>
        <p:blipFill>
          <a:blip r:embed="rId31"/>
          <a:srcRect/>
          <a:stretch>
            <a:fillRect/>
          </a:stretch>
        </p:blipFill>
        <p:spPr bwMode="auto">
          <a:xfrm>
            <a:off x="6757988" y="3267075"/>
            <a:ext cx="484187" cy="650875"/>
          </a:xfrm>
          <a:prstGeom prst="rect">
            <a:avLst/>
          </a:prstGeom>
          <a:noFill/>
          <a:ln w="9525">
            <a:noFill/>
            <a:miter lim="800000"/>
            <a:headEnd/>
            <a:tailEnd/>
          </a:ln>
        </p:spPr>
      </p:pic>
      <p:pic>
        <p:nvPicPr>
          <p:cNvPr id="47138" name="Picture 2" descr="image005"/>
          <p:cNvPicPr>
            <a:picLocks noChangeAspect="1" noChangeArrowheads="1"/>
          </p:cNvPicPr>
          <p:nvPr/>
        </p:nvPicPr>
        <p:blipFill>
          <a:blip r:embed="rId32"/>
          <a:srcRect/>
          <a:stretch>
            <a:fillRect/>
          </a:stretch>
        </p:blipFill>
        <p:spPr bwMode="auto">
          <a:xfrm>
            <a:off x="6757988" y="2513013"/>
            <a:ext cx="627062" cy="428625"/>
          </a:xfrm>
          <a:prstGeom prst="rect">
            <a:avLst/>
          </a:prstGeom>
          <a:noFill/>
          <a:ln w="9525">
            <a:noFill/>
            <a:miter lim="800000"/>
            <a:headEnd/>
            <a:tailEnd/>
          </a:ln>
        </p:spPr>
      </p:pic>
      <p:pic>
        <p:nvPicPr>
          <p:cNvPr id="47139" name="Picture 2" descr="image001"/>
          <p:cNvPicPr>
            <a:picLocks noChangeAspect="1" noChangeArrowheads="1"/>
          </p:cNvPicPr>
          <p:nvPr/>
        </p:nvPicPr>
        <p:blipFill>
          <a:blip r:embed="rId33">
            <a:clrChange>
              <a:clrFrom>
                <a:srgbClr val="FFFFFF"/>
              </a:clrFrom>
              <a:clrTo>
                <a:srgbClr val="FFFFFF">
                  <a:alpha val="0"/>
                </a:srgbClr>
              </a:clrTo>
            </a:clrChange>
          </a:blip>
          <a:srcRect/>
          <a:stretch>
            <a:fillRect/>
          </a:stretch>
        </p:blipFill>
        <p:spPr bwMode="auto">
          <a:xfrm>
            <a:off x="6958013" y="3914775"/>
            <a:ext cx="669925" cy="990600"/>
          </a:xfrm>
          <a:prstGeom prst="rect">
            <a:avLst/>
          </a:prstGeom>
          <a:noFill/>
          <a:ln w="9525">
            <a:noFill/>
            <a:miter lim="800000"/>
            <a:headEnd/>
            <a:tailEnd/>
          </a:ln>
        </p:spPr>
      </p:pic>
      <p:sp>
        <p:nvSpPr>
          <p:cNvPr id="47140" name="Rectangle 74"/>
          <p:cNvSpPr>
            <a:spLocks noGrp="1" noChangeArrowheads="1"/>
          </p:cNvSpPr>
          <p:nvPr>
            <p:ph type="title" idx="4294967295"/>
          </p:nvPr>
        </p:nvSpPr>
        <p:spPr>
          <a:xfrm>
            <a:off x="300038" y="0"/>
            <a:ext cx="8458200" cy="1189038"/>
          </a:xfrm>
        </p:spPr>
        <p:txBody>
          <a:bodyPr/>
          <a:lstStyle/>
          <a:p>
            <a:r>
              <a:rPr lang="en-US" smtClean="0"/>
              <a:t>TI’s portfolio: The industry’s broadest</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4"/>
          <p:cNvPicPr>
            <a:picLocks noChangeAspect="1" noChangeArrowheads="1"/>
          </p:cNvPicPr>
          <p:nvPr/>
        </p:nvPicPr>
        <p:blipFill>
          <a:blip r:embed="rId3">
            <a:lum bright="80000" contrast="-80000"/>
          </a:blip>
          <a:srcRect/>
          <a:stretch>
            <a:fillRect/>
          </a:stretch>
        </p:blipFill>
        <p:spPr bwMode="auto">
          <a:xfrm>
            <a:off x="293688" y="1220788"/>
            <a:ext cx="8467725" cy="4948237"/>
          </a:xfrm>
          <a:prstGeom prst="rect">
            <a:avLst/>
          </a:prstGeom>
          <a:noFill/>
          <a:ln w="12700">
            <a:noFill/>
            <a:miter lim="800000"/>
            <a:headEnd type="none" w="sm" len="sm"/>
            <a:tailEnd type="none" w="sm" len="sm"/>
          </a:ln>
        </p:spPr>
      </p:pic>
      <p:sp>
        <p:nvSpPr>
          <p:cNvPr id="171010" name="Rectangle 3"/>
          <p:cNvSpPr>
            <a:spLocks noGrp="1" noChangeArrowheads="1"/>
          </p:cNvSpPr>
          <p:nvPr>
            <p:ph type="body" idx="4294967295"/>
          </p:nvPr>
        </p:nvSpPr>
        <p:spPr>
          <a:xfrm>
            <a:off x="365125" y="1273175"/>
            <a:ext cx="8396288" cy="4899025"/>
          </a:xfrm>
        </p:spPr>
        <p:txBody>
          <a:bodyPr/>
          <a:lstStyle/>
          <a:p>
            <a:pPr eaLnBrk="1" hangingPunct="1">
              <a:buFontTx/>
              <a:buNone/>
            </a:pPr>
            <a:r>
              <a:rPr lang="nb-NO" sz="2400" smtClean="0"/>
              <a:t>United States</a:t>
            </a:r>
          </a:p>
          <a:p>
            <a:pPr eaLnBrk="1" hangingPunct="1"/>
            <a:r>
              <a:rPr lang="nb-NO" sz="2400" smtClean="0"/>
              <a:t>315/915MHz</a:t>
            </a:r>
          </a:p>
          <a:p>
            <a:pPr eaLnBrk="1" hangingPunct="1"/>
            <a:r>
              <a:rPr lang="nb-NO" sz="2400" smtClean="0"/>
              <a:t>2.4 GHz</a:t>
            </a:r>
          </a:p>
          <a:p>
            <a:pPr eaLnBrk="1" hangingPunct="1">
              <a:buFontTx/>
              <a:buNone/>
            </a:pPr>
            <a:r>
              <a:rPr lang="nb-NO" sz="2400" smtClean="0"/>
              <a:t>Europe</a:t>
            </a:r>
          </a:p>
          <a:p>
            <a:pPr eaLnBrk="1" hangingPunct="1"/>
            <a:r>
              <a:rPr lang="nb-NO" sz="2400" smtClean="0"/>
              <a:t>433/868MHz</a:t>
            </a:r>
          </a:p>
          <a:p>
            <a:pPr eaLnBrk="1" hangingPunct="1"/>
            <a:r>
              <a:rPr lang="nb-NO" sz="2400" smtClean="0"/>
              <a:t>2.4 GHz</a:t>
            </a:r>
          </a:p>
          <a:p>
            <a:pPr eaLnBrk="1" hangingPunct="1">
              <a:buFontTx/>
              <a:buNone/>
            </a:pPr>
            <a:r>
              <a:rPr lang="nb-NO" sz="2400" smtClean="0"/>
              <a:t>Japan</a:t>
            </a:r>
          </a:p>
          <a:p>
            <a:pPr eaLnBrk="1" hangingPunct="1"/>
            <a:r>
              <a:rPr lang="nb-NO" sz="2400" smtClean="0"/>
              <a:t>426MHz</a:t>
            </a:r>
          </a:p>
          <a:p>
            <a:pPr eaLnBrk="1" hangingPunct="1"/>
            <a:r>
              <a:rPr lang="nb-NO" sz="2400" smtClean="0"/>
              <a:t>2.4 GHz</a:t>
            </a:r>
          </a:p>
          <a:p>
            <a:pPr eaLnBrk="1" hangingPunct="1">
              <a:buFontTx/>
              <a:buNone/>
            </a:pPr>
            <a:r>
              <a:rPr lang="nb-NO" sz="2400" smtClean="0"/>
              <a:t>Other National Requirements exist</a:t>
            </a:r>
          </a:p>
        </p:txBody>
      </p:sp>
      <p:pic>
        <p:nvPicPr>
          <p:cNvPr id="171011" name="Picture 5"/>
          <p:cNvPicPr>
            <a:picLocks noChangeAspect="1" noChangeArrowheads="1"/>
          </p:cNvPicPr>
          <p:nvPr/>
        </p:nvPicPr>
        <p:blipFill>
          <a:blip r:embed="rId4"/>
          <a:srcRect/>
          <a:stretch>
            <a:fillRect/>
          </a:stretch>
        </p:blipFill>
        <p:spPr bwMode="auto">
          <a:xfrm>
            <a:off x="5103813" y="2906713"/>
            <a:ext cx="3571875" cy="723900"/>
          </a:xfrm>
          <a:prstGeom prst="rect">
            <a:avLst/>
          </a:prstGeom>
          <a:noFill/>
          <a:ln w="38100" algn="ctr">
            <a:noFill/>
            <a:miter lim="800000"/>
            <a:headEnd/>
            <a:tailEnd/>
          </a:ln>
        </p:spPr>
      </p:pic>
      <p:pic>
        <p:nvPicPr>
          <p:cNvPr id="171012" name="Picture 6"/>
          <p:cNvPicPr>
            <a:picLocks noChangeAspect="1" noChangeArrowheads="1"/>
          </p:cNvPicPr>
          <p:nvPr/>
        </p:nvPicPr>
        <p:blipFill>
          <a:blip r:embed="rId5"/>
          <a:srcRect/>
          <a:stretch>
            <a:fillRect/>
          </a:stretch>
        </p:blipFill>
        <p:spPr bwMode="auto">
          <a:xfrm>
            <a:off x="6065838" y="1528763"/>
            <a:ext cx="1866900" cy="666750"/>
          </a:xfrm>
          <a:prstGeom prst="rect">
            <a:avLst/>
          </a:prstGeom>
          <a:noFill/>
          <a:ln w="38100" algn="ctr">
            <a:noFill/>
            <a:miter lim="800000"/>
            <a:headEnd/>
            <a:tailEnd/>
          </a:ln>
        </p:spPr>
      </p:pic>
      <p:pic>
        <p:nvPicPr>
          <p:cNvPr id="171013" name="Picture 7"/>
          <p:cNvPicPr>
            <a:picLocks noChangeAspect="1" noChangeArrowheads="1"/>
          </p:cNvPicPr>
          <p:nvPr/>
        </p:nvPicPr>
        <p:blipFill>
          <a:blip r:embed="rId6"/>
          <a:srcRect/>
          <a:stretch>
            <a:fillRect/>
          </a:stretch>
        </p:blipFill>
        <p:spPr bwMode="auto">
          <a:xfrm>
            <a:off x="5703888" y="4389438"/>
            <a:ext cx="3000375" cy="952500"/>
          </a:xfrm>
          <a:prstGeom prst="rect">
            <a:avLst/>
          </a:prstGeom>
          <a:noFill/>
          <a:ln w="38100" algn="ctr">
            <a:noFill/>
            <a:miter lim="800000"/>
            <a:headEnd/>
            <a:tailEnd/>
          </a:ln>
        </p:spPr>
      </p:pic>
      <p:sp>
        <p:nvSpPr>
          <p:cNvPr id="171014" name="Rectangle 8"/>
          <p:cNvSpPr>
            <a:spLocks noGrp="1" noChangeArrowheads="1"/>
          </p:cNvSpPr>
          <p:nvPr>
            <p:ph type="title" idx="4294967295"/>
          </p:nvPr>
        </p:nvSpPr>
        <p:spPr/>
        <p:txBody>
          <a:bodyPr/>
          <a:lstStyle/>
          <a:p>
            <a:r>
              <a:rPr lang="en-US" smtClean="0"/>
              <a:t>Regional Comparisons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4"/>
          <p:cNvPicPr>
            <a:picLocks noChangeAspect="1" noChangeArrowheads="1"/>
          </p:cNvPicPr>
          <p:nvPr/>
        </p:nvPicPr>
        <p:blipFill>
          <a:blip r:embed="rId3">
            <a:lum bright="80000" contrast="-80000"/>
          </a:blip>
          <a:srcRect/>
          <a:stretch>
            <a:fillRect/>
          </a:stretch>
        </p:blipFill>
        <p:spPr bwMode="auto">
          <a:xfrm>
            <a:off x="279400" y="1231900"/>
            <a:ext cx="8348663" cy="5038725"/>
          </a:xfrm>
          <a:prstGeom prst="rect">
            <a:avLst/>
          </a:prstGeom>
          <a:noFill/>
          <a:ln w="12700">
            <a:noFill/>
            <a:miter lim="800000"/>
            <a:headEnd type="none" w="sm" len="sm"/>
            <a:tailEnd type="none" w="sm" len="sm"/>
          </a:ln>
        </p:spPr>
      </p:pic>
      <p:sp>
        <p:nvSpPr>
          <p:cNvPr id="173058" name="Rectangle 3"/>
          <p:cNvSpPr>
            <a:spLocks noGrp="1" noChangeArrowheads="1"/>
          </p:cNvSpPr>
          <p:nvPr>
            <p:ph type="body" idx="4294967295"/>
          </p:nvPr>
        </p:nvSpPr>
        <p:spPr>
          <a:xfrm>
            <a:off x="300038" y="1222375"/>
            <a:ext cx="8396287" cy="4724400"/>
          </a:xfrm>
        </p:spPr>
        <p:txBody>
          <a:bodyPr/>
          <a:lstStyle/>
          <a:p>
            <a:pPr eaLnBrk="1" hangingPunct="1">
              <a:buFontTx/>
              <a:buNone/>
            </a:pPr>
            <a:r>
              <a:rPr lang="nb-NO" sz="2000" smtClean="0"/>
              <a:t>The 2400–2483.5 MHz band is available for license-free operation in most countries</a:t>
            </a:r>
          </a:p>
          <a:p>
            <a:pPr lvl="2" eaLnBrk="1" hangingPunct="1">
              <a:lnSpc>
                <a:spcPct val="80000"/>
              </a:lnSpc>
            </a:pPr>
            <a:endParaRPr lang="nb-NO" sz="1200" smtClean="0"/>
          </a:p>
          <a:p>
            <a:pPr eaLnBrk="1" hangingPunct="1"/>
            <a:r>
              <a:rPr lang="nb-NO" sz="2000" b="1" smtClean="0"/>
              <a:t>2.4 GHz Pros</a:t>
            </a:r>
          </a:p>
          <a:p>
            <a:pPr lvl="1" eaLnBrk="1" hangingPunct="1"/>
            <a:r>
              <a:rPr lang="nb-NO" sz="1800" smtClean="0"/>
              <a:t>Same solution for all markets without SW/HW alterations</a:t>
            </a:r>
          </a:p>
          <a:p>
            <a:pPr lvl="1" eaLnBrk="1" hangingPunct="1"/>
            <a:r>
              <a:rPr lang="nb-NO" sz="1800" smtClean="0"/>
              <a:t>Large bandwidth (83.5MHz) available, allows many separate channels and high datarates</a:t>
            </a:r>
          </a:p>
          <a:p>
            <a:pPr lvl="1" eaLnBrk="1" hangingPunct="1"/>
            <a:r>
              <a:rPr lang="nb-NO" sz="1800" smtClean="0"/>
              <a:t>100% duty cycle is possible</a:t>
            </a:r>
          </a:p>
          <a:p>
            <a:pPr lvl="1" eaLnBrk="1" hangingPunct="1"/>
            <a:r>
              <a:rPr lang="nb-NO" sz="1800" smtClean="0"/>
              <a:t>More compact antenna solution than below 1 GHz</a:t>
            </a:r>
          </a:p>
          <a:p>
            <a:pPr lvl="1" eaLnBrk="1" hangingPunct="1"/>
            <a:endParaRPr lang="nb-NO" sz="1800" smtClean="0"/>
          </a:p>
          <a:p>
            <a:pPr eaLnBrk="1" hangingPunct="1"/>
            <a:r>
              <a:rPr lang="nb-NO" sz="2000" b="1" smtClean="0"/>
              <a:t>2.4 GHz Cons</a:t>
            </a:r>
          </a:p>
          <a:p>
            <a:pPr lvl="1" eaLnBrk="1" hangingPunct="1"/>
            <a:r>
              <a:rPr lang="nb-NO" sz="1800" smtClean="0"/>
              <a:t>Shorter range than a sub 1 GHz solution (same output power)</a:t>
            </a:r>
          </a:p>
          <a:p>
            <a:pPr lvl="1" eaLnBrk="1" hangingPunct="1"/>
            <a:r>
              <a:rPr lang="nb-NO" sz="1800" smtClean="0"/>
              <a:t>Many possible interferers are present in the band</a:t>
            </a:r>
          </a:p>
        </p:txBody>
      </p:sp>
      <p:sp>
        <p:nvSpPr>
          <p:cNvPr id="173059" name="Rectangle 5"/>
          <p:cNvSpPr>
            <a:spLocks noGrp="1" noChangeArrowheads="1"/>
          </p:cNvSpPr>
          <p:nvPr>
            <p:ph type="title" idx="4294967295"/>
          </p:nvPr>
        </p:nvSpPr>
        <p:spPr/>
        <p:txBody>
          <a:bodyPr/>
          <a:lstStyle/>
          <a:p>
            <a:r>
              <a:rPr lang="en-US" smtClean="0"/>
              <a:t>The “World-Wide” 2.4 GHz ISM Band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4"/>
          <p:cNvPicPr>
            <a:picLocks noChangeAspect="1" noChangeArrowheads="1"/>
          </p:cNvPicPr>
          <p:nvPr/>
        </p:nvPicPr>
        <p:blipFill>
          <a:blip r:embed="rId3">
            <a:lum bright="80000" contrast="-80000"/>
          </a:blip>
          <a:srcRect/>
          <a:stretch>
            <a:fillRect/>
          </a:stretch>
        </p:blipFill>
        <p:spPr bwMode="auto">
          <a:xfrm>
            <a:off x="361950" y="1246188"/>
            <a:ext cx="8259763" cy="5029200"/>
          </a:xfrm>
          <a:prstGeom prst="rect">
            <a:avLst/>
          </a:prstGeom>
          <a:noFill/>
          <a:ln w="12700">
            <a:noFill/>
            <a:miter lim="800000"/>
            <a:headEnd type="none" w="sm" len="sm"/>
            <a:tailEnd type="none" w="sm" len="sm"/>
          </a:ln>
        </p:spPr>
      </p:pic>
      <p:sp>
        <p:nvSpPr>
          <p:cNvPr id="175106" name="Rectangle 4"/>
          <p:cNvSpPr>
            <a:spLocks noGrp="1" noChangeArrowheads="1"/>
          </p:cNvSpPr>
          <p:nvPr>
            <p:ph type="body" idx="4294967295"/>
          </p:nvPr>
        </p:nvSpPr>
        <p:spPr>
          <a:xfrm>
            <a:off x="401638" y="1311275"/>
            <a:ext cx="8148637" cy="4759325"/>
          </a:xfrm>
        </p:spPr>
        <p:txBody>
          <a:bodyPr/>
          <a:lstStyle/>
          <a:p>
            <a:pPr eaLnBrk="1" hangingPunct="1">
              <a:lnSpc>
                <a:spcPct val="80000"/>
              </a:lnSpc>
              <a:buFontTx/>
              <a:buNone/>
            </a:pPr>
            <a:r>
              <a:rPr lang="nb-NO" sz="2000" smtClean="0"/>
              <a:t>Unlicensed ISM/SRD bands:</a:t>
            </a:r>
          </a:p>
          <a:p>
            <a:pPr eaLnBrk="1" hangingPunct="1">
              <a:lnSpc>
                <a:spcPct val="80000"/>
              </a:lnSpc>
            </a:pPr>
            <a:r>
              <a:rPr lang="nb-NO" sz="1800" smtClean="0">
                <a:solidFill>
                  <a:srgbClr val="FF0000"/>
                </a:solidFill>
              </a:rPr>
              <a:t>USA/Canada:</a:t>
            </a:r>
          </a:p>
          <a:p>
            <a:pPr lvl="1" eaLnBrk="1" hangingPunct="1">
              <a:lnSpc>
                <a:spcPct val="80000"/>
              </a:lnSpc>
            </a:pPr>
            <a:r>
              <a:rPr lang="nb-NO" sz="1600" smtClean="0"/>
              <a:t>260 – 470 MHz		(FCC Part 15.231; 15.205)</a:t>
            </a:r>
          </a:p>
          <a:p>
            <a:pPr lvl="1" eaLnBrk="1" hangingPunct="1">
              <a:lnSpc>
                <a:spcPct val="80000"/>
              </a:lnSpc>
            </a:pPr>
            <a:r>
              <a:rPr lang="nb-NO" sz="1600" smtClean="0"/>
              <a:t>902 – 928 MHz		(FCC Part 15.247; 15.249)</a:t>
            </a:r>
          </a:p>
          <a:p>
            <a:pPr lvl="1" eaLnBrk="1" hangingPunct="1">
              <a:lnSpc>
                <a:spcPct val="80000"/>
              </a:lnSpc>
            </a:pPr>
            <a:r>
              <a:rPr lang="nb-NO" sz="1600" smtClean="0"/>
              <a:t>2400 – 2483.5 MHz		(FCC Part 15.247; 15.249)</a:t>
            </a:r>
          </a:p>
          <a:p>
            <a:pPr eaLnBrk="1" hangingPunct="1">
              <a:lnSpc>
                <a:spcPct val="80000"/>
              </a:lnSpc>
            </a:pPr>
            <a:r>
              <a:rPr lang="nb-NO" sz="1800" smtClean="0">
                <a:solidFill>
                  <a:srgbClr val="FF0000"/>
                </a:solidFill>
              </a:rPr>
              <a:t>Europe:</a:t>
            </a:r>
          </a:p>
          <a:p>
            <a:pPr lvl="1" eaLnBrk="1" hangingPunct="1">
              <a:lnSpc>
                <a:spcPct val="80000"/>
              </a:lnSpc>
            </a:pPr>
            <a:r>
              <a:rPr lang="nb-NO" sz="1600" smtClean="0"/>
              <a:t>433.050 – 434.790 MHz	(ETSI EN 300 220)</a:t>
            </a:r>
          </a:p>
          <a:p>
            <a:pPr lvl="1" eaLnBrk="1" hangingPunct="1">
              <a:lnSpc>
                <a:spcPct val="80000"/>
              </a:lnSpc>
            </a:pPr>
            <a:r>
              <a:rPr lang="nb-NO" sz="1600" smtClean="0"/>
              <a:t>863.0 – 870.0 MHz		(ETSI EN 300 220)</a:t>
            </a:r>
          </a:p>
          <a:p>
            <a:pPr lvl="1" eaLnBrk="1" hangingPunct="1">
              <a:lnSpc>
                <a:spcPct val="80000"/>
              </a:lnSpc>
            </a:pPr>
            <a:r>
              <a:rPr lang="nb-NO" sz="1600" smtClean="0"/>
              <a:t>2400 – 2483.5 MHz 	(ETSI EN 300 440 or ETSI EN 300 328)</a:t>
            </a:r>
          </a:p>
          <a:p>
            <a:pPr eaLnBrk="1" hangingPunct="1">
              <a:lnSpc>
                <a:spcPct val="80000"/>
              </a:lnSpc>
            </a:pPr>
            <a:r>
              <a:rPr lang="nb-NO" sz="1800" smtClean="0">
                <a:solidFill>
                  <a:srgbClr val="FF0000"/>
                </a:solidFill>
              </a:rPr>
              <a:t>Japan:</a:t>
            </a:r>
          </a:p>
          <a:p>
            <a:pPr lvl="1" eaLnBrk="1" hangingPunct="1">
              <a:lnSpc>
                <a:spcPct val="80000"/>
              </a:lnSpc>
            </a:pPr>
            <a:r>
              <a:rPr lang="nb-NO" sz="1600" smtClean="0"/>
              <a:t>315 MHz			(Ultra low power applications)</a:t>
            </a:r>
          </a:p>
          <a:p>
            <a:pPr lvl="1" eaLnBrk="1" hangingPunct="1">
              <a:lnSpc>
                <a:spcPct val="80000"/>
              </a:lnSpc>
            </a:pPr>
            <a:r>
              <a:rPr lang="nb-NO" sz="1600" smtClean="0"/>
              <a:t>426-430, 449, 469 MHz	(ARIB STD-T67)</a:t>
            </a:r>
          </a:p>
          <a:p>
            <a:pPr lvl="1" eaLnBrk="1" hangingPunct="1">
              <a:lnSpc>
                <a:spcPct val="80000"/>
              </a:lnSpc>
            </a:pPr>
            <a:r>
              <a:rPr lang="nb-NO" sz="1600" smtClean="0"/>
              <a:t>2400 – 2483.5 MHz 	(ARIB STD-T66)</a:t>
            </a:r>
          </a:p>
          <a:p>
            <a:pPr lvl="1" eaLnBrk="1" hangingPunct="1">
              <a:lnSpc>
                <a:spcPct val="80000"/>
              </a:lnSpc>
            </a:pPr>
            <a:r>
              <a:rPr lang="nb-NO" sz="1600" smtClean="0"/>
              <a:t>2471 – 2497 MHz		(ARIB RCR STD-33)</a:t>
            </a:r>
          </a:p>
          <a:p>
            <a:pPr lvl="1" eaLnBrk="1" hangingPunct="1">
              <a:lnSpc>
                <a:spcPct val="80000"/>
              </a:lnSpc>
            </a:pPr>
            <a:endParaRPr lang="nb-NO" sz="1600" smtClean="0"/>
          </a:p>
          <a:p>
            <a:pPr eaLnBrk="1" hangingPunct="1">
              <a:lnSpc>
                <a:spcPct val="80000"/>
              </a:lnSpc>
              <a:buFontTx/>
              <a:buNone/>
            </a:pPr>
            <a:r>
              <a:rPr lang="nb-NO" sz="1800" b="1" smtClean="0">
                <a:solidFill>
                  <a:srgbClr val="FF0000"/>
                </a:solidFill>
              </a:rPr>
              <a:t>ISM</a:t>
            </a:r>
            <a:r>
              <a:rPr lang="nb-NO" sz="1800" smtClean="0"/>
              <a:t> = Industrial, Scientific and Medical</a:t>
            </a:r>
          </a:p>
          <a:p>
            <a:pPr eaLnBrk="1" hangingPunct="1">
              <a:lnSpc>
                <a:spcPct val="80000"/>
              </a:lnSpc>
              <a:buFontTx/>
              <a:buNone/>
            </a:pPr>
            <a:r>
              <a:rPr lang="nb-NO" sz="1800" b="1" smtClean="0">
                <a:solidFill>
                  <a:srgbClr val="FF0000"/>
                </a:solidFill>
              </a:rPr>
              <a:t>SRD</a:t>
            </a:r>
            <a:r>
              <a:rPr lang="nb-NO" sz="1800" smtClean="0"/>
              <a:t> = Short Range Devices</a:t>
            </a:r>
            <a:endParaRPr lang="nb-NO" sz="1800" smtClean="0">
              <a:solidFill>
                <a:schemeClr val="accent2"/>
              </a:solidFill>
            </a:endParaRPr>
          </a:p>
          <a:p>
            <a:pPr lvl="1" eaLnBrk="1" hangingPunct="1">
              <a:lnSpc>
                <a:spcPct val="80000"/>
              </a:lnSpc>
            </a:pPr>
            <a:endParaRPr lang="nb-NO" sz="1800" smtClean="0">
              <a:solidFill>
                <a:schemeClr val="accent2"/>
              </a:solidFill>
            </a:endParaRPr>
          </a:p>
        </p:txBody>
      </p:sp>
      <p:sp>
        <p:nvSpPr>
          <p:cNvPr id="175107" name="Rectangle 5"/>
          <p:cNvSpPr>
            <a:spLocks noGrp="1" noChangeArrowheads="1"/>
          </p:cNvSpPr>
          <p:nvPr>
            <p:ph type="title" idx="4294967295"/>
          </p:nvPr>
        </p:nvSpPr>
        <p:spPr/>
        <p:txBody>
          <a:bodyPr/>
          <a:lstStyle/>
          <a:p>
            <a:r>
              <a:rPr lang="en-US" smtClean="0"/>
              <a:t>Frequency Spectrum Allocation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4"/>
          <p:cNvPicPr>
            <a:picLocks noChangeAspect="1" noChangeArrowheads="1"/>
          </p:cNvPicPr>
          <p:nvPr/>
        </p:nvPicPr>
        <p:blipFill>
          <a:blip r:embed="rId3">
            <a:lum bright="80000" contrast="-80000"/>
          </a:blip>
          <a:srcRect/>
          <a:stretch>
            <a:fillRect/>
          </a:stretch>
        </p:blipFill>
        <p:spPr bwMode="auto">
          <a:xfrm>
            <a:off x="292100" y="1123950"/>
            <a:ext cx="8455025" cy="4960938"/>
          </a:xfrm>
          <a:prstGeom prst="rect">
            <a:avLst/>
          </a:prstGeom>
          <a:noFill/>
          <a:ln w="12700">
            <a:noFill/>
            <a:miter lim="800000"/>
            <a:headEnd type="none" w="sm" len="sm"/>
            <a:tailEnd type="none" w="sm" len="sm"/>
          </a:ln>
        </p:spPr>
      </p:pic>
      <p:sp>
        <p:nvSpPr>
          <p:cNvPr id="177154" name="Rectangle 3"/>
          <p:cNvSpPr>
            <a:spLocks noChangeArrowheads="1"/>
          </p:cNvSpPr>
          <p:nvPr/>
        </p:nvSpPr>
        <p:spPr bwMode="auto">
          <a:xfrm>
            <a:off x="320675" y="1111250"/>
            <a:ext cx="8440738" cy="5075238"/>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nb-NO" sz="2000" b="1">
                <a:solidFill>
                  <a:srgbClr val="FF0000"/>
                </a:solidFill>
              </a:rPr>
              <a:t>902-928 MHz</a:t>
            </a:r>
            <a:r>
              <a:rPr lang="nb-NO" sz="2000" b="1"/>
              <a:t> is the main frequency band</a:t>
            </a:r>
          </a:p>
          <a:p>
            <a:pPr marL="742950" lvl="1" indent="-285750">
              <a:lnSpc>
                <a:spcPct val="80000"/>
              </a:lnSpc>
              <a:spcBef>
                <a:spcPct val="40000"/>
              </a:spcBef>
              <a:buFontTx/>
              <a:buChar char="•"/>
            </a:pPr>
            <a:r>
              <a:rPr lang="en-US"/>
              <a:t>The 260-470 MHz range is also available, but with more limitations</a:t>
            </a:r>
          </a:p>
          <a:p>
            <a:pPr marL="742950" lvl="1" indent="-285750">
              <a:lnSpc>
                <a:spcPct val="80000"/>
              </a:lnSpc>
              <a:spcBef>
                <a:spcPct val="40000"/>
              </a:spcBef>
              <a:buFontTx/>
              <a:buChar char="•"/>
            </a:pPr>
            <a:endParaRPr lang="nb-NO"/>
          </a:p>
          <a:p>
            <a:pPr marL="342900" indent="-342900">
              <a:lnSpc>
                <a:spcPct val="80000"/>
              </a:lnSpc>
              <a:spcBef>
                <a:spcPct val="40000"/>
              </a:spcBef>
              <a:buFontTx/>
              <a:buChar char="•"/>
            </a:pPr>
            <a:r>
              <a:rPr lang="nb-NO" sz="2000" b="1"/>
              <a:t>The 902-928 MHz band is covered by FCC CFR 47, part 15</a:t>
            </a:r>
          </a:p>
          <a:p>
            <a:pPr marL="342900" indent="-342900">
              <a:lnSpc>
                <a:spcPct val="80000"/>
              </a:lnSpc>
              <a:spcBef>
                <a:spcPct val="40000"/>
              </a:spcBef>
              <a:buFontTx/>
              <a:buChar char="•"/>
            </a:pPr>
            <a:endParaRPr lang="nb-NO" sz="2000"/>
          </a:p>
          <a:p>
            <a:pPr marL="342900" indent="-342900">
              <a:lnSpc>
                <a:spcPct val="80000"/>
              </a:lnSpc>
              <a:spcBef>
                <a:spcPct val="40000"/>
              </a:spcBef>
              <a:buFontTx/>
              <a:buChar char="•"/>
            </a:pPr>
            <a:r>
              <a:rPr lang="nb-NO" sz="2000" b="1"/>
              <a:t>Sharing of the bandwidth is done in the same way as for 2.4 GHz</a:t>
            </a:r>
            <a:r>
              <a:rPr lang="nb-NO" sz="2000"/>
              <a:t>: </a:t>
            </a:r>
          </a:p>
          <a:p>
            <a:pPr marL="742950" lvl="1" indent="-285750">
              <a:lnSpc>
                <a:spcPct val="80000"/>
              </a:lnSpc>
              <a:spcBef>
                <a:spcPct val="40000"/>
              </a:spcBef>
              <a:buFontTx/>
              <a:buChar char="•"/>
            </a:pPr>
            <a:r>
              <a:rPr lang="nb-NO" i="1"/>
              <a:t>Higher output power is allowed </a:t>
            </a:r>
            <a:r>
              <a:rPr lang="en-US" i="1"/>
              <a:t>if you spread your transmitted power and don’t occupy one channel all the time</a:t>
            </a:r>
            <a:r>
              <a:rPr lang="nb-NO"/>
              <a:t>FCC CFR 47 part 15.247 covers </a:t>
            </a:r>
            <a:r>
              <a:rPr lang="nb-NO">
                <a:solidFill>
                  <a:schemeClr val="accent2"/>
                </a:solidFill>
              </a:rPr>
              <a:t>wideband modulation</a:t>
            </a:r>
          </a:p>
          <a:p>
            <a:pPr marL="742950" lvl="1" indent="-285750">
              <a:lnSpc>
                <a:spcPct val="80000"/>
              </a:lnSpc>
              <a:spcBef>
                <a:spcPct val="40000"/>
              </a:spcBef>
              <a:buFontTx/>
              <a:buChar char="•"/>
            </a:pPr>
            <a:r>
              <a:rPr lang="nb-NO"/>
              <a:t>Frequency Hopping Spread Spectrum (FHSS) with </a:t>
            </a:r>
            <a:r>
              <a:rPr lang="nb-NO">
                <a:cs typeface="Arial" charset="0"/>
              </a:rPr>
              <a:t>≥</a:t>
            </a:r>
            <a:r>
              <a:rPr lang="nb-NO"/>
              <a:t>50 channels are allowed up to 1 W, FHSS with 25-49 channels up to 0.25 W</a:t>
            </a:r>
          </a:p>
          <a:p>
            <a:pPr marL="742950" lvl="1" indent="-285750">
              <a:lnSpc>
                <a:spcPct val="80000"/>
              </a:lnSpc>
              <a:spcBef>
                <a:spcPct val="40000"/>
              </a:spcBef>
              <a:buFontTx/>
              <a:buChar char="•"/>
            </a:pPr>
            <a:r>
              <a:rPr lang="nb-NO"/>
              <a:t>Direct Sequence Spread Spectrum (DSSS) and other digital modulation formats with bandwidth above 500 kHz are allowed up to 1W </a:t>
            </a:r>
          </a:p>
          <a:p>
            <a:pPr marL="742950" lvl="1" indent="-285750">
              <a:lnSpc>
                <a:spcPct val="80000"/>
              </a:lnSpc>
              <a:spcBef>
                <a:spcPct val="40000"/>
              </a:spcBef>
              <a:buFontTx/>
              <a:buChar char="•"/>
            </a:pPr>
            <a:endParaRPr lang="nb-NO"/>
          </a:p>
          <a:p>
            <a:pPr marL="342900" indent="-342900">
              <a:lnSpc>
                <a:spcPct val="80000"/>
              </a:lnSpc>
              <a:spcBef>
                <a:spcPct val="40000"/>
              </a:spcBef>
              <a:buFontTx/>
              <a:buChar char="•"/>
            </a:pPr>
            <a:r>
              <a:rPr lang="nb-NO" sz="2000" b="1"/>
              <a:t>FCC CFR 47 part 15.249</a:t>
            </a:r>
          </a:p>
          <a:p>
            <a:pPr marL="742950" lvl="1" indent="-285750">
              <a:lnSpc>
                <a:spcPct val="80000"/>
              </a:lnSpc>
              <a:spcBef>
                <a:spcPct val="40000"/>
              </a:spcBef>
              <a:buFontTx/>
              <a:buChar char="•"/>
            </a:pPr>
            <a:r>
              <a:rPr lang="en-US"/>
              <a:t>”</a:t>
            </a:r>
            <a:r>
              <a:rPr lang="en-US">
                <a:solidFill>
                  <a:schemeClr val="accent2"/>
                </a:solidFill>
              </a:rPr>
              <a:t>Single channel systems</a:t>
            </a:r>
            <a:r>
              <a:rPr lang="en-US"/>
              <a:t>” can only transmit with ~0.75 mW output power</a:t>
            </a:r>
          </a:p>
        </p:txBody>
      </p:sp>
      <p:sp>
        <p:nvSpPr>
          <p:cNvPr id="177155" name="Rectangle 5"/>
          <p:cNvSpPr>
            <a:spLocks noGrp="1" noChangeArrowheads="1"/>
          </p:cNvSpPr>
          <p:nvPr>
            <p:ph type="title" idx="4294967295"/>
          </p:nvPr>
        </p:nvSpPr>
        <p:spPr/>
        <p:txBody>
          <a:bodyPr/>
          <a:lstStyle/>
          <a:p>
            <a:r>
              <a:rPr lang="en-US" smtClean="0"/>
              <a:t>Sub 1GHz ISM Bands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3"/>
          <p:cNvSpPr>
            <a:spLocks noChangeArrowheads="1"/>
          </p:cNvSpPr>
          <p:nvPr/>
        </p:nvSpPr>
        <p:spPr bwMode="auto">
          <a:xfrm>
            <a:off x="990600" y="4740275"/>
            <a:ext cx="5759450" cy="504825"/>
          </a:xfrm>
          <a:prstGeom prst="rect">
            <a:avLst/>
          </a:prstGeom>
          <a:solidFill>
            <a:srgbClr val="C0C0C0"/>
          </a:solidFill>
          <a:ln w="9525">
            <a:solidFill>
              <a:srgbClr val="FF0000"/>
            </a:solidFill>
            <a:miter lim="800000"/>
            <a:headEnd/>
            <a:tailEnd/>
          </a:ln>
        </p:spPr>
        <p:txBody>
          <a:bodyPr wrap="none" anchor="ctr"/>
          <a:lstStyle/>
          <a:p>
            <a:endParaRPr lang="en-US" sz="1400"/>
          </a:p>
        </p:txBody>
      </p:sp>
      <p:sp>
        <p:nvSpPr>
          <p:cNvPr id="179202" name="Rectangle 4"/>
          <p:cNvSpPr>
            <a:spLocks noGrp="1" noChangeArrowheads="1"/>
          </p:cNvSpPr>
          <p:nvPr>
            <p:ph type="body" idx="4294967295"/>
          </p:nvPr>
        </p:nvSpPr>
        <p:spPr>
          <a:xfrm>
            <a:off x="1258888" y="1268413"/>
            <a:ext cx="7353300" cy="4876800"/>
          </a:xfrm>
        </p:spPr>
        <p:txBody>
          <a:bodyPr/>
          <a:lstStyle/>
          <a:p>
            <a:r>
              <a:rPr lang="nb-NO" sz="2400" smtClean="0"/>
              <a:t>Definitions</a:t>
            </a:r>
          </a:p>
          <a:p>
            <a:endParaRPr lang="nb-NO" sz="2400" smtClean="0"/>
          </a:p>
          <a:p>
            <a:r>
              <a:rPr lang="nb-NO" sz="2400" smtClean="0"/>
              <a:t>RF Systems</a:t>
            </a:r>
          </a:p>
          <a:p>
            <a:endParaRPr lang="nb-NO" sz="2400" smtClean="0"/>
          </a:p>
          <a:p>
            <a:r>
              <a:rPr lang="nb-NO" sz="2400" smtClean="0"/>
              <a:t>Introduction to digital communication</a:t>
            </a:r>
          </a:p>
          <a:p>
            <a:endParaRPr lang="nb-NO" sz="2400" smtClean="0"/>
          </a:p>
          <a:p>
            <a:r>
              <a:rPr lang="nb-NO" sz="2400" smtClean="0"/>
              <a:t>Radio Frequency: Spectrum</a:t>
            </a:r>
          </a:p>
          <a:p>
            <a:endParaRPr lang="nb-NO" sz="2400" smtClean="0"/>
          </a:p>
          <a:p>
            <a:r>
              <a:rPr lang="nb-NO" sz="2400" smtClean="0"/>
              <a:t>Tools</a:t>
            </a:r>
          </a:p>
          <a:p>
            <a:endParaRPr lang="nb-NO" sz="2400" smtClean="0"/>
          </a:p>
          <a:p>
            <a:endParaRPr lang="nb-NO" sz="2400" smtClean="0"/>
          </a:p>
          <a:p>
            <a:endParaRPr lang="en-US" sz="2400" smtClean="0"/>
          </a:p>
        </p:txBody>
      </p:sp>
      <p:sp>
        <p:nvSpPr>
          <p:cNvPr id="179203" name="Rectangle 5"/>
          <p:cNvSpPr>
            <a:spLocks noGrp="1" noChangeArrowheads="1"/>
          </p:cNvSpPr>
          <p:nvPr>
            <p:ph type="title" idx="4294967295"/>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G:\01-Salg &amp; Markedsfxring\Marketing\Illustrations\Product Photos\CC11XL\CC11XLDK_web.jpg"/>
          <p:cNvPicPr>
            <a:picLocks noChangeAspect="1" noChangeArrowheads="1"/>
          </p:cNvPicPr>
          <p:nvPr/>
        </p:nvPicPr>
        <p:blipFill>
          <a:blip r:embed="rId2"/>
          <a:srcRect/>
          <a:stretch>
            <a:fillRect/>
          </a:stretch>
        </p:blipFill>
        <p:spPr bwMode="auto">
          <a:xfrm>
            <a:off x="3581400" y="1087438"/>
            <a:ext cx="5784850" cy="4089400"/>
          </a:xfrm>
          <a:prstGeom prst="rect">
            <a:avLst/>
          </a:prstGeom>
          <a:noFill/>
          <a:ln w="9525">
            <a:noFill/>
            <a:miter lim="800000"/>
            <a:headEnd/>
            <a:tailEnd/>
          </a:ln>
        </p:spPr>
      </p:pic>
      <p:sp>
        <p:nvSpPr>
          <p:cNvPr id="181250" name="Title 1"/>
          <p:cNvSpPr>
            <a:spLocks noGrp="1"/>
          </p:cNvSpPr>
          <p:nvPr>
            <p:ph type="title" idx="4294967295"/>
          </p:nvPr>
        </p:nvSpPr>
        <p:spPr/>
        <p:txBody>
          <a:bodyPr/>
          <a:lstStyle/>
          <a:p>
            <a:r>
              <a:rPr lang="nb-NO" smtClean="0"/>
              <a:t>Development kits</a:t>
            </a:r>
            <a:endParaRPr lang="en-US" smtClean="0"/>
          </a:p>
        </p:txBody>
      </p:sp>
      <p:sp>
        <p:nvSpPr>
          <p:cNvPr id="181251" name="Content Placeholder 2"/>
          <p:cNvSpPr>
            <a:spLocks noGrp="1"/>
          </p:cNvSpPr>
          <p:nvPr>
            <p:ph idx="4294967295"/>
          </p:nvPr>
        </p:nvSpPr>
        <p:spPr>
          <a:xfrm>
            <a:off x="250825" y="1087438"/>
            <a:ext cx="3686175" cy="5081587"/>
          </a:xfrm>
        </p:spPr>
        <p:txBody>
          <a:bodyPr/>
          <a:lstStyle/>
          <a:p>
            <a:pPr>
              <a:lnSpc>
                <a:spcPct val="80000"/>
              </a:lnSpc>
            </a:pPr>
            <a:r>
              <a:rPr lang="en-US" sz="1600" smtClean="0"/>
              <a:t>Value Line CC110LDK-868-915 development kit contains</a:t>
            </a:r>
            <a:endParaRPr lang="en-US" sz="1600" smtClean="0">
              <a:solidFill>
                <a:srgbClr val="FF0000"/>
              </a:solidFill>
            </a:endParaRPr>
          </a:p>
          <a:p>
            <a:pPr lvl="1">
              <a:lnSpc>
                <a:spcPct val="80000"/>
              </a:lnSpc>
            </a:pPr>
            <a:r>
              <a:rPr lang="en-US" sz="1600" smtClean="0"/>
              <a:t>2x TRXEB (new transceiver evaluation board)</a:t>
            </a:r>
          </a:p>
          <a:p>
            <a:pPr lvl="1">
              <a:lnSpc>
                <a:spcPct val="80000"/>
              </a:lnSpc>
            </a:pPr>
            <a:r>
              <a:rPr lang="en-US" sz="1600" smtClean="0"/>
              <a:t>2x CC110L EM</a:t>
            </a:r>
          </a:p>
          <a:p>
            <a:pPr lvl="1">
              <a:lnSpc>
                <a:spcPct val="80000"/>
              </a:lnSpc>
            </a:pPr>
            <a:r>
              <a:rPr lang="en-US" sz="1600" smtClean="0"/>
              <a:t>1x CC113L EM</a:t>
            </a:r>
          </a:p>
          <a:p>
            <a:pPr lvl="1">
              <a:lnSpc>
                <a:spcPct val="80000"/>
              </a:lnSpc>
            </a:pPr>
            <a:r>
              <a:rPr lang="en-US" sz="1600" smtClean="0"/>
              <a:t>1x CC115L EM</a:t>
            </a:r>
          </a:p>
          <a:p>
            <a:pPr lvl="1">
              <a:lnSpc>
                <a:spcPct val="80000"/>
              </a:lnSpc>
            </a:pPr>
            <a:r>
              <a:rPr lang="en-US" sz="1600" smtClean="0"/>
              <a:t>All EMs with PCB antennas</a:t>
            </a:r>
          </a:p>
          <a:p>
            <a:pPr lvl="1">
              <a:lnSpc>
                <a:spcPct val="80000"/>
              </a:lnSpc>
            </a:pPr>
            <a:r>
              <a:rPr lang="en-US" sz="1600" smtClean="0"/>
              <a:t>Cables and docs</a:t>
            </a:r>
          </a:p>
          <a:p>
            <a:pPr lvl="1">
              <a:lnSpc>
                <a:spcPct val="80000"/>
              </a:lnSpc>
            </a:pPr>
            <a:r>
              <a:rPr lang="en-GB" sz="1600" smtClean="0"/>
              <a:t>Software needed for one way link &amp; PER test</a:t>
            </a:r>
          </a:p>
          <a:p>
            <a:pPr lvl="1">
              <a:lnSpc>
                <a:spcPct val="80000"/>
              </a:lnSpc>
            </a:pPr>
            <a:r>
              <a:rPr lang="en-GB" sz="1600" smtClean="0"/>
              <a:t>Easy RF development with SmartRF Studio</a:t>
            </a:r>
            <a:endParaRPr lang="nb-NO" sz="1600" smtClean="0"/>
          </a:p>
          <a:p>
            <a:pPr lvl="1">
              <a:lnSpc>
                <a:spcPct val="80000"/>
              </a:lnSpc>
              <a:buFontTx/>
              <a:buNone/>
            </a:pPr>
            <a:endParaRPr lang="en-GB" sz="1600" smtClean="0"/>
          </a:p>
          <a:p>
            <a:pPr>
              <a:lnSpc>
                <a:spcPct val="80000"/>
              </a:lnSpc>
            </a:pPr>
            <a:r>
              <a:rPr lang="en-US" sz="1600" smtClean="0"/>
              <a:t>Value Line 433MHz CC110LEMK-433 kit contains</a:t>
            </a:r>
            <a:endParaRPr lang="en-GB" sz="1600" smtClean="0"/>
          </a:p>
          <a:p>
            <a:pPr lvl="1">
              <a:lnSpc>
                <a:spcPct val="80000"/>
              </a:lnSpc>
            </a:pPr>
            <a:r>
              <a:rPr lang="en-US" sz="1600" smtClean="0"/>
              <a:t>2x CC110L EM-433</a:t>
            </a:r>
          </a:p>
          <a:p>
            <a:pPr lvl="1">
              <a:lnSpc>
                <a:spcPct val="80000"/>
              </a:lnSpc>
            </a:pPr>
            <a:r>
              <a:rPr lang="en-US" sz="1600" smtClean="0"/>
              <a:t>1x CC113L EM-433</a:t>
            </a:r>
          </a:p>
          <a:p>
            <a:pPr lvl="1">
              <a:lnSpc>
                <a:spcPct val="80000"/>
              </a:lnSpc>
            </a:pPr>
            <a:r>
              <a:rPr lang="en-US" sz="1600" smtClean="0"/>
              <a:t>1x CC115L EM-433</a:t>
            </a:r>
          </a:p>
          <a:p>
            <a:pPr lvl="1">
              <a:lnSpc>
                <a:spcPct val="80000"/>
              </a:lnSpc>
            </a:pPr>
            <a:r>
              <a:rPr lang="en-US" sz="1600" smtClean="0"/>
              <a:t>Based on existing CC1101 ref design</a:t>
            </a:r>
          </a:p>
        </p:txBody>
      </p:sp>
      <p:sp>
        <p:nvSpPr>
          <p:cNvPr id="181252" name="TextBox 6"/>
          <p:cNvSpPr txBox="1">
            <a:spLocks noChangeArrowheads="1"/>
          </p:cNvSpPr>
          <p:nvPr/>
        </p:nvSpPr>
        <p:spPr bwMode="auto">
          <a:xfrm>
            <a:off x="6249988" y="4970463"/>
            <a:ext cx="1757362" cy="1200150"/>
          </a:xfrm>
          <a:prstGeom prst="rect">
            <a:avLst/>
          </a:prstGeom>
          <a:noFill/>
          <a:ln w="9525">
            <a:noFill/>
            <a:miter lim="800000"/>
            <a:headEnd/>
            <a:tailEnd/>
          </a:ln>
        </p:spPr>
        <p:txBody>
          <a:bodyPr wrap="none">
            <a:spAutoFit/>
          </a:bodyPr>
          <a:lstStyle/>
          <a:p>
            <a:r>
              <a:rPr lang="nb-NO" sz="1400"/>
              <a:t>TRXEB with:</a:t>
            </a:r>
          </a:p>
          <a:p>
            <a:r>
              <a:rPr lang="nb-NO" sz="1400"/>
              <a:t>2x CC110L EM</a:t>
            </a:r>
          </a:p>
          <a:p>
            <a:r>
              <a:rPr lang="nb-NO" sz="1400"/>
              <a:t>1x CC113L EM</a:t>
            </a:r>
          </a:p>
          <a:p>
            <a:r>
              <a:rPr lang="nb-NO" sz="1400"/>
              <a:t>1x CC115L EM</a:t>
            </a:r>
            <a:endParaRPr lang="en-GB" sz="14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idx="4294967295"/>
          </p:nvPr>
        </p:nvSpPr>
        <p:spPr/>
        <p:txBody>
          <a:bodyPr/>
          <a:lstStyle/>
          <a:p>
            <a:pPr eaLnBrk="1" hangingPunct="1"/>
            <a:r>
              <a:rPr lang="en-US" sz="3200" smtClean="0"/>
              <a:t>SmartRF Studio version 7</a:t>
            </a:r>
          </a:p>
        </p:txBody>
      </p:sp>
      <p:sp>
        <p:nvSpPr>
          <p:cNvPr id="182274" name="Rectangle 3"/>
          <p:cNvSpPr>
            <a:spLocks noGrp="1" noChangeArrowheads="1"/>
          </p:cNvSpPr>
          <p:nvPr>
            <p:ph type="body" idx="4294967295"/>
          </p:nvPr>
        </p:nvSpPr>
        <p:spPr>
          <a:xfrm>
            <a:off x="381000" y="1409700"/>
            <a:ext cx="8305800" cy="4513263"/>
          </a:xfrm>
        </p:spPr>
        <p:txBody>
          <a:bodyPr/>
          <a:lstStyle/>
          <a:p>
            <a:pPr eaLnBrk="1" hangingPunct="1">
              <a:lnSpc>
                <a:spcPct val="80000"/>
              </a:lnSpc>
            </a:pPr>
            <a:r>
              <a:rPr lang="nb-NO" sz="2400" smtClean="0"/>
              <a:t>SmartRF Studio is a PC application to be used together with TI’s development kits for </a:t>
            </a:r>
            <a:r>
              <a:rPr lang="nb-NO" sz="2400" b="1" i="1" smtClean="0"/>
              <a:t>ALL</a:t>
            </a:r>
            <a:r>
              <a:rPr lang="nb-NO" sz="2400" smtClean="0"/>
              <a:t> CCxxxx RF-ICs.</a:t>
            </a:r>
          </a:p>
          <a:p>
            <a:pPr eaLnBrk="1" hangingPunct="1">
              <a:lnSpc>
                <a:spcPct val="80000"/>
              </a:lnSpc>
            </a:pPr>
            <a:endParaRPr lang="en-US" sz="2400" smtClean="0"/>
          </a:p>
          <a:p>
            <a:pPr eaLnBrk="1" hangingPunct="1">
              <a:lnSpc>
                <a:spcPct val="80000"/>
              </a:lnSpc>
            </a:pPr>
            <a:r>
              <a:rPr lang="en-US" sz="2400" smtClean="0"/>
              <a:t>Converts user input to associated chip register values</a:t>
            </a:r>
          </a:p>
          <a:p>
            <a:pPr lvl="1" eaLnBrk="1" hangingPunct="1">
              <a:lnSpc>
                <a:spcPct val="80000"/>
              </a:lnSpc>
            </a:pPr>
            <a:r>
              <a:rPr lang="en-US" i="1" smtClean="0"/>
              <a:t>RF frequency, </a:t>
            </a:r>
            <a:r>
              <a:rPr lang="nb-NO" i="1" smtClean="0"/>
              <a:t>Data rate, Output power</a:t>
            </a:r>
          </a:p>
          <a:p>
            <a:pPr lvl="1" eaLnBrk="1" hangingPunct="1">
              <a:lnSpc>
                <a:spcPct val="80000"/>
              </a:lnSpc>
              <a:buFontTx/>
              <a:buNone/>
            </a:pPr>
            <a:endParaRPr lang="en-US" i="1" smtClean="0"/>
          </a:p>
          <a:p>
            <a:pPr eaLnBrk="1" hangingPunct="1">
              <a:lnSpc>
                <a:spcPct val="80000"/>
              </a:lnSpc>
            </a:pPr>
            <a:r>
              <a:rPr lang="en-US" sz="2400" smtClean="0"/>
              <a:t>Allows remote control/configuration of the RF device when connected to the PC via a SmartRF Evaluation Board</a:t>
            </a:r>
          </a:p>
          <a:p>
            <a:pPr eaLnBrk="1" hangingPunct="1">
              <a:lnSpc>
                <a:spcPct val="80000"/>
              </a:lnSpc>
            </a:pPr>
            <a:endParaRPr lang="en-US" sz="2400" i="1" smtClean="0"/>
          </a:p>
          <a:p>
            <a:pPr eaLnBrk="1" hangingPunct="1">
              <a:lnSpc>
                <a:spcPct val="80000"/>
              </a:lnSpc>
            </a:pPr>
            <a:r>
              <a:rPr lang="en-US" sz="2400" smtClean="0"/>
              <a:t>Supports quick and simple performance testing</a:t>
            </a:r>
            <a:endParaRPr lang="en-US" i="1" smtClean="0"/>
          </a:p>
          <a:p>
            <a:pPr lvl="1" eaLnBrk="1" hangingPunct="1">
              <a:lnSpc>
                <a:spcPct val="80000"/>
              </a:lnSpc>
            </a:pPr>
            <a:r>
              <a:rPr lang="en-US" i="1" smtClean="0"/>
              <a:t>Packet RX/TX</a:t>
            </a:r>
          </a:p>
          <a:p>
            <a:pPr lvl="1" eaLnBrk="1" hangingPunct="1">
              <a:lnSpc>
                <a:spcPct val="80000"/>
              </a:lnSpc>
            </a:pPr>
            <a:r>
              <a:rPr lang="en-US" i="1" smtClean="0"/>
              <a:t>Packet Error Rate (PER)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idx="4294967295"/>
          </p:nvPr>
        </p:nvSpPr>
        <p:spPr/>
        <p:txBody>
          <a:bodyPr/>
          <a:lstStyle/>
          <a:p>
            <a:pPr eaLnBrk="1" hangingPunct="1"/>
            <a:r>
              <a:rPr lang="en-US" smtClean="0"/>
              <a:t>SmartRF Studio</a:t>
            </a:r>
          </a:p>
        </p:txBody>
      </p:sp>
      <p:pic>
        <p:nvPicPr>
          <p:cNvPr id="184322" name="Picture 3"/>
          <p:cNvPicPr>
            <a:picLocks noChangeAspect="1" noChangeArrowheads="1"/>
          </p:cNvPicPr>
          <p:nvPr/>
        </p:nvPicPr>
        <p:blipFill>
          <a:blip r:embed="rId2"/>
          <a:srcRect/>
          <a:stretch>
            <a:fillRect/>
          </a:stretch>
        </p:blipFill>
        <p:spPr bwMode="auto">
          <a:xfrm>
            <a:off x="468313" y="908050"/>
            <a:ext cx="5208587" cy="4865688"/>
          </a:xfrm>
          <a:prstGeom prst="rect">
            <a:avLst/>
          </a:prstGeom>
          <a:noFill/>
          <a:ln w="9525">
            <a:noFill/>
            <a:miter lim="800000"/>
            <a:headEnd/>
            <a:tailEnd/>
          </a:ln>
        </p:spPr>
      </p:pic>
      <p:pic>
        <p:nvPicPr>
          <p:cNvPr id="184323" name="Picture 4"/>
          <p:cNvPicPr>
            <a:picLocks noChangeAspect="1" noChangeArrowheads="1"/>
          </p:cNvPicPr>
          <p:nvPr/>
        </p:nvPicPr>
        <p:blipFill>
          <a:blip r:embed="rId3"/>
          <a:srcRect/>
          <a:stretch>
            <a:fillRect/>
          </a:stretch>
        </p:blipFill>
        <p:spPr bwMode="auto">
          <a:xfrm>
            <a:off x="4787900" y="2852738"/>
            <a:ext cx="3659188"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Rectangle 2"/>
          <p:cNvSpPr>
            <a:spLocks noGrp="1" noChangeArrowheads="1"/>
          </p:cNvSpPr>
          <p:nvPr>
            <p:ph type="ctrTitle" idx="4294967295"/>
          </p:nvPr>
        </p:nvSpPr>
        <p:spPr>
          <a:xfrm>
            <a:off x="685800" y="1917700"/>
            <a:ext cx="7772400" cy="1870075"/>
          </a:xfrm>
        </p:spPr>
        <p:txBody>
          <a:bodyPr/>
          <a:lstStyle/>
          <a:p>
            <a:pPr eaLnBrk="1" hangingPunct="1"/>
            <a:r>
              <a:rPr lang="en-US" smtClean="0">
                <a:solidFill>
                  <a:schemeClr val="tx1"/>
                </a:solidFill>
              </a:rPr>
              <a:t/>
            </a:r>
            <a:br>
              <a:rPr lang="en-US" smtClean="0">
                <a:solidFill>
                  <a:schemeClr val="tx1"/>
                </a:solidFill>
              </a:rPr>
            </a:br>
            <a:r>
              <a:rPr lang="en-US" smtClean="0">
                <a:solidFill>
                  <a:schemeClr val="tx1"/>
                </a:solidFill>
              </a:rPr>
              <a:t>Getting Started with TI LPRF</a:t>
            </a:r>
            <a:r>
              <a:rPr lang="en-US" smtClean="0"/>
              <a:t> </a:t>
            </a:r>
            <a:br>
              <a:rPr lang="en-US" smtClean="0"/>
            </a:br>
            <a:r>
              <a:rPr lang="en-US" smtClean="0"/>
              <a:t/>
            </a:r>
            <a:br>
              <a:rPr lang="en-US" smtClean="0"/>
            </a:br>
            <a:r>
              <a:rPr lang="en-US" smtClean="0"/>
              <a:t>Questions?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3" name="Rectangle 2"/>
          <p:cNvSpPr>
            <a:spLocks noGrp="1" noChangeArrowheads="1"/>
          </p:cNvSpPr>
          <p:nvPr>
            <p:ph type="ctrTitle" idx="4294967295"/>
          </p:nvPr>
        </p:nvSpPr>
        <p:spPr>
          <a:xfrm>
            <a:off x="600075" y="2573338"/>
            <a:ext cx="7772400" cy="1470025"/>
          </a:xfrm>
        </p:spPr>
        <p:txBody>
          <a:bodyPr/>
          <a:lstStyle/>
          <a:p>
            <a:pPr eaLnBrk="1" hangingPunct="1"/>
            <a:r>
              <a:rPr lang="en-US" smtClean="0"/>
              <a:t>Backup</a:t>
            </a:r>
            <a:br>
              <a:rPr lang="en-US" smtClean="0"/>
            </a:br>
            <a:r>
              <a:rPr lang="en-US" smtClean="0"/>
              <a:t/>
            </a:r>
            <a:br>
              <a:rPr lang="en-US" smtClean="0"/>
            </a:br>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990600" y="1247775"/>
            <a:ext cx="5759450" cy="504825"/>
          </a:xfrm>
          <a:prstGeom prst="rect">
            <a:avLst/>
          </a:prstGeom>
          <a:solidFill>
            <a:srgbClr val="C0C0C0"/>
          </a:solidFill>
          <a:ln w="9525">
            <a:solidFill>
              <a:srgbClr val="FF0000"/>
            </a:solidFill>
            <a:miter lim="800000"/>
            <a:headEnd/>
            <a:tailEnd/>
          </a:ln>
        </p:spPr>
        <p:txBody>
          <a:bodyPr wrap="none" anchor="ctr"/>
          <a:lstStyle/>
          <a:p>
            <a:endParaRPr lang="en-US" sz="1400"/>
          </a:p>
        </p:txBody>
      </p:sp>
      <p:sp>
        <p:nvSpPr>
          <p:cNvPr id="49154" name="Rectangle 4"/>
          <p:cNvSpPr>
            <a:spLocks noGrp="1" noChangeArrowheads="1"/>
          </p:cNvSpPr>
          <p:nvPr>
            <p:ph type="body" idx="4294967295"/>
          </p:nvPr>
        </p:nvSpPr>
        <p:spPr>
          <a:xfrm>
            <a:off x="1258888" y="1268413"/>
            <a:ext cx="7353300" cy="4876800"/>
          </a:xfrm>
        </p:spPr>
        <p:txBody>
          <a:bodyPr/>
          <a:lstStyle/>
          <a:p>
            <a:r>
              <a:rPr lang="nb-NO" sz="2400" smtClean="0"/>
              <a:t>Definitions</a:t>
            </a:r>
          </a:p>
          <a:p>
            <a:endParaRPr lang="nb-NO" sz="2400" smtClean="0"/>
          </a:p>
          <a:p>
            <a:r>
              <a:rPr lang="nb-NO" sz="2400" smtClean="0"/>
              <a:t>RF Systems</a:t>
            </a:r>
          </a:p>
          <a:p>
            <a:endParaRPr lang="nb-NO" sz="2400" smtClean="0"/>
          </a:p>
          <a:p>
            <a:r>
              <a:rPr lang="nb-NO" sz="2400" smtClean="0"/>
              <a:t>Introduction to digital communication</a:t>
            </a:r>
          </a:p>
          <a:p>
            <a:endParaRPr lang="nb-NO" sz="2400" smtClean="0"/>
          </a:p>
          <a:p>
            <a:r>
              <a:rPr lang="nb-NO" sz="2400" smtClean="0"/>
              <a:t>Radio Frequency: Spectrum</a:t>
            </a:r>
          </a:p>
          <a:p>
            <a:endParaRPr lang="nb-NO" sz="2400" smtClean="0"/>
          </a:p>
          <a:p>
            <a:r>
              <a:rPr lang="nb-NO" sz="2400" smtClean="0"/>
              <a:t>Tools</a:t>
            </a:r>
          </a:p>
          <a:p>
            <a:endParaRPr lang="nb-NO" sz="2400" smtClean="0"/>
          </a:p>
          <a:p>
            <a:endParaRPr lang="nb-NO" sz="2400" smtClean="0"/>
          </a:p>
          <a:p>
            <a:endParaRPr lang="en-US" sz="2400" smtClean="0"/>
          </a:p>
        </p:txBody>
      </p:sp>
      <p:sp>
        <p:nvSpPr>
          <p:cNvPr id="49155" name="Rectangle 5"/>
          <p:cNvSpPr>
            <a:spLocks noGrp="1" noChangeArrowheads="1"/>
          </p:cNvSpPr>
          <p:nvPr>
            <p:ph type="title" idx="4294967295"/>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G:\01-Salg &amp; Markedsfxring\Marketing\Illustrations\Product Photos\CC11XL\rf_boosterpack_low_res.jpg"/>
          <p:cNvPicPr>
            <a:picLocks noChangeAspect="1" noChangeArrowheads="1"/>
          </p:cNvPicPr>
          <p:nvPr/>
        </p:nvPicPr>
        <p:blipFill>
          <a:blip r:embed="rId2"/>
          <a:srcRect/>
          <a:stretch>
            <a:fillRect/>
          </a:stretch>
        </p:blipFill>
        <p:spPr bwMode="auto">
          <a:xfrm>
            <a:off x="6081713" y="3946525"/>
            <a:ext cx="2889250" cy="1922463"/>
          </a:xfrm>
          <a:prstGeom prst="rect">
            <a:avLst/>
          </a:prstGeom>
          <a:noFill/>
          <a:ln w="9525">
            <a:noFill/>
            <a:miter lim="800000"/>
            <a:headEnd/>
            <a:tailEnd/>
          </a:ln>
        </p:spPr>
      </p:pic>
      <p:sp>
        <p:nvSpPr>
          <p:cNvPr id="189442" name="Title 1"/>
          <p:cNvSpPr>
            <a:spLocks noGrp="1"/>
          </p:cNvSpPr>
          <p:nvPr>
            <p:ph type="title" idx="4294967295"/>
          </p:nvPr>
        </p:nvSpPr>
        <p:spPr/>
        <p:txBody>
          <a:bodyPr/>
          <a:lstStyle/>
          <a:p>
            <a:r>
              <a:rPr lang="nb-NO" sz="3200" smtClean="0"/>
              <a:t>LPRF Value Line Tools Introduction</a:t>
            </a:r>
            <a:endParaRPr lang="en-US" sz="3200" smtClean="0"/>
          </a:p>
        </p:txBody>
      </p:sp>
      <p:sp>
        <p:nvSpPr>
          <p:cNvPr id="189443" name="Content Placeholder 2"/>
          <p:cNvSpPr>
            <a:spLocks noGrp="1"/>
          </p:cNvSpPr>
          <p:nvPr>
            <p:ph idx="4294967295"/>
          </p:nvPr>
        </p:nvSpPr>
        <p:spPr>
          <a:xfrm>
            <a:off x="333375" y="1185863"/>
            <a:ext cx="6197600" cy="4692650"/>
          </a:xfrm>
        </p:spPr>
        <p:txBody>
          <a:bodyPr/>
          <a:lstStyle/>
          <a:p>
            <a:pPr>
              <a:lnSpc>
                <a:spcPct val="80000"/>
              </a:lnSpc>
              <a:spcAft>
                <a:spcPts val="600"/>
              </a:spcAft>
            </a:pPr>
            <a:r>
              <a:rPr lang="en-GB" sz="2000" smtClean="0"/>
              <a:t>Booster pack EM for MSP430 launch pad</a:t>
            </a:r>
          </a:p>
          <a:p>
            <a:pPr>
              <a:lnSpc>
                <a:spcPct val="80000"/>
              </a:lnSpc>
              <a:spcAft>
                <a:spcPts val="600"/>
              </a:spcAft>
            </a:pPr>
            <a:endParaRPr lang="en-GB" sz="2000" smtClean="0"/>
          </a:p>
          <a:p>
            <a:pPr lvl="1">
              <a:lnSpc>
                <a:spcPct val="80000"/>
              </a:lnSpc>
              <a:spcAft>
                <a:spcPts val="600"/>
              </a:spcAft>
            </a:pPr>
            <a:r>
              <a:rPr lang="en-GB" sz="1800" smtClean="0"/>
              <a:t>Pair of compact CC110L-868-915 transceiver modules with PCB antenna mounted on PCB board for easy connection to MSP Launchpad</a:t>
            </a:r>
            <a:endParaRPr lang="en-GB" sz="1800" smtClean="0">
              <a:solidFill>
                <a:srgbClr val="FF0000"/>
              </a:solidFill>
            </a:endParaRPr>
          </a:p>
          <a:p>
            <a:pPr lvl="1">
              <a:lnSpc>
                <a:spcPct val="80000"/>
              </a:lnSpc>
              <a:spcAft>
                <a:spcPts val="600"/>
              </a:spcAft>
            </a:pPr>
            <a:r>
              <a:rPr lang="en-GB" sz="1800" smtClean="0"/>
              <a:t>Completely integrated module design</a:t>
            </a:r>
          </a:p>
          <a:p>
            <a:pPr lvl="1">
              <a:lnSpc>
                <a:spcPct val="80000"/>
              </a:lnSpc>
              <a:spcAft>
                <a:spcPts val="600"/>
              </a:spcAft>
            </a:pPr>
            <a:r>
              <a:rPr lang="en-GB" sz="1800" smtClean="0"/>
              <a:t>Including RF certification for quickest time to market</a:t>
            </a:r>
          </a:p>
          <a:p>
            <a:pPr lvl="1">
              <a:lnSpc>
                <a:spcPct val="80000"/>
              </a:lnSpc>
              <a:spcAft>
                <a:spcPts val="600"/>
              </a:spcAft>
            </a:pPr>
            <a:r>
              <a:rPr lang="en-GB" sz="1800" smtClean="0"/>
              <a:t>Module targeted to be used for development &amp; volume production</a:t>
            </a:r>
          </a:p>
          <a:p>
            <a:pPr lvl="1">
              <a:lnSpc>
                <a:spcPct val="80000"/>
              </a:lnSpc>
              <a:spcAft>
                <a:spcPts val="600"/>
              </a:spcAft>
            </a:pPr>
            <a:r>
              <a:rPr lang="en-GB" sz="1800" smtClean="0"/>
              <a:t>Module developed &amp; certified by 3</a:t>
            </a:r>
            <a:r>
              <a:rPr lang="en-GB" sz="1800" baseline="30000" smtClean="0"/>
              <a:t>rd</a:t>
            </a:r>
            <a:r>
              <a:rPr lang="en-GB" sz="1800" smtClean="0"/>
              <a:t> party</a:t>
            </a:r>
          </a:p>
          <a:p>
            <a:pPr>
              <a:lnSpc>
                <a:spcPct val="80000"/>
              </a:lnSpc>
              <a:spcAft>
                <a:spcPts val="600"/>
              </a:spcAft>
            </a:pPr>
            <a:endParaRPr lang="en-GB" sz="2000" smtClean="0"/>
          </a:p>
        </p:txBody>
      </p:sp>
      <p:pic>
        <p:nvPicPr>
          <p:cNvPr id="189444" name="Picture 4" descr="513px-LaunchPad_wireframe"/>
          <p:cNvPicPr>
            <a:picLocks noChangeAspect="1" noChangeArrowheads="1"/>
          </p:cNvPicPr>
          <p:nvPr/>
        </p:nvPicPr>
        <p:blipFill>
          <a:blip r:embed="rId3"/>
          <a:srcRect/>
          <a:stretch>
            <a:fillRect/>
          </a:stretch>
        </p:blipFill>
        <p:spPr bwMode="auto">
          <a:xfrm>
            <a:off x="6700838" y="1611313"/>
            <a:ext cx="2297112" cy="1963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cc_antenna_dk_tilted_low_res"/>
          <p:cNvPicPr>
            <a:picLocks noChangeAspect="1" noChangeArrowheads="1"/>
          </p:cNvPicPr>
          <p:nvPr/>
        </p:nvPicPr>
        <p:blipFill>
          <a:blip r:embed="rId3"/>
          <a:srcRect/>
          <a:stretch>
            <a:fillRect/>
          </a:stretch>
        </p:blipFill>
        <p:spPr bwMode="auto">
          <a:xfrm>
            <a:off x="0" y="1268413"/>
            <a:ext cx="5580063" cy="3379787"/>
          </a:xfrm>
          <a:prstGeom prst="rect">
            <a:avLst/>
          </a:prstGeom>
          <a:noFill/>
          <a:ln w="9525">
            <a:noFill/>
            <a:miter lim="800000"/>
            <a:headEnd/>
            <a:tailEnd/>
          </a:ln>
        </p:spPr>
      </p:pic>
      <p:sp>
        <p:nvSpPr>
          <p:cNvPr id="190466" name="Line 3"/>
          <p:cNvSpPr>
            <a:spLocks noChangeShapeType="1"/>
          </p:cNvSpPr>
          <p:nvPr/>
        </p:nvSpPr>
        <p:spPr bwMode="auto">
          <a:xfrm>
            <a:off x="5651500" y="1196975"/>
            <a:ext cx="0" cy="4824413"/>
          </a:xfrm>
          <a:prstGeom prst="line">
            <a:avLst/>
          </a:prstGeom>
          <a:noFill/>
          <a:ln w="19050">
            <a:solidFill>
              <a:schemeClr val="tx1"/>
            </a:solidFill>
            <a:round/>
            <a:headEnd/>
            <a:tailEnd/>
          </a:ln>
        </p:spPr>
        <p:txBody>
          <a:bodyPr/>
          <a:lstStyle/>
          <a:p>
            <a:endParaRPr lang="en-US"/>
          </a:p>
        </p:txBody>
      </p:sp>
      <p:sp>
        <p:nvSpPr>
          <p:cNvPr id="190467" name="Rectangle 4"/>
          <p:cNvSpPr>
            <a:spLocks noGrp="1" noChangeArrowheads="1"/>
          </p:cNvSpPr>
          <p:nvPr>
            <p:ph type="body" idx="4294967295"/>
          </p:nvPr>
        </p:nvSpPr>
        <p:spPr>
          <a:xfrm>
            <a:off x="5795963" y="1185863"/>
            <a:ext cx="3168650" cy="5051425"/>
          </a:xfrm>
        </p:spPr>
        <p:txBody>
          <a:bodyPr/>
          <a:lstStyle/>
          <a:p>
            <a:pPr marL="0" indent="0">
              <a:lnSpc>
                <a:spcPct val="80000"/>
              </a:lnSpc>
              <a:buFontTx/>
              <a:buNone/>
            </a:pPr>
            <a:r>
              <a:rPr lang="en-US" sz="2000" smtClean="0"/>
              <a:t>Antenna reference designs (PCB, Chip and Wire antennas)</a:t>
            </a:r>
          </a:p>
          <a:p>
            <a:pPr marL="0" indent="0">
              <a:lnSpc>
                <a:spcPct val="80000"/>
              </a:lnSpc>
              <a:buFontTx/>
              <a:buNone/>
            </a:pPr>
            <a:endParaRPr lang="en-US" sz="2000" smtClean="0"/>
          </a:p>
          <a:p>
            <a:pPr marL="0" indent="0">
              <a:lnSpc>
                <a:spcPct val="80000"/>
              </a:lnSpc>
              <a:buFontTx/>
              <a:buNone/>
            </a:pPr>
            <a:r>
              <a:rPr lang="en-US" sz="2000" smtClean="0"/>
              <a:t>13 low cost antennas and 3 calibration boards. </a:t>
            </a:r>
          </a:p>
          <a:p>
            <a:pPr marL="0" indent="0">
              <a:lnSpc>
                <a:spcPct val="80000"/>
              </a:lnSpc>
              <a:buFontTx/>
              <a:buNone/>
            </a:pPr>
            <a:endParaRPr lang="en-US" sz="2000" smtClean="0"/>
          </a:p>
          <a:p>
            <a:pPr marL="0" indent="0">
              <a:lnSpc>
                <a:spcPct val="80000"/>
              </a:lnSpc>
              <a:buFontTx/>
              <a:buNone/>
            </a:pPr>
            <a:r>
              <a:rPr lang="en-US" sz="2000" smtClean="0"/>
              <a:t>Frequency ranges from 136 MHz to 2.48 GHz.</a:t>
            </a:r>
          </a:p>
          <a:p>
            <a:pPr marL="0" indent="0">
              <a:lnSpc>
                <a:spcPct val="80000"/>
              </a:lnSpc>
              <a:buFontTx/>
              <a:buNone/>
            </a:pPr>
            <a:endParaRPr lang="en-US" sz="2000" smtClean="0"/>
          </a:p>
          <a:p>
            <a:pPr marL="0" indent="0">
              <a:lnSpc>
                <a:spcPct val="80000"/>
              </a:lnSpc>
              <a:buFontTx/>
              <a:buNone/>
            </a:pPr>
            <a:r>
              <a:rPr lang="en-US" sz="2000" smtClean="0"/>
              <a:t>See also DN031</a:t>
            </a:r>
          </a:p>
          <a:p>
            <a:pPr marL="0" indent="0">
              <a:lnSpc>
                <a:spcPct val="80000"/>
              </a:lnSpc>
              <a:buFontTx/>
              <a:buNone/>
            </a:pPr>
            <a:r>
              <a:rPr lang="nb-NO" sz="1600" smtClean="0">
                <a:hlinkClick r:id="rId4"/>
              </a:rPr>
              <a:t>www.ti.com/lit/swra328</a:t>
            </a:r>
            <a:endParaRPr lang="nb-NO" sz="2000" smtClean="0"/>
          </a:p>
        </p:txBody>
      </p:sp>
      <p:sp>
        <p:nvSpPr>
          <p:cNvPr id="190468" name="Text Box 5"/>
          <p:cNvSpPr txBox="1">
            <a:spLocks noChangeArrowheads="1"/>
          </p:cNvSpPr>
          <p:nvPr/>
        </p:nvSpPr>
        <p:spPr bwMode="auto">
          <a:xfrm>
            <a:off x="323850" y="4941888"/>
            <a:ext cx="2978150" cy="584200"/>
          </a:xfrm>
          <a:prstGeom prst="rect">
            <a:avLst/>
          </a:prstGeom>
          <a:noFill/>
          <a:ln w="9525">
            <a:noFill/>
            <a:miter lim="800000"/>
            <a:headEnd/>
            <a:tailEnd/>
          </a:ln>
        </p:spPr>
        <p:txBody>
          <a:bodyPr>
            <a:spAutoFit/>
          </a:bodyPr>
          <a:lstStyle/>
          <a:p>
            <a:r>
              <a:rPr lang="nb-NO" sz="1600">
                <a:solidFill>
                  <a:schemeClr val="hlink"/>
                </a:solidFill>
              </a:rPr>
              <a:t>CC-ANTENNA-DK </a:t>
            </a:r>
          </a:p>
          <a:p>
            <a:r>
              <a:rPr lang="nb-NO" sz="1600">
                <a:solidFill>
                  <a:schemeClr val="hlink"/>
                </a:solidFill>
              </a:rPr>
              <a:t>Price $49</a:t>
            </a:r>
          </a:p>
        </p:txBody>
      </p:sp>
      <p:sp>
        <p:nvSpPr>
          <p:cNvPr id="190469" name="Rectangle 6"/>
          <p:cNvSpPr>
            <a:spLocks noGrp="1" noChangeArrowheads="1"/>
          </p:cNvSpPr>
          <p:nvPr>
            <p:ph type="title" idx="4294967295"/>
          </p:nvPr>
        </p:nvSpPr>
        <p:spPr/>
        <p:txBody>
          <a:bodyPr/>
          <a:lstStyle/>
          <a:p>
            <a:r>
              <a:rPr lang="nb-NO" smtClean="0"/>
              <a:t>Antenna Evaluation Kit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6" descr="CC1110 Mini"/>
          <p:cNvPicPr>
            <a:picLocks noChangeAspect="1" noChangeArrowheads="1"/>
          </p:cNvPicPr>
          <p:nvPr/>
        </p:nvPicPr>
        <p:blipFill>
          <a:blip r:embed="rId2"/>
          <a:srcRect/>
          <a:stretch>
            <a:fillRect/>
          </a:stretch>
        </p:blipFill>
        <p:spPr bwMode="auto">
          <a:xfrm>
            <a:off x="0" y="990600"/>
            <a:ext cx="5334000" cy="4067175"/>
          </a:xfrm>
          <a:prstGeom prst="rect">
            <a:avLst/>
          </a:prstGeom>
          <a:noFill/>
          <a:ln w="9525">
            <a:noFill/>
            <a:miter lim="800000"/>
            <a:headEnd/>
            <a:tailEnd/>
          </a:ln>
        </p:spPr>
      </p:pic>
      <p:sp>
        <p:nvSpPr>
          <p:cNvPr id="192514" name="Rectangle 2"/>
          <p:cNvSpPr>
            <a:spLocks noGrp="1" noChangeArrowheads="1"/>
          </p:cNvSpPr>
          <p:nvPr>
            <p:ph type="title" idx="4294967295"/>
          </p:nvPr>
        </p:nvSpPr>
        <p:spPr/>
        <p:txBody>
          <a:bodyPr/>
          <a:lstStyle/>
          <a:p>
            <a:pPr eaLnBrk="1" hangingPunct="1"/>
            <a:r>
              <a:rPr lang="en-US" smtClean="0"/>
              <a:t>Mini-Development Kits</a:t>
            </a:r>
          </a:p>
        </p:txBody>
      </p:sp>
      <p:pic>
        <p:nvPicPr>
          <p:cNvPr id="192515" name="Picture 9" descr="CC2510 Mini"/>
          <p:cNvPicPr>
            <a:picLocks noChangeAspect="1" noChangeArrowheads="1"/>
          </p:cNvPicPr>
          <p:nvPr/>
        </p:nvPicPr>
        <p:blipFill>
          <a:blip r:embed="rId3"/>
          <a:srcRect/>
          <a:stretch>
            <a:fillRect/>
          </a:stretch>
        </p:blipFill>
        <p:spPr bwMode="auto">
          <a:xfrm>
            <a:off x="0" y="4343400"/>
            <a:ext cx="2362200" cy="2073275"/>
          </a:xfrm>
          <a:prstGeom prst="rect">
            <a:avLst/>
          </a:prstGeom>
          <a:noFill/>
          <a:ln w="9525">
            <a:noFill/>
            <a:miter lim="800000"/>
            <a:headEnd/>
            <a:tailEnd/>
          </a:ln>
        </p:spPr>
      </p:pic>
      <p:sp>
        <p:nvSpPr>
          <p:cNvPr id="192516" name="Text Box 10"/>
          <p:cNvSpPr txBox="1">
            <a:spLocks noChangeArrowheads="1"/>
          </p:cNvSpPr>
          <p:nvPr/>
        </p:nvSpPr>
        <p:spPr bwMode="auto">
          <a:xfrm>
            <a:off x="5486400" y="685800"/>
            <a:ext cx="3657600" cy="5048250"/>
          </a:xfrm>
          <a:prstGeom prst="rect">
            <a:avLst/>
          </a:prstGeom>
          <a:noFill/>
          <a:ln w="9525">
            <a:noFill/>
            <a:miter lim="800000"/>
            <a:headEnd/>
            <a:tailEnd/>
          </a:ln>
        </p:spPr>
        <p:txBody>
          <a:bodyPr>
            <a:spAutoFit/>
          </a:bodyPr>
          <a:lstStyle/>
          <a:p>
            <a:r>
              <a:rPr lang="en-US" sz="1400"/>
              <a:t>inexpensive flexible development platform for TI's CC2510Fx RF System-on-Chip solution. </a:t>
            </a:r>
          </a:p>
          <a:p>
            <a:endParaRPr lang="en-US" sz="1400"/>
          </a:p>
          <a:p>
            <a:r>
              <a:rPr lang="en-US" sz="1400"/>
              <a:t>CC2510Fx </a:t>
            </a:r>
          </a:p>
          <a:p>
            <a:r>
              <a:rPr lang="en-US" sz="1400"/>
              <a:t> - 26MHz single-cycle 8051 CC2500 RF transceiver</a:t>
            </a:r>
          </a:p>
          <a:p>
            <a:r>
              <a:rPr lang="en-US" sz="1400"/>
              <a:t>- FLASH, RAM, 5 DMA channels, ADC, PWM, UART, SPI, I2S, 4 timers, and 21 GPIO pins. </a:t>
            </a:r>
          </a:p>
          <a:p>
            <a:endParaRPr lang="en-US" sz="1400"/>
          </a:p>
          <a:p>
            <a:r>
              <a:rPr lang="en-US" sz="1400"/>
              <a:t>The target board in this kit is very close to a real product and features:</a:t>
            </a:r>
          </a:p>
          <a:p>
            <a:pPr>
              <a:buFontTx/>
              <a:buChar char="-"/>
            </a:pPr>
            <a:r>
              <a:rPr lang="en-US" sz="1400"/>
              <a:t> PCB antenna pre-tested for ETSI and FCC compliance </a:t>
            </a:r>
          </a:p>
          <a:p>
            <a:pPr>
              <a:buFontTx/>
              <a:buChar char="-"/>
            </a:pPr>
            <a:r>
              <a:rPr lang="en-US" sz="1400"/>
              <a:t> battery holders for 2x AAA or 1x CR2032 coincell operation </a:t>
            </a:r>
          </a:p>
          <a:p>
            <a:pPr>
              <a:buFontTx/>
              <a:buChar char="-"/>
            </a:pPr>
            <a:r>
              <a:rPr lang="en-US" sz="1400"/>
              <a:t> footprint for 2.54 mm connector connected to CC2510Fx GPIO pins </a:t>
            </a:r>
          </a:p>
          <a:p>
            <a:pPr>
              <a:buFontTx/>
              <a:buChar char="-"/>
            </a:pPr>
            <a:r>
              <a:rPr lang="en-US" sz="1400"/>
              <a:t>2 buttons &amp; 2 LEDs for simple application development </a:t>
            </a:r>
          </a:p>
          <a:p>
            <a:pPr>
              <a:buFontTx/>
              <a:buChar char="-"/>
            </a:pPr>
            <a:r>
              <a:rPr lang="en-US" sz="1400"/>
              <a:t> pre-programmed with Link Test for RF range measurement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cc_antenna_dk_tilted_low_res"/>
          <p:cNvPicPr>
            <a:picLocks noChangeAspect="1" noChangeArrowheads="1"/>
          </p:cNvPicPr>
          <p:nvPr/>
        </p:nvPicPr>
        <p:blipFill>
          <a:blip r:embed="rId3"/>
          <a:srcRect/>
          <a:stretch>
            <a:fillRect/>
          </a:stretch>
        </p:blipFill>
        <p:spPr bwMode="auto">
          <a:xfrm>
            <a:off x="0" y="1268413"/>
            <a:ext cx="5580063" cy="3379787"/>
          </a:xfrm>
          <a:prstGeom prst="rect">
            <a:avLst/>
          </a:prstGeom>
          <a:noFill/>
          <a:ln w="9525">
            <a:noFill/>
            <a:miter lim="800000"/>
            <a:headEnd/>
            <a:tailEnd/>
          </a:ln>
        </p:spPr>
      </p:pic>
      <p:sp>
        <p:nvSpPr>
          <p:cNvPr id="193538" name="Line 3"/>
          <p:cNvSpPr>
            <a:spLocks noChangeShapeType="1"/>
          </p:cNvSpPr>
          <p:nvPr/>
        </p:nvSpPr>
        <p:spPr bwMode="auto">
          <a:xfrm>
            <a:off x="5651500" y="1196975"/>
            <a:ext cx="0" cy="4824413"/>
          </a:xfrm>
          <a:prstGeom prst="line">
            <a:avLst/>
          </a:prstGeom>
          <a:noFill/>
          <a:ln w="19050">
            <a:solidFill>
              <a:schemeClr val="tx1"/>
            </a:solidFill>
            <a:round/>
            <a:headEnd/>
            <a:tailEnd/>
          </a:ln>
        </p:spPr>
        <p:txBody>
          <a:bodyPr/>
          <a:lstStyle/>
          <a:p>
            <a:endParaRPr lang="en-US"/>
          </a:p>
        </p:txBody>
      </p:sp>
      <p:sp>
        <p:nvSpPr>
          <p:cNvPr id="193539" name="Rectangle 4"/>
          <p:cNvSpPr>
            <a:spLocks noGrp="1" noChangeArrowheads="1"/>
          </p:cNvSpPr>
          <p:nvPr>
            <p:ph type="body" idx="4294967295"/>
          </p:nvPr>
        </p:nvSpPr>
        <p:spPr>
          <a:xfrm>
            <a:off x="5795963" y="1185863"/>
            <a:ext cx="3168650" cy="5051425"/>
          </a:xfrm>
        </p:spPr>
        <p:txBody>
          <a:bodyPr/>
          <a:lstStyle/>
          <a:p>
            <a:pPr marL="0" indent="0">
              <a:lnSpc>
                <a:spcPct val="80000"/>
              </a:lnSpc>
              <a:buFontTx/>
              <a:buNone/>
            </a:pPr>
            <a:r>
              <a:rPr lang="en-US" sz="2000" smtClean="0"/>
              <a:t>Antenna reference designs (PCB, Chip and Wire antennas)</a:t>
            </a:r>
          </a:p>
          <a:p>
            <a:pPr marL="0" indent="0">
              <a:lnSpc>
                <a:spcPct val="80000"/>
              </a:lnSpc>
              <a:buFontTx/>
              <a:buNone/>
            </a:pPr>
            <a:endParaRPr lang="en-US" sz="2000" smtClean="0"/>
          </a:p>
          <a:p>
            <a:pPr marL="0" indent="0">
              <a:lnSpc>
                <a:spcPct val="80000"/>
              </a:lnSpc>
              <a:buFontTx/>
              <a:buNone/>
            </a:pPr>
            <a:r>
              <a:rPr lang="en-US" sz="2000" smtClean="0"/>
              <a:t>13 low cost antennas and 3 calibration boards. </a:t>
            </a:r>
          </a:p>
          <a:p>
            <a:pPr marL="0" indent="0">
              <a:lnSpc>
                <a:spcPct val="80000"/>
              </a:lnSpc>
              <a:buFontTx/>
              <a:buNone/>
            </a:pPr>
            <a:endParaRPr lang="en-US" sz="2000" smtClean="0"/>
          </a:p>
          <a:p>
            <a:pPr marL="0" indent="0">
              <a:lnSpc>
                <a:spcPct val="80000"/>
              </a:lnSpc>
              <a:buFontTx/>
              <a:buNone/>
            </a:pPr>
            <a:r>
              <a:rPr lang="en-US" sz="2000" smtClean="0"/>
              <a:t>Frequency ranges from 136 MHz to 2.48 GHz.</a:t>
            </a:r>
          </a:p>
          <a:p>
            <a:pPr marL="0" indent="0">
              <a:lnSpc>
                <a:spcPct val="80000"/>
              </a:lnSpc>
              <a:buFontTx/>
              <a:buNone/>
            </a:pPr>
            <a:endParaRPr lang="en-US" sz="2000" smtClean="0"/>
          </a:p>
          <a:p>
            <a:pPr marL="0" indent="0">
              <a:lnSpc>
                <a:spcPct val="80000"/>
              </a:lnSpc>
              <a:buFontTx/>
              <a:buNone/>
            </a:pPr>
            <a:r>
              <a:rPr lang="en-US" sz="2000" smtClean="0"/>
              <a:t>See also DN031</a:t>
            </a:r>
          </a:p>
          <a:p>
            <a:pPr marL="0" indent="0">
              <a:lnSpc>
                <a:spcPct val="80000"/>
              </a:lnSpc>
              <a:buFontTx/>
              <a:buNone/>
            </a:pPr>
            <a:r>
              <a:rPr lang="nb-NO" sz="1600" smtClean="0">
                <a:hlinkClick r:id="rId4"/>
              </a:rPr>
              <a:t>www.ti.com/lit/swra328</a:t>
            </a:r>
            <a:endParaRPr lang="nb-NO" sz="2000" smtClean="0"/>
          </a:p>
        </p:txBody>
      </p:sp>
      <p:sp>
        <p:nvSpPr>
          <p:cNvPr id="193540" name="Text Box 5"/>
          <p:cNvSpPr txBox="1">
            <a:spLocks noChangeArrowheads="1"/>
          </p:cNvSpPr>
          <p:nvPr/>
        </p:nvSpPr>
        <p:spPr bwMode="auto">
          <a:xfrm>
            <a:off x="323850" y="4941888"/>
            <a:ext cx="2978150" cy="584200"/>
          </a:xfrm>
          <a:prstGeom prst="rect">
            <a:avLst/>
          </a:prstGeom>
          <a:noFill/>
          <a:ln w="9525">
            <a:noFill/>
            <a:miter lim="800000"/>
            <a:headEnd/>
            <a:tailEnd/>
          </a:ln>
        </p:spPr>
        <p:txBody>
          <a:bodyPr>
            <a:spAutoFit/>
          </a:bodyPr>
          <a:lstStyle/>
          <a:p>
            <a:r>
              <a:rPr lang="nb-NO" sz="1600" b="1">
                <a:solidFill>
                  <a:schemeClr val="hlink"/>
                </a:solidFill>
              </a:rPr>
              <a:t>CC-ANTENNA-DK </a:t>
            </a:r>
          </a:p>
          <a:p>
            <a:r>
              <a:rPr lang="nb-NO" sz="1600">
                <a:solidFill>
                  <a:schemeClr val="hlink"/>
                </a:solidFill>
              </a:rPr>
              <a:t>Price $49</a:t>
            </a:r>
          </a:p>
        </p:txBody>
      </p:sp>
      <p:sp>
        <p:nvSpPr>
          <p:cNvPr id="193541" name="Rectangle 6"/>
          <p:cNvSpPr>
            <a:spLocks noGrp="1" noChangeArrowheads="1"/>
          </p:cNvSpPr>
          <p:nvPr>
            <p:ph type="title" idx="4294967295"/>
          </p:nvPr>
        </p:nvSpPr>
        <p:spPr/>
        <p:txBody>
          <a:bodyPr/>
          <a:lstStyle/>
          <a:p>
            <a:r>
              <a:rPr lang="nb-NO" smtClean="0"/>
              <a:t>Antenna Evaluation Kit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idx="4294967295"/>
          </p:nvPr>
        </p:nvSpPr>
        <p:spPr>
          <a:xfrm>
            <a:off x="342900" y="0"/>
            <a:ext cx="8458200" cy="1069975"/>
          </a:xfrm>
        </p:spPr>
        <p:txBody>
          <a:bodyPr/>
          <a:lstStyle/>
          <a:p>
            <a:pPr eaLnBrk="1" hangingPunct="1"/>
            <a:r>
              <a:rPr lang="en-US" sz="3200" smtClean="0"/>
              <a:t>eZ430 – RF2500  Development Tool</a:t>
            </a:r>
          </a:p>
        </p:txBody>
      </p:sp>
      <p:pic>
        <p:nvPicPr>
          <p:cNvPr id="195586" name="Picture 3"/>
          <p:cNvPicPr>
            <a:picLocks noChangeAspect="1" noChangeArrowheads="1"/>
          </p:cNvPicPr>
          <p:nvPr/>
        </p:nvPicPr>
        <p:blipFill>
          <a:blip r:embed="rId3"/>
          <a:srcRect b="7855"/>
          <a:stretch>
            <a:fillRect/>
          </a:stretch>
        </p:blipFill>
        <p:spPr bwMode="auto">
          <a:xfrm>
            <a:off x="0" y="1320800"/>
            <a:ext cx="9144000" cy="4022725"/>
          </a:xfrm>
          <a:prstGeom prst="rect">
            <a:avLst/>
          </a:prstGeom>
          <a:noFill/>
          <a:ln w="9525">
            <a:noFill/>
            <a:miter lim="800000"/>
            <a:headEnd/>
            <a:tailEnd/>
          </a:ln>
        </p:spPr>
      </p:pic>
      <p:sp>
        <p:nvSpPr>
          <p:cNvPr id="195587" name="Text Box 4"/>
          <p:cNvSpPr txBox="1">
            <a:spLocks noChangeArrowheads="1"/>
          </p:cNvSpPr>
          <p:nvPr/>
        </p:nvSpPr>
        <p:spPr bwMode="auto">
          <a:xfrm>
            <a:off x="2289175" y="5430838"/>
            <a:ext cx="4800600" cy="396875"/>
          </a:xfrm>
          <a:prstGeom prst="rect">
            <a:avLst/>
          </a:prstGeom>
          <a:noFill/>
          <a:ln w="9525">
            <a:noFill/>
            <a:miter lim="800000"/>
            <a:headEnd/>
            <a:tailEnd/>
          </a:ln>
        </p:spPr>
        <p:txBody>
          <a:bodyPr wrap="none">
            <a:spAutoFit/>
          </a:bodyPr>
          <a:lstStyle/>
          <a:p>
            <a:r>
              <a:rPr lang="en-US" sz="2000"/>
              <a:t>MSP430F2274 UART to PC Virtual COM</a:t>
            </a:r>
          </a:p>
        </p:txBody>
      </p:sp>
      <p:sp>
        <p:nvSpPr>
          <p:cNvPr id="195588" name="Line 5"/>
          <p:cNvSpPr>
            <a:spLocks noChangeShapeType="1"/>
          </p:cNvSpPr>
          <p:nvPr/>
        </p:nvSpPr>
        <p:spPr bwMode="auto">
          <a:xfrm flipH="1" flipV="1">
            <a:off x="1419225" y="5448300"/>
            <a:ext cx="6429375" cy="0"/>
          </a:xfrm>
          <a:prstGeom prst="line">
            <a:avLst/>
          </a:prstGeom>
          <a:noFill/>
          <a:ln w="28575">
            <a:solidFill>
              <a:srgbClr val="FF0000"/>
            </a:solidFill>
            <a:round/>
            <a:headEnd type="triangle" w="med" len="med"/>
            <a:tailEnd type="triangle" w="med" len="med"/>
          </a:ln>
        </p:spPr>
        <p:txBody>
          <a:bodyPr/>
          <a:lstStyle/>
          <a:p>
            <a:endParaRPr lang="en-US"/>
          </a:p>
        </p:txBody>
      </p:sp>
      <p:sp>
        <p:nvSpPr>
          <p:cNvPr id="195589" name="Text Box 6"/>
          <p:cNvSpPr txBox="1">
            <a:spLocks noChangeArrowheads="1"/>
          </p:cNvSpPr>
          <p:nvPr/>
        </p:nvSpPr>
        <p:spPr bwMode="auto">
          <a:xfrm>
            <a:off x="2279650" y="801688"/>
            <a:ext cx="5059363" cy="396875"/>
          </a:xfrm>
          <a:prstGeom prst="rect">
            <a:avLst/>
          </a:prstGeom>
          <a:noFill/>
          <a:ln w="9525">
            <a:noFill/>
            <a:miter lim="800000"/>
            <a:headEnd/>
            <a:tailEnd/>
          </a:ln>
        </p:spPr>
        <p:txBody>
          <a:bodyPr wrap="none">
            <a:spAutoFit/>
          </a:bodyPr>
          <a:lstStyle/>
          <a:p>
            <a:r>
              <a:rPr lang="en-US" sz="2000"/>
              <a:t>MSP430F2274 Debug Chain via TUSBFET</a:t>
            </a:r>
          </a:p>
        </p:txBody>
      </p:sp>
      <p:sp>
        <p:nvSpPr>
          <p:cNvPr id="195590" name="Line 7"/>
          <p:cNvSpPr>
            <a:spLocks noChangeShapeType="1"/>
          </p:cNvSpPr>
          <p:nvPr/>
        </p:nvSpPr>
        <p:spPr bwMode="auto">
          <a:xfrm flipH="1" flipV="1">
            <a:off x="1524000" y="1228725"/>
            <a:ext cx="6429375" cy="0"/>
          </a:xfrm>
          <a:prstGeom prst="line">
            <a:avLst/>
          </a:prstGeom>
          <a:noFill/>
          <a:ln w="28575">
            <a:solidFill>
              <a:srgbClr val="FF0000"/>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idx="4294967295"/>
          </p:nvPr>
        </p:nvSpPr>
        <p:spPr/>
        <p:txBody>
          <a:bodyPr/>
          <a:lstStyle/>
          <a:p>
            <a:pPr eaLnBrk="1" hangingPunct="1"/>
            <a:r>
              <a:rPr lang="en-US" smtClean="0"/>
              <a:t>Software Stacks</a:t>
            </a:r>
          </a:p>
        </p:txBody>
      </p:sp>
      <p:sp>
        <p:nvSpPr>
          <p:cNvPr id="197634" name="Rectangle 3"/>
          <p:cNvSpPr>
            <a:spLocks noChangeArrowheads="1"/>
          </p:cNvSpPr>
          <p:nvPr/>
        </p:nvSpPr>
        <p:spPr bwMode="auto">
          <a:xfrm>
            <a:off x="333375" y="1257300"/>
            <a:ext cx="8467725" cy="4692650"/>
          </a:xfrm>
          <a:prstGeom prst="rect">
            <a:avLst/>
          </a:prstGeom>
          <a:noFill/>
          <a:ln w="9525" algn="ctr">
            <a:noFill/>
            <a:miter lim="800000"/>
            <a:headEnd/>
            <a:tailEnd/>
          </a:ln>
        </p:spPr>
        <p:txBody>
          <a:bodyPr/>
          <a:lstStyle/>
          <a:p>
            <a:pPr marL="342900" indent="-342900">
              <a:spcBef>
                <a:spcPct val="20000"/>
              </a:spcBef>
              <a:buFontTx/>
              <a:buChar char="•"/>
            </a:pPr>
            <a:r>
              <a:rPr lang="nb-NO" b="1">
                <a:hlinkClick r:id="rId3"/>
              </a:rPr>
              <a:t>Z-Stack</a:t>
            </a:r>
            <a:r>
              <a:rPr lang="nb-NO" b="1"/>
              <a:t> - ZigBee Protocol Stack from TI</a:t>
            </a:r>
          </a:p>
          <a:p>
            <a:pPr marL="742950" lvl="1" indent="-285750">
              <a:spcBef>
                <a:spcPct val="20000"/>
              </a:spcBef>
              <a:buFontTx/>
              <a:buChar char="–"/>
            </a:pPr>
            <a:r>
              <a:rPr lang="nb-NO" sz="1400" b="1"/>
              <a:t>One of the first ZigBee stacks to be certified for the ZigBee 2006 certification</a:t>
            </a:r>
          </a:p>
          <a:p>
            <a:pPr marL="742950" lvl="1" indent="-285750">
              <a:spcBef>
                <a:spcPct val="20000"/>
              </a:spcBef>
              <a:buFontTx/>
              <a:buChar char="–"/>
            </a:pPr>
            <a:r>
              <a:rPr lang="nb-NO" sz="1400" b="1"/>
              <a:t>Supports multiple platforms such as CC2480, CC2431 and CC2520+MSP430 platform</a:t>
            </a:r>
          </a:p>
          <a:p>
            <a:pPr marL="742950" lvl="1" indent="-285750">
              <a:spcBef>
                <a:spcPct val="20000"/>
              </a:spcBef>
              <a:buFontTx/>
              <a:buChar char="–"/>
            </a:pPr>
            <a:r>
              <a:rPr lang="nb-NO" sz="1400" b="1"/>
              <a:t>ZigBee 2007/PRO available on CC2530 and MSP430 platform</a:t>
            </a:r>
          </a:p>
          <a:p>
            <a:pPr marL="342900" indent="-342900">
              <a:spcBef>
                <a:spcPct val="20000"/>
              </a:spcBef>
              <a:buFontTx/>
              <a:buChar char="•"/>
            </a:pPr>
            <a:r>
              <a:rPr lang="nb-NO" b="1">
                <a:hlinkClick r:id="rId4"/>
              </a:rPr>
              <a:t>TIMAC</a:t>
            </a:r>
            <a:endParaRPr lang="nb-NO" b="1"/>
          </a:p>
          <a:p>
            <a:pPr marL="742950" lvl="1" indent="-285750">
              <a:spcBef>
                <a:spcPct val="20000"/>
              </a:spcBef>
              <a:buFontTx/>
              <a:buChar char="–"/>
            </a:pPr>
            <a:r>
              <a:rPr lang="nb-NO" sz="1400" b="1"/>
              <a:t>A standardized wireless protocol for battery-powered and/or mains powered nodes</a:t>
            </a:r>
          </a:p>
          <a:p>
            <a:pPr marL="742950" lvl="1" indent="-285750">
              <a:spcBef>
                <a:spcPct val="20000"/>
              </a:spcBef>
              <a:buFontTx/>
              <a:buChar char="–"/>
            </a:pPr>
            <a:r>
              <a:rPr lang="nb-NO" sz="1400" b="1"/>
              <a:t>Suitable for applications with low data-rate requirements</a:t>
            </a:r>
          </a:p>
          <a:p>
            <a:pPr marL="742950" lvl="1" indent="-285750">
              <a:spcBef>
                <a:spcPct val="20000"/>
              </a:spcBef>
              <a:buFontTx/>
              <a:buChar char="–"/>
            </a:pPr>
            <a:r>
              <a:rPr lang="nb-NO" sz="1400" b="1"/>
              <a:t>Support for IEEE 802.15.4-2003/2006</a:t>
            </a:r>
          </a:p>
          <a:p>
            <a:pPr marL="342900" indent="-342900">
              <a:spcBef>
                <a:spcPct val="20000"/>
              </a:spcBef>
              <a:buFontTx/>
              <a:buChar char="•"/>
            </a:pPr>
            <a:r>
              <a:rPr lang="nb-NO" b="1">
                <a:hlinkClick r:id="rId5"/>
              </a:rPr>
              <a:t>SimpliciTI </a:t>
            </a:r>
            <a:r>
              <a:rPr lang="nb-NO" b="1"/>
              <a:t>Network Protocol – RF Made Easy</a:t>
            </a:r>
          </a:p>
          <a:p>
            <a:pPr marL="742950" lvl="1" indent="-285750">
              <a:spcBef>
                <a:spcPct val="20000"/>
              </a:spcBef>
              <a:buFontTx/>
              <a:buChar char="–"/>
            </a:pPr>
            <a:r>
              <a:rPr lang="nb-NO" sz="1400" b="1"/>
              <a:t>A simple low-power RF network protocol aimed at small RF networks </a:t>
            </a:r>
          </a:p>
          <a:p>
            <a:pPr marL="742950" lvl="1" indent="-285750">
              <a:spcBef>
                <a:spcPct val="20000"/>
              </a:spcBef>
              <a:buFontTx/>
              <a:buChar char="–"/>
            </a:pPr>
            <a:r>
              <a:rPr lang="nb-NO" sz="1400" b="1"/>
              <a:t>Typical for networks with battery operated devices that require long battery life, low data</a:t>
            </a:r>
            <a:br>
              <a:rPr lang="nb-NO" sz="1400" b="1"/>
            </a:br>
            <a:r>
              <a:rPr lang="nb-NO" sz="1400" b="1"/>
              <a:t>  rate and low duty cycle</a:t>
            </a:r>
          </a:p>
          <a:p>
            <a:pPr marL="342900" indent="-342900">
              <a:spcBef>
                <a:spcPct val="20000"/>
              </a:spcBef>
              <a:buFontTx/>
              <a:buChar char="•"/>
            </a:pPr>
            <a:r>
              <a:rPr lang="nb-NO" b="1">
                <a:hlinkClick r:id="rId6"/>
              </a:rPr>
              <a:t>RemoTI</a:t>
            </a:r>
            <a:r>
              <a:rPr lang="nb-NO" b="1"/>
              <a:t> Remote control</a:t>
            </a:r>
          </a:p>
          <a:p>
            <a:pPr marL="742950" lvl="1" indent="-285750">
              <a:spcBef>
                <a:spcPct val="20000"/>
              </a:spcBef>
              <a:buFontTx/>
              <a:buChar char="–"/>
            </a:pPr>
            <a:r>
              <a:rPr lang="nb-NO" sz="1400" b="1"/>
              <a:t>Compliant with RF4CE V1.0</a:t>
            </a:r>
          </a:p>
          <a:p>
            <a:pPr marL="742950" lvl="1" indent="-285750">
              <a:spcBef>
                <a:spcPct val="20000"/>
              </a:spcBef>
              <a:buFontTx/>
              <a:buChar char="–"/>
            </a:pPr>
            <a:r>
              <a:rPr lang="nb-NO" sz="1400" b="1"/>
              <a:t>Built on mature 802.15.4 MAC and PHY technology</a:t>
            </a:r>
          </a:p>
          <a:p>
            <a:pPr marL="742950" lvl="1" indent="-285750">
              <a:spcBef>
                <a:spcPct val="20000"/>
              </a:spcBef>
              <a:buFontTx/>
              <a:buChar char="–"/>
            </a:pPr>
            <a:r>
              <a:rPr lang="nb-NO" sz="1400" b="1"/>
              <a:t>Easy to use SW, development kits and tools</a:t>
            </a:r>
          </a:p>
          <a:p>
            <a:pPr marL="342900" indent="-342900">
              <a:spcBef>
                <a:spcPct val="20000"/>
              </a:spcBef>
              <a:buFontTx/>
              <a:buChar char="•"/>
            </a:pPr>
            <a:endParaRPr lang="nb-NO" sz="1400" b="1"/>
          </a:p>
          <a:p>
            <a:pPr marL="342900" indent="-342900">
              <a:spcBef>
                <a:spcPct val="20000"/>
              </a:spcBef>
            </a:pPr>
            <a:r>
              <a:rPr lang="nb-NO" b="1"/>
              <a:t>All software solutions can be </a:t>
            </a:r>
            <a:r>
              <a:rPr lang="nb-NO" b="1">
                <a:solidFill>
                  <a:srgbClr val="FF0000"/>
                </a:solidFill>
              </a:rPr>
              <a:t>downloaded free</a:t>
            </a:r>
            <a:r>
              <a:rPr lang="nb-NO" b="1"/>
              <a:t> from the TI web</a:t>
            </a:r>
            <a:endParaRPr lang="en-US" b="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en-US" smtClean="0"/>
              <a:t>Packet Sniffer</a:t>
            </a:r>
          </a:p>
        </p:txBody>
      </p:sp>
      <p:sp>
        <p:nvSpPr>
          <p:cNvPr id="199682" name="Rectangle 3"/>
          <p:cNvSpPr>
            <a:spLocks noGrp="1" noChangeArrowheads="1"/>
          </p:cNvSpPr>
          <p:nvPr>
            <p:ph type="body" idx="4294967295"/>
          </p:nvPr>
        </p:nvSpPr>
        <p:spPr/>
        <p:txBody>
          <a:bodyPr/>
          <a:lstStyle/>
          <a:p>
            <a:pPr eaLnBrk="1" hangingPunct="1">
              <a:lnSpc>
                <a:spcPct val="80000"/>
              </a:lnSpc>
            </a:pPr>
            <a:r>
              <a:rPr lang="en-US" sz="1800" smtClean="0"/>
              <a:t>Captures and parses packets going over the air</a:t>
            </a:r>
          </a:p>
          <a:p>
            <a:pPr eaLnBrk="1" hangingPunct="1">
              <a:lnSpc>
                <a:spcPct val="80000"/>
              </a:lnSpc>
            </a:pPr>
            <a:r>
              <a:rPr lang="en-US" sz="1800" smtClean="0"/>
              <a:t>Useful debugging tool for any protocol/SW designer</a:t>
            </a:r>
          </a:p>
          <a:p>
            <a:pPr eaLnBrk="1" hangingPunct="1">
              <a:lnSpc>
                <a:spcPct val="80000"/>
              </a:lnSpc>
            </a:pPr>
            <a:r>
              <a:rPr lang="en-US" sz="1800" smtClean="0"/>
              <a:t>PC Tool available for FREE</a:t>
            </a:r>
          </a:p>
          <a:p>
            <a:pPr eaLnBrk="1" hangingPunct="1">
              <a:lnSpc>
                <a:spcPct val="80000"/>
              </a:lnSpc>
            </a:pPr>
            <a:endParaRPr lang="en-US" sz="1800" smtClean="0"/>
          </a:p>
          <a:p>
            <a:pPr eaLnBrk="1" hangingPunct="1">
              <a:lnSpc>
                <a:spcPct val="80000"/>
              </a:lnSpc>
            </a:pPr>
            <a:r>
              <a:rPr lang="en-US" sz="1800" smtClean="0"/>
              <a:t>Supported protocols</a:t>
            </a:r>
          </a:p>
          <a:p>
            <a:pPr lvl="1" eaLnBrk="1" hangingPunct="1">
              <a:lnSpc>
                <a:spcPct val="80000"/>
              </a:lnSpc>
            </a:pPr>
            <a:r>
              <a:rPr lang="en-US" sz="1600" smtClean="0"/>
              <a:t>SimpliciTI</a:t>
            </a:r>
          </a:p>
          <a:p>
            <a:pPr lvl="1" eaLnBrk="1" hangingPunct="1">
              <a:lnSpc>
                <a:spcPct val="80000"/>
              </a:lnSpc>
            </a:pPr>
            <a:r>
              <a:rPr lang="en-US" sz="1600" smtClean="0"/>
              <a:t>ZigBee RF4CE</a:t>
            </a:r>
          </a:p>
          <a:p>
            <a:pPr lvl="1" eaLnBrk="1" hangingPunct="1">
              <a:lnSpc>
                <a:spcPct val="80000"/>
              </a:lnSpc>
            </a:pPr>
            <a:r>
              <a:rPr lang="en-US" sz="1600" smtClean="0"/>
              <a:t>ZigBee 2007/PRO</a:t>
            </a:r>
          </a:p>
          <a:p>
            <a:pPr lvl="1" eaLnBrk="1" hangingPunct="1">
              <a:lnSpc>
                <a:spcPct val="80000"/>
              </a:lnSpc>
            </a:pPr>
            <a:r>
              <a:rPr lang="en-US" sz="1600" smtClean="0"/>
              <a:t>Generic protocol</a:t>
            </a:r>
          </a:p>
          <a:p>
            <a:pPr eaLnBrk="1" hangingPunct="1">
              <a:lnSpc>
                <a:spcPct val="80000"/>
              </a:lnSpc>
            </a:pPr>
            <a:endParaRPr lang="en-US" sz="1800" smtClean="0"/>
          </a:p>
          <a:p>
            <a:pPr eaLnBrk="1" hangingPunct="1">
              <a:lnSpc>
                <a:spcPct val="80000"/>
              </a:lnSpc>
            </a:pPr>
            <a:r>
              <a:rPr lang="en-US" sz="1800" smtClean="0"/>
              <a:t>Hardware required for packet sniffing</a:t>
            </a:r>
          </a:p>
          <a:p>
            <a:pPr lvl="1" eaLnBrk="1" hangingPunct="1">
              <a:lnSpc>
                <a:spcPct val="80000"/>
              </a:lnSpc>
            </a:pPr>
            <a:r>
              <a:rPr lang="en-US" sz="1600" smtClean="0"/>
              <a:t>CC2430DB</a:t>
            </a:r>
          </a:p>
          <a:p>
            <a:pPr lvl="1" eaLnBrk="1" hangingPunct="1">
              <a:lnSpc>
                <a:spcPct val="80000"/>
              </a:lnSpc>
            </a:pPr>
            <a:r>
              <a:rPr lang="en-US" sz="1600" smtClean="0"/>
              <a:t>CC1111, CC2511 and CC2531 USB Dongle</a:t>
            </a:r>
          </a:p>
          <a:p>
            <a:pPr lvl="1" eaLnBrk="1" hangingPunct="1">
              <a:lnSpc>
                <a:spcPct val="80000"/>
              </a:lnSpc>
            </a:pPr>
            <a:r>
              <a:rPr lang="en-US" sz="1600" smtClean="0"/>
              <a:t>SmartRF04EB + CC1110/CC2510/CC2430/CC2530</a:t>
            </a:r>
          </a:p>
          <a:p>
            <a:pPr lvl="1" eaLnBrk="1" hangingPunct="1">
              <a:lnSpc>
                <a:spcPct val="80000"/>
              </a:lnSpc>
            </a:pPr>
            <a:r>
              <a:rPr lang="en-US" sz="1600" smtClean="0"/>
              <a:t>SmartRF05EB + CC1110/CC2510/CC2430/CC2530/CC2520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p:txBody>
          <a:bodyPr/>
          <a:lstStyle/>
          <a:p>
            <a:pPr eaLnBrk="1" hangingPunct="1"/>
            <a:r>
              <a:rPr lang="en-US" smtClean="0"/>
              <a:t>Packet Sniffer</a:t>
            </a:r>
          </a:p>
        </p:txBody>
      </p:sp>
      <p:pic>
        <p:nvPicPr>
          <p:cNvPr id="200706" name="Picture 3"/>
          <p:cNvPicPr>
            <a:picLocks noChangeAspect="1" noChangeArrowheads="1"/>
          </p:cNvPicPr>
          <p:nvPr/>
        </p:nvPicPr>
        <p:blipFill>
          <a:blip r:embed="rId2"/>
          <a:srcRect/>
          <a:stretch>
            <a:fillRect/>
          </a:stretch>
        </p:blipFill>
        <p:spPr bwMode="auto">
          <a:xfrm>
            <a:off x="468313" y="1052513"/>
            <a:ext cx="8137525" cy="509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idx="4294967295"/>
          </p:nvPr>
        </p:nvSpPr>
        <p:spPr/>
        <p:txBody>
          <a:bodyPr/>
          <a:lstStyle/>
          <a:p>
            <a:pPr eaLnBrk="1" hangingPunct="1"/>
            <a:r>
              <a:rPr lang="en-US" smtClean="0"/>
              <a:t>SmartRF Flash Programmer</a:t>
            </a:r>
          </a:p>
        </p:txBody>
      </p:sp>
      <p:sp>
        <p:nvSpPr>
          <p:cNvPr id="201730" name="Rectangle 3"/>
          <p:cNvSpPr>
            <a:spLocks noGrp="1" noChangeArrowheads="1"/>
          </p:cNvSpPr>
          <p:nvPr>
            <p:ph type="body" idx="4294967295"/>
          </p:nvPr>
        </p:nvSpPr>
        <p:spPr>
          <a:xfrm>
            <a:off x="5795963" y="1185863"/>
            <a:ext cx="3024187" cy="5051425"/>
          </a:xfrm>
        </p:spPr>
        <p:txBody>
          <a:bodyPr/>
          <a:lstStyle/>
          <a:p>
            <a:pPr eaLnBrk="1" hangingPunct="1">
              <a:lnSpc>
                <a:spcPct val="80000"/>
              </a:lnSpc>
            </a:pPr>
            <a:r>
              <a:rPr lang="en-US" sz="1600" smtClean="0"/>
              <a:t>Use this tool to program an application on a System-on-Chip</a:t>
            </a:r>
            <a:br>
              <a:rPr lang="en-US" sz="1600" smtClean="0"/>
            </a:br>
            <a:r>
              <a:rPr lang="en-US" sz="1600" smtClean="0"/>
              <a:t>CC1110, CC1111, CC2510, CC2511, CC2430, CC2431, CC2530, CC2531</a:t>
            </a:r>
          </a:p>
          <a:p>
            <a:pPr eaLnBrk="1" hangingPunct="1">
              <a:lnSpc>
                <a:spcPct val="80000"/>
              </a:lnSpc>
            </a:pPr>
            <a:endParaRPr lang="en-US" sz="1600" smtClean="0"/>
          </a:p>
          <a:p>
            <a:pPr eaLnBrk="1" hangingPunct="1">
              <a:lnSpc>
                <a:spcPct val="80000"/>
              </a:lnSpc>
            </a:pPr>
            <a:r>
              <a:rPr lang="en-US" sz="1600" smtClean="0"/>
              <a:t>Program IEEE addresses on CC2430/CC2530</a:t>
            </a:r>
          </a:p>
          <a:p>
            <a:pPr eaLnBrk="1" hangingPunct="1">
              <a:lnSpc>
                <a:spcPct val="80000"/>
              </a:lnSpc>
            </a:pPr>
            <a:endParaRPr lang="en-US" sz="1600" smtClean="0"/>
          </a:p>
          <a:p>
            <a:pPr eaLnBrk="1" hangingPunct="1">
              <a:lnSpc>
                <a:spcPct val="80000"/>
              </a:lnSpc>
            </a:pPr>
            <a:r>
              <a:rPr lang="en-US" sz="1600" smtClean="0"/>
              <a:t>Can also be used to program MSP430s using either </a:t>
            </a:r>
            <a:br>
              <a:rPr lang="en-US" sz="1600" smtClean="0"/>
            </a:br>
            <a:r>
              <a:rPr lang="en-US" sz="1600" smtClean="0"/>
              <a:t>MSP-FET430UIF or eZ430 Emulator Dongle</a:t>
            </a:r>
          </a:p>
          <a:p>
            <a:pPr eaLnBrk="1" hangingPunct="1">
              <a:lnSpc>
                <a:spcPct val="80000"/>
              </a:lnSpc>
            </a:pPr>
            <a:endParaRPr lang="en-US" sz="1600" smtClean="0"/>
          </a:p>
          <a:p>
            <a:pPr eaLnBrk="1" hangingPunct="1">
              <a:lnSpc>
                <a:spcPct val="80000"/>
              </a:lnSpc>
            </a:pPr>
            <a:r>
              <a:rPr lang="en-US" sz="1600" smtClean="0"/>
              <a:t>Firmware upgrades on the Evaluation Boards</a:t>
            </a:r>
          </a:p>
        </p:txBody>
      </p:sp>
      <p:sp>
        <p:nvSpPr>
          <p:cNvPr id="201731" name="Line 4"/>
          <p:cNvSpPr>
            <a:spLocks noChangeShapeType="1"/>
          </p:cNvSpPr>
          <p:nvPr/>
        </p:nvSpPr>
        <p:spPr bwMode="auto">
          <a:xfrm>
            <a:off x="5651500" y="1196975"/>
            <a:ext cx="0" cy="4824413"/>
          </a:xfrm>
          <a:prstGeom prst="line">
            <a:avLst/>
          </a:prstGeom>
          <a:noFill/>
          <a:ln w="19050">
            <a:solidFill>
              <a:schemeClr val="tx1"/>
            </a:solidFill>
            <a:round/>
            <a:headEnd/>
            <a:tailEnd/>
          </a:ln>
        </p:spPr>
        <p:txBody>
          <a:bodyPr/>
          <a:lstStyle/>
          <a:p>
            <a:endParaRPr lang="en-US"/>
          </a:p>
        </p:txBody>
      </p:sp>
      <p:pic>
        <p:nvPicPr>
          <p:cNvPr id="201732" name="Picture 5"/>
          <p:cNvPicPr>
            <a:picLocks noChangeAspect="1" noChangeArrowheads="1"/>
          </p:cNvPicPr>
          <p:nvPr/>
        </p:nvPicPr>
        <p:blipFill>
          <a:blip r:embed="rId2"/>
          <a:srcRect/>
          <a:stretch>
            <a:fillRect/>
          </a:stretch>
        </p:blipFill>
        <p:spPr bwMode="auto">
          <a:xfrm>
            <a:off x="395288" y="1844675"/>
            <a:ext cx="5113337"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p:txBody>
          <a:bodyPr/>
          <a:lstStyle/>
          <a:p>
            <a:pPr eaLnBrk="1" hangingPunct="1"/>
            <a:r>
              <a:rPr lang="en-US" smtClean="0"/>
              <a:t>PurePath Wireless Configurator</a:t>
            </a:r>
          </a:p>
        </p:txBody>
      </p:sp>
      <p:sp>
        <p:nvSpPr>
          <p:cNvPr id="202754" name="Rectangle 3"/>
          <p:cNvSpPr>
            <a:spLocks noGrp="1" noChangeArrowheads="1"/>
          </p:cNvSpPr>
          <p:nvPr>
            <p:ph type="body" idx="4294967295"/>
          </p:nvPr>
        </p:nvSpPr>
        <p:spPr>
          <a:xfrm>
            <a:off x="5795963" y="1185863"/>
            <a:ext cx="3024187" cy="5051425"/>
          </a:xfrm>
        </p:spPr>
        <p:txBody>
          <a:bodyPr/>
          <a:lstStyle/>
          <a:p>
            <a:pPr eaLnBrk="1" hangingPunct="1">
              <a:lnSpc>
                <a:spcPct val="80000"/>
              </a:lnSpc>
            </a:pPr>
            <a:r>
              <a:rPr lang="en-US" sz="1800" smtClean="0"/>
              <a:t>Easy to use tool to configure the behavior of the CC8520 device</a:t>
            </a:r>
          </a:p>
          <a:p>
            <a:pPr eaLnBrk="1" hangingPunct="1">
              <a:lnSpc>
                <a:spcPct val="80000"/>
              </a:lnSpc>
            </a:pPr>
            <a:endParaRPr lang="en-US" sz="1800" smtClean="0"/>
          </a:p>
          <a:p>
            <a:pPr eaLnBrk="1" hangingPunct="1">
              <a:lnSpc>
                <a:spcPct val="80000"/>
              </a:lnSpc>
            </a:pPr>
            <a:r>
              <a:rPr lang="en-US" sz="1800" smtClean="0"/>
              <a:t>Configures e.g. audio interface, sample rate, I/O mapping</a:t>
            </a:r>
          </a:p>
          <a:p>
            <a:pPr eaLnBrk="1" hangingPunct="1">
              <a:lnSpc>
                <a:spcPct val="80000"/>
              </a:lnSpc>
            </a:pPr>
            <a:endParaRPr lang="en-US" sz="1800" smtClean="0"/>
          </a:p>
          <a:p>
            <a:pPr eaLnBrk="1" hangingPunct="1">
              <a:lnSpc>
                <a:spcPct val="80000"/>
              </a:lnSpc>
            </a:pPr>
            <a:r>
              <a:rPr lang="en-US" sz="1800" smtClean="0"/>
              <a:t>Customize the CODEC register settings</a:t>
            </a:r>
          </a:p>
          <a:p>
            <a:pPr eaLnBrk="1" hangingPunct="1">
              <a:lnSpc>
                <a:spcPct val="80000"/>
              </a:lnSpc>
            </a:pPr>
            <a:endParaRPr lang="en-US" sz="1800" smtClean="0"/>
          </a:p>
          <a:p>
            <a:pPr eaLnBrk="1" hangingPunct="1">
              <a:lnSpc>
                <a:spcPct val="80000"/>
              </a:lnSpc>
            </a:pPr>
            <a:r>
              <a:rPr lang="en-US" sz="1800" smtClean="0"/>
              <a:t>Generates a firmware image that can be programmed on the device</a:t>
            </a:r>
          </a:p>
        </p:txBody>
      </p:sp>
      <p:sp>
        <p:nvSpPr>
          <p:cNvPr id="202755" name="Line 4"/>
          <p:cNvSpPr>
            <a:spLocks noChangeShapeType="1"/>
          </p:cNvSpPr>
          <p:nvPr/>
        </p:nvSpPr>
        <p:spPr bwMode="auto">
          <a:xfrm>
            <a:off x="5651500" y="1196975"/>
            <a:ext cx="0" cy="4824413"/>
          </a:xfrm>
          <a:prstGeom prst="line">
            <a:avLst/>
          </a:prstGeom>
          <a:noFill/>
          <a:ln w="19050">
            <a:solidFill>
              <a:schemeClr val="tx1"/>
            </a:solidFill>
            <a:round/>
            <a:headEnd/>
            <a:tailEnd/>
          </a:ln>
        </p:spPr>
        <p:txBody>
          <a:bodyPr/>
          <a:lstStyle/>
          <a:p>
            <a:endParaRPr lang="en-US"/>
          </a:p>
        </p:txBody>
      </p:sp>
      <p:pic>
        <p:nvPicPr>
          <p:cNvPr id="202756" name="Picture 5"/>
          <p:cNvPicPr>
            <a:picLocks noChangeAspect="1" noChangeArrowheads="1"/>
          </p:cNvPicPr>
          <p:nvPr/>
        </p:nvPicPr>
        <p:blipFill>
          <a:blip r:embed="rId2"/>
          <a:srcRect/>
          <a:stretch>
            <a:fillRect/>
          </a:stretch>
        </p:blipFill>
        <p:spPr bwMode="auto">
          <a:xfrm>
            <a:off x="250825" y="1485900"/>
            <a:ext cx="5184775"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285750" y="0"/>
            <a:ext cx="8389938" cy="1193800"/>
          </a:xfrm>
        </p:spPr>
        <p:txBody>
          <a:bodyPr/>
          <a:lstStyle/>
          <a:p>
            <a:r>
              <a:rPr lang="nb-NO" smtClean="0"/>
              <a:t>Basic system parameter definitions</a:t>
            </a:r>
          </a:p>
        </p:txBody>
      </p:sp>
      <p:sp>
        <p:nvSpPr>
          <p:cNvPr id="51202" name="Rectangle 3"/>
          <p:cNvSpPr>
            <a:spLocks noChangeArrowheads="1"/>
          </p:cNvSpPr>
          <p:nvPr/>
        </p:nvSpPr>
        <p:spPr bwMode="auto">
          <a:xfrm>
            <a:off x="342900" y="1266825"/>
            <a:ext cx="8397875" cy="4770438"/>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400">
                <a:solidFill>
                  <a:srgbClr val="FF0000"/>
                </a:solidFill>
              </a:rPr>
              <a:t>RF power</a:t>
            </a:r>
          </a:p>
          <a:p>
            <a:pPr marL="742950" lvl="1" indent="-285750">
              <a:spcBef>
                <a:spcPct val="20000"/>
              </a:spcBef>
              <a:buFontTx/>
              <a:buChar char="•"/>
            </a:pPr>
            <a:r>
              <a:rPr lang="en-US"/>
              <a:t>RF power is typically measured in dBm (dB relative to 1mW) </a:t>
            </a:r>
          </a:p>
          <a:p>
            <a:pPr marL="342900" indent="-342900">
              <a:spcBef>
                <a:spcPct val="20000"/>
              </a:spcBef>
              <a:buFontTx/>
              <a:buChar char="•"/>
            </a:pPr>
            <a:r>
              <a:rPr lang="en-US" sz="2400">
                <a:solidFill>
                  <a:srgbClr val="FF0000"/>
                </a:solidFill>
              </a:rPr>
              <a:t>Link budget</a:t>
            </a:r>
          </a:p>
          <a:p>
            <a:pPr marL="742950" lvl="1" indent="-285750">
              <a:spcBef>
                <a:spcPct val="20000"/>
              </a:spcBef>
              <a:buFontTx/>
              <a:buChar char="•"/>
            </a:pPr>
            <a:r>
              <a:rPr lang="en-US"/>
              <a:t>Difference between input sensitivity and output power in (dB)</a:t>
            </a:r>
            <a:endParaRPr lang="en-US" sz="2400">
              <a:solidFill>
                <a:srgbClr val="FF0000"/>
              </a:solidFill>
            </a:endParaRPr>
          </a:p>
          <a:p>
            <a:pPr marL="342900" indent="-342900">
              <a:spcBef>
                <a:spcPct val="20000"/>
              </a:spcBef>
              <a:buFontTx/>
              <a:buChar char="•"/>
            </a:pPr>
            <a:r>
              <a:rPr lang="en-US" sz="2400">
                <a:solidFill>
                  <a:srgbClr val="FF0000"/>
                </a:solidFill>
              </a:rPr>
              <a:t>PER </a:t>
            </a:r>
          </a:p>
          <a:p>
            <a:pPr marL="742950" lvl="1" indent="-285750">
              <a:spcBef>
                <a:spcPct val="20000"/>
              </a:spcBef>
              <a:buFontTx/>
              <a:buChar char="•"/>
            </a:pPr>
            <a:r>
              <a:rPr lang="en-US"/>
              <a:t>Packet Error Rate, % of packets not successfully received</a:t>
            </a:r>
          </a:p>
          <a:p>
            <a:pPr marL="342900" indent="-342900">
              <a:spcBef>
                <a:spcPct val="20000"/>
              </a:spcBef>
              <a:buFontTx/>
              <a:buChar char="•"/>
            </a:pPr>
            <a:r>
              <a:rPr lang="en-US" sz="2400">
                <a:solidFill>
                  <a:srgbClr val="FF0000"/>
                </a:solidFill>
              </a:rPr>
              <a:t>Sensitivity </a:t>
            </a:r>
          </a:p>
          <a:p>
            <a:pPr marL="742950" lvl="1" indent="-285750">
              <a:spcBef>
                <a:spcPct val="20000"/>
              </a:spcBef>
              <a:buFontTx/>
              <a:buChar char="•"/>
            </a:pPr>
            <a:r>
              <a:rPr lang="en-US"/>
              <a:t>Lowest input power with acceptable link quality, typically 1% PER</a:t>
            </a:r>
          </a:p>
          <a:p>
            <a:pPr marL="342900" indent="-342900">
              <a:spcBef>
                <a:spcPct val="20000"/>
              </a:spcBef>
              <a:buFontTx/>
              <a:buChar char="•"/>
            </a:pPr>
            <a:r>
              <a:rPr lang="en-US" sz="2400">
                <a:solidFill>
                  <a:srgbClr val="FF0000"/>
                </a:solidFill>
              </a:rPr>
              <a:t>Blocking/selectivity </a:t>
            </a:r>
          </a:p>
          <a:p>
            <a:pPr marL="742950" lvl="1" indent="-285750">
              <a:spcBef>
                <a:spcPct val="20000"/>
              </a:spcBef>
              <a:buFontTx/>
              <a:buChar char="•"/>
            </a:pPr>
            <a:r>
              <a:rPr lang="en-US"/>
              <a:t>How well a chip works in an environment with interference</a:t>
            </a:r>
          </a:p>
          <a:p>
            <a:pPr marL="342900" indent="-342900">
              <a:spcBef>
                <a:spcPct val="20000"/>
              </a:spcBef>
              <a:buFontTx/>
              <a:buChar char="•"/>
            </a:pPr>
            <a:r>
              <a:rPr lang="en-US" sz="2400">
                <a:solidFill>
                  <a:srgbClr val="FF0000"/>
                </a:solidFill>
              </a:rPr>
              <a:t>Deviation/separation </a:t>
            </a:r>
          </a:p>
          <a:p>
            <a:pPr marL="742950" lvl="1" indent="-285750">
              <a:spcBef>
                <a:spcPct val="20000"/>
              </a:spcBef>
              <a:buFontTx/>
              <a:buChar char="•"/>
            </a:pPr>
            <a:r>
              <a:rPr lang="en-US"/>
              <a:t>Frequency offset between a logic ‘0’ and ‘1’ using FSK modulation</a:t>
            </a:r>
            <a:endParaRPr lang="en-US">
              <a:solidFill>
                <a:srgbClr val="FF0000"/>
              </a:solidFill>
            </a:endParaRPr>
          </a:p>
          <a:p>
            <a:pPr marL="742950" lvl="1" indent="-285750">
              <a:spcBef>
                <a:spcPct val="20000"/>
              </a:spcBef>
              <a:buFontTx/>
              <a:buChar char="•"/>
            </a:pPr>
            <a:endParaRPr lang="en-US"/>
          </a:p>
          <a:p>
            <a:pPr marL="342900" indent="-342900">
              <a:spcBef>
                <a:spcPct val="20000"/>
              </a:spcBef>
              <a:buFont typeface="Wingdings" pitchFamily="2" charset="2"/>
              <a:buNone/>
            </a:pPr>
            <a:endParaRPr lang="nb-NO"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3"/>
          <p:cNvPicPr>
            <a:picLocks noChangeAspect="1" noChangeArrowheads="1"/>
          </p:cNvPicPr>
          <p:nvPr/>
        </p:nvPicPr>
        <p:blipFill>
          <a:blip r:embed="rId3"/>
          <a:srcRect l="36006" t="18391" r="12236" b="10805"/>
          <a:stretch>
            <a:fillRect/>
          </a:stretch>
        </p:blipFill>
        <p:spPr bwMode="auto">
          <a:xfrm>
            <a:off x="387350" y="1333500"/>
            <a:ext cx="4233863" cy="3543300"/>
          </a:xfrm>
          <a:prstGeom prst="rect">
            <a:avLst/>
          </a:prstGeom>
          <a:noFill/>
          <a:ln w="9525">
            <a:noFill/>
            <a:miter lim="800000"/>
            <a:headEnd/>
            <a:tailEnd/>
          </a:ln>
        </p:spPr>
      </p:pic>
      <p:sp>
        <p:nvSpPr>
          <p:cNvPr id="203778" name="Rectangle 4"/>
          <p:cNvSpPr>
            <a:spLocks noGrp="1" noChangeArrowheads="1"/>
          </p:cNvSpPr>
          <p:nvPr>
            <p:ph type="title"/>
          </p:nvPr>
        </p:nvSpPr>
        <p:spPr/>
        <p:txBody>
          <a:bodyPr/>
          <a:lstStyle/>
          <a:p>
            <a:r>
              <a:rPr lang="en-US" smtClean="0"/>
              <a:t>Probability of bit errors</a:t>
            </a:r>
          </a:p>
        </p:txBody>
      </p:sp>
      <p:pic>
        <p:nvPicPr>
          <p:cNvPr id="203779" name="Picture 4"/>
          <p:cNvPicPr>
            <a:picLocks noChangeAspect="1" noChangeArrowheads="1"/>
          </p:cNvPicPr>
          <p:nvPr/>
        </p:nvPicPr>
        <p:blipFill>
          <a:blip r:embed="rId4"/>
          <a:srcRect/>
          <a:stretch>
            <a:fillRect/>
          </a:stretch>
        </p:blipFill>
        <p:spPr bwMode="auto">
          <a:xfrm>
            <a:off x="4621213" y="1366838"/>
            <a:ext cx="4479925"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3"/>
          <a:srcRect/>
          <a:stretch>
            <a:fillRect/>
          </a:stretch>
        </p:blipFill>
        <p:spPr bwMode="auto">
          <a:xfrm>
            <a:off x="1393825" y="977900"/>
            <a:ext cx="6454775" cy="4051300"/>
          </a:xfrm>
          <a:prstGeom prst="rect">
            <a:avLst/>
          </a:prstGeom>
          <a:noFill/>
          <a:ln w="9525" algn="ctr">
            <a:noFill/>
            <a:miter lim="800000"/>
            <a:headEnd/>
            <a:tailEnd/>
          </a:ln>
        </p:spPr>
      </p:pic>
      <p:sp>
        <p:nvSpPr>
          <p:cNvPr id="53250" name="Rectangle 3"/>
          <p:cNvSpPr>
            <a:spLocks noChangeArrowheads="1"/>
          </p:cNvSpPr>
          <p:nvPr/>
        </p:nvSpPr>
        <p:spPr bwMode="auto">
          <a:xfrm>
            <a:off x="422275" y="5200650"/>
            <a:ext cx="8396288" cy="923925"/>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400" b="1">
                <a:solidFill>
                  <a:srgbClr val="FF0000"/>
                </a:solidFill>
              </a:rPr>
              <a:t>dBm</a:t>
            </a:r>
            <a:r>
              <a:rPr lang="en-US" sz="2400">
                <a:solidFill>
                  <a:srgbClr val="FF0000"/>
                </a:solidFill>
              </a:rPr>
              <a:t> </a:t>
            </a:r>
            <a:r>
              <a:rPr lang="en-US" sz="2400"/>
              <a:t>– power referred to 1 mW, P</a:t>
            </a:r>
            <a:r>
              <a:rPr lang="en-US" sz="2400" baseline="-25000"/>
              <a:t>dBm</a:t>
            </a:r>
            <a:r>
              <a:rPr lang="en-US" sz="2400"/>
              <a:t>=10log(P/1mW)</a:t>
            </a:r>
          </a:p>
          <a:p>
            <a:pPr marL="742950" lvl="1" indent="-285750">
              <a:spcBef>
                <a:spcPct val="20000"/>
              </a:spcBef>
              <a:buFontTx/>
              <a:buChar char="•"/>
            </a:pPr>
            <a:r>
              <a:rPr lang="nb-NO" sz="2400"/>
              <a:t>6dB increase in link budget =&gt; twice the range</a:t>
            </a:r>
          </a:p>
        </p:txBody>
      </p:sp>
      <p:sp>
        <p:nvSpPr>
          <p:cNvPr id="53251" name="Rectangle 5"/>
          <p:cNvSpPr>
            <a:spLocks noGrp="1" noChangeArrowheads="1"/>
          </p:cNvSpPr>
          <p:nvPr>
            <p:ph type="title" idx="4294967295"/>
          </p:nvPr>
        </p:nvSpPr>
        <p:spPr/>
        <p:txBody>
          <a:bodyPr/>
          <a:lstStyle/>
          <a:p>
            <a:r>
              <a:rPr lang="en-US" smtClean="0"/>
              <a:t>Typical power levels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539750" y="1201738"/>
            <a:ext cx="3671888" cy="779462"/>
          </a:xfrm>
          <a:prstGeom prst="rect">
            <a:avLst/>
          </a:prstGeom>
          <a:noFill/>
          <a:ln w="9525">
            <a:noFill/>
            <a:miter lim="800000"/>
            <a:headEnd/>
            <a:tailEnd/>
          </a:ln>
        </p:spPr>
        <p:txBody>
          <a:bodyPr>
            <a:spAutoFit/>
          </a:bodyPr>
          <a:lstStyle/>
          <a:p>
            <a:endParaRPr lang="en-US"/>
          </a:p>
          <a:p>
            <a:pPr>
              <a:spcBef>
                <a:spcPct val="50000"/>
              </a:spcBef>
            </a:pPr>
            <a:endParaRPr lang="en-US"/>
          </a:p>
        </p:txBody>
      </p:sp>
      <p:sp>
        <p:nvSpPr>
          <p:cNvPr id="55298" name="Rectangle 20"/>
          <p:cNvSpPr>
            <a:spLocks noChangeArrowheads="1"/>
          </p:cNvSpPr>
          <p:nvPr/>
        </p:nvSpPr>
        <p:spPr bwMode="auto">
          <a:xfrm>
            <a:off x="457200" y="1492250"/>
            <a:ext cx="3622675" cy="1914525"/>
          </a:xfrm>
          <a:prstGeom prst="rect">
            <a:avLst/>
          </a:prstGeom>
          <a:noFill/>
          <a:ln w="9525">
            <a:noFill/>
            <a:miter lim="800000"/>
            <a:headEnd/>
            <a:tailEnd/>
          </a:ln>
        </p:spPr>
        <p:txBody>
          <a:bodyPr lIns="92075" tIns="46038" rIns="92075" bIns="46038"/>
          <a:lstStyle/>
          <a:p>
            <a:pPr marL="342900" indent="-342900">
              <a:spcBef>
                <a:spcPct val="20000"/>
              </a:spcBef>
            </a:pPr>
            <a:r>
              <a:rPr lang="nb-NO" sz="2400" b="1"/>
              <a:t>Receiver Sensitivity</a:t>
            </a:r>
          </a:p>
          <a:p>
            <a:pPr marL="342900" indent="-342900"/>
            <a:r>
              <a:rPr lang="en-US"/>
              <a:t>	</a:t>
            </a:r>
            <a:r>
              <a:rPr lang="en-US" sz="2000"/>
              <a:t>The minimum signal power required by receiver to demodulate the received information with less than 1% bit error rate (BER) </a:t>
            </a:r>
          </a:p>
        </p:txBody>
      </p:sp>
      <p:sp>
        <p:nvSpPr>
          <p:cNvPr id="55299" name="Rectangle 21"/>
          <p:cNvSpPr>
            <a:spLocks noChangeArrowheads="1"/>
          </p:cNvSpPr>
          <p:nvPr/>
        </p:nvSpPr>
        <p:spPr bwMode="auto">
          <a:xfrm>
            <a:off x="457200" y="3460750"/>
            <a:ext cx="3581400" cy="1320800"/>
          </a:xfrm>
          <a:prstGeom prst="rect">
            <a:avLst/>
          </a:prstGeom>
          <a:noFill/>
          <a:ln w="9525">
            <a:noFill/>
            <a:miter lim="800000"/>
            <a:headEnd/>
            <a:tailEnd/>
          </a:ln>
        </p:spPr>
        <p:txBody>
          <a:bodyPr lIns="92075" tIns="46038" rIns="92075" bIns="46038"/>
          <a:lstStyle/>
          <a:p>
            <a:pPr marL="342900" indent="-342900">
              <a:spcBef>
                <a:spcPct val="20000"/>
              </a:spcBef>
            </a:pPr>
            <a:r>
              <a:rPr lang="nb-NO" sz="2400" b="1"/>
              <a:t>Saturation</a:t>
            </a:r>
          </a:p>
          <a:p>
            <a:pPr marL="342900" indent="-342900"/>
            <a:r>
              <a:rPr lang="en-US"/>
              <a:t>	</a:t>
            </a:r>
            <a:r>
              <a:rPr lang="en-US" sz="2000"/>
              <a:t>Highest input power level the receiver can demodulate correctly</a:t>
            </a:r>
          </a:p>
        </p:txBody>
      </p:sp>
      <p:sp>
        <p:nvSpPr>
          <p:cNvPr id="55300" name="Rectangle 22"/>
          <p:cNvSpPr>
            <a:spLocks noChangeArrowheads="1"/>
          </p:cNvSpPr>
          <p:nvPr/>
        </p:nvSpPr>
        <p:spPr bwMode="auto">
          <a:xfrm>
            <a:off x="1604963" y="5756275"/>
            <a:ext cx="6484937" cy="425450"/>
          </a:xfrm>
          <a:prstGeom prst="rect">
            <a:avLst/>
          </a:prstGeom>
          <a:noFill/>
          <a:ln w="9525">
            <a:noFill/>
            <a:miter lim="800000"/>
            <a:headEnd/>
            <a:tailEnd/>
          </a:ln>
        </p:spPr>
        <p:txBody>
          <a:bodyPr lIns="92075" tIns="46038" rIns="92075" bIns="46038"/>
          <a:lstStyle/>
          <a:p>
            <a:pPr marL="342900" indent="-342900">
              <a:spcBef>
                <a:spcPct val="20000"/>
              </a:spcBef>
            </a:pPr>
            <a:r>
              <a:rPr lang="nb-NO" sz="2400" b="1"/>
              <a:t>Dynamic Range </a:t>
            </a:r>
            <a:r>
              <a:rPr lang="en-US" sz="2400" b="1"/>
              <a:t>= Saturation - Sensitivity</a:t>
            </a:r>
          </a:p>
        </p:txBody>
      </p:sp>
      <p:sp>
        <p:nvSpPr>
          <p:cNvPr id="55301" name="Rectangle 28"/>
          <p:cNvSpPr>
            <a:spLocks noChangeArrowheads="1"/>
          </p:cNvSpPr>
          <p:nvPr/>
        </p:nvSpPr>
        <p:spPr bwMode="auto">
          <a:xfrm>
            <a:off x="1552575" y="5738813"/>
            <a:ext cx="6156325" cy="466725"/>
          </a:xfrm>
          <a:prstGeom prst="rect">
            <a:avLst/>
          </a:prstGeom>
          <a:noFill/>
          <a:ln w="9525" algn="ctr">
            <a:solidFill>
              <a:schemeClr val="tx1"/>
            </a:solidFill>
            <a:miter lim="800000"/>
            <a:headEnd/>
            <a:tailEnd/>
          </a:ln>
        </p:spPr>
        <p:txBody>
          <a:bodyPr wrap="none" anchor="ctr"/>
          <a:lstStyle/>
          <a:p>
            <a:pPr algn="ctr"/>
            <a:endParaRPr lang="en-US" b="1"/>
          </a:p>
        </p:txBody>
      </p:sp>
      <p:grpSp>
        <p:nvGrpSpPr>
          <p:cNvPr id="55302" name="Group 29"/>
          <p:cNvGrpSpPr>
            <a:grpSpLocks/>
          </p:cNvGrpSpPr>
          <p:nvPr/>
        </p:nvGrpSpPr>
        <p:grpSpPr bwMode="auto">
          <a:xfrm>
            <a:off x="3825875" y="1246188"/>
            <a:ext cx="5195888" cy="3602037"/>
            <a:chOff x="3826100" y="1245867"/>
            <a:chExt cx="5195400" cy="3602840"/>
          </a:xfrm>
        </p:grpSpPr>
        <p:sp>
          <p:nvSpPr>
            <p:cNvPr id="55305" name="Text Box 16"/>
            <p:cNvSpPr txBox="1">
              <a:spLocks noChangeArrowheads="1"/>
            </p:cNvSpPr>
            <p:nvPr/>
          </p:nvSpPr>
          <p:spPr bwMode="auto">
            <a:xfrm>
              <a:off x="7726100" y="4479375"/>
              <a:ext cx="1295400" cy="369332"/>
            </a:xfrm>
            <a:prstGeom prst="rect">
              <a:avLst/>
            </a:prstGeom>
            <a:noFill/>
            <a:ln w="9525">
              <a:noFill/>
              <a:miter lim="800000"/>
              <a:headEnd/>
              <a:tailEnd/>
            </a:ln>
          </p:spPr>
          <p:txBody>
            <a:bodyPr>
              <a:spAutoFit/>
            </a:bodyPr>
            <a:lstStyle/>
            <a:p>
              <a:pPr>
                <a:spcBef>
                  <a:spcPct val="50000"/>
                </a:spcBef>
              </a:pPr>
              <a:r>
                <a:rPr lang="nb-NO"/>
                <a:t>Data rate</a:t>
              </a:r>
              <a:endParaRPr lang="en-US"/>
            </a:p>
          </p:txBody>
        </p:sp>
        <p:sp>
          <p:nvSpPr>
            <p:cNvPr id="55306" name="Text Box 15"/>
            <p:cNvSpPr txBox="1">
              <a:spLocks noChangeArrowheads="1"/>
            </p:cNvSpPr>
            <p:nvPr/>
          </p:nvSpPr>
          <p:spPr bwMode="auto">
            <a:xfrm>
              <a:off x="7671875" y="2245660"/>
              <a:ext cx="1331913" cy="523220"/>
            </a:xfrm>
            <a:prstGeom prst="rect">
              <a:avLst/>
            </a:prstGeom>
            <a:noFill/>
            <a:ln w="9525">
              <a:noFill/>
              <a:miter lim="800000"/>
              <a:headEnd/>
              <a:tailEnd/>
            </a:ln>
          </p:spPr>
          <p:txBody>
            <a:bodyPr>
              <a:spAutoFit/>
            </a:bodyPr>
            <a:lstStyle/>
            <a:p>
              <a:pPr>
                <a:spcBef>
                  <a:spcPct val="50000"/>
                </a:spcBef>
              </a:pPr>
              <a:r>
                <a:rPr lang="nb-NO" sz="1400" b="1">
                  <a:solidFill>
                    <a:srgbClr val="FF0000"/>
                  </a:solidFill>
                </a:rPr>
                <a:t>-103 dBm @200 kbps</a:t>
              </a:r>
              <a:endParaRPr lang="en-US" sz="1400" b="1">
                <a:solidFill>
                  <a:srgbClr val="FF0000"/>
                </a:solidFill>
              </a:endParaRPr>
            </a:p>
          </p:txBody>
        </p:sp>
        <p:sp>
          <p:nvSpPr>
            <p:cNvPr id="55307" name="Line 4"/>
            <p:cNvSpPr>
              <a:spLocks noChangeShapeType="1"/>
            </p:cNvSpPr>
            <p:nvPr/>
          </p:nvSpPr>
          <p:spPr bwMode="auto">
            <a:xfrm flipV="1">
              <a:off x="4399263" y="1564360"/>
              <a:ext cx="0" cy="2881312"/>
            </a:xfrm>
            <a:prstGeom prst="line">
              <a:avLst/>
            </a:prstGeom>
            <a:noFill/>
            <a:ln w="28575">
              <a:solidFill>
                <a:schemeClr val="tx1"/>
              </a:solidFill>
              <a:round/>
              <a:headEnd/>
              <a:tailEnd type="triangle" w="med" len="med"/>
            </a:ln>
          </p:spPr>
          <p:txBody>
            <a:bodyPr/>
            <a:lstStyle/>
            <a:p>
              <a:endParaRPr lang="en-US"/>
            </a:p>
          </p:txBody>
        </p:sp>
        <p:sp>
          <p:nvSpPr>
            <p:cNvPr id="55308" name="Line 5"/>
            <p:cNvSpPr>
              <a:spLocks noChangeShapeType="1"/>
            </p:cNvSpPr>
            <p:nvPr/>
          </p:nvSpPr>
          <p:spPr bwMode="auto">
            <a:xfrm>
              <a:off x="4392000" y="4435200"/>
              <a:ext cx="4586400" cy="0"/>
            </a:xfrm>
            <a:prstGeom prst="line">
              <a:avLst/>
            </a:prstGeom>
            <a:noFill/>
            <a:ln w="28575">
              <a:solidFill>
                <a:schemeClr val="tx1"/>
              </a:solidFill>
              <a:round/>
              <a:headEnd/>
              <a:tailEnd type="triangle" w="med" len="med"/>
            </a:ln>
          </p:spPr>
          <p:txBody>
            <a:bodyPr/>
            <a:lstStyle/>
            <a:p>
              <a:endParaRPr lang="en-US"/>
            </a:p>
          </p:txBody>
        </p:sp>
        <p:sp>
          <p:nvSpPr>
            <p:cNvPr id="55309" name="Text Box 11"/>
            <p:cNvSpPr txBox="1">
              <a:spLocks noChangeArrowheads="1"/>
            </p:cNvSpPr>
            <p:nvPr/>
          </p:nvSpPr>
          <p:spPr bwMode="auto">
            <a:xfrm>
              <a:off x="4485588" y="3320010"/>
              <a:ext cx="1201737" cy="523220"/>
            </a:xfrm>
            <a:prstGeom prst="rect">
              <a:avLst/>
            </a:prstGeom>
            <a:noFill/>
            <a:ln w="9525">
              <a:noFill/>
              <a:miter lim="800000"/>
              <a:headEnd/>
              <a:tailEnd/>
            </a:ln>
          </p:spPr>
          <p:txBody>
            <a:bodyPr>
              <a:spAutoFit/>
            </a:bodyPr>
            <a:lstStyle/>
            <a:p>
              <a:pPr>
                <a:spcBef>
                  <a:spcPct val="50000"/>
                </a:spcBef>
              </a:pPr>
              <a:r>
                <a:rPr lang="nb-NO" sz="1400" b="1">
                  <a:solidFill>
                    <a:srgbClr val="FF0000"/>
                  </a:solidFill>
                </a:rPr>
                <a:t>-123 dBm @1.2 kbps</a:t>
              </a:r>
              <a:endParaRPr lang="en-US" sz="1400" b="1">
                <a:solidFill>
                  <a:srgbClr val="FF0000"/>
                </a:solidFill>
              </a:endParaRPr>
            </a:p>
          </p:txBody>
        </p:sp>
        <p:sp>
          <p:nvSpPr>
            <p:cNvPr id="55310" name="Text Box 12"/>
            <p:cNvSpPr txBox="1">
              <a:spLocks noChangeArrowheads="1"/>
            </p:cNvSpPr>
            <p:nvPr/>
          </p:nvSpPr>
          <p:spPr bwMode="auto">
            <a:xfrm>
              <a:off x="5571788" y="2972547"/>
              <a:ext cx="1225550" cy="523220"/>
            </a:xfrm>
            <a:prstGeom prst="rect">
              <a:avLst/>
            </a:prstGeom>
            <a:noFill/>
            <a:ln w="9525">
              <a:noFill/>
              <a:miter lim="800000"/>
              <a:headEnd/>
              <a:tailEnd/>
            </a:ln>
          </p:spPr>
          <p:txBody>
            <a:bodyPr>
              <a:spAutoFit/>
            </a:bodyPr>
            <a:lstStyle/>
            <a:p>
              <a:pPr>
                <a:spcBef>
                  <a:spcPct val="50000"/>
                </a:spcBef>
              </a:pPr>
              <a:r>
                <a:rPr lang="nb-NO" sz="1400" b="1">
                  <a:solidFill>
                    <a:srgbClr val="FF0000"/>
                  </a:solidFill>
                </a:rPr>
                <a:t>-114 dBm @4.8 kbps</a:t>
              </a:r>
              <a:endParaRPr lang="en-US" sz="1400" b="1">
                <a:solidFill>
                  <a:srgbClr val="FF0000"/>
                </a:solidFill>
              </a:endParaRPr>
            </a:p>
          </p:txBody>
        </p:sp>
        <p:sp>
          <p:nvSpPr>
            <p:cNvPr id="55311" name="Text Box 13"/>
            <p:cNvSpPr txBox="1">
              <a:spLocks noChangeArrowheads="1"/>
            </p:cNvSpPr>
            <p:nvPr/>
          </p:nvSpPr>
          <p:spPr bwMode="auto">
            <a:xfrm>
              <a:off x="6697225" y="2603285"/>
              <a:ext cx="1203325" cy="523220"/>
            </a:xfrm>
            <a:prstGeom prst="rect">
              <a:avLst/>
            </a:prstGeom>
            <a:noFill/>
            <a:ln w="9525">
              <a:noFill/>
              <a:miter lim="800000"/>
              <a:headEnd/>
              <a:tailEnd/>
            </a:ln>
          </p:spPr>
          <p:txBody>
            <a:bodyPr>
              <a:spAutoFit/>
            </a:bodyPr>
            <a:lstStyle/>
            <a:p>
              <a:pPr>
                <a:spcBef>
                  <a:spcPct val="50000"/>
                </a:spcBef>
              </a:pPr>
              <a:r>
                <a:rPr lang="nb-NO" sz="1400" b="1">
                  <a:solidFill>
                    <a:srgbClr val="FF0000"/>
                  </a:solidFill>
                </a:rPr>
                <a:t>-110 dBm @50 kbps</a:t>
              </a:r>
              <a:endParaRPr lang="en-US" sz="1400" b="1">
                <a:solidFill>
                  <a:srgbClr val="FF0000"/>
                </a:solidFill>
              </a:endParaRPr>
            </a:p>
          </p:txBody>
        </p:sp>
        <p:sp>
          <p:nvSpPr>
            <p:cNvPr id="55312" name="Text Box 17"/>
            <p:cNvSpPr txBox="1">
              <a:spLocks noChangeArrowheads="1"/>
            </p:cNvSpPr>
            <p:nvPr/>
          </p:nvSpPr>
          <p:spPr bwMode="auto">
            <a:xfrm>
              <a:off x="3826100" y="1245867"/>
              <a:ext cx="1271588" cy="369332"/>
            </a:xfrm>
            <a:prstGeom prst="rect">
              <a:avLst/>
            </a:prstGeom>
            <a:noFill/>
            <a:ln w="9525">
              <a:noFill/>
              <a:miter lim="800000"/>
              <a:headEnd/>
              <a:tailEnd/>
            </a:ln>
          </p:spPr>
          <p:txBody>
            <a:bodyPr>
              <a:spAutoFit/>
            </a:bodyPr>
            <a:lstStyle/>
            <a:p>
              <a:pPr>
                <a:spcBef>
                  <a:spcPct val="50000"/>
                </a:spcBef>
              </a:pPr>
              <a:r>
                <a:rPr lang="nb-NO"/>
                <a:t>Sensitivity</a:t>
              </a:r>
              <a:endParaRPr lang="en-US"/>
            </a:p>
          </p:txBody>
        </p:sp>
        <p:sp>
          <p:nvSpPr>
            <p:cNvPr id="55313" name="Text Box 23"/>
            <p:cNvSpPr txBox="1">
              <a:spLocks noChangeArrowheads="1"/>
            </p:cNvSpPr>
            <p:nvPr/>
          </p:nvSpPr>
          <p:spPr bwMode="auto">
            <a:xfrm>
              <a:off x="5349521" y="1245867"/>
              <a:ext cx="2903973" cy="369332"/>
            </a:xfrm>
            <a:prstGeom prst="rect">
              <a:avLst/>
            </a:prstGeom>
            <a:noFill/>
            <a:ln w="9525">
              <a:noFill/>
              <a:miter lim="800000"/>
              <a:headEnd/>
              <a:tailEnd/>
            </a:ln>
          </p:spPr>
          <p:txBody>
            <a:bodyPr>
              <a:spAutoFit/>
            </a:bodyPr>
            <a:lstStyle/>
            <a:p>
              <a:pPr>
                <a:spcBef>
                  <a:spcPct val="50000"/>
                </a:spcBef>
              </a:pPr>
              <a:r>
                <a:rPr lang="nb-NO" b="1">
                  <a:solidFill>
                    <a:schemeClr val="tx2"/>
                  </a:solidFill>
                </a:rPr>
                <a:t>CC1120 (868/915 MHz)</a:t>
              </a:r>
              <a:r>
                <a:rPr lang="nb-NO" b="1"/>
                <a:t> </a:t>
              </a:r>
              <a:endParaRPr lang="en-US" b="1"/>
            </a:p>
          </p:txBody>
        </p:sp>
        <p:grpSp>
          <p:nvGrpSpPr>
            <p:cNvPr id="55314" name="Group 44"/>
            <p:cNvGrpSpPr>
              <a:grpSpLocks/>
            </p:cNvGrpSpPr>
            <p:nvPr/>
          </p:nvGrpSpPr>
          <p:grpSpPr bwMode="auto">
            <a:xfrm>
              <a:off x="5016318" y="3774729"/>
              <a:ext cx="88900" cy="697212"/>
              <a:chOff x="5016318" y="3774729"/>
              <a:chExt cx="88900" cy="697212"/>
            </a:xfrm>
          </p:grpSpPr>
          <p:sp>
            <p:nvSpPr>
              <p:cNvPr id="55324" name="Line 6"/>
              <p:cNvSpPr>
                <a:spLocks noChangeShapeType="1"/>
              </p:cNvSpPr>
              <p:nvPr/>
            </p:nvSpPr>
            <p:spPr bwMode="auto">
              <a:xfrm>
                <a:off x="5061563" y="3774729"/>
                <a:ext cx="0" cy="648000"/>
              </a:xfrm>
              <a:prstGeom prst="line">
                <a:avLst/>
              </a:prstGeom>
              <a:noFill/>
              <a:ln w="76200">
                <a:solidFill>
                  <a:schemeClr val="tx1"/>
                </a:solidFill>
                <a:round/>
                <a:headEnd type="triangle" w="med" len="med"/>
                <a:tailEnd/>
              </a:ln>
            </p:spPr>
            <p:txBody>
              <a:bodyPr/>
              <a:lstStyle/>
              <a:p>
                <a:endParaRPr lang="en-US"/>
              </a:p>
            </p:txBody>
          </p:sp>
          <p:sp>
            <p:nvSpPr>
              <p:cNvPr id="55325" name="Oval 25"/>
              <p:cNvSpPr>
                <a:spLocks noChangeArrowheads="1"/>
              </p:cNvSpPr>
              <p:nvPr/>
            </p:nvSpPr>
            <p:spPr bwMode="auto">
              <a:xfrm>
                <a:off x="5016318" y="4383041"/>
                <a:ext cx="88900" cy="88900"/>
              </a:xfrm>
              <a:prstGeom prst="ellipse">
                <a:avLst/>
              </a:prstGeom>
              <a:solidFill>
                <a:schemeClr val="tx1"/>
              </a:solidFill>
              <a:ln w="76200" algn="ctr">
                <a:solidFill>
                  <a:schemeClr val="tx1"/>
                </a:solidFill>
                <a:round/>
                <a:headEnd/>
                <a:tailEnd/>
              </a:ln>
            </p:spPr>
            <p:txBody>
              <a:bodyPr wrap="none" anchor="ctr"/>
              <a:lstStyle/>
              <a:p>
                <a:endParaRPr lang="en-US" b="1"/>
              </a:p>
            </p:txBody>
          </p:sp>
        </p:grpSp>
        <p:grpSp>
          <p:nvGrpSpPr>
            <p:cNvPr id="55315" name="Group 40"/>
            <p:cNvGrpSpPr>
              <a:grpSpLocks/>
            </p:cNvGrpSpPr>
            <p:nvPr/>
          </p:nvGrpSpPr>
          <p:grpSpPr bwMode="auto">
            <a:xfrm>
              <a:off x="6095055" y="3414729"/>
              <a:ext cx="88900" cy="1057212"/>
              <a:chOff x="6419055" y="2939529"/>
              <a:chExt cx="88900" cy="1057212"/>
            </a:xfrm>
          </p:grpSpPr>
          <p:sp>
            <p:nvSpPr>
              <p:cNvPr id="55322" name="Line 6"/>
              <p:cNvSpPr>
                <a:spLocks noChangeShapeType="1"/>
              </p:cNvSpPr>
              <p:nvPr/>
            </p:nvSpPr>
            <p:spPr bwMode="auto">
              <a:xfrm>
                <a:off x="6464300" y="2939529"/>
                <a:ext cx="0" cy="1008000"/>
              </a:xfrm>
              <a:prstGeom prst="line">
                <a:avLst/>
              </a:prstGeom>
              <a:noFill/>
              <a:ln w="76200">
                <a:solidFill>
                  <a:schemeClr val="tx1"/>
                </a:solidFill>
                <a:round/>
                <a:headEnd type="triangle" w="med" len="med"/>
                <a:tailEnd/>
              </a:ln>
            </p:spPr>
            <p:txBody>
              <a:bodyPr/>
              <a:lstStyle/>
              <a:p>
                <a:endParaRPr lang="en-US"/>
              </a:p>
            </p:txBody>
          </p:sp>
          <p:sp>
            <p:nvSpPr>
              <p:cNvPr id="55323" name="Oval 25"/>
              <p:cNvSpPr>
                <a:spLocks noChangeArrowheads="1"/>
              </p:cNvSpPr>
              <p:nvPr/>
            </p:nvSpPr>
            <p:spPr bwMode="auto">
              <a:xfrm>
                <a:off x="6419055" y="3907841"/>
                <a:ext cx="88900" cy="88900"/>
              </a:xfrm>
              <a:prstGeom prst="ellipse">
                <a:avLst/>
              </a:prstGeom>
              <a:solidFill>
                <a:schemeClr val="tx1"/>
              </a:solidFill>
              <a:ln w="76200" algn="ctr">
                <a:solidFill>
                  <a:schemeClr val="tx1"/>
                </a:solidFill>
                <a:round/>
                <a:headEnd/>
                <a:tailEnd/>
              </a:ln>
            </p:spPr>
            <p:txBody>
              <a:bodyPr wrap="none" anchor="ctr"/>
              <a:lstStyle/>
              <a:p>
                <a:endParaRPr lang="en-US" b="1"/>
              </a:p>
            </p:txBody>
          </p:sp>
        </p:grpSp>
        <p:grpSp>
          <p:nvGrpSpPr>
            <p:cNvPr id="55316" name="Group 42"/>
            <p:cNvGrpSpPr>
              <a:grpSpLocks/>
            </p:cNvGrpSpPr>
            <p:nvPr/>
          </p:nvGrpSpPr>
          <p:grpSpPr bwMode="auto">
            <a:xfrm>
              <a:off x="8252530" y="2695529"/>
              <a:ext cx="88900" cy="1776412"/>
              <a:chOff x="7755730" y="2220329"/>
              <a:chExt cx="88900" cy="1776412"/>
            </a:xfrm>
          </p:grpSpPr>
          <p:sp>
            <p:nvSpPr>
              <p:cNvPr id="55320" name="Line 6"/>
              <p:cNvSpPr>
                <a:spLocks noChangeShapeType="1"/>
              </p:cNvSpPr>
              <p:nvPr/>
            </p:nvSpPr>
            <p:spPr bwMode="auto">
              <a:xfrm>
                <a:off x="7800975" y="2220329"/>
                <a:ext cx="0" cy="1727200"/>
              </a:xfrm>
              <a:prstGeom prst="line">
                <a:avLst/>
              </a:prstGeom>
              <a:noFill/>
              <a:ln w="76200">
                <a:solidFill>
                  <a:schemeClr val="tx1"/>
                </a:solidFill>
                <a:round/>
                <a:headEnd type="triangle" w="med" len="med"/>
                <a:tailEnd/>
              </a:ln>
            </p:spPr>
            <p:txBody>
              <a:bodyPr/>
              <a:lstStyle/>
              <a:p>
                <a:endParaRPr lang="en-US"/>
              </a:p>
            </p:txBody>
          </p:sp>
          <p:sp>
            <p:nvSpPr>
              <p:cNvPr id="55321" name="Oval 25"/>
              <p:cNvSpPr>
                <a:spLocks noChangeArrowheads="1"/>
              </p:cNvSpPr>
              <p:nvPr/>
            </p:nvSpPr>
            <p:spPr bwMode="auto">
              <a:xfrm>
                <a:off x="7755730" y="3907841"/>
                <a:ext cx="88900" cy="88900"/>
              </a:xfrm>
              <a:prstGeom prst="ellipse">
                <a:avLst/>
              </a:prstGeom>
              <a:solidFill>
                <a:schemeClr val="tx1"/>
              </a:solidFill>
              <a:ln w="76200" algn="ctr">
                <a:solidFill>
                  <a:schemeClr val="tx1"/>
                </a:solidFill>
                <a:round/>
                <a:headEnd/>
                <a:tailEnd/>
              </a:ln>
            </p:spPr>
            <p:txBody>
              <a:bodyPr wrap="none" anchor="ctr"/>
              <a:lstStyle/>
              <a:p>
                <a:endParaRPr lang="en-US" b="1"/>
              </a:p>
            </p:txBody>
          </p:sp>
        </p:grpSp>
        <p:grpSp>
          <p:nvGrpSpPr>
            <p:cNvPr id="55317" name="Group 41"/>
            <p:cNvGrpSpPr>
              <a:grpSpLocks/>
            </p:cNvGrpSpPr>
            <p:nvPr/>
          </p:nvGrpSpPr>
          <p:grpSpPr bwMode="auto">
            <a:xfrm>
              <a:off x="7173792" y="3054729"/>
              <a:ext cx="88900" cy="1417212"/>
              <a:chOff x="7087392" y="2579529"/>
              <a:chExt cx="88900" cy="1417212"/>
            </a:xfrm>
          </p:grpSpPr>
          <p:sp>
            <p:nvSpPr>
              <p:cNvPr id="55318" name="Line 6"/>
              <p:cNvSpPr>
                <a:spLocks noChangeShapeType="1"/>
              </p:cNvSpPr>
              <p:nvPr/>
            </p:nvSpPr>
            <p:spPr bwMode="auto">
              <a:xfrm>
                <a:off x="7132637" y="2579529"/>
                <a:ext cx="0" cy="1368000"/>
              </a:xfrm>
              <a:prstGeom prst="line">
                <a:avLst/>
              </a:prstGeom>
              <a:noFill/>
              <a:ln w="76200">
                <a:solidFill>
                  <a:schemeClr val="tx1"/>
                </a:solidFill>
                <a:round/>
                <a:headEnd type="triangle" w="med" len="med"/>
                <a:tailEnd/>
              </a:ln>
            </p:spPr>
            <p:txBody>
              <a:bodyPr/>
              <a:lstStyle/>
              <a:p>
                <a:endParaRPr lang="en-US"/>
              </a:p>
            </p:txBody>
          </p:sp>
          <p:sp>
            <p:nvSpPr>
              <p:cNvPr id="55319" name="Oval 25"/>
              <p:cNvSpPr>
                <a:spLocks noChangeArrowheads="1"/>
              </p:cNvSpPr>
              <p:nvPr/>
            </p:nvSpPr>
            <p:spPr bwMode="auto">
              <a:xfrm>
                <a:off x="7087392" y="3907841"/>
                <a:ext cx="88900" cy="88900"/>
              </a:xfrm>
              <a:prstGeom prst="ellipse">
                <a:avLst/>
              </a:prstGeom>
              <a:solidFill>
                <a:schemeClr val="tx1"/>
              </a:solidFill>
              <a:ln w="76200" algn="ctr">
                <a:solidFill>
                  <a:schemeClr val="tx1"/>
                </a:solidFill>
                <a:round/>
                <a:headEnd/>
                <a:tailEnd/>
              </a:ln>
            </p:spPr>
            <p:txBody>
              <a:bodyPr wrap="none" anchor="ctr"/>
              <a:lstStyle/>
              <a:p>
                <a:endParaRPr lang="en-US" b="1"/>
              </a:p>
            </p:txBody>
          </p:sp>
        </p:grpSp>
      </p:grpSp>
      <p:sp>
        <p:nvSpPr>
          <p:cNvPr id="55303" name="Rectangle 20"/>
          <p:cNvSpPr>
            <a:spLocks noChangeArrowheads="1"/>
          </p:cNvSpPr>
          <p:nvPr/>
        </p:nvSpPr>
        <p:spPr bwMode="auto">
          <a:xfrm>
            <a:off x="457200" y="4837113"/>
            <a:ext cx="8277225" cy="1008062"/>
          </a:xfrm>
          <a:prstGeom prst="rect">
            <a:avLst/>
          </a:prstGeom>
          <a:noFill/>
          <a:ln w="9525">
            <a:noFill/>
            <a:miter lim="800000"/>
            <a:headEnd/>
            <a:tailEnd/>
          </a:ln>
        </p:spPr>
        <p:txBody>
          <a:bodyPr lIns="92075" tIns="46038" rIns="92075" bIns="46038"/>
          <a:lstStyle/>
          <a:p>
            <a:pPr marL="342900" indent="-342900">
              <a:spcBef>
                <a:spcPct val="20000"/>
              </a:spcBef>
            </a:pPr>
            <a:r>
              <a:rPr lang="nb-NO" sz="2400" b="1"/>
              <a:t>Minimum useable sensitivity (ETSI EN 300 V2.3.1 limit)</a:t>
            </a:r>
          </a:p>
          <a:p>
            <a:pPr marL="342900" indent="-342900"/>
            <a:r>
              <a:rPr lang="en-US"/>
              <a:t>	</a:t>
            </a:r>
            <a:r>
              <a:rPr lang="nb-NO" sz="2000"/>
              <a:t> 10log[RX BW</a:t>
            </a:r>
            <a:r>
              <a:rPr lang="nb-NO" sz="2000" baseline="-25000"/>
              <a:t>kHz</a:t>
            </a:r>
            <a:r>
              <a:rPr lang="nb-NO" sz="2000"/>
              <a:t>/16] – 107 dBm</a:t>
            </a:r>
            <a:endParaRPr lang="en-US" sz="2000"/>
          </a:p>
        </p:txBody>
      </p:sp>
      <p:sp>
        <p:nvSpPr>
          <p:cNvPr id="55304" name="Rectangle 31"/>
          <p:cNvSpPr>
            <a:spLocks noGrp="1" noChangeArrowheads="1"/>
          </p:cNvSpPr>
          <p:nvPr>
            <p:ph type="title" idx="4294967295"/>
          </p:nvPr>
        </p:nvSpPr>
        <p:spPr/>
        <p:txBody>
          <a:bodyPr/>
          <a:lstStyle/>
          <a:p>
            <a:r>
              <a:rPr lang="en-US" smtClean="0"/>
              <a:t>Sensitivity and Saturation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r>
              <a:rPr lang="en-US" smtClean="0"/>
              <a:t>Selectivity / Blocking</a:t>
            </a:r>
          </a:p>
        </p:txBody>
      </p:sp>
      <p:sp>
        <p:nvSpPr>
          <p:cNvPr id="57346" name="Rectangle 3"/>
          <p:cNvSpPr>
            <a:spLocks noGrp="1" noChangeArrowheads="1"/>
          </p:cNvSpPr>
          <p:nvPr>
            <p:ph type="body" idx="4294967295"/>
          </p:nvPr>
        </p:nvSpPr>
        <p:spPr>
          <a:xfrm>
            <a:off x="355600" y="1066800"/>
            <a:ext cx="8521700" cy="1447800"/>
          </a:xfrm>
        </p:spPr>
        <p:txBody>
          <a:bodyPr/>
          <a:lstStyle/>
          <a:p>
            <a:r>
              <a:rPr lang="en-US" sz="2400" smtClean="0"/>
              <a:t>Describes how well interfering signals are rejected</a:t>
            </a:r>
          </a:p>
          <a:p>
            <a:r>
              <a:rPr lang="en-US" sz="2400" smtClean="0"/>
              <a:t>For a receiver with very poor selectivity, frequency hopping will not help much, as even off-frequency interference is not attenuated sufficiently</a:t>
            </a:r>
          </a:p>
        </p:txBody>
      </p:sp>
      <p:sp>
        <p:nvSpPr>
          <p:cNvPr id="57347" name="Text Box 10"/>
          <p:cNvSpPr txBox="1">
            <a:spLocks noChangeArrowheads="1"/>
          </p:cNvSpPr>
          <p:nvPr/>
        </p:nvSpPr>
        <p:spPr bwMode="auto">
          <a:xfrm>
            <a:off x="3975100" y="6005513"/>
            <a:ext cx="2514600" cy="274637"/>
          </a:xfrm>
          <a:prstGeom prst="rect">
            <a:avLst/>
          </a:prstGeom>
          <a:noFill/>
          <a:ln w="9525">
            <a:noFill/>
            <a:miter lim="800000"/>
            <a:headEnd/>
            <a:tailEnd/>
          </a:ln>
        </p:spPr>
        <p:txBody>
          <a:bodyPr>
            <a:spAutoFit/>
          </a:bodyPr>
          <a:lstStyle/>
          <a:p>
            <a:r>
              <a:rPr lang="nb-NO" sz="1200" b="1"/>
              <a:t>Frequency offset (1 MHz)</a:t>
            </a:r>
            <a:endParaRPr lang="en-GB" sz="1200" b="1"/>
          </a:p>
        </p:txBody>
      </p:sp>
      <p:grpSp>
        <p:nvGrpSpPr>
          <p:cNvPr id="57348" name="Group 22"/>
          <p:cNvGrpSpPr>
            <a:grpSpLocks/>
          </p:cNvGrpSpPr>
          <p:nvPr/>
        </p:nvGrpSpPr>
        <p:grpSpPr bwMode="auto">
          <a:xfrm>
            <a:off x="4089400" y="2730500"/>
            <a:ext cx="4838700" cy="3194050"/>
            <a:chOff x="2216" y="1720"/>
            <a:chExt cx="3048" cy="2012"/>
          </a:xfrm>
        </p:grpSpPr>
        <p:sp>
          <p:nvSpPr>
            <p:cNvPr id="57351" name="Text Box 4"/>
            <p:cNvSpPr txBox="1">
              <a:spLocks noChangeArrowheads="1"/>
            </p:cNvSpPr>
            <p:nvPr/>
          </p:nvSpPr>
          <p:spPr bwMode="auto">
            <a:xfrm>
              <a:off x="3224" y="1720"/>
              <a:ext cx="780" cy="173"/>
            </a:xfrm>
            <a:prstGeom prst="rect">
              <a:avLst/>
            </a:prstGeom>
            <a:noFill/>
            <a:ln w="9525">
              <a:noFill/>
              <a:miter lim="800000"/>
              <a:headEnd/>
              <a:tailEnd/>
            </a:ln>
          </p:spPr>
          <p:txBody>
            <a:bodyPr wrap="none">
              <a:spAutoFit/>
            </a:bodyPr>
            <a:lstStyle/>
            <a:p>
              <a:r>
                <a:rPr lang="en-GB" sz="1200"/>
                <a:t>Jamming signal</a:t>
              </a:r>
            </a:p>
          </p:txBody>
        </p:sp>
        <p:sp>
          <p:nvSpPr>
            <p:cNvPr id="57352" name="Text Box 5"/>
            <p:cNvSpPr txBox="1">
              <a:spLocks noChangeArrowheads="1"/>
            </p:cNvSpPr>
            <p:nvPr/>
          </p:nvSpPr>
          <p:spPr bwMode="auto">
            <a:xfrm>
              <a:off x="4000" y="3547"/>
              <a:ext cx="568" cy="173"/>
            </a:xfrm>
            <a:prstGeom prst="rect">
              <a:avLst/>
            </a:prstGeom>
            <a:noFill/>
            <a:ln w="9525">
              <a:noFill/>
              <a:miter lim="800000"/>
              <a:headEnd/>
              <a:tailEnd/>
            </a:ln>
          </p:spPr>
          <p:txBody>
            <a:bodyPr wrap="none">
              <a:spAutoFit/>
            </a:bodyPr>
            <a:lstStyle/>
            <a:p>
              <a:r>
                <a:rPr lang="nb-NO" sz="1200"/>
                <a:t>Frequency</a:t>
              </a:r>
              <a:endParaRPr lang="en-GB" sz="1200"/>
            </a:p>
          </p:txBody>
        </p:sp>
        <p:sp>
          <p:nvSpPr>
            <p:cNvPr id="57353" name="Line 6"/>
            <p:cNvSpPr>
              <a:spLocks noChangeShapeType="1"/>
            </p:cNvSpPr>
            <p:nvPr/>
          </p:nvSpPr>
          <p:spPr bwMode="auto">
            <a:xfrm>
              <a:off x="2216" y="3643"/>
              <a:ext cx="1812" cy="0"/>
            </a:xfrm>
            <a:prstGeom prst="line">
              <a:avLst/>
            </a:prstGeom>
            <a:noFill/>
            <a:ln w="9525">
              <a:solidFill>
                <a:schemeClr val="tx1"/>
              </a:solidFill>
              <a:round/>
              <a:headEnd/>
              <a:tailEnd/>
            </a:ln>
          </p:spPr>
          <p:txBody>
            <a:bodyPr/>
            <a:lstStyle/>
            <a:p>
              <a:endParaRPr lang="en-US"/>
            </a:p>
          </p:txBody>
        </p:sp>
        <p:sp>
          <p:nvSpPr>
            <p:cNvPr id="57354" name="Freeform 7"/>
            <p:cNvSpPr>
              <a:spLocks/>
            </p:cNvSpPr>
            <p:nvPr/>
          </p:nvSpPr>
          <p:spPr bwMode="auto">
            <a:xfrm>
              <a:off x="3434" y="1912"/>
              <a:ext cx="216" cy="1728"/>
            </a:xfrm>
            <a:custGeom>
              <a:avLst/>
              <a:gdLst>
                <a:gd name="T0" fmla="*/ 0 w 480"/>
                <a:gd name="T1" fmla="*/ 2147483647 h 696"/>
                <a:gd name="T2" fmla="*/ 1624955 w 480"/>
                <a:gd name="T3" fmla="*/ 2147483647 h 696"/>
                <a:gd name="T4" fmla="*/ 1624955 w 480"/>
                <a:gd name="T5" fmla="*/ 2147483647 h 696"/>
                <a:gd name="T6" fmla="*/ 1624955 w 480"/>
                <a:gd name="T7" fmla="*/ 2147483647 h 696"/>
                <a:gd name="T8" fmla="*/ 1624955 w 480"/>
                <a:gd name="T9" fmla="*/ 2147483647 h 696"/>
                <a:gd name="T10" fmla="*/ 1624955 w 480"/>
                <a:gd name="T11" fmla="*/ 2147483647 h 696"/>
                <a:gd name="T12" fmla="*/ 1624955 w 480"/>
                <a:gd name="T13" fmla="*/ 2147483647 h 696"/>
                <a:gd name="T14" fmla="*/ 0 60000 65536"/>
                <a:gd name="T15" fmla="*/ 0 60000 65536"/>
                <a:gd name="T16" fmla="*/ 0 60000 65536"/>
                <a:gd name="T17" fmla="*/ 0 60000 65536"/>
                <a:gd name="T18" fmla="*/ 0 60000 65536"/>
                <a:gd name="T19" fmla="*/ 0 60000 65536"/>
                <a:gd name="T20" fmla="*/ 0 60000 65536"/>
                <a:gd name="T21" fmla="*/ 0 w 480"/>
                <a:gd name="T22" fmla="*/ 0 h 696"/>
                <a:gd name="T23" fmla="*/ 480 w 48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96">
                  <a:moveTo>
                    <a:pt x="0" y="696"/>
                  </a:moveTo>
                  <a:cubicBezTo>
                    <a:pt x="12" y="536"/>
                    <a:pt x="24" y="376"/>
                    <a:pt x="48" y="264"/>
                  </a:cubicBezTo>
                  <a:cubicBezTo>
                    <a:pt x="72" y="152"/>
                    <a:pt x="112" y="48"/>
                    <a:pt x="144" y="24"/>
                  </a:cubicBezTo>
                  <a:cubicBezTo>
                    <a:pt x="176" y="0"/>
                    <a:pt x="208" y="120"/>
                    <a:pt x="240" y="120"/>
                  </a:cubicBezTo>
                  <a:cubicBezTo>
                    <a:pt x="272" y="120"/>
                    <a:pt x="304" y="8"/>
                    <a:pt x="336" y="24"/>
                  </a:cubicBezTo>
                  <a:cubicBezTo>
                    <a:pt x="368" y="40"/>
                    <a:pt x="408" y="104"/>
                    <a:pt x="432" y="216"/>
                  </a:cubicBezTo>
                  <a:cubicBezTo>
                    <a:pt x="456" y="328"/>
                    <a:pt x="472" y="616"/>
                    <a:pt x="480" y="696"/>
                  </a:cubicBezTo>
                </a:path>
              </a:pathLst>
            </a:custGeom>
            <a:solidFill>
              <a:srgbClr val="FF4C00"/>
            </a:solidFill>
            <a:ln w="9525">
              <a:solidFill>
                <a:schemeClr val="tx1"/>
              </a:solidFill>
              <a:round/>
              <a:headEnd/>
              <a:tailEnd/>
            </a:ln>
          </p:spPr>
          <p:txBody>
            <a:bodyPr/>
            <a:lstStyle/>
            <a:p>
              <a:endParaRPr lang="en-US"/>
            </a:p>
          </p:txBody>
        </p:sp>
        <p:sp>
          <p:nvSpPr>
            <p:cNvPr id="57355" name="Text Box 8"/>
            <p:cNvSpPr txBox="1">
              <a:spLocks noChangeArrowheads="1"/>
            </p:cNvSpPr>
            <p:nvPr/>
          </p:nvSpPr>
          <p:spPr bwMode="auto">
            <a:xfrm>
              <a:off x="2312" y="2728"/>
              <a:ext cx="806" cy="288"/>
            </a:xfrm>
            <a:prstGeom prst="rect">
              <a:avLst/>
            </a:prstGeom>
            <a:noFill/>
            <a:ln w="9525">
              <a:noFill/>
              <a:miter lim="800000"/>
              <a:headEnd/>
              <a:tailEnd/>
            </a:ln>
          </p:spPr>
          <p:txBody>
            <a:bodyPr wrap="none">
              <a:spAutoFit/>
            </a:bodyPr>
            <a:lstStyle/>
            <a:p>
              <a:r>
                <a:rPr lang="en-GB" sz="1200"/>
                <a:t>Desired channel</a:t>
              </a:r>
            </a:p>
            <a:p>
              <a:r>
                <a:rPr lang="en-GB" sz="1200"/>
                <a:t>-89 dBm</a:t>
              </a:r>
            </a:p>
          </p:txBody>
        </p:sp>
        <p:sp>
          <p:nvSpPr>
            <p:cNvPr id="57356" name="Line 9"/>
            <p:cNvSpPr>
              <a:spLocks noChangeShapeType="1"/>
            </p:cNvSpPr>
            <p:nvPr/>
          </p:nvSpPr>
          <p:spPr bwMode="auto">
            <a:xfrm>
              <a:off x="2696" y="3732"/>
              <a:ext cx="848" cy="0"/>
            </a:xfrm>
            <a:prstGeom prst="line">
              <a:avLst/>
            </a:prstGeom>
            <a:noFill/>
            <a:ln w="9525">
              <a:solidFill>
                <a:schemeClr val="tx1"/>
              </a:solidFill>
              <a:round/>
              <a:headEnd type="triangle" w="med" len="med"/>
              <a:tailEnd type="triangle" w="med" len="med"/>
            </a:ln>
          </p:spPr>
          <p:txBody>
            <a:bodyPr/>
            <a:lstStyle/>
            <a:p>
              <a:endParaRPr lang="en-US"/>
            </a:p>
          </p:txBody>
        </p:sp>
        <p:sp>
          <p:nvSpPr>
            <p:cNvPr id="57357" name="Line 11"/>
            <p:cNvSpPr>
              <a:spLocks noChangeShapeType="1"/>
            </p:cNvSpPr>
            <p:nvPr/>
          </p:nvSpPr>
          <p:spPr bwMode="auto">
            <a:xfrm flipV="1">
              <a:off x="3224" y="2008"/>
              <a:ext cx="0" cy="1008"/>
            </a:xfrm>
            <a:prstGeom prst="line">
              <a:avLst/>
            </a:prstGeom>
            <a:noFill/>
            <a:ln w="9525">
              <a:solidFill>
                <a:schemeClr val="tx1"/>
              </a:solidFill>
              <a:round/>
              <a:headEnd type="triangle" w="med" len="med"/>
              <a:tailEnd type="triangle" w="med" len="med"/>
            </a:ln>
          </p:spPr>
          <p:txBody>
            <a:bodyPr/>
            <a:lstStyle/>
            <a:p>
              <a:endParaRPr lang="en-US"/>
            </a:p>
          </p:txBody>
        </p:sp>
        <p:sp>
          <p:nvSpPr>
            <p:cNvPr id="57358" name="Freeform 12"/>
            <p:cNvSpPr>
              <a:spLocks/>
            </p:cNvSpPr>
            <p:nvPr/>
          </p:nvSpPr>
          <p:spPr bwMode="auto">
            <a:xfrm>
              <a:off x="2648" y="3016"/>
              <a:ext cx="120" cy="624"/>
            </a:xfrm>
            <a:custGeom>
              <a:avLst/>
              <a:gdLst>
                <a:gd name="T0" fmla="*/ 0 w 480"/>
                <a:gd name="T1" fmla="*/ 803722964 h 696"/>
                <a:gd name="T2" fmla="*/ 8192 w 480"/>
                <a:gd name="T3" fmla="*/ 803722964 h 696"/>
                <a:gd name="T4" fmla="*/ 8192 w 480"/>
                <a:gd name="T5" fmla="*/ 803722964 h 696"/>
                <a:gd name="T6" fmla="*/ 8192 w 480"/>
                <a:gd name="T7" fmla="*/ 803722964 h 696"/>
                <a:gd name="T8" fmla="*/ 8192 w 480"/>
                <a:gd name="T9" fmla="*/ 803722964 h 696"/>
                <a:gd name="T10" fmla="*/ 8192 w 480"/>
                <a:gd name="T11" fmla="*/ 803722964 h 696"/>
                <a:gd name="T12" fmla="*/ 8192 w 480"/>
                <a:gd name="T13" fmla="*/ 803722964 h 696"/>
                <a:gd name="T14" fmla="*/ 0 60000 65536"/>
                <a:gd name="T15" fmla="*/ 0 60000 65536"/>
                <a:gd name="T16" fmla="*/ 0 60000 65536"/>
                <a:gd name="T17" fmla="*/ 0 60000 65536"/>
                <a:gd name="T18" fmla="*/ 0 60000 65536"/>
                <a:gd name="T19" fmla="*/ 0 60000 65536"/>
                <a:gd name="T20" fmla="*/ 0 60000 65536"/>
                <a:gd name="T21" fmla="*/ 0 w 480"/>
                <a:gd name="T22" fmla="*/ 0 h 696"/>
                <a:gd name="T23" fmla="*/ 480 w 48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96">
                  <a:moveTo>
                    <a:pt x="0" y="696"/>
                  </a:moveTo>
                  <a:cubicBezTo>
                    <a:pt x="12" y="536"/>
                    <a:pt x="24" y="376"/>
                    <a:pt x="48" y="264"/>
                  </a:cubicBezTo>
                  <a:cubicBezTo>
                    <a:pt x="72" y="152"/>
                    <a:pt x="112" y="48"/>
                    <a:pt x="144" y="24"/>
                  </a:cubicBezTo>
                  <a:cubicBezTo>
                    <a:pt x="176" y="0"/>
                    <a:pt x="208" y="120"/>
                    <a:pt x="240" y="120"/>
                  </a:cubicBezTo>
                  <a:cubicBezTo>
                    <a:pt x="272" y="120"/>
                    <a:pt x="304" y="8"/>
                    <a:pt x="336" y="24"/>
                  </a:cubicBezTo>
                  <a:cubicBezTo>
                    <a:pt x="368" y="40"/>
                    <a:pt x="408" y="104"/>
                    <a:pt x="432" y="216"/>
                  </a:cubicBezTo>
                  <a:cubicBezTo>
                    <a:pt x="456" y="328"/>
                    <a:pt x="472" y="616"/>
                    <a:pt x="480" y="696"/>
                  </a:cubicBezTo>
                </a:path>
              </a:pathLst>
            </a:custGeom>
            <a:solidFill>
              <a:srgbClr val="33CC33"/>
            </a:solidFill>
            <a:ln w="9525">
              <a:solidFill>
                <a:schemeClr val="tx1"/>
              </a:solidFill>
              <a:round/>
              <a:headEnd/>
              <a:tailEnd/>
            </a:ln>
          </p:spPr>
          <p:txBody>
            <a:bodyPr/>
            <a:lstStyle/>
            <a:p>
              <a:endParaRPr lang="en-US"/>
            </a:p>
          </p:txBody>
        </p:sp>
        <p:sp>
          <p:nvSpPr>
            <p:cNvPr id="57359" name="Freeform 13"/>
            <p:cNvSpPr>
              <a:spLocks/>
            </p:cNvSpPr>
            <p:nvPr/>
          </p:nvSpPr>
          <p:spPr bwMode="auto">
            <a:xfrm>
              <a:off x="3464" y="3016"/>
              <a:ext cx="120" cy="624"/>
            </a:xfrm>
            <a:custGeom>
              <a:avLst/>
              <a:gdLst>
                <a:gd name="T0" fmla="*/ 0 w 480"/>
                <a:gd name="T1" fmla="*/ 803722964 h 696"/>
                <a:gd name="T2" fmla="*/ 8192 w 480"/>
                <a:gd name="T3" fmla="*/ 803722964 h 696"/>
                <a:gd name="T4" fmla="*/ 8192 w 480"/>
                <a:gd name="T5" fmla="*/ 803722964 h 696"/>
                <a:gd name="T6" fmla="*/ 8192 w 480"/>
                <a:gd name="T7" fmla="*/ 803722964 h 696"/>
                <a:gd name="T8" fmla="*/ 8192 w 480"/>
                <a:gd name="T9" fmla="*/ 803722964 h 696"/>
                <a:gd name="T10" fmla="*/ 8192 w 480"/>
                <a:gd name="T11" fmla="*/ 803722964 h 696"/>
                <a:gd name="T12" fmla="*/ 8192 w 480"/>
                <a:gd name="T13" fmla="*/ 803722964 h 696"/>
                <a:gd name="T14" fmla="*/ 0 60000 65536"/>
                <a:gd name="T15" fmla="*/ 0 60000 65536"/>
                <a:gd name="T16" fmla="*/ 0 60000 65536"/>
                <a:gd name="T17" fmla="*/ 0 60000 65536"/>
                <a:gd name="T18" fmla="*/ 0 60000 65536"/>
                <a:gd name="T19" fmla="*/ 0 60000 65536"/>
                <a:gd name="T20" fmla="*/ 0 60000 65536"/>
                <a:gd name="T21" fmla="*/ 0 w 480"/>
                <a:gd name="T22" fmla="*/ 0 h 696"/>
                <a:gd name="T23" fmla="*/ 480 w 48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96">
                  <a:moveTo>
                    <a:pt x="0" y="696"/>
                  </a:moveTo>
                  <a:cubicBezTo>
                    <a:pt x="12" y="536"/>
                    <a:pt x="24" y="376"/>
                    <a:pt x="48" y="264"/>
                  </a:cubicBezTo>
                  <a:cubicBezTo>
                    <a:pt x="72" y="152"/>
                    <a:pt x="112" y="48"/>
                    <a:pt x="144" y="24"/>
                  </a:cubicBezTo>
                  <a:cubicBezTo>
                    <a:pt x="176" y="0"/>
                    <a:pt x="208" y="120"/>
                    <a:pt x="240" y="120"/>
                  </a:cubicBezTo>
                  <a:cubicBezTo>
                    <a:pt x="272" y="120"/>
                    <a:pt x="304" y="8"/>
                    <a:pt x="336" y="24"/>
                  </a:cubicBezTo>
                  <a:cubicBezTo>
                    <a:pt x="368" y="40"/>
                    <a:pt x="408" y="104"/>
                    <a:pt x="432" y="216"/>
                  </a:cubicBezTo>
                  <a:cubicBezTo>
                    <a:pt x="456" y="328"/>
                    <a:pt x="472" y="616"/>
                    <a:pt x="480" y="696"/>
                  </a:cubicBezTo>
                </a:path>
              </a:pathLst>
            </a:custGeom>
            <a:solidFill>
              <a:srgbClr val="FF4C00"/>
            </a:solidFill>
            <a:ln w="9525">
              <a:solidFill>
                <a:schemeClr val="tx1"/>
              </a:solidFill>
              <a:round/>
              <a:headEnd/>
              <a:tailEnd/>
            </a:ln>
          </p:spPr>
          <p:txBody>
            <a:bodyPr/>
            <a:lstStyle/>
            <a:p>
              <a:endParaRPr lang="en-US"/>
            </a:p>
          </p:txBody>
        </p:sp>
        <p:sp>
          <p:nvSpPr>
            <p:cNvPr id="57360" name="Line 14"/>
            <p:cNvSpPr>
              <a:spLocks noChangeShapeType="1"/>
            </p:cNvSpPr>
            <p:nvPr/>
          </p:nvSpPr>
          <p:spPr bwMode="auto">
            <a:xfrm flipH="1" flipV="1">
              <a:off x="3560" y="3064"/>
              <a:ext cx="1040" cy="200"/>
            </a:xfrm>
            <a:prstGeom prst="line">
              <a:avLst/>
            </a:prstGeom>
            <a:noFill/>
            <a:ln w="9525">
              <a:solidFill>
                <a:srgbClr val="000000"/>
              </a:solidFill>
              <a:round/>
              <a:headEnd/>
              <a:tailEnd type="triangle" w="med" len="med"/>
            </a:ln>
          </p:spPr>
          <p:txBody>
            <a:bodyPr>
              <a:spAutoFit/>
            </a:bodyPr>
            <a:lstStyle/>
            <a:p>
              <a:endParaRPr lang="en-US"/>
            </a:p>
          </p:txBody>
        </p:sp>
        <p:sp>
          <p:nvSpPr>
            <p:cNvPr id="57361" name="Text Box 15"/>
            <p:cNvSpPr txBox="1">
              <a:spLocks noChangeArrowheads="1"/>
            </p:cNvSpPr>
            <p:nvPr/>
          </p:nvSpPr>
          <p:spPr bwMode="auto">
            <a:xfrm>
              <a:off x="4616" y="3072"/>
              <a:ext cx="648" cy="594"/>
            </a:xfrm>
            <a:prstGeom prst="rect">
              <a:avLst/>
            </a:prstGeom>
            <a:solidFill>
              <a:srgbClr val="FFFFFF"/>
            </a:solidFill>
            <a:ln w="9525">
              <a:noFill/>
              <a:miter lim="800000"/>
              <a:headEnd/>
              <a:tailEnd/>
            </a:ln>
          </p:spPr>
          <p:txBody>
            <a:bodyPr>
              <a:spAutoFit/>
            </a:bodyPr>
            <a:lstStyle/>
            <a:p>
              <a:pPr eaLnBrk="0" hangingPunct="0">
                <a:spcBef>
                  <a:spcPct val="50000"/>
                </a:spcBef>
              </a:pPr>
              <a:r>
                <a:rPr lang="nb-NO" sz="1400" b="1"/>
                <a:t>Simple FM, wide bandwidth:  0dB</a:t>
              </a:r>
            </a:p>
          </p:txBody>
        </p:sp>
        <p:sp>
          <p:nvSpPr>
            <p:cNvPr id="57362" name="Line 16"/>
            <p:cNvSpPr>
              <a:spLocks noChangeShapeType="1"/>
            </p:cNvSpPr>
            <p:nvPr/>
          </p:nvSpPr>
          <p:spPr bwMode="auto">
            <a:xfrm flipH="1">
              <a:off x="3608" y="2008"/>
              <a:ext cx="576" cy="0"/>
            </a:xfrm>
            <a:prstGeom prst="line">
              <a:avLst/>
            </a:prstGeom>
            <a:noFill/>
            <a:ln w="9525">
              <a:solidFill>
                <a:srgbClr val="000000"/>
              </a:solidFill>
              <a:round/>
              <a:headEnd/>
              <a:tailEnd type="triangle" w="med" len="med"/>
            </a:ln>
          </p:spPr>
          <p:txBody>
            <a:bodyPr>
              <a:spAutoFit/>
            </a:bodyPr>
            <a:lstStyle/>
            <a:p>
              <a:endParaRPr lang="en-US"/>
            </a:p>
          </p:txBody>
        </p:sp>
        <p:sp>
          <p:nvSpPr>
            <p:cNvPr id="57363" name="Text Box 17"/>
            <p:cNvSpPr txBox="1">
              <a:spLocks noChangeArrowheads="1"/>
            </p:cNvSpPr>
            <p:nvPr/>
          </p:nvSpPr>
          <p:spPr bwMode="auto">
            <a:xfrm>
              <a:off x="4184" y="1768"/>
              <a:ext cx="960" cy="1063"/>
            </a:xfrm>
            <a:prstGeom prst="rect">
              <a:avLst/>
            </a:prstGeom>
            <a:solidFill>
              <a:srgbClr val="FFFFFF"/>
            </a:solidFill>
            <a:ln w="9525">
              <a:noFill/>
              <a:miter lim="800000"/>
              <a:headEnd/>
              <a:tailEnd/>
            </a:ln>
          </p:spPr>
          <p:txBody>
            <a:bodyPr>
              <a:spAutoFit/>
            </a:bodyPr>
            <a:lstStyle/>
            <a:p>
              <a:pPr eaLnBrk="0" hangingPunct="0">
                <a:spcBef>
                  <a:spcPct val="50000"/>
                </a:spcBef>
              </a:pPr>
              <a:r>
                <a:rPr lang="nb-NO" sz="1400" b="1"/>
                <a:t>CC2500 </a:t>
              </a:r>
              <a:r>
                <a:rPr lang="en-GB" sz="1400" b="1"/>
                <a:t>performance</a:t>
              </a:r>
              <a:r>
                <a:rPr lang="nb-NO" sz="1400" b="1"/>
                <a:t>: 31dB</a:t>
              </a:r>
            </a:p>
            <a:p>
              <a:pPr eaLnBrk="0" hangingPunct="0">
                <a:spcBef>
                  <a:spcPct val="50000"/>
                </a:spcBef>
              </a:pPr>
              <a:r>
                <a:rPr lang="en-GB" sz="1400" b="1"/>
                <a:t>Jammer is 1259 times stronger than the wanted signal</a:t>
              </a:r>
            </a:p>
          </p:txBody>
        </p:sp>
        <p:sp>
          <p:nvSpPr>
            <p:cNvPr id="57364" name="Text Box 18"/>
            <p:cNvSpPr txBox="1">
              <a:spLocks noChangeArrowheads="1"/>
            </p:cNvSpPr>
            <p:nvPr/>
          </p:nvSpPr>
          <p:spPr bwMode="auto">
            <a:xfrm>
              <a:off x="2605" y="2304"/>
              <a:ext cx="590" cy="173"/>
            </a:xfrm>
            <a:prstGeom prst="rect">
              <a:avLst/>
            </a:prstGeom>
            <a:noFill/>
            <a:ln w="9525">
              <a:noFill/>
              <a:miter lim="800000"/>
              <a:headEnd/>
              <a:tailEnd/>
            </a:ln>
          </p:spPr>
          <p:txBody>
            <a:bodyPr wrap="none">
              <a:spAutoFit/>
            </a:bodyPr>
            <a:lstStyle/>
            <a:p>
              <a:r>
                <a:rPr lang="nb-NO" sz="1200" b="1"/>
                <a:t>Selectivity</a:t>
              </a:r>
              <a:endParaRPr lang="en-GB" sz="1200" b="1"/>
            </a:p>
          </p:txBody>
        </p:sp>
      </p:grpSp>
      <p:sp>
        <p:nvSpPr>
          <p:cNvPr id="57349" name="Text Box 19"/>
          <p:cNvSpPr txBox="1">
            <a:spLocks noChangeArrowheads="1"/>
          </p:cNvSpPr>
          <p:nvPr/>
        </p:nvSpPr>
        <p:spPr bwMode="auto">
          <a:xfrm>
            <a:off x="841375" y="5965825"/>
            <a:ext cx="2659063" cy="304800"/>
          </a:xfrm>
          <a:prstGeom prst="rect">
            <a:avLst/>
          </a:prstGeom>
          <a:noFill/>
          <a:ln w="9525">
            <a:noFill/>
            <a:miter lim="800000"/>
            <a:headEnd/>
            <a:tailEnd/>
          </a:ln>
        </p:spPr>
        <p:txBody>
          <a:bodyPr wrap="none">
            <a:spAutoFit/>
          </a:bodyPr>
          <a:lstStyle/>
          <a:p>
            <a:pPr algn="ctr" eaLnBrk="0" hangingPunct="0">
              <a:spcBef>
                <a:spcPct val="50000"/>
              </a:spcBef>
            </a:pPr>
            <a:r>
              <a:rPr lang="en-US" sz="1400" b="1"/>
              <a:t>31 dB ~ 36 times the distance</a:t>
            </a:r>
          </a:p>
        </p:txBody>
      </p:sp>
      <p:pic>
        <p:nvPicPr>
          <p:cNvPr id="57350" name="Picture 20"/>
          <p:cNvPicPr>
            <a:picLocks noChangeAspect="1" noChangeArrowheads="1"/>
          </p:cNvPicPr>
          <p:nvPr/>
        </p:nvPicPr>
        <p:blipFill>
          <a:blip r:embed="rId3"/>
          <a:srcRect/>
          <a:stretch>
            <a:fillRect/>
          </a:stretch>
        </p:blipFill>
        <p:spPr bwMode="auto">
          <a:xfrm>
            <a:off x="495300" y="3060700"/>
            <a:ext cx="2693988" cy="301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FinalPowerpoint</Template>
  <TotalTime>171129</TotalTime>
  <Words>17714</Words>
  <Application>Microsoft Office PowerPoint</Application>
  <PresentationFormat>On-screen Show (4:3)</PresentationFormat>
  <Paragraphs>3639</Paragraphs>
  <Slides>60</Slides>
  <Notes>47</Notes>
  <HiddenSlides>0</HiddenSlides>
  <MMClips>0</MMClips>
  <ScaleCrop>false</ScaleCrop>
  <HeadingPairs>
    <vt:vector size="8" baseType="variant">
      <vt:variant>
        <vt:lpstr>Fonts Used</vt:lpstr>
      </vt:variant>
      <vt:variant>
        <vt:i4>4</vt:i4>
      </vt:variant>
      <vt:variant>
        <vt:lpstr>Design Template</vt:lpstr>
      </vt:variant>
      <vt:variant>
        <vt:i4>4</vt:i4>
      </vt:variant>
      <vt:variant>
        <vt:lpstr>Embedded OLE Servers</vt:lpstr>
      </vt:variant>
      <vt:variant>
        <vt:i4>2</vt:i4>
      </vt:variant>
      <vt:variant>
        <vt:lpstr>Slide Titles</vt:lpstr>
      </vt:variant>
      <vt:variant>
        <vt:i4>60</vt:i4>
      </vt:variant>
    </vt:vector>
  </HeadingPairs>
  <TitlesOfParts>
    <vt:vector size="70" baseType="lpstr">
      <vt:lpstr>Arial</vt:lpstr>
      <vt:lpstr>Wingdings</vt:lpstr>
      <vt:lpstr>SimSun</vt:lpstr>
      <vt:lpstr>ＭＳ Ｐゴシック</vt:lpstr>
      <vt:lpstr>FinalPowerpoint</vt:lpstr>
      <vt:lpstr>Custom Design</vt:lpstr>
      <vt:lpstr>1_Custom Design</vt:lpstr>
      <vt:lpstr>FinalPowerpoint</vt:lpstr>
      <vt:lpstr>Visio</vt:lpstr>
      <vt:lpstr>Equation</vt:lpstr>
      <vt:lpstr>Slide 1</vt:lpstr>
      <vt:lpstr>Abstract</vt:lpstr>
      <vt:lpstr>Broad range of applications</vt:lpstr>
      <vt:lpstr>TI’s portfolio: The industry’s broadest</vt:lpstr>
      <vt:lpstr>Agenda</vt:lpstr>
      <vt:lpstr>Basic system parameter definitions</vt:lpstr>
      <vt:lpstr>Typical power levels</vt:lpstr>
      <vt:lpstr>Sensitivity and Saturation</vt:lpstr>
      <vt:lpstr>Selectivity / Blocking</vt:lpstr>
      <vt:lpstr>Agenda</vt:lpstr>
      <vt:lpstr>Typical Decision Parameters</vt:lpstr>
      <vt:lpstr>Basic Building Blocks</vt:lpstr>
      <vt:lpstr>Typical RF-IC block diagram</vt:lpstr>
      <vt:lpstr>Crystals</vt:lpstr>
      <vt:lpstr>Crystal Accuracy</vt:lpstr>
      <vt:lpstr>Balun and Matching circuit</vt:lpstr>
      <vt:lpstr>Antennas, commonly used</vt:lpstr>
      <vt:lpstr>Agenda</vt:lpstr>
      <vt:lpstr>Wireless Communication Systems</vt:lpstr>
      <vt:lpstr>Modulation Methods</vt:lpstr>
      <vt:lpstr>Digital Modulation – ASK</vt:lpstr>
      <vt:lpstr>Amplitude Modulation (lab)</vt:lpstr>
      <vt:lpstr>AM modulator (sim)</vt:lpstr>
      <vt:lpstr>Digital Modulation - FSK</vt:lpstr>
      <vt:lpstr>Frequency Modulation (lab)</vt:lpstr>
      <vt:lpstr>FM modulator</vt:lpstr>
      <vt:lpstr>4 level FM modulator</vt:lpstr>
      <vt:lpstr>Digital Modulation - nFSK</vt:lpstr>
      <vt:lpstr>Digital Modulation – QPSK/OQPSK</vt:lpstr>
      <vt:lpstr>OQPSK modulator</vt:lpstr>
      <vt:lpstr>Comparison of Simulation to real data</vt:lpstr>
      <vt:lpstr>Summary of modulation analysis</vt:lpstr>
      <vt:lpstr>Demodulation Requirements</vt:lpstr>
      <vt:lpstr>Bit synchronization (Preamble)</vt:lpstr>
      <vt:lpstr>Byte synchronization (Sync Word)</vt:lpstr>
      <vt:lpstr>WaveMatch; Advanced DSP Detector</vt:lpstr>
      <vt:lpstr>Compare sensitivity of 2FSK-4FSK</vt:lpstr>
      <vt:lpstr>Agenda</vt:lpstr>
      <vt:lpstr>Regulations ISM/SRD Bands</vt:lpstr>
      <vt:lpstr>Regional Comparisons</vt:lpstr>
      <vt:lpstr>The “World-Wide” 2.4 GHz ISM Band</vt:lpstr>
      <vt:lpstr>Frequency Spectrum Allocation</vt:lpstr>
      <vt:lpstr>Sub 1GHz ISM Bands</vt:lpstr>
      <vt:lpstr>Agenda</vt:lpstr>
      <vt:lpstr>Development kits</vt:lpstr>
      <vt:lpstr>SmartRF Studio version 7</vt:lpstr>
      <vt:lpstr>SmartRF Studio</vt:lpstr>
      <vt:lpstr> Getting Started with TI LPRF   Questions?</vt:lpstr>
      <vt:lpstr>Backup  </vt:lpstr>
      <vt:lpstr>LPRF Value Line Tools Introduction</vt:lpstr>
      <vt:lpstr>Antenna Evaluation Kit</vt:lpstr>
      <vt:lpstr>Mini-Development Kits</vt:lpstr>
      <vt:lpstr>Antenna Evaluation Kit</vt:lpstr>
      <vt:lpstr>eZ430 – RF2500  Development Tool</vt:lpstr>
      <vt:lpstr>Software Stacks</vt:lpstr>
      <vt:lpstr>Packet Sniffer</vt:lpstr>
      <vt:lpstr>Packet Sniffer</vt:lpstr>
      <vt:lpstr>SmartRF Flash Programmer</vt:lpstr>
      <vt:lpstr>PurePath Wireless Configurator</vt:lpstr>
      <vt:lpstr>Probability of bit errors</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amith@ti.com</dc:creator>
  <cp:lastModifiedBy>a0869488</cp:lastModifiedBy>
  <cp:revision>1658</cp:revision>
  <dcterms:created xsi:type="dcterms:W3CDTF">2007-12-19T20:51:45Z</dcterms:created>
  <dcterms:modified xsi:type="dcterms:W3CDTF">2012-05-08T02:58:35Z</dcterms:modified>
</cp:coreProperties>
</file>