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465" r:id="rId7"/>
    <p:sldId id="468" r:id="rId8"/>
    <p:sldId id="470" r:id="rId9"/>
    <p:sldId id="488" r:id="rId10"/>
    <p:sldId id="471" r:id="rId11"/>
    <p:sldId id="494" r:id="rId12"/>
    <p:sldId id="469" r:id="rId13"/>
    <p:sldId id="487" r:id="rId14"/>
    <p:sldId id="489" r:id="rId15"/>
    <p:sldId id="490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CCFF"/>
    <a:srgbClr val="FF0000"/>
    <a:srgbClr val="60E109"/>
    <a:srgbClr val="6CF50F"/>
    <a:srgbClr val="AAAAA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1" autoAdjust="0"/>
    <p:restoredTop sz="91634" autoAdjust="0"/>
  </p:normalViewPr>
  <p:slideViewPr>
    <p:cSldViewPr snapToGrid="0">
      <p:cViewPr>
        <p:scale>
          <a:sx n="100" d="100"/>
          <a:sy n="100" d="100"/>
        </p:scale>
        <p:origin x="-480" y="504"/>
      </p:cViewPr>
      <p:guideLst>
        <p:guide orient="horz" pos="2160"/>
        <p:guide pos="41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748" y="-108"/>
      </p:cViewPr>
      <p:guideLst>
        <p:guide orient="horz" pos="3126"/>
        <p:guide pos="2141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26132-B5BD-4173-B30B-510F7D63AB76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1AE5A-1706-40E1-A589-CB0845112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296" cy="49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24" y="1"/>
            <a:ext cx="2945295" cy="49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4" y="4715496"/>
            <a:ext cx="5437828" cy="4465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282"/>
            <a:ext cx="2945296" cy="49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24" y="9429282"/>
            <a:ext cx="2945295" cy="49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51F4BA21-A406-4A20-BBF0-C54E45FF5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F4BA21-A406-4A20-BBF0-C54E45FF57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AFEAD-B0CC-46D7-9F17-69BDDE14B70F}" type="slidenum">
              <a:rPr lang="en-US"/>
              <a:pPr/>
              <a:t>10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51230-D977-4FC8-9308-D2277DD85CAF}" type="slidenum">
              <a:rPr lang="en-US"/>
              <a:pPr/>
              <a:t>2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51230-D977-4FC8-9308-D2277DD85CAF}" type="slidenum">
              <a:rPr lang="en-US"/>
              <a:pPr/>
              <a:t>3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nb-NO" sz="1000" b="1" dirty="0" err="1" smtClean="0">
                <a:cs typeface="Arial" charset="0"/>
              </a:rPr>
              <a:t>Wider</a:t>
            </a:r>
            <a:r>
              <a:rPr lang="nb-NO" sz="1000" b="1" dirty="0" smtClean="0">
                <a:cs typeface="Arial" charset="0"/>
              </a:rPr>
              <a:t> RX filter </a:t>
            </a:r>
            <a:r>
              <a:rPr lang="nb-NO" sz="1000" b="1" dirty="0" err="1" smtClean="0">
                <a:cs typeface="Arial" charset="0"/>
              </a:rPr>
              <a:t>bandwidth</a:t>
            </a:r>
            <a:r>
              <a:rPr lang="nb-NO" sz="1000" b="1" dirty="0" smtClean="0">
                <a:cs typeface="Arial" charset="0"/>
              </a:rPr>
              <a:t>: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nb-NO" sz="1000" dirty="0" err="1" smtClean="0">
                <a:cs typeface="Arial" charset="0"/>
              </a:rPr>
              <a:t>Reduced</a:t>
            </a:r>
            <a:r>
              <a:rPr lang="nb-NO" sz="1000" dirty="0" smtClean="0">
                <a:cs typeface="Arial" charset="0"/>
              </a:rPr>
              <a:t> </a:t>
            </a:r>
            <a:r>
              <a:rPr lang="nb-NO" sz="1000" dirty="0" err="1" smtClean="0">
                <a:cs typeface="Arial" charset="0"/>
              </a:rPr>
              <a:t>sensitivity</a:t>
            </a:r>
            <a:r>
              <a:rPr lang="nb-NO" sz="1000" dirty="0" smtClean="0">
                <a:cs typeface="Arial" charset="0"/>
              </a:rPr>
              <a:t> and </a:t>
            </a:r>
            <a:r>
              <a:rPr lang="nb-NO" sz="1000" dirty="0" err="1" smtClean="0">
                <a:cs typeface="Arial" charset="0"/>
              </a:rPr>
              <a:t>close-in</a:t>
            </a:r>
            <a:r>
              <a:rPr lang="nb-NO" sz="1000" dirty="0" smtClean="0">
                <a:cs typeface="Arial" charset="0"/>
              </a:rPr>
              <a:t> </a:t>
            </a:r>
            <a:r>
              <a:rPr lang="nb-NO" sz="1000" dirty="0" err="1" smtClean="0">
                <a:cs typeface="Arial" charset="0"/>
              </a:rPr>
              <a:t>selectivity</a:t>
            </a:r>
            <a:endParaRPr lang="en-US" sz="1000" dirty="0" smtClean="0">
              <a:cs typeface="Arial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nb-NO" sz="1000" dirty="0" err="1" smtClean="0"/>
              <a:t>Temperature</a:t>
            </a:r>
            <a:r>
              <a:rPr lang="nb-NO" sz="1000" dirty="0" smtClean="0"/>
              <a:t> </a:t>
            </a:r>
            <a:r>
              <a:rPr lang="nb-NO" sz="1000" dirty="0" err="1" smtClean="0"/>
              <a:t>compensation</a:t>
            </a:r>
            <a:r>
              <a:rPr lang="nb-NO" sz="1000" dirty="0" smtClean="0"/>
              <a:t> </a:t>
            </a:r>
            <a:r>
              <a:rPr lang="nb-NO" sz="1000" dirty="0" err="1" smtClean="0"/>
              <a:t>might</a:t>
            </a:r>
            <a:r>
              <a:rPr lang="nb-NO" sz="1000" dirty="0" smtClean="0"/>
              <a:t> not be </a:t>
            </a:r>
            <a:r>
              <a:rPr lang="nb-NO" sz="1000" dirty="0" err="1" smtClean="0"/>
              <a:t>neccessary</a:t>
            </a:r>
            <a:endParaRPr lang="nb-NO" sz="1000" dirty="0" smtClean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nb-NO" sz="1000" dirty="0" err="1" smtClean="0"/>
              <a:t>Allows</a:t>
            </a:r>
            <a:r>
              <a:rPr lang="nb-NO" sz="1000" dirty="0" smtClean="0"/>
              <a:t> </a:t>
            </a:r>
            <a:r>
              <a:rPr lang="nb-NO" sz="1000" dirty="0" err="1" smtClean="0"/>
              <a:t>cheaper</a:t>
            </a:r>
            <a:r>
              <a:rPr lang="nb-NO" sz="1000" dirty="0" smtClean="0"/>
              <a:t> (i.e. less </a:t>
            </a:r>
            <a:r>
              <a:rPr lang="nb-NO" sz="1000" dirty="0" err="1" smtClean="0"/>
              <a:t>accurate</a:t>
            </a:r>
            <a:r>
              <a:rPr lang="nb-NO" sz="1000" dirty="0" smtClean="0"/>
              <a:t>) </a:t>
            </a:r>
            <a:r>
              <a:rPr lang="nb-NO" sz="1000" dirty="0" err="1" smtClean="0"/>
              <a:t>crystal</a:t>
            </a:r>
            <a:r>
              <a:rPr lang="nb-NO" sz="1000" dirty="0" smtClean="0"/>
              <a:t> to be used</a:t>
            </a:r>
          </a:p>
          <a:p>
            <a:pPr>
              <a:lnSpc>
                <a:spcPct val="80000"/>
              </a:lnSpc>
            </a:pPr>
            <a:endParaRPr lang="nb-NO" sz="1000" dirty="0" smtClean="0"/>
          </a:p>
          <a:p>
            <a:pPr>
              <a:lnSpc>
                <a:spcPct val="80000"/>
              </a:lnSpc>
            </a:pPr>
            <a:r>
              <a:rPr lang="nb-NO" sz="1000" dirty="0" err="1" smtClean="0"/>
              <a:t>If</a:t>
            </a:r>
            <a:r>
              <a:rPr lang="nb-NO" sz="1000" dirty="0" smtClean="0"/>
              <a:t> </a:t>
            </a:r>
            <a:r>
              <a:rPr lang="nb-NO" sz="1000" dirty="0" err="1" smtClean="0"/>
              <a:t>the</a:t>
            </a:r>
            <a:r>
              <a:rPr lang="nb-NO" sz="1000" dirty="0" smtClean="0"/>
              <a:t> RX filter BW </a:t>
            </a:r>
            <a:r>
              <a:rPr lang="nb-NO" sz="1000" dirty="0" err="1" smtClean="0"/>
              <a:t>changes</a:t>
            </a:r>
            <a:r>
              <a:rPr lang="nb-NO" sz="1000" dirty="0" smtClean="0"/>
              <a:t> by a </a:t>
            </a:r>
            <a:r>
              <a:rPr lang="nb-NO" sz="1000" dirty="0" err="1" smtClean="0"/>
              <a:t>factor</a:t>
            </a:r>
            <a:r>
              <a:rPr lang="nb-NO" sz="1000" dirty="0" smtClean="0"/>
              <a:t> X, </a:t>
            </a:r>
            <a:r>
              <a:rPr lang="nb-NO" sz="1000" dirty="0" err="1" smtClean="0"/>
              <a:t>the</a:t>
            </a:r>
            <a:r>
              <a:rPr lang="nb-NO" sz="1000" dirty="0" smtClean="0"/>
              <a:t> </a:t>
            </a:r>
            <a:r>
              <a:rPr lang="nb-NO" sz="1000" dirty="0" err="1" smtClean="0"/>
              <a:t>theoretical</a:t>
            </a:r>
            <a:r>
              <a:rPr lang="nb-NO" sz="1000" dirty="0" smtClean="0"/>
              <a:t> </a:t>
            </a:r>
            <a:r>
              <a:rPr lang="nb-NO" sz="1000" dirty="0" err="1" smtClean="0"/>
              <a:t>sensitivity</a:t>
            </a:r>
            <a:r>
              <a:rPr lang="nb-NO" sz="1000" dirty="0" smtClean="0"/>
              <a:t> </a:t>
            </a:r>
            <a:r>
              <a:rPr lang="nb-NO" sz="1000" dirty="0" err="1" smtClean="0"/>
              <a:t>changes</a:t>
            </a:r>
            <a:r>
              <a:rPr lang="nb-NO" sz="1000" dirty="0" smtClean="0"/>
              <a:t> by 10log(X)</a:t>
            </a:r>
          </a:p>
          <a:p>
            <a:endParaRPr lang="en-US" sz="10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51230-D977-4FC8-9308-D2277DD85CAF}" type="slidenum">
              <a:rPr lang="en-US"/>
              <a:pPr/>
              <a:t>4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AFEAD-B0CC-46D7-9F17-69BDDE14B70F}" type="slidenum">
              <a:rPr lang="en-US"/>
              <a:pPr/>
              <a:t>5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51230-D977-4FC8-9308-D2277DD85CAF}" type="slidenum">
              <a:rPr lang="en-US"/>
              <a:pPr/>
              <a:t>6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AFEAD-B0CC-46D7-9F17-69BDDE14B70F}" type="slidenum">
              <a:rPr lang="en-US"/>
              <a:pPr/>
              <a:t>7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AFEAD-B0CC-46D7-9F17-69BDDE14B70F}" type="slidenum">
              <a:rPr lang="en-US"/>
              <a:pPr/>
              <a:t>8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51230-D977-4FC8-9308-D2277DD85CAF}" type="slidenum">
              <a:rPr lang="en-US"/>
              <a:pPr/>
              <a:t>9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1c_revRed_rgb_powerpoin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285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5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45418-8E3F-4495-ADE6-F6961893A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9ACC-695E-4C4D-A542-5A375E587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0CFA7-C0A0-454E-A0B3-78FA7DC17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34788-005E-47C1-94A6-38CA3EEC6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07AF6-065F-4317-BF35-47DA7BEA8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ADDF5-EA88-46D3-B94C-5D96F9C22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3EDB8-11B6-468B-B1DD-024028D58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CEF69-DC84-4A94-8437-9F74E5141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9B5B2-C828-4A28-9A16-90FF40162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ti_stk_2c_pos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9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717C7-8749-4BB1-9F38-C2F3E907C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2B7CC-660B-4CA8-A77D-5413C682E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2BF61-1780-44D8-882E-07D3777FA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B02DF-4DBC-462A-B169-ACBFB3B7F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6CA53-86C9-434E-B0E5-1D81CE20C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64341-7E4F-49B4-971F-9BCFC0D16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C7C6A-483E-4B52-AA69-FEE5EA284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1AD62-8E1A-459A-A842-73866A396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6076D-2C37-48D2-9CB8-BBA70D49E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67782-E5F0-45B0-BB65-146D0648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3F3C1-58A8-484C-94F5-75E36BECE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8F973-CA77-45BA-942F-6E3949CCB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5C698-032D-4466-873C-CED7B736F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45AFA-0BFA-4BAF-90CF-2D1329B31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70C4-8C09-468C-92C7-705BC4B09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E5096-ABEF-4A58-BA44-ABF15A68F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FCF66-C324-4E4E-8198-203833D14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0E976-4593-48E7-9521-83B35EC58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9A868-E0B2-4419-B56B-5C94CB1DB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07CFC-9DB4-4F4F-8FA1-47221898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01604-7947-4997-9B89-C689B3F3E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58A57-858B-4B5F-96AC-EDE006443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11355-81AA-4487-8429-595D5486D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ti_stk_2c_pos_rgb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6285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latin typeface="Arial" charset="0"/>
              </a:defRPr>
            </a:lvl1pPr>
          </a:lstStyle>
          <a:p>
            <a:pPr>
              <a:defRPr/>
            </a:pPr>
            <a:fld id="{6657CD42-3C7C-40A2-B75A-6DFB8E533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7" descr="1c_revBlack_rgb_powerpoint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53325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40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0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latin typeface="Arial" charset="0"/>
              </a:defRPr>
            </a:lvl1pPr>
          </a:lstStyle>
          <a:p>
            <a:pPr>
              <a:defRPr/>
            </a:pPr>
            <a:fld id="{7FFF302B-7C3A-4963-8099-DD6314690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55600" y="6375400"/>
            <a:ext cx="326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tx2"/>
                </a:solidFill>
                <a:cs typeface="Arial" charset="0"/>
              </a:rPr>
              <a:t>TI Confidential – NDA Restrictions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28" r:id="rId7"/>
    <p:sldLayoutId id="2147483900" r:id="rId8"/>
    <p:sldLayoutId id="2147483901" r:id="rId9"/>
    <p:sldLayoutId id="2147483902" r:id="rId10"/>
    <p:sldLayoutId id="2147483903" r:id="rId11"/>
    <p:sldLayoutId id="2147483904" r:id="rId12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8" descr="1c_revGray_rgb_powerpoi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81900" y="6416675"/>
            <a:ext cx="113665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8622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23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2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latin typeface="Arial" charset="0"/>
              </a:defRPr>
            </a:lvl1pPr>
          </a:lstStyle>
          <a:p>
            <a:pPr>
              <a:defRPr/>
            </a:pPr>
            <a:fld id="{99017F7A-FD78-4CF2-8B08-59F226C6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55600" y="6375400"/>
            <a:ext cx="326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0">
                <a:solidFill>
                  <a:schemeClr val="tx2"/>
                </a:solidFill>
                <a:cs typeface="Arial" charset="0"/>
              </a:rPr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0400" y="1943100"/>
            <a:ext cx="8458200" cy="1485900"/>
          </a:xfrm>
        </p:spPr>
        <p:txBody>
          <a:bodyPr anchor="t"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CC112x Feedback to PLL</a:t>
            </a:r>
            <a:br>
              <a:rPr lang="en-US" dirty="0" smtClean="0"/>
            </a:br>
            <a:r>
              <a:rPr lang="en-US" sz="2400" b="0" dirty="0" smtClean="0"/>
              <a:t>- Extending RX filter BW without increasing noise BW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ER vs level RX_5kbps_868MHz 0x30 33kHz_combine_CC1120_PKT_tc_she_MCAL_20120611_174435_EM=STD_DIS_ML3_VDD=3.000_Temp=25C_CoreVDD=0.00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3733200" y="1130400"/>
            <a:ext cx="6067425" cy="4220528"/>
          </a:xfrm>
          <a:prstGeom prst="rect">
            <a:avLst/>
          </a:prstGeom>
        </p:spPr>
      </p:pic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PER vs level RX_5kbps_868MHz 0x22_combine_CC1120_PKT_tc_she_MCAL_20120607_172747_EM=EM1_VDD=3.000_Temp=25C_CoreVDD=0.00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-635349" y="1131290"/>
            <a:ext cx="6067425" cy="42205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520044" y="2361210"/>
            <a:ext cx="16241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nb-NO" sz="2000" b="0" dirty="0" smtClean="0"/>
              <a:t>50 kHz</a:t>
            </a:r>
          </a:p>
          <a:p>
            <a:r>
              <a:rPr lang="nb-NO" sz="2000" b="0" dirty="0" smtClean="0"/>
              <a:t>No feedback</a:t>
            </a:r>
          </a:p>
          <a:p>
            <a:r>
              <a:rPr lang="nb-NO" sz="2000" b="0" dirty="0" smtClean="0"/>
              <a:t>to PLL</a:t>
            </a:r>
            <a:endParaRPr lang="en-US" sz="2000" b="0" dirty="0" smtClean="0"/>
          </a:p>
        </p:txBody>
      </p:sp>
      <p:sp>
        <p:nvSpPr>
          <p:cNvPr id="6" name="TextBox 5"/>
          <p:cNvSpPr txBox="1"/>
          <p:nvPr/>
        </p:nvSpPr>
        <p:spPr bwMode="auto">
          <a:xfrm>
            <a:off x="5995060" y="2361210"/>
            <a:ext cx="16946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nb-NO" sz="2000" b="0" dirty="0" smtClean="0"/>
              <a:t>33.3 kHz and</a:t>
            </a:r>
          </a:p>
          <a:p>
            <a:r>
              <a:rPr lang="nb-NO" sz="2000" b="0" dirty="0" smtClean="0"/>
              <a:t>feedback </a:t>
            </a:r>
          </a:p>
          <a:p>
            <a:r>
              <a:rPr lang="nb-NO" sz="2000" b="0" dirty="0" smtClean="0"/>
              <a:t>to PLL</a:t>
            </a:r>
            <a:endParaRPr lang="en-US" sz="2000" b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BW and RX Filter BW (1)</a:t>
            </a:r>
            <a:endParaRPr lang="en-US" dirty="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0400" y="1073150"/>
            <a:ext cx="8467725" cy="469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Assume 5 kbps and ±2.5 kHz frequency deviation and no frequency offset between RX and TX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What</a:t>
            </a:r>
            <a:r>
              <a:rPr lang="nb-NO" sz="2000" dirty="0" smtClean="0"/>
              <a:t> is </a:t>
            </a:r>
            <a:r>
              <a:rPr lang="nb-NO" sz="2000" dirty="0" err="1" smtClean="0"/>
              <a:t>the</a:t>
            </a:r>
            <a:r>
              <a:rPr lang="nb-NO" sz="2000" dirty="0" smtClean="0"/>
              <a:t> signal </a:t>
            </a:r>
            <a:r>
              <a:rPr lang="nb-NO" sz="2000" dirty="0" err="1" smtClean="0"/>
              <a:t>bandwidth</a:t>
            </a:r>
            <a:r>
              <a:rPr lang="nb-NO" sz="2000" dirty="0" smtClean="0"/>
              <a:t>?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What is the minimum required RX filter BW?</a:t>
            </a:r>
            <a:endParaRPr lang="en-US" sz="16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nb-NO" sz="20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521200" y="3111500"/>
            <a:ext cx="2516188" cy="347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Receiver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channel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 filter BW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3390900" y="4826397"/>
            <a:ext cx="55324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80300" y="4781550"/>
            <a:ext cx="1609725" cy="347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>
                <a:solidFill>
                  <a:schemeClr val="tx1"/>
                </a:solidFill>
                <a:latin typeface="Arial" charset="0"/>
              </a:rPr>
              <a:t>Frequency offset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505450" y="3851639"/>
            <a:ext cx="430213" cy="971752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48" y="0"/>
              </a:cxn>
              <a:cxn ang="0">
                <a:pos x="96" y="48"/>
              </a:cxn>
              <a:cxn ang="0">
                <a:pos x="144" y="0"/>
              </a:cxn>
              <a:cxn ang="0">
                <a:pos x="192" y="384"/>
              </a:cxn>
            </a:cxnLst>
            <a:rect l="0" t="0" r="r" b="b"/>
            <a:pathLst>
              <a:path w="192" h="384">
                <a:moveTo>
                  <a:pt x="0" y="384"/>
                </a:moveTo>
                <a:lnTo>
                  <a:pt x="48" y="0"/>
                </a:lnTo>
                <a:lnTo>
                  <a:pt x="96" y="48"/>
                </a:lnTo>
                <a:lnTo>
                  <a:pt x="144" y="0"/>
                </a:lnTo>
                <a:lnTo>
                  <a:pt x="192" y="384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721350" y="3616702"/>
            <a:ext cx="0" cy="1214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562600" y="4818063"/>
            <a:ext cx="268288" cy="31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>
                <a:solidFill>
                  <a:schemeClr val="tx1"/>
                </a:solidFill>
                <a:latin typeface="Arial" charset="0"/>
              </a:rPr>
              <a:t>0</a:t>
            </a:r>
            <a:endParaRPr 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422275" y="4826397"/>
            <a:ext cx="124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 rot="5400000">
            <a:off x="1606550" y="4511675"/>
            <a:ext cx="742950" cy="622300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2287776" y="4826397"/>
            <a:ext cx="32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2606675" y="4429125"/>
            <a:ext cx="793750" cy="844550"/>
          </a:xfrm>
          <a:prstGeom prst="flowChartSummingJunction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2994025" y="5273675"/>
            <a:ext cx="0" cy="28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V="1">
            <a:off x="2990850" y="5714276"/>
            <a:ext cx="0" cy="3349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 flipV="1">
            <a:off x="933450" y="4440238"/>
            <a:ext cx="0" cy="3349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203200" y="4781550"/>
            <a:ext cx="1806575" cy="347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>
                <a:solidFill>
                  <a:schemeClr val="tx1"/>
                </a:solidFill>
                <a:latin typeface="Arial" charset="0"/>
              </a:rPr>
              <a:t>RF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Frequency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6" name="Text Box 42"/>
          <p:cNvSpPr txBox="1">
            <a:spLocks noChangeArrowheads="1"/>
          </p:cNvSpPr>
          <p:nvPr/>
        </p:nvSpPr>
        <p:spPr bwMode="auto">
          <a:xfrm>
            <a:off x="2403475" y="3962400"/>
            <a:ext cx="1806575" cy="327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>
                <a:solidFill>
                  <a:schemeClr val="tx1"/>
                </a:solidFill>
                <a:latin typeface="Arial" charset="0"/>
              </a:rPr>
              <a:t>IF = </a:t>
            </a:r>
            <a:r>
              <a:rPr lang="nb-NO" sz="1400" dirty="0" smtClean="0">
                <a:solidFill>
                  <a:schemeClr val="tx1"/>
                </a:solidFill>
                <a:latin typeface="Arial" charset="0"/>
              </a:rPr>
              <a:t>RF 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- LO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5375275" y="3436103"/>
            <a:ext cx="668338" cy="1389063"/>
            <a:chOff x="5375275" y="2727325"/>
            <a:chExt cx="668338" cy="2128838"/>
          </a:xfrm>
        </p:grpSpPr>
        <p:sp>
          <p:nvSpPr>
            <p:cNvPr id="41" name="Line 48"/>
            <p:cNvSpPr>
              <a:spLocks noChangeShapeType="1"/>
            </p:cNvSpPr>
            <p:nvPr/>
          </p:nvSpPr>
          <p:spPr bwMode="auto">
            <a:xfrm>
              <a:off x="5572125" y="2727325"/>
              <a:ext cx="2794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42" name="Line 49"/>
            <p:cNvSpPr>
              <a:spLocks noChangeShapeType="1"/>
            </p:cNvSpPr>
            <p:nvPr/>
          </p:nvSpPr>
          <p:spPr bwMode="auto">
            <a:xfrm flipH="1" flipV="1">
              <a:off x="5846763" y="2727325"/>
              <a:ext cx="196850" cy="21209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43" name="Line 50"/>
            <p:cNvSpPr>
              <a:spLocks noChangeShapeType="1"/>
            </p:cNvSpPr>
            <p:nvPr/>
          </p:nvSpPr>
          <p:spPr bwMode="auto">
            <a:xfrm flipV="1">
              <a:off x="5375275" y="2735263"/>
              <a:ext cx="200025" cy="21209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Text Box 32"/>
          <p:cNvSpPr txBox="1">
            <a:spLocks noChangeArrowheads="1"/>
          </p:cNvSpPr>
          <p:nvPr/>
        </p:nvSpPr>
        <p:spPr bwMode="auto">
          <a:xfrm>
            <a:off x="2327087" y="6033581"/>
            <a:ext cx="1806575" cy="3515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smtClean="0">
                <a:solidFill>
                  <a:schemeClr val="tx1"/>
                </a:solidFill>
                <a:latin typeface="Arial" charset="0"/>
              </a:rPr>
              <a:t>LO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Frequency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00229" y="5445451"/>
            <a:ext cx="5027871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nb-NO" sz="2400" dirty="0" smtClean="0"/>
              <a:t>SBW = Symbol Rate + 2·freq </a:t>
            </a:r>
            <a:r>
              <a:rPr lang="nb-NO" sz="2400" dirty="0" err="1" smtClean="0"/>
              <a:t>dev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BW and RX Filter BW (2)</a:t>
            </a:r>
            <a:endParaRPr lang="en-US" dirty="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0400" y="1072800"/>
            <a:ext cx="8467725" cy="469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Assume 5 kbps, ±2.5 kHz frequency deviation, +/-10 </a:t>
            </a:r>
            <a:r>
              <a:rPr lang="en-US" sz="2400" dirty="0" err="1" smtClean="0"/>
              <a:t>ppm</a:t>
            </a:r>
            <a:r>
              <a:rPr lang="en-US" sz="2400" dirty="0" smtClean="0"/>
              <a:t> crystal tolerance in TX and RX, and 868 MHz operation</a:t>
            </a:r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What</a:t>
            </a:r>
            <a:r>
              <a:rPr lang="nb-NO" sz="2000" dirty="0" smtClean="0"/>
              <a:t> is </a:t>
            </a:r>
            <a:r>
              <a:rPr lang="nb-NO" sz="2000" dirty="0" err="1" smtClean="0"/>
              <a:t>the</a:t>
            </a:r>
            <a:r>
              <a:rPr lang="nb-NO" sz="2000" dirty="0" smtClean="0"/>
              <a:t> signal </a:t>
            </a:r>
            <a:r>
              <a:rPr lang="nb-NO" sz="2000" dirty="0" err="1" smtClean="0"/>
              <a:t>bandwidth</a:t>
            </a:r>
            <a:r>
              <a:rPr lang="nb-NO" sz="2000" dirty="0" smtClean="0"/>
              <a:t>?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What is the minimum required RX filter BW?</a:t>
            </a:r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What</a:t>
            </a:r>
            <a:r>
              <a:rPr lang="nb-NO" sz="2000" dirty="0" smtClean="0"/>
              <a:t> is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theoretical</a:t>
            </a:r>
            <a:r>
              <a:rPr lang="nb-NO" sz="2000" dirty="0" smtClean="0"/>
              <a:t> </a:t>
            </a:r>
            <a:r>
              <a:rPr lang="nb-NO" sz="2000" dirty="0" err="1" smtClean="0"/>
              <a:t>degradation</a:t>
            </a:r>
            <a:r>
              <a:rPr lang="nb-NO" sz="2000" dirty="0" smtClean="0"/>
              <a:t> in </a:t>
            </a:r>
            <a:r>
              <a:rPr lang="nb-NO" sz="2000" dirty="0" err="1" smtClean="0"/>
              <a:t>sensitivity</a:t>
            </a:r>
            <a:r>
              <a:rPr lang="nb-NO" sz="2000" dirty="0" smtClean="0"/>
              <a:t> </a:t>
            </a:r>
            <a:r>
              <a:rPr lang="nb-NO" sz="2000" dirty="0" err="1" smtClean="0"/>
              <a:t>compared</a:t>
            </a:r>
            <a:r>
              <a:rPr lang="nb-NO" sz="2000" dirty="0" smtClean="0"/>
              <a:t> to </a:t>
            </a:r>
            <a:r>
              <a:rPr lang="nb-NO" sz="2000" dirty="0" err="1" smtClean="0"/>
              <a:t>using</a:t>
            </a:r>
            <a:r>
              <a:rPr lang="nb-NO" sz="2000" dirty="0" smtClean="0"/>
              <a:t> minimum RX filter BW (</a:t>
            </a:r>
            <a:r>
              <a:rPr lang="nb-NO" sz="2000" dirty="0" err="1" smtClean="0"/>
              <a:t>no</a:t>
            </a:r>
            <a:r>
              <a:rPr lang="nb-NO" sz="2000" dirty="0" smtClean="0"/>
              <a:t> </a:t>
            </a:r>
            <a:r>
              <a:rPr lang="nb-NO" sz="2000" dirty="0" err="1" smtClean="0"/>
              <a:t>frequency</a:t>
            </a:r>
            <a:r>
              <a:rPr lang="nb-NO" sz="2000" dirty="0" smtClean="0"/>
              <a:t> offset)?</a:t>
            </a:r>
            <a:endParaRPr lang="en-US" sz="1600" dirty="0" smtClean="0"/>
          </a:p>
          <a:p>
            <a:pPr>
              <a:lnSpc>
                <a:spcPct val="80000"/>
              </a:lnSpc>
            </a:pPr>
            <a:endParaRPr lang="nb-NO" sz="2400" dirty="0" smtClean="0"/>
          </a:p>
          <a:p>
            <a:pPr>
              <a:lnSpc>
                <a:spcPct val="80000"/>
              </a:lnSpc>
            </a:pPr>
            <a:endParaRPr lang="nb-NO" sz="24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89450" y="3111500"/>
            <a:ext cx="2470150" cy="3515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Receiver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channel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 filter BW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3390900" y="4826397"/>
            <a:ext cx="55324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80300" y="4781550"/>
            <a:ext cx="1609725" cy="347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>
                <a:solidFill>
                  <a:schemeClr val="tx1"/>
                </a:solidFill>
                <a:latin typeface="Arial" charset="0"/>
              </a:rPr>
              <a:t>Frequency offset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562600" y="4818063"/>
            <a:ext cx="268288" cy="31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>
                <a:solidFill>
                  <a:schemeClr val="tx1"/>
                </a:solidFill>
                <a:latin typeface="Arial" charset="0"/>
              </a:rPr>
              <a:t>0</a:t>
            </a:r>
            <a:endParaRPr 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422275" y="4826397"/>
            <a:ext cx="124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 rot="5400000">
            <a:off x="1606550" y="4511675"/>
            <a:ext cx="742950" cy="622300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2287776" y="4826397"/>
            <a:ext cx="32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2606675" y="4429125"/>
            <a:ext cx="793750" cy="844550"/>
          </a:xfrm>
          <a:prstGeom prst="flowChartSummingJunction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2994025" y="5273675"/>
            <a:ext cx="0" cy="28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V="1">
            <a:off x="2990850" y="5714276"/>
            <a:ext cx="0" cy="3349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 flipV="1">
            <a:off x="933450" y="4440238"/>
            <a:ext cx="0" cy="3349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2327087" y="6033581"/>
            <a:ext cx="1806575" cy="3515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smtClean="0">
                <a:solidFill>
                  <a:schemeClr val="tx1"/>
                </a:solidFill>
                <a:latin typeface="Arial" charset="0"/>
              </a:rPr>
              <a:t>LO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Frequency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203200" y="4781550"/>
            <a:ext cx="1806575" cy="347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>
                <a:solidFill>
                  <a:schemeClr val="tx1"/>
                </a:solidFill>
                <a:latin typeface="Arial" charset="0"/>
              </a:rPr>
              <a:t>RF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Frequency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6" name="Text Box 42"/>
          <p:cNvSpPr txBox="1">
            <a:spLocks noChangeArrowheads="1"/>
          </p:cNvSpPr>
          <p:nvPr/>
        </p:nvSpPr>
        <p:spPr bwMode="auto">
          <a:xfrm>
            <a:off x="2403475" y="3962400"/>
            <a:ext cx="1806575" cy="327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>
                <a:solidFill>
                  <a:schemeClr val="tx1"/>
                </a:solidFill>
                <a:latin typeface="Arial" charset="0"/>
              </a:rPr>
              <a:t>IF = </a:t>
            </a:r>
            <a:r>
              <a:rPr lang="nb-NO" sz="1400" dirty="0" smtClean="0">
                <a:solidFill>
                  <a:schemeClr val="tx1"/>
                </a:solidFill>
                <a:latin typeface="Arial" charset="0"/>
              </a:rPr>
              <a:t>RF 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- LO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4216400" y="3608953"/>
            <a:ext cx="428625" cy="1214438"/>
            <a:chOff x="4216400" y="3608953"/>
            <a:chExt cx="428625" cy="1214438"/>
          </a:xfrm>
        </p:grpSpPr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4216400" y="3851639"/>
              <a:ext cx="428625" cy="971752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48" y="0"/>
                </a:cxn>
                <a:cxn ang="0">
                  <a:pos x="96" y="48"/>
                </a:cxn>
                <a:cxn ang="0">
                  <a:pos x="144" y="0"/>
                </a:cxn>
                <a:cxn ang="0">
                  <a:pos x="192" y="384"/>
                </a:cxn>
              </a:cxnLst>
              <a:rect l="0" t="0" r="r" b="b"/>
              <a:pathLst>
                <a:path w="192" h="384">
                  <a:moveTo>
                    <a:pt x="0" y="384"/>
                  </a:moveTo>
                  <a:lnTo>
                    <a:pt x="48" y="0"/>
                  </a:lnTo>
                  <a:lnTo>
                    <a:pt x="96" y="48"/>
                  </a:lnTo>
                  <a:lnTo>
                    <a:pt x="144" y="0"/>
                  </a:lnTo>
                  <a:lnTo>
                    <a:pt x="192" y="384"/>
                  </a:lnTo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n>
                  <a:solidFill>
                    <a:srgbClr val="0070C0"/>
                  </a:solidFill>
                </a:ln>
              </a:endParaRPr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flipV="1">
              <a:off x="4430713" y="3608953"/>
              <a:ext cx="0" cy="1214438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lIns="92075" tIns="46038" rIns="92075" bIns="46038"/>
            <a:lstStyle/>
            <a:p>
              <a:endParaRPr lang="en-US">
                <a:ln>
                  <a:solidFill>
                    <a:srgbClr val="0070C0"/>
                  </a:solidFill>
                </a:ln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505450" y="3608953"/>
            <a:ext cx="430213" cy="1214438"/>
            <a:chOff x="5505450" y="3608953"/>
            <a:chExt cx="430213" cy="1214438"/>
          </a:xfrm>
        </p:grpSpPr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505450" y="3851639"/>
              <a:ext cx="430213" cy="971752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48" y="0"/>
                </a:cxn>
                <a:cxn ang="0">
                  <a:pos x="96" y="48"/>
                </a:cxn>
                <a:cxn ang="0">
                  <a:pos x="144" y="0"/>
                </a:cxn>
                <a:cxn ang="0">
                  <a:pos x="192" y="384"/>
                </a:cxn>
              </a:cxnLst>
              <a:rect l="0" t="0" r="r" b="b"/>
              <a:pathLst>
                <a:path w="192" h="384">
                  <a:moveTo>
                    <a:pt x="0" y="384"/>
                  </a:moveTo>
                  <a:lnTo>
                    <a:pt x="48" y="0"/>
                  </a:lnTo>
                  <a:lnTo>
                    <a:pt x="96" y="48"/>
                  </a:lnTo>
                  <a:lnTo>
                    <a:pt x="144" y="0"/>
                  </a:lnTo>
                  <a:lnTo>
                    <a:pt x="192" y="384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 flipV="1">
              <a:off x="5721350" y="3608953"/>
              <a:ext cx="0" cy="1214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794500" y="3608953"/>
            <a:ext cx="433388" cy="1214438"/>
            <a:chOff x="6794500" y="3608953"/>
            <a:chExt cx="433388" cy="1214438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94500" y="3851639"/>
              <a:ext cx="433388" cy="971752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48" y="0"/>
                </a:cxn>
                <a:cxn ang="0">
                  <a:pos x="96" y="48"/>
                </a:cxn>
                <a:cxn ang="0">
                  <a:pos x="144" y="0"/>
                </a:cxn>
                <a:cxn ang="0">
                  <a:pos x="192" y="384"/>
                </a:cxn>
              </a:cxnLst>
              <a:rect l="0" t="0" r="r" b="b"/>
              <a:pathLst>
                <a:path w="192" h="384">
                  <a:moveTo>
                    <a:pt x="0" y="384"/>
                  </a:moveTo>
                  <a:lnTo>
                    <a:pt x="48" y="0"/>
                  </a:lnTo>
                  <a:lnTo>
                    <a:pt x="96" y="48"/>
                  </a:lnTo>
                  <a:lnTo>
                    <a:pt x="144" y="0"/>
                  </a:lnTo>
                  <a:lnTo>
                    <a:pt x="192" y="3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flipV="1">
              <a:off x="7011988" y="3608953"/>
              <a:ext cx="0" cy="121443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106863" y="3443853"/>
            <a:ext cx="3227387" cy="1379538"/>
            <a:chOff x="4106863" y="2549525"/>
            <a:chExt cx="3227387" cy="2297113"/>
          </a:xfrm>
        </p:grpSpPr>
        <p:sp>
          <p:nvSpPr>
            <p:cNvPr id="44" name="Line 7"/>
            <p:cNvSpPr>
              <a:spLocks noChangeShapeType="1"/>
            </p:cNvSpPr>
            <p:nvPr/>
          </p:nvSpPr>
          <p:spPr bwMode="auto">
            <a:xfrm flipH="1" flipV="1">
              <a:off x="7119938" y="2549525"/>
              <a:ext cx="214312" cy="2297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>
              <a:off x="4324350" y="2549525"/>
              <a:ext cx="27955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46" name="Line 16"/>
            <p:cNvSpPr>
              <a:spLocks noChangeShapeType="1"/>
            </p:cNvSpPr>
            <p:nvPr/>
          </p:nvSpPr>
          <p:spPr bwMode="auto">
            <a:xfrm flipV="1">
              <a:off x="4106863" y="2549525"/>
              <a:ext cx="217487" cy="2297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84163" y="4027488"/>
            <a:ext cx="939800" cy="747712"/>
            <a:chOff x="284163" y="4027488"/>
            <a:chExt cx="939800" cy="747712"/>
          </a:xfrm>
        </p:grpSpPr>
        <p:sp>
          <p:nvSpPr>
            <p:cNvPr id="48" name="Line 38"/>
            <p:cNvSpPr>
              <a:spLocks noChangeShapeType="1"/>
            </p:cNvSpPr>
            <p:nvPr/>
          </p:nvSpPr>
          <p:spPr bwMode="auto">
            <a:xfrm flipV="1">
              <a:off x="407988" y="4440238"/>
              <a:ext cx="0" cy="334962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45"/>
            <p:cNvSpPr>
              <a:spLocks noChangeShapeType="1"/>
            </p:cNvSpPr>
            <p:nvPr/>
          </p:nvSpPr>
          <p:spPr bwMode="auto">
            <a:xfrm flipH="1">
              <a:off x="369888" y="4338638"/>
              <a:ext cx="563562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284163" y="4027488"/>
              <a:ext cx="939800" cy="2942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342900" indent="-342900" algn="l">
                <a:lnSpc>
                  <a:spcPct val="120000"/>
                </a:lnSpc>
                <a:spcBef>
                  <a:spcPct val="20000"/>
                </a:spcBef>
              </a:pPr>
              <a:r>
                <a:rPr lang="nb-NO" sz="1200" dirty="0">
                  <a:solidFill>
                    <a:srgbClr val="0070C0"/>
                  </a:solidFill>
                  <a:latin typeface="Arial" charset="0"/>
                </a:rPr>
                <a:t>-X </a:t>
              </a:r>
              <a:r>
                <a:rPr lang="nb-NO" sz="1200" dirty="0" err="1">
                  <a:solidFill>
                    <a:srgbClr val="0070C0"/>
                  </a:solidFill>
                  <a:latin typeface="Arial" charset="0"/>
                </a:rPr>
                <a:t>ppm</a:t>
              </a:r>
              <a:endParaRPr lang="en-US" sz="1200" dirty="0">
                <a:solidFill>
                  <a:srgbClr val="0070C0"/>
                </a:solidFill>
                <a:latin typeface="Arial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017838" y="5250349"/>
            <a:ext cx="939800" cy="798512"/>
            <a:chOff x="3017838" y="5250349"/>
            <a:chExt cx="939800" cy="798512"/>
          </a:xfrm>
        </p:grpSpPr>
        <p:sp>
          <p:nvSpPr>
            <p:cNvPr id="53" name="Line 41"/>
            <p:cNvSpPr>
              <a:spLocks noChangeShapeType="1"/>
            </p:cNvSpPr>
            <p:nvPr/>
          </p:nvSpPr>
          <p:spPr bwMode="auto">
            <a:xfrm flipV="1">
              <a:off x="3478213" y="5713899"/>
              <a:ext cx="0" cy="334962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43"/>
            <p:cNvSpPr>
              <a:spLocks noChangeShapeType="1"/>
            </p:cNvSpPr>
            <p:nvPr/>
          </p:nvSpPr>
          <p:spPr bwMode="auto">
            <a:xfrm>
              <a:off x="3028950" y="5609124"/>
              <a:ext cx="49530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Text Box 44"/>
            <p:cNvSpPr txBox="1">
              <a:spLocks noChangeArrowheads="1"/>
            </p:cNvSpPr>
            <p:nvPr/>
          </p:nvSpPr>
          <p:spPr bwMode="auto">
            <a:xfrm>
              <a:off x="3017838" y="5250349"/>
              <a:ext cx="939800" cy="2942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342900" indent="-342900" algn="l">
                <a:lnSpc>
                  <a:spcPct val="120000"/>
                </a:lnSpc>
                <a:spcBef>
                  <a:spcPct val="20000"/>
                </a:spcBef>
              </a:pPr>
              <a:r>
                <a:rPr lang="nb-NO" sz="1200" dirty="0">
                  <a:solidFill>
                    <a:srgbClr val="0070C0"/>
                  </a:solidFill>
                  <a:latin typeface="Arial" charset="0"/>
                </a:rPr>
                <a:t>+X </a:t>
              </a:r>
              <a:r>
                <a:rPr lang="nb-NO" sz="1200" dirty="0" err="1">
                  <a:solidFill>
                    <a:srgbClr val="0070C0"/>
                  </a:solidFill>
                  <a:latin typeface="Arial" charset="0"/>
                </a:rPr>
                <a:t>ppm</a:t>
              </a:r>
              <a:endParaRPr lang="en-US" sz="1200" dirty="0">
                <a:solidFill>
                  <a:srgbClr val="0070C0"/>
                </a:solidFill>
                <a:latin typeface="Arial" charset="0"/>
              </a:endParaRPr>
            </a:p>
          </p:txBody>
        </p:sp>
      </p:grpSp>
      <p:sp>
        <p:nvSpPr>
          <p:cNvPr id="60" name="Text Box 18"/>
          <p:cNvSpPr txBox="1">
            <a:spLocks noChangeArrowheads="1"/>
          </p:cNvSpPr>
          <p:nvPr/>
        </p:nvSpPr>
        <p:spPr bwMode="auto">
          <a:xfrm>
            <a:off x="4049713" y="4818063"/>
            <a:ext cx="1612900" cy="294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>
                <a:solidFill>
                  <a:srgbClr val="0070C0"/>
                </a:solidFill>
                <a:latin typeface="Arial" charset="0"/>
              </a:rPr>
              <a:t>-2</a:t>
            </a:r>
            <a:r>
              <a:rPr lang="en-US" sz="1200" dirty="0">
                <a:solidFill>
                  <a:srgbClr val="0070C0"/>
                </a:solidFill>
                <a:latin typeface="Arial" charset="0"/>
                <a:cs typeface="Arial" charset="0"/>
              </a:rPr>
              <a:t>·</a:t>
            </a:r>
            <a:r>
              <a:rPr lang="nb-NO" sz="1200" dirty="0">
                <a:solidFill>
                  <a:srgbClr val="0070C0"/>
                </a:solidFill>
                <a:latin typeface="Arial" charset="0"/>
              </a:rPr>
              <a:t>X </a:t>
            </a:r>
            <a:r>
              <a:rPr lang="nb-NO" sz="1200" dirty="0" err="1">
                <a:solidFill>
                  <a:srgbClr val="0070C0"/>
                </a:solidFill>
                <a:latin typeface="Arial" charset="0"/>
              </a:rPr>
              <a:t>ppm</a:t>
            </a:r>
            <a:endParaRPr lang="en-US" sz="1200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6518275" y="4818063"/>
            <a:ext cx="1614488" cy="3145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>
                <a:solidFill>
                  <a:schemeClr val="tx2"/>
                </a:solidFill>
                <a:latin typeface="Arial" charset="0"/>
              </a:rPr>
              <a:t>+2</a:t>
            </a:r>
            <a:r>
              <a:rPr lang="en-US" sz="1200" dirty="0">
                <a:solidFill>
                  <a:schemeClr val="tx2"/>
                </a:solidFill>
                <a:latin typeface="Arial" charset="0"/>
                <a:cs typeface="Arial" charset="0"/>
              </a:rPr>
              <a:t>·</a:t>
            </a:r>
            <a:r>
              <a:rPr lang="nb-NO" sz="1200" dirty="0">
                <a:solidFill>
                  <a:schemeClr val="tx2"/>
                </a:solidFill>
                <a:latin typeface="Arial" charset="0"/>
              </a:rPr>
              <a:t>X </a:t>
            </a:r>
            <a:r>
              <a:rPr lang="nb-NO" sz="1200" dirty="0" err="1">
                <a:solidFill>
                  <a:schemeClr val="tx2"/>
                </a:solidFill>
                <a:latin typeface="Arial" charset="0"/>
              </a:rPr>
              <a:t>ppm</a:t>
            </a:r>
            <a:endParaRPr lang="en-US" sz="1200" dirty="0">
              <a:solidFill>
                <a:schemeClr val="tx2"/>
              </a:solidFill>
              <a:latin typeface="Arial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874715" y="4027491"/>
            <a:ext cx="939800" cy="747709"/>
            <a:chOff x="874715" y="4027491"/>
            <a:chExt cx="939800" cy="747709"/>
          </a:xfrm>
        </p:grpSpPr>
        <p:sp>
          <p:nvSpPr>
            <p:cNvPr id="64" name="Line 40"/>
            <p:cNvSpPr>
              <a:spLocks noChangeShapeType="1"/>
            </p:cNvSpPr>
            <p:nvPr/>
          </p:nvSpPr>
          <p:spPr bwMode="auto">
            <a:xfrm flipV="1">
              <a:off x="1420813" y="4440238"/>
              <a:ext cx="0" cy="33496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43"/>
            <p:cNvSpPr>
              <a:spLocks noChangeShapeType="1"/>
            </p:cNvSpPr>
            <p:nvPr/>
          </p:nvSpPr>
          <p:spPr bwMode="auto">
            <a:xfrm>
              <a:off x="942975" y="4338638"/>
              <a:ext cx="4953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46"/>
            <p:cNvSpPr txBox="1">
              <a:spLocks noChangeArrowheads="1"/>
            </p:cNvSpPr>
            <p:nvPr/>
          </p:nvSpPr>
          <p:spPr bwMode="auto">
            <a:xfrm>
              <a:off x="874715" y="4027491"/>
              <a:ext cx="939800" cy="3145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342900" indent="-342900" algn="l">
                <a:lnSpc>
                  <a:spcPct val="120000"/>
                </a:lnSpc>
                <a:spcBef>
                  <a:spcPct val="20000"/>
                </a:spcBef>
              </a:pPr>
              <a:r>
                <a:rPr lang="nb-NO" sz="1200" dirty="0" smtClean="0">
                  <a:solidFill>
                    <a:schemeClr val="tx2"/>
                  </a:solidFill>
                  <a:latin typeface="Arial" charset="0"/>
                </a:rPr>
                <a:t>+X </a:t>
              </a:r>
              <a:r>
                <a:rPr lang="nb-NO" sz="1200" dirty="0" err="1">
                  <a:solidFill>
                    <a:schemeClr val="tx2"/>
                  </a:solidFill>
                  <a:latin typeface="Arial" charset="0"/>
                </a:rPr>
                <a:t>ppm</a:t>
              </a:r>
              <a:endParaRPr lang="en-US" sz="12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205040" y="5251136"/>
            <a:ext cx="939800" cy="798102"/>
            <a:chOff x="2205040" y="5251136"/>
            <a:chExt cx="939800" cy="798102"/>
          </a:xfrm>
        </p:grpSpPr>
        <p:sp>
          <p:nvSpPr>
            <p:cNvPr id="63" name="Line 39"/>
            <p:cNvSpPr>
              <a:spLocks noChangeShapeType="1"/>
            </p:cNvSpPr>
            <p:nvPr/>
          </p:nvSpPr>
          <p:spPr bwMode="auto">
            <a:xfrm flipV="1">
              <a:off x="2487613" y="5714276"/>
              <a:ext cx="0" cy="33496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43"/>
            <p:cNvSpPr>
              <a:spLocks noChangeShapeType="1"/>
            </p:cNvSpPr>
            <p:nvPr/>
          </p:nvSpPr>
          <p:spPr bwMode="auto">
            <a:xfrm flipH="1">
              <a:off x="2490788" y="5610226"/>
              <a:ext cx="4953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46"/>
            <p:cNvSpPr txBox="1">
              <a:spLocks noChangeArrowheads="1"/>
            </p:cNvSpPr>
            <p:nvPr/>
          </p:nvSpPr>
          <p:spPr bwMode="auto">
            <a:xfrm>
              <a:off x="2205040" y="5251136"/>
              <a:ext cx="939800" cy="3145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342900" indent="-342900" algn="l">
                <a:lnSpc>
                  <a:spcPct val="120000"/>
                </a:lnSpc>
                <a:spcBef>
                  <a:spcPct val="20000"/>
                </a:spcBef>
              </a:pPr>
              <a:r>
                <a:rPr lang="nb-NO" sz="1200" dirty="0" smtClean="0">
                  <a:solidFill>
                    <a:schemeClr val="tx2"/>
                  </a:solidFill>
                  <a:latin typeface="Arial" charset="0"/>
                </a:rPr>
                <a:t>-X </a:t>
              </a:r>
              <a:r>
                <a:rPr lang="nb-NO" sz="1200" dirty="0" err="1">
                  <a:solidFill>
                    <a:schemeClr val="tx2"/>
                  </a:solidFill>
                  <a:latin typeface="Arial" charset="0"/>
                </a:rPr>
                <a:t>ppm</a:t>
              </a:r>
              <a:endParaRPr lang="en-US" sz="12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408229" y="5445451"/>
            <a:ext cx="4233851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nb-NO" sz="2400" dirty="0" smtClean="0"/>
              <a:t>RX BW &gt; SBW + 4·Xppm·RF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0" grpId="0"/>
      <p:bldP spid="61" grpId="0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Results</a:t>
            </a:r>
            <a:endParaRPr lang="en-US" dirty="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0400" y="1072800"/>
            <a:ext cx="8467725" cy="469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5 kbps, ±2.5 kHz frequency deviation and 12.5 kHz RX filter BW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5 kbps, ±2.5 kHz frequency deviation and 50 kHz RX filter BW</a:t>
            </a:r>
          </a:p>
          <a:p>
            <a:pPr>
              <a:lnSpc>
                <a:spcPct val="80000"/>
              </a:lnSpc>
            </a:pPr>
            <a:endParaRPr lang="nb-NO" sz="2400" dirty="0" smtClean="0"/>
          </a:p>
          <a:p>
            <a:pPr>
              <a:lnSpc>
                <a:spcPct val="80000"/>
              </a:lnSpc>
            </a:pPr>
            <a:endParaRPr lang="nb-NO" sz="2400" dirty="0" smtClean="0"/>
          </a:p>
          <a:p>
            <a:pPr>
              <a:lnSpc>
                <a:spcPct val="80000"/>
              </a:lnSpc>
            </a:pPr>
            <a:endParaRPr lang="nb-NO" sz="2400" dirty="0" smtClean="0"/>
          </a:p>
          <a:p>
            <a:pPr>
              <a:lnSpc>
                <a:spcPct val="80000"/>
              </a:lnSpc>
            </a:pPr>
            <a:endParaRPr lang="nb-NO" sz="2400" dirty="0" smtClean="0"/>
          </a:p>
          <a:p>
            <a:pPr>
              <a:lnSpc>
                <a:spcPct val="80000"/>
              </a:lnSpc>
            </a:pPr>
            <a:r>
              <a:rPr lang="nb-NO" sz="2400" dirty="0" err="1" smtClean="0"/>
              <a:t>If</a:t>
            </a:r>
            <a:r>
              <a:rPr lang="nb-NO" sz="2400" dirty="0" smtClean="0"/>
              <a:t> </a:t>
            </a:r>
            <a:r>
              <a:rPr lang="nb-NO" sz="2400" dirty="0" err="1" smtClean="0"/>
              <a:t>the</a:t>
            </a:r>
            <a:r>
              <a:rPr lang="nb-NO" sz="2400" dirty="0" smtClean="0"/>
              <a:t> RX filter BW </a:t>
            </a:r>
            <a:r>
              <a:rPr lang="nb-NO" sz="2400" dirty="0" err="1" smtClean="0"/>
              <a:t>changes</a:t>
            </a:r>
            <a:r>
              <a:rPr lang="nb-NO" sz="2400" dirty="0" smtClean="0"/>
              <a:t> by a </a:t>
            </a:r>
            <a:r>
              <a:rPr lang="nb-NO" sz="2400" dirty="0" err="1" smtClean="0"/>
              <a:t>factor</a:t>
            </a:r>
            <a:r>
              <a:rPr lang="nb-NO" sz="2400" dirty="0" smtClean="0"/>
              <a:t> X, </a:t>
            </a:r>
            <a:r>
              <a:rPr lang="nb-NO" sz="2400" dirty="0" err="1" smtClean="0"/>
              <a:t>the</a:t>
            </a:r>
            <a:r>
              <a:rPr lang="nb-NO" sz="2400" dirty="0" smtClean="0"/>
              <a:t> </a:t>
            </a:r>
            <a:r>
              <a:rPr lang="nb-NO" sz="2400" i="1" dirty="0" err="1" smtClean="0"/>
              <a:t>theoretical</a:t>
            </a:r>
            <a:r>
              <a:rPr lang="nb-NO" sz="2400" dirty="0" smtClean="0"/>
              <a:t> </a:t>
            </a:r>
            <a:r>
              <a:rPr lang="nb-NO" sz="2400" dirty="0" err="1" smtClean="0"/>
              <a:t>sensitivity</a:t>
            </a:r>
            <a:r>
              <a:rPr lang="nb-NO" sz="2400" dirty="0" smtClean="0"/>
              <a:t> </a:t>
            </a:r>
            <a:r>
              <a:rPr lang="nb-NO" sz="2400" dirty="0" err="1" smtClean="0"/>
              <a:t>changes</a:t>
            </a:r>
            <a:r>
              <a:rPr lang="nb-NO" sz="2400" dirty="0" smtClean="0"/>
              <a:t> by 10log(X)</a:t>
            </a:r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Theory</a:t>
            </a:r>
            <a:r>
              <a:rPr lang="nb-NO" sz="2000" dirty="0" smtClean="0"/>
              <a:t> matches </a:t>
            </a:r>
            <a:r>
              <a:rPr lang="nb-NO" sz="2000" dirty="0" err="1" smtClean="0"/>
              <a:t>measurements</a:t>
            </a:r>
            <a:r>
              <a:rPr lang="nb-NO" sz="2000" dirty="0" smtClean="0"/>
              <a:t> in </a:t>
            </a:r>
            <a:r>
              <a:rPr lang="nb-NO" sz="2000" dirty="0" err="1" smtClean="0"/>
              <a:t>this</a:t>
            </a:r>
            <a:r>
              <a:rPr lang="nb-NO" sz="2000" dirty="0" smtClean="0"/>
              <a:t> case!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nb-NO" sz="2000" dirty="0"/>
          </a:p>
        </p:txBody>
      </p:sp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2479361" y="2707184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12.5</a:t>
                      </a:r>
                      <a:r>
                        <a:rPr lang="nb-NO" baseline="0" dirty="0" smtClean="0"/>
                        <a:t> kHz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50 kHz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-118.5 </a:t>
                      </a:r>
                      <a:r>
                        <a:rPr lang="nb-NO" dirty="0" err="1" smtClean="0"/>
                        <a:t>dBm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-112.5 </a:t>
                      </a:r>
                      <a:r>
                        <a:rPr lang="nb-NO" dirty="0" err="1" smtClean="0"/>
                        <a:t>dBm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Crystal Accuracy</a:t>
            </a:r>
          </a:p>
        </p:txBody>
      </p:sp>
      <p:pic>
        <p:nvPicPr>
          <p:cNvPr id="4" name="Picture 3" descr="PER vs level RX_5kbps_868MHz 0x22_combine_CC1120_PKT_tc_she_MCAL_20120607_172747_EM=EM1_VDD=3.000_Temp=25C_CoreVDD=0.00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125" y="414337"/>
            <a:ext cx="8667750" cy="6029325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Feedback to PLL (1)</a:t>
            </a:r>
            <a:endParaRPr lang="en-US" dirty="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0400" y="1072800"/>
            <a:ext cx="8467725" cy="469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Extends RX filter BW without increasing noise bandwidth</a:t>
            </a:r>
            <a:endParaRPr lang="en-US" sz="2400" dirty="0"/>
          </a:p>
          <a:p>
            <a:pPr lvl="1">
              <a:lnSpc>
                <a:spcPct val="80000"/>
              </a:lnSpc>
            </a:pPr>
            <a:endParaRPr lang="nb-NO" sz="2000" dirty="0"/>
          </a:p>
          <a:p>
            <a:pPr>
              <a:lnSpc>
                <a:spcPct val="80000"/>
              </a:lnSpc>
            </a:pPr>
            <a:r>
              <a:rPr lang="nb-NO" sz="2400" dirty="0" smtClean="0"/>
              <a:t>FREQOFF_CFG = 0x30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RX filter BW extended by ±BW/4</a:t>
            </a:r>
          </a:p>
          <a:p>
            <a:pPr lvl="1">
              <a:lnSpc>
                <a:spcPct val="80000"/>
              </a:lnSpc>
            </a:pPr>
            <a:r>
              <a:rPr lang="nb-NO" sz="2000" dirty="0" smtClean="0"/>
              <a:t>Program 50 kHz        </a:t>
            </a:r>
            <a:r>
              <a:rPr lang="nb-NO" sz="2000" dirty="0" err="1" smtClean="0"/>
              <a:t>Effective</a:t>
            </a:r>
            <a:r>
              <a:rPr lang="nb-NO" sz="2000" dirty="0" smtClean="0"/>
              <a:t> BW is 75 kHz</a:t>
            </a:r>
            <a:endParaRPr lang="en-US" sz="16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nb-NO" sz="2000" dirty="0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3390900" y="4826397"/>
            <a:ext cx="55324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324475" y="4818063"/>
            <a:ext cx="852798" cy="294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 smtClean="0">
                <a:solidFill>
                  <a:schemeClr val="tx1"/>
                </a:solidFill>
                <a:latin typeface="Arial" charset="0"/>
              </a:rPr>
              <a:t>No offset</a:t>
            </a:r>
            <a:endParaRPr lang="en-US" sz="12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422275" y="4826397"/>
            <a:ext cx="124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 rot="5400000">
            <a:off x="1606550" y="4511675"/>
            <a:ext cx="742950" cy="622300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2287776" y="4826397"/>
            <a:ext cx="32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2606675" y="4429125"/>
            <a:ext cx="793750" cy="844550"/>
          </a:xfrm>
          <a:prstGeom prst="flowChartSummingJunction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2994025" y="5273675"/>
            <a:ext cx="0" cy="28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V="1">
            <a:off x="2990850" y="5714276"/>
            <a:ext cx="0" cy="3349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 flipV="1">
            <a:off x="933450" y="4440238"/>
            <a:ext cx="0" cy="334962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2327087" y="6033581"/>
            <a:ext cx="1806575" cy="3515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smtClean="0">
                <a:solidFill>
                  <a:schemeClr val="tx1"/>
                </a:solidFill>
                <a:latin typeface="Arial" charset="0"/>
              </a:rPr>
              <a:t>LO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Frequency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203200" y="4781550"/>
            <a:ext cx="1806575" cy="347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>
                <a:solidFill>
                  <a:schemeClr val="tx1"/>
                </a:solidFill>
                <a:latin typeface="Arial" charset="0"/>
              </a:rPr>
              <a:t>RF </a:t>
            </a:r>
            <a:r>
              <a:rPr lang="nb-NO" sz="1400" dirty="0" err="1">
                <a:solidFill>
                  <a:schemeClr val="tx1"/>
                </a:solidFill>
                <a:latin typeface="Arial" charset="0"/>
              </a:rPr>
              <a:t>Frequency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6" name="Text Box 42"/>
          <p:cNvSpPr txBox="1">
            <a:spLocks noChangeArrowheads="1"/>
          </p:cNvSpPr>
          <p:nvPr/>
        </p:nvSpPr>
        <p:spPr bwMode="auto">
          <a:xfrm>
            <a:off x="2403475" y="3962400"/>
            <a:ext cx="1806575" cy="327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>
                <a:solidFill>
                  <a:schemeClr val="tx1"/>
                </a:solidFill>
                <a:latin typeface="Arial" charset="0"/>
              </a:rPr>
              <a:t>IF = </a:t>
            </a:r>
            <a:r>
              <a:rPr lang="nb-NO" sz="1400" dirty="0" smtClean="0">
                <a:solidFill>
                  <a:schemeClr val="tx1"/>
                </a:solidFill>
                <a:latin typeface="Arial" charset="0"/>
              </a:rPr>
              <a:t>RF </a:t>
            </a:r>
            <a:r>
              <a:rPr lang="nb-NO" sz="1400" dirty="0">
                <a:solidFill>
                  <a:schemeClr val="tx1"/>
                </a:solidFill>
                <a:latin typeface="Arial" charset="0"/>
              </a:rPr>
              <a:t>- LO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57"/>
          <p:cNvGrpSpPr/>
          <p:nvPr/>
        </p:nvGrpSpPr>
        <p:grpSpPr>
          <a:xfrm>
            <a:off x="3498355" y="3608953"/>
            <a:ext cx="428625" cy="1214438"/>
            <a:chOff x="4216400" y="3608953"/>
            <a:chExt cx="428625" cy="1214438"/>
          </a:xfrm>
        </p:grpSpPr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4216400" y="3851639"/>
              <a:ext cx="428625" cy="971752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48" y="0"/>
                </a:cxn>
                <a:cxn ang="0">
                  <a:pos x="96" y="48"/>
                </a:cxn>
                <a:cxn ang="0">
                  <a:pos x="144" y="0"/>
                </a:cxn>
                <a:cxn ang="0">
                  <a:pos x="192" y="384"/>
                </a:cxn>
              </a:cxnLst>
              <a:rect l="0" t="0" r="r" b="b"/>
              <a:pathLst>
                <a:path w="192" h="384">
                  <a:moveTo>
                    <a:pt x="0" y="384"/>
                  </a:moveTo>
                  <a:lnTo>
                    <a:pt x="48" y="0"/>
                  </a:lnTo>
                  <a:lnTo>
                    <a:pt x="96" y="48"/>
                  </a:lnTo>
                  <a:lnTo>
                    <a:pt x="144" y="0"/>
                  </a:lnTo>
                  <a:lnTo>
                    <a:pt x="192" y="384"/>
                  </a:lnTo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n>
                  <a:solidFill>
                    <a:srgbClr val="0070C0"/>
                  </a:solidFill>
                </a:ln>
              </a:endParaRPr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flipV="1">
              <a:off x="4430713" y="3608953"/>
              <a:ext cx="0" cy="1214438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lIns="92075" tIns="46038" rIns="92075" bIns="46038"/>
            <a:lstStyle/>
            <a:p>
              <a:endParaRPr lang="en-US">
                <a:ln>
                  <a:solidFill>
                    <a:srgbClr val="0070C0"/>
                  </a:solidFill>
                </a:ln>
              </a:endParaRPr>
            </a:p>
          </p:txBody>
        </p:sp>
      </p:grpSp>
      <p:grpSp>
        <p:nvGrpSpPr>
          <p:cNvPr id="4" name="Group 64"/>
          <p:cNvGrpSpPr/>
          <p:nvPr/>
        </p:nvGrpSpPr>
        <p:grpSpPr>
          <a:xfrm>
            <a:off x="7449808" y="3608953"/>
            <a:ext cx="433388" cy="1214438"/>
            <a:chOff x="6794500" y="3608953"/>
            <a:chExt cx="433388" cy="1214438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94500" y="3851639"/>
              <a:ext cx="433388" cy="971752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48" y="0"/>
                </a:cxn>
                <a:cxn ang="0">
                  <a:pos x="96" y="48"/>
                </a:cxn>
                <a:cxn ang="0">
                  <a:pos x="144" y="0"/>
                </a:cxn>
                <a:cxn ang="0">
                  <a:pos x="192" y="384"/>
                </a:cxn>
              </a:cxnLst>
              <a:rect l="0" t="0" r="r" b="b"/>
              <a:pathLst>
                <a:path w="192" h="384">
                  <a:moveTo>
                    <a:pt x="0" y="384"/>
                  </a:moveTo>
                  <a:lnTo>
                    <a:pt x="48" y="0"/>
                  </a:lnTo>
                  <a:lnTo>
                    <a:pt x="96" y="48"/>
                  </a:lnTo>
                  <a:lnTo>
                    <a:pt x="144" y="0"/>
                  </a:lnTo>
                  <a:lnTo>
                    <a:pt x="192" y="3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flipV="1">
              <a:off x="7011988" y="3608953"/>
              <a:ext cx="0" cy="121443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</p:grpSp>
      <p:grpSp>
        <p:nvGrpSpPr>
          <p:cNvPr id="5" name="Group 39"/>
          <p:cNvGrpSpPr/>
          <p:nvPr/>
        </p:nvGrpSpPr>
        <p:grpSpPr>
          <a:xfrm>
            <a:off x="4106863" y="3443853"/>
            <a:ext cx="3227387" cy="1379538"/>
            <a:chOff x="4106863" y="2549525"/>
            <a:chExt cx="3227387" cy="2297113"/>
          </a:xfrm>
        </p:grpSpPr>
        <p:sp>
          <p:nvSpPr>
            <p:cNvPr id="44" name="Line 7"/>
            <p:cNvSpPr>
              <a:spLocks noChangeShapeType="1"/>
            </p:cNvSpPr>
            <p:nvPr/>
          </p:nvSpPr>
          <p:spPr bwMode="auto">
            <a:xfrm flipH="1" flipV="1">
              <a:off x="7119938" y="2549525"/>
              <a:ext cx="214312" cy="2297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>
              <a:off x="4324350" y="2549525"/>
              <a:ext cx="27955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46" name="Line 16"/>
            <p:cNvSpPr>
              <a:spLocks noChangeShapeType="1"/>
            </p:cNvSpPr>
            <p:nvPr/>
          </p:nvSpPr>
          <p:spPr bwMode="auto">
            <a:xfrm flipV="1">
              <a:off x="4106863" y="2549525"/>
              <a:ext cx="217487" cy="2297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Text Box 18"/>
          <p:cNvSpPr txBox="1">
            <a:spLocks noChangeArrowheads="1"/>
          </p:cNvSpPr>
          <p:nvPr/>
        </p:nvSpPr>
        <p:spPr bwMode="auto">
          <a:xfrm>
            <a:off x="3398719" y="4818063"/>
            <a:ext cx="1612900" cy="294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 smtClean="0">
                <a:solidFill>
                  <a:srgbClr val="0070C0"/>
                </a:solidFill>
              </a:rPr>
              <a:t>Negative Offset</a:t>
            </a:r>
            <a:endParaRPr lang="en-US" sz="1200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7095997" y="4818063"/>
            <a:ext cx="1614488" cy="294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 smtClean="0">
                <a:solidFill>
                  <a:schemeClr val="tx2"/>
                </a:solidFill>
                <a:latin typeface="Arial" charset="0"/>
              </a:rPr>
              <a:t>Positive Offset</a:t>
            </a:r>
            <a:endParaRPr lang="en-US" sz="12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0" name="Right Arrow 99"/>
          <p:cNvSpPr/>
          <p:nvPr/>
        </p:nvSpPr>
        <p:spPr>
          <a:xfrm>
            <a:off x="3224753" y="2472771"/>
            <a:ext cx="238125" cy="1428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67"/>
          <p:cNvGrpSpPr/>
          <p:nvPr/>
        </p:nvGrpSpPr>
        <p:grpSpPr>
          <a:xfrm>
            <a:off x="3417888" y="3441700"/>
            <a:ext cx="4608512" cy="1390650"/>
            <a:chOff x="3417888" y="3441700"/>
            <a:chExt cx="4608512" cy="1390650"/>
          </a:xfrm>
        </p:grpSpPr>
        <p:sp>
          <p:nvSpPr>
            <p:cNvPr id="57" name="Line 7"/>
            <p:cNvSpPr>
              <a:spLocks noChangeShapeType="1"/>
            </p:cNvSpPr>
            <p:nvPr/>
          </p:nvSpPr>
          <p:spPr bwMode="auto">
            <a:xfrm flipH="1" flipV="1">
              <a:off x="7753350" y="3441700"/>
              <a:ext cx="273050" cy="139065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58" name="Line 8"/>
            <p:cNvSpPr>
              <a:spLocks noChangeShapeType="1"/>
            </p:cNvSpPr>
            <p:nvPr/>
          </p:nvSpPr>
          <p:spPr bwMode="auto">
            <a:xfrm>
              <a:off x="3638550" y="3441700"/>
              <a:ext cx="4114800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endParaRPr lang="en-US"/>
            </a:p>
          </p:txBody>
        </p:sp>
        <p:sp>
          <p:nvSpPr>
            <p:cNvPr id="59" name="Line 16"/>
            <p:cNvSpPr>
              <a:spLocks noChangeShapeType="1"/>
            </p:cNvSpPr>
            <p:nvPr/>
          </p:nvSpPr>
          <p:spPr bwMode="auto">
            <a:xfrm flipV="1">
              <a:off x="3417888" y="3448050"/>
              <a:ext cx="214312" cy="137851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4854446" y="5040313"/>
            <a:ext cx="1794003" cy="3515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err="1" smtClean="0">
                <a:solidFill>
                  <a:schemeClr val="tx2"/>
                </a:solidFill>
                <a:latin typeface="Arial" charset="0"/>
              </a:rPr>
              <a:t>Extended</a:t>
            </a:r>
            <a:r>
              <a:rPr lang="nb-NO" sz="1400" dirty="0" smtClean="0">
                <a:solidFill>
                  <a:schemeClr val="tx2"/>
                </a:solidFill>
                <a:latin typeface="Arial" charset="0"/>
              </a:rPr>
              <a:t> RX filter</a:t>
            </a:r>
            <a:endParaRPr lang="en-US" sz="1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4" name="Text Box 19"/>
          <p:cNvSpPr txBox="1">
            <a:spLocks noChangeArrowheads="1"/>
          </p:cNvSpPr>
          <p:nvPr/>
        </p:nvSpPr>
        <p:spPr bwMode="auto">
          <a:xfrm>
            <a:off x="4024558" y="3050455"/>
            <a:ext cx="3394204" cy="327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400" dirty="0" err="1" smtClean="0">
                <a:solidFill>
                  <a:srgbClr val="000000"/>
                </a:solidFill>
                <a:latin typeface="Arial" charset="0"/>
              </a:rPr>
              <a:t>Programmed</a:t>
            </a:r>
            <a:r>
              <a:rPr lang="nb-NO" sz="1400" dirty="0" smtClean="0">
                <a:solidFill>
                  <a:srgbClr val="000000"/>
                </a:solidFill>
                <a:latin typeface="Arial" charset="0"/>
              </a:rPr>
              <a:t> RX filter BW = </a:t>
            </a:r>
            <a:r>
              <a:rPr lang="nb-NO" sz="1400" dirty="0" err="1" smtClean="0">
                <a:solidFill>
                  <a:srgbClr val="000000"/>
                </a:solidFill>
                <a:latin typeface="Arial" charset="0"/>
              </a:rPr>
              <a:t>noise</a:t>
            </a:r>
            <a:r>
              <a:rPr lang="nb-NO" sz="1400" dirty="0" smtClean="0">
                <a:solidFill>
                  <a:srgbClr val="000000"/>
                </a:solidFill>
                <a:latin typeface="Arial" charset="0"/>
              </a:rPr>
              <a:t> BW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5400000">
            <a:off x="5676900" y="4819651"/>
            <a:ext cx="83344" cy="23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284163" y="4027488"/>
            <a:ext cx="939800" cy="747712"/>
            <a:chOff x="284163" y="4027488"/>
            <a:chExt cx="939800" cy="747712"/>
          </a:xfrm>
        </p:grpSpPr>
        <p:sp>
          <p:nvSpPr>
            <p:cNvPr id="66" name="Line 38"/>
            <p:cNvSpPr>
              <a:spLocks noChangeShapeType="1"/>
            </p:cNvSpPr>
            <p:nvPr/>
          </p:nvSpPr>
          <p:spPr bwMode="auto">
            <a:xfrm flipV="1">
              <a:off x="407988" y="4440238"/>
              <a:ext cx="0" cy="334962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45"/>
            <p:cNvSpPr>
              <a:spLocks noChangeShapeType="1"/>
            </p:cNvSpPr>
            <p:nvPr/>
          </p:nvSpPr>
          <p:spPr bwMode="auto">
            <a:xfrm flipH="1">
              <a:off x="369888" y="4338638"/>
              <a:ext cx="563562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46"/>
            <p:cNvSpPr txBox="1">
              <a:spLocks noChangeArrowheads="1"/>
            </p:cNvSpPr>
            <p:nvPr/>
          </p:nvSpPr>
          <p:spPr bwMode="auto">
            <a:xfrm>
              <a:off x="284163" y="4027488"/>
              <a:ext cx="939800" cy="2942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342900" indent="-342900" algn="l">
                <a:lnSpc>
                  <a:spcPct val="120000"/>
                </a:lnSpc>
                <a:spcBef>
                  <a:spcPct val="20000"/>
                </a:spcBef>
              </a:pPr>
              <a:r>
                <a:rPr lang="nb-NO" sz="1200" dirty="0">
                  <a:solidFill>
                    <a:srgbClr val="0070C0"/>
                  </a:solidFill>
                  <a:latin typeface="Arial" charset="0"/>
                </a:rPr>
                <a:t>-X </a:t>
              </a:r>
              <a:r>
                <a:rPr lang="nb-NO" sz="1200" dirty="0" err="1">
                  <a:solidFill>
                    <a:srgbClr val="0070C0"/>
                  </a:solidFill>
                  <a:latin typeface="Arial" charset="0"/>
                </a:rPr>
                <a:t>ppm</a:t>
              </a:r>
              <a:endParaRPr lang="en-US" sz="1200" dirty="0">
                <a:solidFill>
                  <a:srgbClr val="0070C0"/>
                </a:solidFill>
                <a:latin typeface="Arial" charset="0"/>
              </a:endParaRPr>
            </a:p>
          </p:txBody>
        </p:sp>
      </p:grpSp>
      <p:sp>
        <p:nvSpPr>
          <p:cNvPr id="70" name="Line 38"/>
          <p:cNvSpPr>
            <a:spLocks noChangeShapeType="1"/>
          </p:cNvSpPr>
          <p:nvPr/>
        </p:nvSpPr>
        <p:spPr bwMode="auto">
          <a:xfrm flipV="1">
            <a:off x="2989740" y="5715795"/>
            <a:ext cx="0" cy="334962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Line 45"/>
          <p:cNvSpPr>
            <a:spLocks noChangeShapeType="1"/>
          </p:cNvSpPr>
          <p:nvPr/>
        </p:nvSpPr>
        <p:spPr bwMode="auto">
          <a:xfrm flipH="1">
            <a:off x="2446338" y="5611813"/>
            <a:ext cx="563562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Text Box 46"/>
          <p:cNvSpPr txBox="1">
            <a:spLocks noChangeArrowheads="1"/>
          </p:cNvSpPr>
          <p:nvPr/>
        </p:nvSpPr>
        <p:spPr bwMode="auto">
          <a:xfrm>
            <a:off x="2360613" y="5300663"/>
            <a:ext cx="939800" cy="294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>
                <a:solidFill>
                  <a:srgbClr val="0070C0"/>
                </a:solidFill>
                <a:latin typeface="Arial" charset="0"/>
              </a:rPr>
              <a:t>-X </a:t>
            </a:r>
            <a:r>
              <a:rPr lang="nb-NO" sz="1200" dirty="0" err="1">
                <a:solidFill>
                  <a:srgbClr val="0070C0"/>
                </a:solidFill>
                <a:latin typeface="Arial" charset="0"/>
              </a:rPr>
              <a:t>ppm</a:t>
            </a:r>
            <a:endParaRPr lang="en-US" sz="1200" dirty="0">
              <a:solidFill>
                <a:srgbClr val="0070C0"/>
              </a:solidFill>
              <a:latin typeface="Arial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874715" y="4027491"/>
            <a:ext cx="939800" cy="747709"/>
            <a:chOff x="874715" y="4027491"/>
            <a:chExt cx="939800" cy="747709"/>
          </a:xfrm>
        </p:grpSpPr>
        <p:sp>
          <p:nvSpPr>
            <p:cNvPr id="83" name="Line 40"/>
            <p:cNvSpPr>
              <a:spLocks noChangeShapeType="1"/>
            </p:cNvSpPr>
            <p:nvPr/>
          </p:nvSpPr>
          <p:spPr bwMode="auto">
            <a:xfrm flipV="1">
              <a:off x="1420813" y="4440238"/>
              <a:ext cx="0" cy="33496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43"/>
            <p:cNvSpPr>
              <a:spLocks noChangeShapeType="1"/>
            </p:cNvSpPr>
            <p:nvPr/>
          </p:nvSpPr>
          <p:spPr bwMode="auto">
            <a:xfrm>
              <a:off x="942975" y="4338638"/>
              <a:ext cx="4953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Text Box 46"/>
            <p:cNvSpPr txBox="1">
              <a:spLocks noChangeArrowheads="1"/>
            </p:cNvSpPr>
            <p:nvPr/>
          </p:nvSpPr>
          <p:spPr bwMode="auto">
            <a:xfrm>
              <a:off x="874715" y="4027491"/>
              <a:ext cx="939800" cy="3145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342900" indent="-342900" algn="l">
                <a:lnSpc>
                  <a:spcPct val="120000"/>
                </a:lnSpc>
                <a:spcBef>
                  <a:spcPct val="20000"/>
                </a:spcBef>
              </a:pPr>
              <a:r>
                <a:rPr lang="nb-NO" sz="1200" dirty="0" smtClean="0">
                  <a:solidFill>
                    <a:schemeClr val="tx2"/>
                  </a:solidFill>
                  <a:latin typeface="Arial" charset="0"/>
                </a:rPr>
                <a:t>+X </a:t>
              </a:r>
              <a:r>
                <a:rPr lang="nb-NO" sz="1200" dirty="0" err="1">
                  <a:solidFill>
                    <a:schemeClr val="tx2"/>
                  </a:solidFill>
                  <a:latin typeface="Arial" charset="0"/>
                </a:rPr>
                <a:t>ppm</a:t>
              </a:r>
              <a:endParaRPr lang="en-US" sz="12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89" name="Line 41"/>
          <p:cNvSpPr>
            <a:spLocks noChangeShapeType="1"/>
          </p:cNvSpPr>
          <p:nvPr/>
        </p:nvSpPr>
        <p:spPr bwMode="auto">
          <a:xfrm flipV="1">
            <a:off x="2989263" y="5713899"/>
            <a:ext cx="0" cy="3349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43"/>
          <p:cNvSpPr>
            <a:spLocks noChangeShapeType="1"/>
          </p:cNvSpPr>
          <p:nvPr/>
        </p:nvSpPr>
        <p:spPr bwMode="auto">
          <a:xfrm>
            <a:off x="3028950" y="5609124"/>
            <a:ext cx="4953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Text Box 44"/>
          <p:cNvSpPr txBox="1">
            <a:spLocks noChangeArrowheads="1"/>
          </p:cNvSpPr>
          <p:nvPr/>
        </p:nvSpPr>
        <p:spPr bwMode="auto">
          <a:xfrm>
            <a:off x="3017838" y="5300663"/>
            <a:ext cx="939800" cy="294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</a:pPr>
            <a:r>
              <a:rPr lang="nb-NO" sz="1200" dirty="0">
                <a:solidFill>
                  <a:schemeClr val="tx2"/>
                </a:solidFill>
                <a:latin typeface="Arial" charset="0"/>
              </a:rPr>
              <a:t>+X </a:t>
            </a:r>
            <a:r>
              <a:rPr lang="nb-NO" sz="1200" dirty="0" err="1">
                <a:solidFill>
                  <a:schemeClr val="tx2"/>
                </a:solidFill>
                <a:latin typeface="Arial" charset="0"/>
              </a:rPr>
              <a:t>ppm</a:t>
            </a:r>
            <a:endParaRPr lang="en-US" sz="12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-0.05677 0.0002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L 0.21944 -0.0004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59259E-6 L 0.05486 -0.0004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-0.21285 -3.33333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60" grpId="0"/>
      <p:bldP spid="61" grpId="0"/>
      <p:bldP spid="61" grpId="1"/>
      <p:bldP spid="70" grpId="0" animBg="1"/>
      <p:bldP spid="70" grpId="1" animBg="1"/>
      <p:bldP spid="70" grpId="2" animBg="1"/>
      <p:bldP spid="75" grpId="0" animBg="1"/>
      <p:bldP spid="75" grpId="1" animBg="1"/>
      <p:bldP spid="76" grpId="0"/>
      <p:bldP spid="76" grpId="1"/>
      <p:bldP spid="89" grpId="0" animBg="1"/>
      <p:bldP spid="89" grpId="1" animBg="1"/>
      <p:bldP spid="90" grpId="0" animBg="1"/>
      <p:bldP spid="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Crystal Accuracy</a:t>
            </a:r>
          </a:p>
        </p:txBody>
      </p:sp>
      <p:pic>
        <p:nvPicPr>
          <p:cNvPr id="45" name="Picture 44" descr="PER vs level RX_5kbps_868MHz 0x30_combine_CC1120_PKT_tc_she_MCAL_20120606_175944_EM=EM1_VDD=3.000_Temp=25C_CoreVDD=0.00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125" y="414337"/>
            <a:ext cx="8667750" cy="6029325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5" name="Picture 44" descr="PER vs level RX_5kbps_868MHz 0x30_combine_CC1120_PKT_tc_she_MCAL_20120606_175944_EM=EM1_VDD=3.000_Temp=25C_CoreVDD=0.00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3731929" y="1131290"/>
            <a:ext cx="6067425" cy="4220528"/>
          </a:xfrm>
          <a:prstGeom prst="rect">
            <a:avLst/>
          </a:prstGeom>
        </p:spPr>
      </p:pic>
      <p:pic>
        <p:nvPicPr>
          <p:cNvPr id="4" name="Picture 3" descr="PER vs level RX_5kbps_868MHz 0x22_combine_CC1120_PKT_tc_she_MCAL_20120607_172747_EM=EM1_VDD=3.000_Temp=25C_CoreVDD=0.00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-635349" y="1131290"/>
            <a:ext cx="6067425" cy="42205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520044" y="2361210"/>
            <a:ext cx="16241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nb-NO" sz="2000" b="0" dirty="0" smtClean="0"/>
              <a:t>50 kHz</a:t>
            </a:r>
          </a:p>
          <a:p>
            <a:r>
              <a:rPr lang="nb-NO" sz="2000" b="0" dirty="0" smtClean="0"/>
              <a:t>No feedback</a:t>
            </a:r>
          </a:p>
          <a:p>
            <a:r>
              <a:rPr lang="nb-NO" sz="2000" b="0" dirty="0" smtClean="0"/>
              <a:t>to PLL</a:t>
            </a:r>
            <a:endParaRPr lang="en-US" sz="2000" b="0" dirty="0" smtClean="0"/>
          </a:p>
        </p:txBody>
      </p:sp>
      <p:sp>
        <p:nvSpPr>
          <p:cNvPr id="6" name="TextBox 5"/>
          <p:cNvSpPr txBox="1"/>
          <p:nvPr/>
        </p:nvSpPr>
        <p:spPr bwMode="auto">
          <a:xfrm>
            <a:off x="5995060" y="2361210"/>
            <a:ext cx="148149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nb-NO" sz="2000" b="0" dirty="0" smtClean="0"/>
              <a:t>50 kHz and</a:t>
            </a:r>
          </a:p>
          <a:p>
            <a:r>
              <a:rPr lang="nb-NO" sz="2000" b="0" dirty="0" smtClean="0"/>
              <a:t>feedback </a:t>
            </a:r>
          </a:p>
          <a:p>
            <a:r>
              <a:rPr lang="nb-NO" sz="2000" b="0" dirty="0" smtClean="0"/>
              <a:t>to PLL</a:t>
            </a:r>
            <a:endParaRPr lang="en-US" sz="2000" b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Feedback to PLL (2)</a:t>
            </a:r>
            <a:endParaRPr lang="en-US" dirty="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0400" y="1072800"/>
            <a:ext cx="8467725" cy="469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Assume 5 kbps, ±2.5 kHz frequency deviation, +/-10 </a:t>
            </a:r>
            <a:r>
              <a:rPr lang="en-US" sz="2400" dirty="0" err="1" smtClean="0"/>
              <a:t>ppm</a:t>
            </a:r>
            <a:r>
              <a:rPr lang="en-US" sz="2400" dirty="0" smtClean="0"/>
              <a:t> crystal tolerance,868 MHz operation, and using feedback to PLL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What is the minimum required RX filter BW?</a:t>
            </a:r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What</a:t>
            </a:r>
            <a:r>
              <a:rPr lang="nb-NO" sz="2000" dirty="0" smtClean="0"/>
              <a:t> is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theoretical</a:t>
            </a:r>
            <a:r>
              <a:rPr lang="nb-NO" sz="2000" dirty="0" smtClean="0"/>
              <a:t> </a:t>
            </a:r>
            <a:r>
              <a:rPr lang="nb-NO" sz="2000" dirty="0" err="1" smtClean="0"/>
              <a:t>degradation</a:t>
            </a:r>
            <a:r>
              <a:rPr lang="nb-NO" sz="2000" dirty="0" smtClean="0"/>
              <a:t> in </a:t>
            </a:r>
            <a:r>
              <a:rPr lang="nb-NO" sz="2000" dirty="0" err="1" smtClean="0"/>
              <a:t>sensitivity</a:t>
            </a:r>
            <a:r>
              <a:rPr lang="nb-NO" sz="2000" dirty="0" smtClean="0"/>
              <a:t> </a:t>
            </a:r>
            <a:r>
              <a:rPr lang="nb-NO" sz="2000" dirty="0" err="1" smtClean="0"/>
              <a:t>compared</a:t>
            </a:r>
            <a:r>
              <a:rPr lang="nb-NO" sz="2000" dirty="0" smtClean="0"/>
              <a:t> to </a:t>
            </a:r>
            <a:r>
              <a:rPr lang="nb-NO" sz="2000" dirty="0" err="1" smtClean="0"/>
              <a:t>using</a:t>
            </a:r>
            <a:r>
              <a:rPr lang="nb-NO" sz="2000" dirty="0" smtClean="0"/>
              <a:t> 12.5 kHz RX filter BW (</a:t>
            </a:r>
            <a:r>
              <a:rPr lang="nb-NO" sz="2000" dirty="0" err="1" smtClean="0"/>
              <a:t>no</a:t>
            </a:r>
            <a:r>
              <a:rPr lang="nb-NO" sz="2000" dirty="0" smtClean="0"/>
              <a:t> offset case)?</a:t>
            </a:r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What</a:t>
            </a:r>
            <a:r>
              <a:rPr lang="nb-NO" sz="2000" dirty="0" smtClean="0"/>
              <a:t> is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theoretical</a:t>
            </a:r>
            <a:r>
              <a:rPr lang="nb-NO" sz="2000" dirty="0" smtClean="0"/>
              <a:t> </a:t>
            </a:r>
            <a:r>
              <a:rPr lang="nb-NO" sz="2000" dirty="0" err="1" smtClean="0"/>
              <a:t>improvement</a:t>
            </a:r>
            <a:r>
              <a:rPr lang="nb-NO" sz="2000" dirty="0" smtClean="0"/>
              <a:t> in </a:t>
            </a:r>
            <a:r>
              <a:rPr lang="nb-NO" sz="2000" dirty="0" err="1" smtClean="0"/>
              <a:t>sensitivity</a:t>
            </a:r>
            <a:r>
              <a:rPr lang="nb-NO" sz="2000" dirty="0" smtClean="0"/>
              <a:t> </a:t>
            </a:r>
            <a:r>
              <a:rPr lang="nb-NO" sz="2000" dirty="0" err="1" smtClean="0"/>
              <a:t>compared</a:t>
            </a:r>
            <a:r>
              <a:rPr lang="nb-NO" sz="2000" dirty="0" smtClean="0"/>
              <a:t> to </a:t>
            </a:r>
            <a:r>
              <a:rPr lang="nb-NO" sz="2000" dirty="0" err="1" smtClean="0"/>
              <a:t>using</a:t>
            </a:r>
            <a:r>
              <a:rPr lang="nb-NO" sz="2000" dirty="0" smtClean="0"/>
              <a:t> 50 kHz RX filter BW (</a:t>
            </a:r>
            <a:r>
              <a:rPr lang="nb-NO" sz="2000" dirty="0" err="1" smtClean="0"/>
              <a:t>no</a:t>
            </a:r>
            <a:r>
              <a:rPr lang="nb-NO" sz="2000" dirty="0" smtClean="0"/>
              <a:t> feedback to PLL case)?</a:t>
            </a:r>
          </a:p>
          <a:p>
            <a:pPr lvl="1">
              <a:lnSpc>
                <a:spcPct val="80000"/>
              </a:lnSpc>
            </a:pPr>
            <a:endParaRPr lang="nb-NO" sz="2000" dirty="0" smtClean="0"/>
          </a:p>
          <a:p>
            <a:pPr lvl="1">
              <a:lnSpc>
                <a:spcPct val="80000"/>
              </a:lnSpc>
            </a:pPr>
            <a:endParaRPr lang="nb-NO" sz="2000" dirty="0" smtClean="0"/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 lvl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nb-NO" sz="2000" dirty="0"/>
          </a:p>
        </p:txBody>
      </p:sp>
      <p:graphicFrame>
        <p:nvGraphicFramePr>
          <p:cNvPr id="56" name="Table 55"/>
          <p:cNvGraphicFramePr>
            <a:graphicFrameLocks noGrp="1"/>
          </p:cNvGraphicFramePr>
          <p:nvPr/>
        </p:nvGraphicFramePr>
        <p:xfrm>
          <a:off x="1322120" y="3653477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12.5</a:t>
                      </a:r>
                      <a:r>
                        <a:rPr lang="nb-NO" baseline="0" dirty="0" smtClean="0"/>
                        <a:t> kHz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33.3 kHz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50 kHz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-118.5 </a:t>
                      </a:r>
                      <a:r>
                        <a:rPr lang="nb-NO" dirty="0" err="1" smtClean="0"/>
                        <a:t>dBm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-114.5</a:t>
                      </a:r>
                      <a:r>
                        <a:rPr lang="nb-NO" baseline="0" dirty="0" smtClean="0"/>
                        <a:t> </a:t>
                      </a:r>
                      <a:r>
                        <a:rPr lang="nb-NO" dirty="0" err="1" smtClean="0"/>
                        <a:t>dBm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-112.5 </a:t>
                      </a:r>
                      <a:r>
                        <a:rPr lang="nb-NO" dirty="0" err="1" smtClean="0"/>
                        <a:t>dBm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inalPowerpoint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buFont typeface="Arial" pitchFamily="34" charset="0"/>
          <a:buChar char="•"/>
          <a:defRPr sz="2000" b="0" dirty="0" smtClean="0"/>
        </a:defPPr>
      </a:lstStyle>
    </a:txDef>
  </a:objectDefaults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AAAAAA"/>
      </a:dk1>
      <a:lt1>
        <a:srgbClr val="FFFFFF"/>
      </a:lt1>
      <a:dk2>
        <a:srgbClr val="000000"/>
      </a:dk2>
      <a:lt2>
        <a:srgbClr val="FFFFFF"/>
      </a:lt2>
      <a:accent1>
        <a:srgbClr val="AAAAAA"/>
      </a:accent1>
      <a:accent2>
        <a:srgbClr val="FFFFFF"/>
      </a:accent2>
      <a:accent3>
        <a:srgbClr val="AAAAAA"/>
      </a:accent3>
      <a:accent4>
        <a:srgbClr val="DADADA"/>
      </a:accent4>
      <a:accent5>
        <a:srgbClr val="D2D2D2"/>
      </a:accent5>
      <a:accent6>
        <a:srgbClr val="E7E7E7"/>
      </a:accent6>
      <a:hlink>
        <a:srgbClr val="AAAAAA"/>
      </a:hlink>
      <a:folHlink>
        <a:srgbClr val="FF00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F7C107B6B9E645B15D9550253DF0C6" ma:contentTypeVersion="1" ma:contentTypeDescription="Create a new document." ma:contentTypeScope="" ma:versionID="98ed1b529887633f6306e865044c5abb">
  <xsd:schema xmlns:xsd="http://www.w3.org/2001/XMLSchema" xmlns:p="http://schemas.microsoft.com/office/2006/metadata/properties" targetNamespace="http://schemas.microsoft.com/office/2006/metadata/properties" ma:root="true" ma:fieldsID="86bc5fd1f6f894033cec4ded7bf0c72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0DD6E466-5367-4BBD-B9AA-CD8CD22FEB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807710-EEEC-420A-AE58-7142B799F26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57FD85B-3419-43E3-925E-7F711AED2B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</Template>
  <TotalTime>54263</TotalTime>
  <Words>492</Words>
  <Application>Microsoft Office PowerPoint</Application>
  <PresentationFormat>On-screen Show (4:3)</PresentationFormat>
  <Paragraphs>106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FinalPowerpoint</vt:lpstr>
      <vt:lpstr>Custom Design</vt:lpstr>
      <vt:lpstr>1_Custom Design</vt:lpstr>
      <vt:lpstr>CC112x Feedback to PLL - Extending RX filter BW without increasing noise BW </vt:lpstr>
      <vt:lpstr>Signal BW and RX Filter BW (1)</vt:lpstr>
      <vt:lpstr>Signal BW and RX Filter BW (2)</vt:lpstr>
      <vt:lpstr>Measurement Results</vt:lpstr>
      <vt:lpstr>Crystal Accuracy</vt:lpstr>
      <vt:lpstr>Feedback to PLL (1)</vt:lpstr>
      <vt:lpstr>Crystal Accuracy</vt:lpstr>
      <vt:lpstr>Slide 8</vt:lpstr>
      <vt:lpstr>Feedback to PLL (2)</vt:lpstr>
      <vt:lpstr>Slide 10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CC112x System Design</dc:title>
  <dc:creator>Sverre Hellan</dc:creator>
  <cp:lastModifiedBy>a0190524</cp:lastModifiedBy>
  <cp:revision>563</cp:revision>
  <dcterms:created xsi:type="dcterms:W3CDTF">2007-12-19T20:51:45Z</dcterms:created>
  <dcterms:modified xsi:type="dcterms:W3CDTF">2012-07-16T08:24:36Z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0x01010021F7C107B6B9E645B15D9550253DF0C6</vt:lpwstr>
  </property>
</Properties>
</file>