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70" r:id="rId3"/>
    <p:sldId id="269" r:id="rId4"/>
  </p:sldIdLst>
  <p:sldSz cx="9144000" cy="6858000" type="screen4x3"/>
  <p:notesSz cx="7102475" cy="102346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0000CC"/>
    <a:srgbClr val="000000"/>
    <a:srgbClr val="C5FFC5"/>
    <a:srgbClr val="66FF66"/>
    <a:srgbClr val="00B0F0"/>
    <a:srgbClr val="800000"/>
    <a:srgbClr val="777777"/>
    <a:srgbClr val="FF006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950" y="19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15B42-D45C-4FE3-9C99-EFC6187CDB0E}" type="datetimeFigureOut">
              <a:rPr kumimoji="1" lang="ja-JP" altLang="en-US" smtClean="0"/>
              <a:pPr/>
              <a:t>2014/10/10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18012-25F7-4CBA-B3E4-34FD9D02A36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15B42-D45C-4FE3-9C99-EFC6187CDB0E}" type="datetimeFigureOut">
              <a:rPr kumimoji="1" lang="ja-JP" altLang="en-US" smtClean="0"/>
              <a:pPr/>
              <a:t>2014/10/10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18012-25F7-4CBA-B3E4-34FD9D02A36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15B42-D45C-4FE3-9C99-EFC6187CDB0E}" type="datetimeFigureOut">
              <a:rPr kumimoji="1" lang="ja-JP" altLang="en-US" smtClean="0"/>
              <a:pPr/>
              <a:t>2014/10/10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18012-25F7-4CBA-B3E4-34FD9D02A36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15B42-D45C-4FE3-9C99-EFC6187CDB0E}" type="datetimeFigureOut">
              <a:rPr kumimoji="1" lang="ja-JP" altLang="en-US" smtClean="0"/>
              <a:pPr/>
              <a:t>2014/10/10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18012-25F7-4CBA-B3E4-34FD9D02A36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15B42-D45C-4FE3-9C99-EFC6187CDB0E}" type="datetimeFigureOut">
              <a:rPr kumimoji="1" lang="ja-JP" altLang="en-US" smtClean="0"/>
              <a:pPr/>
              <a:t>2014/10/10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18012-25F7-4CBA-B3E4-34FD9D02A36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15B42-D45C-4FE3-9C99-EFC6187CDB0E}" type="datetimeFigureOut">
              <a:rPr kumimoji="1" lang="ja-JP" altLang="en-US" smtClean="0"/>
              <a:pPr/>
              <a:t>2014/10/10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18012-25F7-4CBA-B3E4-34FD9D02A36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15B42-D45C-4FE3-9C99-EFC6187CDB0E}" type="datetimeFigureOut">
              <a:rPr kumimoji="1" lang="ja-JP" altLang="en-US" smtClean="0"/>
              <a:pPr/>
              <a:t>2014/10/10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18012-25F7-4CBA-B3E4-34FD9D02A36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15B42-D45C-4FE3-9C99-EFC6187CDB0E}" type="datetimeFigureOut">
              <a:rPr kumimoji="1" lang="ja-JP" altLang="en-US" smtClean="0"/>
              <a:pPr/>
              <a:t>2014/10/10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18012-25F7-4CBA-B3E4-34FD9D02A36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15B42-D45C-4FE3-9C99-EFC6187CDB0E}" type="datetimeFigureOut">
              <a:rPr kumimoji="1" lang="ja-JP" altLang="en-US" smtClean="0"/>
              <a:pPr/>
              <a:t>2014/10/10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18012-25F7-4CBA-B3E4-34FD9D02A36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6" name="Rectangle 8"/>
          <p:cNvSpPr>
            <a:spLocks noChangeArrowheads="1"/>
          </p:cNvSpPr>
          <p:nvPr userDrawn="1"/>
        </p:nvSpPr>
        <p:spPr bwMode="auto">
          <a:xfrm>
            <a:off x="0" y="0"/>
            <a:ext cx="576263" cy="539750"/>
          </a:xfrm>
          <a:prstGeom prst="rect">
            <a:avLst/>
          </a:prstGeom>
          <a:solidFill>
            <a:srgbClr val="0099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7" name="Rectangle 4"/>
          <p:cNvSpPr>
            <a:spLocks noChangeArrowheads="1"/>
          </p:cNvSpPr>
          <p:nvPr userDrawn="1"/>
        </p:nvSpPr>
        <p:spPr bwMode="auto">
          <a:xfrm>
            <a:off x="0" y="431800"/>
            <a:ext cx="9144000" cy="107950"/>
          </a:xfrm>
          <a:prstGeom prst="rect">
            <a:avLst/>
          </a:prstGeom>
          <a:gradFill rotWithShape="0">
            <a:gsLst>
              <a:gs pos="0">
                <a:srgbClr val="969696"/>
              </a:gs>
              <a:gs pos="100000">
                <a:srgbClr val="FFFF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ja-JP" altLang="en-US" sz="1800" b="0">
              <a:latin typeface="Arial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 userDrawn="1"/>
        </p:nvSpPr>
        <p:spPr bwMode="auto">
          <a:xfrm>
            <a:off x="0" y="381000"/>
            <a:ext cx="9144000" cy="61913"/>
          </a:xfrm>
          <a:prstGeom prst="rect">
            <a:avLst/>
          </a:prstGeom>
          <a:gradFill rotWithShape="0">
            <a:gsLst>
              <a:gs pos="0">
                <a:schemeClr val="tx1"/>
              </a:gs>
              <a:gs pos="50000">
                <a:srgbClr val="0099FF"/>
              </a:gs>
              <a:gs pos="100000">
                <a:schemeClr val="tx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ja-JP" altLang="en-US" sz="1800" b="0">
              <a:latin typeface="Arial" charset="0"/>
            </a:endParaRPr>
          </a:p>
        </p:txBody>
      </p:sp>
      <p:sp>
        <p:nvSpPr>
          <p:cNvPr id="9" name="Rectangle 7"/>
          <p:cNvSpPr>
            <a:spLocks noChangeArrowheads="1"/>
          </p:cNvSpPr>
          <p:nvPr userDrawn="1"/>
        </p:nvSpPr>
        <p:spPr bwMode="auto">
          <a:xfrm>
            <a:off x="0" y="6680200"/>
            <a:ext cx="9144000" cy="179388"/>
          </a:xfrm>
          <a:prstGeom prst="rect">
            <a:avLst/>
          </a:prstGeom>
          <a:solidFill>
            <a:srgbClr val="000000"/>
          </a:solidFill>
          <a:ln w="28575">
            <a:noFill/>
            <a:miter lim="800000"/>
            <a:headEnd/>
            <a:tailEnd/>
          </a:ln>
        </p:spPr>
        <p:txBody>
          <a:bodyPr wrap="none" tIns="18000" bIns="3600" anchor="ctr"/>
          <a:lstStyle/>
          <a:p>
            <a:pPr algn="ctr">
              <a:defRPr/>
            </a:pPr>
            <a:endParaRPr lang="ja-JP" altLang="en-US" sz="1800" b="0">
              <a:latin typeface="Arial" charset="0"/>
            </a:endParaRPr>
          </a:p>
        </p:txBody>
      </p:sp>
      <p:sp>
        <p:nvSpPr>
          <p:cNvPr id="11" name="テキスト ボックス 10"/>
          <p:cNvSpPr txBox="1"/>
          <p:nvPr userDrawn="1"/>
        </p:nvSpPr>
        <p:spPr>
          <a:xfrm>
            <a:off x="8028384" y="-962"/>
            <a:ext cx="9361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 smtClean="0"/>
              <a:t>2014/06/23</a:t>
            </a:r>
            <a:endParaRPr kumimoji="1" lang="ja-JP" altLang="en-US" sz="1100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15B42-D45C-4FE3-9C99-EFC6187CDB0E}" type="datetimeFigureOut">
              <a:rPr kumimoji="1" lang="ja-JP" altLang="en-US" smtClean="0"/>
              <a:pPr/>
              <a:t>2014/10/10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18012-25F7-4CBA-B3E4-34FD9D02A36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15B42-D45C-4FE3-9C99-EFC6187CDB0E}" type="datetimeFigureOut">
              <a:rPr kumimoji="1" lang="ja-JP" altLang="en-US" smtClean="0"/>
              <a:pPr/>
              <a:t>2014/10/10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18012-25F7-4CBA-B3E4-34FD9D02A36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F15B42-D45C-4FE3-9C99-EFC6187CDB0E}" type="datetimeFigureOut">
              <a:rPr kumimoji="1" lang="ja-JP" altLang="en-US" smtClean="0"/>
              <a:pPr/>
              <a:t>2014/10/10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918012-25F7-4CBA-B3E4-34FD9D02A36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image" Target="../media/image4.wmf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.wmf"/><Relationship Id="rId10" Type="http://schemas.openxmlformats.org/officeDocument/2006/relationships/image" Target="../media/image7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フリーフォーム 2"/>
          <p:cNvSpPr/>
          <p:nvPr/>
        </p:nvSpPr>
        <p:spPr>
          <a:xfrm>
            <a:off x="1038224" y="1412776"/>
            <a:ext cx="1895475" cy="1531218"/>
          </a:xfrm>
          <a:custGeom>
            <a:avLst/>
            <a:gdLst>
              <a:gd name="connsiteX0" fmla="*/ 2019300 w 2019300"/>
              <a:gd name="connsiteY0" fmla="*/ 714375 h 1914525"/>
              <a:gd name="connsiteX1" fmla="*/ 1943100 w 2019300"/>
              <a:gd name="connsiteY1" fmla="*/ 704850 h 1914525"/>
              <a:gd name="connsiteX2" fmla="*/ 1914525 w 2019300"/>
              <a:gd name="connsiteY2" fmla="*/ 638175 h 1914525"/>
              <a:gd name="connsiteX3" fmla="*/ 1914525 w 2019300"/>
              <a:gd name="connsiteY3" fmla="*/ 0 h 1914525"/>
              <a:gd name="connsiteX4" fmla="*/ 0 w 2019300"/>
              <a:gd name="connsiteY4" fmla="*/ 0 h 1914525"/>
              <a:gd name="connsiteX5" fmla="*/ 0 w 2019300"/>
              <a:gd name="connsiteY5" fmla="*/ 533400 h 1914525"/>
              <a:gd name="connsiteX6" fmla="*/ 76200 w 2019300"/>
              <a:gd name="connsiteY6" fmla="*/ 666750 h 1914525"/>
              <a:gd name="connsiteX7" fmla="*/ 142875 w 2019300"/>
              <a:gd name="connsiteY7" fmla="*/ 733425 h 1914525"/>
              <a:gd name="connsiteX8" fmla="*/ 161925 w 2019300"/>
              <a:gd name="connsiteY8" fmla="*/ 857250 h 1914525"/>
              <a:gd name="connsiteX9" fmla="*/ 114300 w 2019300"/>
              <a:gd name="connsiteY9" fmla="*/ 923925 h 1914525"/>
              <a:gd name="connsiteX10" fmla="*/ 66675 w 2019300"/>
              <a:gd name="connsiteY10" fmla="*/ 981075 h 1914525"/>
              <a:gd name="connsiteX11" fmla="*/ 66675 w 2019300"/>
              <a:gd name="connsiteY11" fmla="*/ 1914525 h 1914525"/>
              <a:gd name="connsiteX12" fmla="*/ 1895475 w 2019300"/>
              <a:gd name="connsiteY12" fmla="*/ 1914525 h 1914525"/>
              <a:gd name="connsiteX13" fmla="*/ 1895475 w 2019300"/>
              <a:gd name="connsiteY13" fmla="*/ 904875 h 1914525"/>
              <a:gd name="connsiteX14" fmla="*/ 1924050 w 2019300"/>
              <a:gd name="connsiteY14" fmla="*/ 838200 h 1914525"/>
              <a:gd name="connsiteX15" fmla="*/ 2009775 w 2019300"/>
              <a:gd name="connsiteY15" fmla="*/ 847725 h 1914525"/>
              <a:gd name="connsiteX16" fmla="*/ 2019300 w 2019300"/>
              <a:gd name="connsiteY16" fmla="*/ 714375 h 1914525"/>
              <a:gd name="connsiteX0" fmla="*/ 2019300 w 2019300"/>
              <a:gd name="connsiteY0" fmla="*/ 714375 h 1914525"/>
              <a:gd name="connsiteX1" fmla="*/ 1943100 w 2019300"/>
              <a:gd name="connsiteY1" fmla="*/ 704850 h 1914525"/>
              <a:gd name="connsiteX2" fmla="*/ 1914525 w 2019300"/>
              <a:gd name="connsiteY2" fmla="*/ 638175 h 1914525"/>
              <a:gd name="connsiteX3" fmla="*/ 1914525 w 2019300"/>
              <a:gd name="connsiteY3" fmla="*/ 0 h 1914525"/>
              <a:gd name="connsiteX4" fmla="*/ 0 w 2019300"/>
              <a:gd name="connsiteY4" fmla="*/ 0 h 1914525"/>
              <a:gd name="connsiteX5" fmla="*/ 0 w 2019300"/>
              <a:gd name="connsiteY5" fmla="*/ 533400 h 1914525"/>
              <a:gd name="connsiteX6" fmla="*/ 76200 w 2019300"/>
              <a:gd name="connsiteY6" fmla="*/ 666750 h 1914525"/>
              <a:gd name="connsiteX7" fmla="*/ 142875 w 2019300"/>
              <a:gd name="connsiteY7" fmla="*/ 733425 h 1914525"/>
              <a:gd name="connsiteX8" fmla="*/ 161925 w 2019300"/>
              <a:gd name="connsiteY8" fmla="*/ 857250 h 1914525"/>
              <a:gd name="connsiteX9" fmla="*/ 114300 w 2019300"/>
              <a:gd name="connsiteY9" fmla="*/ 923925 h 1914525"/>
              <a:gd name="connsiteX10" fmla="*/ 66675 w 2019300"/>
              <a:gd name="connsiteY10" fmla="*/ 981075 h 1914525"/>
              <a:gd name="connsiteX11" fmla="*/ 66675 w 2019300"/>
              <a:gd name="connsiteY11" fmla="*/ 1914525 h 1914525"/>
              <a:gd name="connsiteX12" fmla="*/ 1895475 w 2019300"/>
              <a:gd name="connsiteY12" fmla="*/ 1914525 h 1914525"/>
              <a:gd name="connsiteX13" fmla="*/ 1895475 w 2019300"/>
              <a:gd name="connsiteY13" fmla="*/ 904875 h 1914525"/>
              <a:gd name="connsiteX14" fmla="*/ 1924050 w 2019300"/>
              <a:gd name="connsiteY14" fmla="*/ 838200 h 1914525"/>
              <a:gd name="connsiteX15" fmla="*/ 2019300 w 2019300"/>
              <a:gd name="connsiteY15" fmla="*/ 714375 h 1914525"/>
              <a:gd name="connsiteX0" fmla="*/ 1924050 w 1943100"/>
              <a:gd name="connsiteY0" fmla="*/ 838200 h 1914525"/>
              <a:gd name="connsiteX1" fmla="*/ 1943100 w 1943100"/>
              <a:gd name="connsiteY1" fmla="*/ 704850 h 1914525"/>
              <a:gd name="connsiteX2" fmla="*/ 1914525 w 1943100"/>
              <a:gd name="connsiteY2" fmla="*/ 638175 h 1914525"/>
              <a:gd name="connsiteX3" fmla="*/ 1914525 w 1943100"/>
              <a:gd name="connsiteY3" fmla="*/ 0 h 1914525"/>
              <a:gd name="connsiteX4" fmla="*/ 0 w 1943100"/>
              <a:gd name="connsiteY4" fmla="*/ 0 h 1914525"/>
              <a:gd name="connsiteX5" fmla="*/ 0 w 1943100"/>
              <a:gd name="connsiteY5" fmla="*/ 533400 h 1914525"/>
              <a:gd name="connsiteX6" fmla="*/ 76200 w 1943100"/>
              <a:gd name="connsiteY6" fmla="*/ 666750 h 1914525"/>
              <a:gd name="connsiteX7" fmla="*/ 142875 w 1943100"/>
              <a:gd name="connsiteY7" fmla="*/ 733425 h 1914525"/>
              <a:gd name="connsiteX8" fmla="*/ 161925 w 1943100"/>
              <a:gd name="connsiteY8" fmla="*/ 857250 h 1914525"/>
              <a:gd name="connsiteX9" fmla="*/ 114300 w 1943100"/>
              <a:gd name="connsiteY9" fmla="*/ 923925 h 1914525"/>
              <a:gd name="connsiteX10" fmla="*/ 66675 w 1943100"/>
              <a:gd name="connsiteY10" fmla="*/ 981075 h 1914525"/>
              <a:gd name="connsiteX11" fmla="*/ 66675 w 1943100"/>
              <a:gd name="connsiteY11" fmla="*/ 1914525 h 1914525"/>
              <a:gd name="connsiteX12" fmla="*/ 1895475 w 1943100"/>
              <a:gd name="connsiteY12" fmla="*/ 1914525 h 1914525"/>
              <a:gd name="connsiteX13" fmla="*/ 1895475 w 1943100"/>
              <a:gd name="connsiteY13" fmla="*/ 904875 h 1914525"/>
              <a:gd name="connsiteX14" fmla="*/ 1924050 w 1943100"/>
              <a:gd name="connsiteY14" fmla="*/ 838200 h 1914525"/>
              <a:gd name="connsiteX0" fmla="*/ 1924050 w 1924050"/>
              <a:gd name="connsiteY0" fmla="*/ 838200 h 1914525"/>
              <a:gd name="connsiteX1" fmla="*/ 1914525 w 1924050"/>
              <a:gd name="connsiteY1" fmla="*/ 638175 h 1914525"/>
              <a:gd name="connsiteX2" fmla="*/ 1914525 w 1924050"/>
              <a:gd name="connsiteY2" fmla="*/ 0 h 1914525"/>
              <a:gd name="connsiteX3" fmla="*/ 0 w 1924050"/>
              <a:gd name="connsiteY3" fmla="*/ 0 h 1914525"/>
              <a:gd name="connsiteX4" fmla="*/ 0 w 1924050"/>
              <a:gd name="connsiteY4" fmla="*/ 533400 h 1914525"/>
              <a:gd name="connsiteX5" fmla="*/ 76200 w 1924050"/>
              <a:gd name="connsiteY5" fmla="*/ 666750 h 1914525"/>
              <a:gd name="connsiteX6" fmla="*/ 142875 w 1924050"/>
              <a:gd name="connsiteY6" fmla="*/ 733425 h 1914525"/>
              <a:gd name="connsiteX7" fmla="*/ 161925 w 1924050"/>
              <a:gd name="connsiteY7" fmla="*/ 857250 h 1914525"/>
              <a:gd name="connsiteX8" fmla="*/ 114300 w 1924050"/>
              <a:gd name="connsiteY8" fmla="*/ 923925 h 1914525"/>
              <a:gd name="connsiteX9" fmla="*/ 66675 w 1924050"/>
              <a:gd name="connsiteY9" fmla="*/ 981075 h 1914525"/>
              <a:gd name="connsiteX10" fmla="*/ 66675 w 1924050"/>
              <a:gd name="connsiteY10" fmla="*/ 1914525 h 1914525"/>
              <a:gd name="connsiteX11" fmla="*/ 1895475 w 1924050"/>
              <a:gd name="connsiteY11" fmla="*/ 1914525 h 1914525"/>
              <a:gd name="connsiteX12" fmla="*/ 1895475 w 1924050"/>
              <a:gd name="connsiteY12" fmla="*/ 904875 h 1914525"/>
              <a:gd name="connsiteX13" fmla="*/ 1924050 w 1924050"/>
              <a:gd name="connsiteY13" fmla="*/ 838200 h 1914525"/>
              <a:gd name="connsiteX0" fmla="*/ 1895475 w 1914525"/>
              <a:gd name="connsiteY0" fmla="*/ 904875 h 1914525"/>
              <a:gd name="connsiteX1" fmla="*/ 1914525 w 1914525"/>
              <a:gd name="connsiteY1" fmla="*/ 638175 h 1914525"/>
              <a:gd name="connsiteX2" fmla="*/ 1914525 w 1914525"/>
              <a:gd name="connsiteY2" fmla="*/ 0 h 1914525"/>
              <a:gd name="connsiteX3" fmla="*/ 0 w 1914525"/>
              <a:gd name="connsiteY3" fmla="*/ 0 h 1914525"/>
              <a:gd name="connsiteX4" fmla="*/ 0 w 1914525"/>
              <a:gd name="connsiteY4" fmla="*/ 533400 h 1914525"/>
              <a:gd name="connsiteX5" fmla="*/ 76200 w 1914525"/>
              <a:gd name="connsiteY5" fmla="*/ 666750 h 1914525"/>
              <a:gd name="connsiteX6" fmla="*/ 142875 w 1914525"/>
              <a:gd name="connsiteY6" fmla="*/ 733425 h 1914525"/>
              <a:gd name="connsiteX7" fmla="*/ 161925 w 1914525"/>
              <a:gd name="connsiteY7" fmla="*/ 857250 h 1914525"/>
              <a:gd name="connsiteX8" fmla="*/ 114300 w 1914525"/>
              <a:gd name="connsiteY8" fmla="*/ 923925 h 1914525"/>
              <a:gd name="connsiteX9" fmla="*/ 66675 w 1914525"/>
              <a:gd name="connsiteY9" fmla="*/ 981075 h 1914525"/>
              <a:gd name="connsiteX10" fmla="*/ 66675 w 1914525"/>
              <a:gd name="connsiteY10" fmla="*/ 1914525 h 1914525"/>
              <a:gd name="connsiteX11" fmla="*/ 1895475 w 1914525"/>
              <a:gd name="connsiteY11" fmla="*/ 1914525 h 1914525"/>
              <a:gd name="connsiteX12" fmla="*/ 1895475 w 1914525"/>
              <a:gd name="connsiteY12" fmla="*/ 904875 h 1914525"/>
              <a:gd name="connsiteX0" fmla="*/ 1895475 w 1914525"/>
              <a:gd name="connsiteY0" fmla="*/ 904875 h 1914525"/>
              <a:gd name="connsiteX1" fmla="*/ 1914525 w 1914525"/>
              <a:gd name="connsiteY1" fmla="*/ 638175 h 1914525"/>
              <a:gd name="connsiteX2" fmla="*/ 1877592 w 1914525"/>
              <a:gd name="connsiteY2" fmla="*/ 0 h 1914525"/>
              <a:gd name="connsiteX3" fmla="*/ 0 w 1914525"/>
              <a:gd name="connsiteY3" fmla="*/ 0 h 1914525"/>
              <a:gd name="connsiteX4" fmla="*/ 0 w 1914525"/>
              <a:gd name="connsiteY4" fmla="*/ 533400 h 1914525"/>
              <a:gd name="connsiteX5" fmla="*/ 76200 w 1914525"/>
              <a:gd name="connsiteY5" fmla="*/ 666750 h 1914525"/>
              <a:gd name="connsiteX6" fmla="*/ 142875 w 1914525"/>
              <a:gd name="connsiteY6" fmla="*/ 733425 h 1914525"/>
              <a:gd name="connsiteX7" fmla="*/ 161925 w 1914525"/>
              <a:gd name="connsiteY7" fmla="*/ 857250 h 1914525"/>
              <a:gd name="connsiteX8" fmla="*/ 114300 w 1914525"/>
              <a:gd name="connsiteY8" fmla="*/ 923925 h 1914525"/>
              <a:gd name="connsiteX9" fmla="*/ 66675 w 1914525"/>
              <a:gd name="connsiteY9" fmla="*/ 981075 h 1914525"/>
              <a:gd name="connsiteX10" fmla="*/ 66675 w 1914525"/>
              <a:gd name="connsiteY10" fmla="*/ 1914525 h 1914525"/>
              <a:gd name="connsiteX11" fmla="*/ 1895475 w 1914525"/>
              <a:gd name="connsiteY11" fmla="*/ 1914525 h 1914525"/>
              <a:gd name="connsiteX12" fmla="*/ 1895475 w 1914525"/>
              <a:gd name="connsiteY12" fmla="*/ 904875 h 1914525"/>
              <a:gd name="connsiteX0" fmla="*/ 1895475 w 1895475"/>
              <a:gd name="connsiteY0" fmla="*/ 904875 h 1914525"/>
              <a:gd name="connsiteX1" fmla="*/ 1877592 w 1895475"/>
              <a:gd name="connsiteY1" fmla="*/ 0 h 1914525"/>
              <a:gd name="connsiteX2" fmla="*/ 0 w 1895475"/>
              <a:gd name="connsiteY2" fmla="*/ 0 h 1914525"/>
              <a:gd name="connsiteX3" fmla="*/ 0 w 1895475"/>
              <a:gd name="connsiteY3" fmla="*/ 533400 h 1914525"/>
              <a:gd name="connsiteX4" fmla="*/ 76200 w 1895475"/>
              <a:gd name="connsiteY4" fmla="*/ 666750 h 1914525"/>
              <a:gd name="connsiteX5" fmla="*/ 142875 w 1895475"/>
              <a:gd name="connsiteY5" fmla="*/ 733425 h 1914525"/>
              <a:gd name="connsiteX6" fmla="*/ 161925 w 1895475"/>
              <a:gd name="connsiteY6" fmla="*/ 857250 h 1914525"/>
              <a:gd name="connsiteX7" fmla="*/ 114300 w 1895475"/>
              <a:gd name="connsiteY7" fmla="*/ 923925 h 1914525"/>
              <a:gd name="connsiteX8" fmla="*/ 66675 w 1895475"/>
              <a:gd name="connsiteY8" fmla="*/ 981075 h 1914525"/>
              <a:gd name="connsiteX9" fmla="*/ 66675 w 1895475"/>
              <a:gd name="connsiteY9" fmla="*/ 1914525 h 1914525"/>
              <a:gd name="connsiteX10" fmla="*/ 1895475 w 1895475"/>
              <a:gd name="connsiteY10" fmla="*/ 1914525 h 1914525"/>
              <a:gd name="connsiteX11" fmla="*/ 1895475 w 1895475"/>
              <a:gd name="connsiteY11" fmla="*/ 904875 h 1914525"/>
              <a:gd name="connsiteX0" fmla="*/ 1895475 w 1895475"/>
              <a:gd name="connsiteY0" fmla="*/ 1914525 h 1914525"/>
              <a:gd name="connsiteX1" fmla="*/ 1877592 w 1895475"/>
              <a:gd name="connsiteY1" fmla="*/ 0 h 1914525"/>
              <a:gd name="connsiteX2" fmla="*/ 0 w 1895475"/>
              <a:gd name="connsiteY2" fmla="*/ 0 h 1914525"/>
              <a:gd name="connsiteX3" fmla="*/ 0 w 1895475"/>
              <a:gd name="connsiteY3" fmla="*/ 533400 h 1914525"/>
              <a:gd name="connsiteX4" fmla="*/ 76200 w 1895475"/>
              <a:gd name="connsiteY4" fmla="*/ 666750 h 1914525"/>
              <a:gd name="connsiteX5" fmla="*/ 142875 w 1895475"/>
              <a:gd name="connsiteY5" fmla="*/ 733425 h 1914525"/>
              <a:gd name="connsiteX6" fmla="*/ 161925 w 1895475"/>
              <a:gd name="connsiteY6" fmla="*/ 857250 h 1914525"/>
              <a:gd name="connsiteX7" fmla="*/ 114300 w 1895475"/>
              <a:gd name="connsiteY7" fmla="*/ 923925 h 1914525"/>
              <a:gd name="connsiteX8" fmla="*/ 66675 w 1895475"/>
              <a:gd name="connsiteY8" fmla="*/ 981075 h 1914525"/>
              <a:gd name="connsiteX9" fmla="*/ 66675 w 1895475"/>
              <a:gd name="connsiteY9" fmla="*/ 1914525 h 1914525"/>
              <a:gd name="connsiteX10" fmla="*/ 1895475 w 1895475"/>
              <a:gd name="connsiteY10" fmla="*/ 1914525 h 1914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895475" h="1914525">
                <a:moveTo>
                  <a:pt x="1895475" y="1914525"/>
                </a:moveTo>
                <a:lnTo>
                  <a:pt x="1877592" y="0"/>
                </a:lnTo>
                <a:lnTo>
                  <a:pt x="0" y="0"/>
                </a:lnTo>
                <a:lnTo>
                  <a:pt x="0" y="533400"/>
                </a:lnTo>
                <a:lnTo>
                  <a:pt x="76200" y="666750"/>
                </a:lnTo>
                <a:lnTo>
                  <a:pt x="142875" y="733425"/>
                </a:lnTo>
                <a:lnTo>
                  <a:pt x="161925" y="857250"/>
                </a:lnTo>
                <a:lnTo>
                  <a:pt x="114300" y="923925"/>
                </a:lnTo>
                <a:lnTo>
                  <a:pt x="66675" y="981075"/>
                </a:lnTo>
                <a:lnTo>
                  <a:pt x="66675" y="1914525"/>
                </a:lnTo>
                <a:lnTo>
                  <a:pt x="1895475" y="1914525"/>
                </a:lnTo>
                <a:close/>
              </a:path>
            </a:pathLst>
          </a:custGeom>
          <a:solidFill>
            <a:srgbClr val="C5FFC5"/>
          </a:solidFill>
          <a:ln w="9525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4211960" y="3885431"/>
            <a:ext cx="864096" cy="144016"/>
          </a:xfrm>
          <a:prstGeom prst="rect">
            <a:avLst/>
          </a:prstGeom>
          <a:solidFill>
            <a:srgbClr val="66FF66">
              <a:alpha val="30196"/>
            </a:srgb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/>
          <p:nvPr/>
        </p:nvCxnSpPr>
        <p:spPr>
          <a:xfrm>
            <a:off x="2123728" y="1052736"/>
            <a:ext cx="0" cy="2448272"/>
          </a:xfrm>
          <a:prstGeom prst="line">
            <a:avLst/>
          </a:prstGeom>
          <a:ln>
            <a:solidFill>
              <a:srgbClr val="FF0000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6" name="Group 209"/>
          <p:cNvGrpSpPr>
            <a:grpSpLocks/>
          </p:cNvGrpSpPr>
          <p:nvPr/>
        </p:nvGrpSpPr>
        <p:grpSpPr bwMode="auto">
          <a:xfrm>
            <a:off x="4725541" y="3880098"/>
            <a:ext cx="304800" cy="152400"/>
            <a:chOff x="1200" y="3120"/>
            <a:chExt cx="192" cy="96"/>
          </a:xfrm>
        </p:grpSpPr>
        <p:sp>
          <p:nvSpPr>
            <p:cNvPr id="47" name="AutoShape 210"/>
            <p:cNvSpPr>
              <a:spLocks noChangeArrowheads="1"/>
            </p:cNvSpPr>
            <p:nvPr/>
          </p:nvSpPr>
          <p:spPr bwMode="auto">
            <a:xfrm>
              <a:off x="1200" y="3120"/>
              <a:ext cx="192" cy="96"/>
            </a:xfrm>
            <a:prstGeom prst="roundRect">
              <a:avLst>
                <a:gd name="adj" fmla="val 50000"/>
              </a:avLst>
            </a:prstGeom>
            <a:solidFill>
              <a:srgbClr val="FFCC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ja-JP" altLang="en-US"/>
            </a:p>
          </p:txBody>
        </p:sp>
        <p:grpSp>
          <p:nvGrpSpPr>
            <p:cNvPr id="48" name="Group 211"/>
            <p:cNvGrpSpPr>
              <a:grpSpLocks/>
            </p:cNvGrpSpPr>
            <p:nvPr/>
          </p:nvGrpSpPr>
          <p:grpSpPr bwMode="auto">
            <a:xfrm>
              <a:off x="1230" y="3120"/>
              <a:ext cx="138" cy="96"/>
              <a:chOff x="1242" y="3360"/>
              <a:chExt cx="138" cy="96"/>
            </a:xfrm>
          </p:grpSpPr>
          <p:sp>
            <p:nvSpPr>
              <p:cNvPr id="49" name="Line 212"/>
              <p:cNvSpPr>
                <a:spLocks noChangeShapeType="1"/>
              </p:cNvSpPr>
              <p:nvPr/>
            </p:nvSpPr>
            <p:spPr bwMode="auto">
              <a:xfrm>
                <a:off x="1296" y="3360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50" name="Line 213"/>
              <p:cNvSpPr>
                <a:spLocks noChangeShapeType="1"/>
              </p:cNvSpPr>
              <p:nvPr/>
            </p:nvSpPr>
            <p:spPr bwMode="auto">
              <a:xfrm>
                <a:off x="1326" y="3360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51" name="Line 214"/>
              <p:cNvSpPr>
                <a:spLocks noChangeShapeType="1"/>
              </p:cNvSpPr>
              <p:nvPr/>
            </p:nvSpPr>
            <p:spPr bwMode="auto">
              <a:xfrm>
                <a:off x="1332" y="3408"/>
                <a:ext cx="4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52" name="Line 215"/>
              <p:cNvSpPr>
                <a:spLocks noChangeShapeType="1"/>
              </p:cNvSpPr>
              <p:nvPr/>
            </p:nvSpPr>
            <p:spPr bwMode="auto">
              <a:xfrm>
                <a:off x="1242" y="3408"/>
                <a:ext cx="4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ja-JP" altLang="en-US"/>
              </a:p>
            </p:txBody>
          </p:sp>
        </p:grpSp>
      </p:grpSp>
      <p:pic>
        <p:nvPicPr>
          <p:cNvPr id="53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11960" y="1052736"/>
            <a:ext cx="3028950" cy="273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4" name="正方形/長方形 53"/>
          <p:cNvSpPr/>
          <p:nvPr/>
        </p:nvSpPr>
        <p:spPr>
          <a:xfrm>
            <a:off x="5076056" y="764704"/>
            <a:ext cx="792088" cy="3744416"/>
          </a:xfrm>
          <a:prstGeom prst="rect">
            <a:avLst/>
          </a:prstGeom>
          <a:solidFill>
            <a:srgbClr val="66FF66">
              <a:alpha val="30196"/>
            </a:srgbClr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55" name="Group 236"/>
          <p:cNvGrpSpPr>
            <a:grpSpLocks/>
          </p:cNvGrpSpPr>
          <p:nvPr/>
        </p:nvGrpSpPr>
        <p:grpSpPr bwMode="auto">
          <a:xfrm rot="16200000">
            <a:off x="4211960" y="1673498"/>
            <a:ext cx="461963" cy="312737"/>
            <a:chOff x="1152" y="3330"/>
            <a:chExt cx="291" cy="197"/>
          </a:xfrm>
        </p:grpSpPr>
        <p:sp>
          <p:nvSpPr>
            <p:cNvPr id="56" name="AutoShape 237"/>
            <p:cNvSpPr>
              <a:spLocks noChangeAspect="1" noChangeArrowheads="1"/>
            </p:cNvSpPr>
            <p:nvPr/>
          </p:nvSpPr>
          <p:spPr bwMode="auto">
            <a:xfrm>
              <a:off x="1152" y="3427"/>
              <a:ext cx="291" cy="100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57" name="Line 238"/>
            <p:cNvSpPr>
              <a:spLocks noChangeAspect="1" noChangeShapeType="1"/>
            </p:cNvSpPr>
            <p:nvPr/>
          </p:nvSpPr>
          <p:spPr bwMode="auto">
            <a:xfrm>
              <a:off x="1164" y="3480"/>
              <a:ext cx="96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58" name="Line 239"/>
            <p:cNvSpPr>
              <a:spLocks noChangeAspect="1" noChangeShapeType="1"/>
            </p:cNvSpPr>
            <p:nvPr/>
          </p:nvSpPr>
          <p:spPr bwMode="auto">
            <a:xfrm>
              <a:off x="1270" y="3427"/>
              <a:ext cx="1" cy="1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59" name="Line 240"/>
            <p:cNvSpPr>
              <a:spLocks noChangeAspect="1" noChangeShapeType="1"/>
            </p:cNvSpPr>
            <p:nvPr/>
          </p:nvSpPr>
          <p:spPr bwMode="auto">
            <a:xfrm>
              <a:off x="1316" y="3427"/>
              <a:ext cx="1" cy="1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60" name="Line 241"/>
            <p:cNvSpPr>
              <a:spLocks noChangeAspect="1" noChangeShapeType="1"/>
            </p:cNvSpPr>
            <p:nvPr/>
          </p:nvSpPr>
          <p:spPr bwMode="auto">
            <a:xfrm flipV="1">
              <a:off x="1302" y="3480"/>
              <a:ext cx="124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61" name="Text Box 242"/>
            <p:cNvSpPr txBox="1">
              <a:spLocks noChangeAspect="1" noChangeArrowheads="1"/>
            </p:cNvSpPr>
            <p:nvPr/>
          </p:nvSpPr>
          <p:spPr bwMode="auto">
            <a:xfrm>
              <a:off x="1176" y="3330"/>
              <a:ext cx="240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 eaLnBrk="1" hangingPunct="1">
                <a:spcBef>
                  <a:spcPct val="50000"/>
                </a:spcBef>
              </a:pPr>
              <a:r>
                <a:rPr lang="en-US" altLang="ja-JP" sz="900" b="1" dirty="0"/>
                <a:t>104</a:t>
              </a:r>
              <a:endParaRPr lang="en-US" altLang="ja-JP" sz="900" dirty="0"/>
            </a:p>
          </p:txBody>
        </p:sp>
      </p:grpSp>
      <p:sp>
        <p:nvSpPr>
          <p:cNvPr id="62" name="フリーフォーム 61"/>
          <p:cNvSpPr/>
          <p:nvPr/>
        </p:nvSpPr>
        <p:spPr>
          <a:xfrm>
            <a:off x="4865364" y="3183260"/>
            <a:ext cx="1908000" cy="781050"/>
          </a:xfrm>
          <a:custGeom>
            <a:avLst/>
            <a:gdLst>
              <a:gd name="connsiteX0" fmla="*/ 0 w 1990725"/>
              <a:gd name="connsiteY0" fmla="*/ 0 h 781050"/>
              <a:gd name="connsiteX1" fmla="*/ 390525 w 1990725"/>
              <a:gd name="connsiteY1" fmla="*/ 0 h 781050"/>
              <a:gd name="connsiteX2" fmla="*/ 390525 w 1990725"/>
              <a:gd name="connsiteY2" fmla="*/ 781050 h 781050"/>
              <a:gd name="connsiteX3" fmla="*/ 1990725 w 1990725"/>
              <a:gd name="connsiteY3" fmla="*/ 781050 h 781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90725" h="781050">
                <a:moveTo>
                  <a:pt x="0" y="0"/>
                </a:moveTo>
                <a:lnTo>
                  <a:pt x="390525" y="0"/>
                </a:lnTo>
                <a:lnTo>
                  <a:pt x="390525" y="781050"/>
                </a:lnTo>
                <a:lnTo>
                  <a:pt x="1990725" y="781050"/>
                </a:ln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円/楕円 62"/>
          <p:cNvSpPr/>
          <p:nvPr/>
        </p:nvSpPr>
        <p:spPr>
          <a:xfrm>
            <a:off x="6755854" y="3889623"/>
            <a:ext cx="144016" cy="144016"/>
          </a:xfrm>
          <a:prstGeom prst="ellipse">
            <a:avLst/>
          </a:prstGeom>
          <a:solidFill>
            <a:srgbClr val="66FF66">
              <a:alpha val="30196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4" name="正方形/長方形 63"/>
          <p:cNvSpPr/>
          <p:nvPr/>
        </p:nvSpPr>
        <p:spPr>
          <a:xfrm>
            <a:off x="6789390" y="2649648"/>
            <a:ext cx="72008" cy="1260000"/>
          </a:xfrm>
          <a:prstGeom prst="rect">
            <a:avLst/>
          </a:prstGeom>
          <a:solidFill>
            <a:srgbClr val="66FF66">
              <a:alpha val="30196"/>
            </a:srgbClr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5" name="円/楕円 64"/>
          <p:cNvSpPr/>
          <p:nvPr/>
        </p:nvSpPr>
        <p:spPr>
          <a:xfrm>
            <a:off x="6751290" y="2492896"/>
            <a:ext cx="144016" cy="144016"/>
          </a:xfrm>
          <a:prstGeom prst="ellipse">
            <a:avLst/>
          </a:prstGeom>
          <a:solidFill>
            <a:srgbClr val="66FF66">
              <a:alpha val="30196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6" name="直線コネクタ 65"/>
          <p:cNvCxnSpPr/>
          <p:nvPr/>
        </p:nvCxnSpPr>
        <p:spPr>
          <a:xfrm>
            <a:off x="6260951" y="2574429"/>
            <a:ext cx="50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直線コネクタ 66"/>
          <p:cNvCxnSpPr/>
          <p:nvPr/>
        </p:nvCxnSpPr>
        <p:spPr>
          <a:xfrm>
            <a:off x="4750693" y="3577208"/>
            <a:ext cx="0" cy="3960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テキスト ボックス 67"/>
          <p:cNvSpPr txBox="1"/>
          <p:nvPr/>
        </p:nvSpPr>
        <p:spPr>
          <a:xfrm>
            <a:off x="4682108" y="4005064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900" dirty="0" smtClean="0"/>
              <a:t>150pF</a:t>
            </a:r>
            <a:endParaRPr kumimoji="1" lang="ja-JP" altLang="en-US" sz="900" dirty="0"/>
          </a:p>
        </p:txBody>
      </p:sp>
      <p:sp>
        <p:nvSpPr>
          <p:cNvPr id="69" name="円/楕円 68"/>
          <p:cNvSpPr/>
          <p:nvPr/>
        </p:nvSpPr>
        <p:spPr>
          <a:xfrm>
            <a:off x="5686028" y="2790453"/>
            <a:ext cx="144016" cy="144016"/>
          </a:xfrm>
          <a:prstGeom prst="ellipse">
            <a:avLst/>
          </a:prstGeom>
          <a:solidFill>
            <a:srgbClr val="66FF66">
              <a:alpha val="30196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円/楕円 69"/>
          <p:cNvSpPr/>
          <p:nvPr/>
        </p:nvSpPr>
        <p:spPr>
          <a:xfrm>
            <a:off x="5116066" y="1590700"/>
            <a:ext cx="144016" cy="144016"/>
          </a:xfrm>
          <a:prstGeom prst="ellipse">
            <a:avLst/>
          </a:prstGeom>
          <a:solidFill>
            <a:srgbClr val="66FF66">
              <a:alpha val="30196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71" name="直線コネクタ 70"/>
          <p:cNvCxnSpPr/>
          <p:nvPr/>
        </p:nvCxnSpPr>
        <p:spPr>
          <a:xfrm flipV="1">
            <a:off x="4499992" y="1657375"/>
            <a:ext cx="189501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正方形/長方形 71"/>
          <p:cNvSpPr/>
          <p:nvPr/>
        </p:nvSpPr>
        <p:spPr>
          <a:xfrm>
            <a:off x="4677916" y="1581175"/>
            <a:ext cx="180000" cy="180000"/>
          </a:xfrm>
          <a:prstGeom prst="rect">
            <a:avLst/>
          </a:prstGeom>
          <a:solidFill>
            <a:srgbClr val="00B0F0">
              <a:alpha val="30196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3" name="正方形/長方形 72"/>
          <p:cNvSpPr/>
          <p:nvPr/>
        </p:nvSpPr>
        <p:spPr>
          <a:xfrm>
            <a:off x="6055593" y="2490820"/>
            <a:ext cx="180000" cy="180000"/>
          </a:xfrm>
          <a:prstGeom prst="rect">
            <a:avLst/>
          </a:prstGeom>
          <a:solidFill>
            <a:srgbClr val="00B0F0">
              <a:alpha val="30196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74" name="直線コネクタ 73"/>
          <p:cNvCxnSpPr/>
          <p:nvPr/>
        </p:nvCxnSpPr>
        <p:spPr>
          <a:xfrm>
            <a:off x="4860032" y="1662708"/>
            <a:ext cx="2520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直線コネクタ 74"/>
          <p:cNvCxnSpPr/>
          <p:nvPr/>
        </p:nvCxnSpPr>
        <p:spPr>
          <a:xfrm>
            <a:off x="5815186" y="2873127"/>
            <a:ext cx="2520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正方形/長方形 75"/>
          <p:cNvSpPr/>
          <p:nvPr/>
        </p:nvSpPr>
        <p:spPr>
          <a:xfrm>
            <a:off x="6060926" y="2776570"/>
            <a:ext cx="180000" cy="180000"/>
          </a:xfrm>
          <a:prstGeom prst="rect">
            <a:avLst/>
          </a:prstGeom>
          <a:solidFill>
            <a:srgbClr val="00B0F0">
              <a:alpha val="30196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7" name="フリーフォーム 76"/>
          <p:cNvSpPr/>
          <p:nvPr/>
        </p:nvSpPr>
        <p:spPr>
          <a:xfrm>
            <a:off x="4868044" y="1973585"/>
            <a:ext cx="1200150" cy="1200150"/>
          </a:xfrm>
          <a:custGeom>
            <a:avLst/>
            <a:gdLst>
              <a:gd name="connsiteX0" fmla="*/ 0 w 1200150"/>
              <a:gd name="connsiteY0" fmla="*/ 0 h 1200150"/>
              <a:gd name="connsiteX1" fmla="*/ 542925 w 1200150"/>
              <a:gd name="connsiteY1" fmla="*/ 0 h 1200150"/>
              <a:gd name="connsiteX2" fmla="*/ 542925 w 1200150"/>
              <a:gd name="connsiteY2" fmla="*/ 1200150 h 1200150"/>
              <a:gd name="connsiteX3" fmla="*/ 1200150 w 1200150"/>
              <a:gd name="connsiteY3" fmla="*/ 1200150 h 1200150"/>
              <a:gd name="connsiteX4" fmla="*/ 1190625 w 1200150"/>
              <a:gd name="connsiteY4" fmla="*/ 1200150 h 1200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00150" h="1200150">
                <a:moveTo>
                  <a:pt x="0" y="0"/>
                </a:moveTo>
                <a:lnTo>
                  <a:pt x="542925" y="0"/>
                </a:lnTo>
                <a:lnTo>
                  <a:pt x="542925" y="1200150"/>
                </a:lnTo>
                <a:lnTo>
                  <a:pt x="1200150" y="1200150"/>
                </a:lnTo>
                <a:lnTo>
                  <a:pt x="1190625" y="1200150"/>
                </a:ln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8" name="正方形/長方形 77"/>
          <p:cNvSpPr/>
          <p:nvPr/>
        </p:nvSpPr>
        <p:spPr>
          <a:xfrm>
            <a:off x="6059785" y="3062320"/>
            <a:ext cx="180000" cy="180000"/>
          </a:xfrm>
          <a:prstGeom prst="rect">
            <a:avLst/>
          </a:prstGeom>
          <a:solidFill>
            <a:srgbClr val="00B0F0">
              <a:alpha val="30196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9" name="正方形/長方形 78"/>
          <p:cNvSpPr/>
          <p:nvPr/>
        </p:nvSpPr>
        <p:spPr>
          <a:xfrm>
            <a:off x="4683249" y="1878732"/>
            <a:ext cx="180000" cy="180000"/>
          </a:xfrm>
          <a:prstGeom prst="rect">
            <a:avLst/>
          </a:prstGeom>
          <a:solidFill>
            <a:srgbClr val="00B0F0">
              <a:alpha val="30196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0" name="円/楕円 79"/>
          <p:cNvSpPr/>
          <p:nvPr/>
        </p:nvSpPr>
        <p:spPr>
          <a:xfrm>
            <a:off x="5686028" y="3400425"/>
            <a:ext cx="144016" cy="144016"/>
          </a:xfrm>
          <a:prstGeom prst="ellipse">
            <a:avLst/>
          </a:prstGeom>
          <a:solidFill>
            <a:srgbClr val="66FF66">
              <a:alpha val="30196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1" name="正方形/長方形 80"/>
          <p:cNvSpPr/>
          <p:nvPr/>
        </p:nvSpPr>
        <p:spPr>
          <a:xfrm>
            <a:off x="6059785" y="3387683"/>
            <a:ext cx="180000" cy="180000"/>
          </a:xfrm>
          <a:prstGeom prst="rect">
            <a:avLst/>
          </a:prstGeom>
          <a:solidFill>
            <a:srgbClr val="00B0F0">
              <a:alpha val="30196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82" name="直線コネクタ 81"/>
          <p:cNvCxnSpPr/>
          <p:nvPr/>
        </p:nvCxnSpPr>
        <p:spPr>
          <a:xfrm>
            <a:off x="5815186" y="3487663"/>
            <a:ext cx="252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3" name="Group 90"/>
          <p:cNvGrpSpPr>
            <a:grpSpLocks/>
          </p:cNvGrpSpPr>
          <p:nvPr/>
        </p:nvGrpSpPr>
        <p:grpSpPr bwMode="auto">
          <a:xfrm>
            <a:off x="3923928" y="2780928"/>
            <a:ext cx="457200" cy="161925"/>
            <a:chOff x="1248" y="3882"/>
            <a:chExt cx="288" cy="102"/>
          </a:xfrm>
        </p:grpSpPr>
        <p:sp>
          <p:nvSpPr>
            <p:cNvPr id="84" name="AutoShape 89"/>
            <p:cNvSpPr>
              <a:spLocks noChangeArrowheads="1"/>
            </p:cNvSpPr>
            <p:nvPr/>
          </p:nvSpPr>
          <p:spPr bwMode="auto">
            <a:xfrm>
              <a:off x="1248" y="3888"/>
              <a:ext cx="288" cy="96"/>
            </a:xfrm>
            <a:prstGeom prst="roundRect">
              <a:avLst>
                <a:gd name="adj" fmla="val 50000"/>
              </a:avLst>
            </a:prstGeom>
            <a:solidFill>
              <a:srgbClr val="FF9933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85" name="Freeform 86"/>
            <p:cNvSpPr>
              <a:spLocks/>
            </p:cNvSpPr>
            <p:nvPr/>
          </p:nvSpPr>
          <p:spPr bwMode="auto">
            <a:xfrm>
              <a:off x="1248" y="3882"/>
              <a:ext cx="288" cy="102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60" y="54"/>
                </a:cxn>
                <a:cxn ang="0">
                  <a:pos x="78" y="0"/>
                </a:cxn>
                <a:cxn ang="0">
                  <a:pos x="96" y="102"/>
                </a:cxn>
                <a:cxn ang="0">
                  <a:pos x="132" y="0"/>
                </a:cxn>
                <a:cxn ang="0">
                  <a:pos x="156" y="102"/>
                </a:cxn>
                <a:cxn ang="0">
                  <a:pos x="186" y="0"/>
                </a:cxn>
                <a:cxn ang="0">
                  <a:pos x="210" y="102"/>
                </a:cxn>
                <a:cxn ang="0">
                  <a:pos x="228" y="48"/>
                </a:cxn>
                <a:cxn ang="0">
                  <a:pos x="288" y="48"/>
                </a:cxn>
              </a:cxnLst>
              <a:rect l="0" t="0" r="r" b="b"/>
              <a:pathLst>
                <a:path w="288" h="102">
                  <a:moveTo>
                    <a:pt x="0" y="54"/>
                  </a:moveTo>
                  <a:lnTo>
                    <a:pt x="60" y="54"/>
                  </a:lnTo>
                  <a:lnTo>
                    <a:pt x="78" y="0"/>
                  </a:lnTo>
                  <a:lnTo>
                    <a:pt x="96" y="102"/>
                  </a:lnTo>
                  <a:lnTo>
                    <a:pt x="132" y="0"/>
                  </a:lnTo>
                  <a:lnTo>
                    <a:pt x="156" y="102"/>
                  </a:lnTo>
                  <a:lnTo>
                    <a:pt x="186" y="0"/>
                  </a:lnTo>
                  <a:lnTo>
                    <a:pt x="210" y="102"/>
                  </a:lnTo>
                  <a:lnTo>
                    <a:pt x="228" y="48"/>
                  </a:lnTo>
                  <a:lnTo>
                    <a:pt x="288" y="48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86" name="Group 90"/>
          <p:cNvGrpSpPr>
            <a:grpSpLocks/>
          </p:cNvGrpSpPr>
          <p:nvPr/>
        </p:nvGrpSpPr>
        <p:grpSpPr bwMode="auto">
          <a:xfrm>
            <a:off x="3933453" y="3095253"/>
            <a:ext cx="457200" cy="161925"/>
            <a:chOff x="1248" y="3882"/>
            <a:chExt cx="288" cy="102"/>
          </a:xfrm>
        </p:grpSpPr>
        <p:sp>
          <p:nvSpPr>
            <p:cNvPr id="87" name="AutoShape 89"/>
            <p:cNvSpPr>
              <a:spLocks noChangeArrowheads="1"/>
            </p:cNvSpPr>
            <p:nvPr/>
          </p:nvSpPr>
          <p:spPr bwMode="auto">
            <a:xfrm>
              <a:off x="1248" y="3888"/>
              <a:ext cx="288" cy="96"/>
            </a:xfrm>
            <a:prstGeom prst="roundRect">
              <a:avLst>
                <a:gd name="adj" fmla="val 50000"/>
              </a:avLst>
            </a:prstGeom>
            <a:solidFill>
              <a:srgbClr val="FF9933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88" name="Freeform 86"/>
            <p:cNvSpPr>
              <a:spLocks/>
            </p:cNvSpPr>
            <p:nvPr/>
          </p:nvSpPr>
          <p:spPr bwMode="auto">
            <a:xfrm>
              <a:off x="1248" y="3882"/>
              <a:ext cx="288" cy="102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60" y="54"/>
                </a:cxn>
                <a:cxn ang="0">
                  <a:pos x="78" y="0"/>
                </a:cxn>
                <a:cxn ang="0">
                  <a:pos x="96" y="102"/>
                </a:cxn>
                <a:cxn ang="0">
                  <a:pos x="132" y="0"/>
                </a:cxn>
                <a:cxn ang="0">
                  <a:pos x="156" y="102"/>
                </a:cxn>
                <a:cxn ang="0">
                  <a:pos x="186" y="0"/>
                </a:cxn>
                <a:cxn ang="0">
                  <a:pos x="210" y="102"/>
                </a:cxn>
                <a:cxn ang="0">
                  <a:pos x="228" y="48"/>
                </a:cxn>
                <a:cxn ang="0">
                  <a:pos x="288" y="48"/>
                </a:cxn>
              </a:cxnLst>
              <a:rect l="0" t="0" r="r" b="b"/>
              <a:pathLst>
                <a:path w="288" h="102">
                  <a:moveTo>
                    <a:pt x="0" y="54"/>
                  </a:moveTo>
                  <a:lnTo>
                    <a:pt x="60" y="54"/>
                  </a:lnTo>
                  <a:lnTo>
                    <a:pt x="78" y="0"/>
                  </a:lnTo>
                  <a:lnTo>
                    <a:pt x="96" y="102"/>
                  </a:lnTo>
                  <a:lnTo>
                    <a:pt x="132" y="0"/>
                  </a:lnTo>
                  <a:lnTo>
                    <a:pt x="156" y="102"/>
                  </a:lnTo>
                  <a:lnTo>
                    <a:pt x="186" y="0"/>
                  </a:lnTo>
                  <a:lnTo>
                    <a:pt x="210" y="102"/>
                  </a:lnTo>
                  <a:lnTo>
                    <a:pt x="228" y="48"/>
                  </a:lnTo>
                  <a:lnTo>
                    <a:pt x="288" y="48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ja-JP" altLang="en-US"/>
            </a:p>
          </p:txBody>
        </p:sp>
      </p:grpSp>
      <p:sp>
        <p:nvSpPr>
          <p:cNvPr id="89" name="正方形/長方形 88"/>
          <p:cNvSpPr/>
          <p:nvPr/>
        </p:nvSpPr>
        <p:spPr>
          <a:xfrm>
            <a:off x="4702299" y="3076409"/>
            <a:ext cx="180000" cy="180000"/>
          </a:xfrm>
          <a:prstGeom prst="rect">
            <a:avLst/>
          </a:prstGeom>
          <a:solidFill>
            <a:srgbClr val="00B0F0">
              <a:alpha val="30196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0" name="正方形/長方形 89"/>
          <p:cNvSpPr/>
          <p:nvPr/>
        </p:nvSpPr>
        <p:spPr>
          <a:xfrm>
            <a:off x="4696966" y="3393016"/>
            <a:ext cx="180000" cy="180000"/>
          </a:xfrm>
          <a:prstGeom prst="rect">
            <a:avLst/>
          </a:prstGeom>
          <a:solidFill>
            <a:srgbClr val="00B0F0">
              <a:alpha val="30196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91" name="直線コネクタ 90"/>
          <p:cNvCxnSpPr/>
          <p:nvPr/>
        </p:nvCxnSpPr>
        <p:spPr>
          <a:xfrm>
            <a:off x="4394076" y="2867794"/>
            <a:ext cx="32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正方形/長方形 91"/>
          <p:cNvSpPr/>
          <p:nvPr/>
        </p:nvSpPr>
        <p:spPr>
          <a:xfrm>
            <a:off x="4687441" y="2170956"/>
            <a:ext cx="180000" cy="180000"/>
          </a:xfrm>
          <a:prstGeom prst="rect">
            <a:avLst/>
          </a:prstGeom>
          <a:solidFill>
            <a:srgbClr val="00B0F0">
              <a:alpha val="30196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3" name="正方形/長方形 92"/>
          <p:cNvSpPr/>
          <p:nvPr/>
        </p:nvSpPr>
        <p:spPr>
          <a:xfrm>
            <a:off x="4691633" y="2466437"/>
            <a:ext cx="180000" cy="180000"/>
          </a:xfrm>
          <a:prstGeom prst="rect">
            <a:avLst/>
          </a:prstGeom>
          <a:solidFill>
            <a:srgbClr val="00B0F0">
              <a:alpha val="30196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4" name="正方形/長方形 93"/>
          <p:cNvSpPr/>
          <p:nvPr/>
        </p:nvSpPr>
        <p:spPr>
          <a:xfrm>
            <a:off x="4692774" y="2788377"/>
            <a:ext cx="180000" cy="180000"/>
          </a:xfrm>
          <a:prstGeom prst="rect">
            <a:avLst/>
          </a:prstGeom>
          <a:solidFill>
            <a:srgbClr val="00B0F0">
              <a:alpha val="30196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95" name="直線コネクタ 94"/>
          <p:cNvCxnSpPr/>
          <p:nvPr/>
        </p:nvCxnSpPr>
        <p:spPr>
          <a:xfrm>
            <a:off x="4389884" y="3182119"/>
            <a:ext cx="32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6" name="Group 103"/>
          <p:cNvGrpSpPr>
            <a:grpSpLocks/>
          </p:cNvGrpSpPr>
          <p:nvPr/>
        </p:nvGrpSpPr>
        <p:grpSpPr bwMode="auto">
          <a:xfrm rot="-5400000">
            <a:off x="3983360" y="3505200"/>
            <a:ext cx="304800" cy="152400"/>
            <a:chOff x="1200" y="3120"/>
            <a:chExt cx="192" cy="96"/>
          </a:xfrm>
        </p:grpSpPr>
        <p:sp>
          <p:nvSpPr>
            <p:cNvPr id="97" name="AutoShape 104"/>
            <p:cNvSpPr>
              <a:spLocks noChangeArrowheads="1"/>
            </p:cNvSpPr>
            <p:nvPr/>
          </p:nvSpPr>
          <p:spPr bwMode="auto">
            <a:xfrm>
              <a:off x="1200" y="3120"/>
              <a:ext cx="192" cy="96"/>
            </a:xfrm>
            <a:prstGeom prst="roundRect">
              <a:avLst>
                <a:gd name="adj" fmla="val 50000"/>
              </a:avLst>
            </a:prstGeom>
            <a:solidFill>
              <a:srgbClr val="FFCC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ja-JP" altLang="en-US"/>
            </a:p>
          </p:txBody>
        </p:sp>
        <p:grpSp>
          <p:nvGrpSpPr>
            <p:cNvPr id="98" name="Group 105"/>
            <p:cNvGrpSpPr>
              <a:grpSpLocks/>
            </p:cNvGrpSpPr>
            <p:nvPr/>
          </p:nvGrpSpPr>
          <p:grpSpPr bwMode="auto">
            <a:xfrm>
              <a:off x="1230" y="3120"/>
              <a:ext cx="138" cy="96"/>
              <a:chOff x="1242" y="3360"/>
              <a:chExt cx="138" cy="96"/>
            </a:xfrm>
          </p:grpSpPr>
          <p:sp>
            <p:nvSpPr>
              <p:cNvPr id="99" name="Line 106"/>
              <p:cNvSpPr>
                <a:spLocks noChangeShapeType="1"/>
              </p:cNvSpPr>
              <p:nvPr/>
            </p:nvSpPr>
            <p:spPr bwMode="auto">
              <a:xfrm>
                <a:off x="1296" y="3360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100" name="Line 107"/>
              <p:cNvSpPr>
                <a:spLocks noChangeShapeType="1"/>
              </p:cNvSpPr>
              <p:nvPr/>
            </p:nvSpPr>
            <p:spPr bwMode="auto">
              <a:xfrm>
                <a:off x="1326" y="3360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101" name="Line 108"/>
              <p:cNvSpPr>
                <a:spLocks noChangeShapeType="1"/>
              </p:cNvSpPr>
              <p:nvPr/>
            </p:nvSpPr>
            <p:spPr bwMode="auto">
              <a:xfrm>
                <a:off x="1332" y="3408"/>
                <a:ext cx="4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102" name="Line 109"/>
              <p:cNvSpPr>
                <a:spLocks noChangeShapeType="1"/>
              </p:cNvSpPr>
              <p:nvPr/>
            </p:nvSpPr>
            <p:spPr bwMode="auto">
              <a:xfrm>
                <a:off x="1242" y="3408"/>
                <a:ext cx="4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ja-JP" altLang="en-US"/>
              </a:p>
            </p:txBody>
          </p:sp>
        </p:grpSp>
      </p:grpSp>
      <p:cxnSp>
        <p:nvCxnSpPr>
          <p:cNvPr id="103" name="直線コネクタ 102"/>
          <p:cNvCxnSpPr/>
          <p:nvPr/>
        </p:nvCxnSpPr>
        <p:spPr>
          <a:xfrm>
            <a:off x="4147195" y="3726557"/>
            <a:ext cx="0" cy="14401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円/楕円 103"/>
          <p:cNvSpPr/>
          <p:nvPr/>
        </p:nvSpPr>
        <p:spPr>
          <a:xfrm>
            <a:off x="4073277" y="3885431"/>
            <a:ext cx="144016" cy="144016"/>
          </a:xfrm>
          <a:prstGeom prst="ellipse">
            <a:avLst/>
          </a:prstGeom>
          <a:solidFill>
            <a:srgbClr val="66FF66">
              <a:alpha val="30196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" name="フリーフォーム 104"/>
          <p:cNvSpPr/>
          <p:nvPr/>
        </p:nvSpPr>
        <p:spPr>
          <a:xfrm>
            <a:off x="3915544" y="2868935"/>
            <a:ext cx="3781425" cy="1323975"/>
          </a:xfrm>
          <a:custGeom>
            <a:avLst/>
            <a:gdLst>
              <a:gd name="connsiteX0" fmla="*/ 19050 w 3781425"/>
              <a:gd name="connsiteY0" fmla="*/ 0 h 1323975"/>
              <a:gd name="connsiteX1" fmla="*/ 19050 w 3781425"/>
              <a:gd name="connsiteY1" fmla="*/ 295275 h 1323975"/>
              <a:gd name="connsiteX2" fmla="*/ 219075 w 3781425"/>
              <a:gd name="connsiteY2" fmla="*/ 600075 h 1323975"/>
              <a:gd name="connsiteX3" fmla="*/ 0 w 3781425"/>
              <a:gd name="connsiteY3" fmla="*/ 714375 h 1323975"/>
              <a:gd name="connsiteX4" fmla="*/ 0 w 3781425"/>
              <a:gd name="connsiteY4" fmla="*/ 1323975 h 1323975"/>
              <a:gd name="connsiteX5" fmla="*/ 3781425 w 3781425"/>
              <a:gd name="connsiteY5" fmla="*/ 1323975 h 1323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781425" h="1323975">
                <a:moveTo>
                  <a:pt x="19050" y="0"/>
                </a:moveTo>
                <a:lnTo>
                  <a:pt x="19050" y="295275"/>
                </a:lnTo>
                <a:lnTo>
                  <a:pt x="219075" y="600075"/>
                </a:lnTo>
                <a:lnTo>
                  <a:pt x="0" y="714375"/>
                </a:lnTo>
                <a:lnTo>
                  <a:pt x="0" y="1323975"/>
                </a:lnTo>
                <a:lnTo>
                  <a:pt x="3781425" y="1323975"/>
                </a:ln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06" name="グループ化 105"/>
          <p:cNvGrpSpPr/>
          <p:nvPr/>
        </p:nvGrpSpPr>
        <p:grpSpPr>
          <a:xfrm>
            <a:off x="7698060" y="3976489"/>
            <a:ext cx="576064" cy="432048"/>
            <a:chOff x="8100392" y="2636912"/>
            <a:chExt cx="576064" cy="432048"/>
          </a:xfrm>
        </p:grpSpPr>
        <p:sp>
          <p:nvSpPr>
            <p:cNvPr id="107" name="角丸四角形 106"/>
            <p:cNvSpPr/>
            <p:nvPr/>
          </p:nvSpPr>
          <p:spPr>
            <a:xfrm>
              <a:off x="8100392" y="2636912"/>
              <a:ext cx="576064" cy="432048"/>
            </a:xfrm>
            <a:prstGeom prst="roundRect">
              <a:avLst>
                <a:gd name="adj" fmla="val 38713"/>
              </a:avLst>
            </a:prstGeom>
            <a:solidFill>
              <a:schemeClr val="bg2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8" name="円/楕円 107"/>
            <p:cNvSpPr/>
            <p:nvPr/>
          </p:nvSpPr>
          <p:spPr>
            <a:xfrm>
              <a:off x="8316416" y="2780928"/>
              <a:ext cx="144016" cy="144016"/>
            </a:xfrm>
            <a:prstGeom prst="ellipse">
              <a:avLst/>
            </a:prstGeom>
            <a:solidFill>
              <a:srgbClr val="66FF66">
                <a:alpha val="30196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09" name="テキスト ボックス 108"/>
          <p:cNvSpPr txBox="1"/>
          <p:nvPr/>
        </p:nvSpPr>
        <p:spPr>
          <a:xfrm rot="5400000">
            <a:off x="4034036" y="3556087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900" dirty="0" smtClean="0"/>
              <a:t>10nF</a:t>
            </a:r>
            <a:endParaRPr kumimoji="1" lang="ja-JP" altLang="en-US" sz="900" dirty="0"/>
          </a:p>
        </p:txBody>
      </p:sp>
      <p:grpSp>
        <p:nvGrpSpPr>
          <p:cNvPr id="110" name="グループ化 109"/>
          <p:cNvGrpSpPr/>
          <p:nvPr/>
        </p:nvGrpSpPr>
        <p:grpSpPr>
          <a:xfrm>
            <a:off x="7687394" y="3356992"/>
            <a:ext cx="576064" cy="432048"/>
            <a:chOff x="8100392" y="2636912"/>
            <a:chExt cx="576064" cy="432048"/>
          </a:xfrm>
        </p:grpSpPr>
        <p:sp>
          <p:nvSpPr>
            <p:cNvPr id="111" name="角丸四角形 110"/>
            <p:cNvSpPr/>
            <p:nvPr/>
          </p:nvSpPr>
          <p:spPr>
            <a:xfrm>
              <a:off x="8100392" y="2636912"/>
              <a:ext cx="576064" cy="432048"/>
            </a:xfrm>
            <a:prstGeom prst="roundRect">
              <a:avLst>
                <a:gd name="adj" fmla="val 38713"/>
              </a:avLst>
            </a:prstGeom>
            <a:solidFill>
              <a:schemeClr val="bg2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2" name="円/楕円 111"/>
            <p:cNvSpPr/>
            <p:nvPr/>
          </p:nvSpPr>
          <p:spPr>
            <a:xfrm>
              <a:off x="8316416" y="2780928"/>
              <a:ext cx="144016" cy="144016"/>
            </a:xfrm>
            <a:prstGeom prst="ellipse">
              <a:avLst/>
            </a:prstGeom>
            <a:solidFill>
              <a:srgbClr val="66FF66">
                <a:alpha val="30196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13" name="グループ化 112"/>
          <p:cNvGrpSpPr/>
          <p:nvPr/>
        </p:nvGrpSpPr>
        <p:grpSpPr>
          <a:xfrm>
            <a:off x="7679010" y="2708920"/>
            <a:ext cx="576064" cy="432048"/>
            <a:chOff x="8100392" y="2636912"/>
            <a:chExt cx="576064" cy="432048"/>
          </a:xfrm>
        </p:grpSpPr>
        <p:sp>
          <p:nvSpPr>
            <p:cNvPr id="114" name="角丸四角形 113"/>
            <p:cNvSpPr/>
            <p:nvPr/>
          </p:nvSpPr>
          <p:spPr>
            <a:xfrm>
              <a:off x="8100392" y="2636912"/>
              <a:ext cx="576064" cy="432048"/>
            </a:xfrm>
            <a:prstGeom prst="roundRect">
              <a:avLst>
                <a:gd name="adj" fmla="val 38713"/>
              </a:avLst>
            </a:prstGeom>
            <a:solidFill>
              <a:schemeClr val="bg2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5" name="円/楕円 114"/>
            <p:cNvSpPr/>
            <p:nvPr/>
          </p:nvSpPr>
          <p:spPr>
            <a:xfrm>
              <a:off x="8316416" y="2780928"/>
              <a:ext cx="144016" cy="144016"/>
            </a:xfrm>
            <a:prstGeom prst="ellipse">
              <a:avLst/>
            </a:prstGeom>
            <a:solidFill>
              <a:srgbClr val="66FF66">
                <a:alpha val="30196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cxnSp>
        <p:nvCxnSpPr>
          <p:cNvPr id="116" name="直線コネクタ 115"/>
          <p:cNvCxnSpPr>
            <a:stCxn id="79" idx="1"/>
            <a:endCxn id="57" idx="0"/>
          </p:cNvCxnSpPr>
          <p:nvPr/>
        </p:nvCxnSpPr>
        <p:spPr>
          <a:xfrm flipH="1">
            <a:off x="4524698" y="1968732"/>
            <a:ext cx="158551" cy="7306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7" name="Group 236"/>
          <p:cNvGrpSpPr>
            <a:grpSpLocks/>
          </p:cNvGrpSpPr>
          <p:nvPr/>
        </p:nvGrpSpPr>
        <p:grpSpPr bwMode="auto">
          <a:xfrm rot="5400000">
            <a:off x="6272882" y="2897634"/>
            <a:ext cx="461963" cy="312737"/>
            <a:chOff x="1152" y="3330"/>
            <a:chExt cx="291" cy="197"/>
          </a:xfrm>
        </p:grpSpPr>
        <p:sp>
          <p:nvSpPr>
            <p:cNvPr id="118" name="AutoShape 237"/>
            <p:cNvSpPr>
              <a:spLocks noChangeAspect="1" noChangeArrowheads="1"/>
            </p:cNvSpPr>
            <p:nvPr/>
          </p:nvSpPr>
          <p:spPr bwMode="auto">
            <a:xfrm>
              <a:off x="1152" y="3427"/>
              <a:ext cx="291" cy="100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19" name="Line 238"/>
            <p:cNvSpPr>
              <a:spLocks noChangeAspect="1" noChangeShapeType="1"/>
            </p:cNvSpPr>
            <p:nvPr/>
          </p:nvSpPr>
          <p:spPr bwMode="auto">
            <a:xfrm>
              <a:off x="1164" y="3480"/>
              <a:ext cx="96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20" name="Line 239"/>
            <p:cNvSpPr>
              <a:spLocks noChangeAspect="1" noChangeShapeType="1"/>
            </p:cNvSpPr>
            <p:nvPr/>
          </p:nvSpPr>
          <p:spPr bwMode="auto">
            <a:xfrm>
              <a:off x="1270" y="3427"/>
              <a:ext cx="1" cy="1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21" name="Line 240"/>
            <p:cNvSpPr>
              <a:spLocks noChangeAspect="1" noChangeShapeType="1"/>
            </p:cNvSpPr>
            <p:nvPr/>
          </p:nvSpPr>
          <p:spPr bwMode="auto">
            <a:xfrm>
              <a:off x="1316" y="3427"/>
              <a:ext cx="1" cy="1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22" name="Line 241"/>
            <p:cNvSpPr>
              <a:spLocks noChangeAspect="1" noChangeShapeType="1"/>
            </p:cNvSpPr>
            <p:nvPr/>
          </p:nvSpPr>
          <p:spPr bwMode="auto">
            <a:xfrm flipV="1">
              <a:off x="1302" y="3480"/>
              <a:ext cx="124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23" name="Text Box 242"/>
            <p:cNvSpPr txBox="1">
              <a:spLocks noChangeAspect="1" noChangeArrowheads="1"/>
            </p:cNvSpPr>
            <p:nvPr/>
          </p:nvSpPr>
          <p:spPr bwMode="auto">
            <a:xfrm>
              <a:off x="1176" y="3330"/>
              <a:ext cx="240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 eaLnBrk="1" hangingPunct="1">
                <a:spcBef>
                  <a:spcPct val="50000"/>
                </a:spcBef>
              </a:pPr>
              <a:r>
                <a:rPr lang="en-US" altLang="ja-JP" sz="900" b="1" dirty="0"/>
                <a:t>104</a:t>
              </a:r>
              <a:endParaRPr lang="en-US" altLang="ja-JP" sz="900" dirty="0"/>
            </a:p>
          </p:txBody>
        </p:sp>
      </p:grpSp>
      <p:sp>
        <p:nvSpPr>
          <p:cNvPr id="124" name="フリーフォーム 123"/>
          <p:cNvSpPr/>
          <p:nvPr/>
        </p:nvSpPr>
        <p:spPr>
          <a:xfrm>
            <a:off x="6230119" y="3164210"/>
            <a:ext cx="1466850" cy="409575"/>
          </a:xfrm>
          <a:custGeom>
            <a:avLst/>
            <a:gdLst>
              <a:gd name="connsiteX0" fmla="*/ 0 w 1466850"/>
              <a:gd name="connsiteY0" fmla="*/ 0 h 409575"/>
              <a:gd name="connsiteX1" fmla="*/ 219075 w 1466850"/>
              <a:gd name="connsiteY1" fmla="*/ 76200 h 409575"/>
              <a:gd name="connsiteX2" fmla="*/ 400050 w 1466850"/>
              <a:gd name="connsiteY2" fmla="*/ 76200 h 409575"/>
              <a:gd name="connsiteX3" fmla="*/ 704850 w 1466850"/>
              <a:gd name="connsiteY3" fmla="*/ 409575 h 409575"/>
              <a:gd name="connsiteX4" fmla="*/ 1466850 w 1466850"/>
              <a:gd name="connsiteY4" fmla="*/ 409575 h 409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66850" h="409575">
                <a:moveTo>
                  <a:pt x="0" y="0"/>
                </a:moveTo>
                <a:lnTo>
                  <a:pt x="219075" y="76200"/>
                </a:lnTo>
                <a:lnTo>
                  <a:pt x="400050" y="76200"/>
                </a:lnTo>
                <a:lnTo>
                  <a:pt x="704850" y="409575"/>
                </a:lnTo>
                <a:lnTo>
                  <a:pt x="1466850" y="409575"/>
                </a:lnTo>
              </a:path>
            </a:pathLst>
          </a:cu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" name="テキスト ボックス 124"/>
          <p:cNvSpPr txBox="1"/>
          <p:nvPr/>
        </p:nvSpPr>
        <p:spPr>
          <a:xfrm>
            <a:off x="8221166" y="4029447"/>
            <a:ext cx="75557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 err="1" smtClean="0"/>
              <a:t>Sens_Out</a:t>
            </a:r>
            <a:endParaRPr kumimoji="1" lang="ja-JP" altLang="en-US" sz="1100" dirty="0"/>
          </a:p>
        </p:txBody>
      </p:sp>
      <p:sp>
        <p:nvSpPr>
          <p:cNvPr id="126" name="テキスト ボックス 125"/>
          <p:cNvSpPr txBox="1"/>
          <p:nvPr/>
        </p:nvSpPr>
        <p:spPr>
          <a:xfrm>
            <a:off x="8316416" y="3501008"/>
            <a:ext cx="5760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 smtClean="0"/>
              <a:t>V+(5V)</a:t>
            </a:r>
            <a:endParaRPr kumimoji="1" lang="ja-JP" altLang="en-US" sz="1100" dirty="0"/>
          </a:p>
        </p:txBody>
      </p:sp>
      <p:sp>
        <p:nvSpPr>
          <p:cNvPr id="134" name="正方形/長方形 133"/>
          <p:cNvSpPr/>
          <p:nvPr/>
        </p:nvSpPr>
        <p:spPr>
          <a:xfrm>
            <a:off x="6055593" y="1583291"/>
            <a:ext cx="180000" cy="180000"/>
          </a:xfrm>
          <a:prstGeom prst="rect">
            <a:avLst/>
          </a:prstGeom>
          <a:solidFill>
            <a:srgbClr val="00B0F0">
              <a:alpha val="30196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6" name="フリーフォーム 135"/>
          <p:cNvSpPr/>
          <p:nvPr/>
        </p:nvSpPr>
        <p:spPr>
          <a:xfrm>
            <a:off x="1085848" y="2060847"/>
            <a:ext cx="677839" cy="45719"/>
          </a:xfrm>
          <a:custGeom>
            <a:avLst/>
            <a:gdLst>
              <a:gd name="connsiteX0" fmla="*/ 0 w 180975"/>
              <a:gd name="connsiteY0" fmla="*/ 0 h 0"/>
              <a:gd name="connsiteX1" fmla="*/ 180975 w 180975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80975">
                <a:moveTo>
                  <a:pt x="0" y="0"/>
                </a:moveTo>
                <a:lnTo>
                  <a:pt x="180975" y="0"/>
                </a:ln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1" name="正方形/長方形 140"/>
          <p:cNvSpPr/>
          <p:nvPr/>
        </p:nvSpPr>
        <p:spPr>
          <a:xfrm>
            <a:off x="971600" y="2106934"/>
            <a:ext cx="69704" cy="1394073"/>
          </a:xfrm>
          <a:prstGeom prst="rect">
            <a:avLst/>
          </a:prstGeom>
          <a:solidFill>
            <a:srgbClr val="C5FFC5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3" name="正方形/長方形 142"/>
          <p:cNvSpPr/>
          <p:nvPr/>
        </p:nvSpPr>
        <p:spPr>
          <a:xfrm>
            <a:off x="4668391" y="1274093"/>
            <a:ext cx="180000" cy="180000"/>
          </a:xfrm>
          <a:prstGeom prst="rect">
            <a:avLst/>
          </a:prstGeom>
          <a:solidFill>
            <a:srgbClr val="00B0F0">
              <a:alpha val="30196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4" name="正方形/長方形 143"/>
          <p:cNvSpPr/>
          <p:nvPr/>
        </p:nvSpPr>
        <p:spPr>
          <a:xfrm>
            <a:off x="2915816" y="2636912"/>
            <a:ext cx="2160240" cy="144016"/>
          </a:xfrm>
          <a:prstGeom prst="rect">
            <a:avLst/>
          </a:prstGeom>
          <a:solidFill>
            <a:srgbClr val="66FF66">
              <a:alpha val="40000"/>
            </a:srgbClr>
          </a:solidFill>
          <a:ln w="9525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5" name="円/楕円 144"/>
          <p:cNvSpPr/>
          <p:nvPr/>
        </p:nvSpPr>
        <p:spPr>
          <a:xfrm>
            <a:off x="3050307" y="2636912"/>
            <a:ext cx="144016" cy="144016"/>
          </a:xfrm>
          <a:prstGeom prst="ellipse">
            <a:avLst/>
          </a:prstGeom>
          <a:solidFill>
            <a:srgbClr val="66FF66">
              <a:alpha val="30196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46" name="直線コネクタ 145"/>
          <p:cNvCxnSpPr/>
          <p:nvPr/>
        </p:nvCxnSpPr>
        <p:spPr>
          <a:xfrm>
            <a:off x="5076056" y="2642244"/>
            <a:ext cx="0" cy="144000"/>
          </a:xfrm>
          <a:prstGeom prst="line">
            <a:avLst/>
          </a:prstGeom>
          <a:ln w="44450">
            <a:solidFill>
              <a:srgbClr val="C5FFC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7" name="フリーフォーム 146"/>
          <p:cNvSpPr/>
          <p:nvPr/>
        </p:nvSpPr>
        <p:spPr>
          <a:xfrm>
            <a:off x="676275" y="1340768"/>
            <a:ext cx="4000500" cy="1128117"/>
          </a:xfrm>
          <a:custGeom>
            <a:avLst/>
            <a:gdLst>
              <a:gd name="connsiteX0" fmla="*/ 733425 w 4000500"/>
              <a:gd name="connsiteY0" fmla="*/ 1152525 h 1152525"/>
              <a:gd name="connsiteX1" fmla="*/ 0 w 4000500"/>
              <a:gd name="connsiteY1" fmla="*/ 1152525 h 1152525"/>
              <a:gd name="connsiteX2" fmla="*/ 0 w 4000500"/>
              <a:gd name="connsiteY2" fmla="*/ 0 h 1152525"/>
              <a:gd name="connsiteX3" fmla="*/ 4000500 w 4000500"/>
              <a:gd name="connsiteY3" fmla="*/ 0 h 1152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00500" h="1152525">
                <a:moveTo>
                  <a:pt x="733425" y="1152525"/>
                </a:moveTo>
                <a:lnTo>
                  <a:pt x="0" y="1152525"/>
                </a:lnTo>
                <a:lnTo>
                  <a:pt x="0" y="0"/>
                </a:lnTo>
                <a:lnTo>
                  <a:pt x="4000500" y="0"/>
                </a:lnTo>
              </a:path>
            </a:pathLst>
          </a:custGeom>
          <a:ln w="3810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8" name="正方形/長方形 147"/>
          <p:cNvSpPr/>
          <p:nvPr/>
        </p:nvSpPr>
        <p:spPr>
          <a:xfrm>
            <a:off x="971600" y="3428999"/>
            <a:ext cx="2592288" cy="72000"/>
          </a:xfrm>
          <a:prstGeom prst="rect">
            <a:avLst/>
          </a:prstGeom>
          <a:solidFill>
            <a:srgbClr val="C5FFC5"/>
          </a:solidFill>
          <a:ln w="9525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9" name="円/楕円 148"/>
          <p:cNvSpPr/>
          <p:nvPr/>
        </p:nvSpPr>
        <p:spPr>
          <a:xfrm>
            <a:off x="3539505" y="3385567"/>
            <a:ext cx="144016" cy="144016"/>
          </a:xfrm>
          <a:prstGeom prst="ellipse">
            <a:avLst/>
          </a:prstGeom>
          <a:solidFill>
            <a:srgbClr val="66FF66">
              <a:alpha val="30196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0" name="フリーフォーム 149"/>
          <p:cNvSpPr/>
          <p:nvPr/>
        </p:nvSpPr>
        <p:spPr>
          <a:xfrm>
            <a:off x="3619500" y="2554610"/>
            <a:ext cx="1076325" cy="819150"/>
          </a:xfrm>
          <a:custGeom>
            <a:avLst/>
            <a:gdLst>
              <a:gd name="connsiteX0" fmla="*/ 0 w 1076325"/>
              <a:gd name="connsiteY0" fmla="*/ 819150 h 819150"/>
              <a:gd name="connsiteX1" fmla="*/ 0 w 1076325"/>
              <a:gd name="connsiteY1" fmla="*/ 257175 h 819150"/>
              <a:gd name="connsiteX2" fmla="*/ 361950 w 1076325"/>
              <a:gd name="connsiteY2" fmla="*/ 0 h 819150"/>
              <a:gd name="connsiteX3" fmla="*/ 1076325 w 1076325"/>
              <a:gd name="connsiteY3" fmla="*/ 0 h 819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76325" h="819150">
                <a:moveTo>
                  <a:pt x="0" y="819150"/>
                </a:moveTo>
                <a:lnTo>
                  <a:pt x="0" y="257175"/>
                </a:lnTo>
                <a:lnTo>
                  <a:pt x="361950" y="0"/>
                </a:lnTo>
                <a:lnTo>
                  <a:pt x="1076325" y="0"/>
                </a:lnTo>
              </a:path>
            </a:pathLst>
          </a:custGeom>
          <a:ln w="3810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51" name="直線コネクタ 150"/>
          <p:cNvCxnSpPr/>
          <p:nvPr/>
        </p:nvCxnSpPr>
        <p:spPr>
          <a:xfrm>
            <a:off x="2925341" y="2636912"/>
            <a:ext cx="0" cy="144000"/>
          </a:xfrm>
          <a:prstGeom prst="line">
            <a:avLst/>
          </a:prstGeom>
          <a:ln w="44450">
            <a:solidFill>
              <a:srgbClr val="C5FFC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5" name="フリーフォーム 154"/>
          <p:cNvSpPr/>
          <p:nvPr/>
        </p:nvSpPr>
        <p:spPr>
          <a:xfrm>
            <a:off x="6258694" y="2868935"/>
            <a:ext cx="1419225" cy="66675"/>
          </a:xfrm>
          <a:custGeom>
            <a:avLst/>
            <a:gdLst>
              <a:gd name="connsiteX0" fmla="*/ 0 w 1419225"/>
              <a:gd name="connsiteY0" fmla="*/ 0 h 66675"/>
              <a:gd name="connsiteX1" fmla="*/ 466725 w 1419225"/>
              <a:gd name="connsiteY1" fmla="*/ 0 h 66675"/>
              <a:gd name="connsiteX2" fmla="*/ 657225 w 1419225"/>
              <a:gd name="connsiteY2" fmla="*/ 66675 h 66675"/>
              <a:gd name="connsiteX3" fmla="*/ 1419225 w 1419225"/>
              <a:gd name="connsiteY3" fmla="*/ 66675 h 66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19225" h="66675">
                <a:moveTo>
                  <a:pt x="0" y="0"/>
                </a:moveTo>
                <a:lnTo>
                  <a:pt x="466725" y="0"/>
                </a:lnTo>
                <a:lnTo>
                  <a:pt x="657225" y="66675"/>
                </a:lnTo>
                <a:lnTo>
                  <a:pt x="1419225" y="66675"/>
                </a:lnTo>
              </a:path>
            </a:pathLst>
          </a:cu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60" name="直線コネクタ 159"/>
          <p:cNvCxnSpPr/>
          <p:nvPr/>
        </p:nvCxnSpPr>
        <p:spPr>
          <a:xfrm>
            <a:off x="2503959" y="1950740"/>
            <a:ext cx="0" cy="75818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8" name="テキスト ボックス 167"/>
          <p:cNvSpPr txBox="1"/>
          <p:nvPr/>
        </p:nvSpPr>
        <p:spPr>
          <a:xfrm>
            <a:off x="3933453" y="2608337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900" dirty="0" smtClean="0"/>
              <a:t>100Ω</a:t>
            </a:r>
            <a:endParaRPr kumimoji="1" lang="ja-JP" altLang="en-US" sz="900" dirty="0"/>
          </a:p>
        </p:txBody>
      </p:sp>
      <p:sp>
        <p:nvSpPr>
          <p:cNvPr id="169" name="テキスト ボックス 168"/>
          <p:cNvSpPr txBox="1"/>
          <p:nvPr/>
        </p:nvSpPr>
        <p:spPr>
          <a:xfrm>
            <a:off x="3952503" y="2949377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900" dirty="0" smtClean="0"/>
              <a:t>100Ω</a:t>
            </a:r>
            <a:endParaRPr kumimoji="1" lang="ja-JP" altLang="en-US" sz="900" dirty="0"/>
          </a:p>
        </p:txBody>
      </p:sp>
      <p:sp>
        <p:nvSpPr>
          <p:cNvPr id="175" name="正方形/長方形 174"/>
          <p:cNvSpPr/>
          <p:nvPr/>
        </p:nvSpPr>
        <p:spPr>
          <a:xfrm>
            <a:off x="6055593" y="1259235"/>
            <a:ext cx="180000" cy="180000"/>
          </a:xfrm>
          <a:prstGeom prst="rect">
            <a:avLst/>
          </a:prstGeom>
          <a:solidFill>
            <a:srgbClr val="00B0F0">
              <a:alpha val="30196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6" name="正方形/長方形 175"/>
          <p:cNvSpPr/>
          <p:nvPr/>
        </p:nvSpPr>
        <p:spPr>
          <a:xfrm>
            <a:off x="6055593" y="1880848"/>
            <a:ext cx="180000" cy="180000"/>
          </a:xfrm>
          <a:prstGeom prst="rect">
            <a:avLst/>
          </a:prstGeom>
          <a:solidFill>
            <a:srgbClr val="00B0F0">
              <a:alpha val="30196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7" name="正方形/長方形 176"/>
          <p:cNvSpPr/>
          <p:nvPr/>
        </p:nvSpPr>
        <p:spPr>
          <a:xfrm>
            <a:off x="6055593" y="2168880"/>
            <a:ext cx="180000" cy="180000"/>
          </a:xfrm>
          <a:prstGeom prst="rect">
            <a:avLst/>
          </a:prstGeom>
          <a:solidFill>
            <a:srgbClr val="00B0F0">
              <a:alpha val="30196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8" name="テキスト ボックス 177"/>
          <p:cNvSpPr txBox="1"/>
          <p:nvPr/>
        </p:nvSpPr>
        <p:spPr>
          <a:xfrm>
            <a:off x="8316416" y="2852936"/>
            <a:ext cx="50405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 smtClean="0"/>
              <a:t>GND</a:t>
            </a:r>
            <a:endParaRPr kumimoji="1" lang="ja-JP" altLang="en-US" sz="1100" dirty="0"/>
          </a:p>
        </p:txBody>
      </p:sp>
      <p:cxnSp>
        <p:nvCxnSpPr>
          <p:cNvPr id="181" name="直線コネクタ 180"/>
          <p:cNvCxnSpPr/>
          <p:nvPr/>
        </p:nvCxnSpPr>
        <p:spPr>
          <a:xfrm>
            <a:off x="1005508" y="3395092"/>
            <a:ext cx="0" cy="72008"/>
          </a:xfrm>
          <a:prstGeom prst="line">
            <a:avLst/>
          </a:prstGeom>
          <a:ln w="63500">
            <a:solidFill>
              <a:srgbClr val="C5FFC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直線コネクタ 181"/>
          <p:cNvCxnSpPr/>
          <p:nvPr/>
        </p:nvCxnSpPr>
        <p:spPr>
          <a:xfrm>
            <a:off x="2858666" y="2708920"/>
            <a:ext cx="216000" cy="0"/>
          </a:xfrm>
          <a:prstGeom prst="line">
            <a:avLst/>
          </a:prstGeom>
          <a:ln w="3810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" name="フリーフォーム 183"/>
          <p:cNvSpPr/>
          <p:nvPr/>
        </p:nvSpPr>
        <p:spPr>
          <a:xfrm>
            <a:off x="1763688" y="2268861"/>
            <a:ext cx="2932137" cy="872107"/>
          </a:xfrm>
          <a:custGeom>
            <a:avLst/>
            <a:gdLst>
              <a:gd name="connsiteX0" fmla="*/ 0 w 1876425"/>
              <a:gd name="connsiteY0" fmla="*/ 276225 h 276225"/>
              <a:gd name="connsiteX1" fmla="*/ 447675 w 1876425"/>
              <a:gd name="connsiteY1" fmla="*/ 276225 h 276225"/>
              <a:gd name="connsiteX2" fmla="*/ 695325 w 1876425"/>
              <a:gd name="connsiteY2" fmla="*/ 0 h 276225"/>
              <a:gd name="connsiteX3" fmla="*/ 1000125 w 1876425"/>
              <a:gd name="connsiteY3" fmla="*/ 0 h 276225"/>
              <a:gd name="connsiteX4" fmla="*/ 1104900 w 1876425"/>
              <a:gd name="connsiteY4" fmla="*/ 76200 h 276225"/>
              <a:gd name="connsiteX5" fmla="*/ 1876425 w 1876425"/>
              <a:gd name="connsiteY5" fmla="*/ 76200 h 276225"/>
              <a:gd name="connsiteX0" fmla="*/ 0 w 1876425"/>
              <a:gd name="connsiteY0" fmla="*/ 276225 h 660276"/>
              <a:gd name="connsiteX1" fmla="*/ 447675 w 1876425"/>
              <a:gd name="connsiteY1" fmla="*/ 276225 h 660276"/>
              <a:gd name="connsiteX2" fmla="*/ 695325 w 1876425"/>
              <a:gd name="connsiteY2" fmla="*/ 0 h 660276"/>
              <a:gd name="connsiteX3" fmla="*/ 456456 w 1876425"/>
              <a:gd name="connsiteY3" fmla="*/ 660276 h 660276"/>
              <a:gd name="connsiteX4" fmla="*/ 1104900 w 1876425"/>
              <a:gd name="connsiteY4" fmla="*/ 76200 h 660276"/>
              <a:gd name="connsiteX5" fmla="*/ 1876425 w 1876425"/>
              <a:gd name="connsiteY5" fmla="*/ 76200 h 660276"/>
              <a:gd name="connsiteX0" fmla="*/ 0 w 1876425"/>
              <a:gd name="connsiteY0" fmla="*/ 200025 h 872107"/>
              <a:gd name="connsiteX1" fmla="*/ 447675 w 1876425"/>
              <a:gd name="connsiteY1" fmla="*/ 200025 h 872107"/>
              <a:gd name="connsiteX2" fmla="*/ 456456 w 1876425"/>
              <a:gd name="connsiteY2" fmla="*/ 872107 h 872107"/>
              <a:gd name="connsiteX3" fmla="*/ 456456 w 1876425"/>
              <a:gd name="connsiteY3" fmla="*/ 584076 h 872107"/>
              <a:gd name="connsiteX4" fmla="*/ 1104900 w 1876425"/>
              <a:gd name="connsiteY4" fmla="*/ 0 h 872107"/>
              <a:gd name="connsiteX5" fmla="*/ 1876425 w 1876425"/>
              <a:gd name="connsiteY5" fmla="*/ 0 h 872107"/>
              <a:gd name="connsiteX0" fmla="*/ 1055712 w 2932137"/>
              <a:gd name="connsiteY0" fmla="*/ 200025 h 872107"/>
              <a:gd name="connsiteX1" fmla="*/ 0 w 2932137"/>
              <a:gd name="connsiteY1" fmla="*/ 872107 h 872107"/>
              <a:gd name="connsiteX2" fmla="*/ 1512168 w 2932137"/>
              <a:gd name="connsiteY2" fmla="*/ 872107 h 872107"/>
              <a:gd name="connsiteX3" fmla="*/ 1512168 w 2932137"/>
              <a:gd name="connsiteY3" fmla="*/ 584076 h 872107"/>
              <a:gd name="connsiteX4" fmla="*/ 2160612 w 2932137"/>
              <a:gd name="connsiteY4" fmla="*/ 0 h 872107"/>
              <a:gd name="connsiteX5" fmla="*/ 2932137 w 2932137"/>
              <a:gd name="connsiteY5" fmla="*/ 0 h 872107"/>
              <a:gd name="connsiteX0" fmla="*/ 0 w 2932137"/>
              <a:gd name="connsiteY0" fmla="*/ 512067 h 872107"/>
              <a:gd name="connsiteX1" fmla="*/ 0 w 2932137"/>
              <a:gd name="connsiteY1" fmla="*/ 872107 h 872107"/>
              <a:gd name="connsiteX2" fmla="*/ 1512168 w 2932137"/>
              <a:gd name="connsiteY2" fmla="*/ 872107 h 872107"/>
              <a:gd name="connsiteX3" fmla="*/ 1512168 w 2932137"/>
              <a:gd name="connsiteY3" fmla="*/ 584076 h 872107"/>
              <a:gd name="connsiteX4" fmla="*/ 2160612 w 2932137"/>
              <a:gd name="connsiteY4" fmla="*/ 0 h 872107"/>
              <a:gd name="connsiteX5" fmla="*/ 2932137 w 2932137"/>
              <a:gd name="connsiteY5" fmla="*/ 0 h 8721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932137" h="872107">
                <a:moveTo>
                  <a:pt x="0" y="512067"/>
                </a:moveTo>
                <a:lnTo>
                  <a:pt x="0" y="872107"/>
                </a:lnTo>
                <a:lnTo>
                  <a:pt x="1512168" y="872107"/>
                </a:lnTo>
                <a:lnTo>
                  <a:pt x="1512168" y="584076"/>
                </a:lnTo>
                <a:lnTo>
                  <a:pt x="2160612" y="0"/>
                </a:lnTo>
                <a:lnTo>
                  <a:pt x="2932137" y="0"/>
                </a:lnTo>
              </a:path>
            </a:pathLst>
          </a:custGeom>
          <a:ln w="3810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5" name="フリーフォーム 184"/>
          <p:cNvSpPr/>
          <p:nvPr/>
        </p:nvSpPr>
        <p:spPr>
          <a:xfrm>
            <a:off x="2483768" y="1963997"/>
            <a:ext cx="2059657" cy="57213"/>
          </a:xfrm>
          <a:custGeom>
            <a:avLst/>
            <a:gdLst>
              <a:gd name="connsiteX0" fmla="*/ 0 w 1714500"/>
              <a:gd name="connsiteY0" fmla="*/ 0 h 47625"/>
              <a:gd name="connsiteX1" fmla="*/ 1285875 w 1714500"/>
              <a:gd name="connsiteY1" fmla="*/ 0 h 47625"/>
              <a:gd name="connsiteX2" fmla="*/ 1714500 w 1714500"/>
              <a:gd name="connsiteY2" fmla="*/ 47625 h 47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14500" h="47625">
                <a:moveTo>
                  <a:pt x="0" y="0"/>
                </a:moveTo>
                <a:lnTo>
                  <a:pt x="1285875" y="0"/>
                </a:lnTo>
                <a:lnTo>
                  <a:pt x="1714500" y="47625"/>
                </a:lnTo>
              </a:path>
            </a:pathLst>
          </a:custGeom>
          <a:ln w="3810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86" name="直線コネクタ 185"/>
          <p:cNvCxnSpPr/>
          <p:nvPr/>
        </p:nvCxnSpPr>
        <p:spPr>
          <a:xfrm>
            <a:off x="5076056" y="3894956"/>
            <a:ext cx="0" cy="126000"/>
          </a:xfrm>
          <a:prstGeom prst="line">
            <a:avLst/>
          </a:prstGeom>
          <a:ln w="57150">
            <a:solidFill>
              <a:srgbClr val="C5FFC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直線コネクタ 186"/>
          <p:cNvCxnSpPr/>
          <p:nvPr/>
        </p:nvCxnSpPr>
        <p:spPr>
          <a:xfrm>
            <a:off x="5004048" y="3968105"/>
            <a:ext cx="252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8" name="テキスト ボックス 187"/>
          <p:cNvSpPr txBox="1"/>
          <p:nvPr/>
        </p:nvSpPr>
        <p:spPr>
          <a:xfrm>
            <a:off x="5148064" y="1196752"/>
            <a:ext cx="7920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 smtClean="0"/>
              <a:t>PGA309</a:t>
            </a:r>
            <a:endParaRPr kumimoji="1" lang="ja-JP" altLang="en-US" sz="1200" dirty="0"/>
          </a:p>
        </p:txBody>
      </p:sp>
      <p:sp>
        <p:nvSpPr>
          <p:cNvPr id="189" name="テキスト ボックス 188"/>
          <p:cNvSpPr txBox="1"/>
          <p:nvPr/>
        </p:nvSpPr>
        <p:spPr>
          <a:xfrm>
            <a:off x="1475656" y="1772816"/>
            <a:ext cx="14401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 smtClean="0"/>
              <a:t>Sensor device</a:t>
            </a:r>
            <a:endParaRPr kumimoji="1" lang="ja-JP" altLang="en-US" sz="1200" dirty="0"/>
          </a:p>
        </p:txBody>
      </p:sp>
      <p:sp>
        <p:nvSpPr>
          <p:cNvPr id="191" name="正方形/長方形 190"/>
          <p:cNvSpPr/>
          <p:nvPr/>
        </p:nvSpPr>
        <p:spPr>
          <a:xfrm>
            <a:off x="755576" y="4437112"/>
            <a:ext cx="1008112" cy="72008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2" name="正方形/長方形 191"/>
          <p:cNvSpPr/>
          <p:nvPr/>
        </p:nvSpPr>
        <p:spPr>
          <a:xfrm>
            <a:off x="755576" y="4797152"/>
            <a:ext cx="1008112" cy="72008"/>
          </a:xfrm>
          <a:prstGeom prst="rect">
            <a:avLst/>
          </a:prstGeom>
          <a:solidFill>
            <a:srgbClr val="C5FFC5"/>
          </a:solidFill>
          <a:ln w="9525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3" name="円/楕円 192"/>
          <p:cNvSpPr/>
          <p:nvPr/>
        </p:nvSpPr>
        <p:spPr>
          <a:xfrm>
            <a:off x="1619672" y="5085184"/>
            <a:ext cx="144016" cy="144016"/>
          </a:xfrm>
          <a:prstGeom prst="ellipse">
            <a:avLst/>
          </a:prstGeom>
          <a:solidFill>
            <a:srgbClr val="66FF66">
              <a:alpha val="30196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4" name="テキスト ボックス 193"/>
          <p:cNvSpPr txBox="1"/>
          <p:nvPr/>
        </p:nvSpPr>
        <p:spPr>
          <a:xfrm>
            <a:off x="1763688" y="4336529"/>
            <a:ext cx="13681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/>
              <a:t>Top side</a:t>
            </a:r>
            <a:endParaRPr kumimoji="1" lang="ja-JP" altLang="en-US" sz="1200" dirty="0"/>
          </a:p>
        </p:txBody>
      </p:sp>
      <p:sp>
        <p:nvSpPr>
          <p:cNvPr id="195" name="テキスト ボックス 194"/>
          <p:cNvSpPr txBox="1"/>
          <p:nvPr/>
        </p:nvSpPr>
        <p:spPr>
          <a:xfrm>
            <a:off x="1778546" y="4711427"/>
            <a:ext cx="11881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 smtClean="0"/>
              <a:t>Bottom </a:t>
            </a:r>
            <a:r>
              <a:rPr kumimoji="1" lang="en-US" altLang="ja-JP" sz="1200" dirty="0" err="1" smtClean="0"/>
              <a:t>seide</a:t>
            </a:r>
            <a:endParaRPr kumimoji="1" lang="ja-JP" altLang="en-US" sz="1200" dirty="0"/>
          </a:p>
        </p:txBody>
      </p:sp>
      <p:sp>
        <p:nvSpPr>
          <p:cNvPr id="196" name="テキスト ボックス 195"/>
          <p:cNvSpPr txBox="1"/>
          <p:nvPr/>
        </p:nvSpPr>
        <p:spPr>
          <a:xfrm>
            <a:off x="1769021" y="5018509"/>
            <a:ext cx="13681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/>
              <a:t>Via</a:t>
            </a:r>
            <a:endParaRPr kumimoji="1" lang="ja-JP" altLang="en-US" sz="1200" dirty="0"/>
          </a:p>
        </p:txBody>
      </p:sp>
      <p:cxnSp>
        <p:nvCxnSpPr>
          <p:cNvPr id="199" name="直線コネクタ 198"/>
          <p:cNvCxnSpPr/>
          <p:nvPr/>
        </p:nvCxnSpPr>
        <p:spPr>
          <a:xfrm>
            <a:off x="5273030" y="1661567"/>
            <a:ext cx="792088" cy="0"/>
          </a:xfrm>
          <a:prstGeom prst="line">
            <a:avLst/>
          </a:prstGeom>
          <a:ln w="3810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0" name="テキスト ボックス 199"/>
          <p:cNvSpPr txBox="1"/>
          <p:nvPr/>
        </p:nvSpPr>
        <p:spPr>
          <a:xfrm>
            <a:off x="683568" y="0"/>
            <a:ext cx="40324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i="1" dirty="0" smtClean="0">
                <a:solidFill>
                  <a:srgbClr val="0000CC"/>
                </a:solidFill>
              </a:rPr>
              <a:t>PGA309 Sensor </a:t>
            </a:r>
            <a:r>
              <a:rPr kumimoji="1" lang="en-US" altLang="ja-JP" i="1" dirty="0" smtClean="0">
                <a:solidFill>
                  <a:srgbClr val="0000CC"/>
                </a:solidFill>
              </a:rPr>
              <a:t>board</a:t>
            </a:r>
            <a:r>
              <a:rPr lang="ja-JP" altLang="en-US" i="1" dirty="0">
                <a:solidFill>
                  <a:srgbClr val="0000CC"/>
                </a:solidFill>
              </a:rPr>
              <a:t> </a:t>
            </a:r>
            <a:r>
              <a:rPr kumimoji="1" lang="en-US" altLang="ja-JP" i="1" dirty="0" smtClean="0">
                <a:solidFill>
                  <a:srgbClr val="0000CC"/>
                </a:solidFill>
              </a:rPr>
              <a:t>(without EEPROM)</a:t>
            </a:r>
            <a:endParaRPr kumimoji="1" lang="ja-JP" altLang="en-US" i="1" dirty="0">
              <a:solidFill>
                <a:srgbClr val="0000CC"/>
              </a:solidFill>
            </a:endParaRPr>
          </a:p>
        </p:txBody>
      </p:sp>
      <p:sp>
        <p:nvSpPr>
          <p:cNvPr id="201" name="テキスト ボックス 200"/>
          <p:cNvSpPr txBox="1"/>
          <p:nvPr/>
        </p:nvSpPr>
        <p:spPr>
          <a:xfrm>
            <a:off x="107504" y="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b="1" dirty="0" smtClean="0">
                <a:solidFill>
                  <a:schemeClr val="bg1"/>
                </a:solidFill>
              </a:rPr>
              <a:t>4</a:t>
            </a:r>
            <a:endParaRPr kumimoji="1" lang="ja-JP" altLang="en-US" b="1" dirty="0">
              <a:solidFill>
                <a:schemeClr val="bg1"/>
              </a:solidFill>
            </a:endParaRPr>
          </a:p>
        </p:txBody>
      </p:sp>
      <p:grpSp>
        <p:nvGrpSpPr>
          <p:cNvPr id="220" name="グループ化 219"/>
          <p:cNvGrpSpPr/>
          <p:nvPr/>
        </p:nvGrpSpPr>
        <p:grpSpPr>
          <a:xfrm rot="16200000">
            <a:off x="1375074" y="1921023"/>
            <a:ext cx="739130" cy="1056879"/>
            <a:chOff x="2843808" y="4653136"/>
            <a:chExt cx="1027162" cy="1468735"/>
          </a:xfrm>
        </p:grpSpPr>
        <p:sp>
          <p:nvSpPr>
            <p:cNvPr id="202" name="Freeform 86"/>
            <p:cNvSpPr>
              <a:spLocks/>
            </p:cNvSpPr>
            <p:nvPr/>
          </p:nvSpPr>
          <p:spPr bwMode="auto">
            <a:xfrm rot="16200000">
              <a:off x="2912195" y="5088805"/>
              <a:ext cx="457200" cy="16192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60" y="54"/>
                </a:cxn>
                <a:cxn ang="0">
                  <a:pos x="78" y="0"/>
                </a:cxn>
                <a:cxn ang="0">
                  <a:pos x="96" y="102"/>
                </a:cxn>
                <a:cxn ang="0">
                  <a:pos x="132" y="0"/>
                </a:cxn>
                <a:cxn ang="0">
                  <a:pos x="156" y="102"/>
                </a:cxn>
                <a:cxn ang="0">
                  <a:pos x="186" y="0"/>
                </a:cxn>
                <a:cxn ang="0">
                  <a:pos x="210" y="102"/>
                </a:cxn>
                <a:cxn ang="0">
                  <a:pos x="228" y="48"/>
                </a:cxn>
                <a:cxn ang="0">
                  <a:pos x="288" y="48"/>
                </a:cxn>
              </a:cxnLst>
              <a:rect l="0" t="0" r="r" b="b"/>
              <a:pathLst>
                <a:path w="288" h="102">
                  <a:moveTo>
                    <a:pt x="0" y="54"/>
                  </a:moveTo>
                  <a:lnTo>
                    <a:pt x="60" y="54"/>
                  </a:lnTo>
                  <a:lnTo>
                    <a:pt x="78" y="0"/>
                  </a:lnTo>
                  <a:lnTo>
                    <a:pt x="96" y="102"/>
                  </a:lnTo>
                  <a:lnTo>
                    <a:pt x="132" y="0"/>
                  </a:lnTo>
                  <a:lnTo>
                    <a:pt x="156" y="102"/>
                  </a:lnTo>
                  <a:lnTo>
                    <a:pt x="186" y="0"/>
                  </a:lnTo>
                  <a:lnTo>
                    <a:pt x="210" y="102"/>
                  </a:lnTo>
                  <a:lnTo>
                    <a:pt x="228" y="48"/>
                  </a:lnTo>
                  <a:lnTo>
                    <a:pt x="288" y="48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205" name="Freeform 86"/>
            <p:cNvSpPr>
              <a:spLocks/>
            </p:cNvSpPr>
            <p:nvPr/>
          </p:nvSpPr>
          <p:spPr bwMode="auto">
            <a:xfrm rot="16200000">
              <a:off x="3344243" y="5088805"/>
              <a:ext cx="457200" cy="16192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60" y="54"/>
                </a:cxn>
                <a:cxn ang="0">
                  <a:pos x="78" y="0"/>
                </a:cxn>
                <a:cxn ang="0">
                  <a:pos x="96" y="102"/>
                </a:cxn>
                <a:cxn ang="0">
                  <a:pos x="132" y="0"/>
                </a:cxn>
                <a:cxn ang="0">
                  <a:pos x="156" y="102"/>
                </a:cxn>
                <a:cxn ang="0">
                  <a:pos x="186" y="0"/>
                </a:cxn>
                <a:cxn ang="0">
                  <a:pos x="210" y="102"/>
                </a:cxn>
                <a:cxn ang="0">
                  <a:pos x="228" y="48"/>
                </a:cxn>
                <a:cxn ang="0">
                  <a:pos x="288" y="48"/>
                </a:cxn>
              </a:cxnLst>
              <a:rect l="0" t="0" r="r" b="b"/>
              <a:pathLst>
                <a:path w="288" h="102">
                  <a:moveTo>
                    <a:pt x="0" y="54"/>
                  </a:moveTo>
                  <a:lnTo>
                    <a:pt x="60" y="54"/>
                  </a:lnTo>
                  <a:lnTo>
                    <a:pt x="78" y="0"/>
                  </a:lnTo>
                  <a:lnTo>
                    <a:pt x="96" y="102"/>
                  </a:lnTo>
                  <a:lnTo>
                    <a:pt x="132" y="0"/>
                  </a:lnTo>
                  <a:lnTo>
                    <a:pt x="156" y="102"/>
                  </a:lnTo>
                  <a:lnTo>
                    <a:pt x="186" y="0"/>
                  </a:lnTo>
                  <a:lnTo>
                    <a:pt x="210" y="102"/>
                  </a:lnTo>
                  <a:lnTo>
                    <a:pt x="228" y="48"/>
                  </a:lnTo>
                  <a:lnTo>
                    <a:pt x="288" y="48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ja-JP" altLang="en-US"/>
            </a:p>
          </p:txBody>
        </p:sp>
        <p:cxnSp>
          <p:nvCxnSpPr>
            <p:cNvPr id="208" name="直線コネクタ 207"/>
            <p:cNvCxnSpPr/>
            <p:nvPr/>
          </p:nvCxnSpPr>
          <p:spPr>
            <a:xfrm>
              <a:off x="3131840" y="4941168"/>
              <a:ext cx="43204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9" name="Freeform 86"/>
            <p:cNvSpPr>
              <a:spLocks/>
            </p:cNvSpPr>
            <p:nvPr/>
          </p:nvSpPr>
          <p:spPr bwMode="auto">
            <a:xfrm rot="16200000">
              <a:off x="2921720" y="5520854"/>
              <a:ext cx="457200" cy="16192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60" y="54"/>
                </a:cxn>
                <a:cxn ang="0">
                  <a:pos x="78" y="0"/>
                </a:cxn>
                <a:cxn ang="0">
                  <a:pos x="96" y="102"/>
                </a:cxn>
                <a:cxn ang="0">
                  <a:pos x="132" y="0"/>
                </a:cxn>
                <a:cxn ang="0">
                  <a:pos x="156" y="102"/>
                </a:cxn>
                <a:cxn ang="0">
                  <a:pos x="186" y="0"/>
                </a:cxn>
                <a:cxn ang="0">
                  <a:pos x="210" y="102"/>
                </a:cxn>
                <a:cxn ang="0">
                  <a:pos x="228" y="48"/>
                </a:cxn>
                <a:cxn ang="0">
                  <a:pos x="288" y="48"/>
                </a:cxn>
              </a:cxnLst>
              <a:rect l="0" t="0" r="r" b="b"/>
              <a:pathLst>
                <a:path w="288" h="102">
                  <a:moveTo>
                    <a:pt x="0" y="54"/>
                  </a:moveTo>
                  <a:lnTo>
                    <a:pt x="60" y="54"/>
                  </a:lnTo>
                  <a:lnTo>
                    <a:pt x="78" y="0"/>
                  </a:lnTo>
                  <a:lnTo>
                    <a:pt x="96" y="102"/>
                  </a:lnTo>
                  <a:lnTo>
                    <a:pt x="132" y="0"/>
                  </a:lnTo>
                  <a:lnTo>
                    <a:pt x="156" y="102"/>
                  </a:lnTo>
                  <a:lnTo>
                    <a:pt x="186" y="0"/>
                  </a:lnTo>
                  <a:lnTo>
                    <a:pt x="210" y="102"/>
                  </a:lnTo>
                  <a:lnTo>
                    <a:pt x="228" y="48"/>
                  </a:lnTo>
                  <a:lnTo>
                    <a:pt x="288" y="48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210" name="Freeform 86"/>
            <p:cNvSpPr>
              <a:spLocks/>
            </p:cNvSpPr>
            <p:nvPr/>
          </p:nvSpPr>
          <p:spPr bwMode="auto">
            <a:xfrm rot="16200000">
              <a:off x="3353768" y="5520854"/>
              <a:ext cx="457200" cy="16192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60" y="54"/>
                </a:cxn>
                <a:cxn ang="0">
                  <a:pos x="78" y="0"/>
                </a:cxn>
                <a:cxn ang="0">
                  <a:pos x="96" y="102"/>
                </a:cxn>
                <a:cxn ang="0">
                  <a:pos x="132" y="0"/>
                </a:cxn>
                <a:cxn ang="0">
                  <a:pos x="156" y="102"/>
                </a:cxn>
                <a:cxn ang="0">
                  <a:pos x="186" y="0"/>
                </a:cxn>
                <a:cxn ang="0">
                  <a:pos x="210" y="102"/>
                </a:cxn>
                <a:cxn ang="0">
                  <a:pos x="228" y="48"/>
                </a:cxn>
                <a:cxn ang="0">
                  <a:pos x="288" y="48"/>
                </a:cxn>
              </a:cxnLst>
              <a:rect l="0" t="0" r="r" b="b"/>
              <a:pathLst>
                <a:path w="288" h="102">
                  <a:moveTo>
                    <a:pt x="0" y="54"/>
                  </a:moveTo>
                  <a:lnTo>
                    <a:pt x="60" y="54"/>
                  </a:lnTo>
                  <a:lnTo>
                    <a:pt x="78" y="0"/>
                  </a:lnTo>
                  <a:lnTo>
                    <a:pt x="96" y="102"/>
                  </a:lnTo>
                  <a:lnTo>
                    <a:pt x="132" y="0"/>
                  </a:lnTo>
                  <a:lnTo>
                    <a:pt x="156" y="102"/>
                  </a:lnTo>
                  <a:lnTo>
                    <a:pt x="186" y="0"/>
                  </a:lnTo>
                  <a:lnTo>
                    <a:pt x="210" y="102"/>
                  </a:lnTo>
                  <a:lnTo>
                    <a:pt x="228" y="48"/>
                  </a:lnTo>
                  <a:lnTo>
                    <a:pt x="288" y="48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ja-JP" altLang="en-US"/>
            </a:p>
          </p:txBody>
        </p:sp>
        <p:cxnSp>
          <p:nvCxnSpPr>
            <p:cNvPr id="211" name="直線コネクタ 210"/>
            <p:cNvCxnSpPr/>
            <p:nvPr/>
          </p:nvCxnSpPr>
          <p:spPr>
            <a:xfrm>
              <a:off x="3160415" y="5833839"/>
              <a:ext cx="43204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直線コネクタ 212"/>
            <p:cNvCxnSpPr/>
            <p:nvPr/>
          </p:nvCxnSpPr>
          <p:spPr>
            <a:xfrm flipV="1">
              <a:off x="3347864" y="4653136"/>
              <a:ext cx="0" cy="28803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直線コネクタ 213"/>
            <p:cNvCxnSpPr/>
            <p:nvPr/>
          </p:nvCxnSpPr>
          <p:spPr>
            <a:xfrm flipV="1">
              <a:off x="3347864" y="5833839"/>
              <a:ext cx="0" cy="28803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直線コネクタ 214"/>
            <p:cNvCxnSpPr/>
            <p:nvPr/>
          </p:nvCxnSpPr>
          <p:spPr>
            <a:xfrm rot="5400000" flipV="1">
              <a:off x="3726954" y="5244058"/>
              <a:ext cx="0" cy="28803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直線コネクタ 215"/>
            <p:cNvCxnSpPr/>
            <p:nvPr/>
          </p:nvCxnSpPr>
          <p:spPr>
            <a:xfrm rot="5400000" flipV="1">
              <a:off x="2987824" y="5238725"/>
              <a:ext cx="0" cy="28803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7" name="Freeform 86"/>
          <p:cNvSpPr>
            <a:spLocks/>
          </p:cNvSpPr>
          <p:nvPr/>
        </p:nvSpPr>
        <p:spPr bwMode="auto">
          <a:xfrm rot="10800000">
            <a:off x="2514813" y="2636912"/>
            <a:ext cx="328995" cy="116519"/>
          </a:xfrm>
          <a:custGeom>
            <a:avLst/>
            <a:gdLst/>
            <a:ahLst/>
            <a:cxnLst>
              <a:cxn ang="0">
                <a:pos x="0" y="54"/>
              </a:cxn>
              <a:cxn ang="0">
                <a:pos x="60" y="54"/>
              </a:cxn>
              <a:cxn ang="0">
                <a:pos x="78" y="0"/>
              </a:cxn>
              <a:cxn ang="0">
                <a:pos x="96" y="102"/>
              </a:cxn>
              <a:cxn ang="0">
                <a:pos x="132" y="0"/>
              </a:cxn>
              <a:cxn ang="0">
                <a:pos x="156" y="102"/>
              </a:cxn>
              <a:cxn ang="0">
                <a:pos x="186" y="0"/>
              </a:cxn>
              <a:cxn ang="0">
                <a:pos x="210" y="102"/>
              </a:cxn>
              <a:cxn ang="0">
                <a:pos x="228" y="48"/>
              </a:cxn>
              <a:cxn ang="0">
                <a:pos x="288" y="48"/>
              </a:cxn>
            </a:cxnLst>
            <a:rect l="0" t="0" r="r" b="b"/>
            <a:pathLst>
              <a:path w="288" h="102">
                <a:moveTo>
                  <a:pt x="0" y="54"/>
                </a:moveTo>
                <a:lnTo>
                  <a:pt x="60" y="54"/>
                </a:lnTo>
                <a:lnTo>
                  <a:pt x="78" y="0"/>
                </a:lnTo>
                <a:lnTo>
                  <a:pt x="96" y="102"/>
                </a:lnTo>
                <a:lnTo>
                  <a:pt x="132" y="0"/>
                </a:lnTo>
                <a:lnTo>
                  <a:pt x="156" y="102"/>
                </a:lnTo>
                <a:lnTo>
                  <a:pt x="186" y="0"/>
                </a:lnTo>
                <a:lnTo>
                  <a:pt x="210" y="102"/>
                </a:lnTo>
                <a:lnTo>
                  <a:pt x="228" y="48"/>
                </a:lnTo>
                <a:lnTo>
                  <a:pt x="288" y="48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25" name="円/楕円 224"/>
          <p:cNvSpPr/>
          <p:nvPr/>
        </p:nvSpPr>
        <p:spPr>
          <a:xfrm>
            <a:off x="2267744" y="2392313"/>
            <a:ext cx="144016" cy="144016"/>
          </a:xfrm>
          <a:prstGeom prst="ellipse">
            <a:avLst/>
          </a:prstGeom>
          <a:solidFill>
            <a:srgbClr val="66FF66">
              <a:alpha val="30196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26" name="直線コネクタ 225"/>
          <p:cNvCxnSpPr/>
          <p:nvPr/>
        </p:nvCxnSpPr>
        <p:spPr>
          <a:xfrm>
            <a:off x="2076103" y="2464321"/>
            <a:ext cx="216000" cy="0"/>
          </a:xfrm>
          <a:prstGeom prst="line">
            <a:avLst/>
          </a:prstGeom>
          <a:ln w="3810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円/楕円 141"/>
          <p:cNvSpPr/>
          <p:nvPr/>
        </p:nvSpPr>
        <p:spPr>
          <a:xfrm>
            <a:off x="928167" y="1972469"/>
            <a:ext cx="144016" cy="144016"/>
          </a:xfrm>
          <a:prstGeom prst="ellipse">
            <a:avLst/>
          </a:prstGeom>
          <a:solidFill>
            <a:srgbClr val="66FF66">
              <a:alpha val="30196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8" name="角丸四角形 227"/>
          <p:cNvSpPr/>
          <p:nvPr/>
        </p:nvSpPr>
        <p:spPr>
          <a:xfrm>
            <a:off x="1259632" y="1772816"/>
            <a:ext cx="1656184" cy="1080120"/>
          </a:xfrm>
          <a:prstGeom prst="roundRect">
            <a:avLst/>
          </a:prstGeom>
          <a:noFill/>
          <a:ln w="15875">
            <a:solidFill>
              <a:srgbClr val="FF3399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0" name="テキスト ボックス 139"/>
          <p:cNvSpPr txBox="1"/>
          <p:nvPr/>
        </p:nvSpPr>
        <p:spPr>
          <a:xfrm>
            <a:off x="3330910" y="4505104"/>
            <a:ext cx="471023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AutoNum type="arabicPeriod"/>
            </a:pPr>
            <a:r>
              <a:rPr lang="en-US" altLang="ja-JP" sz="1200" dirty="0" smtClean="0"/>
              <a:t>Create the evaluation board</a:t>
            </a:r>
          </a:p>
          <a:p>
            <a:pPr marL="228600" indent="-228600">
              <a:buAutoNum type="arabicPeriod"/>
            </a:pPr>
            <a:r>
              <a:rPr kumimoji="1" lang="en-US" altLang="ja-JP" sz="1200" dirty="0" smtClean="0"/>
              <a:t>Install PGA309</a:t>
            </a:r>
          </a:p>
          <a:p>
            <a:pPr marL="228600" indent="-228600">
              <a:buAutoNum type="arabicPeriod"/>
            </a:pPr>
            <a:r>
              <a:rPr kumimoji="1" lang="en-US" altLang="ja-JP" sz="1200" dirty="0" smtClean="0"/>
              <a:t>Install sensor (P3-&gt;spec)</a:t>
            </a:r>
          </a:p>
          <a:p>
            <a:pPr marL="228600" indent="-228600">
              <a:buAutoNum type="arabicPeriod"/>
            </a:pPr>
            <a:r>
              <a:rPr kumimoji="1" lang="en-US" altLang="ja-JP" sz="1200" dirty="0" smtClean="0"/>
              <a:t>Force 5V to V+ and GND</a:t>
            </a:r>
          </a:p>
          <a:p>
            <a:pPr marL="228600" indent="-228600">
              <a:buAutoNum type="arabicPeriod"/>
            </a:pPr>
            <a:r>
              <a:rPr lang="en-US" altLang="ja-JP" sz="1200" dirty="0" smtClean="0"/>
              <a:t>Measure between </a:t>
            </a:r>
            <a:r>
              <a:rPr lang="en-US" altLang="ja-JP" sz="1200" dirty="0" err="1" smtClean="0"/>
              <a:t>Vexc</a:t>
            </a:r>
            <a:r>
              <a:rPr lang="en-US" altLang="ja-JP" sz="1200" dirty="0" smtClean="0"/>
              <a:t> and GND voltage, it was 0V.</a:t>
            </a:r>
          </a:p>
          <a:p>
            <a:pPr marL="228600" indent="-228600">
              <a:buAutoNum type="arabicPeriod"/>
            </a:pPr>
            <a:r>
              <a:rPr lang="en-US" altLang="ja-JP" sz="1200" dirty="0" smtClean="0"/>
              <a:t>Measure between </a:t>
            </a:r>
            <a:r>
              <a:rPr lang="en-US" altLang="ja-JP" sz="1200" dirty="0" err="1" smtClean="0"/>
              <a:t>Vsd</a:t>
            </a:r>
            <a:r>
              <a:rPr lang="en-US" altLang="ja-JP" sz="1200" dirty="0" smtClean="0"/>
              <a:t> and GND, </a:t>
            </a:r>
            <a:r>
              <a:rPr lang="en-US" altLang="ja-JP" sz="1200" dirty="0" err="1" smtClean="0"/>
              <a:t>Vsa</a:t>
            </a:r>
            <a:r>
              <a:rPr lang="en-US" altLang="ja-JP" sz="1200" dirty="0" smtClean="0"/>
              <a:t> and GND, there were 5V.</a:t>
            </a:r>
          </a:p>
          <a:p>
            <a:pPr marL="228600" indent="-228600">
              <a:buAutoNum type="arabicPeriod"/>
            </a:pPr>
            <a:r>
              <a:rPr lang="en-US" altLang="ja-JP" sz="1200" dirty="0" smtClean="0"/>
              <a:t>Measure between Out and GND was 0V.</a:t>
            </a:r>
            <a:endParaRPr kumimoji="1" lang="en-US" altLang="ja-JP" sz="1200" dirty="0" smtClean="0"/>
          </a:p>
        </p:txBody>
      </p:sp>
      <p:sp>
        <p:nvSpPr>
          <p:cNvPr id="152" name="テキスト ボックス 151"/>
          <p:cNvSpPr txBox="1"/>
          <p:nvPr/>
        </p:nvSpPr>
        <p:spPr>
          <a:xfrm>
            <a:off x="1115616" y="5890099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/>
              <a:t>Why is the voltage is not supplied to a sensor? </a:t>
            </a:r>
            <a:endParaRPr lang="en-US" altLang="ja-JP" sz="1200" dirty="0" smtClean="0"/>
          </a:p>
          <a:p>
            <a:r>
              <a:rPr lang="en-US" altLang="ja-JP" sz="1200" dirty="0"/>
              <a:t>Unless it writes something in EEPROM, doesn't PGA309 </a:t>
            </a:r>
            <a:r>
              <a:rPr lang="en-US" altLang="ja-JP" sz="1200" dirty="0" smtClean="0"/>
              <a:t>work?</a:t>
            </a:r>
            <a:endParaRPr kumimoji="1" lang="en-US" altLang="ja-JP" sz="1200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フリーフォーム 2"/>
          <p:cNvSpPr/>
          <p:nvPr/>
        </p:nvSpPr>
        <p:spPr>
          <a:xfrm>
            <a:off x="1038224" y="1196752"/>
            <a:ext cx="1895475" cy="1531218"/>
          </a:xfrm>
          <a:custGeom>
            <a:avLst/>
            <a:gdLst>
              <a:gd name="connsiteX0" fmla="*/ 2019300 w 2019300"/>
              <a:gd name="connsiteY0" fmla="*/ 714375 h 1914525"/>
              <a:gd name="connsiteX1" fmla="*/ 1943100 w 2019300"/>
              <a:gd name="connsiteY1" fmla="*/ 704850 h 1914525"/>
              <a:gd name="connsiteX2" fmla="*/ 1914525 w 2019300"/>
              <a:gd name="connsiteY2" fmla="*/ 638175 h 1914525"/>
              <a:gd name="connsiteX3" fmla="*/ 1914525 w 2019300"/>
              <a:gd name="connsiteY3" fmla="*/ 0 h 1914525"/>
              <a:gd name="connsiteX4" fmla="*/ 0 w 2019300"/>
              <a:gd name="connsiteY4" fmla="*/ 0 h 1914525"/>
              <a:gd name="connsiteX5" fmla="*/ 0 w 2019300"/>
              <a:gd name="connsiteY5" fmla="*/ 533400 h 1914525"/>
              <a:gd name="connsiteX6" fmla="*/ 76200 w 2019300"/>
              <a:gd name="connsiteY6" fmla="*/ 666750 h 1914525"/>
              <a:gd name="connsiteX7" fmla="*/ 142875 w 2019300"/>
              <a:gd name="connsiteY7" fmla="*/ 733425 h 1914525"/>
              <a:gd name="connsiteX8" fmla="*/ 161925 w 2019300"/>
              <a:gd name="connsiteY8" fmla="*/ 857250 h 1914525"/>
              <a:gd name="connsiteX9" fmla="*/ 114300 w 2019300"/>
              <a:gd name="connsiteY9" fmla="*/ 923925 h 1914525"/>
              <a:gd name="connsiteX10" fmla="*/ 66675 w 2019300"/>
              <a:gd name="connsiteY10" fmla="*/ 981075 h 1914525"/>
              <a:gd name="connsiteX11" fmla="*/ 66675 w 2019300"/>
              <a:gd name="connsiteY11" fmla="*/ 1914525 h 1914525"/>
              <a:gd name="connsiteX12" fmla="*/ 1895475 w 2019300"/>
              <a:gd name="connsiteY12" fmla="*/ 1914525 h 1914525"/>
              <a:gd name="connsiteX13" fmla="*/ 1895475 w 2019300"/>
              <a:gd name="connsiteY13" fmla="*/ 904875 h 1914525"/>
              <a:gd name="connsiteX14" fmla="*/ 1924050 w 2019300"/>
              <a:gd name="connsiteY14" fmla="*/ 838200 h 1914525"/>
              <a:gd name="connsiteX15" fmla="*/ 2009775 w 2019300"/>
              <a:gd name="connsiteY15" fmla="*/ 847725 h 1914525"/>
              <a:gd name="connsiteX16" fmla="*/ 2019300 w 2019300"/>
              <a:gd name="connsiteY16" fmla="*/ 714375 h 1914525"/>
              <a:gd name="connsiteX0" fmla="*/ 2019300 w 2019300"/>
              <a:gd name="connsiteY0" fmla="*/ 714375 h 1914525"/>
              <a:gd name="connsiteX1" fmla="*/ 1943100 w 2019300"/>
              <a:gd name="connsiteY1" fmla="*/ 704850 h 1914525"/>
              <a:gd name="connsiteX2" fmla="*/ 1914525 w 2019300"/>
              <a:gd name="connsiteY2" fmla="*/ 638175 h 1914525"/>
              <a:gd name="connsiteX3" fmla="*/ 1914525 w 2019300"/>
              <a:gd name="connsiteY3" fmla="*/ 0 h 1914525"/>
              <a:gd name="connsiteX4" fmla="*/ 0 w 2019300"/>
              <a:gd name="connsiteY4" fmla="*/ 0 h 1914525"/>
              <a:gd name="connsiteX5" fmla="*/ 0 w 2019300"/>
              <a:gd name="connsiteY5" fmla="*/ 533400 h 1914525"/>
              <a:gd name="connsiteX6" fmla="*/ 76200 w 2019300"/>
              <a:gd name="connsiteY6" fmla="*/ 666750 h 1914525"/>
              <a:gd name="connsiteX7" fmla="*/ 142875 w 2019300"/>
              <a:gd name="connsiteY7" fmla="*/ 733425 h 1914525"/>
              <a:gd name="connsiteX8" fmla="*/ 161925 w 2019300"/>
              <a:gd name="connsiteY8" fmla="*/ 857250 h 1914525"/>
              <a:gd name="connsiteX9" fmla="*/ 114300 w 2019300"/>
              <a:gd name="connsiteY9" fmla="*/ 923925 h 1914525"/>
              <a:gd name="connsiteX10" fmla="*/ 66675 w 2019300"/>
              <a:gd name="connsiteY10" fmla="*/ 981075 h 1914525"/>
              <a:gd name="connsiteX11" fmla="*/ 66675 w 2019300"/>
              <a:gd name="connsiteY11" fmla="*/ 1914525 h 1914525"/>
              <a:gd name="connsiteX12" fmla="*/ 1895475 w 2019300"/>
              <a:gd name="connsiteY12" fmla="*/ 1914525 h 1914525"/>
              <a:gd name="connsiteX13" fmla="*/ 1895475 w 2019300"/>
              <a:gd name="connsiteY13" fmla="*/ 904875 h 1914525"/>
              <a:gd name="connsiteX14" fmla="*/ 1924050 w 2019300"/>
              <a:gd name="connsiteY14" fmla="*/ 838200 h 1914525"/>
              <a:gd name="connsiteX15" fmla="*/ 2019300 w 2019300"/>
              <a:gd name="connsiteY15" fmla="*/ 714375 h 1914525"/>
              <a:gd name="connsiteX0" fmla="*/ 1924050 w 1943100"/>
              <a:gd name="connsiteY0" fmla="*/ 838200 h 1914525"/>
              <a:gd name="connsiteX1" fmla="*/ 1943100 w 1943100"/>
              <a:gd name="connsiteY1" fmla="*/ 704850 h 1914525"/>
              <a:gd name="connsiteX2" fmla="*/ 1914525 w 1943100"/>
              <a:gd name="connsiteY2" fmla="*/ 638175 h 1914525"/>
              <a:gd name="connsiteX3" fmla="*/ 1914525 w 1943100"/>
              <a:gd name="connsiteY3" fmla="*/ 0 h 1914525"/>
              <a:gd name="connsiteX4" fmla="*/ 0 w 1943100"/>
              <a:gd name="connsiteY4" fmla="*/ 0 h 1914525"/>
              <a:gd name="connsiteX5" fmla="*/ 0 w 1943100"/>
              <a:gd name="connsiteY5" fmla="*/ 533400 h 1914525"/>
              <a:gd name="connsiteX6" fmla="*/ 76200 w 1943100"/>
              <a:gd name="connsiteY6" fmla="*/ 666750 h 1914525"/>
              <a:gd name="connsiteX7" fmla="*/ 142875 w 1943100"/>
              <a:gd name="connsiteY7" fmla="*/ 733425 h 1914525"/>
              <a:gd name="connsiteX8" fmla="*/ 161925 w 1943100"/>
              <a:gd name="connsiteY8" fmla="*/ 857250 h 1914525"/>
              <a:gd name="connsiteX9" fmla="*/ 114300 w 1943100"/>
              <a:gd name="connsiteY9" fmla="*/ 923925 h 1914525"/>
              <a:gd name="connsiteX10" fmla="*/ 66675 w 1943100"/>
              <a:gd name="connsiteY10" fmla="*/ 981075 h 1914525"/>
              <a:gd name="connsiteX11" fmla="*/ 66675 w 1943100"/>
              <a:gd name="connsiteY11" fmla="*/ 1914525 h 1914525"/>
              <a:gd name="connsiteX12" fmla="*/ 1895475 w 1943100"/>
              <a:gd name="connsiteY12" fmla="*/ 1914525 h 1914525"/>
              <a:gd name="connsiteX13" fmla="*/ 1895475 w 1943100"/>
              <a:gd name="connsiteY13" fmla="*/ 904875 h 1914525"/>
              <a:gd name="connsiteX14" fmla="*/ 1924050 w 1943100"/>
              <a:gd name="connsiteY14" fmla="*/ 838200 h 1914525"/>
              <a:gd name="connsiteX0" fmla="*/ 1924050 w 1924050"/>
              <a:gd name="connsiteY0" fmla="*/ 838200 h 1914525"/>
              <a:gd name="connsiteX1" fmla="*/ 1914525 w 1924050"/>
              <a:gd name="connsiteY1" fmla="*/ 638175 h 1914525"/>
              <a:gd name="connsiteX2" fmla="*/ 1914525 w 1924050"/>
              <a:gd name="connsiteY2" fmla="*/ 0 h 1914525"/>
              <a:gd name="connsiteX3" fmla="*/ 0 w 1924050"/>
              <a:gd name="connsiteY3" fmla="*/ 0 h 1914525"/>
              <a:gd name="connsiteX4" fmla="*/ 0 w 1924050"/>
              <a:gd name="connsiteY4" fmla="*/ 533400 h 1914525"/>
              <a:gd name="connsiteX5" fmla="*/ 76200 w 1924050"/>
              <a:gd name="connsiteY5" fmla="*/ 666750 h 1914525"/>
              <a:gd name="connsiteX6" fmla="*/ 142875 w 1924050"/>
              <a:gd name="connsiteY6" fmla="*/ 733425 h 1914525"/>
              <a:gd name="connsiteX7" fmla="*/ 161925 w 1924050"/>
              <a:gd name="connsiteY7" fmla="*/ 857250 h 1914525"/>
              <a:gd name="connsiteX8" fmla="*/ 114300 w 1924050"/>
              <a:gd name="connsiteY8" fmla="*/ 923925 h 1914525"/>
              <a:gd name="connsiteX9" fmla="*/ 66675 w 1924050"/>
              <a:gd name="connsiteY9" fmla="*/ 981075 h 1914525"/>
              <a:gd name="connsiteX10" fmla="*/ 66675 w 1924050"/>
              <a:gd name="connsiteY10" fmla="*/ 1914525 h 1914525"/>
              <a:gd name="connsiteX11" fmla="*/ 1895475 w 1924050"/>
              <a:gd name="connsiteY11" fmla="*/ 1914525 h 1914525"/>
              <a:gd name="connsiteX12" fmla="*/ 1895475 w 1924050"/>
              <a:gd name="connsiteY12" fmla="*/ 904875 h 1914525"/>
              <a:gd name="connsiteX13" fmla="*/ 1924050 w 1924050"/>
              <a:gd name="connsiteY13" fmla="*/ 838200 h 1914525"/>
              <a:gd name="connsiteX0" fmla="*/ 1895475 w 1914525"/>
              <a:gd name="connsiteY0" fmla="*/ 904875 h 1914525"/>
              <a:gd name="connsiteX1" fmla="*/ 1914525 w 1914525"/>
              <a:gd name="connsiteY1" fmla="*/ 638175 h 1914525"/>
              <a:gd name="connsiteX2" fmla="*/ 1914525 w 1914525"/>
              <a:gd name="connsiteY2" fmla="*/ 0 h 1914525"/>
              <a:gd name="connsiteX3" fmla="*/ 0 w 1914525"/>
              <a:gd name="connsiteY3" fmla="*/ 0 h 1914525"/>
              <a:gd name="connsiteX4" fmla="*/ 0 w 1914525"/>
              <a:gd name="connsiteY4" fmla="*/ 533400 h 1914525"/>
              <a:gd name="connsiteX5" fmla="*/ 76200 w 1914525"/>
              <a:gd name="connsiteY5" fmla="*/ 666750 h 1914525"/>
              <a:gd name="connsiteX6" fmla="*/ 142875 w 1914525"/>
              <a:gd name="connsiteY6" fmla="*/ 733425 h 1914525"/>
              <a:gd name="connsiteX7" fmla="*/ 161925 w 1914525"/>
              <a:gd name="connsiteY7" fmla="*/ 857250 h 1914525"/>
              <a:gd name="connsiteX8" fmla="*/ 114300 w 1914525"/>
              <a:gd name="connsiteY8" fmla="*/ 923925 h 1914525"/>
              <a:gd name="connsiteX9" fmla="*/ 66675 w 1914525"/>
              <a:gd name="connsiteY9" fmla="*/ 981075 h 1914525"/>
              <a:gd name="connsiteX10" fmla="*/ 66675 w 1914525"/>
              <a:gd name="connsiteY10" fmla="*/ 1914525 h 1914525"/>
              <a:gd name="connsiteX11" fmla="*/ 1895475 w 1914525"/>
              <a:gd name="connsiteY11" fmla="*/ 1914525 h 1914525"/>
              <a:gd name="connsiteX12" fmla="*/ 1895475 w 1914525"/>
              <a:gd name="connsiteY12" fmla="*/ 904875 h 1914525"/>
              <a:gd name="connsiteX0" fmla="*/ 1895475 w 1914525"/>
              <a:gd name="connsiteY0" fmla="*/ 904875 h 1914525"/>
              <a:gd name="connsiteX1" fmla="*/ 1914525 w 1914525"/>
              <a:gd name="connsiteY1" fmla="*/ 638175 h 1914525"/>
              <a:gd name="connsiteX2" fmla="*/ 1877592 w 1914525"/>
              <a:gd name="connsiteY2" fmla="*/ 0 h 1914525"/>
              <a:gd name="connsiteX3" fmla="*/ 0 w 1914525"/>
              <a:gd name="connsiteY3" fmla="*/ 0 h 1914525"/>
              <a:gd name="connsiteX4" fmla="*/ 0 w 1914525"/>
              <a:gd name="connsiteY4" fmla="*/ 533400 h 1914525"/>
              <a:gd name="connsiteX5" fmla="*/ 76200 w 1914525"/>
              <a:gd name="connsiteY5" fmla="*/ 666750 h 1914525"/>
              <a:gd name="connsiteX6" fmla="*/ 142875 w 1914525"/>
              <a:gd name="connsiteY6" fmla="*/ 733425 h 1914525"/>
              <a:gd name="connsiteX7" fmla="*/ 161925 w 1914525"/>
              <a:gd name="connsiteY7" fmla="*/ 857250 h 1914525"/>
              <a:gd name="connsiteX8" fmla="*/ 114300 w 1914525"/>
              <a:gd name="connsiteY8" fmla="*/ 923925 h 1914525"/>
              <a:gd name="connsiteX9" fmla="*/ 66675 w 1914525"/>
              <a:gd name="connsiteY9" fmla="*/ 981075 h 1914525"/>
              <a:gd name="connsiteX10" fmla="*/ 66675 w 1914525"/>
              <a:gd name="connsiteY10" fmla="*/ 1914525 h 1914525"/>
              <a:gd name="connsiteX11" fmla="*/ 1895475 w 1914525"/>
              <a:gd name="connsiteY11" fmla="*/ 1914525 h 1914525"/>
              <a:gd name="connsiteX12" fmla="*/ 1895475 w 1914525"/>
              <a:gd name="connsiteY12" fmla="*/ 904875 h 1914525"/>
              <a:gd name="connsiteX0" fmla="*/ 1895475 w 1895475"/>
              <a:gd name="connsiteY0" fmla="*/ 904875 h 1914525"/>
              <a:gd name="connsiteX1" fmla="*/ 1877592 w 1895475"/>
              <a:gd name="connsiteY1" fmla="*/ 0 h 1914525"/>
              <a:gd name="connsiteX2" fmla="*/ 0 w 1895475"/>
              <a:gd name="connsiteY2" fmla="*/ 0 h 1914525"/>
              <a:gd name="connsiteX3" fmla="*/ 0 w 1895475"/>
              <a:gd name="connsiteY3" fmla="*/ 533400 h 1914525"/>
              <a:gd name="connsiteX4" fmla="*/ 76200 w 1895475"/>
              <a:gd name="connsiteY4" fmla="*/ 666750 h 1914525"/>
              <a:gd name="connsiteX5" fmla="*/ 142875 w 1895475"/>
              <a:gd name="connsiteY5" fmla="*/ 733425 h 1914525"/>
              <a:gd name="connsiteX6" fmla="*/ 161925 w 1895475"/>
              <a:gd name="connsiteY6" fmla="*/ 857250 h 1914525"/>
              <a:gd name="connsiteX7" fmla="*/ 114300 w 1895475"/>
              <a:gd name="connsiteY7" fmla="*/ 923925 h 1914525"/>
              <a:gd name="connsiteX8" fmla="*/ 66675 w 1895475"/>
              <a:gd name="connsiteY8" fmla="*/ 981075 h 1914525"/>
              <a:gd name="connsiteX9" fmla="*/ 66675 w 1895475"/>
              <a:gd name="connsiteY9" fmla="*/ 1914525 h 1914525"/>
              <a:gd name="connsiteX10" fmla="*/ 1895475 w 1895475"/>
              <a:gd name="connsiteY10" fmla="*/ 1914525 h 1914525"/>
              <a:gd name="connsiteX11" fmla="*/ 1895475 w 1895475"/>
              <a:gd name="connsiteY11" fmla="*/ 904875 h 1914525"/>
              <a:gd name="connsiteX0" fmla="*/ 1895475 w 1895475"/>
              <a:gd name="connsiteY0" fmla="*/ 1914525 h 1914525"/>
              <a:gd name="connsiteX1" fmla="*/ 1877592 w 1895475"/>
              <a:gd name="connsiteY1" fmla="*/ 0 h 1914525"/>
              <a:gd name="connsiteX2" fmla="*/ 0 w 1895475"/>
              <a:gd name="connsiteY2" fmla="*/ 0 h 1914525"/>
              <a:gd name="connsiteX3" fmla="*/ 0 w 1895475"/>
              <a:gd name="connsiteY3" fmla="*/ 533400 h 1914525"/>
              <a:gd name="connsiteX4" fmla="*/ 76200 w 1895475"/>
              <a:gd name="connsiteY4" fmla="*/ 666750 h 1914525"/>
              <a:gd name="connsiteX5" fmla="*/ 142875 w 1895475"/>
              <a:gd name="connsiteY5" fmla="*/ 733425 h 1914525"/>
              <a:gd name="connsiteX6" fmla="*/ 161925 w 1895475"/>
              <a:gd name="connsiteY6" fmla="*/ 857250 h 1914525"/>
              <a:gd name="connsiteX7" fmla="*/ 114300 w 1895475"/>
              <a:gd name="connsiteY7" fmla="*/ 923925 h 1914525"/>
              <a:gd name="connsiteX8" fmla="*/ 66675 w 1895475"/>
              <a:gd name="connsiteY8" fmla="*/ 981075 h 1914525"/>
              <a:gd name="connsiteX9" fmla="*/ 66675 w 1895475"/>
              <a:gd name="connsiteY9" fmla="*/ 1914525 h 1914525"/>
              <a:gd name="connsiteX10" fmla="*/ 1895475 w 1895475"/>
              <a:gd name="connsiteY10" fmla="*/ 1914525 h 1914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895475" h="1914525">
                <a:moveTo>
                  <a:pt x="1895475" y="1914525"/>
                </a:moveTo>
                <a:lnTo>
                  <a:pt x="1877592" y="0"/>
                </a:lnTo>
                <a:lnTo>
                  <a:pt x="0" y="0"/>
                </a:lnTo>
                <a:lnTo>
                  <a:pt x="0" y="533400"/>
                </a:lnTo>
                <a:lnTo>
                  <a:pt x="76200" y="666750"/>
                </a:lnTo>
                <a:lnTo>
                  <a:pt x="142875" y="733425"/>
                </a:lnTo>
                <a:lnTo>
                  <a:pt x="161925" y="857250"/>
                </a:lnTo>
                <a:lnTo>
                  <a:pt x="114300" y="923925"/>
                </a:lnTo>
                <a:lnTo>
                  <a:pt x="66675" y="981075"/>
                </a:lnTo>
                <a:lnTo>
                  <a:pt x="66675" y="1914525"/>
                </a:lnTo>
                <a:lnTo>
                  <a:pt x="1895475" y="1914525"/>
                </a:lnTo>
                <a:close/>
              </a:path>
            </a:pathLst>
          </a:custGeom>
          <a:solidFill>
            <a:srgbClr val="C5FFC5"/>
          </a:solidFill>
          <a:ln w="9525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4211960" y="3669407"/>
            <a:ext cx="864096" cy="144016"/>
          </a:xfrm>
          <a:prstGeom prst="rect">
            <a:avLst/>
          </a:prstGeom>
          <a:solidFill>
            <a:srgbClr val="66FF66">
              <a:alpha val="30196"/>
            </a:srgb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/>
          <p:nvPr/>
        </p:nvCxnSpPr>
        <p:spPr>
          <a:xfrm>
            <a:off x="2123728" y="836712"/>
            <a:ext cx="0" cy="2448272"/>
          </a:xfrm>
          <a:prstGeom prst="line">
            <a:avLst/>
          </a:prstGeom>
          <a:ln>
            <a:solidFill>
              <a:srgbClr val="FF0000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209"/>
          <p:cNvGrpSpPr>
            <a:grpSpLocks/>
          </p:cNvGrpSpPr>
          <p:nvPr/>
        </p:nvGrpSpPr>
        <p:grpSpPr bwMode="auto">
          <a:xfrm>
            <a:off x="4725541" y="3664074"/>
            <a:ext cx="304800" cy="152400"/>
            <a:chOff x="1200" y="3120"/>
            <a:chExt cx="192" cy="96"/>
          </a:xfrm>
        </p:grpSpPr>
        <p:sp>
          <p:nvSpPr>
            <p:cNvPr id="47" name="AutoShape 210"/>
            <p:cNvSpPr>
              <a:spLocks noChangeArrowheads="1"/>
            </p:cNvSpPr>
            <p:nvPr/>
          </p:nvSpPr>
          <p:spPr bwMode="auto">
            <a:xfrm>
              <a:off x="1200" y="3120"/>
              <a:ext cx="192" cy="96"/>
            </a:xfrm>
            <a:prstGeom prst="roundRect">
              <a:avLst>
                <a:gd name="adj" fmla="val 50000"/>
              </a:avLst>
            </a:prstGeom>
            <a:solidFill>
              <a:srgbClr val="FFCC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ja-JP" altLang="en-US"/>
            </a:p>
          </p:txBody>
        </p:sp>
        <p:grpSp>
          <p:nvGrpSpPr>
            <p:cNvPr id="4" name="Group 211"/>
            <p:cNvGrpSpPr>
              <a:grpSpLocks/>
            </p:cNvGrpSpPr>
            <p:nvPr/>
          </p:nvGrpSpPr>
          <p:grpSpPr bwMode="auto">
            <a:xfrm>
              <a:off x="1230" y="3120"/>
              <a:ext cx="138" cy="96"/>
              <a:chOff x="1242" y="3360"/>
              <a:chExt cx="138" cy="96"/>
            </a:xfrm>
          </p:grpSpPr>
          <p:sp>
            <p:nvSpPr>
              <p:cNvPr id="49" name="Line 212"/>
              <p:cNvSpPr>
                <a:spLocks noChangeShapeType="1"/>
              </p:cNvSpPr>
              <p:nvPr/>
            </p:nvSpPr>
            <p:spPr bwMode="auto">
              <a:xfrm>
                <a:off x="1296" y="3360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50" name="Line 213"/>
              <p:cNvSpPr>
                <a:spLocks noChangeShapeType="1"/>
              </p:cNvSpPr>
              <p:nvPr/>
            </p:nvSpPr>
            <p:spPr bwMode="auto">
              <a:xfrm>
                <a:off x="1326" y="3360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51" name="Line 214"/>
              <p:cNvSpPr>
                <a:spLocks noChangeShapeType="1"/>
              </p:cNvSpPr>
              <p:nvPr/>
            </p:nvSpPr>
            <p:spPr bwMode="auto">
              <a:xfrm>
                <a:off x="1332" y="3408"/>
                <a:ext cx="4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52" name="Line 215"/>
              <p:cNvSpPr>
                <a:spLocks noChangeShapeType="1"/>
              </p:cNvSpPr>
              <p:nvPr/>
            </p:nvSpPr>
            <p:spPr bwMode="auto">
              <a:xfrm>
                <a:off x="1242" y="3408"/>
                <a:ext cx="4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ja-JP" altLang="en-US"/>
              </a:p>
            </p:txBody>
          </p:sp>
        </p:grpSp>
      </p:grpSp>
      <p:pic>
        <p:nvPicPr>
          <p:cNvPr id="53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11960" y="836712"/>
            <a:ext cx="3028950" cy="273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4" name="正方形/長方形 53"/>
          <p:cNvSpPr/>
          <p:nvPr/>
        </p:nvSpPr>
        <p:spPr>
          <a:xfrm>
            <a:off x="5076056" y="548680"/>
            <a:ext cx="792088" cy="3744416"/>
          </a:xfrm>
          <a:prstGeom prst="rect">
            <a:avLst/>
          </a:prstGeom>
          <a:solidFill>
            <a:srgbClr val="66FF66">
              <a:alpha val="30196"/>
            </a:srgbClr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7" name="Group 236"/>
          <p:cNvGrpSpPr>
            <a:grpSpLocks/>
          </p:cNvGrpSpPr>
          <p:nvPr/>
        </p:nvGrpSpPr>
        <p:grpSpPr bwMode="auto">
          <a:xfrm rot="16200000">
            <a:off x="4211960" y="1457474"/>
            <a:ext cx="461963" cy="312737"/>
            <a:chOff x="1152" y="3330"/>
            <a:chExt cx="291" cy="197"/>
          </a:xfrm>
        </p:grpSpPr>
        <p:sp>
          <p:nvSpPr>
            <p:cNvPr id="56" name="AutoShape 237"/>
            <p:cNvSpPr>
              <a:spLocks noChangeAspect="1" noChangeArrowheads="1"/>
            </p:cNvSpPr>
            <p:nvPr/>
          </p:nvSpPr>
          <p:spPr bwMode="auto">
            <a:xfrm>
              <a:off x="1152" y="3427"/>
              <a:ext cx="291" cy="100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57" name="Line 238"/>
            <p:cNvSpPr>
              <a:spLocks noChangeAspect="1" noChangeShapeType="1"/>
            </p:cNvSpPr>
            <p:nvPr/>
          </p:nvSpPr>
          <p:spPr bwMode="auto">
            <a:xfrm>
              <a:off x="1164" y="3480"/>
              <a:ext cx="96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58" name="Line 239"/>
            <p:cNvSpPr>
              <a:spLocks noChangeAspect="1" noChangeShapeType="1"/>
            </p:cNvSpPr>
            <p:nvPr/>
          </p:nvSpPr>
          <p:spPr bwMode="auto">
            <a:xfrm>
              <a:off x="1270" y="3427"/>
              <a:ext cx="1" cy="1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59" name="Line 240"/>
            <p:cNvSpPr>
              <a:spLocks noChangeAspect="1" noChangeShapeType="1"/>
            </p:cNvSpPr>
            <p:nvPr/>
          </p:nvSpPr>
          <p:spPr bwMode="auto">
            <a:xfrm>
              <a:off x="1316" y="3427"/>
              <a:ext cx="1" cy="1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60" name="Line 241"/>
            <p:cNvSpPr>
              <a:spLocks noChangeAspect="1" noChangeShapeType="1"/>
            </p:cNvSpPr>
            <p:nvPr/>
          </p:nvSpPr>
          <p:spPr bwMode="auto">
            <a:xfrm flipV="1">
              <a:off x="1302" y="3480"/>
              <a:ext cx="124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61" name="Text Box 242"/>
            <p:cNvSpPr txBox="1">
              <a:spLocks noChangeAspect="1" noChangeArrowheads="1"/>
            </p:cNvSpPr>
            <p:nvPr/>
          </p:nvSpPr>
          <p:spPr bwMode="auto">
            <a:xfrm>
              <a:off x="1176" y="3330"/>
              <a:ext cx="240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 eaLnBrk="1" hangingPunct="1">
                <a:spcBef>
                  <a:spcPct val="50000"/>
                </a:spcBef>
              </a:pPr>
              <a:r>
                <a:rPr lang="en-US" altLang="ja-JP" sz="900" b="1" dirty="0"/>
                <a:t>104</a:t>
              </a:r>
              <a:endParaRPr lang="en-US" altLang="ja-JP" sz="900" dirty="0"/>
            </a:p>
          </p:txBody>
        </p:sp>
      </p:grpSp>
      <p:sp>
        <p:nvSpPr>
          <p:cNvPr id="62" name="フリーフォーム 61"/>
          <p:cNvSpPr/>
          <p:nvPr/>
        </p:nvSpPr>
        <p:spPr>
          <a:xfrm>
            <a:off x="4865364" y="2967236"/>
            <a:ext cx="1908000" cy="781050"/>
          </a:xfrm>
          <a:custGeom>
            <a:avLst/>
            <a:gdLst>
              <a:gd name="connsiteX0" fmla="*/ 0 w 1990725"/>
              <a:gd name="connsiteY0" fmla="*/ 0 h 781050"/>
              <a:gd name="connsiteX1" fmla="*/ 390525 w 1990725"/>
              <a:gd name="connsiteY1" fmla="*/ 0 h 781050"/>
              <a:gd name="connsiteX2" fmla="*/ 390525 w 1990725"/>
              <a:gd name="connsiteY2" fmla="*/ 781050 h 781050"/>
              <a:gd name="connsiteX3" fmla="*/ 1990725 w 1990725"/>
              <a:gd name="connsiteY3" fmla="*/ 781050 h 781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90725" h="781050">
                <a:moveTo>
                  <a:pt x="0" y="0"/>
                </a:moveTo>
                <a:lnTo>
                  <a:pt x="390525" y="0"/>
                </a:lnTo>
                <a:lnTo>
                  <a:pt x="390525" y="781050"/>
                </a:lnTo>
                <a:lnTo>
                  <a:pt x="1990725" y="781050"/>
                </a:ln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円/楕円 62"/>
          <p:cNvSpPr/>
          <p:nvPr/>
        </p:nvSpPr>
        <p:spPr>
          <a:xfrm>
            <a:off x="6755854" y="3673599"/>
            <a:ext cx="144016" cy="144016"/>
          </a:xfrm>
          <a:prstGeom prst="ellipse">
            <a:avLst/>
          </a:prstGeom>
          <a:solidFill>
            <a:srgbClr val="66FF66">
              <a:alpha val="30196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4" name="正方形/長方形 63"/>
          <p:cNvSpPr/>
          <p:nvPr/>
        </p:nvSpPr>
        <p:spPr>
          <a:xfrm>
            <a:off x="6789390" y="2433624"/>
            <a:ext cx="72008" cy="1260000"/>
          </a:xfrm>
          <a:prstGeom prst="rect">
            <a:avLst/>
          </a:prstGeom>
          <a:solidFill>
            <a:srgbClr val="66FF66">
              <a:alpha val="30196"/>
            </a:srgbClr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5" name="円/楕円 64"/>
          <p:cNvSpPr/>
          <p:nvPr/>
        </p:nvSpPr>
        <p:spPr>
          <a:xfrm>
            <a:off x="6751290" y="2276872"/>
            <a:ext cx="144016" cy="144016"/>
          </a:xfrm>
          <a:prstGeom prst="ellipse">
            <a:avLst/>
          </a:prstGeom>
          <a:solidFill>
            <a:srgbClr val="66FF66">
              <a:alpha val="30196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6" name="直線コネクタ 65"/>
          <p:cNvCxnSpPr/>
          <p:nvPr/>
        </p:nvCxnSpPr>
        <p:spPr>
          <a:xfrm>
            <a:off x="6260951" y="2358405"/>
            <a:ext cx="50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直線コネクタ 66"/>
          <p:cNvCxnSpPr/>
          <p:nvPr/>
        </p:nvCxnSpPr>
        <p:spPr>
          <a:xfrm>
            <a:off x="4750693" y="3361184"/>
            <a:ext cx="0" cy="3960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テキスト ボックス 67"/>
          <p:cNvSpPr txBox="1"/>
          <p:nvPr/>
        </p:nvSpPr>
        <p:spPr>
          <a:xfrm>
            <a:off x="4682108" y="3789040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900" dirty="0" smtClean="0"/>
              <a:t>150pF</a:t>
            </a:r>
            <a:endParaRPr kumimoji="1" lang="ja-JP" altLang="en-US" sz="900" dirty="0"/>
          </a:p>
        </p:txBody>
      </p:sp>
      <p:sp>
        <p:nvSpPr>
          <p:cNvPr id="69" name="円/楕円 68"/>
          <p:cNvSpPr/>
          <p:nvPr/>
        </p:nvSpPr>
        <p:spPr>
          <a:xfrm>
            <a:off x="5686028" y="2574429"/>
            <a:ext cx="144016" cy="144016"/>
          </a:xfrm>
          <a:prstGeom prst="ellipse">
            <a:avLst/>
          </a:prstGeom>
          <a:solidFill>
            <a:srgbClr val="66FF66">
              <a:alpha val="30196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円/楕円 69"/>
          <p:cNvSpPr/>
          <p:nvPr/>
        </p:nvSpPr>
        <p:spPr>
          <a:xfrm>
            <a:off x="5116066" y="1374676"/>
            <a:ext cx="144016" cy="144016"/>
          </a:xfrm>
          <a:prstGeom prst="ellipse">
            <a:avLst/>
          </a:prstGeom>
          <a:solidFill>
            <a:srgbClr val="66FF66">
              <a:alpha val="30196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71" name="直線コネクタ 70"/>
          <p:cNvCxnSpPr/>
          <p:nvPr/>
        </p:nvCxnSpPr>
        <p:spPr>
          <a:xfrm flipV="1">
            <a:off x="4499992" y="1441351"/>
            <a:ext cx="189501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正方形/長方形 71"/>
          <p:cNvSpPr/>
          <p:nvPr/>
        </p:nvSpPr>
        <p:spPr>
          <a:xfrm>
            <a:off x="4677916" y="1365151"/>
            <a:ext cx="180000" cy="180000"/>
          </a:xfrm>
          <a:prstGeom prst="rect">
            <a:avLst/>
          </a:prstGeom>
          <a:solidFill>
            <a:srgbClr val="00B0F0">
              <a:alpha val="30196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3" name="正方形/長方形 72"/>
          <p:cNvSpPr/>
          <p:nvPr/>
        </p:nvSpPr>
        <p:spPr>
          <a:xfrm>
            <a:off x="6055593" y="2274796"/>
            <a:ext cx="180000" cy="180000"/>
          </a:xfrm>
          <a:prstGeom prst="rect">
            <a:avLst/>
          </a:prstGeom>
          <a:solidFill>
            <a:srgbClr val="00B0F0">
              <a:alpha val="30196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74" name="直線コネクタ 73"/>
          <p:cNvCxnSpPr/>
          <p:nvPr/>
        </p:nvCxnSpPr>
        <p:spPr>
          <a:xfrm>
            <a:off x="4860032" y="1446684"/>
            <a:ext cx="2520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直線コネクタ 74"/>
          <p:cNvCxnSpPr/>
          <p:nvPr/>
        </p:nvCxnSpPr>
        <p:spPr>
          <a:xfrm>
            <a:off x="5815186" y="2657103"/>
            <a:ext cx="2520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正方形/長方形 75"/>
          <p:cNvSpPr/>
          <p:nvPr/>
        </p:nvSpPr>
        <p:spPr>
          <a:xfrm>
            <a:off x="6060926" y="2560546"/>
            <a:ext cx="180000" cy="180000"/>
          </a:xfrm>
          <a:prstGeom prst="rect">
            <a:avLst/>
          </a:prstGeom>
          <a:solidFill>
            <a:srgbClr val="00B0F0">
              <a:alpha val="30196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7" name="フリーフォーム 76"/>
          <p:cNvSpPr/>
          <p:nvPr/>
        </p:nvSpPr>
        <p:spPr>
          <a:xfrm>
            <a:off x="4868044" y="1757561"/>
            <a:ext cx="1200150" cy="1200150"/>
          </a:xfrm>
          <a:custGeom>
            <a:avLst/>
            <a:gdLst>
              <a:gd name="connsiteX0" fmla="*/ 0 w 1200150"/>
              <a:gd name="connsiteY0" fmla="*/ 0 h 1200150"/>
              <a:gd name="connsiteX1" fmla="*/ 542925 w 1200150"/>
              <a:gd name="connsiteY1" fmla="*/ 0 h 1200150"/>
              <a:gd name="connsiteX2" fmla="*/ 542925 w 1200150"/>
              <a:gd name="connsiteY2" fmla="*/ 1200150 h 1200150"/>
              <a:gd name="connsiteX3" fmla="*/ 1200150 w 1200150"/>
              <a:gd name="connsiteY3" fmla="*/ 1200150 h 1200150"/>
              <a:gd name="connsiteX4" fmla="*/ 1190625 w 1200150"/>
              <a:gd name="connsiteY4" fmla="*/ 1200150 h 1200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00150" h="1200150">
                <a:moveTo>
                  <a:pt x="0" y="0"/>
                </a:moveTo>
                <a:lnTo>
                  <a:pt x="542925" y="0"/>
                </a:lnTo>
                <a:lnTo>
                  <a:pt x="542925" y="1200150"/>
                </a:lnTo>
                <a:lnTo>
                  <a:pt x="1200150" y="1200150"/>
                </a:lnTo>
                <a:lnTo>
                  <a:pt x="1190625" y="1200150"/>
                </a:ln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8" name="正方形/長方形 77"/>
          <p:cNvSpPr/>
          <p:nvPr/>
        </p:nvSpPr>
        <p:spPr>
          <a:xfrm>
            <a:off x="6059785" y="2846296"/>
            <a:ext cx="180000" cy="180000"/>
          </a:xfrm>
          <a:prstGeom prst="rect">
            <a:avLst/>
          </a:prstGeom>
          <a:solidFill>
            <a:srgbClr val="00B0F0">
              <a:alpha val="30196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9" name="正方形/長方形 78"/>
          <p:cNvSpPr/>
          <p:nvPr/>
        </p:nvSpPr>
        <p:spPr>
          <a:xfrm>
            <a:off x="4683249" y="1662708"/>
            <a:ext cx="180000" cy="180000"/>
          </a:xfrm>
          <a:prstGeom prst="rect">
            <a:avLst/>
          </a:prstGeom>
          <a:solidFill>
            <a:srgbClr val="00B0F0">
              <a:alpha val="30196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0" name="円/楕円 79"/>
          <p:cNvSpPr/>
          <p:nvPr/>
        </p:nvSpPr>
        <p:spPr>
          <a:xfrm>
            <a:off x="5686028" y="3184401"/>
            <a:ext cx="144016" cy="144016"/>
          </a:xfrm>
          <a:prstGeom prst="ellipse">
            <a:avLst/>
          </a:prstGeom>
          <a:solidFill>
            <a:srgbClr val="66FF66">
              <a:alpha val="30196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1" name="正方形/長方形 80"/>
          <p:cNvSpPr/>
          <p:nvPr/>
        </p:nvSpPr>
        <p:spPr>
          <a:xfrm>
            <a:off x="6059785" y="3171659"/>
            <a:ext cx="180000" cy="180000"/>
          </a:xfrm>
          <a:prstGeom prst="rect">
            <a:avLst/>
          </a:prstGeom>
          <a:solidFill>
            <a:srgbClr val="00B0F0">
              <a:alpha val="30196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82" name="直線コネクタ 81"/>
          <p:cNvCxnSpPr/>
          <p:nvPr/>
        </p:nvCxnSpPr>
        <p:spPr>
          <a:xfrm>
            <a:off x="5815186" y="3271639"/>
            <a:ext cx="252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90"/>
          <p:cNvGrpSpPr>
            <a:grpSpLocks/>
          </p:cNvGrpSpPr>
          <p:nvPr/>
        </p:nvGrpSpPr>
        <p:grpSpPr bwMode="auto">
          <a:xfrm>
            <a:off x="3923928" y="2564904"/>
            <a:ext cx="457200" cy="161925"/>
            <a:chOff x="1248" y="3882"/>
            <a:chExt cx="288" cy="102"/>
          </a:xfrm>
        </p:grpSpPr>
        <p:sp>
          <p:nvSpPr>
            <p:cNvPr id="84" name="AutoShape 89"/>
            <p:cNvSpPr>
              <a:spLocks noChangeArrowheads="1"/>
            </p:cNvSpPr>
            <p:nvPr/>
          </p:nvSpPr>
          <p:spPr bwMode="auto">
            <a:xfrm>
              <a:off x="1248" y="3888"/>
              <a:ext cx="288" cy="96"/>
            </a:xfrm>
            <a:prstGeom prst="roundRect">
              <a:avLst>
                <a:gd name="adj" fmla="val 50000"/>
              </a:avLst>
            </a:prstGeom>
            <a:solidFill>
              <a:srgbClr val="FF9933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85" name="Freeform 86"/>
            <p:cNvSpPr>
              <a:spLocks/>
            </p:cNvSpPr>
            <p:nvPr/>
          </p:nvSpPr>
          <p:spPr bwMode="auto">
            <a:xfrm>
              <a:off x="1248" y="3882"/>
              <a:ext cx="288" cy="102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60" y="54"/>
                </a:cxn>
                <a:cxn ang="0">
                  <a:pos x="78" y="0"/>
                </a:cxn>
                <a:cxn ang="0">
                  <a:pos x="96" y="102"/>
                </a:cxn>
                <a:cxn ang="0">
                  <a:pos x="132" y="0"/>
                </a:cxn>
                <a:cxn ang="0">
                  <a:pos x="156" y="102"/>
                </a:cxn>
                <a:cxn ang="0">
                  <a:pos x="186" y="0"/>
                </a:cxn>
                <a:cxn ang="0">
                  <a:pos x="210" y="102"/>
                </a:cxn>
                <a:cxn ang="0">
                  <a:pos x="228" y="48"/>
                </a:cxn>
                <a:cxn ang="0">
                  <a:pos x="288" y="48"/>
                </a:cxn>
              </a:cxnLst>
              <a:rect l="0" t="0" r="r" b="b"/>
              <a:pathLst>
                <a:path w="288" h="102">
                  <a:moveTo>
                    <a:pt x="0" y="54"/>
                  </a:moveTo>
                  <a:lnTo>
                    <a:pt x="60" y="54"/>
                  </a:lnTo>
                  <a:lnTo>
                    <a:pt x="78" y="0"/>
                  </a:lnTo>
                  <a:lnTo>
                    <a:pt x="96" y="102"/>
                  </a:lnTo>
                  <a:lnTo>
                    <a:pt x="132" y="0"/>
                  </a:lnTo>
                  <a:lnTo>
                    <a:pt x="156" y="102"/>
                  </a:lnTo>
                  <a:lnTo>
                    <a:pt x="186" y="0"/>
                  </a:lnTo>
                  <a:lnTo>
                    <a:pt x="210" y="102"/>
                  </a:lnTo>
                  <a:lnTo>
                    <a:pt x="228" y="48"/>
                  </a:lnTo>
                  <a:lnTo>
                    <a:pt x="288" y="48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9" name="Group 90"/>
          <p:cNvGrpSpPr>
            <a:grpSpLocks/>
          </p:cNvGrpSpPr>
          <p:nvPr/>
        </p:nvGrpSpPr>
        <p:grpSpPr bwMode="auto">
          <a:xfrm>
            <a:off x="3933453" y="2879229"/>
            <a:ext cx="457200" cy="161925"/>
            <a:chOff x="1248" y="3882"/>
            <a:chExt cx="288" cy="102"/>
          </a:xfrm>
        </p:grpSpPr>
        <p:sp>
          <p:nvSpPr>
            <p:cNvPr id="87" name="AutoShape 89"/>
            <p:cNvSpPr>
              <a:spLocks noChangeArrowheads="1"/>
            </p:cNvSpPr>
            <p:nvPr/>
          </p:nvSpPr>
          <p:spPr bwMode="auto">
            <a:xfrm>
              <a:off x="1248" y="3888"/>
              <a:ext cx="288" cy="96"/>
            </a:xfrm>
            <a:prstGeom prst="roundRect">
              <a:avLst>
                <a:gd name="adj" fmla="val 50000"/>
              </a:avLst>
            </a:prstGeom>
            <a:solidFill>
              <a:srgbClr val="FF9933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88" name="Freeform 86"/>
            <p:cNvSpPr>
              <a:spLocks/>
            </p:cNvSpPr>
            <p:nvPr/>
          </p:nvSpPr>
          <p:spPr bwMode="auto">
            <a:xfrm>
              <a:off x="1248" y="3882"/>
              <a:ext cx="288" cy="102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60" y="54"/>
                </a:cxn>
                <a:cxn ang="0">
                  <a:pos x="78" y="0"/>
                </a:cxn>
                <a:cxn ang="0">
                  <a:pos x="96" y="102"/>
                </a:cxn>
                <a:cxn ang="0">
                  <a:pos x="132" y="0"/>
                </a:cxn>
                <a:cxn ang="0">
                  <a:pos x="156" y="102"/>
                </a:cxn>
                <a:cxn ang="0">
                  <a:pos x="186" y="0"/>
                </a:cxn>
                <a:cxn ang="0">
                  <a:pos x="210" y="102"/>
                </a:cxn>
                <a:cxn ang="0">
                  <a:pos x="228" y="48"/>
                </a:cxn>
                <a:cxn ang="0">
                  <a:pos x="288" y="48"/>
                </a:cxn>
              </a:cxnLst>
              <a:rect l="0" t="0" r="r" b="b"/>
              <a:pathLst>
                <a:path w="288" h="102">
                  <a:moveTo>
                    <a:pt x="0" y="54"/>
                  </a:moveTo>
                  <a:lnTo>
                    <a:pt x="60" y="54"/>
                  </a:lnTo>
                  <a:lnTo>
                    <a:pt x="78" y="0"/>
                  </a:lnTo>
                  <a:lnTo>
                    <a:pt x="96" y="102"/>
                  </a:lnTo>
                  <a:lnTo>
                    <a:pt x="132" y="0"/>
                  </a:lnTo>
                  <a:lnTo>
                    <a:pt x="156" y="102"/>
                  </a:lnTo>
                  <a:lnTo>
                    <a:pt x="186" y="0"/>
                  </a:lnTo>
                  <a:lnTo>
                    <a:pt x="210" y="102"/>
                  </a:lnTo>
                  <a:lnTo>
                    <a:pt x="228" y="48"/>
                  </a:lnTo>
                  <a:lnTo>
                    <a:pt x="288" y="48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ja-JP" altLang="en-US"/>
            </a:p>
          </p:txBody>
        </p:sp>
      </p:grpSp>
      <p:sp>
        <p:nvSpPr>
          <p:cNvPr id="89" name="正方形/長方形 88"/>
          <p:cNvSpPr/>
          <p:nvPr/>
        </p:nvSpPr>
        <p:spPr>
          <a:xfrm>
            <a:off x="4702299" y="2860385"/>
            <a:ext cx="180000" cy="180000"/>
          </a:xfrm>
          <a:prstGeom prst="rect">
            <a:avLst/>
          </a:prstGeom>
          <a:solidFill>
            <a:srgbClr val="00B0F0">
              <a:alpha val="30196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0" name="正方形/長方形 89"/>
          <p:cNvSpPr/>
          <p:nvPr/>
        </p:nvSpPr>
        <p:spPr>
          <a:xfrm>
            <a:off x="4696966" y="3176992"/>
            <a:ext cx="180000" cy="180000"/>
          </a:xfrm>
          <a:prstGeom prst="rect">
            <a:avLst/>
          </a:prstGeom>
          <a:solidFill>
            <a:srgbClr val="00B0F0">
              <a:alpha val="30196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91" name="直線コネクタ 90"/>
          <p:cNvCxnSpPr/>
          <p:nvPr/>
        </p:nvCxnSpPr>
        <p:spPr>
          <a:xfrm>
            <a:off x="4394076" y="2651770"/>
            <a:ext cx="32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正方形/長方形 91"/>
          <p:cNvSpPr/>
          <p:nvPr/>
        </p:nvSpPr>
        <p:spPr>
          <a:xfrm>
            <a:off x="4687441" y="1954932"/>
            <a:ext cx="180000" cy="180000"/>
          </a:xfrm>
          <a:prstGeom prst="rect">
            <a:avLst/>
          </a:prstGeom>
          <a:solidFill>
            <a:srgbClr val="00B0F0">
              <a:alpha val="30196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3" name="正方形/長方形 92"/>
          <p:cNvSpPr/>
          <p:nvPr/>
        </p:nvSpPr>
        <p:spPr>
          <a:xfrm>
            <a:off x="4691633" y="2250413"/>
            <a:ext cx="180000" cy="180000"/>
          </a:xfrm>
          <a:prstGeom prst="rect">
            <a:avLst/>
          </a:prstGeom>
          <a:solidFill>
            <a:srgbClr val="00B0F0">
              <a:alpha val="30196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4" name="正方形/長方形 93"/>
          <p:cNvSpPr/>
          <p:nvPr/>
        </p:nvSpPr>
        <p:spPr>
          <a:xfrm>
            <a:off x="4692774" y="2572353"/>
            <a:ext cx="180000" cy="180000"/>
          </a:xfrm>
          <a:prstGeom prst="rect">
            <a:avLst/>
          </a:prstGeom>
          <a:solidFill>
            <a:srgbClr val="00B0F0">
              <a:alpha val="30196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95" name="直線コネクタ 94"/>
          <p:cNvCxnSpPr/>
          <p:nvPr/>
        </p:nvCxnSpPr>
        <p:spPr>
          <a:xfrm>
            <a:off x="4389884" y="2966095"/>
            <a:ext cx="32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103"/>
          <p:cNvGrpSpPr>
            <a:grpSpLocks/>
          </p:cNvGrpSpPr>
          <p:nvPr/>
        </p:nvGrpSpPr>
        <p:grpSpPr bwMode="auto">
          <a:xfrm rot="-5400000">
            <a:off x="3983360" y="3289176"/>
            <a:ext cx="304800" cy="152400"/>
            <a:chOff x="1200" y="3120"/>
            <a:chExt cx="192" cy="96"/>
          </a:xfrm>
        </p:grpSpPr>
        <p:sp>
          <p:nvSpPr>
            <p:cNvPr id="97" name="AutoShape 104"/>
            <p:cNvSpPr>
              <a:spLocks noChangeArrowheads="1"/>
            </p:cNvSpPr>
            <p:nvPr/>
          </p:nvSpPr>
          <p:spPr bwMode="auto">
            <a:xfrm>
              <a:off x="1200" y="3120"/>
              <a:ext cx="192" cy="96"/>
            </a:xfrm>
            <a:prstGeom prst="roundRect">
              <a:avLst>
                <a:gd name="adj" fmla="val 50000"/>
              </a:avLst>
            </a:prstGeom>
            <a:solidFill>
              <a:srgbClr val="FFCC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ja-JP" altLang="en-US"/>
            </a:p>
          </p:txBody>
        </p:sp>
        <p:grpSp>
          <p:nvGrpSpPr>
            <p:cNvPr id="11" name="Group 105"/>
            <p:cNvGrpSpPr>
              <a:grpSpLocks/>
            </p:cNvGrpSpPr>
            <p:nvPr/>
          </p:nvGrpSpPr>
          <p:grpSpPr bwMode="auto">
            <a:xfrm>
              <a:off x="1230" y="3120"/>
              <a:ext cx="138" cy="96"/>
              <a:chOff x="1242" y="3360"/>
              <a:chExt cx="138" cy="96"/>
            </a:xfrm>
          </p:grpSpPr>
          <p:sp>
            <p:nvSpPr>
              <p:cNvPr id="99" name="Line 106"/>
              <p:cNvSpPr>
                <a:spLocks noChangeShapeType="1"/>
              </p:cNvSpPr>
              <p:nvPr/>
            </p:nvSpPr>
            <p:spPr bwMode="auto">
              <a:xfrm>
                <a:off x="1296" y="3360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100" name="Line 107"/>
              <p:cNvSpPr>
                <a:spLocks noChangeShapeType="1"/>
              </p:cNvSpPr>
              <p:nvPr/>
            </p:nvSpPr>
            <p:spPr bwMode="auto">
              <a:xfrm>
                <a:off x="1326" y="3360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101" name="Line 108"/>
              <p:cNvSpPr>
                <a:spLocks noChangeShapeType="1"/>
              </p:cNvSpPr>
              <p:nvPr/>
            </p:nvSpPr>
            <p:spPr bwMode="auto">
              <a:xfrm>
                <a:off x="1332" y="3408"/>
                <a:ext cx="4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102" name="Line 109"/>
              <p:cNvSpPr>
                <a:spLocks noChangeShapeType="1"/>
              </p:cNvSpPr>
              <p:nvPr/>
            </p:nvSpPr>
            <p:spPr bwMode="auto">
              <a:xfrm>
                <a:off x="1242" y="3408"/>
                <a:ext cx="4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ja-JP" altLang="en-US"/>
              </a:p>
            </p:txBody>
          </p:sp>
        </p:grpSp>
      </p:grpSp>
      <p:cxnSp>
        <p:nvCxnSpPr>
          <p:cNvPr id="103" name="直線コネクタ 102"/>
          <p:cNvCxnSpPr/>
          <p:nvPr/>
        </p:nvCxnSpPr>
        <p:spPr>
          <a:xfrm>
            <a:off x="4147195" y="3510533"/>
            <a:ext cx="0" cy="14401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円/楕円 103"/>
          <p:cNvSpPr/>
          <p:nvPr/>
        </p:nvSpPr>
        <p:spPr>
          <a:xfrm>
            <a:off x="4073277" y="3669407"/>
            <a:ext cx="144016" cy="144016"/>
          </a:xfrm>
          <a:prstGeom prst="ellipse">
            <a:avLst/>
          </a:prstGeom>
          <a:solidFill>
            <a:srgbClr val="66FF66">
              <a:alpha val="30196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" name="フリーフォーム 104"/>
          <p:cNvSpPr/>
          <p:nvPr/>
        </p:nvSpPr>
        <p:spPr>
          <a:xfrm>
            <a:off x="3915544" y="2652911"/>
            <a:ext cx="3781425" cy="1323975"/>
          </a:xfrm>
          <a:custGeom>
            <a:avLst/>
            <a:gdLst>
              <a:gd name="connsiteX0" fmla="*/ 19050 w 3781425"/>
              <a:gd name="connsiteY0" fmla="*/ 0 h 1323975"/>
              <a:gd name="connsiteX1" fmla="*/ 19050 w 3781425"/>
              <a:gd name="connsiteY1" fmla="*/ 295275 h 1323975"/>
              <a:gd name="connsiteX2" fmla="*/ 219075 w 3781425"/>
              <a:gd name="connsiteY2" fmla="*/ 600075 h 1323975"/>
              <a:gd name="connsiteX3" fmla="*/ 0 w 3781425"/>
              <a:gd name="connsiteY3" fmla="*/ 714375 h 1323975"/>
              <a:gd name="connsiteX4" fmla="*/ 0 w 3781425"/>
              <a:gd name="connsiteY4" fmla="*/ 1323975 h 1323975"/>
              <a:gd name="connsiteX5" fmla="*/ 3781425 w 3781425"/>
              <a:gd name="connsiteY5" fmla="*/ 1323975 h 1323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781425" h="1323975">
                <a:moveTo>
                  <a:pt x="19050" y="0"/>
                </a:moveTo>
                <a:lnTo>
                  <a:pt x="19050" y="295275"/>
                </a:lnTo>
                <a:lnTo>
                  <a:pt x="219075" y="600075"/>
                </a:lnTo>
                <a:lnTo>
                  <a:pt x="0" y="714375"/>
                </a:lnTo>
                <a:lnTo>
                  <a:pt x="0" y="1323975"/>
                </a:lnTo>
                <a:lnTo>
                  <a:pt x="3781425" y="1323975"/>
                </a:ln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2" name="グループ化 105"/>
          <p:cNvGrpSpPr/>
          <p:nvPr/>
        </p:nvGrpSpPr>
        <p:grpSpPr>
          <a:xfrm>
            <a:off x="7698060" y="3760465"/>
            <a:ext cx="576064" cy="432048"/>
            <a:chOff x="8100392" y="2636912"/>
            <a:chExt cx="576064" cy="432048"/>
          </a:xfrm>
        </p:grpSpPr>
        <p:sp>
          <p:nvSpPr>
            <p:cNvPr id="107" name="角丸四角形 106"/>
            <p:cNvSpPr/>
            <p:nvPr/>
          </p:nvSpPr>
          <p:spPr>
            <a:xfrm>
              <a:off x="8100392" y="2636912"/>
              <a:ext cx="576064" cy="432048"/>
            </a:xfrm>
            <a:prstGeom prst="roundRect">
              <a:avLst>
                <a:gd name="adj" fmla="val 38713"/>
              </a:avLst>
            </a:prstGeom>
            <a:solidFill>
              <a:schemeClr val="bg2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8" name="円/楕円 107"/>
            <p:cNvSpPr/>
            <p:nvPr/>
          </p:nvSpPr>
          <p:spPr>
            <a:xfrm>
              <a:off x="8316416" y="2780928"/>
              <a:ext cx="144016" cy="144016"/>
            </a:xfrm>
            <a:prstGeom prst="ellipse">
              <a:avLst/>
            </a:prstGeom>
            <a:solidFill>
              <a:srgbClr val="66FF66">
                <a:alpha val="30196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09" name="テキスト ボックス 108"/>
          <p:cNvSpPr txBox="1"/>
          <p:nvPr/>
        </p:nvSpPr>
        <p:spPr>
          <a:xfrm rot="5400000">
            <a:off x="4034036" y="3340063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900" dirty="0" smtClean="0"/>
              <a:t>10nF</a:t>
            </a:r>
            <a:endParaRPr kumimoji="1" lang="ja-JP" altLang="en-US" sz="900" dirty="0"/>
          </a:p>
        </p:txBody>
      </p:sp>
      <p:grpSp>
        <p:nvGrpSpPr>
          <p:cNvPr id="13" name="グループ化 109"/>
          <p:cNvGrpSpPr/>
          <p:nvPr/>
        </p:nvGrpSpPr>
        <p:grpSpPr>
          <a:xfrm>
            <a:off x="7687394" y="3140968"/>
            <a:ext cx="576064" cy="432048"/>
            <a:chOff x="8100392" y="2636912"/>
            <a:chExt cx="576064" cy="432048"/>
          </a:xfrm>
        </p:grpSpPr>
        <p:sp>
          <p:nvSpPr>
            <p:cNvPr id="111" name="角丸四角形 110"/>
            <p:cNvSpPr/>
            <p:nvPr/>
          </p:nvSpPr>
          <p:spPr>
            <a:xfrm>
              <a:off x="8100392" y="2636912"/>
              <a:ext cx="576064" cy="432048"/>
            </a:xfrm>
            <a:prstGeom prst="roundRect">
              <a:avLst>
                <a:gd name="adj" fmla="val 38713"/>
              </a:avLst>
            </a:prstGeom>
            <a:solidFill>
              <a:schemeClr val="bg2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2" name="円/楕円 111"/>
            <p:cNvSpPr/>
            <p:nvPr/>
          </p:nvSpPr>
          <p:spPr>
            <a:xfrm>
              <a:off x="8316416" y="2780928"/>
              <a:ext cx="144016" cy="144016"/>
            </a:xfrm>
            <a:prstGeom prst="ellipse">
              <a:avLst/>
            </a:prstGeom>
            <a:solidFill>
              <a:srgbClr val="66FF66">
                <a:alpha val="30196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4" name="グループ化 112"/>
          <p:cNvGrpSpPr/>
          <p:nvPr/>
        </p:nvGrpSpPr>
        <p:grpSpPr>
          <a:xfrm>
            <a:off x="7679010" y="2492896"/>
            <a:ext cx="576064" cy="432048"/>
            <a:chOff x="8100392" y="2636912"/>
            <a:chExt cx="576064" cy="432048"/>
          </a:xfrm>
        </p:grpSpPr>
        <p:sp>
          <p:nvSpPr>
            <p:cNvPr id="114" name="角丸四角形 113"/>
            <p:cNvSpPr/>
            <p:nvPr/>
          </p:nvSpPr>
          <p:spPr>
            <a:xfrm>
              <a:off x="8100392" y="2636912"/>
              <a:ext cx="576064" cy="432048"/>
            </a:xfrm>
            <a:prstGeom prst="roundRect">
              <a:avLst>
                <a:gd name="adj" fmla="val 38713"/>
              </a:avLst>
            </a:prstGeom>
            <a:solidFill>
              <a:schemeClr val="bg2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5" name="円/楕円 114"/>
            <p:cNvSpPr/>
            <p:nvPr/>
          </p:nvSpPr>
          <p:spPr>
            <a:xfrm>
              <a:off x="8316416" y="2780928"/>
              <a:ext cx="144016" cy="144016"/>
            </a:xfrm>
            <a:prstGeom prst="ellipse">
              <a:avLst/>
            </a:prstGeom>
            <a:solidFill>
              <a:srgbClr val="66FF66">
                <a:alpha val="30196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cxnSp>
        <p:nvCxnSpPr>
          <p:cNvPr id="116" name="直線コネクタ 115"/>
          <p:cNvCxnSpPr>
            <a:stCxn id="79" idx="1"/>
            <a:endCxn id="57" idx="0"/>
          </p:cNvCxnSpPr>
          <p:nvPr/>
        </p:nvCxnSpPr>
        <p:spPr>
          <a:xfrm flipH="1">
            <a:off x="4524698" y="1752708"/>
            <a:ext cx="158551" cy="7306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oup 236"/>
          <p:cNvGrpSpPr>
            <a:grpSpLocks/>
          </p:cNvGrpSpPr>
          <p:nvPr/>
        </p:nvGrpSpPr>
        <p:grpSpPr bwMode="auto">
          <a:xfrm rot="5400000">
            <a:off x="6272882" y="2681610"/>
            <a:ext cx="461963" cy="312737"/>
            <a:chOff x="1152" y="3330"/>
            <a:chExt cx="291" cy="197"/>
          </a:xfrm>
        </p:grpSpPr>
        <p:sp>
          <p:nvSpPr>
            <p:cNvPr id="118" name="AutoShape 237"/>
            <p:cNvSpPr>
              <a:spLocks noChangeAspect="1" noChangeArrowheads="1"/>
            </p:cNvSpPr>
            <p:nvPr/>
          </p:nvSpPr>
          <p:spPr bwMode="auto">
            <a:xfrm>
              <a:off x="1152" y="3427"/>
              <a:ext cx="291" cy="100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19" name="Line 238"/>
            <p:cNvSpPr>
              <a:spLocks noChangeAspect="1" noChangeShapeType="1"/>
            </p:cNvSpPr>
            <p:nvPr/>
          </p:nvSpPr>
          <p:spPr bwMode="auto">
            <a:xfrm>
              <a:off x="1164" y="3480"/>
              <a:ext cx="96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20" name="Line 239"/>
            <p:cNvSpPr>
              <a:spLocks noChangeAspect="1" noChangeShapeType="1"/>
            </p:cNvSpPr>
            <p:nvPr/>
          </p:nvSpPr>
          <p:spPr bwMode="auto">
            <a:xfrm>
              <a:off x="1270" y="3427"/>
              <a:ext cx="1" cy="1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21" name="Line 240"/>
            <p:cNvSpPr>
              <a:spLocks noChangeAspect="1" noChangeShapeType="1"/>
            </p:cNvSpPr>
            <p:nvPr/>
          </p:nvSpPr>
          <p:spPr bwMode="auto">
            <a:xfrm>
              <a:off x="1316" y="3427"/>
              <a:ext cx="1" cy="1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22" name="Line 241"/>
            <p:cNvSpPr>
              <a:spLocks noChangeAspect="1" noChangeShapeType="1"/>
            </p:cNvSpPr>
            <p:nvPr/>
          </p:nvSpPr>
          <p:spPr bwMode="auto">
            <a:xfrm flipV="1">
              <a:off x="1302" y="3480"/>
              <a:ext cx="124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23" name="Text Box 242"/>
            <p:cNvSpPr txBox="1">
              <a:spLocks noChangeAspect="1" noChangeArrowheads="1"/>
            </p:cNvSpPr>
            <p:nvPr/>
          </p:nvSpPr>
          <p:spPr bwMode="auto">
            <a:xfrm>
              <a:off x="1176" y="3330"/>
              <a:ext cx="240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 eaLnBrk="1" hangingPunct="1">
                <a:spcBef>
                  <a:spcPct val="50000"/>
                </a:spcBef>
              </a:pPr>
              <a:r>
                <a:rPr lang="en-US" altLang="ja-JP" sz="900" b="1" dirty="0"/>
                <a:t>104</a:t>
              </a:r>
              <a:endParaRPr lang="en-US" altLang="ja-JP" sz="900" dirty="0"/>
            </a:p>
          </p:txBody>
        </p:sp>
      </p:grpSp>
      <p:sp>
        <p:nvSpPr>
          <p:cNvPr id="124" name="フリーフォーム 123"/>
          <p:cNvSpPr/>
          <p:nvPr/>
        </p:nvSpPr>
        <p:spPr>
          <a:xfrm>
            <a:off x="6230119" y="2948186"/>
            <a:ext cx="1466850" cy="409575"/>
          </a:xfrm>
          <a:custGeom>
            <a:avLst/>
            <a:gdLst>
              <a:gd name="connsiteX0" fmla="*/ 0 w 1466850"/>
              <a:gd name="connsiteY0" fmla="*/ 0 h 409575"/>
              <a:gd name="connsiteX1" fmla="*/ 219075 w 1466850"/>
              <a:gd name="connsiteY1" fmla="*/ 76200 h 409575"/>
              <a:gd name="connsiteX2" fmla="*/ 400050 w 1466850"/>
              <a:gd name="connsiteY2" fmla="*/ 76200 h 409575"/>
              <a:gd name="connsiteX3" fmla="*/ 704850 w 1466850"/>
              <a:gd name="connsiteY3" fmla="*/ 409575 h 409575"/>
              <a:gd name="connsiteX4" fmla="*/ 1466850 w 1466850"/>
              <a:gd name="connsiteY4" fmla="*/ 409575 h 409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66850" h="409575">
                <a:moveTo>
                  <a:pt x="0" y="0"/>
                </a:moveTo>
                <a:lnTo>
                  <a:pt x="219075" y="76200"/>
                </a:lnTo>
                <a:lnTo>
                  <a:pt x="400050" y="76200"/>
                </a:lnTo>
                <a:lnTo>
                  <a:pt x="704850" y="409575"/>
                </a:lnTo>
                <a:lnTo>
                  <a:pt x="1466850" y="409575"/>
                </a:lnTo>
              </a:path>
            </a:pathLst>
          </a:cu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" name="テキスト ボックス 124"/>
          <p:cNvSpPr txBox="1"/>
          <p:nvPr/>
        </p:nvSpPr>
        <p:spPr>
          <a:xfrm>
            <a:off x="8221166" y="3813423"/>
            <a:ext cx="75557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 err="1" smtClean="0"/>
              <a:t>Sens_Out</a:t>
            </a:r>
            <a:endParaRPr kumimoji="1" lang="ja-JP" altLang="en-US" sz="1100" dirty="0"/>
          </a:p>
        </p:txBody>
      </p:sp>
      <p:sp>
        <p:nvSpPr>
          <p:cNvPr id="126" name="テキスト ボックス 125"/>
          <p:cNvSpPr txBox="1"/>
          <p:nvPr/>
        </p:nvSpPr>
        <p:spPr>
          <a:xfrm>
            <a:off x="8316416" y="3284984"/>
            <a:ext cx="5760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 smtClean="0"/>
              <a:t>V+(5V)</a:t>
            </a:r>
            <a:endParaRPr kumimoji="1" lang="ja-JP" altLang="en-US" sz="1100" dirty="0"/>
          </a:p>
        </p:txBody>
      </p:sp>
      <p:sp>
        <p:nvSpPr>
          <p:cNvPr id="134" name="正方形/長方形 133"/>
          <p:cNvSpPr/>
          <p:nvPr/>
        </p:nvSpPr>
        <p:spPr>
          <a:xfrm>
            <a:off x="6055593" y="1367267"/>
            <a:ext cx="180000" cy="180000"/>
          </a:xfrm>
          <a:prstGeom prst="rect">
            <a:avLst/>
          </a:prstGeom>
          <a:solidFill>
            <a:srgbClr val="00B0F0">
              <a:alpha val="30196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6" name="フリーフォーム 135"/>
          <p:cNvSpPr/>
          <p:nvPr/>
        </p:nvSpPr>
        <p:spPr>
          <a:xfrm>
            <a:off x="1085848" y="1844823"/>
            <a:ext cx="677839" cy="45719"/>
          </a:xfrm>
          <a:custGeom>
            <a:avLst/>
            <a:gdLst>
              <a:gd name="connsiteX0" fmla="*/ 0 w 180975"/>
              <a:gd name="connsiteY0" fmla="*/ 0 h 0"/>
              <a:gd name="connsiteX1" fmla="*/ 180975 w 180975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80975">
                <a:moveTo>
                  <a:pt x="0" y="0"/>
                </a:moveTo>
                <a:lnTo>
                  <a:pt x="180975" y="0"/>
                </a:ln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1" name="正方形/長方形 140"/>
          <p:cNvSpPr/>
          <p:nvPr/>
        </p:nvSpPr>
        <p:spPr>
          <a:xfrm>
            <a:off x="971600" y="1890910"/>
            <a:ext cx="69704" cy="1394073"/>
          </a:xfrm>
          <a:prstGeom prst="rect">
            <a:avLst/>
          </a:prstGeom>
          <a:solidFill>
            <a:srgbClr val="C5FFC5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3" name="正方形/長方形 142"/>
          <p:cNvSpPr/>
          <p:nvPr/>
        </p:nvSpPr>
        <p:spPr>
          <a:xfrm>
            <a:off x="4668391" y="1058069"/>
            <a:ext cx="180000" cy="180000"/>
          </a:xfrm>
          <a:prstGeom prst="rect">
            <a:avLst/>
          </a:prstGeom>
          <a:solidFill>
            <a:srgbClr val="00B0F0">
              <a:alpha val="30196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4" name="正方形/長方形 143"/>
          <p:cNvSpPr/>
          <p:nvPr/>
        </p:nvSpPr>
        <p:spPr>
          <a:xfrm>
            <a:off x="2915816" y="2420888"/>
            <a:ext cx="2160240" cy="144016"/>
          </a:xfrm>
          <a:prstGeom prst="rect">
            <a:avLst/>
          </a:prstGeom>
          <a:solidFill>
            <a:srgbClr val="66FF66">
              <a:alpha val="40000"/>
            </a:srgbClr>
          </a:solidFill>
          <a:ln w="9525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5" name="円/楕円 144"/>
          <p:cNvSpPr/>
          <p:nvPr/>
        </p:nvSpPr>
        <p:spPr>
          <a:xfrm>
            <a:off x="3050307" y="2420888"/>
            <a:ext cx="144016" cy="144016"/>
          </a:xfrm>
          <a:prstGeom prst="ellipse">
            <a:avLst/>
          </a:prstGeom>
          <a:solidFill>
            <a:srgbClr val="66FF66">
              <a:alpha val="30196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46" name="直線コネクタ 145"/>
          <p:cNvCxnSpPr/>
          <p:nvPr/>
        </p:nvCxnSpPr>
        <p:spPr>
          <a:xfrm>
            <a:off x="5076056" y="2426220"/>
            <a:ext cx="0" cy="144000"/>
          </a:xfrm>
          <a:prstGeom prst="line">
            <a:avLst/>
          </a:prstGeom>
          <a:ln w="44450">
            <a:solidFill>
              <a:srgbClr val="C5FFC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7" name="フリーフォーム 146"/>
          <p:cNvSpPr/>
          <p:nvPr/>
        </p:nvSpPr>
        <p:spPr>
          <a:xfrm>
            <a:off x="676275" y="1124744"/>
            <a:ext cx="4000500" cy="1128117"/>
          </a:xfrm>
          <a:custGeom>
            <a:avLst/>
            <a:gdLst>
              <a:gd name="connsiteX0" fmla="*/ 733425 w 4000500"/>
              <a:gd name="connsiteY0" fmla="*/ 1152525 h 1152525"/>
              <a:gd name="connsiteX1" fmla="*/ 0 w 4000500"/>
              <a:gd name="connsiteY1" fmla="*/ 1152525 h 1152525"/>
              <a:gd name="connsiteX2" fmla="*/ 0 w 4000500"/>
              <a:gd name="connsiteY2" fmla="*/ 0 h 1152525"/>
              <a:gd name="connsiteX3" fmla="*/ 4000500 w 4000500"/>
              <a:gd name="connsiteY3" fmla="*/ 0 h 1152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00500" h="1152525">
                <a:moveTo>
                  <a:pt x="733425" y="1152525"/>
                </a:moveTo>
                <a:lnTo>
                  <a:pt x="0" y="1152525"/>
                </a:lnTo>
                <a:lnTo>
                  <a:pt x="0" y="0"/>
                </a:lnTo>
                <a:lnTo>
                  <a:pt x="4000500" y="0"/>
                </a:lnTo>
              </a:path>
            </a:pathLst>
          </a:custGeom>
          <a:ln w="3810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8" name="正方形/長方形 147"/>
          <p:cNvSpPr/>
          <p:nvPr/>
        </p:nvSpPr>
        <p:spPr>
          <a:xfrm>
            <a:off x="971600" y="3212975"/>
            <a:ext cx="2592288" cy="72000"/>
          </a:xfrm>
          <a:prstGeom prst="rect">
            <a:avLst/>
          </a:prstGeom>
          <a:solidFill>
            <a:srgbClr val="C5FFC5"/>
          </a:solidFill>
          <a:ln w="9525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9" name="円/楕円 148"/>
          <p:cNvSpPr/>
          <p:nvPr/>
        </p:nvSpPr>
        <p:spPr>
          <a:xfrm>
            <a:off x="3539505" y="3169543"/>
            <a:ext cx="144016" cy="144016"/>
          </a:xfrm>
          <a:prstGeom prst="ellipse">
            <a:avLst/>
          </a:prstGeom>
          <a:solidFill>
            <a:srgbClr val="66FF66">
              <a:alpha val="30196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0" name="フリーフォーム 149"/>
          <p:cNvSpPr/>
          <p:nvPr/>
        </p:nvSpPr>
        <p:spPr>
          <a:xfrm>
            <a:off x="3619500" y="2338586"/>
            <a:ext cx="1076325" cy="819150"/>
          </a:xfrm>
          <a:custGeom>
            <a:avLst/>
            <a:gdLst>
              <a:gd name="connsiteX0" fmla="*/ 0 w 1076325"/>
              <a:gd name="connsiteY0" fmla="*/ 819150 h 819150"/>
              <a:gd name="connsiteX1" fmla="*/ 0 w 1076325"/>
              <a:gd name="connsiteY1" fmla="*/ 257175 h 819150"/>
              <a:gd name="connsiteX2" fmla="*/ 361950 w 1076325"/>
              <a:gd name="connsiteY2" fmla="*/ 0 h 819150"/>
              <a:gd name="connsiteX3" fmla="*/ 1076325 w 1076325"/>
              <a:gd name="connsiteY3" fmla="*/ 0 h 819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76325" h="819150">
                <a:moveTo>
                  <a:pt x="0" y="819150"/>
                </a:moveTo>
                <a:lnTo>
                  <a:pt x="0" y="257175"/>
                </a:lnTo>
                <a:lnTo>
                  <a:pt x="361950" y="0"/>
                </a:lnTo>
                <a:lnTo>
                  <a:pt x="1076325" y="0"/>
                </a:lnTo>
              </a:path>
            </a:pathLst>
          </a:custGeom>
          <a:ln w="3810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51" name="直線コネクタ 150"/>
          <p:cNvCxnSpPr/>
          <p:nvPr/>
        </p:nvCxnSpPr>
        <p:spPr>
          <a:xfrm>
            <a:off x="2925341" y="2420888"/>
            <a:ext cx="0" cy="144000"/>
          </a:xfrm>
          <a:prstGeom prst="line">
            <a:avLst/>
          </a:prstGeom>
          <a:ln w="44450">
            <a:solidFill>
              <a:srgbClr val="C5FFC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5" name="フリーフォーム 154"/>
          <p:cNvSpPr/>
          <p:nvPr/>
        </p:nvSpPr>
        <p:spPr>
          <a:xfrm>
            <a:off x="6258694" y="2652911"/>
            <a:ext cx="1419225" cy="66675"/>
          </a:xfrm>
          <a:custGeom>
            <a:avLst/>
            <a:gdLst>
              <a:gd name="connsiteX0" fmla="*/ 0 w 1419225"/>
              <a:gd name="connsiteY0" fmla="*/ 0 h 66675"/>
              <a:gd name="connsiteX1" fmla="*/ 466725 w 1419225"/>
              <a:gd name="connsiteY1" fmla="*/ 0 h 66675"/>
              <a:gd name="connsiteX2" fmla="*/ 657225 w 1419225"/>
              <a:gd name="connsiteY2" fmla="*/ 66675 h 66675"/>
              <a:gd name="connsiteX3" fmla="*/ 1419225 w 1419225"/>
              <a:gd name="connsiteY3" fmla="*/ 66675 h 66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19225" h="66675">
                <a:moveTo>
                  <a:pt x="0" y="0"/>
                </a:moveTo>
                <a:lnTo>
                  <a:pt x="466725" y="0"/>
                </a:lnTo>
                <a:lnTo>
                  <a:pt x="657225" y="66675"/>
                </a:lnTo>
                <a:lnTo>
                  <a:pt x="1419225" y="66675"/>
                </a:lnTo>
              </a:path>
            </a:pathLst>
          </a:cu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60" name="直線コネクタ 159"/>
          <p:cNvCxnSpPr/>
          <p:nvPr/>
        </p:nvCxnSpPr>
        <p:spPr>
          <a:xfrm>
            <a:off x="2503959" y="1734716"/>
            <a:ext cx="0" cy="75818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8" name="テキスト ボックス 167"/>
          <p:cNvSpPr txBox="1"/>
          <p:nvPr/>
        </p:nvSpPr>
        <p:spPr>
          <a:xfrm>
            <a:off x="3933453" y="2392313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900" dirty="0" smtClean="0"/>
              <a:t>100Ω</a:t>
            </a:r>
            <a:endParaRPr kumimoji="1" lang="ja-JP" altLang="en-US" sz="900" dirty="0"/>
          </a:p>
        </p:txBody>
      </p:sp>
      <p:sp>
        <p:nvSpPr>
          <p:cNvPr id="169" name="テキスト ボックス 168"/>
          <p:cNvSpPr txBox="1"/>
          <p:nvPr/>
        </p:nvSpPr>
        <p:spPr>
          <a:xfrm>
            <a:off x="3952503" y="2733353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900" dirty="0" smtClean="0"/>
              <a:t>100Ω</a:t>
            </a:r>
            <a:endParaRPr kumimoji="1" lang="ja-JP" altLang="en-US" sz="900" dirty="0"/>
          </a:p>
        </p:txBody>
      </p:sp>
      <p:sp>
        <p:nvSpPr>
          <p:cNvPr id="175" name="正方形/長方形 174"/>
          <p:cNvSpPr/>
          <p:nvPr/>
        </p:nvSpPr>
        <p:spPr>
          <a:xfrm>
            <a:off x="6055593" y="1043211"/>
            <a:ext cx="180000" cy="180000"/>
          </a:xfrm>
          <a:prstGeom prst="rect">
            <a:avLst/>
          </a:prstGeom>
          <a:solidFill>
            <a:srgbClr val="00B0F0">
              <a:alpha val="30196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6" name="正方形/長方形 175"/>
          <p:cNvSpPr/>
          <p:nvPr/>
        </p:nvSpPr>
        <p:spPr>
          <a:xfrm>
            <a:off x="6055593" y="1664824"/>
            <a:ext cx="180000" cy="180000"/>
          </a:xfrm>
          <a:prstGeom prst="rect">
            <a:avLst/>
          </a:prstGeom>
          <a:solidFill>
            <a:srgbClr val="00B0F0">
              <a:alpha val="30196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7" name="正方形/長方形 176"/>
          <p:cNvSpPr/>
          <p:nvPr/>
        </p:nvSpPr>
        <p:spPr>
          <a:xfrm>
            <a:off x="6055593" y="1952856"/>
            <a:ext cx="180000" cy="180000"/>
          </a:xfrm>
          <a:prstGeom prst="rect">
            <a:avLst/>
          </a:prstGeom>
          <a:solidFill>
            <a:srgbClr val="00B0F0">
              <a:alpha val="30196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8" name="テキスト ボックス 177"/>
          <p:cNvSpPr txBox="1"/>
          <p:nvPr/>
        </p:nvSpPr>
        <p:spPr>
          <a:xfrm>
            <a:off x="8316416" y="2636912"/>
            <a:ext cx="50405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 smtClean="0"/>
              <a:t>GND</a:t>
            </a:r>
            <a:endParaRPr kumimoji="1" lang="ja-JP" altLang="en-US" sz="1100" dirty="0"/>
          </a:p>
        </p:txBody>
      </p:sp>
      <p:cxnSp>
        <p:nvCxnSpPr>
          <p:cNvPr id="181" name="直線コネクタ 180"/>
          <p:cNvCxnSpPr/>
          <p:nvPr/>
        </p:nvCxnSpPr>
        <p:spPr>
          <a:xfrm>
            <a:off x="1005508" y="3179068"/>
            <a:ext cx="0" cy="72008"/>
          </a:xfrm>
          <a:prstGeom prst="line">
            <a:avLst/>
          </a:prstGeom>
          <a:ln w="63500">
            <a:solidFill>
              <a:srgbClr val="C5FFC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直線コネクタ 181"/>
          <p:cNvCxnSpPr/>
          <p:nvPr/>
        </p:nvCxnSpPr>
        <p:spPr>
          <a:xfrm>
            <a:off x="2858666" y="2492896"/>
            <a:ext cx="216000" cy="0"/>
          </a:xfrm>
          <a:prstGeom prst="line">
            <a:avLst/>
          </a:prstGeom>
          <a:ln w="3810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" name="フリーフォーム 183"/>
          <p:cNvSpPr/>
          <p:nvPr/>
        </p:nvSpPr>
        <p:spPr>
          <a:xfrm>
            <a:off x="1763688" y="2052837"/>
            <a:ext cx="2932137" cy="872107"/>
          </a:xfrm>
          <a:custGeom>
            <a:avLst/>
            <a:gdLst>
              <a:gd name="connsiteX0" fmla="*/ 0 w 1876425"/>
              <a:gd name="connsiteY0" fmla="*/ 276225 h 276225"/>
              <a:gd name="connsiteX1" fmla="*/ 447675 w 1876425"/>
              <a:gd name="connsiteY1" fmla="*/ 276225 h 276225"/>
              <a:gd name="connsiteX2" fmla="*/ 695325 w 1876425"/>
              <a:gd name="connsiteY2" fmla="*/ 0 h 276225"/>
              <a:gd name="connsiteX3" fmla="*/ 1000125 w 1876425"/>
              <a:gd name="connsiteY3" fmla="*/ 0 h 276225"/>
              <a:gd name="connsiteX4" fmla="*/ 1104900 w 1876425"/>
              <a:gd name="connsiteY4" fmla="*/ 76200 h 276225"/>
              <a:gd name="connsiteX5" fmla="*/ 1876425 w 1876425"/>
              <a:gd name="connsiteY5" fmla="*/ 76200 h 276225"/>
              <a:gd name="connsiteX0" fmla="*/ 0 w 1876425"/>
              <a:gd name="connsiteY0" fmla="*/ 276225 h 660276"/>
              <a:gd name="connsiteX1" fmla="*/ 447675 w 1876425"/>
              <a:gd name="connsiteY1" fmla="*/ 276225 h 660276"/>
              <a:gd name="connsiteX2" fmla="*/ 695325 w 1876425"/>
              <a:gd name="connsiteY2" fmla="*/ 0 h 660276"/>
              <a:gd name="connsiteX3" fmla="*/ 456456 w 1876425"/>
              <a:gd name="connsiteY3" fmla="*/ 660276 h 660276"/>
              <a:gd name="connsiteX4" fmla="*/ 1104900 w 1876425"/>
              <a:gd name="connsiteY4" fmla="*/ 76200 h 660276"/>
              <a:gd name="connsiteX5" fmla="*/ 1876425 w 1876425"/>
              <a:gd name="connsiteY5" fmla="*/ 76200 h 660276"/>
              <a:gd name="connsiteX0" fmla="*/ 0 w 1876425"/>
              <a:gd name="connsiteY0" fmla="*/ 200025 h 872107"/>
              <a:gd name="connsiteX1" fmla="*/ 447675 w 1876425"/>
              <a:gd name="connsiteY1" fmla="*/ 200025 h 872107"/>
              <a:gd name="connsiteX2" fmla="*/ 456456 w 1876425"/>
              <a:gd name="connsiteY2" fmla="*/ 872107 h 872107"/>
              <a:gd name="connsiteX3" fmla="*/ 456456 w 1876425"/>
              <a:gd name="connsiteY3" fmla="*/ 584076 h 872107"/>
              <a:gd name="connsiteX4" fmla="*/ 1104900 w 1876425"/>
              <a:gd name="connsiteY4" fmla="*/ 0 h 872107"/>
              <a:gd name="connsiteX5" fmla="*/ 1876425 w 1876425"/>
              <a:gd name="connsiteY5" fmla="*/ 0 h 872107"/>
              <a:gd name="connsiteX0" fmla="*/ 1055712 w 2932137"/>
              <a:gd name="connsiteY0" fmla="*/ 200025 h 872107"/>
              <a:gd name="connsiteX1" fmla="*/ 0 w 2932137"/>
              <a:gd name="connsiteY1" fmla="*/ 872107 h 872107"/>
              <a:gd name="connsiteX2" fmla="*/ 1512168 w 2932137"/>
              <a:gd name="connsiteY2" fmla="*/ 872107 h 872107"/>
              <a:gd name="connsiteX3" fmla="*/ 1512168 w 2932137"/>
              <a:gd name="connsiteY3" fmla="*/ 584076 h 872107"/>
              <a:gd name="connsiteX4" fmla="*/ 2160612 w 2932137"/>
              <a:gd name="connsiteY4" fmla="*/ 0 h 872107"/>
              <a:gd name="connsiteX5" fmla="*/ 2932137 w 2932137"/>
              <a:gd name="connsiteY5" fmla="*/ 0 h 872107"/>
              <a:gd name="connsiteX0" fmla="*/ 0 w 2932137"/>
              <a:gd name="connsiteY0" fmla="*/ 512067 h 872107"/>
              <a:gd name="connsiteX1" fmla="*/ 0 w 2932137"/>
              <a:gd name="connsiteY1" fmla="*/ 872107 h 872107"/>
              <a:gd name="connsiteX2" fmla="*/ 1512168 w 2932137"/>
              <a:gd name="connsiteY2" fmla="*/ 872107 h 872107"/>
              <a:gd name="connsiteX3" fmla="*/ 1512168 w 2932137"/>
              <a:gd name="connsiteY3" fmla="*/ 584076 h 872107"/>
              <a:gd name="connsiteX4" fmla="*/ 2160612 w 2932137"/>
              <a:gd name="connsiteY4" fmla="*/ 0 h 872107"/>
              <a:gd name="connsiteX5" fmla="*/ 2932137 w 2932137"/>
              <a:gd name="connsiteY5" fmla="*/ 0 h 8721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932137" h="872107">
                <a:moveTo>
                  <a:pt x="0" y="512067"/>
                </a:moveTo>
                <a:lnTo>
                  <a:pt x="0" y="872107"/>
                </a:lnTo>
                <a:lnTo>
                  <a:pt x="1512168" y="872107"/>
                </a:lnTo>
                <a:lnTo>
                  <a:pt x="1512168" y="584076"/>
                </a:lnTo>
                <a:lnTo>
                  <a:pt x="2160612" y="0"/>
                </a:lnTo>
                <a:lnTo>
                  <a:pt x="2932137" y="0"/>
                </a:lnTo>
              </a:path>
            </a:pathLst>
          </a:custGeom>
          <a:ln w="3810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5" name="フリーフォーム 184"/>
          <p:cNvSpPr/>
          <p:nvPr/>
        </p:nvSpPr>
        <p:spPr>
          <a:xfrm>
            <a:off x="2483768" y="1747973"/>
            <a:ext cx="2059657" cy="57213"/>
          </a:xfrm>
          <a:custGeom>
            <a:avLst/>
            <a:gdLst>
              <a:gd name="connsiteX0" fmla="*/ 0 w 1714500"/>
              <a:gd name="connsiteY0" fmla="*/ 0 h 47625"/>
              <a:gd name="connsiteX1" fmla="*/ 1285875 w 1714500"/>
              <a:gd name="connsiteY1" fmla="*/ 0 h 47625"/>
              <a:gd name="connsiteX2" fmla="*/ 1714500 w 1714500"/>
              <a:gd name="connsiteY2" fmla="*/ 47625 h 47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14500" h="47625">
                <a:moveTo>
                  <a:pt x="0" y="0"/>
                </a:moveTo>
                <a:lnTo>
                  <a:pt x="1285875" y="0"/>
                </a:lnTo>
                <a:lnTo>
                  <a:pt x="1714500" y="47625"/>
                </a:lnTo>
              </a:path>
            </a:pathLst>
          </a:custGeom>
          <a:ln w="3810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86" name="直線コネクタ 185"/>
          <p:cNvCxnSpPr/>
          <p:nvPr/>
        </p:nvCxnSpPr>
        <p:spPr>
          <a:xfrm>
            <a:off x="5076056" y="3678932"/>
            <a:ext cx="0" cy="126000"/>
          </a:xfrm>
          <a:prstGeom prst="line">
            <a:avLst/>
          </a:prstGeom>
          <a:ln w="57150">
            <a:solidFill>
              <a:srgbClr val="C5FFC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直線コネクタ 186"/>
          <p:cNvCxnSpPr/>
          <p:nvPr/>
        </p:nvCxnSpPr>
        <p:spPr>
          <a:xfrm>
            <a:off x="5004048" y="3752081"/>
            <a:ext cx="252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8" name="テキスト ボックス 187"/>
          <p:cNvSpPr txBox="1"/>
          <p:nvPr/>
        </p:nvSpPr>
        <p:spPr>
          <a:xfrm>
            <a:off x="5148064" y="980728"/>
            <a:ext cx="7920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 smtClean="0"/>
              <a:t>PGA309</a:t>
            </a:r>
            <a:endParaRPr kumimoji="1" lang="ja-JP" altLang="en-US" sz="1200" dirty="0"/>
          </a:p>
        </p:txBody>
      </p:sp>
      <p:sp>
        <p:nvSpPr>
          <p:cNvPr id="189" name="テキスト ボックス 188"/>
          <p:cNvSpPr txBox="1"/>
          <p:nvPr/>
        </p:nvSpPr>
        <p:spPr>
          <a:xfrm>
            <a:off x="1475656" y="1556792"/>
            <a:ext cx="14401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 smtClean="0"/>
              <a:t>Sensor device</a:t>
            </a:r>
            <a:endParaRPr kumimoji="1" lang="ja-JP" altLang="en-US" sz="1200" dirty="0"/>
          </a:p>
        </p:txBody>
      </p:sp>
      <p:cxnSp>
        <p:nvCxnSpPr>
          <p:cNvPr id="199" name="直線コネクタ 198"/>
          <p:cNvCxnSpPr/>
          <p:nvPr/>
        </p:nvCxnSpPr>
        <p:spPr>
          <a:xfrm>
            <a:off x="5273030" y="1445543"/>
            <a:ext cx="792088" cy="0"/>
          </a:xfrm>
          <a:prstGeom prst="line">
            <a:avLst/>
          </a:prstGeom>
          <a:ln w="3810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0" name="テキスト ボックス 199"/>
          <p:cNvSpPr txBox="1"/>
          <p:nvPr/>
        </p:nvSpPr>
        <p:spPr>
          <a:xfrm>
            <a:off x="683568" y="0"/>
            <a:ext cx="3816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i="1" dirty="0" smtClean="0">
                <a:solidFill>
                  <a:srgbClr val="0000CC"/>
                </a:solidFill>
              </a:rPr>
              <a:t>PGA309 Sensor </a:t>
            </a:r>
            <a:r>
              <a:rPr kumimoji="1" lang="en-US" altLang="ja-JP" i="1" dirty="0" smtClean="0">
                <a:solidFill>
                  <a:srgbClr val="0000CC"/>
                </a:solidFill>
              </a:rPr>
              <a:t>Board</a:t>
            </a:r>
            <a:r>
              <a:rPr kumimoji="1" lang="ja-JP" altLang="en-US" i="1" dirty="0" smtClean="0">
                <a:solidFill>
                  <a:srgbClr val="0000CC"/>
                </a:solidFill>
              </a:rPr>
              <a:t> </a:t>
            </a:r>
            <a:r>
              <a:rPr kumimoji="1" lang="en-US" altLang="ja-JP" i="1" dirty="0" smtClean="0">
                <a:solidFill>
                  <a:srgbClr val="0000CC"/>
                </a:solidFill>
              </a:rPr>
              <a:t>(with EEPROM)</a:t>
            </a:r>
            <a:endParaRPr kumimoji="1" lang="ja-JP" altLang="en-US" i="1" dirty="0">
              <a:solidFill>
                <a:srgbClr val="0000CC"/>
              </a:solidFill>
            </a:endParaRPr>
          </a:p>
        </p:txBody>
      </p:sp>
      <p:sp>
        <p:nvSpPr>
          <p:cNvPr id="201" name="テキスト ボックス 200"/>
          <p:cNvSpPr txBox="1"/>
          <p:nvPr/>
        </p:nvSpPr>
        <p:spPr>
          <a:xfrm>
            <a:off x="107504" y="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b="1" dirty="0" smtClean="0">
                <a:solidFill>
                  <a:schemeClr val="bg1"/>
                </a:solidFill>
              </a:rPr>
              <a:t>4</a:t>
            </a:r>
            <a:endParaRPr kumimoji="1" lang="ja-JP" altLang="en-US" b="1" dirty="0">
              <a:solidFill>
                <a:schemeClr val="bg1"/>
              </a:solidFill>
            </a:endParaRPr>
          </a:p>
        </p:txBody>
      </p:sp>
      <p:grpSp>
        <p:nvGrpSpPr>
          <p:cNvPr id="16" name="グループ化 219"/>
          <p:cNvGrpSpPr/>
          <p:nvPr/>
        </p:nvGrpSpPr>
        <p:grpSpPr>
          <a:xfrm rot="16200000">
            <a:off x="1375074" y="1704999"/>
            <a:ext cx="739130" cy="1056879"/>
            <a:chOff x="2843808" y="4653136"/>
            <a:chExt cx="1027162" cy="1468735"/>
          </a:xfrm>
        </p:grpSpPr>
        <p:sp>
          <p:nvSpPr>
            <p:cNvPr id="202" name="Freeform 86"/>
            <p:cNvSpPr>
              <a:spLocks/>
            </p:cNvSpPr>
            <p:nvPr/>
          </p:nvSpPr>
          <p:spPr bwMode="auto">
            <a:xfrm rot="16200000">
              <a:off x="2912195" y="5088805"/>
              <a:ext cx="457200" cy="16192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60" y="54"/>
                </a:cxn>
                <a:cxn ang="0">
                  <a:pos x="78" y="0"/>
                </a:cxn>
                <a:cxn ang="0">
                  <a:pos x="96" y="102"/>
                </a:cxn>
                <a:cxn ang="0">
                  <a:pos x="132" y="0"/>
                </a:cxn>
                <a:cxn ang="0">
                  <a:pos x="156" y="102"/>
                </a:cxn>
                <a:cxn ang="0">
                  <a:pos x="186" y="0"/>
                </a:cxn>
                <a:cxn ang="0">
                  <a:pos x="210" y="102"/>
                </a:cxn>
                <a:cxn ang="0">
                  <a:pos x="228" y="48"/>
                </a:cxn>
                <a:cxn ang="0">
                  <a:pos x="288" y="48"/>
                </a:cxn>
              </a:cxnLst>
              <a:rect l="0" t="0" r="r" b="b"/>
              <a:pathLst>
                <a:path w="288" h="102">
                  <a:moveTo>
                    <a:pt x="0" y="54"/>
                  </a:moveTo>
                  <a:lnTo>
                    <a:pt x="60" y="54"/>
                  </a:lnTo>
                  <a:lnTo>
                    <a:pt x="78" y="0"/>
                  </a:lnTo>
                  <a:lnTo>
                    <a:pt x="96" y="102"/>
                  </a:lnTo>
                  <a:lnTo>
                    <a:pt x="132" y="0"/>
                  </a:lnTo>
                  <a:lnTo>
                    <a:pt x="156" y="102"/>
                  </a:lnTo>
                  <a:lnTo>
                    <a:pt x="186" y="0"/>
                  </a:lnTo>
                  <a:lnTo>
                    <a:pt x="210" y="102"/>
                  </a:lnTo>
                  <a:lnTo>
                    <a:pt x="228" y="48"/>
                  </a:lnTo>
                  <a:lnTo>
                    <a:pt x="288" y="48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205" name="Freeform 86"/>
            <p:cNvSpPr>
              <a:spLocks/>
            </p:cNvSpPr>
            <p:nvPr/>
          </p:nvSpPr>
          <p:spPr bwMode="auto">
            <a:xfrm rot="16200000">
              <a:off x="3344243" y="5088805"/>
              <a:ext cx="457200" cy="16192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60" y="54"/>
                </a:cxn>
                <a:cxn ang="0">
                  <a:pos x="78" y="0"/>
                </a:cxn>
                <a:cxn ang="0">
                  <a:pos x="96" y="102"/>
                </a:cxn>
                <a:cxn ang="0">
                  <a:pos x="132" y="0"/>
                </a:cxn>
                <a:cxn ang="0">
                  <a:pos x="156" y="102"/>
                </a:cxn>
                <a:cxn ang="0">
                  <a:pos x="186" y="0"/>
                </a:cxn>
                <a:cxn ang="0">
                  <a:pos x="210" y="102"/>
                </a:cxn>
                <a:cxn ang="0">
                  <a:pos x="228" y="48"/>
                </a:cxn>
                <a:cxn ang="0">
                  <a:pos x="288" y="48"/>
                </a:cxn>
              </a:cxnLst>
              <a:rect l="0" t="0" r="r" b="b"/>
              <a:pathLst>
                <a:path w="288" h="102">
                  <a:moveTo>
                    <a:pt x="0" y="54"/>
                  </a:moveTo>
                  <a:lnTo>
                    <a:pt x="60" y="54"/>
                  </a:lnTo>
                  <a:lnTo>
                    <a:pt x="78" y="0"/>
                  </a:lnTo>
                  <a:lnTo>
                    <a:pt x="96" y="102"/>
                  </a:lnTo>
                  <a:lnTo>
                    <a:pt x="132" y="0"/>
                  </a:lnTo>
                  <a:lnTo>
                    <a:pt x="156" y="102"/>
                  </a:lnTo>
                  <a:lnTo>
                    <a:pt x="186" y="0"/>
                  </a:lnTo>
                  <a:lnTo>
                    <a:pt x="210" y="102"/>
                  </a:lnTo>
                  <a:lnTo>
                    <a:pt x="228" y="48"/>
                  </a:lnTo>
                  <a:lnTo>
                    <a:pt x="288" y="48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ja-JP" altLang="en-US"/>
            </a:p>
          </p:txBody>
        </p:sp>
        <p:cxnSp>
          <p:nvCxnSpPr>
            <p:cNvPr id="208" name="直線コネクタ 207"/>
            <p:cNvCxnSpPr/>
            <p:nvPr/>
          </p:nvCxnSpPr>
          <p:spPr>
            <a:xfrm>
              <a:off x="3131840" y="4941168"/>
              <a:ext cx="43204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9" name="Freeform 86"/>
            <p:cNvSpPr>
              <a:spLocks/>
            </p:cNvSpPr>
            <p:nvPr/>
          </p:nvSpPr>
          <p:spPr bwMode="auto">
            <a:xfrm rot="16200000">
              <a:off x="2921720" y="5520854"/>
              <a:ext cx="457200" cy="16192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60" y="54"/>
                </a:cxn>
                <a:cxn ang="0">
                  <a:pos x="78" y="0"/>
                </a:cxn>
                <a:cxn ang="0">
                  <a:pos x="96" y="102"/>
                </a:cxn>
                <a:cxn ang="0">
                  <a:pos x="132" y="0"/>
                </a:cxn>
                <a:cxn ang="0">
                  <a:pos x="156" y="102"/>
                </a:cxn>
                <a:cxn ang="0">
                  <a:pos x="186" y="0"/>
                </a:cxn>
                <a:cxn ang="0">
                  <a:pos x="210" y="102"/>
                </a:cxn>
                <a:cxn ang="0">
                  <a:pos x="228" y="48"/>
                </a:cxn>
                <a:cxn ang="0">
                  <a:pos x="288" y="48"/>
                </a:cxn>
              </a:cxnLst>
              <a:rect l="0" t="0" r="r" b="b"/>
              <a:pathLst>
                <a:path w="288" h="102">
                  <a:moveTo>
                    <a:pt x="0" y="54"/>
                  </a:moveTo>
                  <a:lnTo>
                    <a:pt x="60" y="54"/>
                  </a:lnTo>
                  <a:lnTo>
                    <a:pt x="78" y="0"/>
                  </a:lnTo>
                  <a:lnTo>
                    <a:pt x="96" y="102"/>
                  </a:lnTo>
                  <a:lnTo>
                    <a:pt x="132" y="0"/>
                  </a:lnTo>
                  <a:lnTo>
                    <a:pt x="156" y="102"/>
                  </a:lnTo>
                  <a:lnTo>
                    <a:pt x="186" y="0"/>
                  </a:lnTo>
                  <a:lnTo>
                    <a:pt x="210" y="102"/>
                  </a:lnTo>
                  <a:lnTo>
                    <a:pt x="228" y="48"/>
                  </a:lnTo>
                  <a:lnTo>
                    <a:pt x="288" y="48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210" name="Freeform 86"/>
            <p:cNvSpPr>
              <a:spLocks/>
            </p:cNvSpPr>
            <p:nvPr/>
          </p:nvSpPr>
          <p:spPr bwMode="auto">
            <a:xfrm rot="16200000">
              <a:off x="3353768" y="5520854"/>
              <a:ext cx="457200" cy="16192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60" y="54"/>
                </a:cxn>
                <a:cxn ang="0">
                  <a:pos x="78" y="0"/>
                </a:cxn>
                <a:cxn ang="0">
                  <a:pos x="96" y="102"/>
                </a:cxn>
                <a:cxn ang="0">
                  <a:pos x="132" y="0"/>
                </a:cxn>
                <a:cxn ang="0">
                  <a:pos x="156" y="102"/>
                </a:cxn>
                <a:cxn ang="0">
                  <a:pos x="186" y="0"/>
                </a:cxn>
                <a:cxn ang="0">
                  <a:pos x="210" y="102"/>
                </a:cxn>
                <a:cxn ang="0">
                  <a:pos x="228" y="48"/>
                </a:cxn>
                <a:cxn ang="0">
                  <a:pos x="288" y="48"/>
                </a:cxn>
              </a:cxnLst>
              <a:rect l="0" t="0" r="r" b="b"/>
              <a:pathLst>
                <a:path w="288" h="102">
                  <a:moveTo>
                    <a:pt x="0" y="54"/>
                  </a:moveTo>
                  <a:lnTo>
                    <a:pt x="60" y="54"/>
                  </a:lnTo>
                  <a:lnTo>
                    <a:pt x="78" y="0"/>
                  </a:lnTo>
                  <a:lnTo>
                    <a:pt x="96" y="102"/>
                  </a:lnTo>
                  <a:lnTo>
                    <a:pt x="132" y="0"/>
                  </a:lnTo>
                  <a:lnTo>
                    <a:pt x="156" y="102"/>
                  </a:lnTo>
                  <a:lnTo>
                    <a:pt x="186" y="0"/>
                  </a:lnTo>
                  <a:lnTo>
                    <a:pt x="210" y="102"/>
                  </a:lnTo>
                  <a:lnTo>
                    <a:pt x="228" y="48"/>
                  </a:lnTo>
                  <a:lnTo>
                    <a:pt x="288" y="48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ja-JP" altLang="en-US"/>
            </a:p>
          </p:txBody>
        </p:sp>
        <p:cxnSp>
          <p:nvCxnSpPr>
            <p:cNvPr id="211" name="直線コネクタ 210"/>
            <p:cNvCxnSpPr/>
            <p:nvPr/>
          </p:nvCxnSpPr>
          <p:spPr>
            <a:xfrm>
              <a:off x="3160415" y="5833839"/>
              <a:ext cx="43204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直線コネクタ 212"/>
            <p:cNvCxnSpPr/>
            <p:nvPr/>
          </p:nvCxnSpPr>
          <p:spPr>
            <a:xfrm flipV="1">
              <a:off x="3347864" y="4653136"/>
              <a:ext cx="0" cy="28803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直線コネクタ 213"/>
            <p:cNvCxnSpPr/>
            <p:nvPr/>
          </p:nvCxnSpPr>
          <p:spPr>
            <a:xfrm flipV="1">
              <a:off x="3347864" y="5833839"/>
              <a:ext cx="0" cy="28803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直線コネクタ 214"/>
            <p:cNvCxnSpPr/>
            <p:nvPr/>
          </p:nvCxnSpPr>
          <p:spPr>
            <a:xfrm rot="5400000" flipV="1">
              <a:off x="3726954" y="5244058"/>
              <a:ext cx="0" cy="28803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直線コネクタ 215"/>
            <p:cNvCxnSpPr/>
            <p:nvPr/>
          </p:nvCxnSpPr>
          <p:spPr>
            <a:xfrm rot="5400000" flipV="1">
              <a:off x="2987824" y="5238725"/>
              <a:ext cx="0" cy="28803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7" name="Freeform 86"/>
          <p:cNvSpPr>
            <a:spLocks/>
          </p:cNvSpPr>
          <p:nvPr/>
        </p:nvSpPr>
        <p:spPr bwMode="auto">
          <a:xfrm rot="10800000">
            <a:off x="2514813" y="2420888"/>
            <a:ext cx="328995" cy="116519"/>
          </a:xfrm>
          <a:custGeom>
            <a:avLst/>
            <a:gdLst/>
            <a:ahLst/>
            <a:cxnLst>
              <a:cxn ang="0">
                <a:pos x="0" y="54"/>
              </a:cxn>
              <a:cxn ang="0">
                <a:pos x="60" y="54"/>
              </a:cxn>
              <a:cxn ang="0">
                <a:pos x="78" y="0"/>
              </a:cxn>
              <a:cxn ang="0">
                <a:pos x="96" y="102"/>
              </a:cxn>
              <a:cxn ang="0">
                <a:pos x="132" y="0"/>
              </a:cxn>
              <a:cxn ang="0">
                <a:pos x="156" y="102"/>
              </a:cxn>
              <a:cxn ang="0">
                <a:pos x="186" y="0"/>
              </a:cxn>
              <a:cxn ang="0">
                <a:pos x="210" y="102"/>
              </a:cxn>
              <a:cxn ang="0">
                <a:pos x="228" y="48"/>
              </a:cxn>
              <a:cxn ang="0">
                <a:pos x="288" y="48"/>
              </a:cxn>
            </a:cxnLst>
            <a:rect l="0" t="0" r="r" b="b"/>
            <a:pathLst>
              <a:path w="288" h="102">
                <a:moveTo>
                  <a:pt x="0" y="54"/>
                </a:moveTo>
                <a:lnTo>
                  <a:pt x="60" y="54"/>
                </a:lnTo>
                <a:lnTo>
                  <a:pt x="78" y="0"/>
                </a:lnTo>
                <a:lnTo>
                  <a:pt x="96" y="102"/>
                </a:lnTo>
                <a:lnTo>
                  <a:pt x="132" y="0"/>
                </a:lnTo>
                <a:lnTo>
                  <a:pt x="156" y="102"/>
                </a:lnTo>
                <a:lnTo>
                  <a:pt x="186" y="0"/>
                </a:lnTo>
                <a:lnTo>
                  <a:pt x="210" y="102"/>
                </a:lnTo>
                <a:lnTo>
                  <a:pt x="228" y="48"/>
                </a:lnTo>
                <a:lnTo>
                  <a:pt x="288" y="48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25" name="円/楕円 224"/>
          <p:cNvSpPr/>
          <p:nvPr/>
        </p:nvSpPr>
        <p:spPr>
          <a:xfrm>
            <a:off x="2267744" y="2176289"/>
            <a:ext cx="144016" cy="144016"/>
          </a:xfrm>
          <a:prstGeom prst="ellipse">
            <a:avLst/>
          </a:prstGeom>
          <a:solidFill>
            <a:srgbClr val="66FF66">
              <a:alpha val="30196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26" name="直線コネクタ 225"/>
          <p:cNvCxnSpPr/>
          <p:nvPr/>
        </p:nvCxnSpPr>
        <p:spPr>
          <a:xfrm>
            <a:off x="2076103" y="2248297"/>
            <a:ext cx="216000" cy="0"/>
          </a:xfrm>
          <a:prstGeom prst="line">
            <a:avLst/>
          </a:prstGeom>
          <a:ln w="3810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円/楕円 141"/>
          <p:cNvSpPr/>
          <p:nvPr/>
        </p:nvSpPr>
        <p:spPr>
          <a:xfrm>
            <a:off x="928167" y="1756445"/>
            <a:ext cx="144016" cy="144016"/>
          </a:xfrm>
          <a:prstGeom prst="ellipse">
            <a:avLst/>
          </a:prstGeom>
          <a:solidFill>
            <a:srgbClr val="66FF66">
              <a:alpha val="30196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8" name="角丸四角形 227"/>
          <p:cNvSpPr/>
          <p:nvPr/>
        </p:nvSpPr>
        <p:spPr>
          <a:xfrm>
            <a:off x="1259632" y="1556792"/>
            <a:ext cx="1656184" cy="1080120"/>
          </a:xfrm>
          <a:prstGeom prst="roundRect">
            <a:avLst/>
          </a:prstGeom>
          <a:noFill/>
          <a:ln w="15875">
            <a:solidFill>
              <a:srgbClr val="FF3399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2" name="テキスト ボックス 151"/>
          <p:cNvSpPr txBox="1"/>
          <p:nvPr/>
        </p:nvSpPr>
        <p:spPr>
          <a:xfrm>
            <a:off x="1115616" y="5733256"/>
            <a:ext cx="72728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/>
              <a:t>Why is the voltage is not supplied to a sensor? </a:t>
            </a:r>
          </a:p>
          <a:p>
            <a:r>
              <a:rPr lang="en-US" altLang="ja-JP" sz="1200" dirty="0"/>
              <a:t>Unless it writes something in EEPROM, doesn't PGA309 work?</a:t>
            </a:r>
          </a:p>
          <a:p>
            <a:r>
              <a:rPr lang="en-US" altLang="ja-JP" sz="1200" dirty="0"/>
              <a:t>Would you please teach to me the method of EEPROM programing and programing data</a:t>
            </a:r>
            <a:r>
              <a:rPr lang="en-US" altLang="ja-JP" sz="1200" dirty="0" smtClean="0"/>
              <a:t>.</a:t>
            </a:r>
          </a:p>
          <a:p>
            <a:r>
              <a:rPr kumimoji="1" lang="en-US" altLang="ja-JP" sz="1200" dirty="0" smtClean="0"/>
              <a:t>Do you have any document?</a:t>
            </a:r>
            <a:endParaRPr kumimoji="1" lang="en-US" altLang="ja-JP" sz="1200" dirty="0" smtClean="0"/>
          </a:p>
        </p:txBody>
      </p:sp>
      <p:sp>
        <p:nvSpPr>
          <p:cNvPr id="17" name="正方形/長方形 16"/>
          <p:cNvSpPr/>
          <p:nvPr/>
        </p:nvSpPr>
        <p:spPr>
          <a:xfrm>
            <a:off x="6736432" y="1662708"/>
            <a:ext cx="1177652" cy="45789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EEPROM</a:t>
            </a:r>
            <a:endParaRPr kumimoji="1" lang="ja-JP" altLang="en-US" dirty="0"/>
          </a:p>
        </p:txBody>
      </p:sp>
      <p:sp>
        <p:nvSpPr>
          <p:cNvPr id="153" name="正方形/長方形 152"/>
          <p:cNvSpPr/>
          <p:nvPr/>
        </p:nvSpPr>
        <p:spPr>
          <a:xfrm>
            <a:off x="755576" y="4105647"/>
            <a:ext cx="1008112" cy="72008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4" name="正方形/長方形 153"/>
          <p:cNvSpPr/>
          <p:nvPr/>
        </p:nvSpPr>
        <p:spPr>
          <a:xfrm>
            <a:off x="755576" y="4465687"/>
            <a:ext cx="1008112" cy="72008"/>
          </a:xfrm>
          <a:prstGeom prst="rect">
            <a:avLst/>
          </a:prstGeom>
          <a:solidFill>
            <a:srgbClr val="C5FFC5"/>
          </a:solidFill>
          <a:ln w="9525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6" name="円/楕円 155"/>
          <p:cNvSpPr/>
          <p:nvPr/>
        </p:nvSpPr>
        <p:spPr>
          <a:xfrm>
            <a:off x="1619672" y="4753719"/>
            <a:ext cx="144016" cy="144016"/>
          </a:xfrm>
          <a:prstGeom prst="ellipse">
            <a:avLst/>
          </a:prstGeom>
          <a:solidFill>
            <a:srgbClr val="66FF66">
              <a:alpha val="30196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7" name="テキスト ボックス 156"/>
          <p:cNvSpPr txBox="1"/>
          <p:nvPr/>
        </p:nvSpPr>
        <p:spPr>
          <a:xfrm>
            <a:off x="1763688" y="4005064"/>
            <a:ext cx="13681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/>
              <a:t>Top side</a:t>
            </a:r>
            <a:endParaRPr kumimoji="1" lang="ja-JP" altLang="en-US" sz="1200" dirty="0"/>
          </a:p>
        </p:txBody>
      </p:sp>
      <p:sp>
        <p:nvSpPr>
          <p:cNvPr id="158" name="テキスト ボックス 157"/>
          <p:cNvSpPr txBox="1"/>
          <p:nvPr/>
        </p:nvSpPr>
        <p:spPr>
          <a:xfrm>
            <a:off x="1778546" y="4379962"/>
            <a:ext cx="11881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 smtClean="0"/>
              <a:t>Bottom </a:t>
            </a:r>
            <a:r>
              <a:rPr kumimoji="1" lang="en-US" altLang="ja-JP" sz="1200" dirty="0" err="1" smtClean="0"/>
              <a:t>seide</a:t>
            </a:r>
            <a:endParaRPr kumimoji="1" lang="ja-JP" altLang="en-US" sz="1200" dirty="0"/>
          </a:p>
        </p:txBody>
      </p:sp>
      <p:sp>
        <p:nvSpPr>
          <p:cNvPr id="159" name="テキスト ボックス 158"/>
          <p:cNvSpPr txBox="1"/>
          <p:nvPr/>
        </p:nvSpPr>
        <p:spPr>
          <a:xfrm>
            <a:off x="1769021" y="4687044"/>
            <a:ext cx="13681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/>
              <a:t>Via</a:t>
            </a:r>
            <a:endParaRPr kumimoji="1" lang="ja-JP" altLang="en-US" sz="1200" dirty="0"/>
          </a:p>
        </p:txBody>
      </p:sp>
      <p:sp>
        <p:nvSpPr>
          <p:cNvPr id="161" name="テキスト ボックス 160"/>
          <p:cNvSpPr txBox="1"/>
          <p:nvPr/>
        </p:nvSpPr>
        <p:spPr>
          <a:xfrm>
            <a:off x="3314986" y="4221088"/>
            <a:ext cx="47102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AutoNum type="arabicPeriod"/>
            </a:pPr>
            <a:r>
              <a:rPr lang="en-US" altLang="ja-JP" sz="1200" dirty="0" smtClean="0"/>
              <a:t>Create the evaluation board</a:t>
            </a:r>
          </a:p>
          <a:p>
            <a:pPr marL="228600" indent="-228600">
              <a:buAutoNum type="arabicPeriod"/>
            </a:pPr>
            <a:r>
              <a:rPr kumimoji="1" lang="en-US" altLang="ja-JP" sz="1200" dirty="0" smtClean="0"/>
              <a:t>Install PGA309</a:t>
            </a:r>
          </a:p>
          <a:p>
            <a:pPr marL="228600" indent="-228600">
              <a:buAutoNum type="arabicPeriod"/>
            </a:pPr>
            <a:r>
              <a:rPr kumimoji="1" lang="en-US" altLang="ja-JP" sz="1200" dirty="0" smtClean="0"/>
              <a:t>Install sensor (P3-&gt;spec)</a:t>
            </a:r>
          </a:p>
          <a:p>
            <a:pPr marL="228600" indent="-228600">
              <a:buAutoNum type="arabicPeriod"/>
            </a:pPr>
            <a:r>
              <a:rPr lang="en-US" altLang="ja-JP" sz="1200" b="1" dirty="0" smtClean="0">
                <a:solidFill>
                  <a:srgbClr val="FF0000"/>
                </a:solidFill>
              </a:rPr>
              <a:t>Install blank EEPROM</a:t>
            </a:r>
            <a:endParaRPr kumimoji="1" lang="en-US" altLang="ja-JP" sz="1200" b="1" dirty="0" smtClean="0">
              <a:solidFill>
                <a:srgbClr val="FF0000"/>
              </a:solidFill>
            </a:endParaRPr>
          </a:p>
          <a:p>
            <a:pPr marL="228600" indent="-228600">
              <a:buAutoNum type="arabicPeriod"/>
            </a:pPr>
            <a:r>
              <a:rPr kumimoji="1" lang="en-US" altLang="ja-JP" sz="1200" dirty="0" smtClean="0"/>
              <a:t>Force 5V to V+ and GND</a:t>
            </a:r>
          </a:p>
          <a:p>
            <a:pPr marL="228600" indent="-228600">
              <a:buAutoNum type="arabicPeriod"/>
            </a:pPr>
            <a:r>
              <a:rPr lang="en-US" altLang="ja-JP" sz="1200" dirty="0" smtClean="0"/>
              <a:t>Measure between </a:t>
            </a:r>
            <a:r>
              <a:rPr lang="en-US" altLang="ja-JP" sz="1200" dirty="0" err="1" smtClean="0"/>
              <a:t>Vexc</a:t>
            </a:r>
            <a:r>
              <a:rPr lang="en-US" altLang="ja-JP" sz="1200" dirty="0" smtClean="0"/>
              <a:t> and GND voltage, it was 0V.</a:t>
            </a:r>
          </a:p>
          <a:p>
            <a:pPr marL="228600" indent="-228600">
              <a:buAutoNum type="arabicPeriod"/>
            </a:pPr>
            <a:r>
              <a:rPr lang="en-US" altLang="ja-JP" sz="1200" dirty="0" smtClean="0"/>
              <a:t>Measure between </a:t>
            </a:r>
            <a:r>
              <a:rPr lang="en-US" altLang="ja-JP" sz="1200" dirty="0" err="1" smtClean="0"/>
              <a:t>Vsd</a:t>
            </a:r>
            <a:r>
              <a:rPr lang="en-US" altLang="ja-JP" sz="1200" dirty="0" smtClean="0"/>
              <a:t> and GND, </a:t>
            </a:r>
            <a:r>
              <a:rPr lang="en-US" altLang="ja-JP" sz="1200" dirty="0" err="1" smtClean="0"/>
              <a:t>Vsa</a:t>
            </a:r>
            <a:r>
              <a:rPr lang="en-US" altLang="ja-JP" sz="1200" dirty="0" smtClean="0"/>
              <a:t> and GND, there were 5V.</a:t>
            </a:r>
          </a:p>
          <a:p>
            <a:pPr marL="228600" indent="-228600">
              <a:buAutoNum type="arabicPeriod"/>
            </a:pPr>
            <a:r>
              <a:rPr lang="en-US" altLang="ja-JP" sz="1200" dirty="0" smtClean="0"/>
              <a:t>Measure between Out and GND was 0V.</a:t>
            </a:r>
            <a:endParaRPr kumimoji="1" lang="en-US" altLang="ja-JP" sz="12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テキスト ボックス 199"/>
          <p:cNvSpPr txBox="1"/>
          <p:nvPr/>
        </p:nvSpPr>
        <p:spPr>
          <a:xfrm>
            <a:off x="683568" y="0"/>
            <a:ext cx="57606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i="1" dirty="0">
                <a:solidFill>
                  <a:srgbClr val="0000CC"/>
                </a:solidFill>
              </a:rPr>
              <a:t>I would like to do the following function by using PGA309.</a:t>
            </a:r>
            <a:endParaRPr kumimoji="1" lang="ja-JP" altLang="en-US" i="1" dirty="0">
              <a:solidFill>
                <a:srgbClr val="0000CC"/>
              </a:solidFill>
            </a:endParaRPr>
          </a:p>
        </p:txBody>
      </p:sp>
      <p:sp>
        <p:nvSpPr>
          <p:cNvPr id="201" name="テキスト ボックス 200"/>
          <p:cNvSpPr txBox="1"/>
          <p:nvPr/>
        </p:nvSpPr>
        <p:spPr>
          <a:xfrm>
            <a:off x="107504" y="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b="1" dirty="0" smtClean="0">
                <a:solidFill>
                  <a:schemeClr val="bg1"/>
                </a:solidFill>
              </a:rPr>
              <a:t>4</a:t>
            </a:r>
            <a:endParaRPr kumimoji="1" lang="ja-JP" altLang="en-US" b="1" dirty="0">
              <a:solidFill>
                <a:schemeClr val="bg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1052736"/>
            <a:ext cx="2892425" cy="2195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2" name="テキスト ボックス 151"/>
          <p:cNvSpPr txBox="1"/>
          <p:nvPr/>
        </p:nvSpPr>
        <p:spPr>
          <a:xfrm>
            <a:off x="971600" y="692696"/>
            <a:ext cx="14401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/>
              <a:t>Sensor output</a:t>
            </a:r>
            <a:endParaRPr kumimoji="1" lang="ja-JP" altLang="en-US" sz="1200" dirty="0"/>
          </a:p>
        </p:txBody>
      </p:sp>
      <p:graphicFrame>
        <p:nvGraphicFramePr>
          <p:cNvPr id="153" name="Object 2"/>
          <p:cNvGraphicFramePr>
            <a:graphicFrameLocks noChangeAspect="1"/>
          </p:cNvGraphicFramePr>
          <p:nvPr/>
        </p:nvGraphicFramePr>
        <p:xfrm>
          <a:off x="4139952" y="2060848"/>
          <a:ext cx="3400425" cy="258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数式" r:id="rId4" imgW="2158920" imgH="177480" progId="Equation.3">
                  <p:embed/>
                </p:oleObj>
              </mc:Choice>
              <mc:Fallback>
                <p:oleObj name="数式" r:id="rId4" imgW="2158920" imgH="177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9952" y="2060848"/>
                        <a:ext cx="3400425" cy="258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5875">
                            <a:solidFill>
                              <a:srgbClr val="0000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4" name="Text Box 30"/>
          <p:cNvSpPr txBox="1">
            <a:spLocks noChangeArrowheads="1"/>
          </p:cNvSpPr>
          <p:nvPr/>
        </p:nvSpPr>
        <p:spPr bwMode="auto">
          <a:xfrm>
            <a:off x="3784131" y="1690146"/>
            <a:ext cx="2121093" cy="307777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 sz="1400" b="1" dirty="0" smtClean="0">
                <a:solidFill>
                  <a:schemeClr val="accent1">
                    <a:lumMod val="50000"/>
                  </a:schemeClr>
                </a:solidFill>
              </a:rPr>
              <a:t>センサ素子出力の近似式</a:t>
            </a:r>
            <a:endParaRPr lang="en-US" altLang="ja-JP" sz="1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156" name="Object 2"/>
          <p:cNvGraphicFramePr>
            <a:graphicFrameLocks noChangeAspect="1"/>
          </p:cNvGraphicFramePr>
          <p:nvPr/>
        </p:nvGraphicFramePr>
        <p:xfrm>
          <a:off x="5508104" y="2348880"/>
          <a:ext cx="2220912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数式" r:id="rId6" imgW="1409400" imgH="406080" progId="Equation.3">
                  <p:embed/>
                </p:oleObj>
              </mc:Choice>
              <mc:Fallback>
                <p:oleObj name="数式" r:id="rId6" imgW="1409400" imgH="4060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104" y="2348880"/>
                        <a:ext cx="2220912" cy="593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5875">
                            <a:solidFill>
                              <a:srgbClr val="0000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8" name="下矢印 157"/>
          <p:cNvSpPr/>
          <p:nvPr/>
        </p:nvSpPr>
        <p:spPr>
          <a:xfrm>
            <a:off x="1691680" y="3356992"/>
            <a:ext cx="504056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39552" y="3861048"/>
            <a:ext cx="2898775" cy="220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9" name="Text Box 30"/>
          <p:cNvSpPr txBox="1">
            <a:spLocks noChangeArrowheads="1"/>
          </p:cNvSpPr>
          <p:nvPr/>
        </p:nvSpPr>
        <p:spPr bwMode="auto">
          <a:xfrm>
            <a:off x="3707905" y="3789040"/>
            <a:ext cx="5400600" cy="2308324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ja-JP" sz="1200" dirty="0">
                <a:solidFill>
                  <a:schemeClr val="accent1">
                    <a:lumMod val="50000"/>
                  </a:schemeClr>
                </a:solidFill>
              </a:rPr>
              <a:t>I would like to do the </a:t>
            </a:r>
            <a:r>
              <a:rPr lang="en-US" altLang="ja-JP" sz="1200" dirty="0" smtClean="0">
                <a:solidFill>
                  <a:schemeClr val="accent1">
                    <a:lumMod val="50000"/>
                  </a:schemeClr>
                </a:solidFill>
              </a:rPr>
              <a:t>following function;</a:t>
            </a:r>
          </a:p>
          <a:p>
            <a:r>
              <a:rPr lang="en-US" altLang="ja-JP" sz="1200" dirty="0">
                <a:solidFill>
                  <a:schemeClr val="accent1">
                    <a:lumMod val="50000"/>
                  </a:schemeClr>
                </a:solidFill>
              </a:rPr>
              <a:t>/ Linearization, Amplification, </a:t>
            </a:r>
            <a:r>
              <a:rPr lang="en-US" altLang="ja-JP" sz="1200" dirty="0" smtClean="0">
                <a:solidFill>
                  <a:schemeClr val="accent1">
                    <a:lumMod val="50000"/>
                  </a:schemeClr>
                </a:solidFill>
              </a:rPr>
              <a:t>Offset </a:t>
            </a:r>
            <a:r>
              <a:rPr lang="en-US" altLang="ja-JP" sz="1200" dirty="0">
                <a:solidFill>
                  <a:schemeClr val="accent1">
                    <a:lumMod val="50000"/>
                  </a:schemeClr>
                </a:solidFill>
              </a:rPr>
              <a:t>compensation </a:t>
            </a:r>
            <a:endParaRPr lang="en-US" altLang="ja-JP" sz="1200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altLang="ja-JP" sz="1200" dirty="0" smtClean="0">
                <a:solidFill>
                  <a:schemeClr val="accent1">
                    <a:lumMod val="50000"/>
                  </a:schemeClr>
                </a:solidFill>
              </a:rPr>
              <a:t>/</a:t>
            </a:r>
            <a:r>
              <a:rPr lang="en-US" altLang="ja-JP" sz="1200" dirty="0">
                <a:solidFill>
                  <a:schemeClr val="accent1">
                    <a:lumMod val="50000"/>
                  </a:schemeClr>
                </a:solidFill>
              </a:rPr>
              <a:t> Temperature drift compensation of output offset, Correction for temperature of </a:t>
            </a:r>
            <a:r>
              <a:rPr lang="en-US" altLang="ja-JP" sz="1200" dirty="0" smtClean="0">
                <a:solidFill>
                  <a:schemeClr val="accent1">
                    <a:lumMod val="50000"/>
                  </a:schemeClr>
                </a:solidFill>
              </a:rPr>
              <a:t>sensitivity</a:t>
            </a:r>
          </a:p>
          <a:p>
            <a:endParaRPr lang="en-US" altLang="ja-JP" sz="12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altLang="ja-JP" sz="1200" dirty="0" smtClean="0">
                <a:solidFill>
                  <a:schemeClr val="accent1">
                    <a:lumMod val="50000"/>
                  </a:schemeClr>
                </a:solidFill>
              </a:rPr>
              <a:t>Question:</a:t>
            </a:r>
          </a:p>
          <a:p>
            <a:r>
              <a:rPr lang="en-US" altLang="ja-JP" sz="1200" dirty="0" smtClean="0">
                <a:solidFill>
                  <a:schemeClr val="accent1">
                    <a:lumMod val="50000"/>
                  </a:schemeClr>
                </a:solidFill>
              </a:rPr>
              <a:t>/ Please </a:t>
            </a:r>
            <a:r>
              <a:rPr lang="en-US" altLang="ja-JP" sz="1200" dirty="0">
                <a:solidFill>
                  <a:schemeClr val="accent1">
                    <a:lumMod val="50000"/>
                  </a:schemeClr>
                </a:solidFill>
              </a:rPr>
              <a:t>let you know to me a flow to make PGA309 work</a:t>
            </a:r>
            <a:r>
              <a:rPr lang="en-US" altLang="ja-JP" sz="1200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  <a:p>
            <a:r>
              <a:rPr lang="en-US" altLang="ja-JP" sz="1200" dirty="0">
                <a:solidFill>
                  <a:schemeClr val="accent1">
                    <a:lumMod val="50000"/>
                  </a:schemeClr>
                </a:solidFill>
              </a:rPr>
              <a:t>/ When using PGA309 EVM-USB, which button and tab should be operated and</a:t>
            </a:r>
          </a:p>
          <a:p>
            <a:r>
              <a:rPr lang="en-US" altLang="ja-JP" sz="1200" dirty="0">
                <a:solidFill>
                  <a:schemeClr val="accent1">
                    <a:lumMod val="50000"/>
                  </a:schemeClr>
                </a:solidFill>
              </a:rPr>
              <a:t>order? </a:t>
            </a:r>
            <a:endParaRPr lang="en-US" altLang="ja-JP" sz="1200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altLang="ja-JP" sz="1200" dirty="0">
                <a:solidFill>
                  <a:schemeClr val="accent1">
                    <a:lumMod val="50000"/>
                  </a:schemeClr>
                </a:solidFill>
              </a:rPr>
              <a:t>/ When working EVM using our company's sensor, where should we just input for linearization and correction of temperature</a:t>
            </a:r>
            <a:r>
              <a:rPr lang="en-US" altLang="ja-JP" sz="1200" dirty="0" smtClean="0">
                <a:solidFill>
                  <a:schemeClr val="accent1">
                    <a:lumMod val="50000"/>
                  </a:schemeClr>
                </a:solidFill>
              </a:rPr>
              <a:t>?</a:t>
            </a:r>
          </a:p>
          <a:p>
            <a:r>
              <a:rPr lang="en-US" altLang="ja-JP" sz="1200" dirty="0">
                <a:solidFill>
                  <a:schemeClr val="accent1">
                    <a:lumMod val="50000"/>
                  </a:schemeClr>
                </a:solidFill>
              </a:rPr>
              <a:t>Please teach me concretely.</a:t>
            </a:r>
            <a:endParaRPr lang="en-US" altLang="ja-JP" sz="1200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39552" y="1052736"/>
            <a:ext cx="2898775" cy="2195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21097" y="3861048"/>
            <a:ext cx="2898775" cy="2195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テキスト ボックス 1"/>
          <p:cNvSpPr txBox="1"/>
          <p:nvPr/>
        </p:nvSpPr>
        <p:spPr>
          <a:xfrm rot="16200000">
            <a:off x="-465003" y="1914137"/>
            <a:ext cx="2123507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200" dirty="0" smtClean="0"/>
              <a:t>Differential output between Vin1 and Vin2 input(V)</a:t>
            </a:r>
            <a:endParaRPr kumimoji="1" lang="ja-JP" altLang="en-US" sz="1200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619672" y="3062146"/>
            <a:ext cx="1152128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200" dirty="0" smtClean="0"/>
              <a:t>Load (full scale)</a:t>
            </a:r>
            <a:endParaRPr kumimoji="1" lang="ja-JP" altLang="en-US" sz="12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7020272" y="2688329"/>
            <a:ext cx="504056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200" dirty="0" smtClean="0"/>
              <a:t>Load</a:t>
            </a:r>
            <a:endParaRPr kumimoji="1" lang="ja-JP" altLang="en-US" sz="12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3755876" y="1690146"/>
            <a:ext cx="3672408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ja-JP" sz="1200" dirty="0"/>
              <a:t>Calculation of the approximate value of a sensor output </a:t>
            </a:r>
            <a:endParaRPr kumimoji="1" lang="ja-JP" alt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1703</TotalTime>
  <Words>361</Words>
  <Application>Microsoft Office PowerPoint</Application>
  <PresentationFormat>画面に合わせる (4:3)</PresentationFormat>
  <Paragraphs>72</Paragraphs>
  <Slides>3</Slides>
  <Notes>0</Notes>
  <HiddenSlides>0</HiddenSlides>
  <MMClips>0</MMClips>
  <ScaleCrop>false</ScaleCrop>
  <HeadingPairs>
    <vt:vector size="6" baseType="variant"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5" baseType="lpstr">
      <vt:lpstr>Office テーマ</vt:lpstr>
      <vt:lpstr>数式</vt:lpstr>
      <vt:lpstr>PowerPoint プレゼンテーション</vt:lpstr>
      <vt:lpstr>PowerPoint プレゼンテーション</vt:lpstr>
      <vt:lpstr>PowerPoint プレゼンテーション</vt:lpstr>
    </vt:vector>
  </TitlesOfParts>
  <Company>Hitachi Metals Co.,Ltd.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0008250421</dc:creator>
  <cp:lastModifiedBy>KW</cp:lastModifiedBy>
  <cp:revision>149</cp:revision>
  <dcterms:created xsi:type="dcterms:W3CDTF">2014-06-09T06:48:02Z</dcterms:created>
  <dcterms:modified xsi:type="dcterms:W3CDTF">2014-10-10T04:17:49Z</dcterms:modified>
</cp:coreProperties>
</file>