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2013/4/23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TLC59116 Use Case 1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395536" y="1484784"/>
            <a:ext cx="3888432" cy="30963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Board A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4932040" y="1484784"/>
            <a:ext cx="3888432" cy="309634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Board B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74" name="グループ化 73"/>
          <p:cNvGrpSpPr/>
          <p:nvPr/>
        </p:nvGrpSpPr>
        <p:grpSpPr>
          <a:xfrm>
            <a:off x="7524000" y="1916832"/>
            <a:ext cx="334962" cy="1094035"/>
            <a:chOff x="7549406" y="2533080"/>
            <a:chExt cx="334962" cy="1094035"/>
          </a:xfrm>
        </p:grpSpPr>
        <p:sp>
          <p:nvSpPr>
            <p:cNvPr id="8" name="Line 133"/>
            <p:cNvSpPr>
              <a:spLocks noChangeAspect="1" noChangeShapeType="1"/>
            </p:cNvSpPr>
            <p:nvPr/>
          </p:nvSpPr>
          <p:spPr bwMode="auto">
            <a:xfrm flipV="1">
              <a:off x="7747843" y="2610867"/>
              <a:ext cx="39688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9" name="Line 134"/>
            <p:cNvSpPr>
              <a:spLocks noChangeAspect="1" noChangeShapeType="1"/>
            </p:cNvSpPr>
            <p:nvPr/>
          </p:nvSpPr>
          <p:spPr bwMode="auto">
            <a:xfrm>
              <a:off x="7787531" y="2610867"/>
              <a:ext cx="39687" cy="396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0" name="Line 135"/>
            <p:cNvSpPr>
              <a:spLocks noChangeAspect="1" noChangeShapeType="1"/>
            </p:cNvSpPr>
            <p:nvPr/>
          </p:nvSpPr>
          <p:spPr bwMode="auto">
            <a:xfrm flipV="1">
              <a:off x="7825631" y="2533080"/>
              <a:ext cx="58737" cy="117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2" name="Freeform 147"/>
            <p:cNvSpPr>
              <a:spLocks noChangeAspect="1"/>
            </p:cNvSpPr>
            <p:nvPr/>
          </p:nvSpPr>
          <p:spPr bwMode="auto">
            <a:xfrm>
              <a:off x="7552581" y="2552130"/>
              <a:ext cx="155575" cy="176212"/>
            </a:xfrm>
            <a:custGeom>
              <a:avLst/>
              <a:gdLst>
                <a:gd name="T0" fmla="*/ 0 w 20000"/>
                <a:gd name="T1" fmla="*/ 0 h 20000"/>
                <a:gd name="T2" fmla="*/ 77465 w 20000"/>
                <a:gd name="T3" fmla="*/ 175026 h 20000"/>
                <a:gd name="T4" fmla="*/ 154930 w 20000"/>
                <a:gd name="T5" fmla="*/ 0 h 20000"/>
                <a:gd name="T6" fmla="*/ 0 w 20000"/>
                <a:gd name="T7" fmla="*/ 0 h 20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9938" y="19890"/>
                  </a:lnTo>
                  <a:lnTo>
                    <a:pt x="198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3" name="Freeform 148"/>
            <p:cNvSpPr>
              <a:spLocks noChangeAspect="1"/>
            </p:cNvSpPr>
            <p:nvPr/>
          </p:nvSpPr>
          <p:spPr bwMode="auto">
            <a:xfrm>
              <a:off x="7549406" y="2726755"/>
              <a:ext cx="153987" cy="1587"/>
            </a:xfrm>
            <a:custGeom>
              <a:avLst/>
              <a:gdLst>
                <a:gd name="T0" fmla="*/ 0 w 159"/>
                <a:gd name="T1" fmla="*/ 0 h 1"/>
                <a:gd name="T2" fmla="*/ 153961 w 159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9" h="1">
                  <a:moveTo>
                    <a:pt x="0" y="0"/>
                  </a:moveTo>
                  <a:lnTo>
                    <a:pt x="159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4" name="Line 133"/>
            <p:cNvSpPr>
              <a:spLocks noChangeAspect="1" noChangeShapeType="1"/>
            </p:cNvSpPr>
            <p:nvPr/>
          </p:nvSpPr>
          <p:spPr bwMode="auto">
            <a:xfrm flipV="1">
              <a:off x="7747843" y="3077592"/>
              <a:ext cx="39688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5" name="Line 134"/>
            <p:cNvSpPr>
              <a:spLocks noChangeAspect="1" noChangeShapeType="1"/>
            </p:cNvSpPr>
            <p:nvPr/>
          </p:nvSpPr>
          <p:spPr bwMode="auto">
            <a:xfrm>
              <a:off x="7787531" y="3077592"/>
              <a:ext cx="39687" cy="396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6" name="Line 135"/>
            <p:cNvSpPr>
              <a:spLocks noChangeAspect="1" noChangeShapeType="1"/>
            </p:cNvSpPr>
            <p:nvPr/>
          </p:nvSpPr>
          <p:spPr bwMode="auto">
            <a:xfrm flipV="1">
              <a:off x="7825631" y="2999805"/>
              <a:ext cx="58737" cy="117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8" name="Freeform 147"/>
            <p:cNvSpPr>
              <a:spLocks noChangeAspect="1"/>
            </p:cNvSpPr>
            <p:nvPr/>
          </p:nvSpPr>
          <p:spPr bwMode="auto">
            <a:xfrm>
              <a:off x="7552581" y="3018855"/>
              <a:ext cx="155575" cy="176212"/>
            </a:xfrm>
            <a:custGeom>
              <a:avLst/>
              <a:gdLst>
                <a:gd name="T0" fmla="*/ 0 w 20000"/>
                <a:gd name="T1" fmla="*/ 0 h 20000"/>
                <a:gd name="T2" fmla="*/ 77465 w 20000"/>
                <a:gd name="T3" fmla="*/ 175026 h 20000"/>
                <a:gd name="T4" fmla="*/ 154930 w 20000"/>
                <a:gd name="T5" fmla="*/ 0 h 20000"/>
                <a:gd name="T6" fmla="*/ 0 w 20000"/>
                <a:gd name="T7" fmla="*/ 0 h 20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9938" y="19890"/>
                  </a:lnTo>
                  <a:lnTo>
                    <a:pt x="198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9" name="Freeform 148"/>
            <p:cNvSpPr>
              <a:spLocks noChangeAspect="1"/>
            </p:cNvSpPr>
            <p:nvPr/>
          </p:nvSpPr>
          <p:spPr bwMode="auto">
            <a:xfrm>
              <a:off x="7549406" y="3193480"/>
              <a:ext cx="153987" cy="1587"/>
            </a:xfrm>
            <a:custGeom>
              <a:avLst/>
              <a:gdLst>
                <a:gd name="T0" fmla="*/ 0 w 159"/>
                <a:gd name="T1" fmla="*/ 0 h 1"/>
                <a:gd name="T2" fmla="*/ 153961 w 159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9" h="1">
                  <a:moveTo>
                    <a:pt x="0" y="0"/>
                  </a:moveTo>
                  <a:lnTo>
                    <a:pt x="159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23" name="Line 133"/>
            <p:cNvSpPr>
              <a:spLocks noChangeAspect="1" noChangeShapeType="1"/>
            </p:cNvSpPr>
            <p:nvPr/>
          </p:nvSpPr>
          <p:spPr bwMode="auto">
            <a:xfrm flipV="1">
              <a:off x="7747843" y="3509640"/>
              <a:ext cx="39688" cy="793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24" name="Line 134"/>
            <p:cNvSpPr>
              <a:spLocks noChangeAspect="1" noChangeShapeType="1"/>
            </p:cNvSpPr>
            <p:nvPr/>
          </p:nvSpPr>
          <p:spPr bwMode="auto">
            <a:xfrm>
              <a:off x="7787531" y="3509640"/>
              <a:ext cx="39687" cy="396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25" name="Line 135"/>
            <p:cNvSpPr>
              <a:spLocks noChangeAspect="1" noChangeShapeType="1"/>
            </p:cNvSpPr>
            <p:nvPr/>
          </p:nvSpPr>
          <p:spPr bwMode="auto">
            <a:xfrm flipV="1">
              <a:off x="7825631" y="3431853"/>
              <a:ext cx="58737" cy="117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27" name="Freeform 147"/>
            <p:cNvSpPr>
              <a:spLocks noChangeAspect="1"/>
            </p:cNvSpPr>
            <p:nvPr/>
          </p:nvSpPr>
          <p:spPr bwMode="auto">
            <a:xfrm>
              <a:off x="7552581" y="3450903"/>
              <a:ext cx="155575" cy="176212"/>
            </a:xfrm>
            <a:custGeom>
              <a:avLst/>
              <a:gdLst>
                <a:gd name="T0" fmla="*/ 0 w 20000"/>
                <a:gd name="T1" fmla="*/ 0 h 20000"/>
                <a:gd name="T2" fmla="*/ 77465 w 20000"/>
                <a:gd name="T3" fmla="*/ 175026 h 20000"/>
                <a:gd name="T4" fmla="*/ 154930 w 20000"/>
                <a:gd name="T5" fmla="*/ 0 h 20000"/>
                <a:gd name="T6" fmla="*/ 0 w 20000"/>
                <a:gd name="T7" fmla="*/ 0 h 200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9938" y="19890"/>
                  </a:lnTo>
                  <a:lnTo>
                    <a:pt x="1987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 cap="flat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28" name="Freeform 148"/>
            <p:cNvSpPr>
              <a:spLocks noChangeAspect="1"/>
            </p:cNvSpPr>
            <p:nvPr/>
          </p:nvSpPr>
          <p:spPr bwMode="auto">
            <a:xfrm>
              <a:off x="7549406" y="3625528"/>
              <a:ext cx="153987" cy="1587"/>
            </a:xfrm>
            <a:custGeom>
              <a:avLst/>
              <a:gdLst>
                <a:gd name="T0" fmla="*/ 0 w 159"/>
                <a:gd name="T1" fmla="*/ 0 h 1"/>
                <a:gd name="T2" fmla="*/ 153961 w 159"/>
                <a:gd name="T3" fmla="*/ 0 h 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59" h="1">
                  <a:moveTo>
                    <a:pt x="0" y="0"/>
                  </a:moveTo>
                  <a:lnTo>
                    <a:pt x="159" y="0"/>
                  </a:lnTo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</p:grpSp>
      <p:cxnSp>
        <p:nvCxnSpPr>
          <p:cNvPr id="30" name="カギ線コネクタ 29"/>
          <p:cNvCxnSpPr>
            <a:stCxn id="70" idx="0"/>
            <a:endCxn id="53" idx="6"/>
          </p:cNvCxnSpPr>
          <p:nvPr/>
        </p:nvCxnSpPr>
        <p:spPr>
          <a:xfrm rot="16200000" flipV="1">
            <a:off x="6051147" y="2057854"/>
            <a:ext cx="1953683" cy="1167575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5508104" y="1556792"/>
            <a:ext cx="576064" cy="229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12V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3" name="Line 249"/>
          <p:cNvSpPr>
            <a:spLocks noChangeAspect="1" noChangeShapeType="1"/>
          </p:cNvSpPr>
          <p:nvPr/>
        </p:nvSpPr>
        <p:spPr bwMode="auto">
          <a:xfrm>
            <a:off x="6412200" y="1692598"/>
            <a:ext cx="0" cy="76448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44" name="Line 250"/>
          <p:cNvSpPr>
            <a:spLocks noChangeAspect="1" noChangeShapeType="1"/>
          </p:cNvSpPr>
          <p:nvPr/>
        </p:nvSpPr>
        <p:spPr bwMode="auto">
          <a:xfrm>
            <a:off x="6412200" y="2672978"/>
            <a:ext cx="0" cy="103892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45" name="Line 252"/>
          <p:cNvSpPr>
            <a:spLocks noChangeAspect="1" noChangeShapeType="1"/>
          </p:cNvSpPr>
          <p:nvPr/>
        </p:nvSpPr>
        <p:spPr bwMode="auto">
          <a:xfrm>
            <a:off x="6412200" y="2457078"/>
            <a:ext cx="76200" cy="19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46" name="Line 253"/>
          <p:cNvSpPr>
            <a:spLocks noChangeAspect="1" noChangeShapeType="1"/>
          </p:cNvSpPr>
          <p:nvPr/>
        </p:nvSpPr>
        <p:spPr bwMode="auto">
          <a:xfrm flipH="1">
            <a:off x="6336000" y="2474540"/>
            <a:ext cx="152400" cy="365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47" name="Line 254"/>
          <p:cNvSpPr>
            <a:spLocks noChangeAspect="1" noChangeShapeType="1"/>
          </p:cNvSpPr>
          <p:nvPr/>
        </p:nvSpPr>
        <p:spPr bwMode="auto">
          <a:xfrm>
            <a:off x="6336000" y="2511053"/>
            <a:ext cx="152400" cy="36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48" name="Line 255"/>
          <p:cNvSpPr>
            <a:spLocks noChangeAspect="1" noChangeShapeType="1"/>
          </p:cNvSpPr>
          <p:nvPr/>
        </p:nvSpPr>
        <p:spPr bwMode="auto">
          <a:xfrm flipH="1">
            <a:off x="6336000" y="2545978"/>
            <a:ext cx="152400" cy="38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49" name="Line 256"/>
          <p:cNvSpPr>
            <a:spLocks noChangeAspect="1" noChangeShapeType="1"/>
          </p:cNvSpPr>
          <p:nvPr/>
        </p:nvSpPr>
        <p:spPr bwMode="auto">
          <a:xfrm>
            <a:off x="6336000" y="2582490"/>
            <a:ext cx="152400" cy="365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50" name="Line 257"/>
          <p:cNvSpPr>
            <a:spLocks noChangeAspect="1" noChangeShapeType="1"/>
          </p:cNvSpPr>
          <p:nvPr/>
        </p:nvSpPr>
        <p:spPr bwMode="auto">
          <a:xfrm flipH="1">
            <a:off x="6336000" y="2619003"/>
            <a:ext cx="152400" cy="36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51" name="Line 258"/>
          <p:cNvSpPr>
            <a:spLocks noChangeAspect="1" noChangeShapeType="1"/>
          </p:cNvSpPr>
          <p:nvPr/>
        </p:nvSpPr>
        <p:spPr bwMode="auto">
          <a:xfrm>
            <a:off x="6336000" y="2653928"/>
            <a:ext cx="76200" cy="19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53" name="円/楕円 52"/>
          <p:cNvSpPr/>
          <p:nvPr/>
        </p:nvSpPr>
        <p:spPr>
          <a:xfrm>
            <a:off x="6372200" y="162880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Line 249"/>
          <p:cNvSpPr>
            <a:spLocks noChangeAspect="1" noChangeShapeType="1"/>
          </p:cNvSpPr>
          <p:nvPr/>
        </p:nvSpPr>
        <p:spPr bwMode="auto">
          <a:xfrm rot="5400000">
            <a:off x="7275988" y="3501325"/>
            <a:ext cx="0" cy="43979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58" name="Line 250"/>
          <p:cNvSpPr>
            <a:spLocks noChangeAspect="1" noChangeShapeType="1"/>
          </p:cNvSpPr>
          <p:nvPr/>
        </p:nvSpPr>
        <p:spPr bwMode="auto">
          <a:xfrm rot="5400000">
            <a:off x="5886115" y="2767149"/>
            <a:ext cx="0" cy="19081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59" name="Line 252"/>
          <p:cNvSpPr>
            <a:spLocks noChangeAspect="1" noChangeShapeType="1"/>
          </p:cNvSpPr>
          <p:nvPr/>
        </p:nvSpPr>
        <p:spPr bwMode="auto">
          <a:xfrm rot="5400000">
            <a:off x="7008465" y="3749799"/>
            <a:ext cx="76200" cy="19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60" name="Line 253"/>
          <p:cNvSpPr>
            <a:spLocks noChangeAspect="1" noChangeShapeType="1"/>
          </p:cNvSpPr>
          <p:nvPr/>
        </p:nvSpPr>
        <p:spPr bwMode="auto">
          <a:xfrm rot="5400000" flipH="1">
            <a:off x="6944172" y="3702968"/>
            <a:ext cx="152400" cy="365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61" name="Line 254"/>
          <p:cNvSpPr>
            <a:spLocks noChangeAspect="1" noChangeShapeType="1"/>
          </p:cNvSpPr>
          <p:nvPr/>
        </p:nvSpPr>
        <p:spPr bwMode="auto">
          <a:xfrm rot="5400000">
            <a:off x="6907659" y="3702968"/>
            <a:ext cx="152400" cy="36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62" name="Line 255"/>
          <p:cNvSpPr>
            <a:spLocks noChangeAspect="1" noChangeShapeType="1"/>
          </p:cNvSpPr>
          <p:nvPr/>
        </p:nvSpPr>
        <p:spPr bwMode="auto">
          <a:xfrm rot="5400000" flipH="1">
            <a:off x="6871940" y="3702174"/>
            <a:ext cx="152400" cy="38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63" name="Line 256"/>
          <p:cNvSpPr>
            <a:spLocks noChangeAspect="1" noChangeShapeType="1"/>
          </p:cNvSpPr>
          <p:nvPr/>
        </p:nvSpPr>
        <p:spPr bwMode="auto">
          <a:xfrm rot="5400000">
            <a:off x="6836222" y="3702968"/>
            <a:ext cx="152400" cy="3651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64" name="Line 257"/>
          <p:cNvSpPr>
            <a:spLocks noChangeAspect="1" noChangeShapeType="1"/>
          </p:cNvSpPr>
          <p:nvPr/>
        </p:nvSpPr>
        <p:spPr bwMode="auto">
          <a:xfrm rot="5400000" flipH="1">
            <a:off x="6799709" y="3702968"/>
            <a:ext cx="152400" cy="3651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65" name="Line 258"/>
          <p:cNvSpPr>
            <a:spLocks noChangeAspect="1" noChangeShapeType="1"/>
          </p:cNvSpPr>
          <p:nvPr/>
        </p:nvSpPr>
        <p:spPr bwMode="auto">
          <a:xfrm rot="5400000">
            <a:off x="6811615" y="3673599"/>
            <a:ext cx="76200" cy="190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66" name="Line 486"/>
          <p:cNvSpPr>
            <a:spLocks noChangeAspect="1" noChangeShapeType="1"/>
          </p:cNvSpPr>
          <p:nvPr/>
        </p:nvSpPr>
        <p:spPr bwMode="auto">
          <a:xfrm>
            <a:off x="7495887" y="3616895"/>
            <a:ext cx="1588" cy="23336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med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7" name="Line 487"/>
          <p:cNvSpPr>
            <a:spLocks noChangeAspect="1" noChangeShapeType="1"/>
          </p:cNvSpPr>
          <p:nvPr/>
        </p:nvSpPr>
        <p:spPr bwMode="auto">
          <a:xfrm flipH="1">
            <a:off x="7495887" y="3616895"/>
            <a:ext cx="117475" cy="587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8" name="Line 488"/>
          <p:cNvSpPr>
            <a:spLocks noChangeAspect="1" noChangeShapeType="1"/>
          </p:cNvSpPr>
          <p:nvPr/>
        </p:nvSpPr>
        <p:spPr bwMode="auto">
          <a:xfrm flipH="1" flipV="1">
            <a:off x="7495887" y="3791520"/>
            <a:ext cx="117475" cy="5873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9" name="Line 489"/>
          <p:cNvSpPr>
            <a:spLocks noChangeAspect="1" noChangeShapeType="1"/>
          </p:cNvSpPr>
          <p:nvPr/>
        </p:nvSpPr>
        <p:spPr bwMode="auto">
          <a:xfrm>
            <a:off x="7611776" y="3848670"/>
            <a:ext cx="0" cy="45960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0" name="Line 490"/>
          <p:cNvSpPr>
            <a:spLocks noChangeAspect="1" noChangeShapeType="1"/>
          </p:cNvSpPr>
          <p:nvPr/>
        </p:nvSpPr>
        <p:spPr bwMode="auto">
          <a:xfrm flipV="1">
            <a:off x="7611775" y="3501008"/>
            <a:ext cx="1587" cy="117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5" name="円/楕円 74"/>
          <p:cNvSpPr/>
          <p:nvPr/>
        </p:nvSpPr>
        <p:spPr>
          <a:xfrm>
            <a:off x="6372200" y="367196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Line 250"/>
          <p:cNvSpPr>
            <a:spLocks noChangeAspect="1" noChangeShapeType="1"/>
          </p:cNvSpPr>
          <p:nvPr/>
        </p:nvSpPr>
        <p:spPr bwMode="auto">
          <a:xfrm rot="5400000">
            <a:off x="6201095" y="1502865"/>
            <a:ext cx="0" cy="342211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77" name="Line 38"/>
          <p:cNvSpPr>
            <a:spLocks noChangeAspect="1" noChangeShapeType="1"/>
          </p:cNvSpPr>
          <p:nvPr/>
        </p:nvSpPr>
        <p:spPr bwMode="auto">
          <a:xfrm>
            <a:off x="7503120" y="4308276"/>
            <a:ext cx="2032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8" name="Line 39"/>
          <p:cNvSpPr>
            <a:spLocks noChangeAspect="1" noChangeShapeType="1"/>
          </p:cNvSpPr>
          <p:nvPr/>
        </p:nvSpPr>
        <p:spPr bwMode="auto">
          <a:xfrm flipH="1">
            <a:off x="7553920" y="4308276"/>
            <a:ext cx="50800" cy="103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79" name="Line 40"/>
          <p:cNvSpPr>
            <a:spLocks noChangeAspect="1" noChangeShapeType="1"/>
          </p:cNvSpPr>
          <p:nvPr/>
        </p:nvSpPr>
        <p:spPr bwMode="auto">
          <a:xfrm flipH="1">
            <a:off x="7653933" y="4308276"/>
            <a:ext cx="52387" cy="103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0" name="Line 41"/>
          <p:cNvSpPr>
            <a:spLocks noChangeAspect="1" noChangeShapeType="1"/>
          </p:cNvSpPr>
          <p:nvPr/>
        </p:nvSpPr>
        <p:spPr bwMode="auto">
          <a:xfrm flipH="1">
            <a:off x="7452320" y="4308276"/>
            <a:ext cx="52388" cy="103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1547664" y="2204864"/>
            <a:ext cx="1800000" cy="1800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TLC59116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83" name="円/楕円 82"/>
          <p:cNvSpPr/>
          <p:nvPr/>
        </p:nvSpPr>
        <p:spPr>
          <a:xfrm>
            <a:off x="4896000" y="367196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円/楕円 83"/>
          <p:cNvSpPr/>
          <p:nvPr/>
        </p:nvSpPr>
        <p:spPr>
          <a:xfrm>
            <a:off x="4248000" y="3671960"/>
            <a:ext cx="72000" cy="72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6" name="曲線コネクタ 85"/>
          <p:cNvCxnSpPr>
            <a:stCxn id="84" idx="5"/>
            <a:endCxn id="83" idx="1"/>
          </p:cNvCxnSpPr>
          <p:nvPr/>
        </p:nvCxnSpPr>
        <p:spPr>
          <a:xfrm rot="5400000" flipH="1" flipV="1">
            <a:off x="4582544" y="3409416"/>
            <a:ext cx="50912" cy="597088"/>
          </a:xfrm>
          <a:prstGeom prst="curvedConnector5">
            <a:avLst>
              <a:gd name="adj1" fmla="val -353221"/>
              <a:gd name="adj2" fmla="val 50000"/>
              <a:gd name="adj3" fmla="val 357432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Line 250"/>
          <p:cNvSpPr>
            <a:spLocks noChangeAspect="1" noChangeShapeType="1"/>
          </p:cNvSpPr>
          <p:nvPr/>
        </p:nvSpPr>
        <p:spPr bwMode="auto">
          <a:xfrm rot="5400000">
            <a:off x="3797932" y="3266964"/>
            <a:ext cx="0" cy="90013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2771800" y="3573016"/>
            <a:ext cx="576064" cy="229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b="1" dirty="0" err="1" smtClean="0">
                <a:solidFill>
                  <a:schemeClr val="tx1"/>
                </a:solidFill>
              </a:rPr>
              <a:t>OUTx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grpSp>
        <p:nvGrpSpPr>
          <p:cNvPr id="106" name="グループ化 105"/>
          <p:cNvGrpSpPr/>
          <p:nvPr/>
        </p:nvGrpSpPr>
        <p:grpSpPr>
          <a:xfrm>
            <a:off x="3600000" y="2852936"/>
            <a:ext cx="152400" cy="215900"/>
            <a:chOff x="3563888" y="3212976"/>
            <a:chExt cx="152400" cy="215900"/>
          </a:xfrm>
        </p:grpSpPr>
        <p:sp>
          <p:nvSpPr>
            <p:cNvPr id="96" name="Line 252"/>
            <p:cNvSpPr>
              <a:spLocks noChangeAspect="1" noChangeShapeType="1"/>
            </p:cNvSpPr>
            <p:nvPr/>
          </p:nvSpPr>
          <p:spPr bwMode="auto">
            <a:xfrm>
              <a:off x="3640088" y="3212976"/>
              <a:ext cx="76200" cy="190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97" name="Line 253"/>
            <p:cNvSpPr>
              <a:spLocks noChangeAspect="1" noChangeShapeType="1"/>
            </p:cNvSpPr>
            <p:nvPr/>
          </p:nvSpPr>
          <p:spPr bwMode="auto">
            <a:xfrm flipH="1">
              <a:off x="3563888" y="3230438"/>
              <a:ext cx="152400" cy="365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98" name="Line 254"/>
            <p:cNvSpPr>
              <a:spLocks noChangeAspect="1" noChangeShapeType="1"/>
            </p:cNvSpPr>
            <p:nvPr/>
          </p:nvSpPr>
          <p:spPr bwMode="auto">
            <a:xfrm>
              <a:off x="3563888" y="3266951"/>
              <a:ext cx="152400" cy="365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99" name="Line 255"/>
            <p:cNvSpPr>
              <a:spLocks noChangeAspect="1" noChangeShapeType="1"/>
            </p:cNvSpPr>
            <p:nvPr/>
          </p:nvSpPr>
          <p:spPr bwMode="auto">
            <a:xfrm flipH="1">
              <a:off x="3563888" y="3301876"/>
              <a:ext cx="152400" cy="381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00" name="Line 256"/>
            <p:cNvSpPr>
              <a:spLocks noChangeAspect="1" noChangeShapeType="1"/>
            </p:cNvSpPr>
            <p:nvPr/>
          </p:nvSpPr>
          <p:spPr bwMode="auto">
            <a:xfrm>
              <a:off x="3563888" y="3338388"/>
              <a:ext cx="152400" cy="3651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01" name="Line 257"/>
            <p:cNvSpPr>
              <a:spLocks noChangeAspect="1" noChangeShapeType="1"/>
            </p:cNvSpPr>
            <p:nvPr/>
          </p:nvSpPr>
          <p:spPr bwMode="auto">
            <a:xfrm flipH="1">
              <a:off x="3563888" y="3374901"/>
              <a:ext cx="152400" cy="365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  <p:sp>
          <p:nvSpPr>
            <p:cNvPr id="102" name="Line 258"/>
            <p:cNvSpPr>
              <a:spLocks noChangeAspect="1" noChangeShapeType="1"/>
            </p:cNvSpPr>
            <p:nvPr/>
          </p:nvSpPr>
          <p:spPr bwMode="auto">
            <a:xfrm>
              <a:off x="3563888" y="3409826"/>
              <a:ext cx="76200" cy="190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endParaRPr lang="ja-JP" altLang="en-US"/>
            </a:p>
          </p:txBody>
        </p:sp>
      </p:grpSp>
      <p:sp>
        <p:nvSpPr>
          <p:cNvPr id="103" name="正方形/長方形 102"/>
          <p:cNvSpPr/>
          <p:nvPr/>
        </p:nvSpPr>
        <p:spPr>
          <a:xfrm>
            <a:off x="2771800" y="2492896"/>
            <a:ext cx="576064" cy="229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b="1" dirty="0" smtClean="0">
                <a:solidFill>
                  <a:schemeClr val="tx1"/>
                </a:solidFill>
              </a:rPr>
              <a:t>REXT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04" name="Line 250"/>
          <p:cNvSpPr>
            <a:spLocks noChangeAspect="1" noChangeShapeType="1"/>
          </p:cNvSpPr>
          <p:nvPr/>
        </p:nvSpPr>
        <p:spPr bwMode="auto">
          <a:xfrm rot="5400000">
            <a:off x="3513026" y="2444316"/>
            <a:ext cx="0" cy="33032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105" name="Line 249"/>
          <p:cNvSpPr>
            <a:spLocks noChangeAspect="1" noChangeShapeType="1"/>
          </p:cNvSpPr>
          <p:nvPr/>
        </p:nvSpPr>
        <p:spPr bwMode="auto">
          <a:xfrm>
            <a:off x="3672000" y="2619002"/>
            <a:ext cx="0" cy="23393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ja-JP" altLang="en-US"/>
          </a:p>
        </p:txBody>
      </p:sp>
      <p:sp>
        <p:nvSpPr>
          <p:cNvPr id="108" name="Line 489"/>
          <p:cNvSpPr>
            <a:spLocks noChangeAspect="1" noChangeShapeType="1"/>
          </p:cNvSpPr>
          <p:nvPr/>
        </p:nvSpPr>
        <p:spPr bwMode="auto">
          <a:xfrm>
            <a:off x="3672000" y="3068836"/>
            <a:ext cx="0" cy="17169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9" name="Line 38"/>
          <p:cNvSpPr>
            <a:spLocks noChangeAspect="1" noChangeShapeType="1"/>
          </p:cNvSpPr>
          <p:nvPr/>
        </p:nvSpPr>
        <p:spPr bwMode="auto">
          <a:xfrm>
            <a:off x="3542680" y="3240534"/>
            <a:ext cx="203200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0" name="Line 39"/>
          <p:cNvSpPr>
            <a:spLocks noChangeAspect="1" noChangeShapeType="1"/>
          </p:cNvSpPr>
          <p:nvPr/>
        </p:nvSpPr>
        <p:spPr bwMode="auto">
          <a:xfrm flipH="1">
            <a:off x="3593480" y="3240534"/>
            <a:ext cx="50800" cy="103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1" name="Line 40"/>
          <p:cNvSpPr>
            <a:spLocks noChangeAspect="1" noChangeShapeType="1"/>
          </p:cNvSpPr>
          <p:nvPr/>
        </p:nvSpPr>
        <p:spPr bwMode="auto">
          <a:xfrm flipH="1">
            <a:off x="3693493" y="3240534"/>
            <a:ext cx="52387" cy="103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2" name="Line 41"/>
          <p:cNvSpPr>
            <a:spLocks noChangeAspect="1" noChangeShapeType="1"/>
          </p:cNvSpPr>
          <p:nvPr/>
        </p:nvSpPr>
        <p:spPr bwMode="auto">
          <a:xfrm flipH="1">
            <a:off x="3491880" y="3240534"/>
            <a:ext cx="52388" cy="1031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13" name="正方形/長方形 112"/>
          <p:cNvSpPr/>
          <p:nvPr/>
        </p:nvSpPr>
        <p:spPr>
          <a:xfrm>
            <a:off x="395536" y="4725144"/>
            <a:ext cx="8424936" cy="1944216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dirty="0" smtClean="0">
                <a:solidFill>
                  <a:schemeClr val="tx1"/>
                </a:solidFill>
              </a:rPr>
              <a:t>Q1:</a:t>
            </a:r>
          </a:p>
          <a:p>
            <a:r>
              <a:rPr kumimoji="1" lang="en-US" altLang="ja-JP" sz="1400" dirty="0" smtClean="0">
                <a:solidFill>
                  <a:schemeClr val="tx1"/>
                </a:solidFill>
              </a:rPr>
              <a:t>Since customer does not like to have large current on the wire betwee</a:t>
            </a:r>
            <a:r>
              <a:rPr lang="en-US" altLang="ja-JP" sz="1400" dirty="0" smtClean="0">
                <a:solidFill>
                  <a:schemeClr val="tx1"/>
                </a:solidFill>
              </a:rPr>
              <a:t>n boards, they would like to use above circuit. Can TLC59116 accept this kind of configuration?</a:t>
            </a:r>
          </a:p>
          <a:p>
            <a:r>
              <a:rPr lang="en-US" altLang="ja-JP" sz="1400" dirty="0" smtClean="0">
                <a:solidFill>
                  <a:schemeClr val="tx1"/>
                </a:solidFill>
              </a:rPr>
              <a:t>(Do you recommend to use TLC59116F instead?</a:t>
            </a:r>
          </a:p>
          <a:p>
            <a:r>
              <a:rPr kumimoji="1" lang="en-US" altLang="ja-JP" sz="1400" dirty="0" smtClean="0">
                <a:solidFill>
                  <a:schemeClr val="tx1"/>
                </a:solidFill>
              </a:rPr>
              <a:t>Q2:</a:t>
            </a:r>
          </a:p>
          <a:p>
            <a:r>
              <a:rPr kumimoji="1" lang="en-US" altLang="ja-JP" sz="1400" dirty="0" smtClean="0">
                <a:solidFill>
                  <a:schemeClr val="tx1"/>
                </a:solidFill>
              </a:rPr>
              <a:t>If above configuration is feasible, any idea to define resistor value for REXT pin?</a:t>
            </a:r>
          </a:p>
          <a:p>
            <a:r>
              <a:rPr lang="en-US" altLang="ja-JP" sz="1400" dirty="0" smtClean="0">
                <a:solidFill>
                  <a:schemeClr val="tx1"/>
                </a:solidFill>
              </a:rPr>
              <a:t>Q3:</a:t>
            </a:r>
          </a:p>
          <a:p>
            <a:r>
              <a:rPr kumimoji="1" lang="en-US" altLang="ja-JP" sz="1400" dirty="0" smtClean="0">
                <a:solidFill>
                  <a:schemeClr val="tx1"/>
                </a:solidFill>
              </a:rPr>
              <a:t>What is the internal equivalent circuit of </a:t>
            </a:r>
            <a:r>
              <a:rPr kumimoji="1" lang="en-US" altLang="ja-JP" sz="1400" dirty="0" err="1" smtClean="0">
                <a:solidFill>
                  <a:schemeClr val="tx1"/>
                </a:solidFill>
              </a:rPr>
              <a:t>OUTx</a:t>
            </a:r>
            <a:r>
              <a:rPr kumimoji="1" lang="en-US" altLang="ja-JP" sz="1400" dirty="0" smtClean="0">
                <a:solidFill>
                  <a:schemeClr val="tx1"/>
                </a:solidFill>
              </a:rPr>
              <a:t> pin? Open drain?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12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87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TLC59116 Use Case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TLC59116 Use Case 1</dc:title>
  <cp:lastModifiedBy>10877</cp:lastModifiedBy>
  <cp:revision>1</cp:revision>
  <dcterms:modified xsi:type="dcterms:W3CDTF">2013-04-23T15:27:55Z</dcterms:modified>
</cp:coreProperties>
</file>