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Default Extension="tiff" ContentType="image/tiff"/>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3" r:id="rId4"/>
  </p:sldMasterIdLst>
  <p:notesMasterIdLst>
    <p:notesMasterId r:id="rId64"/>
  </p:notesMasterIdLst>
  <p:handoutMasterIdLst>
    <p:handoutMasterId r:id="rId65"/>
  </p:handoutMasterIdLst>
  <p:sldIdLst>
    <p:sldId id="265" r:id="rId5"/>
    <p:sldId id="319" r:id="rId6"/>
    <p:sldId id="267" r:id="rId7"/>
    <p:sldId id="268" r:id="rId8"/>
    <p:sldId id="269" r:id="rId9"/>
    <p:sldId id="270" r:id="rId10"/>
    <p:sldId id="271" r:id="rId11"/>
    <p:sldId id="272" r:id="rId12"/>
    <p:sldId id="273" r:id="rId13"/>
    <p:sldId id="274" r:id="rId14"/>
    <p:sldId id="275" r:id="rId15"/>
    <p:sldId id="436" r:id="rId16"/>
    <p:sldId id="276" r:id="rId17"/>
    <p:sldId id="277" r:id="rId18"/>
    <p:sldId id="278" r:id="rId19"/>
    <p:sldId id="353" r:id="rId20"/>
    <p:sldId id="279" r:id="rId21"/>
    <p:sldId id="280" r:id="rId22"/>
    <p:sldId id="281" r:id="rId23"/>
    <p:sldId id="282" r:id="rId24"/>
    <p:sldId id="283" r:id="rId25"/>
    <p:sldId id="284" r:id="rId26"/>
    <p:sldId id="285" r:id="rId27"/>
    <p:sldId id="286" r:id="rId28"/>
    <p:sldId id="287" r:id="rId29"/>
    <p:sldId id="357" r:id="rId30"/>
    <p:sldId id="288" r:id="rId31"/>
    <p:sldId id="289" r:id="rId32"/>
    <p:sldId id="290" r:id="rId33"/>
    <p:sldId id="356" r:id="rId34"/>
    <p:sldId id="291" r:id="rId35"/>
    <p:sldId id="293" r:id="rId36"/>
    <p:sldId id="294" r:id="rId37"/>
    <p:sldId id="295" r:id="rId38"/>
    <p:sldId id="296" r:id="rId39"/>
    <p:sldId id="297" r:id="rId40"/>
    <p:sldId id="298" r:id="rId41"/>
    <p:sldId id="299" r:id="rId42"/>
    <p:sldId id="314" r:id="rId43"/>
    <p:sldId id="432" r:id="rId44"/>
    <p:sldId id="434" r:id="rId45"/>
    <p:sldId id="300" r:id="rId46"/>
    <p:sldId id="301" r:id="rId47"/>
    <p:sldId id="302" r:id="rId48"/>
    <p:sldId id="303" r:id="rId49"/>
    <p:sldId id="304" r:id="rId50"/>
    <p:sldId id="305" r:id="rId51"/>
    <p:sldId id="306" r:id="rId52"/>
    <p:sldId id="307" r:id="rId53"/>
    <p:sldId id="308" r:id="rId54"/>
    <p:sldId id="309" r:id="rId55"/>
    <p:sldId id="355" r:id="rId56"/>
    <p:sldId id="441" r:id="rId57"/>
    <p:sldId id="437" r:id="rId58"/>
    <p:sldId id="440" r:id="rId59"/>
    <p:sldId id="310" r:id="rId60"/>
    <p:sldId id="311" r:id="rId61"/>
    <p:sldId id="312" r:id="rId62"/>
    <p:sldId id="313" r:id="rId63"/>
  </p:sldIdLst>
  <p:sldSz cx="9144000" cy="6858000" type="screen4x3"/>
  <p:notesSz cx="6935788" cy="9220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9" autoAdjust="0"/>
    <p:restoredTop sz="94598" autoAdjust="0"/>
  </p:normalViewPr>
  <p:slideViewPr>
    <p:cSldViewPr snapToGrid="0">
      <p:cViewPr>
        <p:scale>
          <a:sx n="125" d="100"/>
          <a:sy n="125" d="100"/>
        </p:scale>
        <p:origin x="-1596" y="486"/>
      </p:cViewPr>
      <p:guideLst>
        <p:guide orient="horz" pos="432"/>
        <p:guide pos="216"/>
      </p:guideLst>
    </p:cSldViewPr>
  </p:slideViewPr>
  <p:notesTextViewPr>
    <p:cViewPr>
      <p:scale>
        <a:sx n="100" d="100"/>
        <a:sy n="100" d="100"/>
      </p:scale>
      <p:origin x="0" y="0"/>
    </p:cViewPr>
  </p:notesTextViewPr>
  <p:notesViewPr>
    <p:cSldViewPr snapToGrid="0">
      <p:cViewPr>
        <p:scale>
          <a:sx n="150" d="100"/>
          <a:sy n="150" d="100"/>
        </p:scale>
        <p:origin x="-516" y="0"/>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EBDB2-87C8-4515-9AF6-BD3C09BDD23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D3ED094-7FE8-4ED1-A67A-0F22FBDF66CF}">
      <dgm:prSet phldrT="[Text]" custT="1"/>
      <dgm:spPr>
        <a:solidFill>
          <a:schemeClr val="accent1">
            <a:lumMod val="60000"/>
            <a:lumOff val="40000"/>
          </a:schemeClr>
        </a:solidFill>
      </dgm:spPr>
      <dgm:t>
        <a:bodyPr/>
        <a:lstStyle/>
        <a:p>
          <a:r>
            <a:rPr lang="en-US" sz="2400" b="1" dirty="0" smtClean="0"/>
            <a:t>  </a:t>
          </a:r>
          <a:endParaRPr lang="en-US" sz="2400" b="1" dirty="0"/>
        </a:p>
      </dgm:t>
    </dgm:pt>
    <dgm:pt modelId="{E10442DC-6ED0-49EF-AC9C-53E67AEF31F8}" type="parTrans" cxnId="{F8875608-AAFB-4576-BD16-1433E4A0EF45}">
      <dgm:prSet/>
      <dgm:spPr/>
      <dgm:t>
        <a:bodyPr/>
        <a:lstStyle/>
        <a:p>
          <a:endParaRPr lang="en-US" sz="2400" b="1"/>
        </a:p>
      </dgm:t>
    </dgm:pt>
    <dgm:pt modelId="{DC13307C-D135-4852-AEA4-7E883F0597F8}" type="sibTrans" cxnId="{F8875608-AAFB-4576-BD16-1433E4A0EF45}">
      <dgm:prSet/>
      <dgm:spPr/>
      <dgm:t>
        <a:bodyPr/>
        <a:lstStyle/>
        <a:p>
          <a:endParaRPr lang="en-US" sz="2400" b="1"/>
        </a:p>
      </dgm:t>
    </dgm:pt>
    <dgm:pt modelId="{7F93902C-8CBC-4F40-A76D-6F6F86837196}">
      <dgm:prSet phldrT="[Text]" custT="1"/>
      <dgm:spPr>
        <a:solidFill>
          <a:schemeClr val="accent1">
            <a:lumMod val="60000"/>
            <a:lumOff val="40000"/>
          </a:schemeClr>
        </a:solidFill>
      </dgm:spPr>
      <dgm:t>
        <a:bodyPr/>
        <a:lstStyle/>
        <a:p>
          <a:r>
            <a:rPr lang="en-US" sz="2400" b="1" dirty="0" smtClean="0"/>
            <a:t>  </a:t>
          </a:r>
          <a:endParaRPr lang="en-US" sz="2400" b="1" dirty="0"/>
        </a:p>
      </dgm:t>
    </dgm:pt>
    <dgm:pt modelId="{2517EAF8-2557-4527-8346-9F881A512259}" type="parTrans" cxnId="{37974559-CF20-4203-BEE7-293D8ACEF6AF}">
      <dgm:prSet/>
      <dgm:spPr/>
      <dgm:t>
        <a:bodyPr/>
        <a:lstStyle/>
        <a:p>
          <a:endParaRPr lang="en-US" sz="2400" b="1"/>
        </a:p>
      </dgm:t>
    </dgm:pt>
    <dgm:pt modelId="{D27F2AAE-6F84-4273-8D19-973589E49BAC}" type="sibTrans" cxnId="{37974559-CF20-4203-BEE7-293D8ACEF6AF}">
      <dgm:prSet/>
      <dgm:spPr/>
      <dgm:t>
        <a:bodyPr/>
        <a:lstStyle/>
        <a:p>
          <a:endParaRPr lang="en-US" sz="2400" b="1"/>
        </a:p>
      </dgm:t>
    </dgm:pt>
    <dgm:pt modelId="{A7B0EC88-18AE-4D8C-8023-7D9B0E6B5AF5}">
      <dgm:prSet phldrT="[Text]" custT="1"/>
      <dgm:spPr/>
      <dgm:t>
        <a:bodyPr/>
        <a:lstStyle/>
        <a:p>
          <a:r>
            <a:rPr lang="en-US" sz="2400" b="1" dirty="0" smtClean="0"/>
            <a:t>Standard</a:t>
          </a:r>
          <a:endParaRPr lang="en-US" sz="2400" b="1" dirty="0"/>
        </a:p>
      </dgm:t>
    </dgm:pt>
    <dgm:pt modelId="{A047BCD9-A925-4408-A6D6-44C3CDDFA045}" type="parTrans" cxnId="{D2F2E695-FC0A-45FE-8792-306554DE471D}">
      <dgm:prSet/>
      <dgm:spPr/>
      <dgm:t>
        <a:bodyPr/>
        <a:lstStyle/>
        <a:p>
          <a:endParaRPr lang="en-US" sz="2400" b="1"/>
        </a:p>
      </dgm:t>
    </dgm:pt>
    <dgm:pt modelId="{B9679F6B-021E-4BAC-9DE1-229E3FF87E4F}" type="sibTrans" cxnId="{D2F2E695-FC0A-45FE-8792-306554DE471D}">
      <dgm:prSet/>
      <dgm:spPr/>
      <dgm:t>
        <a:bodyPr/>
        <a:lstStyle/>
        <a:p>
          <a:endParaRPr lang="en-US" sz="2400" b="1"/>
        </a:p>
      </dgm:t>
    </dgm:pt>
    <dgm:pt modelId="{E9EFE7E5-D841-47E2-8EB0-587740A21D7E}">
      <dgm:prSet phldrT="[Text]" custT="1"/>
      <dgm:spPr>
        <a:solidFill>
          <a:schemeClr val="accent1">
            <a:lumMod val="60000"/>
            <a:lumOff val="40000"/>
          </a:schemeClr>
        </a:solidFill>
      </dgm:spPr>
      <dgm:t>
        <a:bodyPr/>
        <a:lstStyle/>
        <a:p>
          <a:r>
            <a:rPr lang="en-US" sz="2400" b="1" dirty="0" smtClean="0"/>
            <a:t>  </a:t>
          </a:r>
          <a:endParaRPr lang="en-US" sz="2400" b="1" dirty="0"/>
        </a:p>
      </dgm:t>
    </dgm:pt>
    <dgm:pt modelId="{EC7DC64B-8B52-452D-B8A0-FF07EF21F0CF}" type="parTrans" cxnId="{5CF671DD-DEE9-4D3F-8E6A-1204AC694866}">
      <dgm:prSet/>
      <dgm:spPr/>
      <dgm:t>
        <a:bodyPr/>
        <a:lstStyle/>
        <a:p>
          <a:endParaRPr lang="en-US" sz="2400" b="1"/>
        </a:p>
      </dgm:t>
    </dgm:pt>
    <dgm:pt modelId="{EF89D14C-26F5-4E62-910A-B6281847B774}" type="sibTrans" cxnId="{5CF671DD-DEE9-4D3F-8E6A-1204AC694866}">
      <dgm:prSet/>
      <dgm:spPr/>
      <dgm:t>
        <a:bodyPr/>
        <a:lstStyle/>
        <a:p>
          <a:endParaRPr lang="en-US" sz="2400" b="1"/>
        </a:p>
      </dgm:t>
    </dgm:pt>
    <dgm:pt modelId="{C94EA79D-6D51-4EBF-9BC2-B4D7A6362AA1}">
      <dgm:prSet phldrT="[Text]" custT="1"/>
      <dgm:spPr/>
      <dgm:t>
        <a:bodyPr/>
        <a:lstStyle/>
        <a:p>
          <a:r>
            <a:rPr lang="en-US" sz="2400" b="1" dirty="0" smtClean="0"/>
            <a:t>EMI in SMPS</a:t>
          </a:r>
          <a:endParaRPr lang="en-US" sz="2400" b="1" dirty="0"/>
        </a:p>
      </dgm:t>
    </dgm:pt>
    <dgm:pt modelId="{3FBBE81B-E44A-4C07-BF74-AF2144452D0C}" type="parTrans" cxnId="{866CEE86-DBD0-4307-A605-3054F48332D0}">
      <dgm:prSet/>
      <dgm:spPr/>
      <dgm:t>
        <a:bodyPr/>
        <a:lstStyle/>
        <a:p>
          <a:endParaRPr lang="en-US" sz="2400" b="1"/>
        </a:p>
      </dgm:t>
    </dgm:pt>
    <dgm:pt modelId="{41EF5D75-5C81-4C40-9ED3-AD2C00640362}" type="sibTrans" cxnId="{866CEE86-DBD0-4307-A605-3054F48332D0}">
      <dgm:prSet/>
      <dgm:spPr/>
      <dgm:t>
        <a:bodyPr/>
        <a:lstStyle/>
        <a:p>
          <a:endParaRPr lang="en-US" sz="2400" b="1"/>
        </a:p>
      </dgm:t>
    </dgm:pt>
    <dgm:pt modelId="{2A0C21E1-9928-48EA-B300-D6226C239C7D}">
      <dgm:prSet phldrT="[Text]" custT="1"/>
      <dgm:spPr/>
      <dgm:t>
        <a:bodyPr/>
        <a:lstStyle/>
        <a:p>
          <a:r>
            <a:rPr lang="en-US" sz="2400" b="1" dirty="0" smtClean="0"/>
            <a:t>Definition</a:t>
          </a:r>
          <a:endParaRPr lang="en-US" sz="2400" b="1" dirty="0"/>
        </a:p>
      </dgm:t>
    </dgm:pt>
    <dgm:pt modelId="{73F151E7-2780-4678-B806-A2543C4EAA1F}" type="sibTrans" cxnId="{F622B307-9C27-40BA-AED9-A469EE1E77E4}">
      <dgm:prSet/>
      <dgm:spPr/>
      <dgm:t>
        <a:bodyPr/>
        <a:lstStyle/>
        <a:p>
          <a:endParaRPr lang="en-US" sz="2400" b="1"/>
        </a:p>
      </dgm:t>
    </dgm:pt>
    <dgm:pt modelId="{38C2240C-609F-4520-A43E-0DAA32612E32}" type="parTrans" cxnId="{F622B307-9C27-40BA-AED9-A469EE1E77E4}">
      <dgm:prSet/>
      <dgm:spPr/>
      <dgm:t>
        <a:bodyPr/>
        <a:lstStyle/>
        <a:p>
          <a:endParaRPr lang="en-US" sz="2400" b="1"/>
        </a:p>
      </dgm:t>
    </dgm:pt>
    <dgm:pt modelId="{87C8EB22-D76D-4377-B68E-344EA33E6F63}" type="pres">
      <dgm:prSet presAssocID="{004EBDB2-87C8-4515-9AF6-BD3C09BDD232}" presName="linearFlow" presStyleCnt="0">
        <dgm:presLayoutVars>
          <dgm:dir/>
          <dgm:animLvl val="lvl"/>
          <dgm:resizeHandles val="exact"/>
        </dgm:presLayoutVars>
      </dgm:prSet>
      <dgm:spPr/>
      <dgm:t>
        <a:bodyPr/>
        <a:lstStyle/>
        <a:p>
          <a:endParaRPr lang="en-US"/>
        </a:p>
      </dgm:t>
    </dgm:pt>
    <dgm:pt modelId="{F4ECFB5C-BD27-493C-A4AE-F8DFAFD941C0}" type="pres">
      <dgm:prSet presAssocID="{FD3ED094-7FE8-4ED1-A67A-0F22FBDF66CF}" presName="composite" presStyleCnt="0"/>
      <dgm:spPr/>
    </dgm:pt>
    <dgm:pt modelId="{37BC479E-0AA6-4202-A6C8-FB1C89EBC7FF}" type="pres">
      <dgm:prSet presAssocID="{FD3ED094-7FE8-4ED1-A67A-0F22FBDF66CF}" presName="parentText" presStyleLbl="alignNode1" presStyleIdx="0" presStyleCnt="3">
        <dgm:presLayoutVars>
          <dgm:chMax val="1"/>
          <dgm:bulletEnabled val="1"/>
        </dgm:presLayoutVars>
      </dgm:prSet>
      <dgm:spPr/>
      <dgm:t>
        <a:bodyPr/>
        <a:lstStyle/>
        <a:p>
          <a:endParaRPr lang="en-US"/>
        </a:p>
      </dgm:t>
    </dgm:pt>
    <dgm:pt modelId="{6B47B06D-9539-43CD-A23E-03376225ADA9}" type="pres">
      <dgm:prSet presAssocID="{FD3ED094-7FE8-4ED1-A67A-0F22FBDF66CF}" presName="descendantText" presStyleLbl="alignAcc1" presStyleIdx="0" presStyleCnt="3">
        <dgm:presLayoutVars>
          <dgm:bulletEnabled val="1"/>
        </dgm:presLayoutVars>
      </dgm:prSet>
      <dgm:spPr/>
      <dgm:t>
        <a:bodyPr/>
        <a:lstStyle/>
        <a:p>
          <a:endParaRPr lang="en-US"/>
        </a:p>
      </dgm:t>
    </dgm:pt>
    <dgm:pt modelId="{EC925056-DE2D-45AA-861D-0D020AF5ED7E}" type="pres">
      <dgm:prSet presAssocID="{DC13307C-D135-4852-AEA4-7E883F0597F8}" presName="sp" presStyleCnt="0"/>
      <dgm:spPr/>
    </dgm:pt>
    <dgm:pt modelId="{D954F39F-9411-4F44-8FAD-C31F3795C1F0}" type="pres">
      <dgm:prSet presAssocID="{7F93902C-8CBC-4F40-A76D-6F6F86837196}" presName="composite" presStyleCnt="0"/>
      <dgm:spPr/>
    </dgm:pt>
    <dgm:pt modelId="{B8B890AA-F216-4D8A-95F5-FA740A3DC851}" type="pres">
      <dgm:prSet presAssocID="{7F93902C-8CBC-4F40-A76D-6F6F86837196}" presName="parentText" presStyleLbl="alignNode1" presStyleIdx="1" presStyleCnt="3">
        <dgm:presLayoutVars>
          <dgm:chMax val="1"/>
          <dgm:bulletEnabled val="1"/>
        </dgm:presLayoutVars>
      </dgm:prSet>
      <dgm:spPr/>
      <dgm:t>
        <a:bodyPr/>
        <a:lstStyle/>
        <a:p>
          <a:endParaRPr lang="en-US"/>
        </a:p>
      </dgm:t>
    </dgm:pt>
    <dgm:pt modelId="{8535BC88-494C-4C20-9B27-2FA5934FABD9}" type="pres">
      <dgm:prSet presAssocID="{7F93902C-8CBC-4F40-A76D-6F6F86837196}" presName="descendantText" presStyleLbl="alignAcc1" presStyleIdx="1" presStyleCnt="3">
        <dgm:presLayoutVars>
          <dgm:bulletEnabled val="1"/>
        </dgm:presLayoutVars>
      </dgm:prSet>
      <dgm:spPr/>
      <dgm:t>
        <a:bodyPr/>
        <a:lstStyle/>
        <a:p>
          <a:endParaRPr lang="en-US"/>
        </a:p>
      </dgm:t>
    </dgm:pt>
    <dgm:pt modelId="{29E9128F-0C0A-4B82-A97A-5E375B210222}" type="pres">
      <dgm:prSet presAssocID="{D27F2AAE-6F84-4273-8D19-973589E49BAC}" presName="sp" presStyleCnt="0"/>
      <dgm:spPr/>
    </dgm:pt>
    <dgm:pt modelId="{55327EFF-435C-48DD-8D0A-5E8B9CADF44C}" type="pres">
      <dgm:prSet presAssocID="{E9EFE7E5-D841-47E2-8EB0-587740A21D7E}" presName="composite" presStyleCnt="0"/>
      <dgm:spPr/>
    </dgm:pt>
    <dgm:pt modelId="{66CC055B-E69C-495A-865C-100558CD3553}" type="pres">
      <dgm:prSet presAssocID="{E9EFE7E5-D841-47E2-8EB0-587740A21D7E}" presName="parentText" presStyleLbl="alignNode1" presStyleIdx="2" presStyleCnt="3">
        <dgm:presLayoutVars>
          <dgm:chMax val="1"/>
          <dgm:bulletEnabled val="1"/>
        </dgm:presLayoutVars>
      </dgm:prSet>
      <dgm:spPr/>
      <dgm:t>
        <a:bodyPr/>
        <a:lstStyle/>
        <a:p>
          <a:endParaRPr lang="en-US"/>
        </a:p>
      </dgm:t>
    </dgm:pt>
    <dgm:pt modelId="{EBE7ABBB-7318-4D90-A5DF-34B5C3AFD142}" type="pres">
      <dgm:prSet presAssocID="{E9EFE7E5-D841-47E2-8EB0-587740A21D7E}" presName="descendantText" presStyleLbl="alignAcc1" presStyleIdx="2" presStyleCnt="3">
        <dgm:presLayoutVars>
          <dgm:bulletEnabled val="1"/>
        </dgm:presLayoutVars>
      </dgm:prSet>
      <dgm:spPr/>
      <dgm:t>
        <a:bodyPr/>
        <a:lstStyle/>
        <a:p>
          <a:endParaRPr lang="en-US"/>
        </a:p>
      </dgm:t>
    </dgm:pt>
  </dgm:ptLst>
  <dgm:cxnLst>
    <dgm:cxn modelId="{B40D3E57-F10A-4ED8-AEE1-278A419DC28B}" type="presOf" srcId="{FD3ED094-7FE8-4ED1-A67A-0F22FBDF66CF}" destId="{37BC479E-0AA6-4202-A6C8-FB1C89EBC7FF}" srcOrd="0" destOrd="0" presId="urn:microsoft.com/office/officeart/2005/8/layout/chevron2"/>
    <dgm:cxn modelId="{76E46761-54FD-4B20-8019-3DF37ACC09B2}" type="presOf" srcId="{2A0C21E1-9928-48EA-B300-D6226C239C7D}" destId="{6B47B06D-9539-43CD-A23E-03376225ADA9}" srcOrd="0" destOrd="0" presId="urn:microsoft.com/office/officeart/2005/8/layout/chevron2"/>
    <dgm:cxn modelId="{866CEE86-DBD0-4307-A605-3054F48332D0}" srcId="{E9EFE7E5-D841-47E2-8EB0-587740A21D7E}" destId="{C94EA79D-6D51-4EBF-9BC2-B4D7A6362AA1}" srcOrd="0" destOrd="0" parTransId="{3FBBE81B-E44A-4C07-BF74-AF2144452D0C}" sibTransId="{41EF5D75-5C81-4C40-9ED3-AD2C00640362}"/>
    <dgm:cxn modelId="{37974559-CF20-4203-BEE7-293D8ACEF6AF}" srcId="{004EBDB2-87C8-4515-9AF6-BD3C09BDD232}" destId="{7F93902C-8CBC-4F40-A76D-6F6F86837196}" srcOrd="1" destOrd="0" parTransId="{2517EAF8-2557-4527-8346-9F881A512259}" sibTransId="{D27F2AAE-6F84-4273-8D19-973589E49BAC}"/>
    <dgm:cxn modelId="{F8875608-AAFB-4576-BD16-1433E4A0EF45}" srcId="{004EBDB2-87C8-4515-9AF6-BD3C09BDD232}" destId="{FD3ED094-7FE8-4ED1-A67A-0F22FBDF66CF}" srcOrd="0" destOrd="0" parTransId="{E10442DC-6ED0-49EF-AC9C-53E67AEF31F8}" sibTransId="{DC13307C-D135-4852-AEA4-7E883F0597F8}"/>
    <dgm:cxn modelId="{5CF671DD-DEE9-4D3F-8E6A-1204AC694866}" srcId="{004EBDB2-87C8-4515-9AF6-BD3C09BDD232}" destId="{E9EFE7E5-D841-47E2-8EB0-587740A21D7E}" srcOrd="2" destOrd="0" parTransId="{EC7DC64B-8B52-452D-B8A0-FF07EF21F0CF}" sibTransId="{EF89D14C-26F5-4E62-910A-B6281847B774}"/>
    <dgm:cxn modelId="{0AAECADA-DC65-4E6D-8ACC-01450DA6668B}" type="presOf" srcId="{C94EA79D-6D51-4EBF-9BC2-B4D7A6362AA1}" destId="{EBE7ABBB-7318-4D90-A5DF-34B5C3AFD142}" srcOrd="0" destOrd="0" presId="urn:microsoft.com/office/officeart/2005/8/layout/chevron2"/>
    <dgm:cxn modelId="{001B223D-67A3-4D2D-B0E9-E821BE0E4395}" type="presOf" srcId="{004EBDB2-87C8-4515-9AF6-BD3C09BDD232}" destId="{87C8EB22-D76D-4377-B68E-344EA33E6F63}" srcOrd="0" destOrd="0" presId="urn:microsoft.com/office/officeart/2005/8/layout/chevron2"/>
    <dgm:cxn modelId="{D2F2E695-FC0A-45FE-8792-306554DE471D}" srcId="{7F93902C-8CBC-4F40-A76D-6F6F86837196}" destId="{A7B0EC88-18AE-4D8C-8023-7D9B0E6B5AF5}" srcOrd="0" destOrd="0" parTransId="{A047BCD9-A925-4408-A6D6-44C3CDDFA045}" sibTransId="{B9679F6B-021E-4BAC-9DE1-229E3FF87E4F}"/>
    <dgm:cxn modelId="{F622B307-9C27-40BA-AED9-A469EE1E77E4}" srcId="{FD3ED094-7FE8-4ED1-A67A-0F22FBDF66CF}" destId="{2A0C21E1-9928-48EA-B300-D6226C239C7D}" srcOrd="0" destOrd="0" parTransId="{38C2240C-609F-4520-A43E-0DAA32612E32}" sibTransId="{73F151E7-2780-4678-B806-A2543C4EAA1F}"/>
    <dgm:cxn modelId="{8A935D5F-434A-41E3-AE8E-6BB75021D354}" type="presOf" srcId="{7F93902C-8CBC-4F40-A76D-6F6F86837196}" destId="{B8B890AA-F216-4D8A-95F5-FA740A3DC851}" srcOrd="0" destOrd="0" presId="urn:microsoft.com/office/officeart/2005/8/layout/chevron2"/>
    <dgm:cxn modelId="{A7487159-CA0C-4772-96B1-332BFCD289B3}" type="presOf" srcId="{E9EFE7E5-D841-47E2-8EB0-587740A21D7E}" destId="{66CC055B-E69C-495A-865C-100558CD3553}" srcOrd="0" destOrd="0" presId="urn:microsoft.com/office/officeart/2005/8/layout/chevron2"/>
    <dgm:cxn modelId="{F6239083-89A4-4038-857B-DBC6C19AE06A}" type="presOf" srcId="{A7B0EC88-18AE-4D8C-8023-7D9B0E6B5AF5}" destId="{8535BC88-494C-4C20-9B27-2FA5934FABD9}" srcOrd="0" destOrd="0" presId="urn:microsoft.com/office/officeart/2005/8/layout/chevron2"/>
    <dgm:cxn modelId="{9A356799-C96F-43CF-9255-BDA0AD7DB1FD}" type="presParOf" srcId="{87C8EB22-D76D-4377-B68E-344EA33E6F63}" destId="{F4ECFB5C-BD27-493C-A4AE-F8DFAFD941C0}" srcOrd="0" destOrd="0" presId="urn:microsoft.com/office/officeart/2005/8/layout/chevron2"/>
    <dgm:cxn modelId="{23463C65-4DAF-4F61-A8B3-89206DE5F2F8}" type="presParOf" srcId="{F4ECFB5C-BD27-493C-A4AE-F8DFAFD941C0}" destId="{37BC479E-0AA6-4202-A6C8-FB1C89EBC7FF}" srcOrd="0" destOrd="0" presId="urn:microsoft.com/office/officeart/2005/8/layout/chevron2"/>
    <dgm:cxn modelId="{6771AF0F-BD38-4C5D-856A-0E824C3AB4E8}" type="presParOf" srcId="{F4ECFB5C-BD27-493C-A4AE-F8DFAFD941C0}" destId="{6B47B06D-9539-43CD-A23E-03376225ADA9}" srcOrd="1" destOrd="0" presId="urn:microsoft.com/office/officeart/2005/8/layout/chevron2"/>
    <dgm:cxn modelId="{D020478A-7A58-4D4D-A9DA-9CFFE66B13E3}" type="presParOf" srcId="{87C8EB22-D76D-4377-B68E-344EA33E6F63}" destId="{EC925056-DE2D-45AA-861D-0D020AF5ED7E}" srcOrd="1" destOrd="0" presId="urn:microsoft.com/office/officeart/2005/8/layout/chevron2"/>
    <dgm:cxn modelId="{E5204822-8916-4429-B789-26D668C0A285}" type="presParOf" srcId="{87C8EB22-D76D-4377-B68E-344EA33E6F63}" destId="{D954F39F-9411-4F44-8FAD-C31F3795C1F0}" srcOrd="2" destOrd="0" presId="urn:microsoft.com/office/officeart/2005/8/layout/chevron2"/>
    <dgm:cxn modelId="{7A14ED08-57AC-4B38-95A1-735E5F27CB3B}" type="presParOf" srcId="{D954F39F-9411-4F44-8FAD-C31F3795C1F0}" destId="{B8B890AA-F216-4D8A-95F5-FA740A3DC851}" srcOrd="0" destOrd="0" presId="urn:microsoft.com/office/officeart/2005/8/layout/chevron2"/>
    <dgm:cxn modelId="{56DED309-29AF-4365-B074-4F5DE2879FCB}" type="presParOf" srcId="{D954F39F-9411-4F44-8FAD-C31F3795C1F0}" destId="{8535BC88-494C-4C20-9B27-2FA5934FABD9}" srcOrd="1" destOrd="0" presId="urn:microsoft.com/office/officeart/2005/8/layout/chevron2"/>
    <dgm:cxn modelId="{9A376BE2-9DC7-491C-8265-91B53ED56F1B}" type="presParOf" srcId="{87C8EB22-D76D-4377-B68E-344EA33E6F63}" destId="{29E9128F-0C0A-4B82-A97A-5E375B210222}" srcOrd="3" destOrd="0" presId="urn:microsoft.com/office/officeart/2005/8/layout/chevron2"/>
    <dgm:cxn modelId="{4E4C3466-7CDF-4E3C-ACED-AEFF10209838}" type="presParOf" srcId="{87C8EB22-D76D-4377-B68E-344EA33E6F63}" destId="{55327EFF-435C-48DD-8D0A-5E8B9CADF44C}" srcOrd="4" destOrd="0" presId="urn:microsoft.com/office/officeart/2005/8/layout/chevron2"/>
    <dgm:cxn modelId="{3ECA5A60-3BAC-413D-BE73-4F13146ED307}" type="presParOf" srcId="{55327EFF-435C-48DD-8D0A-5E8B9CADF44C}" destId="{66CC055B-E69C-495A-865C-100558CD3553}" srcOrd="0" destOrd="0" presId="urn:microsoft.com/office/officeart/2005/8/layout/chevron2"/>
    <dgm:cxn modelId="{5D0ADB4E-9FCB-4D58-9136-C0EF77A53F9F}" type="presParOf" srcId="{55327EFF-435C-48DD-8D0A-5E8B9CADF44C}" destId="{EBE7ABBB-7318-4D90-A5DF-34B5C3AFD142}"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65BEBF-5870-404A-BEC1-28C1A98835F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69AD79D8-E6F7-4214-9F38-2BF30E6B9CCD}">
      <dgm:prSet phldrT="[Text]"/>
      <dgm:spPr>
        <a:solidFill>
          <a:schemeClr val="accent1">
            <a:lumMod val="60000"/>
            <a:lumOff val="40000"/>
          </a:schemeClr>
        </a:solidFill>
      </dgm:spPr>
      <dgm:t>
        <a:bodyPr/>
        <a:lstStyle/>
        <a:p>
          <a:r>
            <a:rPr lang="en-US" dirty="0" smtClean="0">
              <a:solidFill>
                <a:schemeClr val="tx1"/>
              </a:solidFill>
            </a:rPr>
            <a:t>EMI </a:t>
          </a:r>
        </a:p>
        <a:p>
          <a:r>
            <a:rPr lang="en-US" dirty="0" smtClean="0">
              <a:solidFill>
                <a:schemeClr val="tx1"/>
              </a:solidFill>
            </a:rPr>
            <a:t>(Electromagnetic Interference) </a:t>
          </a:r>
          <a:endParaRPr lang="en-US" dirty="0">
            <a:solidFill>
              <a:schemeClr val="tx1"/>
            </a:solidFill>
          </a:endParaRPr>
        </a:p>
      </dgm:t>
    </dgm:pt>
    <dgm:pt modelId="{195D8B11-68BF-4A5E-BF97-7B8B39BD571E}" type="parTrans" cxnId="{9BA9D8B9-E928-4D97-80AA-69BC1CF79815}">
      <dgm:prSet/>
      <dgm:spPr/>
      <dgm:t>
        <a:bodyPr/>
        <a:lstStyle/>
        <a:p>
          <a:endParaRPr lang="en-US">
            <a:solidFill>
              <a:schemeClr val="tx1"/>
            </a:solidFill>
          </a:endParaRPr>
        </a:p>
      </dgm:t>
    </dgm:pt>
    <dgm:pt modelId="{25F6549A-AC06-45AB-989F-CD0D845D9631}" type="sibTrans" cxnId="{9BA9D8B9-E928-4D97-80AA-69BC1CF79815}">
      <dgm:prSet/>
      <dgm:spPr/>
      <dgm:t>
        <a:bodyPr/>
        <a:lstStyle/>
        <a:p>
          <a:endParaRPr lang="en-US">
            <a:solidFill>
              <a:schemeClr val="tx1"/>
            </a:solidFill>
          </a:endParaRPr>
        </a:p>
      </dgm:t>
    </dgm:pt>
    <dgm:pt modelId="{35E7E412-7C8A-4E2F-BA7F-5AA2E7F824F2}">
      <dgm:prSet phldrT="[Text]"/>
      <dgm:spPr>
        <a:solidFill>
          <a:schemeClr val="accent1">
            <a:lumMod val="40000"/>
            <a:lumOff val="60000"/>
          </a:schemeClr>
        </a:solidFill>
      </dgm:spPr>
      <dgm:t>
        <a:bodyPr/>
        <a:lstStyle/>
        <a:p>
          <a:r>
            <a:rPr lang="en-US" dirty="0" smtClean="0">
              <a:solidFill>
                <a:schemeClr val="tx1"/>
              </a:solidFill>
            </a:rPr>
            <a:t>unwanted coupling of signals from one circuit to another, or to system </a:t>
          </a:r>
          <a:endParaRPr lang="en-US" dirty="0">
            <a:solidFill>
              <a:schemeClr val="tx1"/>
            </a:solidFill>
          </a:endParaRPr>
        </a:p>
      </dgm:t>
    </dgm:pt>
    <dgm:pt modelId="{D99EE31E-FB36-464E-B6E2-7C3C7091DF3C}" type="parTrans" cxnId="{F475A5CE-1227-4A58-9F77-BDC87A38C7D2}">
      <dgm:prSet/>
      <dgm:spPr/>
      <dgm:t>
        <a:bodyPr/>
        <a:lstStyle/>
        <a:p>
          <a:endParaRPr lang="en-US">
            <a:solidFill>
              <a:schemeClr val="tx1"/>
            </a:solidFill>
          </a:endParaRPr>
        </a:p>
      </dgm:t>
    </dgm:pt>
    <dgm:pt modelId="{81AB675E-6FE0-4497-8730-FEDAEE8667C5}" type="sibTrans" cxnId="{F475A5CE-1227-4A58-9F77-BDC87A38C7D2}">
      <dgm:prSet/>
      <dgm:spPr/>
      <dgm:t>
        <a:bodyPr/>
        <a:lstStyle/>
        <a:p>
          <a:endParaRPr lang="en-US">
            <a:solidFill>
              <a:schemeClr val="tx1"/>
            </a:solidFill>
          </a:endParaRPr>
        </a:p>
      </dgm:t>
    </dgm:pt>
    <dgm:pt modelId="{8489845D-D54F-4E5D-87E1-4DD77128307E}">
      <dgm:prSet phldrT="[Text]"/>
      <dgm:spPr>
        <a:solidFill>
          <a:schemeClr val="bg1"/>
        </a:solidFill>
      </dgm:spPr>
      <dgm:t>
        <a:bodyPr/>
        <a:lstStyle/>
        <a:p>
          <a:r>
            <a:rPr lang="en-US" b="1" dirty="0" smtClean="0">
              <a:solidFill>
                <a:schemeClr val="tx1"/>
              </a:solidFill>
            </a:rPr>
            <a:t>Conducted EMI:</a:t>
          </a:r>
        </a:p>
        <a:p>
          <a:r>
            <a:rPr lang="en-US" dirty="0" smtClean="0">
              <a:solidFill>
                <a:schemeClr val="tx1"/>
              </a:solidFill>
            </a:rPr>
            <a:t>coupling via conduction through parasitic impedances, power and ground connections</a:t>
          </a:r>
          <a:endParaRPr lang="en-US" dirty="0">
            <a:solidFill>
              <a:schemeClr val="tx1"/>
            </a:solidFill>
          </a:endParaRPr>
        </a:p>
      </dgm:t>
    </dgm:pt>
    <dgm:pt modelId="{919B9055-B230-4E59-ABCA-83C0ACE7E8BF}" type="parTrans" cxnId="{9A13B52F-C33E-4D20-90B9-DE0453B63914}">
      <dgm:prSet/>
      <dgm:spPr/>
      <dgm:t>
        <a:bodyPr/>
        <a:lstStyle/>
        <a:p>
          <a:endParaRPr lang="en-US">
            <a:solidFill>
              <a:schemeClr val="tx1"/>
            </a:solidFill>
          </a:endParaRPr>
        </a:p>
      </dgm:t>
    </dgm:pt>
    <dgm:pt modelId="{77BFCCDA-DCE3-4D24-86CD-1C52867EA9EF}" type="sibTrans" cxnId="{9A13B52F-C33E-4D20-90B9-DE0453B63914}">
      <dgm:prSet/>
      <dgm:spPr/>
      <dgm:t>
        <a:bodyPr/>
        <a:lstStyle/>
        <a:p>
          <a:endParaRPr lang="en-US">
            <a:solidFill>
              <a:schemeClr val="tx1"/>
            </a:solidFill>
          </a:endParaRPr>
        </a:p>
      </dgm:t>
    </dgm:pt>
    <dgm:pt modelId="{E9D250C7-E73D-4924-828F-B1A514A8AC7B}">
      <dgm:prSet/>
      <dgm:spPr>
        <a:solidFill>
          <a:schemeClr val="bg1"/>
        </a:solidFill>
      </dgm:spPr>
      <dgm:t>
        <a:bodyPr/>
        <a:lstStyle/>
        <a:p>
          <a:r>
            <a:rPr lang="en-US" b="1" dirty="0" smtClean="0">
              <a:solidFill>
                <a:schemeClr val="tx1"/>
              </a:solidFill>
            </a:rPr>
            <a:t>Radiated EMI: </a:t>
          </a:r>
          <a:r>
            <a:rPr lang="en-US" dirty="0" smtClean="0">
              <a:solidFill>
                <a:schemeClr val="tx1"/>
              </a:solidFill>
            </a:rPr>
            <a:t>unwanted coupling of signals via radio transmission</a:t>
          </a:r>
          <a:endParaRPr lang="en-US" dirty="0">
            <a:solidFill>
              <a:schemeClr val="tx1"/>
            </a:solidFill>
          </a:endParaRPr>
        </a:p>
      </dgm:t>
    </dgm:pt>
    <dgm:pt modelId="{BCCE6A72-D5A1-465A-B1B8-38E7852FE03E}" type="parTrans" cxnId="{BA833CE4-DD7B-4A33-B17E-195061A0F9F1}">
      <dgm:prSet/>
      <dgm:spPr/>
      <dgm:t>
        <a:bodyPr/>
        <a:lstStyle/>
        <a:p>
          <a:endParaRPr lang="en-US">
            <a:solidFill>
              <a:schemeClr val="tx1"/>
            </a:solidFill>
          </a:endParaRPr>
        </a:p>
      </dgm:t>
    </dgm:pt>
    <dgm:pt modelId="{7C099853-CEF3-4372-959F-1F18AA0875FA}" type="sibTrans" cxnId="{BA833CE4-DD7B-4A33-B17E-195061A0F9F1}">
      <dgm:prSet/>
      <dgm:spPr/>
      <dgm:t>
        <a:bodyPr/>
        <a:lstStyle/>
        <a:p>
          <a:endParaRPr lang="en-US">
            <a:solidFill>
              <a:schemeClr val="tx1"/>
            </a:solidFill>
          </a:endParaRPr>
        </a:p>
      </dgm:t>
    </dgm:pt>
    <dgm:pt modelId="{546E31CF-F35F-41FF-BEAF-828318063166}" type="pres">
      <dgm:prSet presAssocID="{BA65BEBF-5870-404A-BEC1-28C1A98835F6}" presName="Name0" presStyleCnt="0">
        <dgm:presLayoutVars>
          <dgm:chPref val="1"/>
          <dgm:dir/>
          <dgm:animOne val="branch"/>
          <dgm:animLvl val="lvl"/>
          <dgm:resizeHandles/>
        </dgm:presLayoutVars>
      </dgm:prSet>
      <dgm:spPr/>
      <dgm:t>
        <a:bodyPr/>
        <a:lstStyle/>
        <a:p>
          <a:endParaRPr lang="en-US"/>
        </a:p>
      </dgm:t>
    </dgm:pt>
    <dgm:pt modelId="{39A2590B-897B-4278-B682-130C5416B0C2}" type="pres">
      <dgm:prSet presAssocID="{69AD79D8-E6F7-4214-9F38-2BF30E6B9CCD}" presName="vertOne" presStyleCnt="0"/>
      <dgm:spPr/>
    </dgm:pt>
    <dgm:pt modelId="{28E74364-C710-4C2B-B342-3AA577A25D01}" type="pres">
      <dgm:prSet presAssocID="{69AD79D8-E6F7-4214-9F38-2BF30E6B9CCD}" presName="txOne" presStyleLbl="node0" presStyleIdx="0" presStyleCnt="1" custScaleY="123643">
        <dgm:presLayoutVars>
          <dgm:chPref val="3"/>
        </dgm:presLayoutVars>
      </dgm:prSet>
      <dgm:spPr/>
      <dgm:t>
        <a:bodyPr/>
        <a:lstStyle/>
        <a:p>
          <a:endParaRPr lang="en-US"/>
        </a:p>
      </dgm:t>
    </dgm:pt>
    <dgm:pt modelId="{6EF5CDB3-7B8F-468F-8A18-55C1F38D0AC8}" type="pres">
      <dgm:prSet presAssocID="{69AD79D8-E6F7-4214-9F38-2BF30E6B9CCD}" presName="parTransOne" presStyleCnt="0"/>
      <dgm:spPr/>
    </dgm:pt>
    <dgm:pt modelId="{DD28CF93-58BF-4FD3-9D13-F27E9E2EB08C}" type="pres">
      <dgm:prSet presAssocID="{69AD79D8-E6F7-4214-9F38-2BF30E6B9CCD}" presName="horzOne" presStyleCnt="0"/>
      <dgm:spPr/>
    </dgm:pt>
    <dgm:pt modelId="{A55CED4F-EC59-4744-9B61-4A928A1DD144}" type="pres">
      <dgm:prSet presAssocID="{35E7E412-7C8A-4E2F-BA7F-5AA2E7F824F2}" presName="vertTwo" presStyleCnt="0"/>
      <dgm:spPr/>
    </dgm:pt>
    <dgm:pt modelId="{BE02E6B6-CA1B-460C-97FC-A2A8E22396D6}" type="pres">
      <dgm:prSet presAssocID="{35E7E412-7C8A-4E2F-BA7F-5AA2E7F824F2}" presName="txTwo" presStyleLbl="node2" presStyleIdx="0" presStyleCnt="1" custScaleY="89106" custLinFactNeighborX="144" custLinFactNeighborY="-50508">
        <dgm:presLayoutVars>
          <dgm:chPref val="3"/>
        </dgm:presLayoutVars>
      </dgm:prSet>
      <dgm:spPr/>
      <dgm:t>
        <a:bodyPr/>
        <a:lstStyle/>
        <a:p>
          <a:endParaRPr lang="en-US"/>
        </a:p>
      </dgm:t>
    </dgm:pt>
    <dgm:pt modelId="{B29A5E51-38D4-464F-A560-E3551BE5BE24}" type="pres">
      <dgm:prSet presAssocID="{35E7E412-7C8A-4E2F-BA7F-5AA2E7F824F2}" presName="parTransTwo" presStyleCnt="0"/>
      <dgm:spPr/>
    </dgm:pt>
    <dgm:pt modelId="{FAFD0410-98A0-4CA5-8807-C475B4FF7EA7}" type="pres">
      <dgm:prSet presAssocID="{35E7E412-7C8A-4E2F-BA7F-5AA2E7F824F2}" presName="horzTwo" presStyleCnt="0"/>
      <dgm:spPr/>
    </dgm:pt>
    <dgm:pt modelId="{A8FCE8FC-63E1-430F-8181-5E2379C0D123}" type="pres">
      <dgm:prSet presAssocID="{8489845D-D54F-4E5D-87E1-4DD77128307E}" presName="vertThree" presStyleCnt="0"/>
      <dgm:spPr/>
    </dgm:pt>
    <dgm:pt modelId="{E78B9414-31FB-4720-AA06-604F1B095C77}" type="pres">
      <dgm:prSet presAssocID="{8489845D-D54F-4E5D-87E1-4DD77128307E}" presName="txThree" presStyleLbl="node3" presStyleIdx="0" presStyleCnt="2" custScaleY="274075" custLinFactNeighborX="1041" custLinFactNeighborY="-4431">
        <dgm:presLayoutVars>
          <dgm:chPref val="3"/>
        </dgm:presLayoutVars>
      </dgm:prSet>
      <dgm:spPr/>
      <dgm:t>
        <a:bodyPr/>
        <a:lstStyle/>
        <a:p>
          <a:endParaRPr lang="en-US"/>
        </a:p>
      </dgm:t>
    </dgm:pt>
    <dgm:pt modelId="{9E4D2BCC-DE37-4EC0-B8BC-63FE738E7CF4}" type="pres">
      <dgm:prSet presAssocID="{8489845D-D54F-4E5D-87E1-4DD77128307E}" presName="horzThree" presStyleCnt="0"/>
      <dgm:spPr/>
    </dgm:pt>
    <dgm:pt modelId="{8E9E8052-CEC6-44A0-B3A8-68691A8DDB80}" type="pres">
      <dgm:prSet presAssocID="{77BFCCDA-DCE3-4D24-86CD-1C52867EA9EF}" presName="sibSpaceThree" presStyleCnt="0"/>
      <dgm:spPr/>
    </dgm:pt>
    <dgm:pt modelId="{670B205A-D732-4140-82DE-9C7D585B1BB7}" type="pres">
      <dgm:prSet presAssocID="{E9D250C7-E73D-4924-828F-B1A514A8AC7B}" presName="vertThree" presStyleCnt="0"/>
      <dgm:spPr/>
    </dgm:pt>
    <dgm:pt modelId="{712A725C-9C56-4D0C-ADB7-580F159A3F77}" type="pres">
      <dgm:prSet presAssocID="{E9D250C7-E73D-4924-828F-B1A514A8AC7B}" presName="txThree" presStyleLbl="node3" presStyleIdx="1" presStyleCnt="2" custScaleX="72347" custScaleY="268095">
        <dgm:presLayoutVars>
          <dgm:chPref val="3"/>
        </dgm:presLayoutVars>
      </dgm:prSet>
      <dgm:spPr/>
      <dgm:t>
        <a:bodyPr/>
        <a:lstStyle/>
        <a:p>
          <a:endParaRPr lang="en-US"/>
        </a:p>
      </dgm:t>
    </dgm:pt>
    <dgm:pt modelId="{F8B9F94F-73CF-461A-9BE0-CDB58C8558FB}" type="pres">
      <dgm:prSet presAssocID="{E9D250C7-E73D-4924-828F-B1A514A8AC7B}" presName="horzThree" presStyleCnt="0"/>
      <dgm:spPr/>
    </dgm:pt>
  </dgm:ptLst>
  <dgm:cxnLst>
    <dgm:cxn modelId="{B62DF4BA-D9B9-4CCF-A271-6361F0C2E0A6}" type="presOf" srcId="{69AD79D8-E6F7-4214-9F38-2BF30E6B9CCD}" destId="{28E74364-C710-4C2B-B342-3AA577A25D01}" srcOrd="0" destOrd="0" presId="urn:microsoft.com/office/officeart/2005/8/layout/hierarchy4"/>
    <dgm:cxn modelId="{7EDB33E6-C673-4815-8AB6-65334F26F611}" type="presOf" srcId="{BA65BEBF-5870-404A-BEC1-28C1A98835F6}" destId="{546E31CF-F35F-41FF-BEAF-828318063166}" srcOrd="0" destOrd="0" presId="urn:microsoft.com/office/officeart/2005/8/layout/hierarchy4"/>
    <dgm:cxn modelId="{86BD73E6-EE52-45D2-8646-8B456B2D3B94}" type="presOf" srcId="{35E7E412-7C8A-4E2F-BA7F-5AA2E7F824F2}" destId="{BE02E6B6-CA1B-460C-97FC-A2A8E22396D6}" srcOrd="0" destOrd="0" presId="urn:microsoft.com/office/officeart/2005/8/layout/hierarchy4"/>
    <dgm:cxn modelId="{9BA9D8B9-E928-4D97-80AA-69BC1CF79815}" srcId="{BA65BEBF-5870-404A-BEC1-28C1A98835F6}" destId="{69AD79D8-E6F7-4214-9F38-2BF30E6B9CCD}" srcOrd="0" destOrd="0" parTransId="{195D8B11-68BF-4A5E-BF97-7B8B39BD571E}" sibTransId="{25F6549A-AC06-45AB-989F-CD0D845D9631}"/>
    <dgm:cxn modelId="{BA833CE4-DD7B-4A33-B17E-195061A0F9F1}" srcId="{35E7E412-7C8A-4E2F-BA7F-5AA2E7F824F2}" destId="{E9D250C7-E73D-4924-828F-B1A514A8AC7B}" srcOrd="1" destOrd="0" parTransId="{BCCE6A72-D5A1-465A-B1B8-38E7852FE03E}" sibTransId="{7C099853-CEF3-4372-959F-1F18AA0875FA}"/>
    <dgm:cxn modelId="{F475A5CE-1227-4A58-9F77-BDC87A38C7D2}" srcId="{69AD79D8-E6F7-4214-9F38-2BF30E6B9CCD}" destId="{35E7E412-7C8A-4E2F-BA7F-5AA2E7F824F2}" srcOrd="0" destOrd="0" parTransId="{D99EE31E-FB36-464E-B6E2-7C3C7091DF3C}" sibTransId="{81AB675E-6FE0-4497-8730-FEDAEE8667C5}"/>
    <dgm:cxn modelId="{F1A65722-6378-4015-BB54-9C56B84978A9}" type="presOf" srcId="{8489845D-D54F-4E5D-87E1-4DD77128307E}" destId="{E78B9414-31FB-4720-AA06-604F1B095C77}" srcOrd="0" destOrd="0" presId="urn:microsoft.com/office/officeart/2005/8/layout/hierarchy4"/>
    <dgm:cxn modelId="{9A13B52F-C33E-4D20-90B9-DE0453B63914}" srcId="{35E7E412-7C8A-4E2F-BA7F-5AA2E7F824F2}" destId="{8489845D-D54F-4E5D-87E1-4DD77128307E}" srcOrd="0" destOrd="0" parTransId="{919B9055-B230-4E59-ABCA-83C0ACE7E8BF}" sibTransId="{77BFCCDA-DCE3-4D24-86CD-1C52867EA9EF}"/>
    <dgm:cxn modelId="{303A203F-C99C-485F-BF4A-B9FBA758DF6D}" type="presOf" srcId="{E9D250C7-E73D-4924-828F-B1A514A8AC7B}" destId="{712A725C-9C56-4D0C-ADB7-580F159A3F77}" srcOrd="0" destOrd="0" presId="urn:microsoft.com/office/officeart/2005/8/layout/hierarchy4"/>
    <dgm:cxn modelId="{87684C3B-F35F-4589-9391-8E96E0639C52}" type="presParOf" srcId="{546E31CF-F35F-41FF-BEAF-828318063166}" destId="{39A2590B-897B-4278-B682-130C5416B0C2}" srcOrd="0" destOrd="0" presId="urn:microsoft.com/office/officeart/2005/8/layout/hierarchy4"/>
    <dgm:cxn modelId="{1A8B953C-C137-4595-BD3F-CF571B7C0A4B}" type="presParOf" srcId="{39A2590B-897B-4278-B682-130C5416B0C2}" destId="{28E74364-C710-4C2B-B342-3AA577A25D01}" srcOrd="0" destOrd="0" presId="urn:microsoft.com/office/officeart/2005/8/layout/hierarchy4"/>
    <dgm:cxn modelId="{0F5CB901-E2B0-41C1-AAEC-9C9253F6E20D}" type="presParOf" srcId="{39A2590B-897B-4278-B682-130C5416B0C2}" destId="{6EF5CDB3-7B8F-468F-8A18-55C1F38D0AC8}" srcOrd="1" destOrd="0" presId="urn:microsoft.com/office/officeart/2005/8/layout/hierarchy4"/>
    <dgm:cxn modelId="{EC89F21B-0452-4029-9106-D0767FF22C94}" type="presParOf" srcId="{39A2590B-897B-4278-B682-130C5416B0C2}" destId="{DD28CF93-58BF-4FD3-9D13-F27E9E2EB08C}" srcOrd="2" destOrd="0" presId="urn:microsoft.com/office/officeart/2005/8/layout/hierarchy4"/>
    <dgm:cxn modelId="{05F26EE4-DA53-4E17-9068-DEB552F11928}" type="presParOf" srcId="{DD28CF93-58BF-4FD3-9D13-F27E9E2EB08C}" destId="{A55CED4F-EC59-4744-9B61-4A928A1DD144}" srcOrd="0" destOrd="0" presId="urn:microsoft.com/office/officeart/2005/8/layout/hierarchy4"/>
    <dgm:cxn modelId="{28A38F77-5CF3-4CCA-8E60-06E489E48AA3}" type="presParOf" srcId="{A55CED4F-EC59-4744-9B61-4A928A1DD144}" destId="{BE02E6B6-CA1B-460C-97FC-A2A8E22396D6}" srcOrd="0" destOrd="0" presId="urn:microsoft.com/office/officeart/2005/8/layout/hierarchy4"/>
    <dgm:cxn modelId="{224172FD-6B62-42A7-BE46-0E544CCAD5E4}" type="presParOf" srcId="{A55CED4F-EC59-4744-9B61-4A928A1DD144}" destId="{B29A5E51-38D4-464F-A560-E3551BE5BE24}" srcOrd="1" destOrd="0" presId="urn:microsoft.com/office/officeart/2005/8/layout/hierarchy4"/>
    <dgm:cxn modelId="{A2F877D7-803E-4ED7-A729-B57DFEE1F022}" type="presParOf" srcId="{A55CED4F-EC59-4744-9B61-4A928A1DD144}" destId="{FAFD0410-98A0-4CA5-8807-C475B4FF7EA7}" srcOrd="2" destOrd="0" presId="urn:microsoft.com/office/officeart/2005/8/layout/hierarchy4"/>
    <dgm:cxn modelId="{486993C3-255F-4144-B557-322934DA47E7}" type="presParOf" srcId="{FAFD0410-98A0-4CA5-8807-C475B4FF7EA7}" destId="{A8FCE8FC-63E1-430F-8181-5E2379C0D123}" srcOrd="0" destOrd="0" presId="urn:microsoft.com/office/officeart/2005/8/layout/hierarchy4"/>
    <dgm:cxn modelId="{F75C8438-B81E-4C2D-A3BA-051B8FEF2F94}" type="presParOf" srcId="{A8FCE8FC-63E1-430F-8181-5E2379C0D123}" destId="{E78B9414-31FB-4720-AA06-604F1B095C77}" srcOrd="0" destOrd="0" presId="urn:microsoft.com/office/officeart/2005/8/layout/hierarchy4"/>
    <dgm:cxn modelId="{F860D3D4-6EDC-4ACB-B57B-764E420D9A22}" type="presParOf" srcId="{A8FCE8FC-63E1-430F-8181-5E2379C0D123}" destId="{9E4D2BCC-DE37-4EC0-B8BC-63FE738E7CF4}" srcOrd="1" destOrd="0" presId="urn:microsoft.com/office/officeart/2005/8/layout/hierarchy4"/>
    <dgm:cxn modelId="{61215DAF-5117-4A9C-B44D-2193BF91FE43}" type="presParOf" srcId="{FAFD0410-98A0-4CA5-8807-C475B4FF7EA7}" destId="{8E9E8052-CEC6-44A0-B3A8-68691A8DDB80}" srcOrd="1" destOrd="0" presId="urn:microsoft.com/office/officeart/2005/8/layout/hierarchy4"/>
    <dgm:cxn modelId="{5447C7AA-75AB-4CD3-A9CA-ED9F927680A1}" type="presParOf" srcId="{FAFD0410-98A0-4CA5-8807-C475B4FF7EA7}" destId="{670B205A-D732-4140-82DE-9C7D585B1BB7}" srcOrd="2" destOrd="0" presId="urn:microsoft.com/office/officeart/2005/8/layout/hierarchy4"/>
    <dgm:cxn modelId="{07D6AE9D-C751-468E-A846-05F27A7352A9}" type="presParOf" srcId="{670B205A-D732-4140-82DE-9C7D585B1BB7}" destId="{712A725C-9C56-4D0C-ADB7-580F159A3F77}" srcOrd="0" destOrd="0" presId="urn:microsoft.com/office/officeart/2005/8/layout/hierarchy4"/>
    <dgm:cxn modelId="{77CA23DB-534A-44E4-A717-E1A1AF00C003}" type="presParOf" srcId="{670B205A-D732-4140-82DE-9C7D585B1BB7}" destId="{F8B9F94F-73CF-461A-9BE0-CDB58C8558FB}" srcOrd="1" destOrd="0" presId="urn:microsoft.com/office/officeart/2005/8/layout/hierarchy4"/>
  </dgm:cxnLst>
  <dgm:bg>
    <a:solidFill>
      <a:srgbClr val="FFC000"/>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213D13-3EC5-48EC-A60E-133F0DB36D3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6FC1F3E-750D-4C95-9CC3-F12A2E4A0A3C}">
      <dgm:prSet phldrT="[Text]"/>
      <dgm:spPr>
        <a:solidFill>
          <a:schemeClr val="accent2">
            <a:lumMod val="40000"/>
            <a:lumOff val="60000"/>
          </a:schemeClr>
        </a:solidFill>
      </dgm:spPr>
      <dgm:t>
        <a:bodyPr/>
        <a:lstStyle/>
        <a:p>
          <a:r>
            <a:rPr lang="en-US" dirty="0" smtClean="0">
              <a:solidFill>
                <a:schemeClr val="tx1"/>
              </a:solidFill>
            </a:rPr>
            <a:t>EMC (Electromagnetic Compatibility)</a:t>
          </a:r>
          <a:endParaRPr lang="en-US" dirty="0">
            <a:solidFill>
              <a:schemeClr val="tx1"/>
            </a:solidFill>
          </a:endParaRPr>
        </a:p>
      </dgm:t>
    </dgm:pt>
    <dgm:pt modelId="{E395646E-4091-4E96-A580-A1E8FD34A3B4}" type="parTrans" cxnId="{5FF6938A-3FE1-4BA3-B91A-845208B83DE0}">
      <dgm:prSet/>
      <dgm:spPr/>
      <dgm:t>
        <a:bodyPr/>
        <a:lstStyle/>
        <a:p>
          <a:endParaRPr lang="en-US">
            <a:solidFill>
              <a:schemeClr val="tx1"/>
            </a:solidFill>
          </a:endParaRPr>
        </a:p>
      </dgm:t>
    </dgm:pt>
    <dgm:pt modelId="{EB7871D2-EE92-4038-9E84-0803441E0090}" type="sibTrans" cxnId="{5FF6938A-3FE1-4BA3-B91A-845208B83DE0}">
      <dgm:prSet/>
      <dgm:spPr/>
      <dgm:t>
        <a:bodyPr/>
        <a:lstStyle/>
        <a:p>
          <a:endParaRPr lang="en-US">
            <a:solidFill>
              <a:schemeClr val="tx1"/>
            </a:solidFill>
          </a:endParaRPr>
        </a:p>
      </dgm:t>
    </dgm:pt>
    <dgm:pt modelId="{0F062F53-25F5-4494-9556-6CF2164FBD36}">
      <dgm:prSet phldrT="[Text]"/>
      <dgm:spPr>
        <a:solidFill>
          <a:schemeClr val="accent2">
            <a:lumMod val="20000"/>
            <a:lumOff val="80000"/>
          </a:schemeClr>
        </a:solidFill>
      </dgm:spPr>
      <dgm:t>
        <a:bodyPr/>
        <a:lstStyle/>
        <a:p>
          <a:r>
            <a:rPr lang="en-US" dirty="0" smtClean="0">
              <a:solidFill>
                <a:schemeClr val="tx1"/>
              </a:solidFill>
            </a:rPr>
            <a:t>An electrical systems ability to perform its specified functions in the presence of EMI generated either internally or externally by other systems</a:t>
          </a:r>
          <a:endParaRPr lang="en-US" dirty="0">
            <a:solidFill>
              <a:schemeClr val="tx1"/>
            </a:solidFill>
          </a:endParaRPr>
        </a:p>
      </dgm:t>
    </dgm:pt>
    <dgm:pt modelId="{33E5CAF6-7153-440D-8327-91EEFC5B8B81}" type="parTrans" cxnId="{06BACC10-D87D-4804-9A20-BAE03DC982F3}">
      <dgm:prSet/>
      <dgm:spPr/>
      <dgm:t>
        <a:bodyPr/>
        <a:lstStyle/>
        <a:p>
          <a:endParaRPr lang="en-US">
            <a:solidFill>
              <a:schemeClr val="tx1"/>
            </a:solidFill>
          </a:endParaRPr>
        </a:p>
      </dgm:t>
    </dgm:pt>
    <dgm:pt modelId="{550150BF-EA46-4524-A370-1D5C2F8C8972}" type="sibTrans" cxnId="{06BACC10-D87D-4804-9A20-BAE03DC982F3}">
      <dgm:prSet/>
      <dgm:spPr/>
      <dgm:t>
        <a:bodyPr/>
        <a:lstStyle/>
        <a:p>
          <a:endParaRPr lang="en-US">
            <a:solidFill>
              <a:schemeClr val="tx1"/>
            </a:solidFill>
          </a:endParaRPr>
        </a:p>
      </dgm:t>
    </dgm:pt>
    <dgm:pt modelId="{44228DA3-857D-4597-90CC-E6BFB52C417C}" type="pres">
      <dgm:prSet presAssocID="{E9213D13-3EC5-48EC-A60E-133F0DB36D33}" presName="composite" presStyleCnt="0">
        <dgm:presLayoutVars>
          <dgm:chMax val="1"/>
          <dgm:dir/>
          <dgm:resizeHandles val="exact"/>
        </dgm:presLayoutVars>
      </dgm:prSet>
      <dgm:spPr/>
      <dgm:t>
        <a:bodyPr/>
        <a:lstStyle/>
        <a:p>
          <a:endParaRPr lang="en-US"/>
        </a:p>
      </dgm:t>
    </dgm:pt>
    <dgm:pt modelId="{424A5DEC-A172-4049-BF8F-474B3F8CDCA4}" type="pres">
      <dgm:prSet presAssocID="{76FC1F3E-750D-4C95-9CC3-F12A2E4A0A3C}" presName="roof" presStyleLbl="dkBgShp" presStyleIdx="0" presStyleCnt="2"/>
      <dgm:spPr/>
      <dgm:t>
        <a:bodyPr/>
        <a:lstStyle/>
        <a:p>
          <a:endParaRPr lang="en-US"/>
        </a:p>
      </dgm:t>
    </dgm:pt>
    <dgm:pt modelId="{AC17FCEE-0988-4644-8CDF-03A6B0FB4804}" type="pres">
      <dgm:prSet presAssocID="{76FC1F3E-750D-4C95-9CC3-F12A2E4A0A3C}" presName="pillars" presStyleCnt="0"/>
      <dgm:spPr/>
    </dgm:pt>
    <dgm:pt modelId="{D2C9798A-80F0-41E4-A78D-DE1DC40E859F}" type="pres">
      <dgm:prSet presAssocID="{76FC1F3E-750D-4C95-9CC3-F12A2E4A0A3C}" presName="pillar1" presStyleLbl="node1" presStyleIdx="0" presStyleCnt="1">
        <dgm:presLayoutVars>
          <dgm:bulletEnabled val="1"/>
        </dgm:presLayoutVars>
      </dgm:prSet>
      <dgm:spPr/>
      <dgm:t>
        <a:bodyPr/>
        <a:lstStyle/>
        <a:p>
          <a:endParaRPr lang="en-US"/>
        </a:p>
      </dgm:t>
    </dgm:pt>
    <dgm:pt modelId="{415CB464-0FCD-4B9B-A7DF-EC155BF5751B}" type="pres">
      <dgm:prSet presAssocID="{76FC1F3E-750D-4C95-9CC3-F12A2E4A0A3C}" presName="base" presStyleLbl="dkBgShp" presStyleIdx="1" presStyleCnt="2" custLinFactNeighborX="631" custLinFactNeighborY="71813"/>
      <dgm:spPr>
        <a:solidFill>
          <a:schemeClr val="accent2">
            <a:lumMod val="20000"/>
            <a:lumOff val="80000"/>
          </a:schemeClr>
        </a:solidFill>
      </dgm:spPr>
    </dgm:pt>
  </dgm:ptLst>
  <dgm:cxnLst>
    <dgm:cxn modelId="{EE780DFD-B930-4033-B3E5-1D5537B71182}" type="presOf" srcId="{E9213D13-3EC5-48EC-A60E-133F0DB36D33}" destId="{44228DA3-857D-4597-90CC-E6BFB52C417C}" srcOrd="0" destOrd="0" presId="urn:microsoft.com/office/officeart/2005/8/layout/hList3"/>
    <dgm:cxn modelId="{06BACC10-D87D-4804-9A20-BAE03DC982F3}" srcId="{76FC1F3E-750D-4C95-9CC3-F12A2E4A0A3C}" destId="{0F062F53-25F5-4494-9556-6CF2164FBD36}" srcOrd="0" destOrd="0" parTransId="{33E5CAF6-7153-440D-8327-91EEFC5B8B81}" sibTransId="{550150BF-EA46-4524-A370-1D5C2F8C8972}"/>
    <dgm:cxn modelId="{B52CE23B-7EF7-4416-84A4-1AEEE21A0C9E}" type="presOf" srcId="{0F062F53-25F5-4494-9556-6CF2164FBD36}" destId="{D2C9798A-80F0-41E4-A78D-DE1DC40E859F}" srcOrd="0" destOrd="0" presId="urn:microsoft.com/office/officeart/2005/8/layout/hList3"/>
    <dgm:cxn modelId="{D0D4FCFA-63BF-47E0-9B29-FEA22A99A88A}" type="presOf" srcId="{76FC1F3E-750D-4C95-9CC3-F12A2E4A0A3C}" destId="{424A5DEC-A172-4049-BF8F-474B3F8CDCA4}" srcOrd="0" destOrd="0" presId="urn:microsoft.com/office/officeart/2005/8/layout/hList3"/>
    <dgm:cxn modelId="{5FF6938A-3FE1-4BA3-B91A-845208B83DE0}" srcId="{E9213D13-3EC5-48EC-A60E-133F0DB36D33}" destId="{76FC1F3E-750D-4C95-9CC3-F12A2E4A0A3C}" srcOrd="0" destOrd="0" parTransId="{E395646E-4091-4E96-A580-A1E8FD34A3B4}" sibTransId="{EB7871D2-EE92-4038-9E84-0803441E0090}"/>
    <dgm:cxn modelId="{17390B6D-E7B6-4C1A-B39D-772937DC641B}" type="presParOf" srcId="{44228DA3-857D-4597-90CC-E6BFB52C417C}" destId="{424A5DEC-A172-4049-BF8F-474B3F8CDCA4}" srcOrd="0" destOrd="0" presId="urn:microsoft.com/office/officeart/2005/8/layout/hList3"/>
    <dgm:cxn modelId="{1D009EB2-1FD9-4BE8-BF0C-6252E6D487B0}" type="presParOf" srcId="{44228DA3-857D-4597-90CC-E6BFB52C417C}" destId="{AC17FCEE-0988-4644-8CDF-03A6B0FB4804}" srcOrd="1" destOrd="0" presId="urn:microsoft.com/office/officeart/2005/8/layout/hList3"/>
    <dgm:cxn modelId="{82023104-9139-4199-B009-AFB178940EA6}" type="presParOf" srcId="{AC17FCEE-0988-4644-8CDF-03A6B0FB4804}" destId="{D2C9798A-80F0-41E4-A78D-DE1DC40E859F}" srcOrd="0" destOrd="0" presId="urn:microsoft.com/office/officeart/2005/8/layout/hList3"/>
    <dgm:cxn modelId="{C359CB9C-FB26-4E60-A308-17CD8A969798}" type="presParOf" srcId="{44228DA3-857D-4597-90CC-E6BFB52C417C}" destId="{415CB464-0FCD-4B9B-A7DF-EC155BF5751B}" srcOrd="2" destOrd="0" presId="urn:microsoft.com/office/officeart/2005/8/layout/hList3"/>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4004CD-24D6-4DF0-A6B0-4EF45BDAD6C5}"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n-US"/>
        </a:p>
      </dgm:t>
    </dgm:pt>
    <dgm:pt modelId="{EC64F4DB-63DB-409E-BD75-90D9CEC45113}">
      <dgm:prSet phldrT="[Text]"/>
      <dgm:spPr/>
      <dgm:t>
        <a:bodyPr/>
        <a:lstStyle/>
        <a:p>
          <a:r>
            <a:rPr lang="en-US" b="1" dirty="0" smtClean="0"/>
            <a:t>Where is high </a:t>
          </a:r>
          <a:r>
            <a:rPr lang="en-US" b="1" dirty="0" err="1" smtClean="0"/>
            <a:t>di</a:t>
          </a:r>
          <a:r>
            <a:rPr lang="en-US" b="1" dirty="0" smtClean="0"/>
            <a:t>/</a:t>
          </a:r>
          <a:r>
            <a:rPr lang="en-US" b="1" dirty="0" err="1" smtClean="0"/>
            <a:t>dt</a:t>
          </a:r>
          <a:r>
            <a:rPr lang="en-US" b="1" dirty="0" smtClean="0"/>
            <a:t>?</a:t>
          </a:r>
          <a:endParaRPr lang="en-US" b="1" dirty="0"/>
        </a:p>
      </dgm:t>
    </dgm:pt>
    <dgm:pt modelId="{90ED04A6-A4A2-400C-A1E3-ED02A6465747}" type="parTrans" cxnId="{D36CD67E-52B2-4132-AA76-A0F466597C8D}">
      <dgm:prSet/>
      <dgm:spPr/>
      <dgm:t>
        <a:bodyPr/>
        <a:lstStyle/>
        <a:p>
          <a:endParaRPr lang="en-US" b="1">
            <a:solidFill>
              <a:schemeClr val="tx1"/>
            </a:solidFill>
          </a:endParaRPr>
        </a:p>
      </dgm:t>
    </dgm:pt>
    <dgm:pt modelId="{284C6386-78F0-416A-A691-D58595DD8AEE}" type="sibTrans" cxnId="{D36CD67E-52B2-4132-AA76-A0F466597C8D}">
      <dgm:prSet/>
      <dgm:spPr>
        <a:solidFill>
          <a:schemeClr val="tx2">
            <a:lumMod val="40000"/>
            <a:lumOff val="60000"/>
            <a:alpha val="90000"/>
          </a:schemeClr>
        </a:solidFill>
      </dgm:spPr>
      <dgm:t>
        <a:bodyPr/>
        <a:lstStyle/>
        <a:p>
          <a:endParaRPr lang="en-US" b="1">
            <a:solidFill>
              <a:schemeClr val="tx1"/>
            </a:solidFill>
          </a:endParaRPr>
        </a:p>
      </dgm:t>
    </dgm:pt>
    <dgm:pt modelId="{CD9A4DC0-EAD0-4D42-8CFC-D8956AF8744A}">
      <dgm:prSet phldrT="[Text]"/>
      <dgm:spPr/>
      <dgm:t>
        <a:bodyPr/>
        <a:lstStyle/>
        <a:p>
          <a:r>
            <a:rPr lang="en-US" b="1" dirty="0" smtClean="0"/>
            <a:t>Where is the Critical PATH?</a:t>
          </a:r>
          <a:endParaRPr lang="en-US" b="1" dirty="0"/>
        </a:p>
      </dgm:t>
    </dgm:pt>
    <dgm:pt modelId="{83275BCD-DF15-459E-9A9A-86145C9BD0CD}" type="parTrans" cxnId="{BFAD5F36-4023-4543-B23C-183F3DB4DC86}">
      <dgm:prSet/>
      <dgm:spPr/>
      <dgm:t>
        <a:bodyPr/>
        <a:lstStyle/>
        <a:p>
          <a:endParaRPr lang="en-US" b="1">
            <a:solidFill>
              <a:schemeClr val="tx1"/>
            </a:solidFill>
          </a:endParaRPr>
        </a:p>
      </dgm:t>
    </dgm:pt>
    <dgm:pt modelId="{9DD67E4C-4AEC-48F1-8BB6-444AD2C9E046}" type="sibTrans" cxnId="{BFAD5F36-4023-4543-B23C-183F3DB4DC86}">
      <dgm:prSet/>
      <dgm:spPr>
        <a:solidFill>
          <a:schemeClr val="tx2">
            <a:lumMod val="60000"/>
            <a:lumOff val="40000"/>
            <a:alpha val="90000"/>
          </a:schemeClr>
        </a:solidFill>
      </dgm:spPr>
      <dgm:t>
        <a:bodyPr/>
        <a:lstStyle/>
        <a:p>
          <a:endParaRPr lang="en-US" b="1">
            <a:solidFill>
              <a:schemeClr val="tx1"/>
            </a:solidFill>
          </a:endParaRPr>
        </a:p>
      </dgm:t>
    </dgm:pt>
    <dgm:pt modelId="{EF85372D-58D0-4A91-A814-E8A76E902BF4}">
      <dgm:prSet phldrT="[Text]"/>
      <dgm:spPr/>
      <dgm:t>
        <a:bodyPr/>
        <a:lstStyle/>
        <a:p>
          <a:r>
            <a:rPr lang="en-US" b="1" dirty="0" smtClean="0"/>
            <a:t>How to reduce </a:t>
          </a:r>
          <a:r>
            <a:rPr lang="en-US" b="1" dirty="0" err="1" smtClean="0"/>
            <a:t>di</a:t>
          </a:r>
          <a:r>
            <a:rPr lang="en-US" b="1" dirty="0" smtClean="0"/>
            <a:t>/</a:t>
          </a:r>
          <a:r>
            <a:rPr lang="en-US" b="1" dirty="0" err="1" smtClean="0"/>
            <a:t>dt</a:t>
          </a:r>
          <a:r>
            <a:rPr lang="en-US" b="1" dirty="0" smtClean="0"/>
            <a:t> and LOOP area?</a:t>
          </a:r>
          <a:endParaRPr lang="en-US" b="1" dirty="0"/>
        </a:p>
      </dgm:t>
    </dgm:pt>
    <dgm:pt modelId="{EA502DD8-81E9-43D9-96DA-9BE043A6C1A6}" type="parTrans" cxnId="{EA50E88C-ED77-4F52-A611-66C5909E08EB}">
      <dgm:prSet/>
      <dgm:spPr/>
      <dgm:t>
        <a:bodyPr/>
        <a:lstStyle/>
        <a:p>
          <a:endParaRPr lang="en-US" b="1">
            <a:solidFill>
              <a:schemeClr val="tx1"/>
            </a:solidFill>
          </a:endParaRPr>
        </a:p>
      </dgm:t>
    </dgm:pt>
    <dgm:pt modelId="{71F4A9F7-74D6-4899-B038-4B570013094D}" type="sibTrans" cxnId="{EA50E88C-ED77-4F52-A611-66C5909E08EB}">
      <dgm:prSet/>
      <dgm:spPr/>
      <dgm:t>
        <a:bodyPr/>
        <a:lstStyle/>
        <a:p>
          <a:endParaRPr lang="en-US" b="1">
            <a:solidFill>
              <a:schemeClr val="tx1"/>
            </a:solidFill>
          </a:endParaRPr>
        </a:p>
      </dgm:t>
    </dgm:pt>
    <dgm:pt modelId="{125EB059-1375-4BC6-B13C-10F153A130B1}" type="pres">
      <dgm:prSet presAssocID="{D94004CD-24D6-4DF0-A6B0-4EF45BDAD6C5}" presName="outerComposite" presStyleCnt="0">
        <dgm:presLayoutVars>
          <dgm:chMax val="5"/>
          <dgm:dir/>
          <dgm:resizeHandles val="exact"/>
        </dgm:presLayoutVars>
      </dgm:prSet>
      <dgm:spPr/>
      <dgm:t>
        <a:bodyPr/>
        <a:lstStyle/>
        <a:p>
          <a:endParaRPr lang="en-US"/>
        </a:p>
      </dgm:t>
    </dgm:pt>
    <dgm:pt modelId="{9DE0F4C3-A02A-4533-91D1-0C301FEB67AC}" type="pres">
      <dgm:prSet presAssocID="{D94004CD-24D6-4DF0-A6B0-4EF45BDAD6C5}" presName="dummyMaxCanvas" presStyleCnt="0">
        <dgm:presLayoutVars/>
      </dgm:prSet>
      <dgm:spPr/>
      <dgm:t>
        <a:bodyPr/>
        <a:lstStyle/>
        <a:p>
          <a:endParaRPr lang="en-US"/>
        </a:p>
      </dgm:t>
    </dgm:pt>
    <dgm:pt modelId="{B8A952B5-281B-4850-B242-FDD95FC10204}" type="pres">
      <dgm:prSet presAssocID="{D94004CD-24D6-4DF0-A6B0-4EF45BDAD6C5}" presName="ThreeNodes_1" presStyleLbl="node1" presStyleIdx="0" presStyleCnt="3">
        <dgm:presLayoutVars>
          <dgm:bulletEnabled val="1"/>
        </dgm:presLayoutVars>
      </dgm:prSet>
      <dgm:spPr/>
      <dgm:t>
        <a:bodyPr/>
        <a:lstStyle/>
        <a:p>
          <a:endParaRPr lang="en-US"/>
        </a:p>
      </dgm:t>
    </dgm:pt>
    <dgm:pt modelId="{AFFA3459-A78F-4FC6-B302-C98863AA2EE1}" type="pres">
      <dgm:prSet presAssocID="{D94004CD-24D6-4DF0-A6B0-4EF45BDAD6C5}" presName="ThreeNodes_2" presStyleLbl="node1" presStyleIdx="1" presStyleCnt="3">
        <dgm:presLayoutVars>
          <dgm:bulletEnabled val="1"/>
        </dgm:presLayoutVars>
      </dgm:prSet>
      <dgm:spPr/>
      <dgm:t>
        <a:bodyPr/>
        <a:lstStyle/>
        <a:p>
          <a:endParaRPr lang="en-US"/>
        </a:p>
      </dgm:t>
    </dgm:pt>
    <dgm:pt modelId="{4ACC31A6-73C2-4AF9-BA54-486B9067CB05}" type="pres">
      <dgm:prSet presAssocID="{D94004CD-24D6-4DF0-A6B0-4EF45BDAD6C5}" presName="ThreeNodes_3" presStyleLbl="node1" presStyleIdx="2" presStyleCnt="3">
        <dgm:presLayoutVars>
          <dgm:bulletEnabled val="1"/>
        </dgm:presLayoutVars>
      </dgm:prSet>
      <dgm:spPr/>
      <dgm:t>
        <a:bodyPr/>
        <a:lstStyle/>
        <a:p>
          <a:endParaRPr lang="en-US"/>
        </a:p>
      </dgm:t>
    </dgm:pt>
    <dgm:pt modelId="{52419B3A-E95E-474F-8FEB-00080F86E989}" type="pres">
      <dgm:prSet presAssocID="{D94004CD-24D6-4DF0-A6B0-4EF45BDAD6C5}" presName="ThreeConn_1-2" presStyleLbl="fgAccFollowNode1" presStyleIdx="0" presStyleCnt="2">
        <dgm:presLayoutVars>
          <dgm:bulletEnabled val="1"/>
        </dgm:presLayoutVars>
      </dgm:prSet>
      <dgm:spPr/>
      <dgm:t>
        <a:bodyPr/>
        <a:lstStyle/>
        <a:p>
          <a:endParaRPr lang="en-US"/>
        </a:p>
      </dgm:t>
    </dgm:pt>
    <dgm:pt modelId="{6378E455-4004-49B3-B182-AA226FFA1D13}" type="pres">
      <dgm:prSet presAssocID="{D94004CD-24D6-4DF0-A6B0-4EF45BDAD6C5}" presName="ThreeConn_2-3" presStyleLbl="fgAccFollowNode1" presStyleIdx="1" presStyleCnt="2">
        <dgm:presLayoutVars>
          <dgm:bulletEnabled val="1"/>
        </dgm:presLayoutVars>
      </dgm:prSet>
      <dgm:spPr/>
      <dgm:t>
        <a:bodyPr/>
        <a:lstStyle/>
        <a:p>
          <a:endParaRPr lang="en-US"/>
        </a:p>
      </dgm:t>
    </dgm:pt>
    <dgm:pt modelId="{F8690B7C-76CE-432C-8994-4681803EBB1B}" type="pres">
      <dgm:prSet presAssocID="{D94004CD-24D6-4DF0-A6B0-4EF45BDAD6C5}" presName="ThreeNodes_1_text" presStyleLbl="node1" presStyleIdx="2" presStyleCnt="3">
        <dgm:presLayoutVars>
          <dgm:bulletEnabled val="1"/>
        </dgm:presLayoutVars>
      </dgm:prSet>
      <dgm:spPr/>
      <dgm:t>
        <a:bodyPr/>
        <a:lstStyle/>
        <a:p>
          <a:endParaRPr lang="en-US"/>
        </a:p>
      </dgm:t>
    </dgm:pt>
    <dgm:pt modelId="{D4D40A9C-D3A8-4446-8C8E-1297F5279AFF}" type="pres">
      <dgm:prSet presAssocID="{D94004CD-24D6-4DF0-A6B0-4EF45BDAD6C5}" presName="ThreeNodes_2_text" presStyleLbl="node1" presStyleIdx="2" presStyleCnt="3">
        <dgm:presLayoutVars>
          <dgm:bulletEnabled val="1"/>
        </dgm:presLayoutVars>
      </dgm:prSet>
      <dgm:spPr/>
      <dgm:t>
        <a:bodyPr/>
        <a:lstStyle/>
        <a:p>
          <a:endParaRPr lang="en-US"/>
        </a:p>
      </dgm:t>
    </dgm:pt>
    <dgm:pt modelId="{DB9F7C90-07FE-4011-8742-8FD1B316BD4D}" type="pres">
      <dgm:prSet presAssocID="{D94004CD-24D6-4DF0-A6B0-4EF45BDAD6C5}" presName="ThreeNodes_3_text" presStyleLbl="node1" presStyleIdx="2" presStyleCnt="3">
        <dgm:presLayoutVars>
          <dgm:bulletEnabled val="1"/>
        </dgm:presLayoutVars>
      </dgm:prSet>
      <dgm:spPr/>
      <dgm:t>
        <a:bodyPr/>
        <a:lstStyle/>
        <a:p>
          <a:endParaRPr lang="en-US"/>
        </a:p>
      </dgm:t>
    </dgm:pt>
  </dgm:ptLst>
  <dgm:cxnLst>
    <dgm:cxn modelId="{38DA3772-BFDC-42DC-9548-457C9C0A1ED7}" type="presOf" srcId="{EC64F4DB-63DB-409E-BD75-90D9CEC45113}" destId="{F8690B7C-76CE-432C-8994-4681803EBB1B}" srcOrd="1" destOrd="0" presId="urn:microsoft.com/office/officeart/2005/8/layout/vProcess5"/>
    <dgm:cxn modelId="{5066709B-9E77-441F-B7EB-9435999F6A5F}" type="presOf" srcId="{D94004CD-24D6-4DF0-A6B0-4EF45BDAD6C5}" destId="{125EB059-1375-4BC6-B13C-10F153A130B1}" srcOrd="0" destOrd="0" presId="urn:microsoft.com/office/officeart/2005/8/layout/vProcess5"/>
    <dgm:cxn modelId="{9C1F2743-AA81-42B1-B5F8-C1FEF068A9E4}" type="presOf" srcId="{CD9A4DC0-EAD0-4D42-8CFC-D8956AF8744A}" destId="{AFFA3459-A78F-4FC6-B302-C98863AA2EE1}" srcOrd="0" destOrd="0" presId="urn:microsoft.com/office/officeart/2005/8/layout/vProcess5"/>
    <dgm:cxn modelId="{D36CD67E-52B2-4132-AA76-A0F466597C8D}" srcId="{D94004CD-24D6-4DF0-A6B0-4EF45BDAD6C5}" destId="{EC64F4DB-63DB-409E-BD75-90D9CEC45113}" srcOrd="0" destOrd="0" parTransId="{90ED04A6-A4A2-400C-A1E3-ED02A6465747}" sibTransId="{284C6386-78F0-416A-A691-D58595DD8AEE}"/>
    <dgm:cxn modelId="{EA50E88C-ED77-4F52-A611-66C5909E08EB}" srcId="{D94004CD-24D6-4DF0-A6B0-4EF45BDAD6C5}" destId="{EF85372D-58D0-4A91-A814-E8A76E902BF4}" srcOrd="2" destOrd="0" parTransId="{EA502DD8-81E9-43D9-96DA-9BE043A6C1A6}" sibTransId="{71F4A9F7-74D6-4899-B038-4B570013094D}"/>
    <dgm:cxn modelId="{CF706245-7957-4588-BF37-9D0C88D33065}" type="presOf" srcId="{CD9A4DC0-EAD0-4D42-8CFC-D8956AF8744A}" destId="{D4D40A9C-D3A8-4446-8C8E-1297F5279AFF}" srcOrd="1" destOrd="0" presId="urn:microsoft.com/office/officeart/2005/8/layout/vProcess5"/>
    <dgm:cxn modelId="{BFAD5F36-4023-4543-B23C-183F3DB4DC86}" srcId="{D94004CD-24D6-4DF0-A6B0-4EF45BDAD6C5}" destId="{CD9A4DC0-EAD0-4D42-8CFC-D8956AF8744A}" srcOrd="1" destOrd="0" parTransId="{83275BCD-DF15-459E-9A9A-86145C9BD0CD}" sibTransId="{9DD67E4C-4AEC-48F1-8BB6-444AD2C9E046}"/>
    <dgm:cxn modelId="{04135425-5419-4D66-9081-BC70C485A526}" type="presOf" srcId="{EC64F4DB-63DB-409E-BD75-90D9CEC45113}" destId="{B8A952B5-281B-4850-B242-FDD95FC10204}" srcOrd="0" destOrd="0" presId="urn:microsoft.com/office/officeart/2005/8/layout/vProcess5"/>
    <dgm:cxn modelId="{2D2D4DA6-A7D1-4EEC-BBC9-115C67F8F5BD}" type="presOf" srcId="{EF85372D-58D0-4A91-A814-E8A76E902BF4}" destId="{4ACC31A6-73C2-4AF9-BA54-486B9067CB05}" srcOrd="0" destOrd="0" presId="urn:microsoft.com/office/officeart/2005/8/layout/vProcess5"/>
    <dgm:cxn modelId="{9B5487ED-E86B-4641-AF75-57EA9B777C58}" type="presOf" srcId="{284C6386-78F0-416A-A691-D58595DD8AEE}" destId="{52419B3A-E95E-474F-8FEB-00080F86E989}" srcOrd="0" destOrd="0" presId="urn:microsoft.com/office/officeart/2005/8/layout/vProcess5"/>
    <dgm:cxn modelId="{0C5F2A74-C24F-4F00-84EB-BA54C4E3BBD2}" type="presOf" srcId="{9DD67E4C-4AEC-48F1-8BB6-444AD2C9E046}" destId="{6378E455-4004-49B3-B182-AA226FFA1D13}" srcOrd="0" destOrd="0" presId="urn:microsoft.com/office/officeart/2005/8/layout/vProcess5"/>
    <dgm:cxn modelId="{682F9419-B4E3-4936-BAC8-BAD87F39DA08}" type="presOf" srcId="{EF85372D-58D0-4A91-A814-E8A76E902BF4}" destId="{DB9F7C90-07FE-4011-8742-8FD1B316BD4D}" srcOrd="1" destOrd="0" presId="urn:microsoft.com/office/officeart/2005/8/layout/vProcess5"/>
    <dgm:cxn modelId="{2B51B05C-00C1-4D42-96F9-4701162764C4}" type="presParOf" srcId="{125EB059-1375-4BC6-B13C-10F153A130B1}" destId="{9DE0F4C3-A02A-4533-91D1-0C301FEB67AC}" srcOrd="0" destOrd="0" presId="urn:microsoft.com/office/officeart/2005/8/layout/vProcess5"/>
    <dgm:cxn modelId="{C1BF7E16-961B-4917-842E-4A07670D90F8}" type="presParOf" srcId="{125EB059-1375-4BC6-B13C-10F153A130B1}" destId="{B8A952B5-281B-4850-B242-FDD95FC10204}" srcOrd="1" destOrd="0" presId="urn:microsoft.com/office/officeart/2005/8/layout/vProcess5"/>
    <dgm:cxn modelId="{A4EED46C-C001-4F92-A078-8DB6B30E20EC}" type="presParOf" srcId="{125EB059-1375-4BC6-B13C-10F153A130B1}" destId="{AFFA3459-A78F-4FC6-B302-C98863AA2EE1}" srcOrd="2" destOrd="0" presId="urn:microsoft.com/office/officeart/2005/8/layout/vProcess5"/>
    <dgm:cxn modelId="{57E60F9B-0121-4F20-B806-D6AE2CA497E0}" type="presParOf" srcId="{125EB059-1375-4BC6-B13C-10F153A130B1}" destId="{4ACC31A6-73C2-4AF9-BA54-486B9067CB05}" srcOrd="3" destOrd="0" presId="urn:microsoft.com/office/officeart/2005/8/layout/vProcess5"/>
    <dgm:cxn modelId="{E43266A7-F6CA-48F4-A953-33CEE2492269}" type="presParOf" srcId="{125EB059-1375-4BC6-B13C-10F153A130B1}" destId="{52419B3A-E95E-474F-8FEB-00080F86E989}" srcOrd="4" destOrd="0" presId="urn:microsoft.com/office/officeart/2005/8/layout/vProcess5"/>
    <dgm:cxn modelId="{787A7F6B-E0AD-4237-86D1-733B740BD420}" type="presParOf" srcId="{125EB059-1375-4BC6-B13C-10F153A130B1}" destId="{6378E455-4004-49B3-B182-AA226FFA1D13}" srcOrd="5" destOrd="0" presId="urn:microsoft.com/office/officeart/2005/8/layout/vProcess5"/>
    <dgm:cxn modelId="{BE7DD090-2FE8-40FF-B183-7A1C477D8526}" type="presParOf" srcId="{125EB059-1375-4BC6-B13C-10F153A130B1}" destId="{F8690B7C-76CE-432C-8994-4681803EBB1B}" srcOrd="6" destOrd="0" presId="urn:microsoft.com/office/officeart/2005/8/layout/vProcess5"/>
    <dgm:cxn modelId="{199D3346-8A92-4B1A-A189-3505CF2C9A62}" type="presParOf" srcId="{125EB059-1375-4BC6-B13C-10F153A130B1}" destId="{D4D40A9C-D3A8-4446-8C8E-1297F5279AFF}" srcOrd="7" destOrd="0" presId="urn:microsoft.com/office/officeart/2005/8/layout/vProcess5"/>
    <dgm:cxn modelId="{7D3143CF-0008-4336-8CAF-97B4A697FDF1}" type="presParOf" srcId="{125EB059-1375-4BC6-B13C-10F153A130B1}" destId="{DB9F7C90-07FE-4011-8742-8FD1B316BD4D}"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4EBDB2-87C8-4515-9AF6-BD3C09BDD23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D3ED094-7FE8-4ED1-A67A-0F22FBDF66CF}">
      <dgm:prSet phldrT="[Text]" custT="1"/>
      <dgm:spPr>
        <a:solidFill>
          <a:schemeClr val="accent1">
            <a:lumMod val="60000"/>
            <a:lumOff val="40000"/>
          </a:schemeClr>
        </a:solidFill>
      </dgm:spPr>
      <dgm:t>
        <a:bodyPr/>
        <a:lstStyle/>
        <a:p>
          <a:r>
            <a:rPr lang="en-US" sz="2400" b="1" dirty="0" smtClean="0"/>
            <a:t> </a:t>
          </a:r>
          <a:endParaRPr lang="en-US" sz="2400" b="1" dirty="0"/>
        </a:p>
      </dgm:t>
    </dgm:pt>
    <dgm:pt modelId="{E10442DC-6ED0-49EF-AC9C-53E67AEF31F8}" type="parTrans" cxnId="{F8875608-AAFB-4576-BD16-1433E4A0EF45}">
      <dgm:prSet/>
      <dgm:spPr/>
      <dgm:t>
        <a:bodyPr/>
        <a:lstStyle/>
        <a:p>
          <a:endParaRPr lang="en-US" sz="2400" b="1"/>
        </a:p>
      </dgm:t>
    </dgm:pt>
    <dgm:pt modelId="{DC13307C-D135-4852-AEA4-7E883F0597F8}" type="sibTrans" cxnId="{F8875608-AAFB-4576-BD16-1433E4A0EF45}">
      <dgm:prSet/>
      <dgm:spPr/>
      <dgm:t>
        <a:bodyPr/>
        <a:lstStyle/>
        <a:p>
          <a:endParaRPr lang="en-US" sz="2400" b="1"/>
        </a:p>
      </dgm:t>
    </dgm:pt>
    <dgm:pt modelId="{7F93902C-8CBC-4F40-A76D-6F6F86837196}">
      <dgm:prSet phldrT="[Text]" custT="1"/>
      <dgm:spPr>
        <a:solidFill>
          <a:schemeClr val="accent1">
            <a:lumMod val="60000"/>
            <a:lumOff val="40000"/>
          </a:schemeClr>
        </a:solidFill>
      </dgm:spPr>
      <dgm:t>
        <a:bodyPr/>
        <a:lstStyle/>
        <a:p>
          <a:r>
            <a:rPr lang="en-US" sz="2400" b="1" dirty="0" smtClean="0"/>
            <a:t> </a:t>
          </a:r>
          <a:endParaRPr lang="en-US" sz="2400" b="1" dirty="0"/>
        </a:p>
      </dgm:t>
    </dgm:pt>
    <dgm:pt modelId="{2517EAF8-2557-4527-8346-9F881A512259}" type="parTrans" cxnId="{37974559-CF20-4203-BEE7-293D8ACEF6AF}">
      <dgm:prSet/>
      <dgm:spPr/>
      <dgm:t>
        <a:bodyPr/>
        <a:lstStyle/>
        <a:p>
          <a:endParaRPr lang="en-US" sz="2400" b="1"/>
        </a:p>
      </dgm:t>
    </dgm:pt>
    <dgm:pt modelId="{D27F2AAE-6F84-4273-8D19-973589E49BAC}" type="sibTrans" cxnId="{37974559-CF20-4203-BEE7-293D8ACEF6AF}">
      <dgm:prSet/>
      <dgm:spPr/>
      <dgm:t>
        <a:bodyPr/>
        <a:lstStyle/>
        <a:p>
          <a:endParaRPr lang="en-US" sz="2400" b="1"/>
        </a:p>
      </dgm:t>
    </dgm:pt>
    <dgm:pt modelId="{A7B0EC88-18AE-4D8C-8023-7D9B0E6B5AF5}">
      <dgm:prSet phldrT="[Text]" custT="1"/>
      <dgm:spPr/>
      <dgm:t>
        <a:bodyPr/>
        <a:lstStyle/>
        <a:p>
          <a:r>
            <a:rPr lang="en-US" sz="2400" b="1" dirty="0" smtClean="0"/>
            <a:t>Boost</a:t>
          </a:r>
          <a:endParaRPr lang="en-US" sz="2400" b="1" dirty="0"/>
        </a:p>
      </dgm:t>
    </dgm:pt>
    <dgm:pt modelId="{A047BCD9-A925-4408-A6D6-44C3CDDFA045}" type="parTrans" cxnId="{D2F2E695-FC0A-45FE-8792-306554DE471D}">
      <dgm:prSet/>
      <dgm:spPr/>
      <dgm:t>
        <a:bodyPr/>
        <a:lstStyle/>
        <a:p>
          <a:endParaRPr lang="en-US" sz="2400" b="1"/>
        </a:p>
      </dgm:t>
    </dgm:pt>
    <dgm:pt modelId="{B9679F6B-021E-4BAC-9DE1-229E3FF87E4F}" type="sibTrans" cxnId="{D2F2E695-FC0A-45FE-8792-306554DE471D}">
      <dgm:prSet/>
      <dgm:spPr/>
      <dgm:t>
        <a:bodyPr/>
        <a:lstStyle/>
        <a:p>
          <a:endParaRPr lang="en-US" sz="2400" b="1"/>
        </a:p>
      </dgm:t>
    </dgm:pt>
    <dgm:pt modelId="{E9EFE7E5-D841-47E2-8EB0-587740A21D7E}">
      <dgm:prSet phldrT="[Text]" custT="1"/>
      <dgm:spPr>
        <a:solidFill>
          <a:schemeClr val="accent1">
            <a:lumMod val="60000"/>
            <a:lumOff val="40000"/>
          </a:schemeClr>
        </a:solidFill>
      </dgm:spPr>
      <dgm:t>
        <a:bodyPr/>
        <a:lstStyle/>
        <a:p>
          <a:r>
            <a:rPr lang="en-US" sz="2400" b="1" dirty="0" smtClean="0"/>
            <a:t> </a:t>
          </a:r>
          <a:endParaRPr lang="en-US" sz="2400" b="1" dirty="0"/>
        </a:p>
      </dgm:t>
    </dgm:pt>
    <dgm:pt modelId="{EC7DC64B-8B52-452D-B8A0-FF07EF21F0CF}" type="parTrans" cxnId="{5CF671DD-DEE9-4D3F-8E6A-1204AC694866}">
      <dgm:prSet/>
      <dgm:spPr/>
      <dgm:t>
        <a:bodyPr/>
        <a:lstStyle/>
        <a:p>
          <a:endParaRPr lang="en-US" sz="2400" b="1"/>
        </a:p>
      </dgm:t>
    </dgm:pt>
    <dgm:pt modelId="{EF89D14C-26F5-4E62-910A-B6281847B774}" type="sibTrans" cxnId="{5CF671DD-DEE9-4D3F-8E6A-1204AC694866}">
      <dgm:prSet/>
      <dgm:spPr/>
      <dgm:t>
        <a:bodyPr/>
        <a:lstStyle/>
        <a:p>
          <a:endParaRPr lang="en-US" sz="2400" b="1"/>
        </a:p>
      </dgm:t>
    </dgm:pt>
    <dgm:pt modelId="{C94EA79D-6D51-4EBF-9BC2-B4D7A6362AA1}">
      <dgm:prSet phldrT="[Text]" custT="1"/>
      <dgm:spPr/>
      <dgm:t>
        <a:bodyPr/>
        <a:lstStyle/>
        <a:p>
          <a:r>
            <a:rPr lang="en-US" sz="2400" b="1" dirty="0" smtClean="0"/>
            <a:t>Buck Boost</a:t>
          </a:r>
          <a:endParaRPr lang="en-US" sz="2400" b="1" dirty="0"/>
        </a:p>
      </dgm:t>
    </dgm:pt>
    <dgm:pt modelId="{3FBBE81B-E44A-4C07-BF74-AF2144452D0C}" type="parTrans" cxnId="{866CEE86-DBD0-4307-A605-3054F48332D0}">
      <dgm:prSet/>
      <dgm:spPr/>
      <dgm:t>
        <a:bodyPr/>
        <a:lstStyle/>
        <a:p>
          <a:endParaRPr lang="en-US" sz="2400" b="1"/>
        </a:p>
      </dgm:t>
    </dgm:pt>
    <dgm:pt modelId="{41EF5D75-5C81-4C40-9ED3-AD2C00640362}" type="sibTrans" cxnId="{866CEE86-DBD0-4307-A605-3054F48332D0}">
      <dgm:prSet/>
      <dgm:spPr/>
      <dgm:t>
        <a:bodyPr/>
        <a:lstStyle/>
        <a:p>
          <a:endParaRPr lang="en-US" sz="2400" b="1"/>
        </a:p>
      </dgm:t>
    </dgm:pt>
    <dgm:pt modelId="{2A0C21E1-9928-48EA-B300-D6226C239C7D}">
      <dgm:prSet phldrT="[Text]" custT="1"/>
      <dgm:spPr/>
      <dgm:t>
        <a:bodyPr/>
        <a:lstStyle/>
        <a:p>
          <a:r>
            <a:rPr lang="en-US" sz="2400" b="1" dirty="0" smtClean="0"/>
            <a:t>Buck </a:t>
          </a:r>
          <a:endParaRPr lang="en-US" sz="2400" b="1" dirty="0"/>
        </a:p>
      </dgm:t>
    </dgm:pt>
    <dgm:pt modelId="{73F151E7-2780-4678-B806-A2543C4EAA1F}" type="sibTrans" cxnId="{F622B307-9C27-40BA-AED9-A469EE1E77E4}">
      <dgm:prSet/>
      <dgm:spPr/>
      <dgm:t>
        <a:bodyPr/>
        <a:lstStyle/>
        <a:p>
          <a:endParaRPr lang="en-US" sz="2400" b="1"/>
        </a:p>
      </dgm:t>
    </dgm:pt>
    <dgm:pt modelId="{38C2240C-609F-4520-A43E-0DAA32612E32}" type="parTrans" cxnId="{F622B307-9C27-40BA-AED9-A469EE1E77E4}">
      <dgm:prSet/>
      <dgm:spPr/>
      <dgm:t>
        <a:bodyPr/>
        <a:lstStyle/>
        <a:p>
          <a:endParaRPr lang="en-US" sz="2400" b="1"/>
        </a:p>
      </dgm:t>
    </dgm:pt>
    <dgm:pt modelId="{87C8EB22-D76D-4377-B68E-344EA33E6F63}" type="pres">
      <dgm:prSet presAssocID="{004EBDB2-87C8-4515-9AF6-BD3C09BDD232}" presName="linearFlow" presStyleCnt="0">
        <dgm:presLayoutVars>
          <dgm:dir/>
          <dgm:animLvl val="lvl"/>
          <dgm:resizeHandles val="exact"/>
        </dgm:presLayoutVars>
      </dgm:prSet>
      <dgm:spPr/>
      <dgm:t>
        <a:bodyPr/>
        <a:lstStyle/>
        <a:p>
          <a:endParaRPr lang="en-US"/>
        </a:p>
      </dgm:t>
    </dgm:pt>
    <dgm:pt modelId="{F4ECFB5C-BD27-493C-A4AE-F8DFAFD941C0}" type="pres">
      <dgm:prSet presAssocID="{FD3ED094-7FE8-4ED1-A67A-0F22FBDF66CF}" presName="composite" presStyleCnt="0"/>
      <dgm:spPr/>
    </dgm:pt>
    <dgm:pt modelId="{37BC479E-0AA6-4202-A6C8-FB1C89EBC7FF}" type="pres">
      <dgm:prSet presAssocID="{FD3ED094-7FE8-4ED1-A67A-0F22FBDF66CF}" presName="parentText" presStyleLbl="alignNode1" presStyleIdx="0" presStyleCnt="3">
        <dgm:presLayoutVars>
          <dgm:chMax val="1"/>
          <dgm:bulletEnabled val="1"/>
        </dgm:presLayoutVars>
      </dgm:prSet>
      <dgm:spPr/>
      <dgm:t>
        <a:bodyPr/>
        <a:lstStyle/>
        <a:p>
          <a:endParaRPr lang="en-US"/>
        </a:p>
      </dgm:t>
    </dgm:pt>
    <dgm:pt modelId="{6B47B06D-9539-43CD-A23E-03376225ADA9}" type="pres">
      <dgm:prSet presAssocID="{FD3ED094-7FE8-4ED1-A67A-0F22FBDF66CF}" presName="descendantText" presStyleLbl="alignAcc1" presStyleIdx="0" presStyleCnt="3">
        <dgm:presLayoutVars>
          <dgm:bulletEnabled val="1"/>
        </dgm:presLayoutVars>
      </dgm:prSet>
      <dgm:spPr/>
      <dgm:t>
        <a:bodyPr/>
        <a:lstStyle/>
        <a:p>
          <a:endParaRPr lang="en-US"/>
        </a:p>
      </dgm:t>
    </dgm:pt>
    <dgm:pt modelId="{EC925056-DE2D-45AA-861D-0D020AF5ED7E}" type="pres">
      <dgm:prSet presAssocID="{DC13307C-D135-4852-AEA4-7E883F0597F8}" presName="sp" presStyleCnt="0"/>
      <dgm:spPr/>
    </dgm:pt>
    <dgm:pt modelId="{D954F39F-9411-4F44-8FAD-C31F3795C1F0}" type="pres">
      <dgm:prSet presAssocID="{7F93902C-8CBC-4F40-A76D-6F6F86837196}" presName="composite" presStyleCnt="0"/>
      <dgm:spPr/>
    </dgm:pt>
    <dgm:pt modelId="{B8B890AA-F216-4D8A-95F5-FA740A3DC851}" type="pres">
      <dgm:prSet presAssocID="{7F93902C-8CBC-4F40-A76D-6F6F86837196}" presName="parentText" presStyleLbl="alignNode1" presStyleIdx="1" presStyleCnt="3">
        <dgm:presLayoutVars>
          <dgm:chMax val="1"/>
          <dgm:bulletEnabled val="1"/>
        </dgm:presLayoutVars>
      </dgm:prSet>
      <dgm:spPr/>
      <dgm:t>
        <a:bodyPr/>
        <a:lstStyle/>
        <a:p>
          <a:endParaRPr lang="en-US"/>
        </a:p>
      </dgm:t>
    </dgm:pt>
    <dgm:pt modelId="{8535BC88-494C-4C20-9B27-2FA5934FABD9}" type="pres">
      <dgm:prSet presAssocID="{7F93902C-8CBC-4F40-A76D-6F6F86837196}" presName="descendantText" presStyleLbl="alignAcc1" presStyleIdx="1" presStyleCnt="3">
        <dgm:presLayoutVars>
          <dgm:bulletEnabled val="1"/>
        </dgm:presLayoutVars>
      </dgm:prSet>
      <dgm:spPr/>
      <dgm:t>
        <a:bodyPr/>
        <a:lstStyle/>
        <a:p>
          <a:endParaRPr lang="en-US"/>
        </a:p>
      </dgm:t>
    </dgm:pt>
    <dgm:pt modelId="{29E9128F-0C0A-4B82-A97A-5E375B210222}" type="pres">
      <dgm:prSet presAssocID="{D27F2AAE-6F84-4273-8D19-973589E49BAC}" presName="sp" presStyleCnt="0"/>
      <dgm:spPr/>
    </dgm:pt>
    <dgm:pt modelId="{55327EFF-435C-48DD-8D0A-5E8B9CADF44C}" type="pres">
      <dgm:prSet presAssocID="{E9EFE7E5-D841-47E2-8EB0-587740A21D7E}" presName="composite" presStyleCnt="0"/>
      <dgm:spPr/>
    </dgm:pt>
    <dgm:pt modelId="{66CC055B-E69C-495A-865C-100558CD3553}" type="pres">
      <dgm:prSet presAssocID="{E9EFE7E5-D841-47E2-8EB0-587740A21D7E}" presName="parentText" presStyleLbl="alignNode1" presStyleIdx="2" presStyleCnt="3">
        <dgm:presLayoutVars>
          <dgm:chMax val="1"/>
          <dgm:bulletEnabled val="1"/>
        </dgm:presLayoutVars>
      </dgm:prSet>
      <dgm:spPr/>
      <dgm:t>
        <a:bodyPr/>
        <a:lstStyle/>
        <a:p>
          <a:endParaRPr lang="en-US"/>
        </a:p>
      </dgm:t>
    </dgm:pt>
    <dgm:pt modelId="{EBE7ABBB-7318-4D90-A5DF-34B5C3AFD142}" type="pres">
      <dgm:prSet presAssocID="{E9EFE7E5-D841-47E2-8EB0-587740A21D7E}" presName="descendantText" presStyleLbl="alignAcc1" presStyleIdx="2" presStyleCnt="3">
        <dgm:presLayoutVars>
          <dgm:bulletEnabled val="1"/>
        </dgm:presLayoutVars>
      </dgm:prSet>
      <dgm:spPr/>
      <dgm:t>
        <a:bodyPr/>
        <a:lstStyle/>
        <a:p>
          <a:endParaRPr lang="en-US"/>
        </a:p>
      </dgm:t>
    </dgm:pt>
  </dgm:ptLst>
  <dgm:cxnLst>
    <dgm:cxn modelId="{2907DAC3-FCA0-4DE0-B3B1-AA1762E3D4E9}" type="presOf" srcId="{2A0C21E1-9928-48EA-B300-D6226C239C7D}" destId="{6B47B06D-9539-43CD-A23E-03376225ADA9}" srcOrd="0" destOrd="0" presId="urn:microsoft.com/office/officeart/2005/8/layout/chevron2"/>
    <dgm:cxn modelId="{866CEE86-DBD0-4307-A605-3054F48332D0}" srcId="{E9EFE7E5-D841-47E2-8EB0-587740A21D7E}" destId="{C94EA79D-6D51-4EBF-9BC2-B4D7A6362AA1}" srcOrd="0" destOrd="0" parTransId="{3FBBE81B-E44A-4C07-BF74-AF2144452D0C}" sibTransId="{41EF5D75-5C81-4C40-9ED3-AD2C00640362}"/>
    <dgm:cxn modelId="{F8875608-AAFB-4576-BD16-1433E4A0EF45}" srcId="{004EBDB2-87C8-4515-9AF6-BD3C09BDD232}" destId="{FD3ED094-7FE8-4ED1-A67A-0F22FBDF66CF}" srcOrd="0" destOrd="0" parTransId="{E10442DC-6ED0-49EF-AC9C-53E67AEF31F8}" sibTransId="{DC13307C-D135-4852-AEA4-7E883F0597F8}"/>
    <dgm:cxn modelId="{29A3CAE3-65E4-4DC8-9D25-C0B46974D4FB}" type="presOf" srcId="{A7B0EC88-18AE-4D8C-8023-7D9B0E6B5AF5}" destId="{8535BC88-494C-4C20-9B27-2FA5934FABD9}" srcOrd="0" destOrd="0" presId="urn:microsoft.com/office/officeart/2005/8/layout/chevron2"/>
    <dgm:cxn modelId="{CF4A868E-3150-401E-B052-EFC7BC5604CB}" type="presOf" srcId="{E9EFE7E5-D841-47E2-8EB0-587740A21D7E}" destId="{66CC055B-E69C-495A-865C-100558CD3553}" srcOrd="0" destOrd="0" presId="urn:microsoft.com/office/officeart/2005/8/layout/chevron2"/>
    <dgm:cxn modelId="{8FB28BBB-68D9-4E4A-BC10-56E871F145E5}" type="presOf" srcId="{004EBDB2-87C8-4515-9AF6-BD3C09BDD232}" destId="{87C8EB22-D76D-4377-B68E-344EA33E6F63}" srcOrd="0" destOrd="0" presId="urn:microsoft.com/office/officeart/2005/8/layout/chevron2"/>
    <dgm:cxn modelId="{BE4C1BDA-B7F7-40C4-A059-D7F1356B5D2C}" type="presOf" srcId="{FD3ED094-7FE8-4ED1-A67A-0F22FBDF66CF}" destId="{37BC479E-0AA6-4202-A6C8-FB1C89EBC7FF}" srcOrd="0" destOrd="0" presId="urn:microsoft.com/office/officeart/2005/8/layout/chevron2"/>
    <dgm:cxn modelId="{4A561EE4-889A-4001-AA32-013D341AC290}" type="presOf" srcId="{C94EA79D-6D51-4EBF-9BC2-B4D7A6362AA1}" destId="{EBE7ABBB-7318-4D90-A5DF-34B5C3AFD142}" srcOrd="0" destOrd="0" presId="urn:microsoft.com/office/officeart/2005/8/layout/chevron2"/>
    <dgm:cxn modelId="{37974559-CF20-4203-BEE7-293D8ACEF6AF}" srcId="{004EBDB2-87C8-4515-9AF6-BD3C09BDD232}" destId="{7F93902C-8CBC-4F40-A76D-6F6F86837196}" srcOrd="1" destOrd="0" parTransId="{2517EAF8-2557-4527-8346-9F881A512259}" sibTransId="{D27F2AAE-6F84-4273-8D19-973589E49BAC}"/>
    <dgm:cxn modelId="{F622B307-9C27-40BA-AED9-A469EE1E77E4}" srcId="{FD3ED094-7FE8-4ED1-A67A-0F22FBDF66CF}" destId="{2A0C21E1-9928-48EA-B300-D6226C239C7D}" srcOrd="0" destOrd="0" parTransId="{38C2240C-609F-4520-A43E-0DAA32612E32}" sibTransId="{73F151E7-2780-4678-B806-A2543C4EAA1F}"/>
    <dgm:cxn modelId="{A8202ECC-BB02-4FBC-8B9A-8C0457879D75}" type="presOf" srcId="{7F93902C-8CBC-4F40-A76D-6F6F86837196}" destId="{B8B890AA-F216-4D8A-95F5-FA740A3DC851}" srcOrd="0" destOrd="0" presId="urn:microsoft.com/office/officeart/2005/8/layout/chevron2"/>
    <dgm:cxn modelId="{5CF671DD-DEE9-4D3F-8E6A-1204AC694866}" srcId="{004EBDB2-87C8-4515-9AF6-BD3C09BDD232}" destId="{E9EFE7E5-D841-47E2-8EB0-587740A21D7E}" srcOrd="2" destOrd="0" parTransId="{EC7DC64B-8B52-452D-B8A0-FF07EF21F0CF}" sibTransId="{EF89D14C-26F5-4E62-910A-B6281847B774}"/>
    <dgm:cxn modelId="{D2F2E695-FC0A-45FE-8792-306554DE471D}" srcId="{7F93902C-8CBC-4F40-A76D-6F6F86837196}" destId="{A7B0EC88-18AE-4D8C-8023-7D9B0E6B5AF5}" srcOrd="0" destOrd="0" parTransId="{A047BCD9-A925-4408-A6D6-44C3CDDFA045}" sibTransId="{B9679F6B-021E-4BAC-9DE1-229E3FF87E4F}"/>
    <dgm:cxn modelId="{657856B7-E944-428B-BCCB-C229BE3981B8}" type="presParOf" srcId="{87C8EB22-D76D-4377-B68E-344EA33E6F63}" destId="{F4ECFB5C-BD27-493C-A4AE-F8DFAFD941C0}" srcOrd="0" destOrd="0" presId="urn:microsoft.com/office/officeart/2005/8/layout/chevron2"/>
    <dgm:cxn modelId="{8F29EE90-F4AF-4568-A2CF-1F9463C9F7D7}" type="presParOf" srcId="{F4ECFB5C-BD27-493C-A4AE-F8DFAFD941C0}" destId="{37BC479E-0AA6-4202-A6C8-FB1C89EBC7FF}" srcOrd="0" destOrd="0" presId="urn:microsoft.com/office/officeart/2005/8/layout/chevron2"/>
    <dgm:cxn modelId="{C625546E-D94D-4DD0-9EA8-C5735FDC8264}" type="presParOf" srcId="{F4ECFB5C-BD27-493C-A4AE-F8DFAFD941C0}" destId="{6B47B06D-9539-43CD-A23E-03376225ADA9}" srcOrd="1" destOrd="0" presId="urn:microsoft.com/office/officeart/2005/8/layout/chevron2"/>
    <dgm:cxn modelId="{D24B1DBF-35C2-46DA-B851-B0751D90EBD0}" type="presParOf" srcId="{87C8EB22-D76D-4377-B68E-344EA33E6F63}" destId="{EC925056-DE2D-45AA-861D-0D020AF5ED7E}" srcOrd="1" destOrd="0" presId="urn:microsoft.com/office/officeart/2005/8/layout/chevron2"/>
    <dgm:cxn modelId="{240FA2F1-5F56-481B-8156-AD01C2EE89D7}" type="presParOf" srcId="{87C8EB22-D76D-4377-B68E-344EA33E6F63}" destId="{D954F39F-9411-4F44-8FAD-C31F3795C1F0}" srcOrd="2" destOrd="0" presId="urn:microsoft.com/office/officeart/2005/8/layout/chevron2"/>
    <dgm:cxn modelId="{3B8FA33B-96AE-43A9-B285-501339446168}" type="presParOf" srcId="{D954F39F-9411-4F44-8FAD-C31F3795C1F0}" destId="{B8B890AA-F216-4D8A-95F5-FA740A3DC851}" srcOrd="0" destOrd="0" presId="urn:microsoft.com/office/officeart/2005/8/layout/chevron2"/>
    <dgm:cxn modelId="{85FF84A8-2F2C-4454-B9A8-54C69D7DEF41}" type="presParOf" srcId="{D954F39F-9411-4F44-8FAD-C31F3795C1F0}" destId="{8535BC88-494C-4C20-9B27-2FA5934FABD9}" srcOrd="1" destOrd="0" presId="urn:microsoft.com/office/officeart/2005/8/layout/chevron2"/>
    <dgm:cxn modelId="{1A5E89F3-4119-4F78-9F0C-9DF90DD1B332}" type="presParOf" srcId="{87C8EB22-D76D-4377-B68E-344EA33E6F63}" destId="{29E9128F-0C0A-4B82-A97A-5E375B210222}" srcOrd="3" destOrd="0" presId="urn:microsoft.com/office/officeart/2005/8/layout/chevron2"/>
    <dgm:cxn modelId="{0DED9F3F-1081-4E44-92F4-A0D436A9299A}" type="presParOf" srcId="{87C8EB22-D76D-4377-B68E-344EA33E6F63}" destId="{55327EFF-435C-48DD-8D0A-5E8B9CADF44C}" srcOrd="4" destOrd="0" presId="urn:microsoft.com/office/officeart/2005/8/layout/chevron2"/>
    <dgm:cxn modelId="{ACAD6407-D433-493B-B304-38878636DACA}" type="presParOf" srcId="{55327EFF-435C-48DD-8D0A-5E8B9CADF44C}" destId="{66CC055B-E69C-495A-865C-100558CD3553}" srcOrd="0" destOrd="0" presId="urn:microsoft.com/office/officeart/2005/8/layout/chevron2"/>
    <dgm:cxn modelId="{E6850FF1-00ED-4934-B6F1-29C32BEFBDB8}" type="presParOf" srcId="{55327EFF-435C-48DD-8D0A-5E8B9CADF44C}" destId="{EBE7ABBB-7318-4D90-A5DF-34B5C3AFD142}"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4EBDB2-87C8-4515-9AF6-BD3C09BDD23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D3ED094-7FE8-4ED1-A67A-0F22FBDF66CF}">
      <dgm:prSet phldrT="[Text]" custT="1"/>
      <dgm:spPr>
        <a:solidFill>
          <a:schemeClr val="accent1">
            <a:lumMod val="60000"/>
            <a:lumOff val="40000"/>
          </a:schemeClr>
        </a:solidFill>
      </dgm:spPr>
      <dgm:t>
        <a:bodyPr/>
        <a:lstStyle/>
        <a:p>
          <a:r>
            <a:rPr lang="en-US" sz="2400" b="1" dirty="0" smtClean="0"/>
            <a:t> </a:t>
          </a:r>
          <a:endParaRPr lang="en-US" sz="2400" b="1" dirty="0"/>
        </a:p>
      </dgm:t>
    </dgm:pt>
    <dgm:pt modelId="{E10442DC-6ED0-49EF-AC9C-53E67AEF31F8}" type="parTrans" cxnId="{F8875608-AAFB-4576-BD16-1433E4A0EF45}">
      <dgm:prSet/>
      <dgm:spPr/>
      <dgm:t>
        <a:bodyPr/>
        <a:lstStyle/>
        <a:p>
          <a:endParaRPr lang="en-US" sz="2400" b="1"/>
        </a:p>
      </dgm:t>
    </dgm:pt>
    <dgm:pt modelId="{DC13307C-D135-4852-AEA4-7E883F0597F8}" type="sibTrans" cxnId="{F8875608-AAFB-4576-BD16-1433E4A0EF45}">
      <dgm:prSet/>
      <dgm:spPr/>
      <dgm:t>
        <a:bodyPr/>
        <a:lstStyle/>
        <a:p>
          <a:endParaRPr lang="en-US" sz="2400" b="1"/>
        </a:p>
      </dgm:t>
    </dgm:pt>
    <dgm:pt modelId="{7F93902C-8CBC-4F40-A76D-6F6F86837196}">
      <dgm:prSet phldrT="[Text]" custT="1"/>
      <dgm:spPr>
        <a:solidFill>
          <a:schemeClr val="accent1">
            <a:lumMod val="60000"/>
            <a:lumOff val="40000"/>
          </a:schemeClr>
        </a:solidFill>
      </dgm:spPr>
      <dgm:t>
        <a:bodyPr/>
        <a:lstStyle/>
        <a:p>
          <a:r>
            <a:rPr lang="en-US" sz="2400" b="1" dirty="0" smtClean="0"/>
            <a:t> </a:t>
          </a:r>
          <a:endParaRPr lang="en-US" sz="2400" b="1" dirty="0"/>
        </a:p>
      </dgm:t>
    </dgm:pt>
    <dgm:pt modelId="{2517EAF8-2557-4527-8346-9F881A512259}" type="parTrans" cxnId="{37974559-CF20-4203-BEE7-293D8ACEF6AF}">
      <dgm:prSet/>
      <dgm:spPr/>
      <dgm:t>
        <a:bodyPr/>
        <a:lstStyle/>
        <a:p>
          <a:endParaRPr lang="en-US" sz="2400" b="1"/>
        </a:p>
      </dgm:t>
    </dgm:pt>
    <dgm:pt modelId="{D27F2AAE-6F84-4273-8D19-973589E49BAC}" type="sibTrans" cxnId="{37974559-CF20-4203-BEE7-293D8ACEF6AF}">
      <dgm:prSet/>
      <dgm:spPr/>
      <dgm:t>
        <a:bodyPr/>
        <a:lstStyle/>
        <a:p>
          <a:endParaRPr lang="en-US" sz="2400" b="1"/>
        </a:p>
      </dgm:t>
    </dgm:pt>
    <dgm:pt modelId="{A7B0EC88-18AE-4D8C-8023-7D9B0E6B5AF5}">
      <dgm:prSet phldrT="[Text]" custT="1"/>
      <dgm:spPr/>
      <dgm:t>
        <a:bodyPr/>
        <a:lstStyle/>
        <a:p>
          <a:r>
            <a:rPr lang="en-US" sz="2400" b="1" dirty="0" smtClean="0"/>
            <a:t>Grounding</a:t>
          </a:r>
          <a:endParaRPr lang="en-US" sz="2400" b="1" dirty="0"/>
        </a:p>
      </dgm:t>
    </dgm:pt>
    <dgm:pt modelId="{A047BCD9-A925-4408-A6D6-44C3CDDFA045}" type="parTrans" cxnId="{D2F2E695-FC0A-45FE-8792-306554DE471D}">
      <dgm:prSet/>
      <dgm:spPr/>
      <dgm:t>
        <a:bodyPr/>
        <a:lstStyle/>
        <a:p>
          <a:endParaRPr lang="en-US" sz="2400" b="1"/>
        </a:p>
      </dgm:t>
    </dgm:pt>
    <dgm:pt modelId="{B9679F6B-021E-4BAC-9DE1-229E3FF87E4F}" type="sibTrans" cxnId="{D2F2E695-FC0A-45FE-8792-306554DE471D}">
      <dgm:prSet/>
      <dgm:spPr/>
      <dgm:t>
        <a:bodyPr/>
        <a:lstStyle/>
        <a:p>
          <a:endParaRPr lang="en-US" sz="2400" b="1"/>
        </a:p>
      </dgm:t>
    </dgm:pt>
    <dgm:pt modelId="{2A0C21E1-9928-48EA-B300-D6226C239C7D}">
      <dgm:prSet phldrT="[Text]" custT="1"/>
      <dgm:spPr/>
      <dgm:t>
        <a:bodyPr/>
        <a:lstStyle/>
        <a:p>
          <a:r>
            <a:rPr lang="en-US" sz="2400" b="1" dirty="0" smtClean="0"/>
            <a:t>Critical Path Area Reduction</a:t>
          </a:r>
          <a:endParaRPr lang="en-US" sz="2400" b="1" dirty="0"/>
        </a:p>
      </dgm:t>
    </dgm:pt>
    <dgm:pt modelId="{73F151E7-2780-4678-B806-A2543C4EAA1F}" type="sibTrans" cxnId="{F622B307-9C27-40BA-AED9-A469EE1E77E4}">
      <dgm:prSet/>
      <dgm:spPr/>
      <dgm:t>
        <a:bodyPr/>
        <a:lstStyle/>
        <a:p>
          <a:endParaRPr lang="en-US" sz="2400" b="1"/>
        </a:p>
      </dgm:t>
    </dgm:pt>
    <dgm:pt modelId="{38C2240C-609F-4520-A43E-0DAA32612E32}" type="parTrans" cxnId="{F622B307-9C27-40BA-AED9-A469EE1E77E4}">
      <dgm:prSet/>
      <dgm:spPr/>
      <dgm:t>
        <a:bodyPr/>
        <a:lstStyle/>
        <a:p>
          <a:endParaRPr lang="en-US" sz="2400" b="1"/>
        </a:p>
      </dgm:t>
    </dgm:pt>
    <dgm:pt modelId="{87C8EB22-D76D-4377-B68E-344EA33E6F63}" type="pres">
      <dgm:prSet presAssocID="{004EBDB2-87C8-4515-9AF6-BD3C09BDD232}" presName="linearFlow" presStyleCnt="0">
        <dgm:presLayoutVars>
          <dgm:dir/>
          <dgm:animLvl val="lvl"/>
          <dgm:resizeHandles val="exact"/>
        </dgm:presLayoutVars>
      </dgm:prSet>
      <dgm:spPr/>
      <dgm:t>
        <a:bodyPr/>
        <a:lstStyle/>
        <a:p>
          <a:endParaRPr lang="en-US"/>
        </a:p>
      </dgm:t>
    </dgm:pt>
    <dgm:pt modelId="{F4ECFB5C-BD27-493C-A4AE-F8DFAFD941C0}" type="pres">
      <dgm:prSet presAssocID="{FD3ED094-7FE8-4ED1-A67A-0F22FBDF66CF}" presName="composite" presStyleCnt="0"/>
      <dgm:spPr/>
    </dgm:pt>
    <dgm:pt modelId="{37BC479E-0AA6-4202-A6C8-FB1C89EBC7FF}" type="pres">
      <dgm:prSet presAssocID="{FD3ED094-7FE8-4ED1-A67A-0F22FBDF66CF}" presName="parentText" presStyleLbl="alignNode1" presStyleIdx="0" presStyleCnt="2">
        <dgm:presLayoutVars>
          <dgm:chMax val="1"/>
          <dgm:bulletEnabled val="1"/>
        </dgm:presLayoutVars>
      </dgm:prSet>
      <dgm:spPr/>
      <dgm:t>
        <a:bodyPr/>
        <a:lstStyle/>
        <a:p>
          <a:endParaRPr lang="en-US"/>
        </a:p>
      </dgm:t>
    </dgm:pt>
    <dgm:pt modelId="{6B47B06D-9539-43CD-A23E-03376225ADA9}" type="pres">
      <dgm:prSet presAssocID="{FD3ED094-7FE8-4ED1-A67A-0F22FBDF66CF}" presName="descendantText" presStyleLbl="alignAcc1" presStyleIdx="0" presStyleCnt="2">
        <dgm:presLayoutVars>
          <dgm:bulletEnabled val="1"/>
        </dgm:presLayoutVars>
      </dgm:prSet>
      <dgm:spPr/>
      <dgm:t>
        <a:bodyPr/>
        <a:lstStyle/>
        <a:p>
          <a:endParaRPr lang="en-US"/>
        </a:p>
      </dgm:t>
    </dgm:pt>
    <dgm:pt modelId="{EC925056-DE2D-45AA-861D-0D020AF5ED7E}" type="pres">
      <dgm:prSet presAssocID="{DC13307C-D135-4852-AEA4-7E883F0597F8}" presName="sp" presStyleCnt="0"/>
      <dgm:spPr/>
    </dgm:pt>
    <dgm:pt modelId="{D954F39F-9411-4F44-8FAD-C31F3795C1F0}" type="pres">
      <dgm:prSet presAssocID="{7F93902C-8CBC-4F40-A76D-6F6F86837196}" presName="composite" presStyleCnt="0"/>
      <dgm:spPr/>
    </dgm:pt>
    <dgm:pt modelId="{B8B890AA-F216-4D8A-95F5-FA740A3DC851}" type="pres">
      <dgm:prSet presAssocID="{7F93902C-8CBC-4F40-A76D-6F6F86837196}" presName="parentText" presStyleLbl="alignNode1" presStyleIdx="1" presStyleCnt="2">
        <dgm:presLayoutVars>
          <dgm:chMax val="1"/>
          <dgm:bulletEnabled val="1"/>
        </dgm:presLayoutVars>
      </dgm:prSet>
      <dgm:spPr/>
      <dgm:t>
        <a:bodyPr/>
        <a:lstStyle/>
        <a:p>
          <a:endParaRPr lang="en-US"/>
        </a:p>
      </dgm:t>
    </dgm:pt>
    <dgm:pt modelId="{8535BC88-494C-4C20-9B27-2FA5934FABD9}" type="pres">
      <dgm:prSet presAssocID="{7F93902C-8CBC-4F40-A76D-6F6F86837196}" presName="descendantText" presStyleLbl="alignAcc1" presStyleIdx="1" presStyleCnt="2">
        <dgm:presLayoutVars>
          <dgm:bulletEnabled val="1"/>
        </dgm:presLayoutVars>
      </dgm:prSet>
      <dgm:spPr/>
      <dgm:t>
        <a:bodyPr/>
        <a:lstStyle/>
        <a:p>
          <a:endParaRPr lang="en-US"/>
        </a:p>
      </dgm:t>
    </dgm:pt>
  </dgm:ptLst>
  <dgm:cxnLst>
    <dgm:cxn modelId="{80546C2D-5618-41E1-8812-4636CAFE115E}" type="presOf" srcId="{2A0C21E1-9928-48EA-B300-D6226C239C7D}" destId="{6B47B06D-9539-43CD-A23E-03376225ADA9}" srcOrd="0" destOrd="0" presId="urn:microsoft.com/office/officeart/2005/8/layout/chevron2"/>
    <dgm:cxn modelId="{2FB89B72-2EAD-4FCD-80E1-F50B207B680F}" type="presOf" srcId="{A7B0EC88-18AE-4D8C-8023-7D9B0E6B5AF5}" destId="{8535BC88-494C-4C20-9B27-2FA5934FABD9}" srcOrd="0" destOrd="0" presId="urn:microsoft.com/office/officeart/2005/8/layout/chevron2"/>
    <dgm:cxn modelId="{BE8B1C4B-4D16-47EA-8EB6-13EB9BAB4097}" type="presOf" srcId="{004EBDB2-87C8-4515-9AF6-BD3C09BDD232}" destId="{87C8EB22-D76D-4377-B68E-344EA33E6F63}" srcOrd="0" destOrd="0" presId="urn:microsoft.com/office/officeart/2005/8/layout/chevron2"/>
    <dgm:cxn modelId="{43A32982-894F-4A94-BC4A-B1C73B296976}" type="presOf" srcId="{7F93902C-8CBC-4F40-A76D-6F6F86837196}" destId="{B8B890AA-F216-4D8A-95F5-FA740A3DC851}" srcOrd="0" destOrd="0" presId="urn:microsoft.com/office/officeart/2005/8/layout/chevron2"/>
    <dgm:cxn modelId="{37974559-CF20-4203-BEE7-293D8ACEF6AF}" srcId="{004EBDB2-87C8-4515-9AF6-BD3C09BDD232}" destId="{7F93902C-8CBC-4F40-A76D-6F6F86837196}" srcOrd="1" destOrd="0" parTransId="{2517EAF8-2557-4527-8346-9F881A512259}" sibTransId="{D27F2AAE-6F84-4273-8D19-973589E49BAC}"/>
    <dgm:cxn modelId="{30248DC8-DFE7-41EE-BA40-3051A8DFAD44}" type="presOf" srcId="{FD3ED094-7FE8-4ED1-A67A-0F22FBDF66CF}" destId="{37BC479E-0AA6-4202-A6C8-FB1C89EBC7FF}" srcOrd="0" destOrd="0" presId="urn:microsoft.com/office/officeart/2005/8/layout/chevron2"/>
    <dgm:cxn modelId="{F8875608-AAFB-4576-BD16-1433E4A0EF45}" srcId="{004EBDB2-87C8-4515-9AF6-BD3C09BDD232}" destId="{FD3ED094-7FE8-4ED1-A67A-0F22FBDF66CF}" srcOrd="0" destOrd="0" parTransId="{E10442DC-6ED0-49EF-AC9C-53E67AEF31F8}" sibTransId="{DC13307C-D135-4852-AEA4-7E883F0597F8}"/>
    <dgm:cxn modelId="{D2F2E695-FC0A-45FE-8792-306554DE471D}" srcId="{7F93902C-8CBC-4F40-A76D-6F6F86837196}" destId="{A7B0EC88-18AE-4D8C-8023-7D9B0E6B5AF5}" srcOrd="0" destOrd="0" parTransId="{A047BCD9-A925-4408-A6D6-44C3CDDFA045}" sibTransId="{B9679F6B-021E-4BAC-9DE1-229E3FF87E4F}"/>
    <dgm:cxn modelId="{F622B307-9C27-40BA-AED9-A469EE1E77E4}" srcId="{FD3ED094-7FE8-4ED1-A67A-0F22FBDF66CF}" destId="{2A0C21E1-9928-48EA-B300-D6226C239C7D}" srcOrd="0" destOrd="0" parTransId="{38C2240C-609F-4520-A43E-0DAA32612E32}" sibTransId="{73F151E7-2780-4678-B806-A2543C4EAA1F}"/>
    <dgm:cxn modelId="{174A6EEE-BE23-4D04-B89D-CA64D5367208}" type="presParOf" srcId="{87C8EB22-D76D-4377-B68E-344EA33E6F63}" destId="{F4ECFB5C-BD27-493C-A4AE-F8DFAFD941C0}" srcOrd="0" destOrd="0" presId="urn:microsoft.com/office/officeart/2005/8/layout/chevron2"/>
    <dgm:cxn modelId="{B2D5B32E-4AC6-43B6-A54D-2CCC22AC59E2}" type="presParOf" srcId="{F4ECFB5C-BD27-493C-A4AE-F8DFAFD941C0}" destId="{37BC479E-0AA6-4202-A6C8-FB1C89EBC7FF}" srcOrd="0" destOrd="0" presId="urn:microsoft.com/office/officeart/2005/8/layout/chevron2"/>
    <dgm:cxn modelId="{D200B211-A24C-4A7D-A872-7CB12B1E42C1}" type="presParOf" srcId="{F4ECFB5C-BD27-493C-A4AE-F8DFAFD941C0}" destId="{6B47B06D-9539-43CD-A23E-03376225ADA9}" srcOrd="1" destOrd="0" presId="urn:microsoft.com/office/officeart/2005/8/layout/chevron2"/>
    <dgm:cxn modelId="{0F446292-9B15-4624-BA03-7EDFF68E0D05}" type="presParOf" srcId="{87C8EB22-D76D-4377-B68E-344EA33E6F63}" destId="{EC925056-DE2D-45AA-861D-0D020AF5ED7E}" srcOrd="1" destOrd="0" presId="urn:microsoft.com/office/officeart/2005/8/layout/chevron2"/>
    <dgm:cxn modelId="{684F45D0-4D00-433B-8CF9-D0EB80EEC0F9}" type="presParOf" srcId="{87C8EB22-D76D-4377-B68E-344EA33E6F63}" destId="{D954F39F-9411-4F44-8FAD-C31F3795C1F0}" srcOrd="2" destOrd="0" presId="urn:microsoft.com/office/officeart/2005/8/layout/chevron2"/>
    <dgm:cxn modelId="{FAC41C00-6786-4A6C-8C5D-C333D52F5837}" type="presParOf" srcId="{D954F39F-9411-4F44-8FAD-C31F3795C1F0}" destId="{B8B890AA-F216-4D8A-95F5-FA740A3DC851}" srcOrd="0" destOrd="0" presId="urn:microsoft.com/office/officeart/2005/8/layout/chevron2"/>
    <dgm:cxn modelId="{CAD482E0-3420-4C1A-B4A8-A0293D553F46}" type="presParOf" srcId="{D954F39F-9411-4F44-8FAD-C31F3795C1F0}" destId="{8535BC88-494C-4C20-9B27-2FA5934FABD9}"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BC479E-0AA6-4202-A6C8-FB1C89EBC7FF}">
      <dsp:nvSpPr>
        <dsp:cNvPr id="0" name=""/>
        <dsp:cNvSpPr/>
      </dsp:nvSpPr>
      <dsp:spPr>
        <a:xfrm rot="5400000">
          <a:off x="-153894" y="155394"/>
          <a:ext cx="1025960" cy="718172"/>
        </a:xfrm>
        <a:prstGeom prst="chevron">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rot="5400000">
        <a:off x="-153894" y="155394"/>
        <a:ext cx="1025960" cy="718172"/>
      </dsp:txXfrm>
    </dsp:sp>
    <dsp:sp modelId="{6B47B06D-9539-43CD-A23E-03376225ADA9}">
      <dsp:nvSpPr>
        <dsp:cNvPr id="0" name=""/>
        <dsp:cNvSpPr/>
      </dsp:nvSpPr>
      <dsp:spPr>
        <a:xfrm rot="5400000">
          <a:off x="2274897" y="-1555225"/>
          <a:ext cx="667224" cy="37806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Definition</a:t>
          </a:r>
          <a:endParaRPr lang="en-US" sz="2400" b="1" kern="1200" dirty="0"/>
        </a:p>
      </dsp:txBody>
      <dsp:txXfrm rot="5400000">
        <a:off x="2274897" y="-1555225"/>
        <a:ext cx="667224" cy="3780675"/>
      </dsp:txXfrm>
    </dsp:sp>
    <dsp:sp modelId="{B8B890AA-F216-4D8A-95F5-FA740A3DC851}">
      <dsp:nvSpPr>
        <dsp:cNvPr id="0" name=""/>
        <dsp:cNvSpPr/>
      </dsp:nvSpPr>
      <dsp:spPr>
        <a:xfrm rot="5400000">
          <a:off x="-153894" y="975444"/>
          <a:ext cx="1025960" cy="718172"/>
        </a:xfrm>
        <a:prstGeom prst="chevron">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rot="5400000">
        <a:off x="-153894" y="975444"/>
        <a:ext cx="1025960" cy="718172"/>
      </dsp:txXfrm>
    </dsp:sp>
    <dsp:sp modelId="{8535BC88-494C-4C20-9B27-2FA5934FABD9}">
      <dsp:nvSpPr>
        <dsp:cNvPr id="0" name=""/>
        <dsp:cNvSpPr/>
      </dsp:nvSpPr>
      <dsp:spPr>
        <a:xfrm rot="5400000">
          <a:off x="2275073" y="-735350"/>
          <a:ext cx="666874" cy="37806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Standard</a:t>
          </a:r>
          <a:endParaRPr lang="en-US" sz="2400" b="1" kern="1200" dirty="0"/>
        </a:p>
      </dsp:txBody>
      <dsp:txXfrm rot="5400000">
        <a:off x="2275073" y="-735350"/>
        <a:ext cx="666874" cy="3780675"/>
      </dsp:txXfrm>
    </dsp:sp>
    <dsp:sp modelId="{66CC055B-E69C-495A-865C-100558CD3553}">
      <dsp:nvSpPr>
        <dsp:cNvPr id="0" name=""/>
        <dsp:cNvSpPr/>
      </dsp:nvSpPr>
      <dsp:spPr>
        <a:xfrm rot="5400000">
          <a:off x="-153894" y="1795494"/>
          <a:ext cx="1025960" cy="718172"/>
        </a:xfrm>
        <a:prstGeom prst="chevron">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rot="5400000">
        <a:off x="-153894" y="1795494"/>
        <a:ext cx="1025960" cy="718172"/>
      </dsp:txXfrm>
    </dsp:sp>
    <dsp:sp modelId="{EBE7ABBB-7318-4D90-A5DF-34B5C3AFD142}">
      <dsp:nvSpPr>
        <dsp:cNvPr id="0" name=""/>
        <dsp:cNvSpPr/>
      </dsp:nvSpPr>
      <dsp:spPr>
        <a:xfrm rot="5400000">
          <a:off x="2275073" y="84699"/>
          <a:ext cx="666874" cy="37806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EMI in SMPS</a:t>
          </a:r>
          <a:endParaRPr lang="en-US" sz="2400" b="1" kern="1200" dirty="0"/>
        </a:p>
      </dsp:txBody>
      <dsp:txXfrm rot="5400000">
        <a:off x="2275073" y="84699"/>
        <a:ext cx="666874" cy="37806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E74364-C710-4C2B-B342-3AA577A25D01}">
      <dsp:nvSpPr>
        <dsp:cNvPr id="0" name=""/>
        <dsp:cNvSpPr/>
      </dsp:nvSpPr>
      <dsp:spPr>
        <a:xfrm>
          <a:off x="69" y="2662"/>
          <a:ext cx="5201975" cy="1188522"/>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EMI </a:t>
          </a:r>
        </a:p>
        <a:p>
          <a:pPr lvl="0" algn="ctr" defTabSz="1244600">
            <a:lnSpc>
              <a:spcPct val="90000"/>
            </a:lnSpc>
            <a:spcBef>
              <a:spcPct val="0"/>
            </a:spcBef>
            <a:spcAft>
              <a:spcPct val="35000"/>
            </a:spcAft>
          </a:pPr>
          <a:r>
            <a:rPr lang="en-US" sz="2800" kern="1200" dirty="0" smtClean="0">
              <a:solidFill>
                <a:schemeClr val="tx1"/>
              </a:solidFill>
            </a:rPr>
            <a:t>(Electromagnetic Interference) </a:t>
          </a:r>
          <a:endParaRPr lang="en-US" sz="2800" kern="1200" dirty="0">
            <a:solidFill>
              <a:schemeClr val="tx1"/>
            </a:solidFill>
          </a:endParaRPr>
        </a:p>
      </dsp:txBody>
      <dsp:txXfrm>
        <a:off x="69" y="2662"/>
        <a:ext cx="5201975" cy="1188522"/>
      </dsp:txXfrm>
    </dsp:sp>
    <dsp:sp modelId="{BE02E6B6-CA1B-460C-97FC-A2A8E22396D6}">
      <dsp:nvSpPr>
        <dsp:cNvPr id="0" name=""/>
        <dsp:cNvSpPr/>
      </dsp:nvSpPr>
      <dsp:spPr>
        <a:xfrm>
          <a:off x="10294" y="1220048"/>
          <a:ext cx="5191820" cy="856534"/>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unwanted coupling of signals from one circuit to another, or to system </a:t>
          </a:r>
          <a:endParaRPr lang="en-US" sz="2300" kern="1200" dirty="0">
            <a:solidFill>
              <a:schemeClr val="tx1"/>
            </a:solidFill>
          </a:endParaRPr>
        </a:p>
      </dsp:txBody>
      <dsp:txXfrm>
        <a:off x="10294" y="1220048"/>
        <a:ext cx="5191820" cy="856534"/>
      </dsp:txXfrm>
    </dsp:sp>
    <dsp:sp modelId="{E78B9414-31FB-4720-AA06-604F1B095C77}">
      <dsp:nvSpPr>
        <dsp:cNvPr id="0" name=""/>
        <dsp:cNvSpPr/>
      </dsp:nvSpPr>
      <dsp:spPr>
        <a:xfrm>
          <a:off x="45766" y="2121766"/>
          <a:ext cx="2929287" cy="2634554"/>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Conducted EMI:</a:t>
          </a:r>
        </a:p>
        <a:p>
          <a:pPr lvl="0" algn="ctr" defTabSz="1022350">
            <a:lnSpc>
              <a:spcPct val="90000"/>
            </a:lnSpc>
            <a:spcBef>
              <a:spcPct val="0"/>
            </a:spcBef>
            <a:spcAft>
              <a:spcPct val="35000"/>
            </a:spcAft>
          </a:pPr>
          <a:r>
            <a:rPr lang="en-US" sz="2300" kern="1200" dirty="0" smtClean="0">
              <a:solidFill>
                <a:schemeClr val="tx1"/>
              </a:solidFill>
            </a:rPr>
            <a:t>coupling via conduction through parasitic impedances, power and ground connections</a:t>
          </a:r>
          <a:endParaRPr lang="en-US" sz="2300" kern="1200" dirty="0">
            <a:solidFill>
              <a:schemeClr val="tx1"/>
            </a:solidFill>
          </a:endParaRPr>
        </a:p>
      </dsp:txBody>
      <dsp:txXfrm>
        <a:off x="45766" y="2121766"/>
        <a:ext cx="2929287" cy="2634554"/>
      </dsp:txXfrm>
    </dsp:sp>
    <dsp:sp modelId="{712A725C-9C56-4D0C-ADB7-580F159A3F77}">
      <dsp:nvSpPr>
        <dsp:cNvPr id="0" name=""/>
        <dsp:cNvSpPr/>
      </dsp:nvSpPr>
      <dsp:spPr>
        <a:xfrm>
          <a:off x="3067590" y="2164360"/>
          <a:ext cx="2119251" cy="257707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Radiated EMI: </a:t>
          </a:r>
          <a:r>
            <a:rPr lang="en-US" sz="2300" kern="1200" dirty="0" smtClean="0">
              <a:solidFill>
                <a:schemeClr val="tx1"/>
              </a:solidFill>
            </a:rPr>
            <a:t>unwanted coupling of signals via radio transmission</a:t>
          </a:r>
          <a:endParaRPr lang="en-US" sz="2300" kern="1200" dirty="0">
            <a:solidFill>
              <a:schemeClr val="tx1"/>
            </a:solidFill>
          </a:endParaRPr>
        </a:p>
      </dsp:txBody>
      <dsp:txXfrm>
        <a:off x="3067590" y="2164360"/>
        <a:ext cx="2119251" cy="25770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A5DEC-A172-4049-BF8F-474B3F8CDCA4}">
      <dsp:nvSpPr>
        <dsp:cNvPr id="0" name=""/>
        <dsp:cNvSpPr/>
      </dsp:nvSpPr>
      <dsp:spPr>
        <a:xfrm>
          <a:off x="0" y="0"/>
          <a:ext cx="2787160" cy="1416734"/>
        </a:xfrm>
        <a:prstGeom prst="rect">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EMC (Electromagnetic Compatibility)</a:t>
          </a:r>
          <a:endParaRPr lang="en-US" sz="2700" kern="1200" dirty="0">
            <a:solidFill>
              <a:schemeClr val="tx1"/>
            </a:solidFill>
          </a:endParaRPr>
        </a:p>
      </dsp:txBody>
      <dsp:txXfrm>
        <a:off x="0" y="0"/>
        <a:ext cx="2787160" cy="1416734"/>
      </dsp:txXfrm>
    </dsp:sp>
    <dsp:sp modelId="{D2C9798A-80F0-41E4-A78D-DE1DC40E859F}">
      <dsp:nvSpPr>
        <dsp:cNvPr id="0" name=""/>
        <dsp:cNvSpPr/>
      </dsp:nvSpPr>
      <dsp:spPr>
        <a:xfrm>
          <a:off x="0" y="1416734"/>
          <a:ext cx="2787160" cy="297514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An electrical systems ability to perform its specified functions in the presence of EMI generated either internally or externally by other systems</a:t>
          </a:r>
          <a:endParaRPr lang="en-US" sz="2300" kern="1200" dirty="0">
            <a:solidFill>
              <a:schemeClr val="tx1"/>
            </a:solidFill>
          </a:endParaRPr>
        </a:p>
      </dsp:txBody>
      <dsp:txXfrm>
        <a:off x="0" y="1416734"/>
        <a:ext cx="2787160" cy="2975141"/>
      </dsp:txXfrm>
    </dsp:sp>
    <dsp:sp modelId="{415CB464-0FCD-4B9B-A7DF-EC155BF5751B}">
      <dsp:nvSpPr>
        <dsp:cNvPr id="0" name=""/>
        <dsp:cNvSpPr/>
      </dsp:nvSpPr>
      <dsp:spPr>
        <a:xfrm>
          <a:off x="0" y="4391875"/>
          <a:ext cx="2787160" cy="330571"/>
        </a:xfrm>
        <a:prstGeom prst="rect">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A952B5-281B-4850-B242-FDD95FC10204}">
      <dsp:nvSpPr>
        <dsp:cNvPr id="0" name=""/>
        <dsp:cNvSpPr/>
      </dsp:nvSpPr>
      <dsp:spPr>
        <a:xfrm>
          <a:off x="0" y="0"/>
          <a:ext cx="2675589" cy="1219200"/>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Where is high </a:t>
          </a:r>
          <a:r>
            <a:rPr lang="en-US" sz="1900" b="1" kern="1200" dirty="0" err="1" smtClean="0"/>
            <a:t>di</a:t>
          </a:r>
          <a:r>
            <a:rPr lang="en-US" sz="1900" b="1" kern="1200" dirty="0" smtClean="0"/>
            <a:t>/</a:t>
          </a:r>
          <a:r>
            <a:rPr lang="en-US" sz="1900" b="1" kern="1200" dirty="0" err="1" smtClean="0"/>
            <a:t>dt</a:t>
          </a:r>
          <a:r>
            <a:rPr lang="en-US" sz="1900" b="1" kern="1200" dirty="0" smtClean="0"/>
            <a:t>?</a:t>
          </a:r>
          <a:endParaRPr lang="en-US" sz="1900" b="1" kern="1200" dirty="0"/>
        </a:p>
      </dsp:txBody>
      <dsp:txXfrm>
        <a:off x="0" y="0"/>
        <a:ext cx="1431395" cy="1219200"/>
      </dsp:txXfrm>
    </dsp:sp>
    <dsp:sp modelId="{AFFA3459-A78F-4FC6-B302-C98863AA2EE1}">
      <dsp:nvSpPr>
        <dsp:cNvPr id="0" name=""/>
        <dsp:cNvSpPr/>
      </dsp:nvSpPr>
      <dsp:spPr>
        <a:xfrm>
          <a:off x="236081" y="1422399"/>
          <a:ext cx="2675589" cy="1219200"/>
        </a:xfrm>
        <a:prstGeom prst="roundRect">
          <a:avLst>
            <a:gd name="adj" fmla="val 10000"/>
          </a:avLst>
        </a:prstGeom>
        <a:gradFill rotWithShape="0">
          <a:gsLst>
            <a:gs pos="0">
              <a:schemeClr val="accent5">
                <a:hueOff val="0"/>
                <a:satOff val="0"/>
                <a:lumOff val="-41177"/>
                <a:alphaOff val="0"/>
                <a:tint val="50000"/>
                <a:satMod val="300000"/>
              </a:schemeClr>
            </a:gs>
            <a:gs pos="35000">
              <a:schemeClr val="accent5">
                <a:hueOff val="0"/>
                <a:satOff val="0"/>
                <a:lumOff val="-41177"/>
                <a:alphaOff val="0"/>
                <a:tint val="37000"/>
                <a:satMod val="300000"/>
              </a:schemeClr>
            </a:gs>
            <a:gs pos="100000">
              <a:schemeClr val="accent5">
                <a:hueOff val="0"/>
                <a:satOff val="0"/>
                <a:lumOff val="-41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Where is the Critical PATH?</a:t>
          </a:r>
          <a:endParaRPr lang="en-US" sz="1900" b="1" kern="1200" dirty="0"/>
        </a:p>
      </dsp:txBody>
      <dsp:txXfrm>
        <a:off x="236081" y="1422399"/>
        <a:ext cx="1647027" cy="1219200"/>
      </dsp:txXfrm>
    </dsp:sp>
    <dsp:sp modelId="{4ACC31A6-73C2-4AF9-BA54-486B9067CB05}">
      <dsp:nvSpPr>
        <dsp:cNvPr id="0" name=""/>
        <dsp:cNvSpPr/>
      </dsp:nvSpPr>
      <dsp:spPr>
        <a:xfrm>
          <a:off x="472162" y="2844799"/>
          <a:ext cx="2675589" cy="1219200"/>
        </a:xfrm>
        <a:prstGeom prst="roundRect">
          <a:avLst>
            <a:gd name="adj" fmla="val 10000"/>
          </a:avLst>
        </a:prstGeom>
        <a:gradFill rotWithShape="0">
          <a:gsLst>
            <a:gs pos="0">
              <a:schemeClr val="accent5">
                <a:hueOff val="0"/>
                <a:satOff val="0"/>
                <a:lumOff val="-82353"/>
                <a:alphaOff val="0"/>
                <a:tint val="50000"/>
                <a:satMod val="300000"/>
              </a:schemeClr>
            </a:gs>
            <a:gs pos="35000">
              <a:schemeClr val="accent5">
                <a:hueOff val="0"/>
                <a:satOff val="0"/>
                <a:lumOff val="-82353"/>
                <a:alphaOff val="0"/>
                <a:tint val="37000"/>
                <a:satMod val="300000"/>
              </a:schemeClr>
            </a:gs>
            <a:gs pos="100000">
              <a:schemeClr val="accent5">
                <a:hueOff val="0"/>
                <a:satOff val="0"/>
                <a:lumOff val="-82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How to reduce </a:t>
          </a:r>
          <a:r>
            <a:rPr lang="en-US" sz="1900" b="1" kern="1200" dirty="0" err="1" smtClean="0"/>
            <a:t>di</a:t>
          </a:r>
          <a:r>
            <a:rPr lang="en-US" sz="1900" b="1" kern="1200" dirty="0" smtClean="0"/>
            <a:t>/</a:t>
          </a:r>
          <a:r>
            <a:rPr lang="en-US" sz="1900" b="1" kern="1200" dirty="0" err="1" smtClean="0"/>
            <a:t>dt</a:t>
          </a:r>
          <a:r>
            <a:rPr lang="en-US" sz="1900" b="1" kern="1200" dirty="0" smtClean="0"/>
            <a:t> and LOOP area?</a:t>
          </a:r>
          <a:endParaRPr lang="en-US" sz="1900" b="1" kern="1200" dirty="0"/>
        </a:p>
      </dsp:txBody>
      <dsp:txXfrm>
        <a:off x="472162" y="2844799"/>
        <a:ext cx="1647027" cy="1219200"/>
      </dsp:txXfrm>
    </dsp:sp>
    <dsp:sp modelId="{52419B3A-E95E-474F-8FEB-00080F86E989}">
      <dsp:nvSpPr>
        <dsp:cNvPr id="0" name=""/>
        <dsp:cNvSpPr/>
      </dsp:nvSpPr>
      <dsp:spPr>
        <a:xfrm>
          <a:off x="1883109" y="924560"/>
          <a:ext cx="792480" cy="792480"/>
        </a:xfrm>
        <a:prstGeom prst="downArrow">
          <a:avLst>
            <a:gd name="adj1" fmla="val 55000"/>
            <a:gd name="adj2" fmla="val 45000"/>
          </a:avLst>
        </a:prstGeom>
        <a:solidFill>
          <a:schemeClr val="tx2">
            <a:lumMod val="40000"/>
            <a:lumOff val="60000"/>
            <a:alpha val="9000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1" kern="1200">
            <a:solidFill>
              <a:schemeClr val="tx1"/>
            </a:solidFill>
          </a:endParaRPr>
        </a:p>
      </dsp:txBody>
      <dsp:txXfrm>
        <a:off x="1883109" y="924560"/>
        <a:ext cx="792480" cy="792480"/>
      </dsp:txXfrm>
    </dsp:sp>
    <dsp:sp modelId="{6378E455-4004-49B3-B182-AA226FFA1D13}">
      <dsp:nvSpPr>
        <dsp:cNvPr id="0" name=""/>
        <dsp:cNvSpPr/>
      </dsp:nvSpPr>
      <dsp:spPr>
        <a:xfrm>
          <a:off x="2119190" y="2338832"/>
          <a:ext cx="792480" cy="792480"/>
        </a:xfrm>
        <a:prstGeom prst="downArrow">
          <a:avLst>
            <a:gd name="adj1" fmla="val 55000"/>
            <a:gd name="adj2" fmla="val 45000"/>
          </a:avLst>
        </a:prstGeom>
        <a:solidFill>
          <a:schemeClr val="tx2">
            <a:lumMod val="60000"/>
            <a:lumOff val="40000"/>
            <a:alpha val="9000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1" kern="1200">
            <a:solidFill>
              <a:schemeClr val="tx1"/>
            </a:solidFill>
          </a:endParaRPr>
        </a:p>
      </dsp:txBody>
      <dsp:txXfrm>
        <a:off x="2119190" y="2338832"/>
        <a:ext cx="792480" cy="7924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BC479E-0AA6-4202-A6C8-FB1C89EBC7FF}">
      <dsp:nvSpPr>
        <dsp:cNvPr id="0" name=""/>
        <dsp:cNvSpPr/>
      </dsp:nvSpPr>
      <dsp:spPr>
        <a:xfrm rot="5400000">
          <a:off x="-151427" y="153402"/>
          <a:ext cx="1009516" cy="706661"/>
        </a:xfrm>
        <a:prstGeom prst="chevron">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rot="5400000">
        <a:off x="-151427" y="153402"/>
        <a:ext cx="1009516" cy="706661"/>
      </dsp:txXfrm>
    </dsp:sp>
    <dsp:sp modelId="{6B47B06D-9539-43CD-A23E-03376225ADA9}">
      <dsp:nvSpPr>
        <dsp:cNvPr id="0" name=""/>
        <dsp:cNvSpPr/>
      </dsp:nvSpPr>
      <dsp:spPr>
        <a:xfrm rot="5400000">
          <a:off x="2274489" y="-1565853"/>
          <a:ext cx="656530" cy="37921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Buck </a:t>
          </a:r>
          <a:endParaRPr lang="en-US" sz="2400" b="1" kern="1200" dirty="0"/>
        </a:p>
      </dsp:txBody>
      <dsp:txXfrm rot="5400000">
        <a:off x="2274489" y="-1565853"/>
        <a:ext cx="656530" cy="3792186"/>
      </dsp:txXfrm>
    </dsp:sp>
    <dsp:sp modelId="{B8B890AA-F216-4D8A-95F5-FA740A3DC851}">
      <dsp:nvSpPr>
        <dsp:cNvPr id="0" name=""/>
        <dsp:cNvSpPr/>
      </dsp:nvSpPr>
      <dsp:spPr>
        <a:xfrm rot="5400000">
          <a:off x="-151427" y="956485"/>
          <a:ext cx="1009516" cy="706661"/>
        </a:xfrm>
        <a:prstGeom prst="chevron">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rot="5400000">
        <a:off x="-151427" y="956485"/>
        <a:ext cx="1009516" cy="706661"/>
      </dsp:txXfrm>
    </dsp:sp>
    <dsp:sp modelId="{8535BC88-494C-4C20-9B27-2FA5934FABD9}">
      <dsp:nvSpPr>
        <dsp:cNvPr id="0" name=""/>
        <dsp:cNvSpPr/>
      </dsp:nvSpPr>
      <dsp:spPr>
        <a:xfrm rot="5400000">
          <a:off x="2274661" y="-762942"/>
          <a:ext cx="656185" cy="37921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Boost</a:t>
          </a:r>
          <a:endParaRPr lang="en-US" sz="2400" b="1" kern="1200" dirty="0"/>
        </a:p>
      </dsp:txBody>
      <dsp:txXfrm rot="5400000">
        <a:off x="2274661" y="-762942"/>
        <a:ext cx="656185" cy="3792186"/>
      </dsp:txXfrm>
    </dsp:sp>
    <dsp:sp modelId="{66CC055B-E69C-495A-865C-100558CD3553}">
      <dsp:nvSpPr>
        <dsp:cNvPr id="0" name=""/>
        <dsp:cNvSpPr/>
      </dsp:nvSpPr>
      <dsp:spPr>
        <a:xfrm rot="5400000">
          <a:off x="-151427" y="1759569"/>
          <a:ext cx="1009516" cy="706661"/>
        </a:xfrm>
        <a:prstGeom prst="chevron">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rot="5400000">
        <a:off x="-151427" y="1759569"/>
        <a:ext cx="1009516" cy="706661"/>
      </dsp:txXfrm>
    </dsp:sp>
    <dsp:sp modelId="{EBE7ABBB-7318-4D90-A5DF-34B5C3AFD142}">
      <dsp:nvSpPr>
        <dsp:cNvPr id="0" name=""/>
        <dsp:cNvSpPr/>
      </dsp:nvSpPr>
      <dsp:spPr>
        <a:xfrm rot="5400000">
          <a:off x="2274661" y="40141"/>
          <a:ext cx="656185" cy="37921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Buck Boost</a:t>
          </a:r>
          <a:endParaRPr lang="en-US" sz="2400" b="1" kern="1200" dirty="0"/>
        </a:p>
      </dsp:txBody>
      <dsp:txXfrm rot="5400000">
        <a:off x="2274661" y="40141"/>
        <a:ext cx="656185" cy="379218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BC479E-0AA6-4202-A6C8-FB1C89EBC7FF}">
      <dsp:nvSpPr>
        <dsp:cNvPr id="0" name=""/>
        <dsp:cNvSpPr/>
      </dsp:nvSpPr>
      <dsp:spPr>
        <a:xfrm rot="5400000">
          <a:off x="-182778" y="183737"/>
          <a:ext cx="1218525" cy="852968"/>
        </a:xfrm>
        <a:prstGeom prst="chevron">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rot="5400000">
        <a:off x="-182778" y="183737"/>
        <a:ext cx="1218525" cy="852968"/>
      </dsp:txXfrm>
    </dsp:sp>
    <dsp:sp modelId="{6B47B06D-9539-43CD-A23E-03376225ADA9}">
      <dsp:nvSpPr>
        <dsp:cNvPr id="0" name=""/>
        <dsp:cNvSpPr/>
      </dsp:nvSpPr>
      <dsp:spPr>
        <a:xfrm rot="5400000">
          <a:off x="2279887" y="-1425960"/>
          <a:ext cx="792041" cy="36458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Critical Path Area Reduction</a:t>
          </a:r>
          <a:endParaRPr lang="en-US" sz="2400" b="1" kern="1200" dirty="0"/>
        </a:p>
      </dsp:txBody>
      <dsp:txXfrm rot="5400000">
        <a:off x="2279887" y="-1425960"/>
        <a:ext cx="792041" cy="3645879"/>
      </dsp:txXfrm>
    </dsp:sp>
    <dsp:sp modelId="{B8B890AA-F216-4D8A-95F5-FA740A3DC851}">
      <dsp:nvSpPr>
        <dsp:cNvPr id="0" name=""/>
        <dsp:cNvSpPr/>
      </dsp:nvSpPr>
      <dsp:spPr>
        <a:xfrm rot="5400000">
          <a:off x="-182778" y="1096235"/>
          <a:ext cx="1218525" cy="852968"/>
        </a:xfrm>
        <a:prstGeom prst="chevron">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rot="5400000">
        <a:off x="-182778" y="1096235"/>
        <a:ext cx="1218525" cy="852968"/>
      </dsp:txXfrm>
    </dsp:sp>
    <dsp:sp modelId="{8535BC88-494C-4C20-9B27-2FA5934FABD9}">
      <dsp:nvSpPr>
        <dsp:cNvPr id="0" name=""/>
        <dsp:cNvSpPr/>
      </dsp:nvSpPr>
      <dsp:spPr>
        <a:xfrm rot="5400000">
          <a:off x="2279887" y="-513462"/>
          <a:ext cx="792041" cy="36458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Grounding</a:t>
          </a:r>
          <a:endParaRPr lang="en-US" sz="2400" b="1" kern="1200" dirty="0"/>
        </a:p>
      </dsp:txBody>
      <dsp:txXfrm rot="5400000">
        <a:off x="2279887" y="-513462"/>
        <a:ext cx="792041" cy="36458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22883"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22884"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22885" name="Rectangle 5"/>
          <p:cNvSpPr>
            <a:spLocks noGrp="1" noChangeArrowheads="1"/>
          </p:cNvSpPr>
          <p:nvPr>
            <p:ph type="sldNum" sz="quarter" idx="3"/>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79211F8-FC6B-480B-B087-472FB50F62A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21859"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77156" name="Rectangle 4"/>
          <p:cNvSpPr>
            <a:spLocks noGrp="1" noRot="1" noChangeAspect="1" noChangeArrowheads="1" noTextEdit="1"/>
          </p:cNvSpPr>
          <p:nvPr>
            <p:ph type="sldImg" idx="2"/>
          </p:nvPr>
        </p:nvSpPr>
        <p:spPr bwMode="auto">
          <a:xfrm>
            <a:off x="1162050" y="692150"/>
            <a:ext cx="4611688" cy="3457575"/>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93738" y="4379913"/>
            <a:ext cx="5548312"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14EBC1C-81CA-41FD-8DCE-32D876403B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9EA43049-8B51-4C8B-A4E9-33F522986152}" type="slidenum">
              <a:rPr lang="en-US" smtClean="0">
                <a:latin typeface="Arial" pitchFamily="34" charset="0"/>
              </a:rPr>
              <a:pPr/>
              <a:t>1</a:t>
            </a:fld>
            <a:endParaRPr lang="en-US" smtClean="0">
              <a:latin typeface="Arial" pitchFamily="34" charset="0"/>
            </a:endParaRPr>
          </a:p>
        </p:txBody>
      </p:sp>
      <p:sp>
        <p:nvSpPr>
          <p:cNvPr id="180227" name="Rectangle 7"/>
          <p:cNvSpPr txBox="1">
            <a:spLocks noGrp="1" noChangeArrowheads="1"/>
          </p:cNvSpPr>
          <p:nvPr/>
        </p:nvSpPr>
        <p:spPr bwMode="auto">
          <a:xfrm>
            <a:off x="3929063" y="9012238"/>
            <a:ext cx="3005137" cy="206375"/>
          </a:xfrm>
          <a:prstGeom prst="rect">
            <a:avLst/>
          </a:prstGeom>
          <a:noFill/>
          <a:ln w="9525">
            <a:noFill/>
            <a:miter lim="800000"/>
            <a:headEnd/>
            <a:tailEnd/>
          </a:ln>
        </p:spPr>
        <p:txBody>
          <a:bodyPr lIns="92318" tIns="46159" rIns="92318" bIns="46159" anchor="b"/>
          <a:lstStyle/>
          <a:p>
            <a:pPr algn="r"/>
            <a:fld id="{A354A030-037B-47A2-BC47-72C9066E7286}" type="slidenum">
              <a:rPr lang="en-US" sz="1200"/>
              <a:pPr algn="r"/>
              <a:t>1</a:t>
            </a:fld>
            <a:endParaRPr lang="en-US" sz="1200"/>
          </a:p>
        </p:txBody>
      </p:sp>
      <p:sp>
        <p:nvSpPr>
          <p:cNvPr id="180228" name="Rectangle 3"/>
          <p:cNvSpPr>
            <a:spLocks noGrp="1" noRot="1" noChangeAspect="1" noChangeArrowheads="1" noTextEdit="1"/>
          </p:cNvSpPr>
          <p:nvPr>
            <p:ph type="sldImg"/>
          </p:nvPr>
        </p:nvSpPr>
        <p:spPr>
          <a:ln/>
        </p:spPr>
      </p:sp>
      <p:sp>
        <p:nvSpPr>
          <p:cNvPr id="180229" name="Rectangle 4"/>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pPr eaLnBrk="1" hangingPunct="1"/>
            <a:r>
              <a:rPr lang="en-US" smtClean="0">
                <a:latin typeface="Arial" pitchFamily="34" charset="0"/>
              </a:rPr>
              <a:t>So, as power engineers, what should we do to reduce the problem? We shall start with identifying the source of the noise, and then, figure out the path of the noise transmission. Then, use the proper PCB layout to reduce the noise generation and the transmission. If these are not good enough, we can add some EMI filters, add some snubbers, and some additional shielding to add further protection to the susceptible systems.</a:t>
            </a:r>
          </a:p>
          <a:p>
            <a:pPr eaLnBrk="1" hangingPunct="1"/>
            <a:endParaRPr lang="en-US" smtClean="0">
              <a:latin typeface="Arial" pitchFamily="34" charset="0"/>
            </a:endParaRPr>
          </a:p>
        </p:txBody>
      </p:sp>
      <p:sp>
        <p:nvSpPr>
          <p:cNvPr id="189444" name="Slide Number Placeholder 3"/>
          <p:cNvSpPr>
            <a:spLocks noGrp="1"/>
          </p:cNvSpPr>
          <p:nvPr>
            <p:ph type="sldNum" sz="quarter" idx="5"/>
          </p:nvPr>
        </p:nvSpPr>
        <p:spPr>
          <a:noFill/>
        </p:spPr>
        <p:txBody>
          <a:bodyPr/>
          <a:lstStyle/>
          <a:p>
            <a:fld id="{8E697621-009E-4D0A-A7BA-90581296C13A}"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ECA08CBA-6EFF-4BA2-89D4-C7A9D7A1776C}" type="slidenum">
              <a:rPr lang="en-US" smtClean="0">
                <a:latin typeface="Arial" pitchFamily="34" charset="0"/>
              </a:rPr>
              <a:pPr/>
              <a:t>11</a:t>
            </a:fld>
            <a:endParaRPr lang="en-US" smtClean="0">
              <a:latin typeface="Arial" pitchFamily="34" charset="0"/>
            </a:endParaRPr>
          </a:p>
        </p:txBody>
      </p:sp>
      <p:sp>
        <p:nvSpPr>
          <p:cNvPr id="190467"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0EEA0978-801A-486B-813F-72FBAC3BCF9B}" type="slidenum">
              <a:rPr lang="en-US" sz="1200">
                <a:ea typeface="MS PGothic" charset="-128"/>
              </a:rPr>
              <a:pPr algn="r"/>
              <a:t>11</a:t>
            </a:fld>
            <a:endParaRPr lang="en-US" sz="1200">
              <a:ea typeface="MS PGothic" charset="-128"/>
            </a:endParaRPr>
          </a:p>
        </p:txBody>
      </p:sp>
      <p:sp>
        <p:nvSpPr>
          <p:cNvPr id="190468" name="Rectangle 2"/>
          <p:cNvSpPr>
            <a:spLocks noGrp="1" noRot="1" noChangeAspect="1" noChangeArrowheads="1" noTextEdit="1"/>
          </p:cNvSpPr>
          <p:nvPr>
            <p:ph type="sldImg"/>
          </p:nvPr>
        </p:nvSpPr>
        <p:spPr>
          <a:ln/>
        </p:spPr>
      </p:sp>
      <p:sp>
        <p:nvSpPr>
          <p:cNvPr id="190469" name="Rectangle 3"/>
          <p:cNvSpPr>
            <a:spLocks noGrp="1" noChangeArrowheads="1"/>
          </p:cNvSpPr>
          <p:nvPr>
            <p:ph type="body" idx="1"/>
          </p:nvPr>
        </p:nvSpPr>
        <p:spPr>
          <a:noFill/>
          <a:ln/>
        </p:spPr>
        <p:txBody>
          <a:bodyPr/>
          <a:lstStyle/>
          <a:p>
            <a:pPr eaLnBrk="1" hangingPunct="1"/>
            <a:r>
              <a:rPr lang="en-US" smtClean="0">
                <a:latin typeface="Arial" pitchFamily="34" charset="0"/>
              </a:rPr>
              <a:t>Switch mode power supplies are generally big generators of radiated and conducted emissions. Due to its high-power, high di/dt on the power switches, fast transitions, and the fact that they are not generally enclosed. This is exacerbated by the parasitic inductance and capacitance in the current paths. </a:t>
            </a:r>
          </a:p>
          <a:p>
            <a:pPr eaLnBrk="1" hangingPunct="1"/>
            <a:endParaRPr lang="en-US" smtClean="0">
              <a:latin typeface="Arial" pitchFamily="34" charset="0"/>
            </a:endParaRPr>
          </a:p>
          <a:p>
            <a:pPr eaLnBrk="1" hangingPunct="1"/>
            <a:r>
              <a:rPr lang="en-US" smtClean="0">
                <a:latin typeface="Arial" pitchFamily="34" charset="0"/>
              </a:rPr>
              <a:t>Switch mode power supplies can also generate large conducted emissions that might make it back to the supply or the load, and compromise their operation. </a:t>
            </a:r>
          </a:p>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pPr eaLnBrk="1" hangingPunct="1"/>
            <a:r>
              <a:rPr lang="en-US" smtClean="0">
                <a:latin typeface="Arial" pitchFamily="34" charset="0"/>
              </a:rPr>
              <a:t>This comes from Henry Ott's EMI reduction techniques. It claims that the electromagnetic field energy is proportional to the square of the frequency. And also, it's proportional to the loop area enclosed by the current paths and proportional to the current magnitude at the frequency of interest and the inverse proportional to the measured distance from the source of the noise. So, it comes to a conclusion from here that to reduce the noise generation, we could reduce the switching frequency. We could reduce the high-frequency component in the di/dt current transition or we can reduce the high-frequency current loop area.</a:t>
            </a:r>
          </a:p>
          <a:p>
            <a:pPr eaLnBrk="1" hangingPunct="1"/>
            <a:endParaRPr lang="en-US" smtClean="0">
              <a:latin typeface="Arial" pitchFamily="34" charset="0"/>
            </a:endParaRPr>
          </a:p>
        </p:txBody>
      </p:sp>
      <p:sp>
        <p:nvSpPr>
          <p:cNvPr id="191492" name="Slide Number Placeholder 3"/>
          <p:cNvSpPr>
            <a:spLocks noGrp="1"/>
          </p:cNvSpPr>
          <p:nvPr>
            <p:ph type="sldNum" sz="quarter" idx="5"/>
          </p:nvPr>
        </p:nvSpPr>
        <p:spPr>
          <a:noFill/>
        </p:spPr>
        <p:txBody>
          <a:bodyPr/>
          <a:lstStyle/>
          <a:p>
            <a:fld id="{E7A2E692-D644-45F8-A687-90E34ABC0FC1}"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13075F83-37E4-4167-A557-B370CE8FEF24}" type="slidenum">
              <a:rPr lang="en-US" smtClean="0">
                <a:latin typeface="Arial" pitchFamily="34" charset="0"/>
              </a:rPr>
              <a:pPr/>
              <a:t>13</a:t>
            </a:fld>
            <a:endParaRPr lang="en-US" smtClean="0">
              <a:latin typeface="Arial" pitchFamily="34" charset="0"/>
            </a:endParaRPr>
          </a:p>
        </p:txBody>
      </p:sp>
      <p:sp>
        <p:nvSpPr>
          <p:cNvPr id="192515" name="Rectangle 2"/>
          <p:cNvSpPr>
            <a:spLocks noGrp="1" noRot="1" noChangeAspect="1" noChangeArrowheads="1" noTextEdit="1"/>
          </p:cNvSpPr>
          <p:nvPr>
            <p:ph type="sldImg"/>
          </p:nvPr>
        </p:nvSpPr>
        <p:spPr>
          <a:xfrm>
            <a:off x="1165225" y="693738"/>
            <a:ext cx="4605338" cy="3454400"/>
          </a:xfrm>
          <a:ln/>
        </p:spPr>
      </p:sp>
      <p:sp>
        <p:nvSpPr>
          <p:cNvPr id="192516" name="Rectangle 3"/>
          <p:cNvSpPr>
            <a:spLocks noGrp="1" noChangeArrowheads="1"/>
          </p:cNvSpPr>
          <p:nvPr>
            <p:ph type="body" idx="1"/>
          </p:nvPr>
        </p:nvSpPr>
        <p:spPr>
          <a:xfrm>
            <a:off x="925513" y="4379913"/>
            <a:ext cx="5084762" cy="4148137"/>
          </a:xfrm>
          <a:noFill/>
          <a:ln/>
        </p:spPr>
        <p:txBody>
          <a:bodyPr lIns="92953" tIns="46478" rIns="92953" bIns="46478"/>
          <a:lstStyle/>
          <a:p>
            <a:pPr eaLnBrk="1" hangingPunct="1"/>
            <a:r>
              <a:rPr lang="en-US" smtClean="0">
                <a:latin typeface="Arial" pitchFamily="34" charset="0"/>
              </a:rPr>
              <a:t>First of all, a current. A current always has to come from a source of energy, and they must go back to the same source. So, there will always be a current loop, and the self-inductance of the current loop is proportional to the area enclosed by the current loop. If there is di/dt current transition exists in the current loop-- a voltage spikes is going to be generated, and the voltage spikes is proportional to its self-inductance and proportional to the di/dt. </a:t>
            </a:r>
          </a:p>
          <a:p>
            <a:pPr eaLnBrk="1" hangingPunct="1"/>
            <a:endParaRPr lang="en-US" smtClean="0">
              <a:latin typeface="Arial" pitchFamily="34" charset="0"/>
            </a:endParaRPr>
          </a:p>
          <a:p>
            <a:pPr eaLnBrk="1" hangingPunct="1"/>
            <a:r>
              <a:rPr lang="en-US" smtClean="0">
                <a:latin typeface="Arial" pitchFamily="34" charset="0"/>
              </a:rPr>
              <a:t>If we can reduce the loop area similar to the picture shown at the bottom, you can see that the loop area is largely reduced. So, the self-inductance can be smaller, and the voltage spikes can be reduced. Also, if the current return paths can be very close to the current paths, the B field generated by the two opposite direction current can be almost canceled.</a:t>
            </a:r>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954A8AAA-F011-4D10-B6F9-354075BB480E}" type="slidenum">
              <a:rPr lang="en-US" smtClean="0">
                <a:latin typeface="Arial" pitchFamily="34" charset="0"/>
              </a:rPr>
              <a:pPr/>
              <a:t>14</a:t>
            </a:fld>
            <a:endParaRPr lang="en-US" smtClean="0">
              <a:latin typeface="Arial" pitchFamily="34" charset="0"/>
            </a:endParaRPr>
          </a:p>
        </p:txBody>
      </p:sp>
      <p:sp>
        <p:nvSpPr>
          <p:cNvPr id="193539" name="Rectangle 2"/>
          <p:cNvSpPr>
            <a:spLocks noGrp="1" noRot="1" noChangeAspect="1" noChangeArrowheads="1" noTextEdit="1"/>
          </p:cNvSpPr>
          <p:nvPr>
            <p:ph type="sldImg"/>
          </p:nvPr>
        </p:nvSpPr>
        <p:spPr>
          <a:xfrm>
            <a:off x="1165225" y="693738"/>
            <a:ext cx="4605338" cy="3454400"/>
          </a:xfrm>
          <a:ln/>
        </p:spPr>
      </p:sp>
      <p:sp>
        <p:nvSpPr>
          <p:cNvPr id="193540" name="Rectangle 3"/>
          <p:cNvSpPr>
            <a:spLocks noGrp="1" noChangeArrowheads="1"/>
          </p:cNvSpPr>
          <p:nvPr>
            <p:ph type="body" idx="1"/>
          </p:nvPr>
        </p:nvSpPr>
        <p:spPr>
          <a:xfrm>
            <a:off x="925513" y="4379913"/>
            <a:ext cx="5084762" cy="4148137"/>
          </a:xfrm>
          <a:noFill/>
          <a:ln/>
        </p:spPr>
        <p:txBody>
          <a:bodyPr lIns="92953" tIns="46478" rIns="92953" bIns="46478"/>
          <a:lstStyle/>
          <a:p>
            <a:pPr eaLnBrk="1" hangingPunct="1"/>
            <a:r>
              <a:rPr lang="en-US" smtClean="0">
                <a:latin typeface="Arial" pitchFamily="34" charset="0"/>
              </a:rPr>
              <a:t>How can we identify the paths that the current is going to take? </a:t>
            </a:r>
          </a:p>
          <a:p>
            <a:pPr eaLnBrk="1" hangingPunct="1"/>
            <a:endParaRPr lang="en-US" smtClean="0">
              <a:latin typeface="Arial" pitchFamily="34" charset="0"/>
            </a:endParaRPr>
          </a:p>
          <a:p>
            <a:pPr eaLnBrk="1" hangingPunct="1"/>
            <a:r>
              <a:rPr lang="en-US" smtClean="0">
                <a:latin typeface="Arial" pitchFamily="34" charset="0"/>
              </a:rPr>
              <a:t>It comes from the characteristic of the current. It always takes the path of the least impedance, but not the path of the least resistance. And the impedance is a combination of the resistance, the inductance, and the capacitance on the path. So, the high current components contained by the high di/dt current can go through different paths than their low-frequency counterpart, and the loop area enclosed by the high-frequency component can be completely different as well. An example is shown on the right by a Simple Switcher Power Module board. So, the right arrow shows the DC current paths defined by the PCB layout design when you do the board. You have input current go in from Vin and go out to ground, and the output current go out to Vout and go back to ground. But the high current component in the input and output current is going to see the capacitors as smaller impedance paths at high frequency. So, the paths they are going to go is shown by the current loops on the picture, and is completely different than the DC current path.</a:t>
            </a:r>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94564" name="Slide Number Placeholder 3"/>
          <p:cNvSpPr>
            <a:spLocks noGrp="1"/>
          </p:cNvSpPr>
          <p:nvPr>
            <p:ph type="sldNum" sz="quarter" idx="5"/>
          </p:nvPr>
        </p:nvSpPr>
        <p:spPr>
          <a:noFill/>
        </p:spPr>
        <p:txBody>
          <a:bodyPr/>
          <a:lstStyle/>
          <a:p>
            <a:fld id="{55D0540F-1042-40DC-BEC5-C8119580BC68}"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2FF9CFC8-E8BF-4B8D-9914-204F00C2F535}" type="slidenum">
              <a:rPr lang="en-US" smtClean="0">
                <a:solidFill>
                  <a:srgbClr val="000000"/>
                </a:solidFill>
                <a:latin typeface="Arial" pitchFamily="34" charset="0"/>
              </a:rPr>
              <a:pPr/>
              <a:t>16</a:t>
            </a:fld>
            <a:endParaRPr lang="en-US" smtClean="0">
              <a:solidFill>
                <a:srgbClr val="000000"/>
              </a:solidFill>
              <a:latin typeface="Arial" pitchFamily="34" charset="0"/>
            </a:endParaRPr>
          </a:p>
        </p:txBody>
      </p:sp>
      <p:sp>
        <p:nvSpPr>
          <p:cNvPr id="195587"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6F34F078-C69F-44BE-8391-A51ABE1947AC}" type="slidenum">
              <a:rPr lang="en-US" sz="1200">
                <a:solidFill>
                  <a:srgbClr val="000000"/>
                </a:solidFill>
                <a:cs typeface="Arial" pitchFamily="34" charset="0"/>
              </a:rPr>
              <a:pPr algn="r"/>
              <a:t>16</a:t>
            </a:fld>
            <a:endParaRPr lang="en-US" sz="1200">
              <a:solidFill>
                <a:srgbClr val="000000"/>
              </a:solidFill>
              <a:cs typeface="Arial" pitchFamily="34" charset="0"/>
            </a:endParaRPr>
          </a:p>
        </p:txBody>
      </p:sp>
      <p:sp>
        <p:nvSpPr>
          <p:cNvPr id="195588"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2A700D18-CF30-4A71-9C54-251E8B5F515D}" type="slidenum">
              <a:rPr lang="en-US" sz="1200">
                <a:solidFill>
                  <a:srgbClr val="000000"/>
                </a:solidFill>
                <a:cs typeface="Arial" pitchFamily="34" charset="0"/>
              </a:rPr>
              <a:pPr algn="r"/>
              <a:t>16</a:t>
            </a:fld>
            <a:endParaRPr lang="en-US" sz="1200">
              <a:solidFill>
                <a:srgbClr val="000000"/>
              </a:solidFill>
              <a:cs typeface="Arial" pitchFamily="34" charset="0"/>
            </a:endParaRPr>
          </a:p>
        </p:txBody>
      </p:sp>
      <p:sp>
        <p:nvSpPr>
          <p:cNvPr id="195589"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78034CB6-ACA0-4730-B44E-D6209DE70554}" type="slidenum">
              <a:rPr lang="en-US" sz="1200">
                <a:solidFill>
                  <a:srgbClr val="000000"/>
                </a:solidFill>
              </a:rPr>
              <a:pPr algn="r"/>
              <a:t>16</a:t>
            </a:fld>
            <a:endParaRPr lang="en-US" sz="1200">
              <a:solidFill>
                <a:srgbClr val="000000"/>
              </a:solidFill>
            </a:endParaRPr>
          </a:p>
        </p:txBody>
      </p:sp>
      <p:sp>
        <p:nvSpPr>
          <p:cNvPr id="195590" name="Rectangle 2"/>
          <p:cNvSpPr>
            <a:spLocks noGrp="1" noRot="1" noChangeAspect="1" noChangeArrowheads="1" noTextEdit="1"/>
          </p:cNvSpPr>
          <p:nvPr>
            <p:ph type="sldImg"/>
          </p:nvPr>
        </p:nvSpPr>
        <p:spPr>
          <a:ln/>
        </p:spPr>
      </p:sp>
      <p:sp>
        <p:nvSpPr>
          <p:cNvPr id="195591" name="Rectangle 3"/>
          <p:cNvSpPr>
            <a:spLocks noGrp="1" noChangeArrowheads="1"/>
          </p:cNvSpPr>
          <p:nvPr>
            <p:ph type="body" idx="1"/>
          </p:nvPr>
        </p:nvSpPr>
        <p:spPr>
          <a:xfrm>
            <a:off x="693738" y="4379913"/>
            <a:ext cx="5548312" cy="4648200"/>
          </a:xfrm>
          <a:noFill/>
          <a:ln/>
        </p:spPr>
        <p:txBody>
          <a:bodyPr/>
          <a:lstStyle/>
          <a:p>
            <a:endParaRPr lang="en-US" smtClean="0">
              <a:latin typeface="Arial" pitchFamily="34" charset="0"/>
            </a:endParaRPr>
          </a:p>
          <a:p>
            <a:r>
              <a:rPr lang="en-US" smtClean="0">
                <a:latin typeface="Arial" pitchFamily="34" charset="0"/>
              </a:rPr>
              <a:t>We discussed briefly the choice of switching frequency in terms of meeting conducted emissions, but also it could be application specific. For example, there may be keep out zones that the customer's trying to meet. He has a range of frequency where it needs to be particularly quiet at because he's sampling at that rate, for example. For automotive applications, we know that it has an AM receiver; And typically in the old cars you'll put it on the AM band and you're twiddling with the knob, and you press on the accelerator, you can actually hear the engine, the revs per minute. You can hear the (inaudible) on the radio. That's typically an EMI problem. That band is between 500KHz and 2MHz, so automotive applications are particularly sensitive to noise in that range. </a:t>
            </a:r>
          </a:p>
          <a:p>
            <a:endParaRPr lang="en-US" smtClean="0">
              <a:latin typeface="Arial" pitchFamily="34" charset="0"/>
            </a:endParaRPr>
          </a:p>
          <a:p>
            <a:r>
              <a:rPr lang="en-US" smtClean="0">
                <a:latin typeface="Arial" pitchFamily="34" charset="0"/>
              </a:rPr>
              <a:t>Another technique, if you like, for minimizing EMI noise is spread-spectrum switching. As you can on the graph on the right hand side, you can see where you're not dithering the frequency, you can see a huge energy pulse at the switching frequency. However, for example, by using the LM5088, this dithers the frequency in a controlled fashion by plus or minus 5%, thereby spreading the energy that's seen in the frequency domain over a wider range, bringing its peak to a lower level. And thereby it could be the difference between passing and failing EMI certification.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pPr eaLnBrk="1" hangingPunct="1"/>
            <a:r>
              <a:rPr lang="en-US" smtClean="0">
                <a:latin typeface="Arial" pitchFamily="34" charset="0"/>
              </a:rPr>
              <a:t>And so, in switch mode power supply PCB design, we should first identify the location of the high di/dt noise, and then, identify the return paths of the high di/dt current, which we call the Critical Paths of the board design, and then, we can reduce the di/dt and reduce the loop area, to reduce the noise generation.</a:t>
            </a:r>
          </a:p>
          <a:p>
            <a:pPr eaLnBrk="1" hangingPunct="1"/>
            <a:endParaRPr lang="en-US" smtClean="0">
              <a:latin typeface="Arial" pitchFamily="34" charset="0"/>
            </a:endParaRPr>
          </a:p>
        </p:txBody>
      </p:sp>
      <p:sp>
        <p:nvSpPr>
          <p:cNvPr id="196612" name="Slide Number Placeholder 3"/>
          <p:cNvSpPr>
            <a:spLocks noGrp="1"/>
          </p:cNvSpPr>
          <p:nvPr>
            <p:ph type="sldNum" sz="quarter" idx="5"/>
          </p:nvPr>
        </p:nvSpPr>
        <p:spPr>
          <a:noFill/>
        </p:spPr>
        <p:txBody>
          <a:bodyPr/>
          <a:lstStyle/>
          <a:p>
            <a:fld id="{45E94CD1-D4FF-4613-ADCA-676C9543784D}"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2400B1B3-CF59-408E-9925-DB7FF1B98201}" type="slidenum">
              <a:rPr lang="en-US" smtClean="0">
                <a:latin typeface="Arial" pitchFamily="34" charset="0"/>
              </a:rPr>
              <a:pPr/>
              <a:t>18</a:t>
            </a:fld>
            <a:endParaRPr lang="en-US" smtClean="0">
              <a:latin typeface="Arial"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smtClean="0">
                <a:latin typeface="Arial" pitchFamily="34" charset="0"/>
              </a:rPr>
              <a:t>So, the first step is to identify the source of the noises in switch mode power supplies. So, in my section of the presentation, I'm going to cover the non-isolated DC-DC converter topologies, which is Buck converter, Boost converter, and Buck-Boost converter, and in the coming session, we'll cover the isolated converter topologies.</a:t>
            </a:r>
          </a:p>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722AD10B-2322-48AB-AF44-C2127F3180AB}" type="slidenum">
              <a:rPr lang="en-US" smtClean="0">
                <a:latin typeface="Arial" pitchFamily="34" charset="0"/>
              </a:rPr>
              <a:pPr/>
              <a:t>19</a:t>
            </a:fld>
            <a:endParaRPr lang="en-US" smtClean="0">
              <a:latin typeface="Arial" pitchFamily="34" charset="0"/>
            </a:endParaRPr>
          </a:p>
        </p:txBody>
      </p:sp>
      <p:sp>
        <p:nvSpPr>
          <p:cNvPr id="198659"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6C0C5DDC-D5FA-486D-A367-81D26539BFCF}" type="slidenum">
              <a:rPr lang="en-US" sz="1200"/>
              <a:pPr algn="r"/>
              <a:t>19</a:t>
            </a:fld>
            <a:endParaRPr lang="en-US" sz="1200"/>
          </a:p>
        </p:txBody>
      </p:sp>
      <p:sp>
        <p:nvSpPr>
          <p:cNvPr id="198660"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94357E44-84B4-4E11-B6BF-933813EBC3B1}" type="slidenum">
              <a:rPr lang="en-US" sz="1200"/>
              <a:pPr algn="r"/>
              <a:t>19</a:t>
            </a:fld>
            <a:endParaRPr lang="en-US" sz="1200"/>
          </a:p>
        </p:txBody>
      </p:sp>
      <p:sp>
        <p:nvSpPr>
          <p:cNvPr id="198661"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A67F141F-E664-4A38-A4AA-232E11D58A47}" type="slidenum">
              <a:rPr lang="en-US" sz="1200">
                <a:solidFill>
                  <a:srgbClr val="000000"/>
                </a:solidFill>
                <a:ea typeface="MS PGothic" charset="-128"/>
              </a:rPr>
              <a:pPr algn="r"/>
              <a:t>19</a:t>
            </a:fld>
            <a:endParaRPr lang="en-US" sz="1200">
              <a:solidFill>
                <a:srgbClr val="000000"/>
              </a:solidFill>
              <a:ea typeface="MS PGothic" charset="-128"/>
            </a:endParaRPr>
          </a:p>
        </p:txBody>
      </p:sp>
      <p:sp>
        <p:nvSpPr>
          <p:cNvPr id="198662" name="Rectangle 2"/>
          <p:cNvSpPr>
            <a:spLocks noGrp="1" noRot="1" noChangeAspect="1" noChangeArrowheads="1" noTextEdit="1"/>
          </p:cNvSpPr>
          <p:nvPr>
            <p:ph type="sldImg"/>
          </p:nvPr>
        </p:nvSpPr>
        <p:spPr>
          <a:ln/>
        </p:spPr>
      </p:sp>
      <p:sp>
        <p:nvSpPr>
          <p:cNvPr id="198663" name="Rectangle 3"/>
          <p:cNvSpPr>
            <a:spLocks noGrp="1" noChangeArrowheads="1"/>
          </p:cNvSpPr>
          <p:nvPr>
            <p:ph type="body" idx="1"/>
          </p:nvPr>
        </p:nvSpPr>
        <p:spPr>
          <a:noFill/>
          <a:ln/>
        </p:spPr>
        <p:txBody>
          <a:bodyPr/>
          <a:lstStyle/>
          <a:p>
            <a:pPr eaLnBrk="1" hangingPunct="1"/>
            <a:r>
              <a:rPr lang="en-US" smtClean="0">
                <a:latin typeface="Arial" pitchFamily="34" charset="0"/>
              </a:rPr>
              <a:t>In a Buck converter, it is obvious that the power switches is going to be part of the high di/dt loop, but which ground connection is more critical than the others? How  we find out is by identifying the current path of the two sub-sections in switching period of this converter. </a:t>
            </a:r>
          </a:p>
          <a:p>
            <a:pPr eaLnBrk="1" hangingPunct="1"/>
            <a:endParaRPr lang="en-US" smtClean="0">
              <a:latin typeface="Arial" pitchFamily="34" charset="0"/>
            </a:endParaRPr>
          </a:p>
          <a:p>
            <a:pPr eaLnBrk="1" hangingPunct="1"/>
            <a:r>
              <a:rPr lang="en-US" smtClean="0">
                <a:latin typeface="Arial" pitchFamily="34" charset="0"/>
              </a:rPr>
              <a:t>When the high-set FET is on, the current is going to go through the blue trace, and when the low-set FET is on, the current is going to through the pink trace, shown in this slide. And if a branch contains both of the two colored lines, that means 100% of the time of the switching period, there is current going through this branch, and we consider that a DC current path. If a branch only contains one of the colored lines, that means only a part of the switching period has a current going through this branch, and the current is going to be discontinuous.</a:t>
            </a:r>
          </a:p>
          <a:p>
            <a:pPr eaLnBrk="1" hangingPunct="1"/>
            <a:r>
              <a:rPr lang="en-US" smtClean="0">
                <a:latin typeface="Arial" pitchFamily="34" charset="0"/>
              </a:rPr>
              <a:t> So, we consider those to be high di/dt paths and the critical paths of the PCB layout. So, in Buck converter, this is shown as the shaded loop, which contains the high-side switch, the low-side switch, and the input capacitor.</a:t>
            </a:r>
          </a:p>
          <a:p>
            <a:pPr eaLnBrk="1" hangingPunct="1"/>
            <a:endParaRPr lang="en-US" b="1" smtClean="0">
              <a:latin typeface="Arial" pitchFamily="34" charset="0"/>
              <a:ea typeface="MS PGothic"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p:spPr>
        <p:txBody>
          <a:bodyPr/>
          <a:lstStyle/>
          <a:p>
            <a:r>
              <a:rPr lang="en-US" b="1" smtClean="0">
                <a:latin typeface="Arial" pitchFamily="34" charset="0"/>
              </a:rPr>
              <a:t>Transcript:</a:t>
            </a:r>
          </a:p>
          <a:p>
            <a:r>
              <a:rPr lang="en-US" smtClean="0">
                <a:latin typeface="Arial" pitchFamily="34" charset="0"/>
              </a:rPr>
              <a:t> </a:t>
            </a:r>
          </a:p>
          <a:p>
            <a:r>
              <a:rPr lang="en-US" smtClean="0">
                <a:latin typeface="Arial" pitchFamily="34" charset="0"/>
              </a:rPr>
              <a:t>So, the agenda for this presentation, I'll start with an introduction of EMI problems in switch mode power supply, and then, how to identify the source of the noise in such topologies, then how to reduce the noise generation by PCB layout. And at the same time, how to protect the sensitive circuits on the same board from the noise, and then, I will cover briefly conducted EMI and the EMI filter.  After this section, there will be an isolated and a high-power density PowerPoint design prepared by Youhao Xi.</a:t>
            </a:r>
          </a:p>
          <a:p>
            <a:r>
              <a:rPr lang="en-US" smtClean="0">
                <a:latin typeface="Arial" pitchFamily="34" charset="0"/>
              </a:rPr>
              <a:t> </a:t>
            </a:r>
          </a:p>
          <a:p>
            <a:r>
              <a:rPr lang="en-US" smtClean="0">
                <a:latin typeface="Arial" pitchFamily="34" charset="0"/>
              </a:rPr>
              <a:t> </a:t>
            </a:r>
          </a:p>
          <a:p>
            <a:r>
              <a:rPr lang="en-US" smtClean="0">
                <a:latin typeface="Arial" pitchFamily="34" charset="0"/>
              </a:rPr>
              <a:t> </a:t>
            </a:r>
          </a:p>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2F06DF1F-B465-4E3C-94AF-D440FC5984AC}" type="slidenum">
              <a:rPr lang="en-US" smtClean="0">
                <a:latin typeface="Arial" pitchFamily="34" charset="0"/>
              </a:rPr>
              <a:pPr/>
              <a:t>20</a:t>
            </a:fld>
            <a:endParaRPr lang="en-US" smtClean="0">
              <a:latin typeface="Arial" pitchFamily="34" charset="0"/>
            </a:endParaRPr>
          </a:p>
        </p:txBody>
      </p:sp>
      <p:sp>
        <p:nvSpPr>
          <p:cNvPr id="199683"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32AA227E-F3F8-42F6-8E52-649F049CB683}" type="slidenum">
              <a:rPr lang="en-US" sz="1200"/>
              <a:pPr algn="r"/>
              <a:t>20</a:t>
            </a:fld>
            <a:endParaRPr lang="en-US" sz="1200"/>
          </a:p>
        </p:txBody>
      </p:sp>
      <p:sp>
        <p:nvSpPr>
          <p:cNvPr id="199684"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0D575933-8A74-47F9-A9C0-D7A20F788337}" type="slidenum">
              <a:rPr lang="en-US" sz="1200"/>
              <a:pPr algn="r"/>
              <a:t>20</a:t>
            </a:fld>
            <a:endParaRPr lang="en-US" sz="1200"/>
          </a:p>
        </p:txBody>
      </p:sp>
      <p:sp>
        <p:nvSpPr>
          <p:cNvPr id="199685"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14B4F639-3EF0-4285-8DA4-CA382EB5CCC6}" type="slidenum">
              <a:rPr lang="en-US" sz="1200">
                <a:solidFill>
                  <a:srgbClr val="000000"/>
                </a:solidFill>
                <a:ea typeface="MS PGothic" charset="-128"/>
              </a:rPr>
              <a:pPr algn="r"/>
              <a:t>20</a:t>
            </a:fld>
            <a:endParaRPr lang="en-US" sz="1200">
              <a:solidFill>
                <a:srgbClr val="000000"/>
              </a:solidFill>
              <a:ea typeface="MS PGothic" charset="-128"/>
            </a:endParaRPr>
          </a:p>
        </p:txBody>
      </p:sp>
      <p:sp>
        <p:nvSpPr>
          <p:cNvPr id="199686" name="Rectangle 2"/>
          <p:cNvSpPr>
            <a:spLocks noGrp="1" noRot="1" noChangeAspect="1" noChangeArrowheads="1" noTextEdit="1"/>
          </p:cNvSpPr>
          <p:nvPr>
            <p:ph type="sldImg"/>
          </p:nvPr>
        </p:nvSpPr>
        <p:spPr>
          <a:ln/>
        </p:spPr>
      </p:sp>
      <p:sp>
        <p:nvSpPr>
          <p:cNvPr id="199687" name="Rectangle 3"/>
          <p:cNvSpPr>
            <a:spLocks noGrp="1" noChangeArrowheads="1"/>
          </p:cNvSpPr>
          <p:nvPr>
            <p:ph type="body" idx="1"/>
          </p:nvPr>
        </p:nvSpPr>
        <p:spPr>
          <a:noFill/>
          <a:ln/>
        </p:spPr>
        <p:txBody>
          <a:bodyPr/>
          <a:lstStyle/>
          <a:p>
            <a:pPr eaLnBrk="1" hangingPunct="1"/>
            <a:r>
              <a:rPr lang="en-US" smtClean="0">
                <a:latin typeface="Arial" pitchFamily="34" charset="0"/>
              </a:rPr>
              <a:t>We can do the same thing in the Boost converter, and the critical path is contained by the two switching components and the output capacitor.</a:t>
            </a:r>
          </a:p>
          <a:p>
            <a:pPr eaLnBrk="1" hangingPunct="1"/>
            <a:endParaRPr lang="en-US" b="1" smtClean="0">
              <a:latin typeface="Arial" pitchFamily="34" charset="0"/>
              <a:ea typeface="MS PGothic" charset="-128"/>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2B1A808E-0384-474F-8124-F6A4F589AEC6}" type="slidenum">
              <a:rPr lang="en-US" smtClean="0">
                <a:latin typeface="Arial" pitchFamily="34" charset="0"/>
              </a:rPr>
              <a:pPr/>
              <a:t>21</a:t>
            </a:fld>
            <a:endParaRPr lang="en-US" smtClean="0">
              <a:latin typeface="Arial" pitchFamily="34" charset="0"/>
            </a:endParaRPr>
          </a:p>
        </p:txBody>
      </p:sp>
      <p:sp>
        <p:nvSpPr>
          <p:cNvPr id="200707"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AA8C2B7D-9848-4ADA-8AAC-3939499C3D30}" type="slidenum">
              <a:rPr lang="en-US" sz="1200"/>
              <a:pPr algn="r"/>
              <a:t>21</a:t>
            </a:fld>
            <a:endParaRPr lang="en-US" sz="1200"/>
          </a:p>
        </p:txBody>
      </p:sp>
      <p:sp>
        <p:nvSpPr>
          <p:cNvPr id="200708"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B49878DF-62CC-4C99-A207-D7235901F23A}" type="slidenum">
              <a:rPr lang="en-US" sz="1200"/>
              <a:pPr algn="r"/>
              <a:t>21</a:t>
            </a:fld>
            <a:endParaRPr lang="en-US" sz="1200"/>
          </a:p>
        </p:txBody>
      </p:sp>
      <p:sp>
        <p:nvSpPr>
          <p:cNvPr id="200709"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AFD12BE3-152C-4EFC-A13F-056A1748CE8C}" type="slidenum">
              <a:rPr lang="en-US" sz="1200">
                <a:solidFill>
                  <a:srgbClr val="000000"/>
                </a:solidFill>
                <a:ea typeface="MS PGothic" charset="-128"/>
              </a:rPr>
              <a:pPr algn="r"/>
              <a:t>21</a:t>
            </a:fld>
            <a:endParaRPr lang="en-US" sz="1200">
              <a:solidFill>
                <a:srgbClr val="000000"/>
              </a:solidFill>
              <a:ea typeface="MS PGothic" charset="-128"/>
            </a:endParaRPr>
          </a:p>
        </p:txBody>
      </p:sp>
      <p:sp>
        <p:nvSpPr>
          <p:cNvPr id="200710" name="Rectangle 2"/>
          <p:cNvSpPr>
            <a:spLocks noGrp="1" noRot="1" noChangeAspect="1" noChangeArrowheads="1" noTextEdit="1"/>
          </p:cNvSpPr>
          <p:nvPr>
            <p:ph type="sldImg"/>
          </p:nvPr>
        </p:nvSpPr>
        <p:spPr>
          <a:ln/>
        </p:spPr>
      </p:sp>
      <p:sp>
        <p:nvSpPr>
          <p:cNvPr id="200711" name="Rectangle 3"/>
          <p:cNvSpPr>
            <a:spLocks noGrp="1" noChangeArrowheads="1"/>
          </p:cNvSpPr>
          <p:nvPr>
            <p:ph type="body" idx="1"/>
          </p:nvPr>
        </p:nvSpPr>
        <p:spPr>
          <a:noFill/>
          <a:ln/>
        </p:spPr>
        <p:txBody>
          <a:bodyPr/>
          <a:lstStyle/>
          <a:p>
            <a:pPr eaLnBrk="1" hangingPunct="1"/>
            <a:r>
              <a:rPr lang="en-US" smtClean="0">
                <a:latin typeface="Arial" pitchFamily="34" charset="0"/>
              </a:rPr>
              <a:t>Now, inverting Buck boost is shown here, and the Buck boost. In both the input and output current are discontinuous.</a:t>
            </a:r>
            <a:endParaRPr lang="en-US" b="1" smtClean="0">
              <a:latin typeface="Arial" pitchFamily="34" charset="0"/>
              <a:ea typeface="MS PGothic" charset="-128"/>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2AC71D4C-49D9-4335-A0A4-B1CB7050AAEF}" type="slidenum">
              <a:rPr lang="en-US" sz="1200"/>
              <a:pPr algn="r"/>
              <a:t>22</a:t>
            </a:fld>
            <a:endParaRPr lang="en-US" sz="1200"/>
          </a:p>
        </p:txBody>
      </p:sp>
      <p:sp>
        <p:nvSpPr>
          <p:cNvPr id="201731"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6280C7D6-430A-47B5-AB40-2159D41A88F1}" type="slidenum">
              <a:rPr lang="en-US" sz="1200"/>
              <a:pPr algn="r"/>
              <a:t>22</a:t>
            </a:fld>
            <a:endParaRPr lang="en-US" sz="1200"/>
          </a:p>
        </p:txBody>
      </p:sp>
      <p:sp>
        <p:nvSpPr>
          <p:cNvPr id="201732"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932738CA-605B-4C7B-9C11-BA4042ACED72}" type="slidenum">
              <a:rPr lang="en-US" sz="1200">
                <a:solidFill>
                  <a:srgbClr val="000000"/>
                </a:solidFill>
                <a:ea typeface="MS PGothic" charset="-128"/>
              </a:rPr>
              <a:pPr algn="r"/>
              <a:t>22</a:t>
            </a:fld>
            <a:endParaRPr lang="en-US" sz="1200">
              <a:solidFill>
                <a:srgbClr val="000000"/>
              </a:solidFill>
              <a:ea typeface="MS PGothic" charset="-128"/>
            </a:endParaRPr>
          </a:p>
        </p:txBody>
      </p:sp>
      <p:sp>
        <p:nvSpPr>
          <p:cNvPr id="201733" name="Rectangle 2"/>
          <p:cNvSpPr>
            <a:spLocks noGrp="1" noRot="1" noChangeAspect="1" noChangeArrowheads="1" noTextEdit="1"/>
          </p:cNvSpPr>
          <p:nvPr>
            <p:ph type="sldImg"/>
          </p:nvPr>
        </p:nvSpPr>
        <p:spPr>
          <a:ln/>
        </p:spPr>
      </p:sp>
      <p:sp>
        <p:nvSpPr>
          <p:cNvPr id="201734" name="Rectangle 3"/>
          <p:cNvSpPr>
            <a:spLocks noGrp="1" noChangeArrowheads="1"/>
          </p:cNvSpPr>
          <p:nvPr>
            <p:ph type="body" idx="1"/>
          </p:nvPr>
        </p:nvSpPr>
        <p:spPr>
          <a:noFill/>
          <a:ln/>
        </p:spPr>
        <p:txBody>
          <a:bodyPr/>
          <a:lstStyle/>
          <a:p>
            <a:pPr marL="38295263" lvl="1" indent="-37833300" eaLnBrk="1" hangingPunct="1"/>
            <a:r>
              <a:rPr lang="en-US" smtClean="0">
                <a:latin typeface="Arial" pitchFamily="34" charset="0"/>
                <a:cs typeface="Arial" pitchFamily="34" charset="0"/>
              </a:rPr>
              <a:t>Layout the pcb with the small loops.  Sometimes extra capacitors are </a:t>
            </a:r>
          </a:p>
          <a:p>
            <a:pPr marL="38295263" lvl="1" indent="-37833300" eaLnBrk="1" hangingPunct="1"/>
            <a:r>
              <a:rPr lang="en-US" smtClean="0">
                <a:latin typeface="Arial" pitchFamily="34" charset="0"/>
                <a:cs typeface="Arial" pitchFamily="34" charset="0"/>
              </a:rPr>
              <a:t>Needed to bypass the noise.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76A27F79-903B-4737-8353-88E3239BE62A}" type="slidenum">
              <a:rPr lang="en-US" smtClean="0">
                <a:latin typeface="Arial" pitchFamily="34" charset="0"/>
              </a:rPr>
              <a:pPr/>
              <a:t>23</a:t>
            </a:fld>
            <a:endParaRPr lang="en-US" smtClean="0">
              <a:latin typeface="Arial" pitchFamily="34" charset="0"/>
            </a:endParaRPr>
          </a:p>
        </p:txBody>
      </p:sp>
      <p:sp>
        <p:nvSpPr>
          <p:cNvPr id="202755"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78E6E4C7-2A5C-4124-8AF5-4AD5CAD94AC7}" type="slidenum">
              <a:rPr lang="en-US" sz="1200"/>
              <a:pPr algn="r"/>
              <a:t>23</a:t>
            </a:fld>
            <a:endParaRPr lang="en-US" sz="1200"/>
          </a:p>
        </p:txBody>
      </p:sp>
      <p:sp>
        <p:nvSpPr>
          <p:cNvPr id="202756"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2A0AF2C7-3988-42F0-A9F4-A5FC7A5EA527}" type="slidenum">
              <a:rPr lang="en-US" sz="1200"/>
              <a:pPr algn="r"/>
              <a:t>23</a:t>
            </a:fld>
            <a:endParaRPr lang="en-US" sz="1200"/>
          </a:p>
        </p:txBody>
      </p:sp>
      <p:sp>
        <p:nvSpPr>
          <p:cNvPr id="202757"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5BBA68D7-F6FB-43A6-8366-748A0E887D88}" type="slidenum">
              <a:rPr lang="en-US" sz="1200">
                <a:solidFill>
                  <a:srgbClr val="000000"/>
                </a:solidFill>
                <a:ea typeface="MS PGothic" charset="-128"/>
              </a:rPr>
              <a:pPr algn="r"/>
              <a:t>23</a:t>
            </a:fld>
            <a:endParaRPr lang="en-US" sz="1200">
              <a:solidFill>
                <a:srgbClr val="000000"/>
              </a:solidFill>
              <a:ea typeface="MS PGothic" charset="-128"/>
            </a:endParaRPr>
          </a:p>
        </p:txBody>
      </p:sp>
      <p:sp>
        <p:nvSpPr>
          <p:cNvPr id="202758" name="Rectangle 2"/>
          <p:cNvSpPr>
            <a:spLocks noGrp="1" noRot="1" noChangeAspect="1" noChangeArrowheads="1" noTextEdit="1"/>
          </p:cNvSpPr>
          <p:nvPr>
            <p:ph type="sldImg"/>
          </p:nvPr>
        </p:nvSpPr>
        <p:spPr>
          <a:ln/>
        </p:spPr>
      </p:sp>
      <p:sp>
        <p:nvSpPr>
          <p:cNvPr id="202759" name="Rectangle 3"/>
          <p:cNvSpPr>
            <a:spLocks noGrp="1" noChangeArrowheads="1"/>
          </p:cNvSpPr>
          <p:nvPr>
            <p:ph type="body" idx="1"/>
          </p:nvPr>
        </p:nvSpPr>
        <p:spPr>
          <a:noFill/>
          <a:ln/>
        </p:spPr>
        <p:txBody>
          <a:bodyPr/>
          <a:lstStyle/>
          <a:p>
            <a:pPr eaLnBrk="1" hangingPunct="1"/>
            <a:endParaRPr lang="en-US" b="1" smtClean="0">
              <a:latin typeface="Arial" pitchFamily="34" charset="0"/>
              <a:ea typeface="MS PGothic" charset="-128"/>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7E112AAD-5ADF-452B-8CF1-124D2ED9BBA4}" type="slidenum">
              <a:rPr lang="en-US" smtClean="0">
                <a:latin typeface="Arial" pitchFamily="34" charset="0"/>
              </a:rPr>
              <a:pPr/>
              <a:t>24</a:t>
            </a:fld>
            <a:endParaRPr lang="en-US" smtClean="0">
              <a:latin typeface="Arial"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r>
              <a:rPr lang="en-US" smtClean="0">
                <a:latin typeface="Arial" pitchFamily="34" charset="0"/>
              </a:rPr>
              <a:t>So, now, we are going to talk about PCB layout. How do we minimize the EMI generation, and we are going to talk about it in two-folds. One is, how to reduce the path's loop area. The other is, how proper grounding can help in EMI reduction?</a:t>
            </a:r>
          </a:p>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pPr eaLnBrk="1" hangingPunct="1"/>
            <a:r>
              <a:rPr lang="en-US" smtClean="0">
                <a:latin typeface="Arial" pitchFamily="34" charset="0"/>
              </a:rPr>
              <a:t>So, we go back to the Buck example. As we said before, the goal is to put the Bypass Caps in the high di/dt loops as close as possible to the switching components. And the low-set FET source should be connected as close as possible to the Bypass Caps ground, and the same thing applied to all the other topologies.</a:t>
            </a:r>
          </a:p>
          <a:p>
            <a:pPr eaLnBrk="1" hangingPunct="1"/>
            <a:endParaRPr lang="en-US" smtClean="0">
              <a:latin typeface="Arial" pitchFamily="34" charset="0"/>
            </a:endParaRPr>
          </a:p>
        </p:txBody>
      </p:sp>
      <p:sp>
        <p:nvSpPr>
          <p:cNvPr id="204804" name="Slide Number Placeholder 3"/>
          <p:cNvSpPr>
            <a:spLocks noGrp="1"/>
          </p:cNvSpPr>
          <p:nvPr>
            <p:ph type="sldNum" sz="quarter" idx="5"/>
          </p:nvPr>
        </p:nvSpPr>
        <p:spPr>
          <a:noFill/>
        </p:spPr>
        <p:txBody>
          <a:bodyPr/>
          <a:lstStyle/>
          <a:p>
            <a:fld id="{02F74025-63A0-429B-8721-3E130A0D908D}"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EDD8F664-4D8C-4BB9-9FF5-6D5010B040F7}" type="slidenum">
              <a:rPr lang="en-US" smtClean="0">
                <a:solidFill>
                  <a:srgbClr val="000000"/>
                </a:solidFill>
                <a:latin typeface="Arial" pitchFamily="34" charset="0"/>
              </a:rPr>
              <a:pPr/>
              <a:t>26</a:t>
            </a:fld>
            <a:endParaRPr lang="en-US" smtClean="0">
              <a:solidFill>
                <a:srgbClr val="000000"/>
              </a:solidFill>
              <a:latin typeface="Arial" pitchFamily="34" charset="0"/>
            </a:endParaRPr>
          </a:p>
        </p:txBody>
      </p:sp>
      <p:sp>
        <p:nvSpPr>
          <p:cNvPr id="205827"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614E31A0-EEBE-49A4-8368-B6D36B752642}" type="slidenum">
              <a:rPr lang="en-US" sz="1200">
                <a:solidFill>
                  <a:srgbClr val="000000"/>
                </a:solidFill>
                <a:cs typeface="Arial" pitchFamily="34" charset="0"/>
              </a:rPr>
              <a:pPr algn="r"/>
              <a:t>26</a:t>
            </a:fld>
            <a:endParaRPr lang="en-US" sz="1200">
              <a:solidFill>
                <a:srgbClr val="000000"/>
              </a:solidFill>
              <a:cs typeface="Arial" pitchFamily="34" charset="0"/>
            </a:endParaRPr>
          </a:p>
        </p:txBody>
      </p:sp>
      <p:sp>
        <p:nvSpPr>
          <p:cNvPr id="205828"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C3323D37-DB2C-46EB-BD53-771EEF3EC45B}" type="slidenum">
              <a:rPr lang="en-US" sz="1200">
                <a:solidFill>
                  <a:srgbClr val="000000"/>
                </a:solidFill>
                <a:cs typeface="Arial" pitchFamily="34" charset="0"/>
              </a:rPr>
              <a:pPr algn="r"/>
              <a:t>26</a:t>
            </a:fld>
            <a:endParaRPr lang="en-US" sz="1200">
              <a:solidFill>
                <a:srgbClr val="000000"/>
              </a:solidFill>
              <a:cs typeface="Arial" pitchFamily="34" charset="0"/>
            </a:endParaRPr>
          </a:p>
        </p:txBody>
      </p:sp>
      <p:sp>
        <p:nvSpPr>
          <p:cNvPr id="205829"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D8708E16-1C8E-43AF-A4D0-26BD38C0E885}" type="slidenum">
              <a:rPr lang="en-US" sz="1200">
                <a:solidFill>
                  <a:srgbClr val="000000"/>
                </a:solidFill>
              </a:rPr>
              <a:pPr algn="r"/>
              <a:t>26</a:t>
            </a:fld>
            <a:endParaRPr lang="en-US" sz="1200">
              <a:solidFill>
                <a:srgbClr val="000000"/>
              </a:solidFill>
            </a:endParaRPr>
          </a:p>
        </p:txBody>
      </p:sp>
      <p:sp>
        <p:nvSpPr>
          <p:cNvPr id="205830" name="Rectangle 2"/>
          <p:cNvSpPr>
            <a:spLocks noGrp="1" noRot="1" noChangeAspect="1" noChangeArrowheads="1" noTextEdit="1"/>
          </p:cNvSpPr>
          <p:nvPr>
            <p:ph type="sldImg"/>
          </p:nvPr>
        </p:nvSpPr>
        <p:spPr>
          <a:ln/>
        </p:spPr>
      </p:sp>
      <p:sp>
        <p:nvSpPr>
          <p:cNvPr id="205831" name="Rectangle 3"/>
          <p:cNvSpPr>
            <a:spLocks noGrp="1" noChangeArrowheads="1"/>
          </p:cNvSpPr>
          <p:nvPr>
            <p:ph type="body" idx="1"/>
          </p:nvPr>
        </p:nvSpPr>
        <p:spPr>
          <a:noFill/>
          <a:ln/>
        </p:spPr>
        <p:txBody>
          <a:bodyPr/>
          <a:lstStyle/>
          <a:p>
            <a:endParaRPr lang="en-US" b="1"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06852" name="Slide Number Placeholder 3"/>
          <p:cNvSpPr>
            <a:spLocks noGrp="1"/>
          </p:cNvSpPr>
          <p:nvPr>
            <p:ph type="sldNum" sz="quarter" idx="5"/>
          </p:nvPr>
        </p:nvSpPr>
        <p:spPr>
          <a:noFill/>
        </p:spPr>
        <p:txBody>
          <a:bodyPr/>
          <a:lstStyle/>
          <a:p>
            <a:fld id="{1168FA2D-7A4D-4986-8E01-4759834CE930}"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pPr eaLnBrk="1" hangingPunct="1"/>
            <a:r>
              <a:rPr lang="en-US" smtClean="0">
                <a:latin typeface="Arial" pitchFamily="34" charset="0"/>
              </a:rPr>
              <a:t>Also, to show the effect of the high di/dt paths, bypass capacitors, we did an experiment here. We have only one -- this board is a Buck regulator switch amp load, and we only use one input capacitor for this comparison. And in the first case, the capacitor is put as close as possible to the IC pins, which contains the switching components inside. So, we measure the switch node at the peak current, the Vout peak-to-peak ripple, and the radiated EMI data.</a:t>
            </a:r>
          </a:p>
          <a:p>
            <a:pPr eaLnBrk="1" hangingPunct="1"/>
            <a:endParaRPr lang="en-US" smtClean="0">
              <a:latin typeface="Arial" pitchFamily="34" charset="0"/>
            </a:endParaRPr>
          </a:p>
        </p:txBody>
      </p:sp>
      <p:sp>
        <p:nvSpPr>
          <p:cNvPr id="207876" name="Slide Number Placeholder 3"/>
          <p:cNvSpPr>
            <a:spLocks noGrp="1"/>
          </p:cNvSpPr>
          <p:nvPr>
            <p:ph type="sldNum" sz="quarter" idx="5"/>
          </p:nvPr>
        </p:nvSpPr>
        <p:spPr>
          <a:noFill/>
        </p:spPr>
        <p:txBody>
          <a:bodyPr/>
          <a:lstStyle/>
          <a:p>
            <a:fld id="{897870D8-6868-435C-8822-2BBD1DDE1781}"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pPr eaLnBrk="1" hangingPunct="1"/>
            <a:r>
              <a:rPr lang="en-US" smtClean="0">
                <a:latin typeface="Arial" pitchFamily="34" charset="0"/>
              </a:rPr>
              <a:t>And as a comparison, the input capacitor is moved to be a little bit further away from the pins, and the loop area is about 2.5 times bigger comparing to the first case. And the measurement we did, we see that the switch node maximum voltage is about 3.6 volts more, and the Vout peak-to-peak ripple is about 50% more, and the EMI peak also shows 3 dB micro volt per meter more. And all the other parts of the board -- all the other part of the BOM are identical in this comparison.</a:t>
            </a:r>
          </a:p>
          <a:p>
            <a:pPr eaLnBrk="1" hangingPunct="1"/>
            <a:endParaRPr lang="en-US" smtClean="0">
              <a:latin typeface="Arial" pitchFamily="34" charset="0"/>
            </a:endParaRPr>
          </a:p>
        </p:txBody>
      </p:sp>
      <p:sp>
        <p:nvSpPr>
          <p:cNvPr id="208900" name="Slide Number Placeholder 3"/>
          <p:cNvSpPr>
            <a:spLocks noGrp="1"/>
          </p:cNvSpPr>
          <p:nvPr>
            <p:ph type="sldNum" sz="quarter" idx="5"/>
          </p:nvPr>
        </p:nvSpPr>
        <p:spPr>
          <a:noFill/>
        </p:spPr>
        <p:txBody>
          <a:bodyPr/>
          <a:lstStyle/>
          <a:p>
            <a:fld id="{16BB5456-E9BB-4F0E-B402-54E5D5C729EE}" type="slidenum">
              <a:rPr lang="en-US" smtClean="0">
                <a:latin typeface="Arial" pitchFamily="34" charset="0"/>
              </a:rPr>
              <a:pPr/>
              <a:t>29</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28FB6203-6EA3-4443-8E53-B9FCEF46D962}" type="slidenum">
              <a:rPr lang="en-US" smtClean="0">
                <a:latin typeface="Arial" pitchFamily="34" charset="0"/>
              </a:rPr>
              <a:pPr/>
              <a:t>3</a:t>
            </a:fld>
            <a:endParaRPr lang="en-US" smtClean="0">
              <a:latin typeface="Arial" pitchFamily="34"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smtClean="0">
              <a:latin typeface="Arial" pitchFamily="34" charset="0"/>
            </a:endParaRPr>
          </a:p>
          <a:p>
            <a:r>
              <a:rPr lang="en-US" smtClean="0">
                <a:latin typeface="Arial" pitchFamily="34" charset="0"/>
              </a:rPr>
              <a:t>So, the first part of my presentation is an introduction. I will talk about the definition of the EMI, the standards, and the EMI problems in switch mode power supplies.</a:t>
            </a:r>
          </a:p>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09924" name="Slide Number Placeholder 3"/>
          <p:cNvSpPr>
            <a:spLocks noGrp="1"/>
          </p:cNvSpPr>
          <p:nvPr>
            <p:ph type="sldNum" sz="quarter" idx="5"/>
          </p:nvPr>
        </p:nvSpPr>
        <p:spPr>
          <a:noFill/>
        </p:spPr>
        <p:txBody>
          <a:bodyPr/>
          <a:lstStyle/>
          <a:p>
            <a:fld id="{2E6B4AC0-247E-4B6E-93DA-1F94D8D518F4}" type="slidenum">
              <a:rPr lang="en-US" smtClean="0">
                <a:latin typeface="Arial" pitchFamily="34" charset="0"/>
              </a:rPr>
              <a:pPr/>
              <a:t>30</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pPr eaLnBrk="1" hangingPunct="1"/>
            <a:r>
              <a:rPr lang="en-US" smtClean="0">
                <a:latin typeface="Arial" pitchFamily="34" charset="0"/>
              </a:rPr>
              <a:t>After talking about the bypass capacitors, there is a node in this high di/dt loop we normally call the switch node because the voltage swings from Vin or Vout to ground at the switching frequency, and it is a very high dv/dt node. It can be a radiator of EMI, but the layout of this node has a contradiction. </a:t>
            </a:r>
          </a:p>
          <a:p>
            <a:pPr eaLnBrk="1" hangingPunct="1"/>
            <a:endParaRPr lang="en-US" smtClean="0">
              <a:latin typeface="Arial" pitchFamily="34" charset="0"/>
            </a:endParaRPr>
          </a:p>
          <a:p>
            <a:pPr eaLnBrk="1" hangingPunct="1"/>
            <a:r>
              <a:rPr lang="en-US" smtClean="0">
                <a:latin typeface="Arial" pitchFamily="34" charset="0"/>
              </a:rPr>
              <a:t>It should be as big as possible for the current handling and thermal handling, and yet, as small as possible to reduce the noise radiation. So, the solution should be that we should keep the inductor as close as possible to the FETs and keep the switch node trace to be short and only as wide as necessary to carry the current.</a:t>
            </a:r>
          </a:p>
          <a:p>
            <a:pPr eaLnBrk="1" hangingPunct="1"/>
            <a:endParaRPr lang="en-US" smtClean="0">
              <a:latin typeface="Arial" pitchFamily="34" charset="0"/>
            </a:endParaRPr>
          </a:p>
          <a:p>
            <a:pPr eaLnBrk="1" hangingPunct="1"/>
            <a:r>
              <a:rPr lang="en-US" smtClean="0">
                <a:latin typeface="Arial" pitchFamily="34" charset="0"/>
              </a:rPr>
              <a:t>To make matters worse the SW is also often a heat-sink for the low side switch.</a:t>
            </a:r>
          </a:p>
          <a:p>
            <a:pPr eaLnBrk="1" hangingPunct="1"/>
            <a:endParaRPr lang="en-US" smtClean="0">
              <a:latin typeface="Arial" pitchFamily="34" charset="0"/>
            </a:endParaRPr>
          </a:p>
        </p:txBody>
      </p:sp>
      <p:sp>
        <p:nvSpPr>
          <p:cNvPr id="210948" name="Slide Number Placeholder 3"/>
          <p:cNvSpPr>
            <a:spLocks noGrp="1"/>
          </p:cNvSpPr>
          <p:nvPr>
            <p:ph type="sldNum" sz="quarter" idx="5"/>
          </p:nvPr>
        </p:nvSpPr>
        <p:spPr>
          <a:noFill/>
        </p:spPr>
        <p:txBody>
          <a:bodyPr/>
          <a:lstStyle/>
          <a:p>
            <a:fld id="{4067ECC7-E5FB-4F2F-AAB6-D76AE4F666D6}"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eaLnBrk="1" hangingPunct="1"/>
            <a:r>
              <a:rPr lang="en-US" smtClean="0">
                <a:latin typeface="Arial" pitchFamily="34" charset="0"/>
              </a:rPr>
              <a:t>Gate drive signals are also high di/dt signals. They just have smaller power level comparing to the power track current. </a:t>
            </a:r>
          </a:p>
          <a:p>
            <a:pPr eaLnBrk="1" hangingPunct="1"/>
            <a:endParaRPr lang="en-US" smtClean="0">
              <a:latin typeface="Arial" pitchFamily="34" charset="0"/>
            </a:endParaRPr>
          </a:p>
          <a:p>
            <a:pPr eaLnBrk="1" hangingPunct="1"/>
            <a:r>
              <a:rPr lang="en-US" smtClean="0">
                <a:latin typeface="Arial" pitchFamily="34" charset="0"/>
              </a:rPr>
              <a:t>So, the drivers should also be placed as close as possible to the MOSFETs, and the Boot capacitors and the VDD bypass capacitors should be placed as close as possible to the drivers and the FETs. And the loop area between the gate drive and its return paths should be as small as possible, the paths being from the source of the FET to the bypass caps ground. To minimize the stray inductance in the gate drive paths, vias should be avoided in the gate drive signal, and also the traces for the Boot cap, the Bypass caps, and the gate drive would be best to be short and wide.</a:t>
            </a:r>
          </a:p>
          <a:p>
            <a:pPr eaLnBrk="1" hangingPunct="1"/>
            <a:endParaRPr lang="en-US" smtClean="0">
              <a:latin typeface="Arial" pitchFamily="34" charset="0"/>
            </a:endParaRPr>
          </a:p>
        </p:txBody>
      </p:sp>
      <p:sp>
        <p:nvSpPr>
          <p:cNvPr id="211972" name="Slide Number Placeholder 3"/>
          <p:cNvSpPr>
            <a:spLocks noGrp="1"/>
          </p:cNvSpPr>
          <p:nvPr>
            <p:ph type="sldNum" sz="quarter" idx="5"/>
          </p:nvPr>
        </p:nvSpPr>
        <p:spPr>
          <a:noFill/>
        </p:spPr>
        <p:txBody>
          <a:bodyPr/>
          <a:lstStyle/>
          <a:p>
            <a:fld id="{9B02B5EF-ADE8-406E-863E-57B12BB10AF1}" type="slidenum">
              <a:rPr lang="en-US" smtClean="0">
                <a:latin typeface="Arial" pitchFamily="34" charset="0"/>
              </a:rPr>
              <a:pPr/>
              <a:t>32</a:t>
            </a:fld>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pPr eaLnBrk="1" hangingPunct="1"/>
            <a:r>
              <a:rPr lang="en-US" smtClean="0">
                <a:latin typeface="Arial" pitchFamily="34" charset="0"/>
              </a:rPr>
              <a:t>Here is another contradiction in the switch node transition rate design. If you have a faster rising and falling time on the switching current, which is controlled by the gate drive of the MOSFET, then you will have smaller switch losses, but at the same time, the EMI generated by the di/dt is going to be higher. </a:t>
            </a:r>
          </a:p>
          <a:p>
            <a:pPr eaLnBrk="1" hangingPunct="1"/>
            <a:endParaRPr lang="en-US" smtClean="0">
              <a:latin typeface="Arial" pitchFamily="34" charset="0"/>
            </a:endParaRPr>
          </a:p>
          <a:p>
            <a:pPr eaLnBrk="1" hangingPunct="1"/>
            <a:r>
              <a:rPr lang="en-US" smtClean="0">
                <a:latin typeface="Arial" pitchFamily="34" charset="0"/>
              </a:rPr>
              <a:t>So, here, I showed two options of how to slow down the rise and fall time of the power MOSFET if it is needed. The idea is to add gate resistors to slow down the Pin and Pout time. The resistor should be kept to about 1 to 10 ohms, and if in a controller case, you have access to the gate, then a schottky diode can be added in parallel to the gate resistors to increase the falling time, and also to pull on the gate harder to reduce the likelihood of shoot-through problems.</a:t>
            </a:r>
          </a:p>
          <a:p>
            <a:pPr eaLnBrk="1" hangingPunct="1"/>
            <a:endParaRPr lang="en-US" smtClean="0">
              <a:latin typeface="Arial" pitchFamily="34" charset="0"/>
            </a:endParaRPr>
          </a:p>
        </p:txBody>
      </p:sp>
      <p:sp>
        <p:nvSpPr>
          <p:cNvPr id="212996" name="Slide Number Placeholder 3"/>
          <p:cNvSpPr>
            <a:spLocks noGrp="1"/>
          </p:cNvSpPr>
          <p:nvPr>
            <p:ph type="sldNum" sz="quarter" idx="5"/>
          </p:nvPr>
        </p:nvSpPr>
        <p:spPr>
          <a:noFill/>
        </p:spPr>
        <p:txBody>
          <a:bodyPr/>
          <a:lstStyle/>
          <a:p>
            <a:fld id="{EA7DAD76-B435-4260-84DC-3A0D0A02CEE3}" type="slidenum">
              <a:rPr lang="en-US" smtClean="0">
                <a:latin typeface="Arial" pitchFamily="34" charset="0"/>
              </a:rPr>
              <a:pPr/>
              <a:t>33</a:t>
            </a:fld>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pPr eaLnBrk="1" hangingPunct="1"/>
            <a:r>
              <a:rPr lang="en-US" smtClean="0">
                <a:latin typeface="Arial" pitchFamily="34" charset="0"/>
              </a:rPr>
              <a:t>So, after talking about the critical paths loop reduction, I want to also cover how to design the ground plane and shielding and how that is going to help with the EMI problem. So, an unbroken ground plane could provide the best -- the least impedance paths for a counter trace on the top or on the bottom to return to the current source. And if the current is right on top of each other, the loop area is minimized, and the EMI generated by the loop is small as possible, and the B-field can be canceled as well. The case shown on the right that if you have a cut in the ground plane, then, the return current has to find a longer path to go around the cut, to return to the current source. Then, the area enclosed by the current is much bigger and the EMI problem is going to be worse.</a:t>
            </a:r>
          </a:p>
          <a:p>
            <a:pPr eaLnBrk="1" hangingPunct="1"/>
            <a:endParaRPr lang="en-US" smtClean="0">
              <a:latin typeface="Arial" pitchFamily="34" charset="0"/>
            </a:endParaRPr>
          </a:p>
        </p:txBody>
      </p:sp>
      <p:sp>
        <p:nvSpPr>
          <p:cNvPr id="214020" name="Slide Number Placeholder 3"/>
          <p:cNvSpPr>
            <a:spLocks noGrp="1"/>
          </p:cNvSpPr>
          <p:nvPr>
            <p:ph type="sldNum" sz="quarter" idx="5"/>
          </p:nvPr>
        </p:nvSpPr>
        <p:spPr>
          <a:noFill/>
        </p:spPr>
        <p:txBody>
          <a:bodyPr/>
          <a:lstStyle/>
          <a:p>
            <a:fld id="{685FEB73-92DD-4CD1-81B6-1CE3D3544BD7}" type="slidenum">
              <a:rPr lang="en-US" smtClean="0">
                <a:latin typeface="Arial" pitchFamily="34" charset="0"/>
              </a:rPr>
              <a:pPr/>
              <a:t>34</a:t>
            </a:fld>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pPr eaLnBrk="1" hangingPunct="1"/>
            <a:r>
              <a:rPr lang="en-US" smtClean="0">
                <a:latin typeface="Arial" pitchFamily="34" charset="0"/>
              </a:rPr>
              <a:t>In the first case, we have a two-layer board, which is also a Buck regulator 3 amp load level, and we also married the Vout peak-to-peak ripple, the switch node maximum voltage spike, and also, the radiated EMI number.</a:t>
            </a:r>
          </a:p>
          <a:p>
            <a:pPr eaLnBrk="1" hangingPunct="1"/>
            <a:endParaRPr lang="en-US" smtClean="0">
              <a:latin typeface="Arial" pitchFamily="34" charset="0"/>
            </a:endParaRPr>
          </a:p>
        </p:txBody>
      </p:sp>
      <p:sp>
        <p:nvSpPr>
          <p:cNvPr id="215044" name="Slide Number Placeholder 3"/>
          <p:cNvSpPr>
            <a:spLocks noGrp="1"/>
          </p:cNvSpPr>
          <p:nvPr>
            <p:ph type="sldNum" sz="quarter" idx="5"/>
          </p:nvPr>
        </p:nvSpPr>
        <p:spPr>
          <a:noFill/>
        </p:spPr>
        <p:txBody>
          <a:bodyPr/>
          <a:lstStyle/>
          <a:p>
            <a:fld id="{F71A7988-0C98-4371-A2E0-9DC5126D2AB2}" type="slidenum">
              <a:rPr lang="en-US" smtClean="0">
                <a:latin typeface="Arial" pitchFamily="34" charset="0"/>
              </a:rPr>
              <a:pPr/>
              <a:t>35</a:t>
            </a:fld>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smtClean="0">
                <a:latin typeface="Arial" pitchFamily="34" charset="0"/>
              </a:rPr>
              <a:t>It's the same board. It's the same layout and it's the same BOM and it's the same part as built up in a four-layer board with two ground planes in the middle, and to compare the things we care about. We can see that at the switch node, peak ripple is reduced by 2.7 volts. The peak-to-peak on the Vout is 7 millivolt smaller, and also, the peak of the radiated EMI is 5 dB microvolt per meter smaller.</a:t>
            </a:r>
          </a:p>
          <a:p>
            <a:r>
              <a:rPr lang="en-US" smtClean="0">
                <a:latin typeface="Arial" pitchFamily="34" charset="0"/>
              </a:rPr>
              <a:t> </a:t>
            </a:r>
          </a:p>
          <a:p>
            <a:pPr eaLnBrk="1" hangingPunct="1"/>
            <a:endParaRPr lang="en-US" smtClean="0">
              <a:latin typeface="Arial" pitchFamily="34" charset="0"/>
            </a:endParaRPr>
          </a:p>
        </p:txBody>
      </p:sp>
      <p:sp>
        <p:nvSpPr>
          <p:cNvPr id="216068" name="Slide Number Placeholder 3"/>
          <p:cNvSpPr>
            <a:spLocks noGrp="1"/>
          </p:cNvSpPr>
          <p:nvPr>
            <p:ph type="sldNum" sz="quarter" idx="5"/>
          </p:nvPr>
        </p:nvSpPr>
        <p:spPr>
          <a:noFill/>
        </p:spPr>
        <p:txBody>
          <a:bodyPr/>
          <a:lstStyle/>
          <a:p>
            <a:fld id="{A303538B-D3C2-4187-92B4-F5029CB2965D}" type="slidenum">
              <a:rPr lang="en-US" smtClean="0">
                <a:latin typeface="Arial" pitchFamily="34" charset="0"/>
              </a:rPr>
              <a:pPr/>
              <a:t>36</a:t>
            </a:fld>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pPr eaLnBrk="1" hangingPunct="1"/>
            <a:r>
              <a:rPr lang="en-US" smtClean="0">
                <a:latin typeface="Arial" pitchFamily="34" charset="0"/>
              </a:rPr>
              <a:t>A third case we did is, all the same thing as before, but we have a cut on the ground plane right underneath the switch node. And then, from the table here, we can see that shielding is not as good as a solid ground plane. The switch node ripple, the Vout peak2peak and the EMI are all higher than the second case, which has two solid ground planes in between.</a:t>
            </a:r>
          </a:p>
          <a:p>
            <a:pPr eaLnBrk="1" hangingPunct="1"/>
            <a:endParaRPr lang="en-US" smtClean="0">
              <a:latin typeface="Arial" pitchFamily="34" charset="0"/>
            </a:endParaRPr>
          </a:p>
        </p:txBody>
      </p:sp>
      <p:sp>
        <p:nvSpPr>
          <p:cNvPr id="217092" name="Slide Number Placeholder 3"/>
          <p:cNvSpPr>
            <a:spLocks noGrp="1"/>
          </p:cNvSpPr>
          <p:nvPr>
            <p:ph type="sldNum" sz="quarter" idx="5"/>
          </p:nvPr>
        </p:nvSpPr>
        <p:spPr>
          <a:noFill/>
        </p:spPr>
        <p:txBody>
          <a:bodyPr/>
          <a:lstStyle/>
          <a:p>
            <a:fld id="{FFF2BBCA-8CAB-4985-A2DF-2C225AAF3AF8}" type="slidenum">
              <a:rPr lang="en-US" smtClean="0">
                <a:latin typeface="Arial" pitchFamily="34" charset="0"/>
              </a:rPr>
              <a:pPr/>
              <a:t>37</a:t>
            </a:fld>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r>
              <a:rPr lang="en-US" smtClean="0">
                <a:latin typeface="Arial" pitchFamily="34" charset="0"/>
              </a:rPr>
              <a:t>General rules for the ground plane. An unbroken ground plane provides the shortest return path to EMI and best shielding. So, don't cut the ground plane, and we should keep the high power high di/dt current away from the ground plane. Run separate paths on the top layer to contain the high di/dt current. The ground plane is only for the DC distribution and signal reference. Ideally, there should be no current flow through the ground plane. </a:t>
            </a:r>
          </a:p>
          <a:p>
            <a:r>
              <a:rPr lang="en-US" smtClean="0">
                <a:latin typeface="Arial" pitchFamily="34" charset="0"/>
              </a:rPr>
              <a:t> </a:t>
            </a:r>
          </a:p>
          <a:p>
            <a:pPr eaLnBrk="1" hangingPunct="1"/>
            <a:endParaRPr lang="en-US" smtClean="0">
              <a:latin typeface="Arial" pitchFamily="34" charset="0"/>
            </a:endParaRPr>
          </a:p>
        </p:txBody>
      </p:sp>
      <p:sp>
        <p:nvSpPr>
          <p:cNvPr id="218116" name="Slide Number Placeholder 3"/>
          <p:cNvSpPr>
            <a:spLocks noGrp="1"/>
          </p:cNvSpPr>
          <p:nvPr>
            <p:ph type="sldNum" sz="quarter" idx="5"/>
          </p:nvPr>
        </p:nvSpPr>
        <p:spPr>
          <a:noFill/>
        </p:spPr>
        <p:txBody>
          <a:bodyPr/>
          <a:lstStyle/>
          <a:p>
            <a:fld id="{7AD6499C-37F7-4ABE-B42B-9A0EF90F4314}" type="slidenum">
              <a:rPr lang="en-US" smtClean="0">
                <a:latin typeface="Arial" pitchFamily="34" charset="0"/>
              </a:rPr>
              <a:pPr/>
              <a:t>38</a:t>
            </a:fld>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9"/>
          <p:cNvSpPr txBox="1">
            <a:spLocks noGrp="1" noChangeArrowheads="1"/>
          </p:cNvSpPr>
          <p:nvPr/>
        </p:nvSpPr>
        <p:spPr bwMode="auto">
          <a:xfrm>
            <a:off x="3930650" y="0"/>
            <a:ext cx="3005138" cy="461963"/>
          </a:xfrm>
          <a:prstGeom prst="rect">
            <a:avLst/>
          </a:prstGeom>
          <a:noFill/>
          <a:ln w="9525">
            <a:noFill/>
            <a:miter lim="800000"/>
            <a:headEnd/>
            <a:tailEnd/>
          </a:ln>
        </p:spPr>
        <p:txBody>
          <a:bodyPr lIns="92934" tIns="46467" rIns="92934" bIns="46467"/>
          <a:lstStyle/>
          <a:p>
            <a:pPr algn="r" defTabSz="904875" eaLnBrk="0" hangingPunct="0"/>
            <a:fld id="{774E109C-838A-4C16-871A-F3932F6A3FB8}" type="datetime1">
              <a:rPr lang="en-US" sz="1000">
                <a:ea typeface="MS PGothic" charset="-128"/>
              </a:rPr>
              <a:pPr algn="r" defTabSz="904875" eaLnBrk="0" hangingPunct="0"/>
              <a:t>9/13/2012</a:t>
            </a:fld>
            <a:endParaRPr lang="en-US" sz="1000">
              <a:ea typeface="MS PGothic" charset="-128"/>
            </a:endParaRPr>
          </a:p>
        </p:txBody>
      </p:sp>
      <p:sp>
        <p:nvSpPr>
          <p:cNvPr id="219139" name="Rectangle 12"/>
          <p:cNvSpPr txBox="1">
            <a:spLocks noGrp="1" noChangeArrowheads="1"/>
          </p:cNvSpPr>
          <p:nvPr/>
        </p:nvSpPr>
        <p:spPr bwMode="auto">
          <a:xfrm>
            <a:off x="3930650" y="8758238"/>
            <a:ext cx="3005138" cy="461962"/>
          </a:xfrm>
          <a:prstGeom prst="rect">
            <a:avLst/>
          </a:prstGeom>
          <a:noFill/>
          <a:ln w="9525">
            <a:noFill/>
            <a:miter lim="800000"/>
            <a:headEnd/>
            <a:tailEnd/>
          </a:ln>
        </p:spPr>
        <p:txBody>
          <a:bodyPr lIns="92934" tIns="46467" rIns="92934" bIns="46467" anchor="b"/>
          <a:lstStyle/>
          <a:p>
            <a:pPr algn="r" defTabSz="904875" eaLnBrk="0" hangingPunct="0"/>
            <a:fld id="{9E59FC7F-8845-433B-BE76-B8E47D8A6126}" type="slidenum">
              <a:rPr lang="en-US" sz="1000">
                <a:ea typeface="MS PGothic" charset="-128"/>
              </a:rPr>
              <a:pPr algn="r" defTabSz="904875" eaLnBrk="0" hangingPunct="0"/>
              <a:t>39</a:t>
            </a:fld>
            <a:endParaRPr lang="en-US" sz="1000">
              <a:ea typeface="MS PGothic" charset="-128"/>
            </a:endParaRPr>
          </a:p>
        </p:txBody>
      </p:sp>
      <p:sp>
        <p:nvSpPr>
          <p:cNvPr id="219140" name="Rectangle 2"/>
          <p:cNvSpPr>
            <a:spLocks noGrp="1" noRot="1" noChangeAspect="1" noChangeArrowheads="1" noTextEdit="1"/>
          </p:cNvSpPr>
          <p:nvPr>
            <p:ph type="sldImg"/>
          </p:nvPr>
        </p:nvSpPr>
        <p:spPr>
          <a:xfrm>
            <a:off x="1163638" y="692150"/>
            <a:ext cx="4606925" cy="3455988"/>
          </a:xfrm>
          <a:ln/>
        </p:spPr>
      </p:sp>
      <p:sp>
        <p:nvSpPr>
          <p:cNvPr id="219141" name="Rectangle 3"/>
          <p:cNvSpPr>
            <a:spLocks noGrp="1" noChangeArrowheads="1"/>
          </p:cNvSpPr>
          <p:nvPr>
            <p:ph type="body" idx="1"/>
          </p:nvPr>
        </p:nvSpPr>
        <p:spPr>
          <a:xfrm>
            <a:off x="923925" y="4379913"/>
            <a:ext cx="5087938" cy="4149725"/>
          </a:xfrm>
          <a:noFill/>
          <a:ln/>
        </p:spPr>
        <p:txBody>
          <a:bodyPr lIns="92934" tIns="46467" rIns="92934" bIns="46467"/>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eaLnBrk="1" hangingPunct="1"/>
            <a:r>
              <a:rPr lang="en-US" smtClean="0">
                <a:latin typeface="Arial" pitchFamily="34" charset="0"/>
              </a:rPr>
              <a:t>EMI stands for electromagnetic interference. They are unwanted coupling of signals from one circuit to another or to the whole system. It has two major parts. </a:t>
            </a:r>
          </a:p>
          <a:p>
            <a:pPr eaLnBrk="1" hangingPunct="1"/>
            <a:endParaRPr lang="en-US" smtClean="0">
              <a:latin typeface="Arial" pitchFamily="34" charset="0"/>
            </a:endParaRPr>
          </a:p>
          <a:p>
            <a:pPr eaLnBrk="1" hangingPunct="1"/>
            <a:r>
              <a:rPr lang="en-US" smtClean="0">
                <a:latin typeface="Arial" pitchFamily="34" charset="0"/>
              </a:rPr>
              <a:t>One is conducted EMI. One is radiated EMI. </a:t>
            </a:r>
          </a:p>
          <a:p>
            <a:pPr eaLnBrk="1" hangingPunct="1"/>
            <a:endParaRPr lang="en-US" smtClean="0">
              <a:latin typeface="Arial" pitchFamily="34" charset="0"/>
            </a:endParaRPr>
          </a:p>
          <a:p>
            <a:pPr eaLnBrk="1" hangingPunct="1"/>
            <a:r>
              <a:rPr lang="en-US" smtClean="0">
                <a:latin typeface="Arial" pitchFamily="34" charset="0"/>
              </a:rPr>
              <a:t>Conducted EMI is coupled via conductions through the parasitic impedance, the power, and ground connections. </a:t>
            </a:r>
          </a:p>
          <a:p>
            <a:pPr eaLnBrk="1" hangingPunct="1"/>
            <a:endParaRPr lang="en-US" smtClean="0">
              <a:latin typeface="Arial" pitchFamily="34" charset="0"/>
            </a:endParaRPr>
          </a:p>
          <a:p>
            <a:pPr eaLnBrk="1" hangingPunct="1"/>
            <a:r>
              <a:rPr lang="en-US" smtClean="0">
                <a:latin typeface="Arial" pitchFamily="34" charset="0"/>
              </a:rPr>
              <a:t>Radiated EMI are coupled through radio transmissions, and EMC stands for electromagnetic compatibility. It stands for electrical systems' ability to perform its specified functions in the presence of EMI generated by internally or externally by the other systems,</a:t>
            </a:r>
          </a:p>
          <a:p>
            <a:pPr eaLnBrk="1" hangingPunct="1"/>
            <a:endParaRPr lang="en-US" smtClean="0">
              <a:latin typeface="Arial" pitchFamily="34" charset="0"/>
            </a:endParaRPr>
          </a:p>
        </p:txBody>
      </p:sp>
      <p:sp>
        <p:nvSpPr>
          <p:cNvPr id="183300" name="Slide Number Placeholder 3"/>
          <p:cNvSpPr>
            <a:spLocks noGrp="1"/>
          </p:cNvSpPr>
          <p:nvPr>
            <p:ph type="sldNum" sz="quarter" idx="5"/>
          </p:nvPr>
        </p:nvSpPr>
        <p:spPr>
          <a:noFill/>
        </p:spPr>
        <p:txBody>
          <a:bodyPr/>
          <a:lstStyle/>
          <a:p>
            <a:fld id="{836949CD-D5EE-4B63-9BB5-EA77EFC166EA}"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pPr eaLnBrk="1" hangingPunct="1"/>
            <a:r>
              <a:rPr lang="en-US" b="1" smtClean="0">
                <a:latin typeface="Arial" pitchFamily="34" charset="0"/>
              </a:rPr>
              <a:t>See AN-2168</a:t>
            </a:r>
          </a:p>
          <a:p>
            <a:pPr eaLnBrk="1" hangingPunct="1"/>
            <a:endParaRPr lang="en-US" smtClean="0">
              <a:latin typeface="Arial" pitchFamily="34" charset="0"/>
            </a:endParaRPr>
          </a:p>
        </p:txBody>
      </p:sp>
      <p:sp>
        <p:nvSpPr>
          <p:cNvPr id="222212" name="Slide Number Placeholder 3"/>
          <p:cNvSpPr>
            <a:spLocks noGrp="1"/>
          </p:cNvSpPr>
          <p:nvPr>
            <p:ph type="sldNum" sz="quarter" idx="5"/>
          </p:nvPr>
        </p:nvSpPr>
        <p:spPr>
          <a:noFill/>
        </p:spPr>
        <p:txBody>
          <a:bodyPr/>
          <a:lstStyle/>
          <a:p>
            <a:fld id="{E1D35E2A-0679-4639-96F6-55E06B683A86}" type="slidenum">
              <a:rPr lang="en-US" smtClean="0">
                <a:latin typeface="Arial" pitchFamily="34" charset="0"/>
              </a:rPr>
              <a:pPr/>
              <a:t>40</a:t>
            </a:fld>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24260" name="Slide Number Placeholder 3"/>
          <p:cNvSpPr>
            <a:spLocks noGrp="1"/>
          </p:cNvSpPr>
          <p:nvPr>
            <p:ph type="sldNum" sz="quarter" idx="5"/>
          </p:nvPr>
        </p:nvSpPr>
        <p:spPr>
          <a:noFill/>
        </p:spPr>
        <p:txBody>
          <a:bodyPr/>
          <a:lstStyle/>
          <a:p>
            <a:fld id="{D933E767-EC6E-4D48-97E3-6D1D399658B9}" type="slidenum">
              <a:rPr lang="en-US" smtClean="0">
                <a:latin typeface="Arial" pitchFamily="34" charset="0"/>
              </a:rPr>
              <a:pPr/>
              <a:t>41</a:t>
            </a:fld>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DF63182D-469C-4A98-BF7D-EB23EEA93C82}" type="slidenum">
              <a:rPr lang="en-US" smtClean="0">
                <a:latin typeface="Arial" pitchFamily="34" charset="0"/>
              </a:rPr>
              <a:pPr/>
              <a:t>42</a:t>
            </a:fld>
            <a:endParaRPr lang="en-US" smtClean="0">
              <a:latin typeface="Arial" pitchFamily="34"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pPr eaLnBrk="1" hangingPunct="1"/>
            <a:r>
              <a:rPr lang="en-US" smtClean="0">
                <a:latin typeface="Arial" pitchFamily="34" charset="0"/>
              </a:rPr>
              <a:t>On a switch mode power supply, we have all these noisy nodes in the high di/dt loop, and we also have some sensitive nodes including the control and sensing circuits, including the Vout sensing paths and the feedback node, the compensation network, the current-sensing paths, the frequency setting network, and the monitoring or protecting circuits, and more if you have more functions. Well, I think there are two ways to protect these sensitive nodes. One is to shield them by the ground or power planes, put them on the other side of the shielding. The other way, if you cannot -- if it is not possible to put them on the other side, then put them further away from the source of noise.</a:t>
            </a:r>
          </a:p>
          <a:p>
            <a:pPr eaLnBrk="1" hangingPunct="1"/>
            <a:endParaRPr lang="en-US" smtClean="0">
              <a:latin typeface="Arial" pitchFamily="34" charset="0"/>
            </a:endParaRPr>
          </a:p>
        </p:txBody>
      </p:sp>
      <p:sp>
        <p:nvSpPr>
          <p:cNvPr id="226308" name="Slide Number Placeholder 3"/>
          <p:cNvSpPr>
            <a:spLocks noGrp="1"/>
          </p:cNvSpPr>
          <p:nvPr>
            <p:ph type="sldNum" sz="quarter" idx="5"/>
          </p:nvPr>
        </p:nvSpPr>
        <p:spPr>
          <a:noFill/>
        </p:spPr>
        <p:txBody>
          <a:bodyPr/>
          <a:lstStyle/>
          <a:p>
            <a:fld id="{6BF469A6-728E-4E00-A048-C25F66B10465}" type="slidenum">
              <a:rPr lang="en-US" smtClean="0">
                <a:latin typeface="Arial" pitchFamily="34" charset="0"/>
              </a:rPr>
              <a:pPr/>
              <a:t>43</a:t>
            </a:fld>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pPr eaLnBrk="1" hangingPunct="1"/>
            <a:r>
              <a:rPr lang="en-US" smtClean="0">
                <a:latin typeface="Arial" pitchFamily="34" charset="0"/>
              </a:rPr>
              <a:t>It is good practice to protect the sensitive nodes. One is to use the layers, and here, I have a commonly used four-layer board stack-up plan. We have the majority of the power components on the top layer. So, we keep the high-power high di/dt paths also on the top layer. And also, we can have some signals that can be routed away from the high di/dt paths on the top layer. And the middle layer one should be a solid, unbroken ground plane. The middle layer 2 can be a ground plane, can be a power plane, and can be a low-power and signal trace plane based on the complexity of the board you are designing. And the bottom is purely for the more sensitive nodes and traces and the components, so that we can put it on the other side of the shielding. And also, we should flood the unused areas with copper to improve the thermal performance and to have better shielding. </a:t>
            </a:r>
          </a:p>
          <a:p>
            <a:pPr eaLnBrk="1" hangingPunct="1"/>
            <a:endParaRPr lang="en-US" smtClean="0">
              <a:latin typeface="Arial" pitchFamily="34" charset="0"/>
            </a:endParaRPr>
          </a:p>
          <a:p>
            <a:pPr eaLnBrk="1" hangingPunct="1"/>
            <a:r>
              <a:rPr lang="en-US" smtClean="0">
                <a:latin typeface="Arial" pitchFamily="34" charset="0"/>
              </a:rPr>
              <a:t>For place and route, general rule is to put all bypass capacitors as close as possible to the pins. The higher the impedance or gain of a node, the smaller the size of the node should be, especially the input to the op-amps. For example, the feedback node and the compensation, and the low impedance node can be wide, such as the Vin and Vout traces.</a:t>
            </a:r>
          </a:p>
          <a:p>
            <a:pPr eaLnBrk="1" hangingPunct="1"/>
            <a:endParaRPr lang="en-US" smtClean="0">
              <a:latin typeface="Arial" pitchFamily="34" charset="0"/>
              <a:cs typeface="Arial" pitchFamily="34" charset="0"/>
            </a:endParaRPr>
          </a:p>
        </p:txBody>
      </p:sp>
      <p:sp>
        <p:nvSpPr>
          <p:cNvPr id="227332" name="Slide Number Placeholder 3"/>
          <p:cNvSpPr>
            <a:spLocks noGrp="1"/>
          </p:cNvSpPr>
          <p:nvPr>
            <p:ph type="sldNum" sz="quarter" idx="5"/>
          </p:nvPr>
        </p:nvSpPr>
        <p:spPr>
          <a:noFill/>
        </p:spPr>
        <p:txBody>
          <a:bodyPr/>
          <a:lstStyle/>
          <a:p>
            <a:fld id="{F93BBE54-A0BD-46E0-8919-AA09BA47DE09}" type="slidenum">
              <a:rPr lang="en-US" smtClean="0">
                <a:latin typeface="Arial" pitchFamily="34" charset="0"/>
              </a:rPr>
              <a:pPr/>
              <a:t>44</a:t>
            </a:fld>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pPr eaLnBrk="1" hangingPunct="1"/>
            <a:r>
              <a:rPr lang="en-US" smtClean="0">
                <a:latin typeface="Arial" pitchFamily="34" charset="0"/>
              </a:rPr>
              <a:t>Another thing we need to pay attention to is that, if you choose to run a long trace for the Vout feedback, you should run it from the Vout to the top of the resistor divider. </a:t>
            </a:r>
          </a:p>
          <a:p>
            <a:pPr eaLnBrk="1" hangingPunct="1"/>
            <a:r>
              <a:rPr lang="en-US" smtClean="0">
                <a:latin typeface="Arial" pitchFamily="34" charset="0"/>
              </a:rPr>
              <a:t>We know that the feedback node is a high impedance node. If any noise is coupled in it, voltage spikes are going to be generated, and in the contrary, the Vout is low impedance node. Any noises coupled can be conducted out. So, the best way is to put the resistor divider closer to the feedback node, and to run a longer trace to Vout if you have to choose. </a:t>
            </a:r>
          </a:p>
          <a:p>
            <a:pPr eaLnBrk="1" hangingPunct="1"/>
            <a:endParaRPr lang="en-US" smtClean="0">
              <a:latin typeface="Arial" pitchFamily="34" charset="0"/>
            </a:endParaRPr>
          </a:p>
          <a:p>
            <a:pPr eaLnBrk="1" hangingPunct="1"/>
            <a:r>
              <a:rPr lang="en-US" smtClean="0">
                <a:latin typeface="Arial" pitchFamily="34" charset="0"/>
              </a:rPr>
              <a:t>For sensing traces, if you have differential sensing, for example, for the current sensing or Vout remote sensing, the two traces should be run in parallel to each other to minimize the differential mode noise pickup. </a:t>
            </a:r>
          </a:p>
          <a:p>
            <a:pPr eaLnBrk="1" hangingPunct="1"/>
            <a:endParaRPr lang="en-US" smtClean="0">
              <a:latin typeface="Arial" pitchFamily="34" charset="0"/>
            </a:endParaRPr>
          </a:p>
        </p:txBody>
      </p:sp>
      <p:sp>
        <p:nvSpPr>
          <p:cNvPr id="228356" name="Slide Number Placeholder 3"/>
          <p:cNvSpPr>
            <a:spLocks noGrp="1"/>
          </p:cNvSpPr>
          <p:nvPr>
            <p:ph type="sldNum" sz="quarter" idx="5"/>
          </p:nvPr>
        </p:nvSpPr>
        <p:spPr>
          <a:noFill/>
        </p:spPr>
        <p:txBody>
          <a:bodyPr/>
          <a:lstStyle/>
          <a:p>
            <a:fld id="{7E6A9250-3055-4B7E-9784-02417E074BFC}" type="slidenum">
              <a:rPr lang="en-US" smtClean="0">
                <a:latin typeface="Arial" pitchFamily="34" charset="0"/>
              </a:rPr>
              <a:pPr/>
              <a:t>45</a:t>
            </a:fld>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29380" name="Slide Number Placeholder 3"/>
          <p:cNvSpPr>
            <a:spLocks noGrp="1"/>
          </p:cNvSpPr>
          <p:nvPr>
            <p:ph type="sldNum" sz="quarter" idx="5"/>
          </p:nvPr>
        </p:nvSpPr>
        <p:spPr>
          <a:noFill/>
        </p:spPr>
        <p:txBody>
          <a:bodyPr/>
          <a:lstStyle/>
          <a:p>
            <a:fld id="{7E9E80AC-6981-4DD9-8EDC-A0DB895295F1}" type="slidenum">
              <a:rPr lang="en-US" smtClean="0">
                <a:latin typeface="Arial" pitchFamily="34" charset="0"/>
              </a:rPr>
              <a:pPr/>
              <a:t>46</a:t>
            </a:fld>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30404" name="Slide Number Placeholder 3"/>
          <p:cNvSpPr>
            <a:spLocks noGrp="1"/>
          </p:cNvSpPr>
          <p:nvPr>
            <p:ph type="sldNum" sz="quarter" idx="5"/>
          </p:nvPr>
        </p:nvSpPr>
        <p:spPr>
          <a:noFill/>
        </p:spPr>
        <p:txBody>
          <a:bodyPr/>
          <a:lstStyle/>
          <a:p>
            <a:fld id="{8AE74475-9FF6-4198-A825-BA1B541F00ED}" type="slidenum">
              <a:rPr lang="en-US" smtClean="0">
                <a:latin typeface="Arial" pitchFamily="34" charset="0"/>
              </a:rPr>
              <a:pPr/>
              <a:t>47</a:t>
            </a:fld>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pPr eaLnBrk="1" hangingPunct="1"/>
            <a:r>
              <a:rPr lang="en-US" smtClean="0">
                <a:latin typeface="Arial" pitchFamily="34" charset="0"/>
              </a:rPr>
              <a:t>If a  board cannot pass radiated EMI, what can you check?</a:t>
            </a:r>
          </a:p>
          <a:p>
            <a:pPr eaLnBrk="1" hangingPunct="1"/>
            <a:endParaRPr lang="el-GR"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312130AD-0E77-4D9E-A629-6FC09244A82F}" type="slidenum">
              <a:rPr lang="en-US" smtClean="0">
                <a:latin typeface="Arial" pitchFamily="34" charset="0"/>
              </a:rPr>
              <a:pPr/>
              <a:t>49</a:t>
            </a:fld>
            <a:endParaRPr lang="en-US" smtClean="0">
              <a:latin typeface="Arial" pitchFamily="34"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9F321A12-BD80-47B3-AC83-D6508DE1C652}" type="slidenum">
              <a:rPr lang="en-US" smtClean="0">
                <a:latin typeface="Arial" pitchFamily="34" charset="0"/>
              </a:rPr>
              <a:pPr/>
              <a:t>5</a:t>
            </a:fld>
            <a:endParaRPr lang="en-US" smtClean="0">
              <a:latin typeface="Arial" pitchFamily="34" charset="0"/>
            </a:endParaRPr>
          </a:p>
        </p:txBody>
      </p:sp>
      <p:sp>
        <p:nvSpPr>
          <p:cNvPr id="184323"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26DD7282-061A-47CF-AEF2-027ADF8AD2A6}" type="slidenum">
              <a:rPr lang="en-US" sz="1200">
                <a:ea typeface="MS PGothic" charset="-128"/>
              </a:rPr>
              <a:pPr algn="r"/>
              <a:t>5</a:t>
            </a:fld>
            <a:endParaRPr lang="en-US" sz="1200">
              <a:ea typeface="MS PGothic" charset="-128"/>
            </a:endParaRPr>
          </a:p>
        </p:txBody>
      </p:sp>
      <p:sp>
        <p:nvSpPr>
          <p:cNvPr id="184324" name="Rectangle 2"/>
          <p:cNvSpPr>
            <a:spLocks noGrp="1" noRot="1" noChangeAspect="1" noChangeArrowheads="1" noTextEdit="1"/>
          </p:cNvSpPr>
          <p:nvPr>
            <p:ph type="sldImg"/>
          </p:nvPr>
        </p:nvSpPr>
        <p:spPr>
          <a:ln/>
        </p:spPr>
      </p:sp>
      <p:sp>
        <p:nvSpPr>
          <p:cNvPr id="184325" name="Rectangle 3"/>
          <p:cNvSpPr>
            <a:spLocks noGrp="1" noChangeArrowheads="1"/>
          </p:cNvSpPr>
          <p:nvPr>
            <p:ph type="body" idx="1"/>
          </p:nvPr>
        </p:nvSpPr>
        <p:spPr>
          <a:noFill/>
          <a:ln/>
        </p:spPr>
        <p:txBody>
          <a:bodyPr/>
          <a:lstStyle/>
          <a:p>
            <a:r>
              <a:rPr lang="en-US" smtClean="0">
                <a:latin typeface="Arial" pitchFamily="34" charset="0"/>
              </a:rPr>
              <a:t>The standards can vary by the region, by the application, so even two customers who are trying to use the same IC, they can apply totally different standards. So pay attention to special region and applications of a particular customer. And the standards we usually apply for our power supply is FCC part 15, sub-part B, and CISPR 22, which is the same as EN 55022,</a:t>
            </a:r>
          </a:p>
          <a:p>
            <a:r>
              <a:rPr lang="en-US" smtClean="0">
                <a:latin typeface="Arial" pitchFamily="34" charset="0"/>
              </a:rPr>
              <a:t> </a:t>
            </a:r>
          </a:p>
          <a:p>
            <a:pPr eaLnBrk="1" hangingPunct="1"/>
            <a:endParaRPr lang="en-US"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pPr eaLnBrk="1" hangingPunct="1"/>
            <a:r>
              <a:rPr lang="en-US" smtClean="0">
                <a:latin typeface="Arial" pitchFamily="34" charset="0"/>
              </a:rPr>
              <a:t>Conducted EMI in the switch mode power supplies -- the switch mode power supplies always have two wires to connect it to the supply and to the load. So, any current goes in has to go out through the other wire, so the sum of the two currents is always zero. There is no common mode conducted EMI involved in the non-isolated switch mode power supply design. So, we only consider differential mode conducted EMI here. </a:t>
            </a:r>
          </a:p>
          <a:p>
            <a:pPr eaLnBrk="1" hangingPunct="1"/>
            <a:r>
              <a:rPr lang="en-US" smtClean="0">
                <a:latin typeface="Arial" pitchFamily="34" charset="0"/>
              </a:rPr>
              <a:t>For a differential mode, conducted EMI in switch mode power supplies, it involves the normal operation of the circuit. PCB layout cannot quite help to reduce the problem. It does not involve other parasitic except the ESR and ESL of the capacitor in the part with discontinuous current, and it is only related to the current of the discontinuous port, but not the voltage. </a:t>
            </a:r>
          </a:p>
          <a:p>
            <a:pPr eaLnBrk="1" hangingPunct="1"/>
            <a:endParaRPr lang="en-US" smtClean="0">
              <a:latin typeface="Arial" pitchFamily="34" charset="0"/>
            </a:endParaRPr>
          </a:p>
          <a:p>
            <a:pPr eaLnBrk="1" hangingPunct="1"/>
            <a:r>
              <a:rPr lang="en-US" smtClean="0">
                <a:latin typeface="Arial" pitchFamily="34" charset="0"/>
              </a:rPr>
              <a:t>So, for example, in fixed power level Buck converter, if the input voltage is reduced, then the input current is going to be higher, and the differential mode conducted EMI problem is going to be worse. So, why do we care? The conducted EMI can go back to the power supply or go to the load, and could compromise their operation.</a:t>
            </a:r>
          </a:p>
          <a:p>
            <a:pPr eaLnBrk="1" hangingPunct="1"/>
            <a:endParaRPr lang="en-US" smtClean="0">
              <a:latin typeface="Arial" pitchFamily="34" charset="0"/>
            </a:endParaRPr>
          </a:p>
        </p:txBody>
      </p:sp>
      <p:sp>
        <p:nvSpPr>
          <p:cNvPr id="233476" name="Slide Number Placeholder 3"/>
          <p:cNvSpPr>
            <a:spLocks noGrp="1"/>
          </p:cNvSpPr>
          <p:nvPr>
            <p:ph type="sldNum" sz="quarter" idx="5"/>
          </p:nvPr>
        </p:nvSpPr>
        <p:spPr>
          <a:noFill/>
        </p:spPr>
        <p:txBody>
          <a:bodyPr/>
          <a:lstStyle/>
          <a:p>
            <a:fld id="{BEE088D9-8FA3-42AA-9366-06B197CEE2FB}" type="slidenum">
              <a:rPr lang="en-US" smtClean="0">
                <a:latin typeface="Arial" pitchFamily="34" charset="0"/>
              </a:rPr>
              <a:pPr/>
              <a:t>50</a:t>
            </a:fld>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pPr eaLnBrk="1" hangingPunct="1"/>
            <a:r>
              <a:rPr lang="en-US" smtClean="0">
                <a:latin typeface="Arial" pitchFamily="34" charset="0"/>
              </a:rPr>
              <a:t>That’s why we should reduce them, and the effective way to do it is to add an EMI filter to prevent the high-frequency noise from going back to the supply or the load, but the filter added could affect the switch mode power supply stability. </a:t>
            </a:r>
          </a:p>
          <a:p>
            <a:pPr eaLnBrk="1" hangingPunct="1"/>
            <a:endParaRPr lang="en-US" smtClean="0">
              <a:latin typeface="Arial" pitchFamily="34" charset="0"/>
            </a:endParaRPr>
          </a:p>
        </p:txBody>
      </p:sp>
      <p:sp>
        <p:nvSpPr>
          <p:cNvPr id="234500" name="Slide Number Placeholder 3"/>
          <p:cNvSpPr>
            <a:spLocks noGrp="1"/>
          </p:cNvSpPr>
          <p:nvPr>
            <p:ph type="sldNum" sz="quarter" idx="5"/>
          </p:nvPr>
        </p:nvSpPr>
        <p:spPr>
          <a:noFill/>
        </p:spPr>
        <p:txBody>
          <a:bodyPr/>
          <a:lstStyle/>
          <a:p>
            <a:fld id="{DEDB5F19-8271-407E-AFEF-AB6D58969DA5}" type="slidenum">
              <a:rPr lang="en-US" smtClean="0">
                <a:latin typeface="Arial" pitchFamily="34" charset="0"/>
              </a:rPr>
              <a:pPr/>
              <a:t>51</a:t>
            </a:fld>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r>
              <a:rPr lang="en-US" smtClean="0">
                <a:latin typeface="Arial" pitchFamily="34" charset="0"/>
              </a:rPr>
              <a:t>Moving onto the next slide, we're going to discuss input filters for, let's just say, a DC to DC buck converter. </a:t>
            </a:r>
          </a:p>
          <a:p>
            <a:r>
              <a:rPr lang="en-US" smtClean="0">
                <a:latin typeface="Arial" pitchFamily="34" charset="0"/>
              </a:rPr>
              <a:t>Let's say you just have an input in your buck converter, you want to minimize the amount of noise seen on the input for another switching supply. </a:t>
            </a:r>
          </a:p>
          <a:p>
            <a:r>
              <a:rPr lang="en-US" smtClean="0">
                <a:latin typeface="Arial" pitchFamily="34" charset="0"/>
              </a:rPr>
              <a:t>Now one of the careful things we need to adhere to is the input filter will interact with our control loop of our buck converter. We're going to make sure that the output impedance of our input filter is much lower than the input resistance of our buck converter. The input resistance of our buck converter is negative. Now why do we say that? Input resistance is negative because as the voltage goes up on a buck converter, its current comes down. So we call it negative resistance. As I mentioned, the output impedance of our input filter needs to be much lower than the Rin.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4EBC1C-81CA-41FD-8DCE-32D876403B85}"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4EBC1C-81CA-41FD-8DCE-32D876403B85}"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4EBC1C-81CA-41FD-8DCE-32D876403B85}"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pPr eaLnBrk="1" hangingPunct="1"/>
            <a:r>
              <a:rPr lang="en-US" smtClean="0">
                <a:latin typeface="Arial" pitchFamily="34" charset="0"/>
              </a:rPr>
              <a:t>This picture just shows a before and after of the conducted EMI environment before and after EMI filter. So, on the left is before the filter, and the first highest spike happens at the switching frequency of this converter, and the following spikes are sub-harmonics, and some frequency components could come from the di/dt of the switching action. </a:t>
            </a:r>
          </a:p>
          <a:p>
            <a:pPr eaLnBrk="1" hangingPunct="1"/>
            <a:r>
              <a:rPr lang="en-US" smtClean="0">
                <a:latin typeface="Arial" pitchFamily="34" charset="0"/>
              </a:rPr>
              <a:t>On the right is after the filter, and we can see that the sub-harmonic spikes are pretty much all filtered out, and the switching frequency is also greatly reduced, and the data we captured is peak noise values. So, it should be compared to the pink lines on the top. So, after the filter, this converter actually passes the EMI limits.</a:t>
            </a:r>
          </a:p>
          <a:p>
            <a:pPr eaLnBrk="1" hangingPunct="1"/>
            <a:endParaRPr lang="en-US" smtClean="0">
              <a:latin typeface="Arial" pitchFamily="34" charset="0"/>
            </a:endParaRPr>
          </a:p>
        </p:txBody>
      </p:sp>
      <p:sp>
        <p:nvSpPr>
          <p:cNvPr id="236548" name="Slide Number Placeholder 3"/>
          <p:cNvSpPr>
            <a:spLocks noGrp="1"/>
          </p:cNvSpPr>
          <p:nvPr>
            <p:ph type="sldNum" sz="quarter" idx="5"/>
          </p:nvPr>
        </p:nvSpPr>
        <p:spPr>
          <a:noFill/>
        </p:spPr>
        <p:txBody>
          <a:bodyPr/>
          <a:lstStyle/>
          <a:p>
            <a:fld id="{A4EA1867-B31E-4A0C-8279-7037BFD94AB4}" type="slidenum">
              <a:rPr lang="en-US" smtClean="0">
                <a:latin typeface="Arial" pitchFamily="34" charset="0"/>
              </a:rPr>
              <a:pPr/>
              <a:t>56</a:t>
            </a:fld>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514F0B45-1D8B-421D-830F-2BC80E238469}" type="slidenum">
              <a:rPr lang="en-US" smtClean="0">
                <a:latin typeface="Arial" pitchFamily="34" charset="0"/>
              </a:rPr>
              <a:pPr/>
              <a:t>57</a:t>
            </a:fld>
            <a:endParaRPr lang="en-US" smtClean="0">
              <a:latin typeface="Arial" pitchFamily="34"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38596" name="Slide Number Placeholder 3"/>
          <p:cNvSpPr>
            <a:spLocks noGrp="1"/>
          </p:cNvSpPr>
          <p:nvPr>
            <p:ph type="sldNum" sz="quarter" idx="5"/>
          </p:nvPr>
        </p:nvSpPr>
        <p:spPr>
          <a:noFill/>
        </p:spPr>
        <p:txBody>
          <a:bodyPr/>
          <a:lstStyle/>
          <a:p>
            <a:fld id="{BC452B55-AA53-4074-85CF-267038E174EC}" type="slidenum">
              <a:rPr lang="en-US" smtClean="0">
                <a:latin typeface="Arial" pitchFamily="34" charset="0"/>
              </a:rPr>
              <a:pPr/>
              <a:t>58</a:t>
            </a:fld>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86E6C4A0-D6D2-411B-9491-C67E4C9A6A89}" type="slidenum">
              <a:rPr lang="en-US" smtClean="0">
                <a:latin typeface="Arial" pitchFamily="34" charset="0"/>
              </a:rPr>
              <a:pPr/>
              <a:t>59</a:t>
            </a:fld>
            <a:endParaRPr lang="en-US" smtClean="0">
              <a:latin typeface="Arial" pitchFamily="34"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CD7B7479-093C-4876-8B90-8D3B365E498A}" type="slidenum">
              <a:rPr lang="en-US" smtClean="0">
                <a:latin typeface="Arial" pitchFamily="34" charset="0"/>
              </a:rPr>
              <a:pPr/>
              <a:t>8</a:t>
            </a:fld>
            <a:endParaRPr lang="en-US" smtClean="0">
              <a:latin typeface="Arial" pitchFamily="34" charset="0"/>
            </a:endParaRPr>
          </a:p>
        </p:txBody>
      </p:sp>
      <p:sp>
        <p:nvSpPr>
          <p:cNvPr id="187395"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448A2419-CBA2-46DE-AC86-594FD612063A}" type="slidenum">
              <a:rPr lang="en-US" sz="1200">
                <a:ea typeface="MS PGothic" charset="-128"/>
              </a:rPr>
              <a:pPr algn="r"/>
              <a:t>8</a:t>
            </a:fld>
            <a:endParaRPr lang="en-US" sz="1200">
              <a:ea typeface="MS PGothic" charset="-128"/>
            </a:endParaRPr>
          </a:p>
        </p:txBody>
      </p:sp>
      <p:sp>
        <p:nvSpPr>
          <p:cNvPr id="187396" name="Rectangle 7"/>
          <p:cNvSpPr txBox="1">
            <a:spLocks noGrp="1" noChangeArrowheads="1"/>
          </p:cNvSpPr>
          <p:nvPr/>
        </p:nvSpPr>
        <p:spPr bwMode="auto">
          <a:xfrm>
            <a:off x="3929063" y="8758238"/>
            <a:ext cx="3005137" cy="460375"/>
          </a:xfrm>
          <a:prstGeom prst="rect">
            <a:avLst/>
          </a:prstGeom>
          <a:noFill/>
          <a:ln w="9525">
            <a:noFill/>
            <a:miter lim="800000"/>
            <a:headEnd/>
            <a:tailEnd/>
          </a:ln>
        </p:spPr>
        <p:txBody>
          <a:bodyPr lIns="92318" tIns="46159" rIns="92318" bIns="46159" anchor="b"/>
          <a:lstStyle/>
          <a:p>
            <a:pPr algn="r"/>
            <a:fld id="{6DE69066-5FA4-4CA9-B86F-ACB3931390A9}" type="slidenum">
              <a:rPr lang="en-US" sz="1200">
                <a:ea typeface="MS PGothic" charset="-128"/>
              </a:rPr>
              <a:pPr algn="r"/>
              <a:t>8</a:t>
            </a:fld>
            <a:endParaRPr lang="en-US" sz="1200">
              <a:ea typeface="MS PGothic" charset="-128"/>
            </a:endParaRPr>
          </a:p>
        </p:txBody>
      </p:sp>
      <p:sp>
        <p:nvSpPr>
          <p:cNvPr id="187397" name="Rectangle 2"/>
          <p:cNvSpPr>
            <a:spLocks noGrp="1" noRot="1" noChangeAspect="1" noChangeArrowheads="1" noTextEdit="1"/>
          </p:cNvSpPr>
          <p:nvPr>
            <p:ph type="sldImg"/>
          </p:nvPr>
        </p:nvSpPr>
        <p:spPr>
          <a:ln/>
        </p:spPr>
      </p:sp>
      <p:sp>
        <p:nvSpPr>
          <p:cNvPr id="187398" name="Rectangle 3"/>
          <p:cNvSpPr>
            <a:spLocks noGrp="1" noChangeArrowheads="1"/>
          </p:cNvSpPr>
          <p:nvPr>
            <p:ph type="body" idx="1"/>
          </p:nvPr>
        </p:nvSpPr>
        <p:spPr>
          <a:noFill/>
          <a:ln/>
        </p:spPr>
        <p:txBody>
          <a:bodyPr/>
          <a:lstStyle/>
          <a:p>
            <a:r>
              <a:rPr lang="en-US" smtClean="0">
                <a:latin typeface="Arial" pitchFamily="34" charset="0"/>
              </a:rPr>
              <a:t>We showed the two most commonly used standards in our power supply design for both conducted and radiated in this slide. So, the CISPR and FCC standards are pretty close to each other, and CISPR is stricter than the FCC in the radiated specs.</a:t>
            </a:r>
          </a:p>
          <a:p>
            <a:r>
              <a:rPr lang="en-US" smtClean="0">
                <a:latin typeface="Arial" pitchFamily="34" charset="0"/>
              </a:rPr>
              <a:t> Class B is even more restricted than Class A. So, we trying to design our power paths as Class B, so that it can be used by all the customers in different regions,</a:t>
            </a:r>
          </a:p>
          <a:p>
            <a:endParaRPr lang="en-US" smtClean="0">
              <a:latin typeface="Arial" pitchFamily="34" charset="0"/>
            </a:endParaRPr>
          </a:p>
          <a:p>
            <a:r>
              <a:rPr lang="en-US" smtClean="0">
                <a:latin typeface="Arial" pitchFamily="34" charset="0"/>
              </a:rPr>
              <a:t>Conducted  limits ends at 30Mhz</a:t>
            </a:r>
          </a:p>
          <a:p>
            <a:endParaRPr lang="en-US" smtClean="0">
              <a:latin typeface="Arial" pitchFamily="34" charset="0"/>
            </a:endParaRPr>
          </a:p>
          <a:p>
            <a:r>
              <a:rPr lang="en-US" smtClean="0">
                <a:latin typeface="Arial" pitchFamily="34" charset="0"/>
              </a:rPr>
              <a:t>Radiated limits start at 30Mhz</a:t>
            </a:r>
          </a:p>
          <a:p>
            <a:endParaRPr lang="en-US" smtClean="0">
              <a:latin typeface="Arial" pitchFamily="34" charset="0"/>
            </a:endParaRPr>
          </a:p>
          <a:p>
            <a:r>
              <a:rPr lang="en-US" smtClean="0">
                <a:latin typeface="Arial" pitchFamily="34" charset="0"/>
              </a:rPr>
              <a:t>If you fail conducted you will probably fail radiated.</a:t>
            </a:r>
          </a:p>
          <a:p>
            <a:r>
              <a:rPr lang="en-US" smtClean="0">
                <a:latin typeface="Arial" pitchFamily="34" charset="0"/>
              </a:rPr>
              <a:t> </a:t>
            </a:r>
          </a:p>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88420" name="Slide Number Placeholder 3"/>
          <p:cNvSpPr>
            <a:spLocks noGrp="1"/>
          </p:cNvSpPr>
          <p:nvPr>
            <p:ph type="sldNum" sz="quarter" idx="5"/>
          </p:nvPr>
        </p:nvSpPr>
        <p:spPr>
          <a:noFill/>
        </p:spPr>
        <p:txBody>
          <a:bodyPr/>
          <a:lstStyle/>
          <a:p>
            <a:fld id="{20774AC8-98BF-423F-8E77-800EF8AD7041}"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27" descr="1c_revBlack_rgb_powerpoint"/>
          <p:cNvPicPr>
            <a:picLocks noChangeAspect="1" noChangeArrowheads="1"/>
          </p:cNvPicPr>
          <p:nvPr userDrawn="1"/>
        </p:nvPicPr>
        <p:blipFill>
          <a:blip r:embed="rId3" cstate="print"/>
          <a:srcRect/>
          <a:stretch>
            <a:fillRect/>
          </a:stretch>
        </p:blipFill>
        <p:spPr bwMode="auto">
          <a:xfrm>
            <a:off x="6638925" y="6427788"/>
            <a:ext cx="1119188" cy="261937"/>
          </a:xfrm>
          <a:prstGeom prst="rect">
            <a:avLst/>
          </a:prstGeom>
          <a:noFill/>
          <a:ln w="9525">
            <a:noFill/>
            <a:miter lim="800000"/>
            <a:headEnd/>
            <a:tailEnd/>
          </a:ln>
        </p:spPr>
      </p:pic>
      <p:sp>
        <p:nvSpPr>
          <p:cNvPr id="5" name="Rectangle 25"/>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a:latin typeface="Arial" charset="0"/>
            </a:endParaRPr>
          </a:p>
        </p:txBody>
      </p:sp>
      <p:sp>
        <p:nvSpPr>
          <p:cNvPr id="6" name="Rectangle 28"/>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latin typeface="Arial" charset="0"/>
            </a:endParaRPr>
          </a:p>
        </p:txBody>
      </p:sp>
      <p:pic>
        <p:nvPicPr>
          <p:cNvPr id="7" name="Picture 29" descr="ti_stk_2c_pos_rgb"/>
          <p:cNvPicPr>
            <a:picLocks noChangeAspect="1" noChangeArrowheads="1"/>
          </p:cNvPicPr>
          <p:nvPr userDrawn="1"/>
        </p:nvPicPr>
        <p:blipFill>
          <a:blip r:embed="rId4" cstate="print"/>
          <a:srcRect/>
          <a:stretch>
            <a:fillRect/>
          </a:stretch>
        </p:blipFill>
        <p:spPr bwMode="auto">
          <a:xfrm>
            <a:off x="6629400" y="6418263"/>
            <a:ext cx="1136650" cy="280987"/>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lvl1pPr>
          </a:lstStyle>
          <a:p>
            <a:r>
              <a:rPr lang="en-US"/>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8" name="Rectangle 24"/>
          <p:cNvSpPr>
            <a:spLocks noGrp="1" noChangeArrowheads="1"/>
          </p:cNvSpPr>
          <p:nvPr>
            <p:ph type="sldNum" sz="quarter" idx="10"/>
          </p:nvPr>
        </p:nvSpPr>
        <p:spPr>
          <a:xfrm>
            <a:off x="6642100" y="6038850"/>
            <a:ext cx="2133600" cy="206375"/>
          </a:xfrm>
        </p:spPr>
        <p:txBody>
          <a:bodyPr/>
          <a:lstStyle>
            <a:lvl1pPr>
              <a:defRPr/>
            </a:lvl1pPr>
          </a:lstStyle>
          <a:p>
            <a:pPr>
              <a:defRPr/>
            </a:pPr>
            <a:fld id="{C9E0C009-E683-484E-B544-41D7D3FC077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32D93F5-CE10-4C6C-94E1-ACE899687B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5F59F2D-BE51-4EC5-9053-876392A43BA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F4DB3B16-4299-4447-825A-5E891E39E0D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175F0D75-9A9A-49C9-AA35-5E814D76FD7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sldNum" sz="quarter" idx="10"/>
          </p:nvPr>
        </p:nvSpPr>
        <p:spPr>
          <a:ln/>
        </p:spPr>
        <p:txBody>
          <a:bodyPr/>
          <a:lstStyle>
            <a:lvl1pPr>
              <a:defRPr/>
            </a:lvl1pPr>
          </a:lstStyle>
          <a:p>
            <a:pPr>
              <a:defRPr/>
            </a:pPr>
            <a:fld id="{20BF3B45-7003-4226-90ED-B160D033599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sldNum" sz="quarter" idx="10"/>
          </p:nvPr>
        </p:nvSpPr>
        <p:spPr>
          <a:ln/>
        </p:spPr>
        <p:txBody>
          <a:bodyPr/>
          <a:lstStyle>
            <a:lvl1pPr>
              <a:defRPr/>
            </a:lvl1pPr>
          </a:lstStyle>
          <a:p>
            <a:pPr>
              <a:defRPr/>
            </a:pPr>
            <a:fld id="{CB7944DE-AE31-4834-9246-85CDDA0D0E8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sldNum" sz="quarter" idx="10"/>
          </p:nvPr>
        </p:nvSpPr>
        <p:spPr>
          <a:ln/>
        </p:spPr>
        <p:txBody>
          <a:bodyPr/>
          <a:lstStyle>
            <a:lvl1pPr>
              <a:defRPr/>
            </a:lvl1pPr>
          </a:lstStyle>
          <a:p>
            <a:pPr>
              <a:defRPr/>
            </a:pPr>
            <a:fld id="{50EFBDED-05C7-467C-9B17-B0E413A6818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sldNum" sz="quarter" idx="10"/>
          </p:nvPr>
        </p:nvSpPr>
        <p:spPr>
          <a:ln/>
        </p:spPr>
        <p:txBody>
          <a:bodyPr/>
          <a:lstStyle>
            <a:lvl1pPr>
              <a:defRPr/>
            </a:lvl1pPr>
          </a:lstStyle>
          <a:p>
            <a:pPr>
              <a:defRPr/>
            </a:pPr>
            <a:fld id="{6D77911E-1077-4AFC-9848-C079DA14651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a:ln/>
        </p:spPr>
        <p:txBody>
          <a:bodyPr/>
          <a:lstStyle>
            <a:lvl1pPr>
              <a:defRPr/>
            </a:lvl1pPr>
          </a:lstStyle>
          <a:p>
            <a:pPr>
              <a:defRPr/>
            </a:pPr>
            <a:fld id="{846E0555-1CF6-462C-B17D-ECD1AFBF462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sldNum" sz="quarter" idx="10"/>
          </p:nvPr>
        </p:nvSpPr>
        <p:spPr>
          <a:ln/>
        </p:spPr>
        <p:txBody>
          <a:bodyPr/>
          <a:lstStyle>
            <a:lvl1pPr>
              <a:defRPr/>
            </a:lvl1pPr>
          </a:lstStyle>
          <a:p>
            <a:pPr>
              <a:defRPr/>
            </a:pPr>
            <a:fld id="{D0CAFD8A-A665-4985-B314-257A778974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F510548-8B72-465E-94E8-B6EA06EDAE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sldNum" sz="quarter" idx="10"/>
          </p:nvPr>
        </p:nvSpPr>
        <p:spPr>
          <a:ln/>
        </p:spPr>
        <p:txBody>
          <a:bodyPr/>
          <a:lstStyle>
            <a:lvl1pPr>
              <a:defRPr/>
            </a:lvl1pPr>
          </a:lstStyle>
          <a:p>
            <a:pPr>
              <a:defRPr/>
            </a:pPr>
            <a:fld id="{350096C3-5EDA-488D-B861-9443ADD2D77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B4183CA2-9041-4705-B874-CBDF6F53192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E199C4E1-AD14-41F4-972B-EC1CBD7DEC3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AFB09E6B-6F7A-41BC-A385-141F8096315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BDAF6EEE-AFF8-4F5C-97AC-CEFA13C21F5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7E971BB1-1779-4214-98D1-34BBABAD861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fld id="{4D0156D5-033B-4390-BFAE-ED40D67F6D8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pPr>
              <a:defRPr/>
            </a:pPr>
            <a:fld id="{8349894C-753B-4FEB-9B99-F919F646C9C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fld id="{30BE48F2-17AC-4D02-91F1-FDBF51965A9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7ADB4B37-0F6B-4DF1-B64F-F5A1D9C3F8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495F8FD-9607-4F52-AA74-A9F15F33940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B4A8FAC0-B051-409F-8861-5F98C8DEB56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5B022241-49EF-455D-9A5B-BB28C04B6B1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51209F54-A377-4021-8B06-B6D551E221B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F61059E3-C03A-470C-B534-4443E0FB079A}"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9F23BA3-96B5-4888-8463-207436E55B4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A50D7C5-E25E-4E11-879B-1FAC87BA8F7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E76675B-FCB8-422F-B38E-3288D61F99A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1FF9044-4667-4847-949F-BD78A5502C74}"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8148029-0AE1-49B4-91F0-23E48010D6E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3B7E65C-132B-4764-9E52-16314BD731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B9E1088-A422-48D4-9298-F4BF12CC431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8600D96-2562-4B09-A8F8-3B1856B30FA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E74322A-BC0D-4EDB-BFB0-7445D56FE5B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AE4531E-39FA-4FA7-BCCD-6B4DFD1F574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73CAF1-FA68-40B0-BD91-3B37559EB27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FB897C1-3F91-4F35-8F9D-622D9B6D08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832DCFB-5868-4B9D-8A4C-8EC6481A21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231735D-A05B-43E4-AFAF-BB963B7D17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B8D6D06-11D4-40CE-9F84-ED65D92A61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91EF008-C6EC-40E1-BE9C-1A35B806F2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5219C76-E687-4884-885A-BCD9A9A0CC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642100" y="6078538"/>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Arial" charset="0"/>
              </a:defRPr>
            </a:lvl1pPr>
          </a:lstStyle>
          <a:p>
            <a:pPr>
              <a:defRPr/>
            </a:pPr>
            <a:fld id="{421E6251-8005-4278-9B5D-9FCBC2FA7B97}" type="slidenum">
              <a:rPr lang="en-US"/>
              <a:pPr>
                <a:defRPr/>
              </a:pPr>
              <a:t>‹#›</a:t>
            </a:fld>
            <a:endParaRPr lang="en-US"/>
          </a:p>
        </p:txBody>
      </p:sp>
      <p:sp>
        <p:nvSpPr>
          <p:cNvPr id="1043" name="Rectangle 19"/>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latin typeface="Arial" charset="0"/>
            </a:endParaRPr>
          </a:p>
        </p:txBody>
      </p:sp>
      <p:pic>
        <p:nvPicPr>
          <p:cNvPr id="25606" name="Picture 30" descr="ti_stk_2c_pos_rgb"/>
          <p:cNvPicPr>
            <a:picLocks noChangeAspect="1" noChangeArrowheads="1"/>
          </p:cNvPicPr>
          <p:nvPr userDrawn="1"/>
        </p:nvPicPr>
        <p:blipFill>
          <a:blip r:embed="rId13" cstate="print"/>
          <a:srcRect/>
          <a:stretch>
            <a:fillRect/>
          </a:stretch>
        </p:blipFill>
        <p:spPr bwMode="auto">
          <a:xfrm>
            <a:off x="6629400" y="6418263"/>
            <a:ext cx="1136650" cy="280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0"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ct val="650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600">
          <a:solidFill>
            <a:schemeClr val="tx1"/>
          </a:solidFill>
          <a:latin typeface="+mn-lt"/>
        </a:defRPr>
      </a:lvl3pPr>
      <a:lvl4pPr marL="1201738" indent="-233363" algn="l" rtl="0" eaLnBrk="0" fontAlgn="base" hangingPunct="0">
        <a:spcBef>
          <a:spcPct val="5000"/>
        </a:spcBef>
        <a:spcAft>
          <a:spcPct val="0"/>
        </a:spcAft>
        <a:buChar char="–"/>
        <a:defRPr sz="1600">
          <a:solidFill>
            <a:schemeClr val="tx1"/>
          </a:solidFill>
          <a:latin typeface="+mn-lt"/>
        </a:defRPr>
      </a:lvl4pPr>
      <a:lvl5pPr marL="1489075" indent="-173038" algn="l" rtl="0" eaLnBrk="0" fontAlgn="base" hangingPunct="0">
        <a:spcBef>
          <a:spcPct val="0"/>
        </a:spcBef>
        <a:spcAft>
          <a:spcPct val="0"/>
        </a:spcAft>
        <a:buChar char="»"/>
        <a:defRPr sz="16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29" descr="1c_revBlack_rgb_powerpoint"/>
          <p:cNvPicPr>
            <a:picLocks noChangeAspect="1" noChangeArrowheads="1"/>
          </p:cNvPicPr>
          <p:nvPr userDrawn="1"/>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
        <p:nvSpPr>
          <p:cNvPr id="26627" name="Rectangle 18"/>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8" name="Rectangle 19"/>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6409" name="Rectangle 25"/>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Arial" charset="0"/>
              </a:defRPr>
            </a:lvl1pPr>
          </a:lstStyle>
          <a:p>
            <a:pPr>
              <a:defRPr/>
            </a:pPr>
            <a:fld id="{D59F304F-7DE9-49E7-9ECA-34A847737A34}" type="slidenum">
              <a:rPr lang="en-US"/>
              <a:pPr>
                <a:defRPr/>
              </a:pPr>
              <a:t>‹#›</a:t>
            </a:fld>
            <a:endParaRPr lang="en-US"/>
          </a:p>
        </p:txBody>
      </p:sp>
      <p:sp>
        <p:nvSpPr>
          <p:cNvPr id="16410" name="Rectangle 26"/>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latin typeface="Arial" charset="0"/>
            </a:endParaRPr>
          </a:p>
        </p:txBody>
      </p:sp>
    </p:spTree>
  </p:cSld>
  <p:clrMap bg1="dk2" tx1="lt1" bg2="dk1"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tx1"/>
          </a:solidFill>
          <a:latin typeface="+mj-lt"/>
          <a:ea typeface="+mj-ea"/>
          <a:cs typeface="+mj-cs"/>
        </a:defRPr>
      </a:lvl1pPr>
      <a:lvl2pPr algn="l" rtl="0" eaLnBrk="0" fontAlgn="base" hangingPunct="0">
        <a:lnSpc>
          <a:spcPct val="85000"/>
        </a:lnSpc>
        <a:spcBef>
          <a:spcPct val="0"/>
        </a:spcBef>
        <a:spcAft>
          <a:spcPct val="0"/>
        </a:spcAft>
        <a:defRPr sz="4000" b="1">
          <a:solidFill>
            <a:schemeClr val="tx1"/>
          </a:solidFill>
          <a:latin typeface="Arial" charset="0"/>
        </a:defRPr>
      </a:lvl2pPr>
      <a:lvl3pPr algn="l" rtl="0" eaLnBrk="0" fontAlgn="base" hangingPunct="0">
        <a:lnSpc>
          <a:spcPct val="85000"/>
        </a:lnSpc>
        <a:spcBef>
          <a:spcPct val="0"/>
        </a:spcBef>
        <a:spcAft>
          <a:spcPct val="0"/>
        </a:spcAft>
        <a:defRPr sz="4000" b="1">
          <a:solidFill>
            <a:schemeClr val="tx1"/>
          </a:solidFill>
          <a:latin typeface="Arial" charset="0"/>
        </a:defRPr>
      </a:lvl3pPr>
      <a:lvl4pPr algn="l" rtl="0" eaLnBrk="0" fontAlgn="base" hangingPunct="0">
        <a:lnSpc>
          <a:spcPct val="85000"/>
        </a:lnSpc>
        <a:spcBef>
          <a:spcPct val="0"/>
        </a:spcBef>
        <a:spcAft>
          <a:spcPct val="0"/>
        </a:spcAft>
        <a:defRPr sz="4000" b="1">
          <a:solidFill>
            <a:schemeClr val="tx1"/>
          </a:solidFill>
          <a:latin typeface="Arial" charset="0"/>
        </a:defRPr>
      </a:lvl4pPr>
      <a:lvl5pPr algn="l" rtl="0" eaLnBrk="0" fontAlgn="base" hangingPunct="0">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algn="l" rtl="0" eaLnBrk="0" fontAlgn="base" hangingPunct="0">
        <a:lnSpc>
          <a:spcPct val="85000"/>
        </a:lnSpc>
        <a:spcBef>
          <a:spcPct val="60000"/>
        </a:spcBef>
        <a:spcAft>
          <a:spcPct val="0"/>
        </a:spcAft>
        <a:defRPr sz="2000" b="1">
          <a:solidFill>
            <a:schemeClr val="tx1"/>
          </a:solidFill>
          <a:latin typeface="+mn-lt"/>
          <a:ea typeface="+mn-ea"/>
          <a:cs typeface="+mn-cs"/>
        </a:defRPr>
      </a:lvl1pPr>
      <a:lvl2pPr marL="341313" algn="l" rtl="0" eaLnBrk="0" fontAlgn="base" hangingPunct="0">
        <a:spcBef>
          <a:spcPct val="20000"/>
        </a:spcBef>
        <a:spcAft>
          <a:spcPct val="0"/>
        </a:spcAft>
        <a:buChar char="–"/>
        <a:defRPr sz="2400">
          <a:solidFill>
            <a:schemeClr val="bg1"/>
          </a:solidFill>
          <a:latin typeface="+mn-lt"/>
        </a:defRPr>
      </a:lvl2pPr>
      <a:lvl3pPr marL="688975" algn="l" rtl="0" eaLnBrk="0" fontAlgn="base" hangingPunct="0">
        <a:spcBef>
          <a:spcPct val="20000"/>
        </a:spcBef>
        <a:spcAft>
          <a:spcPct val="0"/>
        </a:spcAft>
        <a:buChar char="•"/>
        <a:defRPr sz="2000">
          <a:solidFill>
            <a:schemeClr val="bg1"/>
          </a:solidFill>
          <a:latin typeface="+mn-lt"/>
        </a:defRPr>
      </a:lvl3pPr>
      <a:lvl4pPr marL="968375" algn="l" rtl="0" eaLnBrk="0" fontAlgn="base" hangingPunct="0">
        <a:spcBef>
          <a:spcPct val="20000"/>
        </a:spcBef>
        <a:spcAft>
          <a:spcPct val="0"/>
        </a:spcAft>
        <a:buChar char="–"/>
        <a:defRPr sz="2000">
          <a:solidFill>
            <a:schemeClr val="bg1"/>
          </a:solidFill>
          <a:latin typeface="+mn-lt"/>
        </a:defRPr>
      </a:lvl4pPr>
      <a:lvl5pPr marL="1316038" algn="l" rtl="0" eaLnBrk="0" fontAlgn="base" hangingPunct="0">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4"/>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8624" name="Rectangle 1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Arial" charset="0"/>
              </a:defRPr>
            </a:lvl1pPr>
          </a:lstStyle>
          <a:p>
            <a:pPr>
              <a:defRPr/>
            </a:pPr>
            <a:fld id="{66F091B9-94CD-4A72-85A0-83244320DA10}" type="slidenum">
              <a:rPr lang="en-US"/>
              <a:pPr>
                <a:defRPr/>
              </a:pPr>
              <a:t>‹#›</a:t>
            </a:fld>
            <a:endParaRPr lang="en-US"/>
          </a:p>
        </p:txBody>
      </p:sp>
      <p:sp>
        <p:nvSpPr>
          <p:cNvPr id="68625" name="Rectangle 17"/>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a:latin typeface="Arial" charset="0"/>
            </a:endParaRPr>
          </a:p>
        </p:txBody>
      </p:sp>
      <p:pic>
        <p:nvPicPr>
          <p:cNvPr id="27654" name="Picture 19" descr="1c_revBlack_rgb_powerpoint"/>
          <p:cNvPicPr>
            <a:picLocks noChangeAspect="1" noChangeArrowheads="1"/>
          </p:cNvPicPr>
          <p:nvPr userDrawn="1"/>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tx1"/>
          </a:solidFill>
          <a:latin typeface="+mj-lt"/>
          <a:ea typeface="+mj-ea"/>
          <a:cs typeface="+mj-cs"/>
        </a:defRPr>
      </a:lvl1pPr>
      <a:lvl2pPr algn="l" rtl="0" eaLnBrk="0" fontAlgn="base" hangingPunct="0">
        <a:lnSpc>
          <a:spcPct val="85000"/>
        </a:lnSpc>
        <a:spcBef>
          <a:spcPct val="0"/>
        </a:spcBef>
        <a:spcAft>
          <a:spcPct val="0"/>
        </a:spcAft>
        <a:defRPr sz="4000" b="1">
          <a:solidFill>
            <a:schemeClr val="tx1"/>
          </a:solidFill>
          <a:latin typeface="Arial" charset="0"/>
        </a:defRPr>
      </a:lvl2pPr>
      <a:lvl3pPr algn="l" rtl="0" eaLnBrk="0" fontAlgn="base" hangingPunct="0">
        <a:lnSpc>
          <a:spcPct val="85000"/>
        </a:lnSpc>
        <a:spcBef>
          <a:spcPct val="0"/>
        </a:spcBef>
        <a:spcAft>
          <a:spcPct val="0"/>
        </a:spcAft>
        <a:defRPr sz="4000" b="1">
          <a:solidFill>
            <a:schemeClr val="tx1"/>
          </a:solidFill>
          <a:latin typeface="Arial" charset="0"/>
        </a:defRPr>
      </a:lvl3pPr>
      <a:lvl4pPr algn="l" rtl="0" eaLnBrk="0" fontAlgn="base" hangingPunct="0">
        <a:lnSpc>
          <a:spcPct val="85000"/>
        </a:lnSpc>
        <a:spcBef>
          <a:spcPct val="0"/>
        </a:spcBef>
        <a:spcAft>
          <a:spcPct val="0"/>
        </a:spcAft>
        <a:defRPr sz="4000" b="1">
          <a:solidFill>
            <a:schemeClr val="tx1"/>
          </a:solidFill>
          <a:latin typeface="Arial" charset="0"/>
        </a:defRPr>
      </a:lvl4pPr>
      <a:lvl5pPr algn="l" rtl="0" eaLnBrk="0" fontAlgn="base" hangingPunct="0">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algn="l" rtl="0" eaLnBrk="0" fontAlgn="base" hangingPunct="0">
        <a:lnSpc>
          <a:spcPct val="85000"/>
        </a:lnSpc>
        <a:spcBef>
          <a:spcPct val="60000"/>
        </a:spcBef>
        <a:spcAft>
          <a:spcPct val="0"/>
        </a:spcAft>
        <a:defRPr sz="2000" b="1">
          <a:solidFill>
            <a:schemeClr val="tx1"/>
          </a:solidFill>
          <a:latin typeface="+mn-lt"/>
          <a:ea typeface="+mn-ea"/>
          <a:cs typeface="+mn-cs"/>
        </a:defRPr>
      </a:lvl1pPr>
      <a:lvl2pPr marL="341313" algn="l" rtl="0" eaLnBrk="0" fontAlgn="base" hangingPunct="0">
        <a:spcBef>
          <a:spcPct val="20000"/>
        </a:spcBef>
        <a:spcAft>
          <a:spcPct val="0"/>
        </a:spcAft>
        <a:buChar char="–"/>
        <a:defRPr sz="2400">
          <a:solidFill>
            <a:schemeClr val="bg1"/>
          </a:solidFill>
          <a:latin typeface="+mn-lt"/>
        </a:defRPr>
      </a:lvl2pPr>
      <a:lvl3pPr marL="688975" algn="l" rtl="0" eaLnBrk="0" fontAlgn="base" hangingPunct="0">
        <a:spcBef>
          <a:spcPct val="20000"/>
        </a:spcBef>
        <a:spcAft>
          <a:spcPct val="0"/>
        </a:spcAft>
        <a:buChar char="•"/>
        <a:defRPr sz="2000">
          <a:solidFill>
            <a:schemeClr val="bg1"/>
          </a:solidFill>
          <a:latin typeface="+mn-lt"/>
        </a:defRPr>
      </a:lvl3pPr>
      <a:lvl4pPr marL="968375" algn="l" rtl="0" eaLnBrk="0" fontAlgn="base" hangingPunct="0">
        <a:spcBef>
          <a:spcPct val="20000"/>
        </a:spcBef>
        <a:spcAft>
          <a:spcPct val="0"/>
        </a:spcAft>
        <a:buChar char="–"/>
        <a:defRPr sz="2000">
          <a:solidFill>
            <a:schemeClr val="bg1"/>
          </a:solidFill>
          <a:latin typeface="+mn-lt"/>
        </a:defRPr>
      </a:lvl4pPr>
      <a:lvl5pPr marL="1316038" algn="l" rtl="0" eaLnBrk="0" fontAlgn="base" hangingPunct="0">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17766"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Arial" charset="0"/>
              </a:defRPr>
            </a:lvl1pPr>
          </a:lstStyle>
          <a:p>
            <a:pPr>
              <a:defRPr/>
            </a:pPr>
            <a:fld id="{A0D2C3B4-2FBC-41EC-A17F-B4368B2405BE}" type="slidenum">
              <a:rPr lang="en-US"/>
              <a:pPr>
                <a:defRPr/>
              </a:pPr>
              <a:t>‹#›</a:t>
            </a:fld>
            <a:endParaRPr lang="en-US"/>
          </a:p>
        </p:txBody>
      </p:sp>
      <p:sp>
        <p:nvSpPr>
          <p:cNvPr id="117767" name="Rectangle 7"/>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a:latin typeface="Arial" charset="0"/>
            </a:endParaRPr>
          </a:p>
        </p:txBody>
      </p:sp>
      <p:pic>
        <p:nvPicPr>
          <p:cNvPr id="28678" name="Picture 8" descr="1c_revBlack_rgb_powerpoint"/>
          <p:cNvPicPr>
            <a:picLocks noChangeAspect="1" noChangeArrowheads="1"/>
          </p:cNvPicPr>
          <p:nvPr userDrawn="1"/>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folHlink"/>
          </a:solidFill>
          <a:latin typeface="+mj-lt"/>
          <a:ea typeface="+mj-ea"/>
          <a:cs typeface="+mj-cs"/>
        </a:defRPr>
      </a:lvl1pPr>
      <a:lvl2pPr algn="l" rtl="0" eaLnBrk="0" fontAlgn="base" hangingPunct="0">
        <a:lnSpc>
          <a:spcPct val="85000"/>
        </a:lnSpc>
        <a:spcBef>
          <a:spcPct val="0"/>
        </a:spcBef>
        <a:spcAft>
          <a:spcPct val="0"/>
        </a:spcAft>
        <a:defRPr sz="4000" b="1">
          <a:solidFill>
            <a:schemeClr val="folHlink"/>
          </a:solidFill>
          <a:latin typeface="Arial" charset="0"/>
        </a:defRPr>
      </a:lvl2pPr>
      <a:lvl3pPr algn="l" rtl="0" eaLnBrk="0" fontAlgn="base" hangingPunct="0">
        <a:lnSpc>
          <a:spcPct val="85000"/>
        </a:lnSpc>
        <a:spcBef>
          <a:spcPct val="0"/>
        </a:spcBef>
        <a:spcAft>
          <a:spcPct val="0"/>
        </a:spcAft>
        <a:defRPr sz="4000" b="1">
          <a:solidFill>
            <a:schemeClr val="folHlink"/>
          </a:solidFill>
          <a:latin typeface="Arial" charset="0"/>
        </a:defRPr>
      </a:lvl3pPr>
      <a:lvl4pPr algn="l" rtl="0" eaLnBrk="0" fontAlgn="base" hangingPunct="0">
        <a:lnSpc>
          <a:spcPct val="85000"/>
        </a:lnSpc>
        <a:spcBef>
          <a:spcPct val="0"/>
        </a:spcBef>
        <a:spcAft>
          <a:spcPct val="0"/>
        </a:spcAft>
        <a:defRPr sz="4000" b="1">
          <a:solidFill>
            <a:schemeClr val="folHlink"/>
          </a:solidFill>
          <a:latin typeface="Arial" charset="0"/>
        </a:defRPr>
      </a:lvl4pPr>
      <a:lvl5pPr algn="l" rtl="0" eaLnBrk="0" fontAlgn="base" hangingPunct="0">
        <a:lnSpc>
          <a:spcPct val="85000"/>
        </a:lnSpc>
        <a:spcBef>
          <a:spcPct val="0"/>
        </a:spcBef>
        <a:spcAft>
          <a:spcPct val="0"/>
        </a:spcAft>
        <a:defRPr sz="4000" b="1">
          <a:solidFill>
            <a:schemeClr val="folHlink"/>
          </a:solidFill>
          <a:latin typeface="Arial" charset="0"/>
        </a:defRPr>
      </a:lvl5pPr>
      <a:lvl6pPr marL="457200" algn="l" rtl="0" fontAlgn="base">
        <a:lnSpc>
          <a:spcPct val="85000"/>
        </a:lnSpc>
        <a:spcBef>
          <a:spcPct val="0"/>
        </a:spcBef>
        <a:spcAft>
          <a:spcPct val="0"/>
        </a:spcAft>
        <a:defRPr sz="4000" b="1">
          <a:solidFill>
            <a:schemeClr val="folHlink"/>
          </a:solidFill>
          <a:latin typeface="Arial" charset="0"/>
        </a:defRPr>
      </a:lvl6pPr>
      <a:lvl7pPr marL="914400" algn="l" rtl="0" fontAlgn="base">
        <a:lnSpc>
          <a:spcPct val="85000"/>
        </a:lnSpc>
        <a:spcBef>
          <a:spcPct val="0"/>
        </a:spcBef>
        <a:spcAft>
          <a:spcPct val="0"/>
        </a:spcAft>
        <a:defRPr sz="4000" b="1">
          <a:solidFill>
            <a:schemeClr val="folHlink"/>
          </a:solidFill>
          <a:latin typeface="Arial" charset="0"/>
        </a:defRPr>
      </a:lvl7pPr>
      <a:lvl8pPr marL="1371600" algn="l" rtl="0" fontAlgn="base">
        <a:lnSpc>
          <a:spcPct val="85000"/>
        </a:lnSpc>
        <a:spcBef>
          <a:spcPct val="0"/>
        </a:spcBef>
        <a:spcAft>
          <a:spcPct val="0"/>
        </a:spcAft>
        <a:defRPr sz="4000" b="1">
          <a:solidFill>
            <a:schemeClr val="folHlink"/>
          </a:solidFill>
          <a:latin typeface="Arial" charset="0"/>
        </a:defRPr>
      </a:lvl8pPr>
      <a:lvl9pPr marL="1828800" algn="l" rtl="0" fontAlgn="base">
        <a:lnSpc>
          <a:spcPct val="85000"/>
        </a:lnSpc>
        <a:spcBef>
          <a:spcPct val="0"/>
        </a:spcBef>
        <a:spcAft>
          <a:spcPct val="0"/>
        </a:spcAft>
        <a:defRPr sz="4000" b="1">
          <a:solidFill>
            <a:schemeClr val="folHlink"/>
          </a:solidFill>
          <a:latin typeface="Arial" charset="0"/>
        </a:defRPr>
      </a:lvl9pPr>
    </p:titleStyle>
    <p:bodyStyle>
      <a:lvl1pPr algn="l" rtl="0" eaLnBrk="0" fontAlgn="base" hangingPunct="0">
        <a:lnSpc>
          <a:spcPct val="85000"/>
        </a:lnSpc>
        <a:spcBef>
          <a:spcPct val="60000"/>
        </a:spcBef>
        <a:spcAft>
          <a:spcPct val="0"/>
        </a:spcAft>
        <a:defRPr sz="2000" b="1">
          <a:solidFill>
            <a:schemeClr val="tx2"/>
          </a:solidFill>
          <a:latin typeface="+mn-lt"/>
          <a:ea typeface="+mn-ea"/>
          <a:cs typeface="+mn-cs"/>
        </a:defRPr>
      </a:lvl1pPr>
      <a:lvl2pPr marL="341313" algn="l" rtl="0" eaLnBrk="0" fontAlgn="base" hangingPunct="0">
        <a:spcBef>
          <a:spcPct val="20000"/>
        </a:spcBef>
        <a:spcAft>
          <a:spcPct val="0"/>
        </a:spcAft>
        <a:buChar char="–"/>
        <a:defRPr sz="2400">
          <a:solidFill>
            <a:schemeClr val="bg1"/>
          </a:solidFill>
          <a:latin typeface="+mn-lt"/>
        </a:defRPr>
      </a:lvl2pPr>
      <a:lvl3pPr marL="688975" algn="l" rtl="0" eaLnBrk="0" fontAlgn="base" hangingPunct="0">
        <a:spcBef>
          <a:spcPct val="20000"/>
        </a:spcBef>
        <a:spcAft>
          <a:spcPct val="0"/>
        </a:spcAft>
        <a:buChar char="•"/>
        <a:defRPr sz="2000">
          <a:solidFill>
            <a:schemeClr val="bg1"/>
          </a:solidFill>
          <a:latin typeface="+mn-lt"/>
        </a:defRPr>
      </a:lvl3pPr>
      <a:lvl4pPr marL="968375" algn="l" rtl="0" eaLnBrk="0" fontAlgn="base" hangingPunct="0">
        <a:spcBef>
          <a:spcPct val="20000"/>
        </a:spcBef>
        <a:spcAft>
          <a:spcPct val="0"/>
        </a:spcAft>
        <a:buChar char="–"/>
        <a:defRPr sz="2000">
          <a:solidFill>
            <a:schemeClr val="bg1"/>
          </a:solidFill>
          <a:latin typeface="+mn-lt"/>
        </a:defRPr>
      </a:lvl4pPr>
      <a:lvl5pPr marL="1316038" algn="l" rtl="0" eaLnBrk="0" fontAlgn="base" hangingPunct="0">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slide" Target="slide2.x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slideLayout" Target="../slideLayouts/slideLayout2.xml"/><Relationship Id="rId7"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7.wmf"/><Relationship Id="rId4" Type="http://schemas.openxmlformats.org/officeDocument/2006/relationships/notesSlide" Target="../notesSlides/notesSlide13.xm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slide" Target="slide2.x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8.xml"/><Relationship Id="rId7" Type="http://schemas.openxmlformats.org/officeDocument/2006/relationships/diagramColors" Target="../diagrams/colors5.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slide" Target="slide2.xml"/><Relationship Id="rId5" Type="http://schemas.openxmlformats.org/officeDocument/2006/relationships/image" Target="../media/image23.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slide" Target="slide2.x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slide" Target="slide2.xml"/><Relationship Id="rId5" Type="http://schemas.openxmlformats.org/officeDocument/2006/relationships/image" Target="../media/image27.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slide" Target="slide2.xml"/><Relationship Id="rId5" Type="http://schemas.openxmlformats.org/officeDocument/2006/relationships/image" Target="../media/image28.e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4.xml"/><Relationship Id="rId7"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slide" Target="slide2.x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6.wmf"/><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slide" Target="slide2.xml"/><Relationship Id="rId5" Type="http://schemas.openxmlformats.org/officeDocument/2006/relationships/image" Target="../media/image42.emf"/><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slide" Target="slide2.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2.emf"/></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5.emf"/></Relationships>
</file>

<file path=ppt/slides/_rels/slide5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7.emf"/><Relationship Id="rId4" Type="http://schemas.openxmlformats.org/officeDocument/2006/relationships/image" Target="../media/image66.emf"/></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68.tif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71.png"/><Relationship Id="rId5" Type="http://schemas.openxmlformats.org/officeDocument/2006/relationships/image" Target="../media/image70.tiff"/><Relationship Id="rId4" Type="http://schemas.openxmlformats.org/officeDocument/2006/relationships/oleObject" Target="../embeddings/oleObject14.bin"/></Relationships>
</file>

<file path=ppt/slides/_rels/slide54.xml.rels><?xml version="1.0" encoding="UTF-8" standalone="yes"?>
<Relationships xmlns="http://schemas.openxmlformats.org/package/2006/relationships"><Relationship Id="rId3" Type="http://schemas.openxmlformats.org/officeDocument/2006/relationships/image" Target="../media/image72.tiff"/><Relationship Id="rId7" Type="http://schemas.openxmlformats.org/officeDocument/2006/relationships/image" Target="../media/image7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Microsoft_Office_Excel_97-2003_Worksheet1.xls"/><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3" Type="http://schemas.openxmlformats.org/officeDocument/2006/relationships/image" Target="../media/image79.tiff"/><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image" Target="../media/image80.tif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www.fda.gov/ICECI/Inspections/InspectionGuides/ucm090621.htm" TargetMode="External"/><Relationship Id="rId3" Type="http://schemas.openxmlformats.org/officeDocument/2006/relationships/hyperlink" Target="http://ec.europa.eu/enterprise/sectors/electrical/documents/emc/legislation/index_en.htm" TargetMode="External"/><Relationship Id="rId7" Type="http://schemas.openxmlformats.org/officeDocument/2006/relationships/hyperlink" Target="http://www.access.gpo.gov/nara/cfr/waisidx_10/47cfr18_10.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access.gpo.gov/nara/cfr/waisidx_10/47cfr15_10.html" TargetMode="External"/><Relationship Id="rId5" Type="http://schemas.openxmlformats.org/officeDocument/2006/relationships/hyperlink" Target="http://www.access.gpo.gov/nara/cfr/waisidx_10/47cfr2_10.html" TargetMode="External"/><Relationship Id="rId4" Type="http://schemas.openxmlformats.org/officeDocument/2006/relationships/hyperlink" Target="http://eur-lex.europa.eu/LexUriServ/LexUriServ.do?uri=OJ:C:2011:059:0001:0019:EN:PDF" TargetMode="External"/><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pPr eaLnBrk="1" hangingPunct="1"/>
            <a:r>
              <a:rPr lang="en-US" altLang="ja-JP" smtClean="0">
                <a:ea typeface="MS PGothic" charset="-128"/>
              </a:rPr>
              <a:t>Non Isolated Power Supply Layout Design for EMI Mitigation</a:t>
            </a:r>
            <a:endParaRPr lang="en-US" smtClean="0"/>
          </a:p>
        </p:txBody>
      </p:sp>
      <p:sp>
        <p:nvSpPr>
          <p:cNvPr id="6" name="Rectangle 3"/>
          <p:cNvSpPr txBox="1">
            <a:spLocks noChangeArrowheads="1"/>
          </p:cNvSpPr>
          <p:nvPr/>
        </p:nvSpPr>
        <p:spPr bwMode="auto">
          <a:xfrm>
            <a:off x="3819525" y="3957638"/>
            <a:ext cx="4043363" cy="1751012"/>
          </a:xfrm>
          <a:prstGeom prst="rect">
            <a:avLst/>
          </a:prstGeom>
          <a:noFill/>
          <a:ln w="9525">
            <a:noFill/>
            <a:miter lim="800000"/>
            <a:headEnd/>
            <a:tailEnd/>
          </a:ln>
        </p:spPr>
        <p:txBody>
          <a:bodyPr lIns="91050" tIns="46418" rIns="91050" bIns="46418"/>
          <a:lstStyle/>
          <a:p>
            <a:pPr defTabSz="912813" eaLnBrk="0" hangingPunct="0">
              <a:lnSpc>
                <a:spcPct val="85000"/>
              </a:lnSpc>
              <a:spcBef>
                <a:spcPts val="1200"/>
              </a:spcBef>
              <a:buClr>
                <a:schemeClr val="bg2"/>
              </a:buClr>
              <a:buFont typeface="Arial" charset="0"/>
              <a:buNone/>
              <a:defRPr/>
            </a:pPr>
            <a:endParaRPr lang="en-US" sz="2400" b="1" kern="0" dirty="0">
              <a:latin typeface="+mn-lt"/>
            </a:endParaRPr>
          </a:p>
        </p:txBody>
      </p:sp>
      <p:sp>
        <p:nvSpPr>
          <p:cNvPr id="7" name="Rectangle 3"/>
          <p:cNvSpPr txBox="1">
            <a:spLocks noChangeArrowheads="1"/>
          </p:cNvSpPr>
          <p:nvPr/>
        </p:nvSpPr>
        <p:spPr bwMode="auto">
          <a:xfrm>
            <a:off x="3813175" y="4313238"/>
            <a:ext cx="4997450" cy="1924050"/>
          </a:xfrm>
          <a:prstGeom prst="rect">
            <a:avLst/>
          </a:prstGeom>
          <a:noFill/>
          <a:ln w="9525" algn="ctr">
            <a:noFill/>
            <a:miter lim="800000"/>
            <a:headEnd/>
            <a:tailEnd/>
          </a:ln>
          <a:effectLst/>
        </p:spPr>
        <p:txBody>
          <a:bodyPr/>
          <a:lstStyle/>
          <a:p>
            <a:pPr>
              <a:spcBef>
                <a:spcPct val="65000"/>
              </a:spcBef>
              <a:defRPr/>
            </a:pPr>
            <a:r>
              <a:rPr lang="en-US" sz="2000" b="1" kern="0" dirty="0">
                <a:latin typeface="+mn-lt"/>
              </a:rPr>
              <a:t>Yang Zhang</a:t>
            </a:r>
          </a:p>
          <a:p>
            <a:pPr>
              <a:spcBef>
                <a:spcPct val="65000"/>
              </a:spcBef>
              <a:defRPr/>
            </a:pPr>
            <a:r>
              <a:rPr lang="en-US" sz="2000" b="1" kern="0" dirty="0">
                <a:latin typeface="+mn-lt"/>
              </a:rPr>
              <a:t>Denislav Petkov</a:t>
            </a:r>
          </a:p>
          <a:p>
            <a:pPr>
              <a:spcBef>
                <a:spcPct val="65000"/>
              </a:spcBef>
              <a:defRPr/>
            </a:pPr>
            <a:r>
              <a:rPr lang="en-US" sz="2000" b="1" kern="0" dirty="0">
                <a:latin typeface="+mn-lt"/>
              </a:rPr>
              <a:t>Silicon Valley Analog</a:t>
            </a:r>
          </a:p>
          <a:p>
            <a:pPr>
              <a:spcBef>
                <a:spcPct val="65000"/>
              </a:spcBef>
              <a:defRPr/>
            </a:pPr>
            <a:endParaRPr lang="en-US" sz="2000" b="1" kern="0" dirty="0">
              <a:latin typeface="+mn-lt"/>
            </a:endParaRPr>
          </a:p>
        </p:txBody>
      </p:sp>
      <p:sp>
        <p:nvSpPr>
          <p:cNvPr id="35845" name="Subtitle 10"/>
          <p:cNvSpPr>
            <a:spLocks noGrp="1"/>
          </p:cNvSpPr>
          <p:nvPr>
            <p:ph type="subTitle" idx="1"/>
          </p:nvPr>
        </p:nvSpPr>
        <p:spPr/>
        <p:txBody>
          <a:bodyPr/>
          <a:lstStyle/>
          <a:p>
            <a:pPr eaLnBrk="1" hangingPunct="1"/>
            <a:r>
              <a:rPr lang="en-US" smtClean="0"/>
              <a:t> </a:t>
            </a:r>
          </a:p>
          <a:p>
            <a:pPr eaLnBrk="1" hangingPunct="1"/>
            <a:endParaRPr lang="en-US" smtClean="0"/>
          </a:p>
        </p:txBody>
      </p:sp>
      <p:sp>
        <p:nvSpPr>
          <p:cNvPr id="9" name="Left Arrow 8">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fld id="{655BF26A-2C32-4EA0-9EDE-90FC5DD48540}" type="slidenum">
              <a:rPr lang="en-US" smtClean="0">
                <a:latin typeface="Arial" pitchFamily="34" charset="0"/>
              </a:rPr>
              <a:pPr/>
              <a:t>10</a:t>
            </a:fld>
            <a:endParaRPr lang="en-US" smtClean="0">
              <a:latin typeface="Arial" pitchFamily="34" charset="0"/>
            </a:endParaRPr>
          </a:p>
        </p:txBody>
      </p:sp>
      <p:sp>
        <p:nvSpPr>
          <p:cNvPr id="45059" name="Rectangle 2"/>
          <p:cNvSpPr>
            <a:spLocks noGrp="1" noChangeArrowheads="1"/>
          </p:cNvSpPr>
          <p:nvPr>
            <p:ph type="title"/>
          </p:nvPr>
        </p:nvSpPr>
        <p:spPr>
          <a:xfrm>
            <a:off x="373063" y="152400"/>
            <a:ext cx="8174037" cy="838200"/>
          </a:xfrm>
        </p:spPr>
        <p:txBody>
          <a:bodyPr/>
          <a:lstStyle/>
          <a:p>
            <a:pPr eaLnBrk="1" hangingPunct="1"/>
            <a:r>
              <a:rPr lang="en-US" smtClean="0"/>
              <a:t>Engineering Approach To Mitigate EMI</a:t>
            </a:r>
          </a:p>
        </p:txBody>
      </p:sp>
      <p:sp>
        <p:nvSpPr>
          <p:cNvPr id="45060" name="Rectangle 27"/>
          <p:cNvSpPr>
            <a:spLocks noChangeArrowheads="1"/>
          </p:cNvSpPr>
          <p:nvPr/>
        </p:nvSpPr>
        <p:spPr bwMode="auto">
          <a:xfrm>
            <a:off x="185738" y="3878263"/>
            <a:ext cx="2836862" cy="314325"/>
          </a:xfrm>
          <a:prstGeom prst="rect">
            <a:avLst/>
          </a:prstGeom>
          <a:noFill/>
          <a:ln w="9525">
            <a:noFill/>
            <a:miter lim="800000"/>
            <a:headEnd/>
            <a:tailEnd/>
          </a:ln>
        </p:spPr>
        <p:txBody>
          <a:bodyPr>
            <a:spAutoFit/>
          </a:bodyPr>
          <a:lstStyle/>
          <a:p>
            <a:pPr lvl="1" indent="-457200">
              <a:lnSpc>
                <a:spcPct val="80000"/>
              </a:lnSpc>
              <a:buFont typeface="Wingdings" pitchFamily="2" charset="2"/>
              <a:buChar char="v"/>
            </a:pPr>
            <a:endParaRPr lang="en-US"/>
          </a:p>
        </p:txBody>
      </p:sp>
      <p:sp>
        <p:nvSpPr>
          <p:cNvPr id="45061" name="Rectangle 5"/>
          <p:cNvSpPr>
            <a:spLocks noChangeArrowheads="1"/>
          </p:cNvSpPr>
          <p:nvPr/>
        </p:nvSpPr>
        <p:spPr bwMode="auto">
          <a:xfrm>
            <a:off x="4938713" y="5035550"/>
            <a:ext cx="2909887" cy="417513"/>
          </a:xfrm>
          <a:prstGeom prst="rect">
            <a:avLst/>
          </a:prstGeom>
          <a:solidFill>
            <a:srgbClr val="0070C0"/>
          </a:solidFill>
          <a:ln w="12700">
            <a:solidFill>
              <a:schemeClr val="accent1"/>
            </a:solidFill>
            <a:miter lim="800000"/>
            <a:headEnd type="none" w="sm" len="sm"/>
            <a:tailEnd type="none" w="sm" len="sm"/>
          </a:ln>
        </p:spPr>
        <p:txBody>
          <a:bodyPr wrap="none" anchor="ctr"/>
          <a:lstStyle/>
          <a:p>
            <a:endParaRPr lang="en-US"/>
          </a:p>
        </p:txBody>
      </p:sp>
      <p:sp>
        <p:nvSpPr>
          <p:cNvPr id="45062" name="Text Box 7"/>
          <p:cNvSpPr txBox="1">
            <a:spLocks noChangeArrowheads="1"/>
          </p:cNvSpPr>
          <p:nvPr/>
        </p:nvSpPr>
        <p:spPr bwMode="auto">
          <a:xfrm>
            <a:off x="4905375" y="5070475"/>
            <a:ext cx="3025775" cy="350838"/>
          </a:xfrm>
          <a:prstGeom prst="rect">
            <a:avLst/>
          </a:prstGeom>
          <a:noFill/>
          <a:ln w="12700">
            <a:noFill/>
            <a:miter lim="800000"/>
            <a:headEnd type="none" w="sm" len="sm"/>
            <a:tailEnd type="none" w="sm" len="sm"/>
          </a:ln>
        </p:spPr>
        <p:txBody>
          <a:bodyPr lIns="102833" tIns="51417" rIns="102833" bIns="51417">
            <a:spAutoFit/>
          </a:bodyPr>
          <a:lstStyle/>
          <a:p>
            <a:pPr defTabSz="1028700" eaLnBrk="0" hangingPunct="0"/>
            <a:r>
              <a:rPr lang="en-US" sz="1600">
                <a:solidFill>
                  <a:srgbClr val="FF0066"/>
                </a:solidFill>
              </a:rPr>
              <a:t>SUSCEPTIBLE SYSTEM</a:t>
            </a:r>
          </a:p>
        </p:txBody>
      </p:sp>
      <p:grpSp>
        <p:nvGrpSpPr>
          <p:cNvPr id="2" name="Group 59"/>
          <p:cNvGrpSpPr>
            <a:grpSpLocks/>
          </p:cNvGrpSpPr>
          <p:nvPr/>
        </p:nvGrpSpPr>
        <p:grpSpPr bwMode="auto">
          <a:xfrm>
            <a:off x="3783013" y="1522413"/>
            <a:ext cx="5095875" cy="3473450"/>
            <a:chOff x="3449782" y="1521783"/>
            <a:chExt cx="5095702" cy="3473496"/>
          </a:xfrm>
        </p:grpSpPr>
        <p:sp>
          <p:nvSpPr>
            <p:cNvPr id="45089" name="Rectangle 3"/>
            <p:cNvSpPr>
              <a:spLocks noChangeArrowheads="1"/>
            </p:cNvSpPr>
            <p:nvPr/>
          </p:nvSpPr>
          <p:spPr bwMode="auto">
            <a:xfrm>
              <a:off x="4925853" y="1521783"/>
              <a:ext cx="2062158" cy="932974"/>
            </a:xfrm>
            <a:prstGeom prst="rect">
              <a:avLst/>
            </a:prstGeom>
            <a:solidFill>
              <a:srgbClr val="FFFF66"/>
            </a:solidFill>
            <a:ln w="12700">
              <a:solidFill>
                <a:schemeClr val="accent1"/>
              </a:solidFill>
              <a:miter lim="800000"/>
              <a:headEnd type="none" w="sm" len="sm"/>
              <a:tailEnd type="none" w="sm" len="sm"/>
            </a:ln>
          </p:spPr>
          <p:txBody>
            <a:bodyPr wrap="none" anchor="ctr"/>
            <a:lstStyle/>
            <a:p>
              <a:endParaRPr lang="en-US"/>
            </a:p>
          </p:txBody>
        </p:sp>
        <p:sp>
          <p:nvSpPr>
            <p:cNvPr id="45090" name="Text Box 6"/>
            <p:cNvSpPr txBox="1">
              <a:spLocks noChangeArrowheads="1"/>
            </p:cNvSpPr>
            <p:nvPr/>
          </p:nvSpPr>
          <p:spPr bwMode="auto">
            <a:xfrm>
              <a:off x="4946073" y="1597424"/>
              <a:ext cx="2144683" cy="350059"/>
            </a:xfrm>
            <a:prstGeom prst="rect">
              <a:avLst/>
            </a:prstGeom>
            <a:noFill/>
            <a:ln w="12700">
              <a:noFill/>
              <a:miter lim="800000"/>
              <a:headEnd type="none" w="sm" len="sm"/>
              <a:tailEnd type="none" w="sm" len="sm"/>
            </a:ln>
          </p:spPr>
          <p:txBody>
            <a:bodyPr lIns="102833" tIns="51417" rIns="102833" bIns="51417">
              <a:spAutoFit/>
            </a:bodyPr>
            <a:lstStyle/>
            <a:p>
              <a:pPr defTabSz="1028700" eaLnBrk="0" hangingPunct="0"/>
              <a:r>
                <a:rPr lang="en-US" sz="1600">
                  <a:solidFill>
                    <a:srgbClr val="FF0066"/>
                  </a:solidFill>
                </a:rPr>
                <a:t>NOISE SOURCE</a:t>
              </a:r>
            </a:p>
          </p:txBody>
        </p:sp>
        <p:sp>
          <p:nvSpPr>
            <p:cNvPr id="45091" name="Text Box 12"/>
            <p:cNvSpPr txBox="1">
              <a:spLocks noChangeArrowheads="1"/>
            </p:cNvSpPr>
            <p:nvPr/>
          </p:nvSpPr>
          <p:spPr bwMode="auto">
            <a:xfrm>
              <a:off x="4962698" y="2044122"/>
              <a:ext cx="1978429" cy="258532"/>
            </a:xfrm>
            <a:prstGeom prst="rect">
              <a:avLst/>
            </a:prstGeom>
            <a:noFill/>
            <a:ln w="19050" algn="ctr">
              <a:noFill/>
              <a:miter lim="800000"/>
              <a:headEnd/>
              <a:tailEnd/>
            </a:ln>
          </p:spPr>
          <p:txBody>
            <a:bodyPr>
              <a:spAutoFit/>
            </a:bodyPr>
            <a:lstStyle/>
            <a:p>
              <a:r>
                <a:rPr lang="en-US" sz="1200"/>
                <a:t>Unwanted Emissions</a:t>
              </a:r>
            </a:p>
          </p:txBody>
        </p:sp>
        <p:sp>
          <p:nvSpPr>
            <p:cNvPr id="45092" name="Rectangle 33"/>
            <p:cNvSpPr>
              <a:spLocks noChangeArrowheads="1"/>
            </p:cNvSpPr>
            <p:nvPr/>
          </p:nvSpPr>
          <p:spPr bwMode="auto">
            <a:xfrm>
              <a:off x="3449782" y="2755130"/>
              <a:ext cx="5095702" cy="1983771"/>
            </a:xfrm>
            <a:prstGeom prst="rect">
              <a:avLst/>
            </a:prstGeom>
            <a:solidFill>
              <a:srgbClr val="85CEFF">
                <a:alpha val="49019"/>
              </a:srgbClr>
            </a:solidFill>
            <a:ln w="19050" algn="ctr">
              <a:noFill/>
              <a:round/>
              <a:headEnd/>
              <a:tailEnd/>
            </a:ln>
          </p:spPr>
          <p:txBody>
            <a:bodyPr anchor="ctr"/>
            <a:lstStyle/>
            <a:p>
              <a:pPr algn="ctr">
                <a:lnSpc>
                  <a:spcPct val="90000"/>
                </a:lnSpc>
                <a:spcBef>
                  <a:spcPct val="50000"/>
                </a:spcBef>
              </a:pPr>
              <a:endParaRPr lang="en-US" b="1">
                <a:cs typeface="Arial" pitchFamily="34" charset="0"/>
              </a:endParaRPr>
            </a:p>
          </p:txBody>
        </p:sp>
        <p:sp>
          <p:nvSpPr>
            <p:cNvPr id="45093" name="Text Box 8"/>
            <p:cNvSpPr txBox="1">
              <a:spLocks noChangeArrowheads="1"/>
            </p:cNvSpPr>
            <p:nvPr/>
          </p:nvSpPr>
          <p:spPr bwMode="auto">
            <a:xfrm>
              <a:off x="3462611" y="2918116"/>
              <a:ext cx="3993905" cy="350059"/>
            </a:xfrm>
            <a:prstGeom prst="rect">
              <a:avLst/>
            </a:prstGeom>
            <a:noFill/>
            <a:ln w="12700">
              <a:noFill/>
              <a:miter lim="800000"/>
              <a:headEnd type="none" w="sm" len="sm"/>
              <a:tailEnd type="none" w="sm" len="sm"/>
            </a:ln>
          </p:spPr>
          <p:txBody>
            <a:bodyPr lIns="102833" tIns="51417" rIns="102833" bIns="51417">
              <a:spAutoFit/>
            </a:bodyPr>
            <a:lstStyle/>
            <a:p>
              <a:pPr defTabSz="1028700" eaLnBrk="0" hangingPunct="0"/>
              <a:r>
                <a:rPr lang="en-US" sz="1600">
                  <a:solidFill>
                    <a:srgbClr val="FF0066"/>
                  </a:solidFill>
                </a:rPr>
                <a:t>ENERGY COUPLING MECHANISM</a:t>
              </a:r>
            </a:p>
          </p:txBody>
        </p:sp>
        <p:sp>
          <p:nvSpPr>
            <p:cNvPr id="45094" name="Rectangle 37"/>
            <p:cNvSpPr>
              <a:spLocks noChangeArrowheads="1"/>
            </p:cNvSpPr>
            <p:nvPr/>
          </p:nvSpPr>
          <p:spPr bwMode="auto">
            <a:xfrm>
              <a:off x="3536609" y="3301261"/>
              <a:ext cx="1041933" cy="849537"/>
            </a:xfrm>
            <a:prstGeom prst="rect">
              <a:avLst/>
            </a:prstGeom>
            <a:solidFill>
              <a:srgbClr val="F5C80B"/>
            </a:solidFill>
            <a:ln w="19050" algn="ctr">
              <a:solidFill>
                <a:schemeClr val="bg2"/>
              </a:solidFill>
              <a:round/>
              <a:headEnd/>
              <a:tailEnd/>
            </a:ln>
          </p:spPr>
          <p:txBody>
            <a:bodyPr anchor="ctr"/>
            <a:lstStyle/>
            <a:p>
              <a:pPr algn="ctr">
                <a:lnSpc>
                  <a:spcPct val="90000"/>
                </a:lnSpc>
                <a:spcBef>
                  <a:spcPct val="50000"/>
                </a:spcBef>
              </a:pPr>
              <a:endParaRPr lang="en-US" b="1">
                <a:cs typeface="Arial" pitchFamily="34" charset="0"/>
              </a:endParaRPr>
            </a:p>
          </p:txBody>
        </p:sp>
        <p:sp>
          <p:nvSpPr>
            <p:cNvPr id="45095" name="TextBox 38"/>
            <p:cNvSpPr txBox="1">
              <a:spLocks noChangeArrowheads="1"/>
            </p:cNvSpPr>
            <p:nvPr/>
          </p:nvSpPr>
          <p:spPr bwMode="auto">
            <a:xfrm>
              <a:off x="3530752" y="3566740"/>
              <a:ext cx="1043896" cy="307781"/>
            </a:xfrm>
            <a:prstGeom prst="rect">
              <a:avLst/>
            </a:prstGeom>
            <a:noFill/>
            <a:ln w="9525">
              <a:noFill/>
              <a:miter lim="800000"/>
              <a:headEnd/>
              <a:tailEnd/>
            </a:ln>
          </p:spPr>
          <p:txBody>
            <a:bodyPr>
              <a:spAutoFit/>
            </a:bodyPr>
            <a:lstStyle/>
            <a:p>
              <a:r>
                <a:rPr lang="en-US" sz="1400"/>
                <a:t>Conducted</a:t>
              </a:r>
            </a:p>
          </p:txBody>
        </p:sp>
        <p:sp>
          <p:nvSpPr>
            <p:cNvPr id="45096" name="Rectangle 39"/>
            <p:cNvSpPr>
              <a:spLocks noChangeArrowheads="1"/>
            </p:cNvSpPr>
            <p:nvPr/>
          </p:nvSpPr>
          <p:spPr bwMode="auto">
            <a:xfrm>
              <a:off x="4834201" y="3301261"/>
              <a:ext cx="1041933" cy="849537"/>
            </a:xfrm>
            <a:prstGeom prst="rect">
              <a:avLst/>
            </a:prstGeom>
            <a:solidFill>
              <a:srgbClr val="F5C80B"/>
            </a:solidFill>
            <a:ln w="19050" algn="ctr">
              <a:solidFill>
                <a:schemeClr val="bg2"/>
              </a:solidFill>
              <a:round/>
              <a:headEnd/>
              <a:tailEnd/>
            </a:ln>
          </p:spPr>
          <p:txBody>
            <a:bodyPr anchor="ctr"/>
            <a:lstStyle/>
            <a:p>
              <a:pPr algn="ctr">
                <a:lnSpc>
                  <a:spcPct val="90000"/>
                </a:lnSpc>
                <a:spcBef>
                  <a:spcPct val="50000"/>
                </a:spcBef>
              </a:pPr>
              <a:endParaRPr lang="en-US" b="1">
                <a:cs typeface="Arial" pitchFamily="34" charset="0"/>
              </a:endParaRPr>
            </a:p>
          </p:txBody>
        </p:sp>
        <p:sp>
          <p:nvSpPr>
            <p:cNvPr id="45097" name="TextBox 40"/>
            <p:cNvSpPr txBox="1">
              <a:spLocks noChangeArrowheads="1"/>
            </p:cNvSpPr>
            <p:nvPr/>
          </p:nvSpPr>
          <p:spPr bwMode="auto">
            <a:xfrm>
              <a:off x="4833464" y="3500257"/>
              <a:ext cx="1043897" cy="523227"/>
            </a:xfrm>
            <a:prstGeom prst="rect">
              <a:avLst/>
            </a:prstGeom>
            <a:noFill/>
            <a:ln w="9525">
              <a:noFill/>
              <a:miter lim="800000"/>
              <a:headEnd/>
              <a:tailEnd/>
            </a:ln>
          </p:spPr>
          <p:txBody>
            <a:bodyPr>
              <a:spAutoFit/>
            </a:bodyPr>
            <a:lstStyle/>
            <a:p>
              <a:r>
                <a:rPr lang="en-US" sz="1400"/>
                <a:t>Electric Fields</a:t>
              </a:r>
            </a:p>
          </p:txBody>
        </p:sp>
        <p:sp>
          <p:nvSpPr>
            <p:cNvPr id="45098" name="Rectangle 41"/>
            <p:cNvSpPr>
              <a:spLocks noChangeArrowheads="1"/>
            </p:cNvSpPr>
            <p:nvPr/>
          </p:nvSpPr>
          <p:spPr bwMode="auto">
            <a:xfrm>
              <a:off x="6131793" y="3301261"/>
              <a:ext cx="1041933" cy="849537"/>
            </a:xfrm>
            <a:prstGeom prst="rect">
              <a:avLst/>
            </a:prstGeom>
            <a:solidFill>
              <a:srgbClr val="F5C80B"/>
            </a:solidFill>
            <a:ln w="19050" algn="ctr">
              <a:solidFill>
                <a:schemeClr val="bg2"/>
              </a:solidFill>
              <a:round/>
              <a:headEnd/>
              <a:tailEnd/>
            </a:ln>
          </p:spPr>
          <p:txBody>
            <a:bodyPr anchor="ctr"/>
            <a:lstStyle/>
            <a:p>
              <a:pPr algn="ctr">
                <a:lnSpc>
                  <a:spcPct val="90000"/>
                </a:lnSpc>
                <a:spcBef>
                  <a:spcPct val="50000"/>
                </a:spcBef>
              </a:pPr>
              <a:endParaRPr lang="en-US" b="1">
                <a:cs typeface="Arial" pitchFamily="34" charset="0"/>
              </a:endParaRPr>
            </a:p>
          </p:txBody>
        </p:sp>
        <p:sp>
          <p:nvSpPr>
            <p:cNvPr id="45099" name="TextBox 42"/>
            <p:cNvSpPr txBox="1">
              <a:spLocks noChangeArrowheads="1"/>
            </p:cNvSpPr>
            <p:nvPr/>
          </p:nvSpPr>
          <p:spPr bwMode="auto">
            <a:xfrm>
              <a:off x="6116116" y="3508883"/>
              <a:ext cx="1025652" cy="480131"/>
            </a:xfrm>
            <a:prstGeom prst="rect">
              <a:avLst/>
            </a:prstGeom>
            <a:noFill/>
            <a:ln w="9525">
              <a:noFill/>
              <a:miter lim="800000"/>
              <a:headEnd/>
              <a:tailEnd/>
            </a:ln>
          </p:spPr>
          <p:txBody>
            <a:bodyPr>
              <a:spAutoFit/>
            </a:bodyPr>
            <a:lstStyle/>
            <a:p>
              <a:r>
                <a:rPr lang="en-US" sz="1400"/>
                <a:t>Magnetic Fields</a:t>
              </a:r>
            </a:p>
          </p:txBody>
        </p:sp>
        <p:sp>
          <p:nvSpPr>
            <p:cNvPr id="45100" name="Rectangle 43"/>
            <p:cNvSpPr>
              <a:spLocks noChangeArrowheads="1"/>
            </p:cNvSpPr>
            <p:nvPr/>
          </p:nvSpPr>
          <p:spPr bwMode="auto">
            <a:xfrm>
              <a:off x="7429385" y="3301261"/>
              <a:ext cx="1041933" cy="849537"/>
            </a:xfrm>
            <a:prstGeom prst="rect">
              <a:avLst/>
            </a:prstGeom>
            <a:solidFill>
              <a:srgbClr val="F5C80B"/>
            </a:solidFill>
            <a:ln w="19050" algn="ctr">
              <a:solidFill>
                <a:schemeClr val="bg2"/>
              </a:solidFill>
              <a:round/>
              <a:headEnd/>
              <a:tailEnd/>
            </a:ln>
          </p:spPr>
          <p:txBody>
            <a:bodyPr anchor="ctr"/>
            <a:lstStyle/>
            <a:p>
              <a:pPr algn="ctr">
                <a:lnSpc>
                  <a:spcPct val="90000"/>
                </a:lnSpc>
                <a:spcBef>
                  <a:spcPct val="50000"/>
                </a:spcBef>
              </a:pPr>
              <a:endParaRPr lang="en-US" b="1">
                <a:cs typeface="Arial" pitchFamily="34" charset="0"/>
              </a:endParaRPr>
            </a:p>
          </p:txBody>
        </p:sp>
        <p:sp>
          <p:nvSpPr>
            <p:cNvPr id="45101" name="TextBox 44"/>
            <p:cNvSpPr txBox="1">
              <a:spLocks noChangeArrowheads="1"/>
            </p:cNvSpPr>
            <p:nvPr/>
          </p:nvSpPr>
          <p:spPr bwMode="auto">
            <a:xfrm>
              <a:off x="7434812" y="3569268"/>
              <a:ext cx="1025652" cy="286232"/>
            </a:xfrm>
            <a:prstGeom prst="rect">
              <a:avLst/>
            </a:prstGeom>
            <a:noFill/>
            <a:ln w="9525">
              <a:noFill/>
              <a:miter lim="800000"/>
              <a:headEnd/>
              <a:tailEnd/>
            </a:ln>
          </p:spPr>
          <p:txBody>
            <a:bodyPr>
              <a:spAutoFit/>
            </a:bodyPr>
            <a:lstStyle/>
            <a:p>
              <a:r>
                <a:rPr lang="en-US" sz="1400"/>
                <a:t>Radiated</a:t>
              </a:r>
            </a:p>
          </p:txBody>
        </p:sp>
        <p:grpSp>
          <p:nvGrpSpPr>
            <p:cNvPr id="45102" name="Group 79"/>
            <p:cNvGrpSpPr>
              <a:grpSpLocks/>
            </p:cNvGrpSpPr>
            <p:nvPr/>
          </p:nvGrpSpPr>
          <p:grpSpPr bwMode="auto">
            <a:xfrm>
              <a:off x="4052148" y="2454758"/>
              <a:ext cx="3898203" cy="507701"/>
              <a:chOff x="1662544" y="2544248"/>
              <a:chExt cx="5971309" cy="927701"/>
            </a:xfrm>
          </p:grpSpPr>
          <p:cxnSp>
            <p:nvCxnSpPr>
              <p:cNvPr id="54" name="Straight Connector 53"/>
              <p:cNvCxnSpPr>
                <a:stCxn id="45089" idx="2"/>
              </p:cNvCxnSpPr>
              <p:nvPr/>
            </p:nvCxnSpPr>
            <p:spPr bwMode="auto">
              <a:xfrm rot="5400000">
                <a:off x="4441178" y="2685828"/>
                <a:ext cx="281378" cy="0"/>
              </a:xfrm>
              <a:prstGeom prst="line">
                <a:avLst/>
              </a:prstGeom>
              <a:solidFill>
                <a:schemeClr val="hlink"/>
              </a:solidFill>
              <a:ln w="31750" cap="flat" cmpd="sng" algn="ctr">
                <a:solidFill>
                  <a:schemeClr val="tx2">
                    <a:lumMod val="60000"/>
                    <a:lumOff val="40000"/>
                  </a:schemeClr>
                </a:solidFill>
                <a:prstDash val="solid"/>
                <a:round/>
                <a:headEnd type="none" w="med" len="med"/>
                <a:tailEnd type="none" w="med" len="med"/>
              </a:ln>
              <a:effectLst/>
            </p:spPr>
          </p:cxnSp>
          <p:cxnSp>
            <p:nvCxnSpPr>
              <p:cNvPr id="55" name="Straight Connector 54"/>
              <p:cNvCxnSpPr/>
              <p:nvPr/>
            </p:nvCxnSpPr>
            <p:spPr bwMode="auto">
              <a:xfrm>
                <a:off x="1668731" y="2826516"/>
                <a:ext cx="5952721" cy="0"/>
              </a:xfrm>
              <a:prstGeom prst="line">
                <a:avLst/>
              </a:prstGeom>
              <a:solidFill>
                <a:schemeClr val="hlink"/>
              </a:solidFill>
              <a:ln w="31750" cap="flat" cmpd="sng" algn="ctr">
                <a:solidFill>
                  <a:schemeClr val="tx2">
                    <a:lumMod val="60000"/>
                    <a:lumOff val="40000"/>
                  </a:schemeClr>
                </a:solidFill>
                <a:prstDash val="solid"/>
                <a:round/>
                <a:headEnd type="none" w="med" len="med"/>
                <a:tailEnd type="none" w="med" len="med"/>
              </a:ln>
              <a:effectLst/>
            </p:spPr>
          </p:cxnSp>
          <p:cxnSp>
            <p:nvCxnSpPr>
              <p:cNvPr id="56" name="Straight Arrow Connector 55"/>
              <p:cNvCxnSpPr>
                <a:endCxn id="45094" idx="0"/>
              </p:cNvCxnSpPr>
              <p:nvPr/>
            </p:nvCxnSpPr>
            <p:spPr bwMode="auto">
              <a:xfrm rot="16200000" flipH="1">
                <a:off x="1334391" y="3153560"/>
                <a:ext cx="661385" cy="7296"/>
              </a:xfrm>
              <a:prstGeom prst="straightConnector1">
                <a:avLst/>
              </a:prstGeom>
              <a:solidFill>
                <a:schemeClr val="hlink"/>
              </a:solidFill>
              <a:ln w="31750" cap="flat" cmpd="sng" algn="ctr">
                <a:solidFill>
                  <a:schemeClr val="tx2">
                    <a:lumMod val="60000"/>
                    <a:lumOff val="40000"/>
                  </a:schemeClr>
                </a:solidFill>
                <a:prstDash val="solid"/>
                <a:round/>
                <a:headEnd type="none" w="med" len="med"/>
                <a:tailEnd type="arrow"/>
              </a:ln>
              <a:effectLst/>
            </p:spPr>
          </p:cxnSp>
          <p:cxnSp>
            <p:nvCxnSpPr>
              <p:cNvPr id="57" name="Straight Arrow Connector 56"/>
              <p:cNvCxnSpPr>
                <a:endCxn id="45096" idx="0"/>
              </p:cNvCxnSpPr>
              <p:nvPr/>
            </p:nvCxnSpPr>
            <p:spPr bwMode="auto">
              <a:xfrm rot="5400000">
                <a:off x="3330789" y="3153561"/>
                <a:ext cx="661385" cy="7294"/>
              </a:xfrm>
              <a:prstGeom prst="straightConnector1">
                <a:avLst/>
              </a:prstGeom>
              <a:solidFill>
                <a:schemeClr val="hlink"/>
              </a:solidFill>
              <a:ln w="31750" cap="flat" cmpd="sng" algn="ctr">
                <a:solidFill>
                  <a:schemeClr val="tx2">
                    <a:lumMod val="60000"/>
                    <a:lumOff val="40000"/>
                  </a:schemeClr>
                </a:solidFill>
                <a:prstDash val="solid"/>
                <a:round/>
                <a:headEnd type="none" w="med" len="med"/>
                <a:tailEnd type="arrow"/>
              </a:ln>
              <a:effectLst/>
            </p:spPr>
          </p:cxnSp>
          <p:cxnSp>
            <p:nvCxnSpPr>
              <p:cNvPr id="58" name="Straight Arrow Connector 57"/>
              <p:cNvCxnSpPr>
                <a:endCxn id="45098" idx="0"/>
              </p:cNvCxnSpPr>
              <p:nvPr/>
            </p:nvCxnSpPr>
            <p:spPr bwMode="auto">
              <a:xfrm rot="16200000" flipH="1">
                <a:off x="5310679" y="3151642"/>
                <a:ext cx="670087" cy="2432"/>
              </a:xfrm>
              <a:prstGeom prst="straightConnector1">
                <a:avLst/>
              </a:prstGeom>
              <a:solidFill>
                <a:schemeClr val="hlink"/>
              </a:solidFill>
              <a:ln w="31750" cap="flat" cmpd="sng" algn="ctr">
                <a:solidFill>
                  <a:schemeClr val="tx2">
                    <a:lumMod val="60000"/>
                    <a:lumOff val="40000"/>
                  </a:schemeClr>
                </a:solidFill>
                <a:prstDash val="solid"/>
                <a:round/>
                <a:headEnd type="none" w="med" len="med"/>
                <a:tailEnd type="arrow"/>
              </a:ln>
              <a:effectLst/>
            </p:spPr>
          </p:cxnSp>
          <p:cxnSp>
            <p:nvCxnSpPr>
              <p:cNvPr id="59" name="Straight Arrow Connector 58"/>
              <p:cNvCxnSpPr>
                <a:endCxn id="45100" idx="0"/>
              </p:cNvCxnSpPr>
              <p:nvPr/>
            </p:nvCxnSpPr>
            <p:spPr bwMode="auto">
              <a:xfrm rot="16200000" flipH="1">
                <a:off x="7292488" y="3146778"/>
                <a:ext cx="670087" cy="12158"/>
              </a:xfrm>
              <a:prstGeom prst="straightConnector1">
                <a:avLst/>
              </a:prstGeom>
              <a:solidFill>
                <a:schemeClr val="hlink"/>
              </a:solidFill>
              <a:ln w="31750" cap="flat" cmpd="sng" algn="ctr">
                <a:solidFill>
                  <a:schemeClr val="tx2">
                    <a:lumMod val="60000"/>
                    <a:lumOff val="40000"/>
                  </a:schemeClr>
                </a:solidFill>
                <a:prstDash val="solid"/>
                <a:round/>
                <a:headEnd type="none" w="med" len="med"/>
                <a:tailEnd type="arrow"/>
              </a:ln>
              <a:effectLst/>
            </p:spPr>
          </p:cxnSp>
        </p:grpSp>
        <p:grpSp>
          <p:nvGrpSpPr>
            <p:cNvPr id="45103" name="Group 100"/>
            <p:cNvGrpSpPr>
              <a:grpSpLocks/>
            </p:cNvGrpSpPr>
            <p:nvPr/>
          </p:nvGrpSpPr>
          <p:grpSpPr bwMode="auto">
            <a:xfrm>
              <a:off x="4048530" y="4376330"/>
              <a:ext cx="3898202" cy="618949"/>
              <a:chOff x="1657002" y="4650139"/>
              <a:chExt cx="5971308" cy="678319"/>
            </a:xfrm>
          </p:grpSpPr>
          <p:cxnSp>
            <p:nvCxnSpPr>
              <p:cNvPr id="48" name="Straight Connector 47"/>
              <p:cNvCxnSpPr/>
              <p:nvPr/>
            </p:nvCxnSpPr>
            <p:spPr bwMode="auto">
              <a:xfrm rot="16200000" flipV="1">
                <a:off x="4567904" y="5180753"/>
                <a:ext cx="290547" cy="4863"/>
              </a:xfrm>
              <a:prstGeom prst="line">
                <a:avLst/>
              </a:prstGeom>
              <a:solidFill>
                <a:schemeClr val="hlink"/>
              </a:solidFill>
              <a:ln w="31750" cap="flat" cmpd="sng" algn="ctr">
                <a:solidFill>
                  <a:schemeClr val="tx2">
                    <a:lumMod val="60000"/>
                    <a:lumOff val="40000"/>
                  </a:schemeClr>
                </a:solidFill>
                <a:prstDash val="solid"/>
                <a:round/>
                <a:headEnd type="stealth" w="lg" len="lg"/>
                <a:tailEnd type="none" w="med" len="med"/>
              </a:ln>
              <a:effectLst/>
            </p:spPr>
          </p:cxnSp>
          <p:cxnSp>
            <p:nvCxnSpPr>
              <p:cNvPr id="49" name="Straight Connector 48"/>
              <p:cNvCxnSpPr/>
              <p:nvPr/>
            </p:nvCxnSpPr>
            <p:spPr bwMode="auto">
              <a:xfrm rot="10800000">
                <a:off x="1668731" y="5037911"/>
                <a:ext cx="5952722" cy="0"/>
              </a:xfrm>
              <a:prstGeom prst="line">
                <a:avLst/>
              </a:prstGeom>
              <a:solidFill>
                <a:schemeClr val="hlink"/>
              </a:solidFill>
              <a:ln w="31750" cap="flat" cmpd="sng" algn="ctr">
                <a:solidFill>
                  <a:schemeClr val="tx2">
                    <a:lumMod val="60000"/>
                    <a:lumOff val="40000"/>
                  </a:schemeClr>
                </a:solidFill>
                <a:prstDash val="solid"/>
                <a:round/>
                <a:headEnd type="none" w="med" len="med"/>
                <a:tailEnd type="none" w="med" len="med"/>
              </a:ln>
              <a:effectLst/>
            </p:spPr>
          </p:cxnSp>
          <p:cxnSp>
            <p:nvCxnSpPr>
              <p:cNvPr id="50" name="Straight Arrow Connector 49"/>
              <p:cNvCxnSpPr/>
              <p:nvPr/>
            </p:nvCxnSpPr>
            <p:spPr bwMode="auto">
              <a:xfrm rot="16200000" flipV="1">
                <a:off x="7431112" y="4840277"/>
                <a:ext cx="387974" cy="7294"/>
              </a:xfrm>
              <a:prstGeom prst="straightConnector1">
                <a:avLst/>
              </a:prstGeom>
              <a:solidFill>
                <a:schemeClr val="hlink"/>
              </a:solidFill>
              <a:ln w="31750" cap="flat" cmpd="sng" algn="ctr">
                <a:solidFill>
                  <a:schemeClr val="tx2">
                    <a:lumMod val="60000"/>
                    <a:lumOff val="40000"/>
                  </a:schemeClr>
                </a:solidFill>
                <a:prstDash val="solid"/>
                <a:round/>
                <a:headEnd type="arrow" w="med" len="med"/>
                <a:tailEnd type="none"/>
              </a:ln>
              <a:effectLst/>
            </p:spPr>
          </p:cxnSp>
          <p:cxnSp>
            <p:nvCxnSpPr>
              <p:cNvPr id="51" name="Straight Arrow Connector 50"/>
              <p:cNvCxnSpPr/>
              <p:nvPr/>
            </p:nvCxnSpPr>
            <p:spPr bwMode="auto">
              <a:xfrm rot="5400000" flipH="1" flipV="1">
                <a:off x="5434714" y="4840276"/>
                <a:ext cx="387974" cy="7296"/>
              </a:xfrm>
              <a:prstGeom prst="straightConnector1">
                <a:avLst/>
              </a:prstGeom>
              <a:solidFill>
                <a:schemeClr val="hlink"/>
              </a:solidFill>
              <a:ln w="31750" cap="flat" cmpd="sng" algn="ctr">
                <a:solidFill>
                  <a:schemeClr val="tx2">
                    <a:lumMod val="60000"/>
                    <a:lumOff val="40000"/>
                  </a:schemeClr>
                </a:solidFill>
                <a:prstDash val="solid"/>
                <a:round/>
                <a:headEnd type="arrow" w="med" len="med"/>
                <a:tailEnd type="none"/>
              </a:ln>
              <a:effectLst/>
            </p:spPr>
          </p:cxnSp>
          <p:cxnSp>
            <p:nvCxnSpPr>
              <p:cNvPr id="52" name="Straight Arrow Connector 51"/>
              <p:cNvCxnSpPr/>
              <p:nvPr/>
            </p:nvCxnSpPr>
            <p:spPr bwMode="auto">
              <a:xfrm rot="16200000" flipV="1">
                <a:off x="3451164" y="4844449"/>
                <a:ext cx="391454" cy="2432"/>
              </a:xfrm>
              <a:prstGeom prst="straightConnector1">
                <a:avLst/>
              </a:prstGeom>
              <a:solidFill>
                <a:schemeClr val="hlink"/>
              </a:solidFill>
              <a:ln w="31750" cap="flat" cmpd="sng" algn="ctr">
                <a:solidFill>
                  <a:schemeClr val="tx2">
                    <a:lumMod val="60000"/>
                    <a:lumOff val="40000"/>
                  </a:schemeClr>
                </a:solidFill>
                <a:prstDash val="solid"/>
                <a:round/>
                <a:headEnd type="arrow" w="med" len="med"/>
                <a:tailEnd type="none"/>
              </a:ln>
              <a:effectLst/>
            </p:spPr>
          </p:cxnSp>
          <p:cxnSp>
            <p:nvCxnSpPr>
              <p:cNvPr id="53" name="Straight Arrow Connector 52"/>
              <p:cNvCxnSpPr/>
              <p:nvPr/>
            </p:nvCxnSpPr>
            <p:spPr bwMode="auto">
              <a:xfrm rot="16200000" flipV="1">
                <a:off x="1466924" y="4839585"/>
                <a:ext cx="391454" cy="12159"/>
              </a:xfrm>
              <a:prstGeom prst="straightConnector1">
                <a:avLst/>
              </a:prstGeom>
              <a:solidFill>
                <a:schemeClr val="hlink"/>
              </a:solidFill>
              <a:ln w="31750" cap="flat" cmpd="sng" algn="ctr">
                <a:solidFill>
                  <a:schemeClr val="tx2">
                    <a:lumMod val="60000"/>
                    <a:lumOff val="40000"/>
                  </a:schemeClr>
                </a:solidFill>
                <a:prstDash val="solid"/>
                <a:round/>
                <a:headEnd type="arrow" w="med" len="med"/>
                <a:tailEnd type="none"/>
              </a:ln>
              <a:effectLst/>
            </p:spPr>
          </p:cxnSp>
        </p:grpSp>
      </p:grpSp>
      <p:grpSp>
        <p:nvGrpSpPr>
          <p:cNvPr id="5" name="Group 68"/>
          <p:cNvGrpSpPr>
            <a:grpSpLocks/>
          </p:cNvGrpSpPr>
          <p:nvPr/>
        </p:nvGrpSpPr>
        <p:grpSpPr bwMode="auto">
          <a:xfrm>
            <a:off x="501650" y="1816100"/>
            <a:ext cx="3016250" cy="752475"/>
            <a:chOff x="7237" y="209"/>
            <a:chExt cx="3015941" cy="753985"/>
          </a:xfrm>
        </p:grpSpPr>
        <p:sp>
          <p:nvSpPr>
            <p:cNvPr id="82" name="Rounded Rectangle 81"/>
            <p:cNvSpPr/>
            <p:nvPr/>
          </p:nvSpPr>
          <p:spPr>
            <a:xfrm>
              <a:off x="7237" y="209"/>
              <a:ext cx="3015941" cy="753985"/>
            </a:xfrm>
            <a:prstGeom prst="roundRect">
              <a:avLst>
                <a:gd name="adj" fmla="val 10000"/>
              </a:avLst>
            </a:prstGeom>
            <a:solidFill>
              <a:srgbClr val="F9DD6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3" name="Rounded Rectangle 4"/>
            <p:cNvSpPr/>
            <p:nvPr/>
          </p:nvSpPr>
          <p:spPr>
            <a:xfrm>
              <a:off x="29460" y="22479"/>
              <a:ext cx="2971496" cy="709446"/>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2400" dirty="0">
                  <a:solidFill>
                    <a:schemeClr val="tx1"/>
                  </a:solidFill>
                </a:rPr>
                <a:t>Identify Significant EMI Sources</a:t>
              </a:r>
            </a:p>
          </p:txBody>
        </p:sp>
      </p:grpSp>
      <p:grpSp>
        <p:nvGrpSpPr>
          <p:cNvPr id="6" name="Group 83"/>
          <p:cNvGrpSpPr>
            <a:grpSpLocks/>
          </p:cNvGrpSpPr>
          <p:nvPr/>
        </p:nvGrpSpPr>
        <p:grpSpPr bwMode="auto">
          <a:xfrm>
            <a:off x="501650" y="2589213"/>
            <a:ext cx="3016250" cy="998537"/>
            <a:chOff x="501850" y="2589628"/>
            <a:chExt cx="3015941" cy="997570"/>
          </a:xfrm>
        </p:grpSpPr>
        <p:sp>
          <p:nvSpPr>
            <p:cNvPr id="70" name="Right Arrow 69"/>
            <p:cNvSpPr/>
            <p:nvPr/>
          </p:nvSpPr>
          <p:spPr>
            <a:xfrm rot="5400000">
              <a:off x="1898011" y="2620484"/>
              <a:ext cx="223620" cy="161908"/>
            </a:xfrm>
            <a:prstGeom prst="rightArrow">
              <a:avLst>
                <a:gd name="adj1" fmla="val 66700"/>
                <a:gd name="adj2" fmla="val 50000"/>
              </a:avLst>
            </a:prstGeom>
            <a:solidFill>
              <a:schemeClr val="tx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45084" name="Group 70"/>
            <p:cNvGrpSpPr>
              <a:grpSpLocks/>
            </p:cNvGrpSpPr>
            <p:nvPr/>
          </p:nvGrpSpPr>
          <p:grpSpPr bwMode="auto">
            <a:xfrm>
              <a:off x="501850" y="2833213"/>
              <a:ext cx="3015941" cy="753985"/>
              <a:chOff x="7237" y="1018089"/>
              <a:chExt cx="3015941" cy="753985"/>
            </a:xfrm>
          </p:grpSpPr>
          <p:sp>
            <p:nvSpPr>
              <p:cNvPr id="80" name="Rounded Rectangle 79"/>
              <p:cNvSpPr/>
              <p:nvPr/>
            </p:nvSpPr>
            <p:spPr>
              <a:xfrm>
                <a:off x="7237" y="1018742"/>
                <a:ext cx="3015941" cy="753332"/>
              </a:xfrm>
              <a:prstGeom prst="roundRect">
                <a:avLst>
                  <a:gd name="adj" fmla="val 10000"/>
                </a:avLst>
              </a:prstGeom>
              <a:solidFill>
                <a:srgbClr val="FFC0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1" name="Rounded Rectangle 7"/>
              <p:cNvSpPr/>
              <p:nvPr/>
            </p:nvSpPr>
            <p:spPr>
              <a:xfrm>
                <a:off x="29460" y="1040946"/>
                <a:ext cx="2971496" cy="7089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7940" tIns="27940" rIns="27940" bIns="27940" spcCol="1270" anchor="ctr"/>
              <a:lstStyle/>
              <a:p>
                <a:pPr algn="ctr" defTabSz="977900">
                  <a:lnSpc>
                    <a:spcPct val="90000"/>
                  </a:lnSpc>
                  <a:spcAft>
                    <a:spcPct val="35000"/>
                  </a:spcAft>
                  <a:defRPr/>
                </a:pPr>
                <a:r>
                  <a:rPr lang="en-US" sz="2200" dirty="0">
                    <a:solidFill>
                      <a:schemeClr val="tx1"/>
                    </a:solidFill>
                  </a:rPr>
                  <a:t>Figure Out EMI Coupling Paths </a:t>
                </a:r>
              </a:p>
            </p:txBody>
          </p:sp>
        </p:grpSp>
      </p:grpSp>
      <p:grpSp>
        <p:nvGrpSpPr>
          <p:cNvPr id="8" name="Group 84"/>
          <p:cNvGrpSpPr>
            <a:grpSpLocks/>
          </p:cNvGrpSpPr>
          <p:nvPr/>
        </p:nvGrpSpPr>
        <p:grpSpPr bwMode="auto">
          <a:xfrm>
            <a:off x="509588" y="3627438"/>
            <a:ext cx="3014662" cy="958850"/>
            <a:chOff x="509087" y="3626904"/>
            <a:chExt cx="3015941" cy="959592"/>
          </a:xfrm>
        </p:grpSpPr>
        <p:sp>
          <p:nvSpPr>
            <p:cNvPr id="72" name="Right Arrow 71"/>
            <p:cNvSpPr/>
            <p:nvPr/>
          </p:nvSpPr>
          <p:spPr>
            <a:xfrm rot="5375104">
              <a:off x="1930473" y="3633286"/>
              <a:ext cx="165228" cy="152465"/>
            </a:xfrm>
            <a:prstGeom prst="rightArrow">
              <a:avLst>
                <a:gd name="adj1" fmla="val 66700"/>
                <a:gd name="adj2" fmla="val 50000"/>
              </a:avLst>
            </a:prstGeom>
            <a:solidFill>
              <a:schemeClr val="tx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45080" name="Group 72"/>
            <p:cNvGrpSpPr>
              <a:grpSpLocks/>
            </p:cNvGrpSpPr>
            <p:nvPr/>
          </p:nvGrpSpPr>
          <p:grpSpPr bwMode="auto">
            <a:xfrm>
              <a:off x="509087" y="3832511"/>
              <a:ext cx="3015941" cy="753985"/>
              <a:chOff x="14474" y="2017387"/>
              <a:chExt cx="3015941" cy="753985"/>
            </a:xfrm>
          </p:grpSpPr>
          <p:sp>
            <p:nvSpPr>
              <p:cNvPr id="78" name="Rounded Rectangle 77"/>
              <p:cNvSpPr/>
              <p:nvPr/>
            </p:nvSpPr>
            <p:spPr>
              <a:xfrm>
                <a:off x="14474" y="2016725"/>
                <a:ext cx="3015941" cy="754647"/>
              </a:xfrm>
              <a:prstGeom prst="roundRect">
                <a:avLst>
                  <a:gd name="adj" fmla="val 10000"/>
                </a:avLst>
              </a:prstGeom>
              <a:solidFill>
                <a:schemeClr val="accent6">
                  <a:lumMod val="60000"/>
                  <a:lumOff val="4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9" name="Rounded Rectangle 10"/>
              <p:cNvSpPr/>
              <p:nvPr/>
            </p:nvSpPr>
            <p:spPr>
              <a:xfrm>
                <a:off x="36708" y="2038968"/>
                <a:ext cx="2971472" cy="7101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7940" tIns="27940" rIns="27940" bIns="27940" spcCol="1270" anchor="ctr"/>
              <a:lstStyle/>
              <a:p>
                <a:pPr algn="ctr" defTabSz="977900">
                  <a:lnSpc>
                    <a:spcPct val="90000"/>
                  </a:lnSpc>
                  <a:spcAft>
                    <a:spcPct val="35000"/>
                  </a:spcAft>
                  <a:defRPr/>
                </a:pPr>
                <a:r>
                  <a:rPr lang="en-US" sz="2200" dirty="0">
                    <a:solidFill>
                      <a:schemeClr val="tx1"/>
                    </a:solidFill>
                  </a:rPr>
                  <a:t>Engineer Circuit Layout To Mitigate EMI</a:t>
                </a:r>
              </a:p>
            </p:txBody>
          </p:sp>
        </p:grpSp>
      </p:grpSp>
      <p:grpSp>
        <p:nvGrpSpPr>
          <p:cNvPr id="10" name="Group 61"/>
          <p:cNvGrpSpPr>
            <a:grpSpLocks/>
          </p:cNvGrpSpPr>
          <p:nvPr/>
        </p:nvGrpSpPr>
        <p:grpSpPr bwMode="auto">
          <a:xfrm>
            <a:off x="501650" y="2635250"/>
            <a:ext cx="8086725" cy="2987675"/>
            <a:chOff x="501850" y="2635135"/>
            <a:chExt cx="8086784" cy="2987824"/>
          </a:xfrm>
        </p:grpSpPr>
        <p:grpSp>
          <p:nvGrpSpPr>
            <p:cNvPr id="45069" name="Group 65"/>
            <p:cNvGrpSpPr>
              <a:grpSpLocks/>
            </p:cNvGrpSpPr>
            <p:nvPr/>
          </p:nvGrpSpPr>
          <p:grpSpPr bwMode="auto">
            <a:xfrm>
              <a:off x="4507085" y="2635135"/>
              <a:ext cx="4081549" cy="1988393"/>
              <a:chOff x="4172989" y="2635135"/>
              <a:chExt cx="4081549" cy="1988393"/>
            </a:xfrm>
          </p:grpSpPr>
          <p:sp>
            <p:nvSpPr>
              <p:cNvPr id="45075" name="TextBox 28"/>
              <p:cNvSpPr txBox="1">
                <a:spLocks noChangeArrowheads="1"/>
              </p:cNvSpPr>
              <p:nvPr/>
            </p:nvSpPr>
            <p:spPr bwMode="auto">
              <a:xfrm>
                <a:off x="4172989" y="2664611"/>
                <a:ext cx="1022506" cy="592503"/>
              </a:xfrm>
              <a:prstGeom prst="rect">
                <a:avLst/>
              </a:prstGeom>
              <a:solidFill>
                <a:srgbClr val="00B050"/>
              </a:solidFill>
              <a:ln w="9525">
                <a:noFill/>
                <a:miter lim="800000"/>
                <a:headEnd/>
                <a:tailEnd/>
              </a:ln>
            </p:spPr>
            <p:txBody>
              <a:bodyPr>
                <a:spAutoFit/>
              </a:bodyPr>
              <a:lstStyle/>
              <a:p>
                <a:r>
                  <a:rPr lang="en-US" sz="1600"/>
                  <a:t>EMI Filters</a:t>
                </a:r>
              </a:p>
            </p:txBody>
          </p:sp>
          <p:sp>
            <p:nvSpPr>
              <p:cNvPr id="45076" name="TextBox 60"/>
              <p:cNvSpPr txBox="1">
                <a:spLocks noChangeArrowheads="1"/>
              </p:cNvSpPr>
              <p:nvPr/>
            </p:nvSpPr>
            <p:spPr bwMode="auto">
              <a:xfrm>
                <a:off x="4175030" y="4031025"/>
                <a:ext cx="1022506" cy="592503"/>
              </a:xfrm>
              <a:prstGeom prst="rect">
                <a:avLst/>
              </a:prstGeom>
              <a:solidFill>
                <a:srgbClr val="00B050"/>
              </a:solidFill>
              <a:ln w="9525">
                <a:noFill/>
                <a:miter lim="800000"/>
                <a:headEnd/>
                <a:tailEnd/>
              </a:ln>
            </p:spPr>
            <p:txBody>
              <a:bodyPr>
                <a:spAutoFit/>
              </a:bodyPr>
              <a:lstStyle/>
              <a:p>
                <a:r>
                  <a:rPr lang="en-US" sz="1600"/>
                  <a:t>EMI Filters</a:t>
                </a:r>
              </a:p>
            </p:txBody>
          </p:sp>
          <p:sp>
            <p:nvSpPr>
              <p:cNvPr id="45077" name="TextBox 62"/>
              <p:cNvSpPr txBox="1">
                <a:spLocks noChangeArrowheads="1"/>
              </p:cNvSpPr>
              <p:nvPr/>
            </p:nvSpPr>
            <p:spPr bwMode="auto">
              <a:xfrm>
                <a:off x="6905797" y="2635135"/>
                <a:ext cx="1315490" cy="347329"/>
              </a:xfrm>
              <a:prstGeom prst="rect">
                <a:avLst/>
              </a:prstGeom>
              <a:solidFill>
                <a:srgbClr val="00B050"/>
              </a:solidFill>
              <a:ln w="9525">
                <a:noFill/>
                <a:miter lim="800000"/>
                <a:headEnd/>
                <a:tailEnd/>
              </a:ln>
            </p:spPr>
            <p:txBody>
              <a:bodyPr>
                <a:spAutoFit/>
              </a:bodyPr>
              <a:lstStyle/>
              <a:p>
                <a:r>
                  <a:rPr lang="en-US" sz="1600"/>
                  <a:t>Shielding</a:t>
                </a:r>
              </a:p>
            </p:txBody>
          </p:sp>
          <p:sp>
            <p:nvSpPr>
              <p:cNvPr id="45078" name="TextBox 63"/>
              <p:cNvSpPr txBox="1">
                <a:spLocks noChangeArrowheads="1"/>
              </p:cNvSpPr>
              <p:nvPr/>
            </p:nvSpPr>
            <p:spPr bwMode="auto">
              <a:xfrm>
                <a:off x="6924462" y="4246939"/>
                <a:ext cx="1330076" cy="347329"/>
              </a:xfrm>
              <a:prstGeom prst="rect">
                <a:avLst/>
              </a:prstGeom>
              <a:solidFill>
                <a:srgbClr val="00B050"/>
              </a:solidFill>
              <a:ln w="9525">
                <a:noFill/>
                <a:miter lim="800000"/>
                <a:headEnd/>
                <a:tailEnd/>
              </a:ln>
            </p:spPr>
            <p:txBody>
              <a:bodyPr>
                <a:spAutoFit/>
              </a:bodyPr>
              <a:lstStyle/>
              <a:p>
                <a:r>
                  <a:rPr lang="en-US" sz="1600"/>
                  <a:t>Shielding</a:t>
                </a:r>
              </a:p>
            </p:txBody>
          </p:sp>
        </p:grpSp>
        <p:grpSp>
          <p:nvGrpSpPr>
            <p:cNvPr id="45070" name="Group 85"/>
            <p:cNvGrpSpPr>
              <a:grpSpLocks/>
            </p:cNvGrpSpPr>
            <p:nvPr/>
          </p:nvGrpSpPr>
          <p:grpSpPr bwMode="auto">
            <a:xfrm>
              <a:off x="501850" y="4626898"/>
              <a:ext cx="3015941" cy="996061"/>
              <a:chOff x="501850" y="4626898"/>
              <a:chExt cx="3015941" cy="996061"/>
            </a:xfrm>
          </p:grpSpPr>
          <p:sp>
            <p:nvSpPr>
              <p:cNvPr id="74" name="Right Arrow 73"/>
              <p:cNvSpPr/>
              <p:nvPr/>
            </p:nvSpPr>
            <p:spPr>
              <a:xfrm rot="5424004">
                <a:off x="1912350" y="4642632"/>
                <a:ext cx="201622" cy="171451"/>
              </a:xfrm>
              <a:prstGeom prst="rightArrow">
                <a:avLst>
                  <a:gd name="adj1" fmla="val 66700"/>
                  <a:gd name="adj2" fmla="val 50000"/>
                </a:avLst>
              </a:prstGeom>
              <a:solidFill>
                <a:schemeClr val="tx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45072" name="Group 74"/>
              <p:cNvGrpSpPr>
                <a:grpSpLocks/>
              </p:cNvGrpSpPr>
              <p:nvPr/>
            </p:nvGrpSpPr>
            <p:grpSpPr bwMode="auto">
              <a:xfrm>
                <a:off x="501850" y="4868974"/>
                <a:ext cx="3015941" cy="753985"/>
                <a:chOff x="7237" y="3053850"/>
                <a:chExt cx="3015941" cy="753985"/>
              </a:xfrm>
            </p:grpSpPr>
            <p:sp>
              <p:nvSpPr>
                <p:cNvPr id="76" name="Rounded Rectangle 75"/>
                <p:cNvSpPr/>
                <p:nvPr/>
              </p:nvSpPr>
              <p:spPr>
                <a:xfrm>
                  <a:off x="7237" y="3053735"/>
                  <a:ext cx="3016272" cy="754100"/>
                </a:xfrm>
                <a:prstGeom prst="roundRect">
                  <a:avLst>
                    <a:gd name="adj" fmla="val 10000"/>
                  </a:avLst>
                </a:prstGeom>
                <a:solidFill>
                  <a:schemeClr val="accent6">
                    <a:lumMod val="60000"/>
                    <a:lumOff val="4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7" name="Rounded Rectangle 13"/>
                <p:cNvSpPr/>
                <p:nvPr/>
              </p:nvSpPr>
              <p:spPr>
                <a:xfrm>
                  <a:off x="29462" y="3075961"/>
                  <a:ext cx="2971822" cy="7096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7940" tIns="27940" rIns="27940" bIns="27940" spcCol="1270" anchor="ctr"/>
                <a:lstStyle/>
                <a:p>
                  <a:pPr algn="ctr" defTabSz="977900">
                    <a:lnSpc>
                      <a:spcPct val="90000"/>
                    </a:lnSpc>
                    <a:spcAft>
                      <a:spcPct val="35000"/>
                    </a:spcAft>
                    <a:defRPr/>
                  </a:pPr>
                  <a:r>
                    <a:rPr lang="en-US" sz="2200" dirty="0">
                      <a:solidFill>
                        <a:schemeClr val="tx1"/>
                      </a:solidFill>
                    </a:rPr>
                    <a:t>Add EMI Filter / </a:t>
                  </a:r>
                  <a:r>
                    <a:rPr lang="en-US" sz="2200" dirty="0" err="1">
                      <a:solidFill>
                        <a:schemeClr val="tx1"/>
                      </a:solidFill>
                    </a:rPr>
                    <a:t>Snubber</a:t>
                  </a:r>
                  <a:r>
                    <a:rPr lang="en-US" sz="2200" dirty="0">
                      <a:solidFill>
                        <a:schemeClr val="tx1"/>
                      </a:solidFill>
                    </a:rPr>
                    <a:t> / Shielding</a:t>
                  </a:r>
                </a:p>
              </p:txBody>
            </p:sp>
          </p:grpSp>
        </p:grpSp>
      </p:grpSp>
      <p:sp>
        <p:nvSpPr>
          <p:cNvPr id="60" name="Left Arrow 59">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2"/>
                                        </p:tgtEl>
                                      </p:cBhvr>
                                      <p:by x="70000" y="70000"/>
                                    </p:animScale>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0"/>
          </p:nvPr>
        </p:nvSpPr>
        <p:spPr>
          <a:noFill/>
        </p:spPr>
        <p:txBody>
          <a:bodyPr/>
          <a:lstStyle/>
          <a:p>
            <a:fld id="{A00D3A5A-F20C-453E-868A-57436A136796}" type="slidenum">
              <a:rPr lang="en-US" smtClean="0">
                <a:latin typeface="Arial" pitchFamily="34" charset="0"/>
              </a:rPr>
              <a:pPr/>
              <a:t>11</a:t>
            </a:fld>
            <a:endParaRPr lang="en-US" smtClean="0">
              <a:latin typeface="Arial" pitchFamily="34" charset="0"/>
            </a:endParaRPr>
          </a:p>
        </p:txBody>
      </p:sp>
      <p:sp>
        <p:nvSpPr>
          <p:cNvPr id="46083" name="Rectangle 2"/>
          <p:cNvSpPr>
            <a:spLocks noGrp="1" noChangeArrowheads="1"/>
          </p:cNvSpPr>
          <p:nvPr>
            <p:ph type="title" idx="4294967295"/>
          </p:nvPr>
        </p:nvSpPr>
        <p:spPr/>
        <p:txBody>
          <a:bodyPr/>
          <a:lstStyle/>
          <a:p>
            <a:pPr eaLnBrk="1" hangingPunct="1"/>
            <a:r>
              <a:rPr lang="en-US" smtClean="0"/>
              <a:t>SMPSs Are Big Generators Of Radiated And Conducted Emissions</a:t>
            </a:r>
          </a:p>
        </p:txBody>
      </p:sp>
      <p:sp>
        <p:nvSpPr>
          <p:cNvPr id="46084" name="Rectangle 3"/>
          <p:cNvSpPr>
            <a:spLocks noGrp="1" noChangeArrowheads="1"/>
          </p:cNvSpPr>
          <p:nvPr>
            <p:ph idx="4294967295"/>
          </p:nvPr>
        </p:nvSpPr>
        <p:spPr>
          <a:xfrm>
            <a:off x="0" y="3608388"/>
            <a:ext cx="5173663" cy="2887662"/>
          </a:xfrm>
        </p:spPr>
        <p:txBody>
          <a:bodyPr/>
          <a:lstStyle/>
          <a:p>
            <a:pPr eaLnBrk="1" hangingPunct="1"/>
            <a:r>
              <a:rPr lang="en-US" smtClean="0"/>
              <a:t>Due to</a:t>
            </a:r>
          </a:p>
          <a:p>
            <a:pPr lvl="1" eaLnBrk="1" hangingPunct="1"/>
            <a:r>
              <a:rPr lang="en-US" smtClean="0"/>
              <a:t>High power</a:t>
            </a:r>
          </a:p>
          <a:p>
            <a:pPr lvl="1" eaLnBrk="1" hangingPunct="1"/>
            <a:r>
              <a:rPr lang="en-US" smtClean="0"/>
              <a:t>High di/dt on the switches and diodes</a:t>
            </a:r>
          </a:p>
          <a:p>
            <a:pPr lvl="1" eaLnBrk="1" hangingPunct="1"/>
            <a:r>
              <a:rPr lang="en-US" smtClean="0"/>
              <a:t>Fast transients (voltage and current)</a:t>
            </a:r>
          </a:p>
          <a:p>
            <a:pPr lvl="1" eaLnBrk="1" hangingPunct="1"/>
            <a:r>
              <a:rPr lang="en-US" smtClean="0"/>
              <a:t>Not generally enclosed (not shielded)</a:t>
            </a:r>
          </a:p>
          <a:p>
            <a:pPr lvl="1" eaLnBrk="1" hangingPunct="1"/>
            <a:r>
              <a:rPr lang="en-US" smtClean="0"/>
              <a:t>Parasitic inductance and capacitance in current paths</a:t>
            </a:r>
          </a:p>
          <a:p>
            <a:pPr lvl="1" eaLnBrk="1" hangingPunct="1"/>
            <a:endParaRPr lang="en-US" smtClean="0"/>
          </a:p>
        </p:txBody>
      </p:sp>
      <p:sp>
        <p:nvSpPr>
          <p:cNvPr id="63" name="Rounded Rectangle 62"/>
          <p:cNvSpPr/>
          <p:nvPr/>
        </p:nvSpPr>
        <p:spPr bwMode="auto">
          <a:xfrm>
            <a:off x="2773126" y="1410946"/>
            <a:ext cx="1633728" cy="1865376"/>
          </a:xfrm>
          <a:prstGeom prst="roundRect">
            <a:avLst/>
          </a:prstGeom>
          <a:ln>
            <a:headEnd type="none" w="med" len="med"/>
            <a:tailEnd type="none" w="med" len="med"/>
          </a:ln>
          <a:effectLst>
            <a:glow rad="228600">
              <a:schemeClr val="accent1">
                <a:satMod val="175000"/>
                <a:alpha val="40000"/>
              </a:schemeClr>
            </a:glow>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anchor="ctr"/>
          <a:lstStyle/>
          <a:p>
            <a:pPr algn="ctr">
              <a:lnSpc>
                <a:spcPct val="90000"/>
              </a:lnSpc>
              <a:spcBef>
                <a:spcPct val="50000"/>
              </a:spcBef>
              <a:defRPr/>
            </a:pPr>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Switch Mode Power Supply</a:t>
            </a:r>
            <a:endPar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endParaRPr>
          </a:p>
        </p:txBody>
      </p:sp>
      <p:sp>
        <p:nvSpPr>
          <p:cNvPr id="64" name="Rounded Rectangle 63"/>
          <p:cNvSpPr/>
          <p:nvPr/>
        </p:nvSpPr>
        <p:spPr bwMode="auto">
          <a:xfrm>
            <a:off x="164038" y="1959586"/>
            <a:ext cx="1548384" cy="731520"/>
          </a:xfrm>
          <a:prstGeom prst="roundRect">
            <a:avLst/>
          </a:prstGeom>
          <a:ln>
            <a:headEnd type="none" w="med" len="med"/>
            <a:tailEnd type="none" w="med" len="med"/>
          </a:ln>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en-US" sz="240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cs typeface="Arial" pitchFamily="34" charset="0"/>
              </a:rPr>
              <a:t>Supply</a:t>
            </a:r>
          </a:p>
        </p:txBody>
      </p:sp>
      <p:sp>
        <p:nvSpPr>
          <p:cNvPr id="65" name="Rounded Rectangle 64"/>
          <p:cNvSpPr/>
          <p:nvPr/>
        </p:nvSpPr>
        <p:spPr bwMode="auto">
          <a:xfrm>
            <a:off x="5485846" y="1904722"/>
            <a:ext cx="1548384" cy="731520"/>
          </a:xfrm>
          <a:prstGeom prst="roundRect">
            <a:avLst/>
          </a:prstGeom>
          <a:ln>
            <a:headEnd type="none" w="med" len="med"/>
            <a:tailEnd type="none" w="med" len="med"/>
          </a:ln>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en-US" sz="240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cs typeface="Arial" pitchFamily="34" charset="0"/>
              </a:rPr>
              <a:t>LOAD</a:t>
            </a:r>
          </a:p>
        </p:txBody>
      </p:sp>
      <p:cxnSp>
        <p:nvCxnSpPr>
          <p:cNvPr id="46088" name="Shape 68"/>
          <p:cNvCxnSpPr>
            <a:cxnSpLocks noChangeShapeType="1"/>
            <a:endCxn id="65" idx="0"/>
          </p:cNvCxnSpPr>
          <p:nvPr/>
        </p:nvCxnSpPr>
        <p:spPr bwMode="auto">
          <a:xfrm>
            <a:off x="4419600" y="1690688"/>
            <a:ext cx="1839913" cy="214312"/>
          </a:xfrm>
          <a:prstGeom prst="bentConnector2">
            <a:avLst/>
          </a:prstGeom>
          <a:noFill/>
          <a:ln w="38100" algn="ctr">
            <a:solidFill>
              <a:schemeClr val="tx1"/>
            </a:solidFill>
            <a:round/>
            <a:headEnd/>
            <a:tailEnd/>
          </a:ln>
        </p:spPr>
      </p:cxnSp>
      <p:cxnSp>
        <p:nvCxnSpPr>
          <p:cNvPr id="46089" name="Shape 70"/>
          <p:cNvCxnSpPr>
            <a:cxnSpLocks noChangeShapeType="1"/>
            <a:endCxn id="65" idx="2"/>
          </p:cNvCxnSpPr>
          <p:nvPr/>
        </p:nvCxnSpPr>
        <p:spPr bwMode="auto">
          <a:xfrm flipV="1">
            <a:off x="4394200" y="2636838"/>
            <a:ext cx="1865313" cy="261937"/>
          </a:xfrm>
          <a:prstGeom prst="bentConnector2">
            <a:avLst/>
          </a:prstGeom>
          <a:noFill/>
          <a:ln w="38100" algn="ctr">
            <a:solidFill>
              <a:schemeClr val="tx1"/>
            </a:solidFill>
            <a:round/>
            <a:headEnd/>
            <a:tailEnd/>
          </a:ln>
        </p:spPr>
      </p:cxnSp>
      <p:cxnSp>
        <p:nvCxnSpPr>
          <p:cNvPr id="46090" name="Shape 72"/>
          <p:cNvCxnSpPr>
            <a:cxnSpLocks noChangeShapeType="1"/>
            <a:endCxn id="64" idx="0"/>
          </p:cNvCxnSpPr>
          <p:nvPr/>
        </p:nvCxnSpPr>
        <p:spPr bwMode="auto">
          <a:xfrm rot="10800000" flipV="1">
            <a:off x="938213" y="1654175"/>
            <a:ext cx="1822450" cy="304800"/>
          </a:xfrm>
          <a:prstGeom prst="bentConnector2">
            <a:avLst/>
          </a:prstGeom>
          <a:noFill/>
          <a:ln w="38100" algn="ctr">
            <a:solidFill>
              <a:schemeClr val="tx1"/>
            </a:solidFill>
            <a:round/>
            <a:headEnd/>
            <a:tailEnd/>
          </a:ln>
        </p:spPr>
      </p:cxnSp>
      <p:cxnSp>
        <p:nvCxnSpPr>
          <p:cNvPr id="46091" name="Shape 74"/>
          <p:cNvCxnSpPr>
            <a:cxnSpLocks noChangeShapeType="1"/>
            <a:endCxn id="64" idx="2"/>
          </p:cNvCxnSpPr>
          <p:nvPr/>
        </p:nvCxnSpPr>
        <p:spPr bwMode="auto">
          <a:xfrm rot="10800000">
            <a:off x="938213" y="2690813"/>
            <a:ext cx="1835150" cy="304800"/>
          </a:xfrm>
          <a:prstGeom prst="bentConnector2">
            <a:avLst/>
          </a:prstGeom>
          <a:noFill/>
          <a:ln w="38100" algn="ctr">
            <a:solidFill>
              <a:schemeClr val="tx1"/>
            </a:solidFill>
            <a:round/>
            <a:headEnd/>
            <a:tailEnd/>
          </a:ln>
        </p:spPr>
      </p:cxnSp>
      <p:grpSp>
        <p:nvGrpSpPr>
          <p:cNvPr id="2" name="Group 79"/>
          <p:cNvGrpSpPr>
            <a:grpSpLocks/>
          </p:cNvGrpSpPr>
          <p:nvPr/>
        </p:nvGrpSpPr>
        <p:grpSpPr bwMode="auto">
          <a:xfrm>
            <a:off x="1865313" y="1477963"/>
            <a:ext cx="3498850" cy="1700212"/>
            <a:chOff x="2712720" y="1444752"/>
            <a:chExt cx="3499104" cy="1700784"/>
          </a:xfrm>
        </p:grpSpPr>
        <p:sp>
          <p:nvSpPr>
            <p:cNvPr id="46117" name="Right Arrow 75"/>
            <p:cNvSpPr>
              <a:spLocks noChangeArrowheads="1"/>
            </p:cNvSpPr>
            <p:nvPr/>
          </p:nvSpPr>
          <p:spPr bwMode="auto">
            <a:xfrm>
              <a:off x="5669280" y="1487424"/>
              <a:ext cx="524256" cy="341376"/>
            </a:xfrm>
            <a:prstGeom prst="rightArrow">
              <a:avLst>
                <a:gd name="adj1" fmla="val 50000"/>
                <a:gd name="adj2" fmla="val 50003"/>
              </a:avLst>
            </a:prstGeom>
            <a:solidFill>
              <a:srgbClr val="C00000"/>
            </a:solidFill>
            <a:ln w="19050" algn="ctr">
              <a:solidFill>
                <a:schemeClr val="bg2"/>
              </a:solidFill>
              <a:round/>
              <a:headEnd/>
              <a:tailEnd/>
            </a:ln>
          </p:spPr>
          <p:txBody>
            <a:bodyPr anchor="ctr"/>
            <a:lstStyle/>
            <a:p>
              <a:pPr algn="ctr">
                <a:lnSpc>
                  <a:spcPct val="90000"/>
                </a:lnSpc>
                <a:spcBef>
                  <a:spcPct val="50000"/>
                </a:spcBef>
              </a:pPr>
              <a:endParaRPr lang="en-US" sz="2400" b="1">
                <a:cs typeface="Arial" pitchFamily="34" charset="0"/>
              </a:endParaRPr>
            </a:p>
          </p:txBody>
        </p:sp>
        <p:sp>
          <p:nvSpPr>
            <p:cNvPr id="46118" name="Right Arrow 76"/>
            <p:cNvSpPr>
              <a:spLocks noChangeArrowheads="1"/>
            </p:cNvSpPr>
            <p:nvPr/>
          </p:nvSpPr>
          <p:spPr bwMode="auto">
            <a:xfrm>
              <a:off x="5687568" y="2688336"/>
              <a:ext cx="524256" cy="341376"/>
            </a:xfrm>
            <a:prstGeom prst="rightArrow">
              <a:avLst>
                <a:gd name="adj1" fmla="val 50000"/>
                <a:gd name="adj2" fmla="val 50003"/>
              </a:avLst>
            </a:prstGeom>
            <a:solidFill>
              <a:srgbClr val="C00000"/>
            </a:solidFill>
            <a:ln w="19050" algn="ctr">
              <a:solidFill>
                <a:schemeClr val="bg2"/>
              </a:solidFill>
              <a:round/>
              <a:headEnd/>
              <a:tailEnd/>
            </a:ln>
          </p:spPr>
          <p:txBody>
            <a:bodyPr anchor="ctr"/>
            <a:lstStyle/>
            <a:p>
              <a:pPr algn="ctr">
                <a:lnSpc>
                  <a:spcPct val="90000"/>
                </a:lnSpc>
                <a:spcBef>
                  <a:spcPct val="50000"/>
                </a:spcBef>
              </a:pPr>
              <a:endParaRPr lang="en-US" sz="2400" b="1">
                <a:cs typeface="Arial" pitchFamily="34" charset="0"/>
              </a:endParaRPr>
            </a:p>
          </p:txBody>
        </p:sp>
        <p:sp>
          <p:nvSpPr>
            <p:cNvPr id="46119" name="Right Arrow 77"/>
            <p:cNvSpPr>
              <a:spLocks noChangeArrowheads="1"/>
            </p:cNvSpPr>
            <p:nvPr/>
          </p:nvSpPr>
          <p:spPr bwMode="auto">
            <a:xfrm rot="10800000">
              <a:off x="2712720" y="1444752"/>
              <a:ext cx="524256" cy="341376"/>
            </a:xfrm>
            <a:prstGeom prst="rightArrow">
              <a:avLst>
                <a:gd name="adj1" fmla="val 50000"/>
                <a:gd name="adj2" fmla="val 50003"/>
              </a:avLst>
            </a:prstGeom>
            <a:solidFill>
              <a:srgbClr val="C00000"/>
            </a:solidFill>
            <a:ln w="19050" algn="ctr">
              <a:solidFill>
                <a:schemeClr val="bg2"/>
              </a:solidFill>
              <a:round/>
              <a:headEnd/>
              <a:tailEnd/>
            </a:ln>
          </p:spPr>
          <p:txBody>
            <a:bodyPr anchor="ctr"/>
            <a:lstStyle/>
            <a:p>
              <a:pPr algn="ctr">
                <a:lnSpc>
                  <a:spcPct val="90000"/>
                </a:lnSpc>
                <a:spcBef>
                  <a:spcPct val="50000"/>
                </a:spcBef>
              </a:pPr>
              <a:endParaRPr lang="en-US" sz="2400" b="1">
                <a:cs typeface="Arial" pitchFamily="34" charset="0"/>
              </a:endParaRPr>
            </a:p>
          </p:txBody>
        </p:sp>
        <p:sp>
          <p:nvSpPr>
            <p:cNvPr id="79" name="Right Arrow 78"/>
            <p:cNvSpPr/>
            <p:nvPr/>
          </p:nvSpPr>
          <p:spPr bwMode="auto">
            <a:xfrm rot="10800000">
              <a:off x="2731008" y="2804160"/>
              <a:ext cx="524256" cy="341376"/>
            </a:xfrm>
            <a:prstGeom prst="rightArrow">
              <a:avLst/>
            </a:prstGeom>
            <a:solidFill>
              <a:srgbClr val="C00000"/>
            </a:solidFill>
            <a:ln w="19050" cap="flat" cmpd="sng" algn="ctr">
              <a:solidFill>
                <a:schemeClr val="bg2"/>
              </a:solidFill>
              <a:prstDash val="solid"/>
              <a:round/>
              <a:headEnd type="none" w="med" len="med"/>
              <a:tailEnd type="none" w="med" len="med"/>
            </a:ln>
            <a:effectLst/>
            <a:scene3d>
              <a:camera prst="orthographicFront"/>
              <a:lightRig rig="threePt" dir="t"/>
            </a:scene3d>
            <a:sp3d prstMaterial="matte"/>
          </p:spPr>
          <p:txBody>
            <a:bodyPr anchor="ctr"/>
            <a:lstStyle/>
            <a:p>
              <a:pPr algn="ctr">
                <a:lnSpc>
                  <a:spcPct val="90000"/>
                </a:lnSpc>
                <a:spcBef>
                  <a:spcPct val="50000"/>
                </a:spcBef>
                <a:defRPr/>
              </a:pPr>
              <a:endParaRPr lang="en-US" sz="2400" b="1">
                <a:cs typeface="Arial" pitchFamily="34" charset="0"/>
              </a:endParaRPr>
            </a:p>
          </p:txBody>
        </p:sp>
      </p:grpSp>
      <p:grpSp>
        <p:nvGrpSpPr>
          <p:cNvPr id="3" name="Group 102"/>
          <p:cNvGrpSpPr>
            <a:grpSpLocks/>
          </p:cNvGrpSpPr>
          <p:nvPr/>
        </p:nvGrpSpPr>
        <p:grpSpPr bwMode="auto">
          <a:xfrm>
            <a:off x="2492375" y="1112838"/>
            <a:ext cx="2163763" cy="2346325"/>
            <a:chOff x="3340608" y="1078992"/>
            <a:chExt cx="2164080" cy="2346960"/>
          </a:xfrm>
        </p:grpSpPr>
        <p:grpSp>
          <p:nvGrpSpPr>
            <p:cNvPr id="46097" name="Group 86"/>
            <p:cNvGrpSpPr>
              <a:grpSpLocks/>
            </p:cNvGrpSpPr>
            <p:nvPr/>
          </p:nvGrpSpPr>
          <p:grpSpPr bwMode="auto">
            <a:xfrm rot="10107870">
              <a:off x="3340608" y="2450592"/>
              <a:ext cx="1048512" cy="975360"/>
              <a:chOff x="2987040" y="3511296"/>
              <a:chExt cx="1048512" cy="975360"/>
            </a:xfrm>
          </p:grpSpPr>
          <p:sp>
            <p:nvSpPr>
              <p:cNvPr id="81" name="Arc 80"/>
              <p:cNvSpPr/>
              <p:nvPr/>
            </p:nvSpPr>
            <p:spPr bwMode="auto">
              <a:xfrm>
                <a:off x="2987679" y="3511361"/>
                <a:ext cx="1047904" cy="974989"/>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84" name="Arc 83"/>
              <p:cNvSpPr/>
              <p:nvPr/>
            </p:nvSpPr>
            <p:spPr bwMode="auto">
              <a:xfrm>
                <a:off x="3093841" y="3620522"/>
                <a:ext cx="774814" cy="689162"/>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85" name="Arc 84"/>
              <p:cNvSpPr/>
              <p:nvPr/>
            </p:nvSpPr>
            <p:spPr bwMode="auto">
              <a:xfrm>
                <a:off x="3213383" y="3755687"/>
                <a:ext cx="522364" cy="412862"/>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86" name="Arc 85"/>
              <p:cNvSpPr/>
              <p:nvPr/>
            </p:nvSpPr>
            <p:spPr bwMode="auto">
              <a:xfrm>
                <a:off x="3281216" y="3844357"/>
                <a:ext cx="338187" cy="219134"/>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grpSp>
        <p:grpSp>
          <p:nvGrpSpPr>
            <p:cNvPr id="46098" name="Group 87"/>
            <p:cNvGrpSpPr>
              <a:grpSpLocks/>
            </p:cNvGrpSpPr>
            <p:nvPr/>
          </p:nvGrpSpPr>
          <p:grpSpPr bwMode="auto">
            <a:xfrm>
              <a:off x="4456176" y="1127760"/>
              <a:ext cx="1048512" cy="975360"/>
              <a:chOff x="2987040" y="3511296"/>
              <a:chExt cx="1048512" cy="975360"/>
            </a:xfrm>
          </p:grpSpPr>
          <p:sp>
            <p:nvSpPr>
              <p:cNvPr id="89" name="Arc 88"/>
              <p:cNvSpPr/>
              <p:nvPr/>
            </p:nvSpPr>
            <p:spPr bwMode="auto">
              <a:xfrm>
                <a:off x="2987648" y="3511753"/>
                <a:ext cx="1047904" cy="974989"/>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90" name="Arc 89"/>
              <p:cNvSpPr/>
              <p:nvPr/>
            </p:nvSpPr>
            <p:spPr bwMode="auto">
              <a:xfrm>
                <a:off x="3084499" y="3614969"/>
                <a:ext cx="781165" cy="689162"/>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91" name="Arc 90"/>
              <p:cNvSpPr/>
              <p:nvPr/>
            </p:nvSpPr>
            <p:spPr bwMode="auto">
              <a:xfrm>
                <a:off x="3206755" y="3743591"/>
                <a:ext cx="523952" cy="414450"/>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92" name="Arc 91"/>
              <p:cNvSpPr/>
              <p:nvPr/>
            </p:nvSpPr>
            <p:spPr bwMode="auto">
              <a:xfrm>
                <a:off x="3268676" y="3840455"/>
                <a:ext cx="339775" cy="219134"/>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grpSp>
        <p:grpSp>
          <p:nvGrpSpPr>
            <p:cNvPr id="46099" name="Group 92"/>
            <p:cNvGrpSpPr>
              <a:grpSpLocks/>
            </p:cNvGrpSpPr>
            <p:nvPr/>
          </p:nvGrpSpPr>
          <p:grpSpPr bwMode="auto">
            <a:xfrm rot="-4855634">
              <a:off x="3322320" y="1115568"/>
              <a:ext cx="1048512" cy="975360"/>
              <a:chOff x="2987040" y="3511296"/>
              <a:chExt cx="1048512" cy="975360"/>
            </a:xfrm>
          </p:grpSpPr>
          <p:sp>
            <p:nvSpPr>
              <p:cNvPr id="94" name="Arc 93"/>
              <p:cNvSpPr/>
              <p:nvPr/>
            </p:nvSpPr>
            <p:spPr bwMode="auto">
              <a:xfrm>
                <a:off x="2987598" y="3512017"/>
                <a:ext cx="1048034" cy="974868"/>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95" name="Arc 94"/>
              <p:cNvSpPr/>
              <p:nvPr/>
            </p:nvSpPr>
            <p:spPr bwMode="auto">
              <a:xfrm>
                <a:off x="3093213" y="3612710"/>
                <a:ext cx="781262" cy="687488"/>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96" name="Arc 95"/>
              <p:cNvSpPr/>
              <p:nvPr/>
            </p:nvSpPr>
            <p:spPr bwMode="auto">
              <a:xfrm>
                <a:off x="3215628" y="3740598"/>
                <a:ext cx="524017" cy="414398"/>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97" name="Arc 96"/>
              <p:cNvSpPr/>
              <p:nvPr/>
            </p:nvSpPr>
            <p:spPr bwMode="auto">
              <a:xfrm>
                <a:off x="3277183" y="3839090"/>
                <a:ext cx="339817" cy="217520"/>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grpSp>
        <p:grpSp>
          <p:nvGrpSpPr>
            <p:cNvPr id="46100" name="Group 97"/>
            <p:cNvGrpSpPr>
              <a:grpSpLocks/>
            </p:cNvGrpSpPr>
            <p:nvPr/>
          </p:nvGrpSpPr>
          <p:grpSpPr bwMode="auto">
            <a:xfrm rot="6031506">
              <a:off x="4474464" y="2377439"/>
              <a:ext cx="1048512" cy="975360"/>
              <a:chOff x="2987040" y="3511296"/>
              <a:chExt cx="1048512" cy="975360"/>
            </a:xfrm>
          </p:grpSpPr>
          <p:sp>
            <p:nvSpPr>
              <p:cNvPr id="99" name="Arc 98"/>
              <p:cNvSpPr/>
              <p:nvPr/>
            </p:nvSpPr>
            <p:spPr bwMode="auto">
              <a:xfrm>
                <a:off x="2987662" y="3511998"/>
                <a:ext cx="1048034" cy="974868"/>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100" name="Arc 99"/>
              <p:cNvSpPr/>
              <p:nvPr/>
            </p:nvSpPr>
            <p:spPr bwMode="auto">
              <a:xfrm>
                <a:off x="3084727" y="3624646"/>
                <a:ext cx="779673" cy="689076"/>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101" name="Arc 100"/>
              <p:cNvSpPr/>
              <p:nvPr/>
            </p:nvSpPr>
            <p:spPr bwMode="auto">
              <a:xfrm>
                <a:off x="3206959" y="3762365"/>
                <a:ext cx="522430" cy="414398"/>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102" name="Arc 101"/>
              <p:cNvSpPr/>
              <p:nvPr/>
            </p:nvSpPr>
            <p:spPr bwMode="auto">
              <a:xfrm>
                <a:off x="3268189" y="3850257"/>
                <a:ext cx="339817" cy="219107"/>
              </a:xfrm>
              <a:prstGeom prst="arc">
                <a:avLst/>
              </a:prstGeom>
              <a:solidFill>
                <a:schemeClr val="bg1"/>
              </a:solidFill>
              <a:ln w="38100" cap="flat" cmpd="sng" algn="ctr">
                <a:solidFill>
                  <a:schemeClr val="accent1"/>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grpSp>
      </p:grpSp>
      <p:sp>
        <p:nvSpPr>
          <p:cNvPr id="104" name="Rectangle 3"/>
          <p:cNvSpPr txBox="1">
            <a:spLocks noChangeArrowheads="1"/>
          </p:cNvSpPr>
          <p:nvPr/>
        </p:nvSpPr>
        <p:spPr bwMode="auto">
          <a:xfrm>
            <a:off x="5270500" y="3614738"/>
            <a:ext cx="3873500" cy="2644775"/>
          </a:xfrm>
          <a:prstGeom prst="rect">
            <a:avLst/>
          </a:prstGeom>
          <a:noFill/>
          <a:ln w="9525">
            <a:noFill/>
            <a:miter lim="800000"/>
            <a:headEnd/>
            <a:tailEnd/>
          </a:ln>
        </p:spPr>
        <p:txBody>
          <a:bodyPr lIns="91050" tIns="46418" rIns="91050" bIns="46418"/>
          <a:lstStyle/>
          <a:p>
            <a:pPr marL="195263" indent="-195263" defTabSz="912813" eaLnBrk="0" hangingPunct="0">
              <a:lnSpc>
                <a:spcPct val="90000"/>
              </a:lnSpc>
              <a:spcBef>
                <a:spcPts val="1200"/>
              </a:spcBef>
              <a:buClr>
                <a:schemeClr val="bg2"/>
              </a:buClr>
              <a:buFont typeface="Arial" charset="0"/>
              <a:buChar char="•"/>
              <a:defRPr/>
            </a:pPr>
            <a:r>
              <a:rPr lang="en-US" b="1" kern="0" dirty="0">
                <a:latin typeface="+mn-lt"/>
              </a:rPr>
              <a:t>Causing</a:t>
            </a:r>
          </a:p>
          <a:p>
            <a:pPr marL="511175" lvl="1" indent="-201613" defTabSz="912813" eaLnBrk="0" hangingPunct="0">
              <a:lnSpc>
                <a:spcPct val="90000"/>
              </a:lnSpc>
              <a:spcBef>
                <a:spcPts val="800"/>
              </a:spcBef>
              <a:buClr>
                <a:schemeClr val="bg2"/>
              </a:buClr>
              <a:buFont typeface="Arial" charset="0"/>
              <a:buChar char="–"/>
              <a:defRPr/>
            </a:pPr>
            <a:r>
              <a:rPr lang="en-US" sz="2000" b="1" kern="0" dirty="0">
                <a:latin typeface="+mn-lt"/>
              </a:rPr>
              <a:t>Noise Conducted to Supply and / or Load</a:t>
            </a:r>
          </a:p>
          <a:p>
            <a:pPr marL="511175" lvl="1" indent="-201613" defTabSz="912813" eaLnBrk="0" hangingPunct="0">
              <a:lnSpc>
                <a:spcPct val="90000"/>
              </a:lnSpc>
              <a:spcBef>
                <a:spcPts val="800"/>
              </a:spcBef>
              <a:buClr>
                <a:schemeClr val="bg2"/>
              </a:buClr>
              <a:buFont typeface="Arial" charset="0"/>
              <a:buChar char="–"/>
              <a:defRPr/>
            </a:pPr>
            <a:r>
              <a:rPr lang="en-US" sz="2000" kern="0" dirty="0">
                <a:latin typeface="+mn-lt"/>
              </a:rPr>
              <a:t>Interfere with circuits in the same system</a:t>
            </a:r>
          </a:p>
          <a:p>
            <a:pPr marL="511175" lvl="1" indent="-201613" defTabSz="912813" eaLnBrk="0" hangingPunct="0">
              <a:lnSpc>
                <a:spcPct val="90000"/>
              </a:lnSpc>
              <a:spcBef>
                <a:spcPts val="800"/>
              </a:spcBef>
              <a:buClr>
                <a:schemeClr val="bg2"/>
              </a:buClr>
              <a:buFont typeface="Arial" charset="0"/>
              <a:buChar char="–"/>
              <a:defRPr/>
            </a:pPr>
            <a:r>
              <a:rPr lang="en-US" sz="2000" b="1" kern="0" dirty="0">
                <a:latin typeface="+mn-lt"/>
              </a:rPr>
              <a:t>Interfere with </a:t>
            </a:r>
            <a:r>
              <a:rPr lang="en-US" sz="2000" kern="0" dirty="0">
                <a:latin typeface="+mn-lt"/>
              </a:rPr>
              <a:t>other </a:t>
            </a:r>
            <a:r>
              <a:rPr lang="en-US" sz="2000" b="1" kern="0" dirty="0">
                <a:latin typeface="+mn-lt"/>
              </a:rPr>
              <a:t>systems</a:t>
            </a:r>
          </a:p>
        </p:txBody>
      </p:sp>
      <p:pic>
        <p:nvPicPr>
          <p:cNvPr id="46095" name="Picture 4"/>
          <p:cNvPicPr>
            <a:picLocks noChangeAspect="1" noChangeArrowheads="1"/>
          </p:cNvPicPr>
          <p:nvPr/>
        </p:nvPicPr>
        <p:blipFill>
          <a:blip r:embed="rId3" cstate="print"/>
          <a:srcRect/>
          <a:stretch>
            <a:fillRect/>
          </a:stretch>
        </p:blipFill>
        <p:spPr bwMode="auto">
          <a:xfrm>
            <a:off x="7058025" y="1379538"/>
            <a:ext cx="2085975" cy="1622425"/>
          </a:xfrm>
          <a:prstGeom prst="rect">
            <a:avLst/>
          </a:prstGeom>
          <a:noFill/>
          <a:ln w="9525">
            <a:noFill/>
            <a:miter lim="800000"/>
            <a:headEnd/>
            <a:tailEnd/>
          </a:ln>
        </p:spPr>
      </p:pic>
      <p:sp>
        <p:nvSpPr>
          <p:cNvPr id="40" name="Left Arrow 39">
            <a:hlinkClick r:id="rId4"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par>
                                <p:cTn id="8" presetID="8" presetClass="emph" presetSubtype="0" fill="hold" nodeType="withEffect">
                                  <p:stCondLst>
                                    <p:cond delay="0"/>
                                  </p:stCondLst>
                                  <p:childTnLst>
                                    <p:animRot by="21600000">
                                      <p:cBhvr>
                                        <p:cTn id="9"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a:xfrm>
            <a:off x="171450" y="152400"/>
            <a:ext cx="8972550" cy="838200"/>
          </a:xfrm>
        </p:spPr>
        <p:txBody>
          <a:bodyPr/>
          <a:lstStyle/>
          <a:p>
            <a:pPr eaLnBrk="1" hangingPunct="1"/>
            <a:r>
              <a:rPr lang="en-US" smtClean="0"/>
              <a:t>Electrically Small Loop Antennas</a:t>
            </a:r>
          </a:p>
        </p:txBody>
      </p:sp>
      <p:sp>
        <p:nvSpPr>
          <p:cNvPr id="1028" name="Content Placeholder 4"/>
          <p:cNvSpPr>
            <a:spLocks noGrp="1"/>
          </p:cNvSpPr>
          <p:nvPr>
            <p:ph idx="1"/>
          </p:nvPr>
        </p:nvSpPr>
        <p:spPr>
          <a:xfrm>
            <a:off x="381000" y="1219200"/>
            <a:ext cx="8382000" cy="4724400"/>
          </a:xfrm>
        </p:spPr>
        <p:txBody>
          <a:bodyPr/>
          <a:lstStyle/>
          <a:p>
            <a:pPr eaLnBrk="1" hangingPunct="1"/>
            <a:r>
              <a:rPr lang="en-US" smtClean="0"/>
              <a:t>Electro Magnetic Field Energy is *:</a:t>
            </a:r>
          </a:p>
          <a:p>
            <a:pPr lvl="1" eaLnBrk="1" hangingPunct="1"/>
            <a:endParaRPr lang="en-US" sz="2800" smtClean="0"/>
          </a:p>
          <a:p>
            <a:pPr lvl="1" eaLnBrk="1" hangingPunct="1"/>
            <a:endParaRPr lang="en-US" sz="2800" smtClean="0"/>
          </a:p>
          <a:p>
            <a:pPr lvl="1" eaLnBrk="1" hangingPunct="1"/>
            <a:endParaRPr lang="en-US" sz="2800" smtClean="0"/>
          </a:p>
          <a:p>
            <a:pPr lvl="1" eaLnBrk="1" hangingPunct="1"/>
            <a:endParaRPr lang="en-US" sz="2800" smtClean="0"/>
          </a:p>
          <a:p>
            <a:pPr lvl="1" eaLnBrk="1" hangingPunct="1"/>
            <a:r>
              <a:rPr lang="en-US" sz="2800" smtClean="0"/>
              <a:t>f</a:t>
            </a:r>
            <a:r>
              <a:rPr lang="en-US" sz="2400" smtClean="0"/>
              <a:t>: frequency of interest (Hz)</a:t>
            </a:r>
          </a:p>
          <a:p>
            <a:pPr lvl="1" eaLnBrk="1" hangingPunct="1"/>
            <a:r>
              <a:rPr lang="en-US" sz="2400" smtClean="0"/>
              <a:t>A: loop area of the current path (meters squared)</a:t>
            </a:r>
          </a:p>
          <a:p>
            <a:pPr lvl="1" eaLnBrk="1" hangingPunct="1"/>
            <a:r>
              <a:rPr lang="en-US" sz="2400" smtClean="0"/>
              <a:t>I</a:t>
            </a:r>
            <a:r>
              <a:rPr lang="en-US" sz="2400" baseline="-25000" smtClean="0"/>
              <a:t> </a:t>
            </a:r>
            <a:r>
              <a:rPr lang="en-US" sz="2400" smtClean="0"/>
              <a:t>: Current magnitude at the frequency of interest (A)</a:t>
            </a:r>
          </a:p>
          <a:p>
            <a:pPr lvl="1" eaLnBrk="1" hangingPunct="1"/>
            <a:r>
              <a:rPr lang="en-US" sz="2400" smtClean="0"/>
              <a:t>R is measured distance between source and receiver (meters)</a:t>
            </a:r>
          </a:p>
          <a:p>
            <a:pPr lvl="1" eaLnBrk="1" hangingPunct="1"/>
            <a:endParaRPr lang="en-US" smtClean="0"/>
          </a:p>
          <a:p>
            <a:pPr lvl="1" eaLnBrk="1" hangingPunct="1"/>
            <a:endParaRPr lang="en-US" smtClean="0"/>
          </a:p>
        </p:txBody>
      </p:sp>
      <p:sp>
        <p:nvSpPr>
          <p:cNvPr id="1029" name="Slide Number Placeholder 1"/>
          <p:cNvSpPr>
            <a:spLocks noGrp="1"/>
          </p:cNvSpPr>
          <p:nvPr>
            <p:ph type="sldNum" sz="quarter" idx="10"/>
          </p:nvPr>
        </p:nvSpPr>
        <p:spPr>
          <a:noFill/>
        </p:spPr>
        <p:txBody>
          <a:bodyPr/>
          <a:lstStyle/>
          <a:p>
            <a:fld id="{7D1325A3-7155-42EA-9744-7186CEC9C2D1}" type="slidenum">
              <a:rPr lang="en-US" smtClean="0">
                <a:latin typeface="Arial" pitchFamily="34" charset="0"/>
              </a:rPr>
              <a:pPr/>
              <a:t>12</a:t>
            </a:fld>
            <a:endParaRPr lang="en-US" smtClean="0">
              <a:latin typeface="Arial" pitchFamily="34" charset="0"/>
            </a:endParaRPr>
          </a:p>
        </p:txBody>
      </p:sp>
      <p:sp>
        <p:nvSpPr>
          <p:cNvPr id="1030" name="TextBox 5"/>
          <p:cNvSpPr txBox="1">
            <a:spLocks noChangeArrowheads="1"/>
          </p:cNvSpPr>
          <p:nvPr/>
        </p:nvSpPr>
        <p:spPr bwMode="auto">
          <a:xfrm>
            <a:off x="1657350" y="6034088"/>
            <a:ext cx="7486650" cy="314325"/>
          </a:xfrm>
          <a:prstGeom prst="rect">
            <a:avLst/>
          </a:prstGeom>
          <a:noFill/>
          <a:ln w="9525">
            <a:noFill/>
            <a:miter lim="800000"/>
            <a:headEnd/>
            <a:tailEnd/>
          </a:ln>
        </p:spPr>
        <p:txBody>
          <a:bodyPr>
            <a:spAutoFit/>
          </a:bodyPr>
          <a:lstStyle/>
          <a:p>
            <a:r>
              <a:rPr lang="en-US" sz="1600"/>
              <a:t>*Henry Ott’s classic Noise Reduction Techniques in Electronic Systems</a:t>
            </a:r>
          </a:p>
        </p:txBody>
      </p:sp>
      <p:graphicFrame>
        <p:nvGraphicFramePr>
          <p:cNvPr id="1026" name="Object 2"/>
          <p:cNvGraphicFramePr>
            <a:graphicFrameLocks noChangeAspect="1"/>
          </p:cNvGraphicFramePr>
          <p:nvPr/>
        </p:nvGraphicFramePr>
        <p:xfrm>
          <a:off x="1150938" y="1716088"/>
          <a:ext cx="6278562" cy="1881187"/>
        </p:xfrm>
        <a:graphic>
          <a:graphicData uri="http://schemas.openxmlformats.org/presentationml/2006/ole">
            <p:oleObj spid="_x0000_s1026" name="Equation" r:id="rId4" imgW="1396800" imgH="419040" progId="Equation.3">
              <p:embed/>
            </p:oleObj>
          </a:graphicData>
        </a:graphic>
      </p:graphicFrame>
      <p:sp>
        <p:nvSpPr>
          <p:cNvPr id="8" name="Left Arrow 7">
            <a:hlinkClick r:id="rId5"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0"/>
          </p:nvPr>
        </p:nvSpPr>
        <p:spPr>
          <a:noFill/>
        </p:spPr>
        <p:txBody>
          <a:bodyPr/>
          <a:lstStyle/>
          <a:p>
            <a:fld id="{F3EA1EC5-453C-4CB0-8D6B-FF0707A04797}" type="slidenum">
              <a:rPr lang="en-US" smtClean="0">
                <a:latin typeface="Arial" pitchFamily="34" charset="0"/>
              </a:rPr>
              <a:pPr/>
              <a:t>13</a:t>
            </a:fld>
            <a:endParaRPr lang="en-US" smtClean="0">
              <a:latin typeface="Arial" pitchFamily="34" charset="0"/>
            </a:endParaRPr>
          </a:p>
        </p:txBody>
      </p:sp>
      <p:sp>
        <p:nvSpPr>
          <p:cNvPr id="15365" name="Rectangle 3"/>
          <p:cNvSpPr>
            <a:spLocks noGrp="1" noChangeArrowheads="1"/>
          </p:cNvSpPr>
          <p:nvPr>
            <p:ph type="body" idx="1"/>
          </p:nvPr>
        </p:nvSpPr>
        <p:spPr>
          <a:xfrm>
            <a:off x="381000" y="1109663"/>
            <a:ext cx="8382000" cy="5062537"/>
          </a:xfrm>
        </p:spPr>
        <p:txBody>
          <a:bodyPr/>
          <a:lstStyle/>
          <a:p>
            <a:pPr marL="0" indent="0" eaLnBrk="1" hangingPunct="1">
              <a:buFontTx/>
              <a:buNone/>
              <a:defRPr/>
            </a:pPr>
            <a:r>
              <a:rPr lang="en-US" dirty="0" smtClean="0">
                <a:latin typeface="Times New Roman" pitchFamily="18" charset="0"/>
                <a:cs typeface="Times New Roman" pitchFamily="18" charset="0"/>
              </a:rPr>
              <a:t>Any </a:t>
            </a:r>
            <a:r>
              <a:rPr lang="en-US" dirty="0" smtClean="0">
                <a:solidFill>
                  <a:srgbClr val="FF0000"/>
                </a:solidFill>
                <a:latin typeface="Times New Roman" pitchFamily="18" charset="0"/>
                <a:cs typeface="Times New Roman" pitchFamily="18" charset="0"/>
              </a:rPr>
              <a:t>Current must </a:t>
            </a:r>
            <a:r>
              <a:rPr lang="en-US" dirty="0" smtClean="0">
                <a:latin typeface="Times New Roman" pitchFamily="18" charset="0"/>
                <a:cs typeface="Times New Roman" pitchFamily="18" charset="0"/>
              </a:rPr>
              <a:t>go from a source of energy and they must </a:t>
            </a:r>
            <a:r>
              <a:rPr lang="en-US" dirty="0" smtClean="0">
                <a:solidFill>
                  <a:srgbClr val="FF0000"/>
                </a:solidFill>
                <a:latin typeface="Times New Roman" pitchFamily="18" charset="0"/>
                <a:cs typeface="Times New Roman" pitchFamily="18" charset="0"/>
              </a:rPr>
              <a:t>RETURN</a:t>
            </a:r>
            <a:r>
              <a:rPr lang="en-US" dirty="0" smtClean="0">
                <a:latin typeface="Times New Roman" pitchFamily="18" charset="0"/>
                <a:cs typeface="Times New Roman" pitchFamily="18" charset="0"/>
              </a:rPr>
              <a:t> to the same source </a:t>
            </a: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endParaRPr lang="en-US" dirty="0" smtClean="0">
              <a:latin typeface="Times New Roman" pitchFamily="18" charset="0"/>
              <a:cs typeface="Times New Roman" pitchFamily="18" charset="0"/>
            </a:endParaRPr>
          </a:p>
        </p:txBody>
      </p:sp>
      <p:sp>
        <p:nvSpPr>
          <p:cNvPr id="2054" name="Title 5"/>
          <p:cNvSpPr>
            <a:spLocks noGrp="1"/>
          </p:cNvSpPr>
          <p:nvPr>
            <p:ph type="title"/>
          </p:nvPr>
        </p:nvSpPr>
        <p:spPr>
          <a:xfrm>
            <a:off x="157163" y="152400"/>
            <a:ext cx="8939212" cy="838200"/>
          </a:xfrm>
        </p:spPr>
        <p:txBody>
          <a:bodyPr/>
          <a:lstStyle/>
          <a:p>
            <a:pPr eaLnBrk="1" hangingPunct="1"/>
            <a:r>
              <a:rPr lang="en-US" smtClean="0"/>
              <a:t>Theory Behind EMI Mitigation by PCB Layout</a:t>
            </a:r>
          </a:p>
        </p:txBody>
      </p:sp>
      <p:pic>
        <p:nvPicPr>
          <p:cNvPr id="2055" name="Picture 4"/>
          <p:cNvPicPr>
            <a:picLocks noChangeAspect="1" noChangeArrowheads="1"/>
          </p:cNvPicPr>
          <p:nvPr/>
        </p:nvPicPr>
        <p:blipFill>
          <a:blip r:embed="rId5" cstate="print"/>
          <a:srcRect l="7179" t="17413" r="7918" b="35843"/>
          <a:stretch>
            <a:fillRect/>
          </a:stretch>
        </p:blipFill>
        <p:spPr bwMode="auto">
          <a:xfrm>
            <a:off x="114300" y="1912938"/>
            <a:ext cx="5522913" cy="2286000"/>
          </a:xfrm>
          <a:prstGeom prst="rect">
            <a:avLst/>
          </a:prstGeom>
          <a:noFill/>
          <a:ln w="9525">
            <a:noFill/>
            <a:miter lim="800000"/>
            <a:headEnd/>
            <a:tailEnd/>
          </a:ln>
        </p:spPr>
      </p:pic>
      <p:grpSp>
        <p:nvGrpSpPr>
          <p:cNvPr id="2" name="Group 20"/>
          <p:cNvGrpSpPr>
            <a:grpSpLocks/>
          </p:cNvGrpSpPr>
          <p:nvPr/>
        </p:nvGrpSpPr>
        <p:grpSpPr bwMode="auto">
          <a:xfrm>
            <a:off x="5980113" y="1647825"/>
            <a:ext cx="2693987" cy="2443163"/>
            <a:chOff x="5979695" y="1648326"/>
            <a:chExt cx="2695071" cy="2442411"/>
          </a:xfrm>
        </p:grpSpPr>
        <p:sp>
          <p:nvSpPr>
            <p:cNvPr id="2064" name="Rectangle 18"/>
            <p:cNvSpPr>
              <a:spLocks noChangeArrowheads="1"/>
            </p:cNvSpPr>
            <p:nvPr/>
          </p:nvSpPr>
          <p:spPr bwMode="auto">
            <a:xfrm>
              <a:off x="5979695" y="1648326"/>
              <a:ext cx="2322094" cy="2442411"/>
            </a:xfrm>
            <a:prstGeom prst="rect">
              <a:avLst/>
            </a:prstGeom>
            <a:solidFill>
              <a:srgbClr val="FFFF00">
                <a:alpha val="63921"/>
              </a:srgbClr>
            </a:solidFill>
            <a:ln w="19050" algn="ctr">
              <a:solidFill>
                <a:schemeClr val="bg2"/>
              </a:solidFill>
              <a:round/>
              <a:headEnd/>
              <a:tailEnd/>
            </a:ln>
          </p:spPr>
          <p:txBody>
            <a:bodyPr anchor="ctr"/>
            <a:lstStyle/>
            <a:p>
              <a:pPr algn="ctr">
                <a:lnSpc>
                  <a:spcPct val="90000"/>
                </a:lnSpc>
                <a:spcBef>
                  <a:spcPct val="50000"/>
                </a:spcBef>
              </a:pPr>
              <a:endParaRPr lang="en-US" sz="2400" b="1">
                <a:cs typeface="Arial" pitchFamily="34" charset="0"/>
              </a:endParaRPr>
            </a:p>
          </p:txBody>
        </p:sp>
        <p:graphicFrame>
          <p:nvGraphicFramePr>
            <p:cNvPr id="2050" name="Object 2"/>
            <p:cNvGraphicFramePr>
              <a:graphicFrameLocks noChangeAspect="1"/>
            </p:cNvGraphicFramePr>
            <p:nvPr/>
          </p:nvGraphicFramePr>
          <p:xfrm>
            <a:off x="6631624" y="3296651"/>
            <a:ext cx="1008106" cy="744078"/>
          </p:xfrm>
          <a:graphic>
            <a:graphicData uri="http://schemas.openxmlformats.org/presentationml/2006/ole">
              <p:oleObj spid="_x0000_s2050" name="Equation" r:id="rId6" imgW="533160" imgH="393480" progId="Equation.3">
                <p:embed/>
              </p:oleObj>
            </a:graphicData>
          </a:graphic>
        </p:graphicFrame>
        <p:graphicFrame>
          <p:nvGraphicFramePr>
            <p:cNvPr id="2051" name="Object 3"/>
            <p:cNvGraphicFramePr>
              <a:graphicFrameLocks noChangeAspect="1"/>
            </p:cNvGraphicFramePr>
            <p:nvPr/>
          </p:nvGraphicFramePr>
          <p:xfrm>
            <a:off x="6673850" y="2297113"/>
            <a:ext cx="889000" cy="431800"/>
          </p:xfrm>
          <a:graphic>
            <a:graphicData uri="http://schemas.openxmlformats.org/presentationml/2006/ole">
              <p:oleObj spid="_x0000_s2051" name="Equation" r:id="rId7" imgW="469800" imgH="228600" progId="Equation.3">
                <p:embed/>
              </p:oleObj>
            </a:graphicData>
          </a:graphic>
        </p:graphicFrame>
        <p:sp>
          <p:nvSpPr>
            <p:cNvPr id="2065" name="TextBox 13"/>
            <p:cNvSpPr txBox="1">
              <a:spLocks noChangeArrowheads="1"/>
            </p:cNvSpPr>
            <p:nvPr/>
          </p:nvSpPr>
          <p:spPr bwMode="auto">
            <a:xfrm>
              <a:off x="6015791" y="1756618"/>
              <a:ext cx="2622884" cy="369332"/>
            </a:xfrm>
            <a:prstGeom prst="rect">
              <a:avLst/>
            </a:prstGeom>
            <a:noFill/>
            <a:ln w="9525">
              <a:noFill/>
              <a:miter lim="800000"/>
              <a:headEnd/>
              <a:tailEnd/>
            </a:ln>
          </p:spPr>
          <p:txBody>
            <a:bodyPr>
              <a:spAutoFit/>
            </a:bodyPr>
            <a:lstStyle/>
            <a:p>
              <a:r>
                <a:rPr lang="en-US" sz="2000"/>
                <a:t>Self Inductance</a:t>
              </a:r>
            </a:p>
          </p:txBody>
        </p:sp>
        <p:sp>
          <p:nvSpPr>
            <p:cNvPr id="2066" name="TextBox 14"/>
            <p:cNvSpPr txBox="1">
              <a:spLocks noChangeArrowheads="1"/>
            </p:cNvSpPr>
            <p:nvPr/>
          </p:nvSpPr>
          <p:spPr bwMode="auto">
            <a:xfrm>
              <a:off x="6051882" y="2907639"/>
              <a:ext cx="2622884" cy="369332"/>
            </a:xfrm>
            <a:prstGeom prst="rect">
              <a:avLst/>
            </a:prstGeom>
            <a:noFill/>
            <a:ln w="9525">
              <a:noFill/>
              <a:miter lim="800000"/>
              <a:headEnd/>
              <a:tailEnd/>
            </a:ln>
          </p:spPr>
          <p:txBody>
            <a:bodyPr>
              <a:spAutoFit/>
            </a:bodyPr>
            <a:lstStyle/>
            <a:p>
              <a:r>
                <a:rPr lang="en-US" sz="2000"/>
                <a:t>Voltage Spike</a:t>
              </a:r>
            </a:p>
          </p:txBody>
        </p:sp>
      </p:grpSp>
      <p:grpSp>
        <p:nvGrpSpPr>
          <p:cNvPr id="3" name="Group 22"/>
          <p:cNvGrpSpPr>
            <a:grpSpLocks/>
          </p:cNvGrpSpPr>
          <p:nvPr/>
        </p:nvGrpSpPr>
        <p:grpSpPr bwMode="auto">
          <a:xfrm>
            <a:off x="192088" y="3897313"/>
            <a:ext cx="8710612" cy="2398712"/>
            <a:chOff x="192505" y="3896989"/>
            <a:chExt cx="8710863" cy="2503811"/>
          </a:xfrm>
        </p:grpSpPr>
        <p:sp>
          <p:nvSpPr>
            <p:cNvPr id="20" name="Rectangle 19"/>
            <p:cNvSpPr/>
            <p:nvPr/>
          </p:nvSpPr>
          <p:spPr bwMode="auto">
            <a:xfrm>
              <a:off x="192505" y="4211830"/>
              <a:ext cx="8710863" cy="2188970"/>
            </a:xfrm>
            <a:prstGeom prst="rect">
              <a:avLst/>
            </a:prstGeom>
            <a:solidFill>
              <a:schemeClr val="accent6">
                <a:lumMod val="20000"/>
                <a:lumOff val="80000"/>
                <a:alpha val="61000"/>
              </a:schemeClr>
            </a:solidFill>
            <a:ln w="19050" cap="flat" cmpd="sng" algn="ctr">
              <a:solidFill>
                <a:schemeClr val="bg2"/>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pic>
          <p:nvPicPr>
            <p:cNvPr id="16" name="Picture 2"/>
            <p:cNvPicPr>
              <a:picLocks noChangeAspect="1" noChangeArrowheads="1"/>
            </p:cNvPicPr>
            <p:nvPr/>
          </p:nvPicPr>
          <p:blipFill>
            <a:blip r:embed="rId8" cstate="print"/>
            <a:srcRect l="11755" t="46896" r="29113" b="13778"/>
            <a:stretch>
              <a:fillRect/>
            </a:stretch>
          </p:blipFill>
          <p:spPr bwMode="auto">
            <a:xfrm>
              <a:off x="4588419" y="4286397"/>
              <a:ext cx="4075230" cy="2023266"/>
            </a:xfrm>
            <a:prstGeom prst="rect">
              <a:avLst/>
            </a:prstGeom>
            <a:solidFill>
              <a:schemeClr val="accent6">
                <a:lumMod val="40000"/>
                <a:lumOff val="60000"/>
              </a:schemeClr>
            </a:solidFill>
            <a:ln w="19050" algn="ctr">
              <a:noFill/>
              <a:miter lim="800000"/>
              <a:headEnd/>
              <a:tailEnd/>
            </a:ln>
          </p:spPr>
        </p:pic>
        <p:sp>
          <p:nvSpPr>
            <p:cNvPr id="2062" name="TextBox 17"/>
            <p:cNvSpPr txBox="1">
              <a:spLocks noChangeArrowheads="1"/>
            </p:cNvSpPr>
            <p:nvPr/>
          </p:nvSpPr>
          <p:spPr bwMode="auto">
            <a:xfrm>
              <a:off x="225532" y="4674403"/>
              <a:ext cx="4190060" cy="1354217"/>
            </a:xfrm>
            <a:prstGeom prst="rect">
              <a:avLst/>
            </a:prstGeom>
            <a:noFill/>
            <a:ln w="9525">
              <a:noFill/>
              <a:miter lim="800000"/>
              <a:headEnd/>
              <a:tailEnd/>
            </a:ln>
          </p:spPr>
          <p:txBody>
            <a:bodyPr>
              <a:spAutoFit/>
            </a:bodyPr>
            <a:lstStyle/>
            <a:p>
              <a:pPr marL="282575" indent="-282575">
                <a:buFont typeface="Wingdings" pitchFamily="2" charset="2"/>
                <a:buChar char="ü"/>
              </a:pPr>
              <a:r>
                <a:rPr lang="en-US" sz="2000"/>
                <a:t>Reduce loop area reduces L</a:t>
              </a:r>
            </a:p>
            <a:p>
              <a:pPr marL="282575" indent="-282575">
                <a:buFont typeface="Wingdings" pitchFamily="2" charset="2"/>
                <a:buChar char="ü"/>
              </a:pPr>
              <a:r>
                <a:rPr lang="en-US" sz="2000"/>
                <a:t>B fields cancel each other if current return path is close to current path</a:t>
              </a:r>
            </a:p>
          </p:txBody>
        </p:sp>
        <p:sp>
          <p:nvSpPr>
            <p:cNvPr id="17" name="Right Arrow 16"/>
            <p:cNvSpPr/>
            <p:nvPr/>
          </p:nvSpPr>
          <p:spPr bwMode="auto">
            <a:xfrm rot="2023332">
              <a:off x="3631129" y="3896989"/>
              <a:ext cx="1492293" cy="521972"/>
            </a:xfrm>
            <a:prstGeom prst="rightArrow">
              <a:avLst/>
            </a:prstGeom>
            <a:solidFill>
              <a:schemeClr val="tx2">
                <a:lumMod val="75000"/>
              </a:schemeClr>
            </a:solidFill>
            <a:ln w="19050" cap="flat" cmpd="sng" algn="ctr">
              <a:solidFill>
                <a:schemeClr val="bg2"/>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grpSp>
      <p:sp>
        <p:nvSpPr>
          <p:cNvPr id="2058" name="Slide Number Placeholder 13"/>
          <p:cNvSpPr txBox="1">
            <a:spLocks/>
          </p:cNvSpPr>
          <p:nvPr/>
        </p:nvSpPr>
        <p:spPr bwMode="auto">
          <a:xfrm>
            <a:off x="4410075" y="6546850"/>
            <a:ext cx="404813" cy="173038"/>
          </a:xfrm>
          <a:prstGeom prst="rect">
            <a:avLst/>
          </a:prstGeom>
          <a:noFill/>
          <a:ln w="9525">
            <a:noFill/>
            <a:miter lim="800000"/>
            <a:headEnd/>
            <a:tailEnd/>
          </a:ln>
        </p:spPr>
        <p:txBody>
          <a:bodyPr/>
          <a:lstStyle/>
          <a:p>
            <a:pPr algn="r"/>
            <a:fld id="{37483551-0A67-48CD-B35D-BBF191F6FB4B}" type="slidenum">
              <a:rPr lang="en-US" sz="800"/>
              <a:pPr algn="r"/>
              <a:t>13</a:t>
            </a:fld>
            <a:endParaRPr lang="en-US" sz="800"/>
          </a:p>
        </p:txBody>
      </p:sp>
      <p:sp>
        <p:nvSpPr>
          <p:cNvPr id="18" name="Left Arrow 17">
            <a:hlinkClick r:id="rId9"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4"/>
          <p:cNvPicPr>
            <a:picLocks noChangeAspect="1" noChangeArrowheads="1"/>
          </p:cNvPicPr>
          <p:nvPr/>
        </p:nvPicPr>
        <p:blipFill>
          <a:blip r:embed="rId4" cstate="print">
            <a:lum bright="16000" contrast="40000"/>
          </a:blip>
          <a:srcRect/>
          <a:stretch>
            <a:fillRect/>
          </a:stretch>
        </p:blipFill>
        <p:spPr bwMode="auto">
          <a:xfrm>
            <a:off x="5027613" y="1136650"/>
            <a:ext cx="3857625" cy="5264150"/>
          </a:xfrm>
          <a:prstGeom prst="rect">
            <a:avLst/>
          </a:prstGeom>
          <a:noFill/>
          <a:ln w="9525">
            <a:noFill/>
            <a:miter lim="800000"/>
            <a:headEnd/>
            <a:tailEnd/>
          </a:ln>
        </p:spPr>
      </p:pic>
      <p:sp>
        <p:nvSpPr>
          <p:cNvPr id="47107" name="Slide Number Placeholder 3"/>
          <p:cNvSpPr>
            <a:spLocks noGrp="1"/>
          </p:cNvSpPr>
          <p:nvPr>
            <p:ph type="sldNum" sz="quarter" idx="10"/>
          </p:nvPr>
        </p:nvSpPr>
        <p:spPr>
          <a:noFill/>
        </p:spPr>
        <p:txBody>
          <a:bodyPr/>
          <a:lstStyle/>
          <a:p>
            <a:fld id="{25F9E026-E284-411E-8FEB-A694BEA8D0A6}" type="slidenum">
              <a:rPr lang="en-US" smtClean="0">
                <a:latin typeface="Arial" pitchFamily="34" charset="0"/>
              </a:rPr>
              <a:pPr/>
              <a:t>14</a:t>
            </a:fld>
            <a:endParaRPr lang="en-US" smtClean="0">
              <a:latin typeface="Arial" pitchFamily="34" charset="0"/>
            </a:endParaRPr>
          </a:p>
        </p:txBody>
      </p:sp>
      <p:sp>
        <p:nvSpPr>
          <p:cNvPr id="47108" name="Rectangle 3"/>
          <p:cNvSpPr>
            <a:spLocks noGrp="1" noChangeArrowheads="1"/>
          </p:cNvSpPr>
          <p:nvPr>
            <p:ph type="body" idx="1"/>
          </p:nvPr>
        </p:nvSpPr>
        <p:spPr>
          <a:xfrm>
            <a:off x="344488" y="1143000"/>
            <a:ext cx="4264025" cy="5113338"/>
          </a:xfrm>
        </p:spPr>
        <p:txBody>
          <a:bodyPr/>
          <a:lstStyle/>
          <a:p>
            <a:pPr eaLnBrk="1" hangingPunct="1">
              <a:buFontTx/>
              <a:buNone/>
            </a:pPr>
            <a:r>
              <a:rPr lang="en-US" smtClean="0">
                <a:latin typeface="Times New Roman" pitchFamily="18" charset="0"/>
                <a:cs typeface="Times New Roman" pitchFamily="18" charset="0"/>
              </a:rPr>
              <a:t>Which PATH is the current going to take?</a:t>
            </a:r>
          </a:p>
          <a:p>
            <a:pPr eaLnBrk="1" hangingPunct="1"/>
            <a:r>
              <a:rPr lang="en-US" sz="2200" smtClean="0">
                <a:latin typeface="Times New Roman" pitchFamily="18" charset="0"/>
                <a:cs typeface="Times New Roman" pitchFamily="18" charset="0"/>
              </a:rPr>
              <a:t>Current Takes the Path of </a:t>
            </a:r>
            <a:r>
              <a:rPr lang="en-US" sz="2200" smtClean="0">
                <a:solidFill>
                  <a:srgbClr val="FF0000"/>
                </a:solidFill>
                <a:latin typeface="Times New Roman" pitchFamily="18" charset="0"/>
                <a:cs typeface="Times New Roman" pitchFamily="18" charset="0"/>
              </a:rPr>
              <a:t>Least IMPEDANCE</a:t>
            </a:r>
            <a:r>
              <a:rPr lang="en-US" sz="2200" smtClean="0">
                <a:latin typeface="Times New Roman" pitchFamily="18" charset="0"/>
                <a:cs typeface="Times New Roman" pitchFamily="18" charset="0"/>
              </a:rPr>
              <a:t>, NOT the Path of Least RESISTANCE!</a:t>
            </a:r>
          </a:p>
          <a:p>
            <a:pPr algn="ctr" eaLnBrk="1" hangingPunct="1">
              <a:buFontTx/>
              <a:buNone/>
            </a:pPr>
            <a:r>
              <a:rPr lang="en-US" sz="2200" smtClean="0">
                <a:latin typeface="Times New Roman" pitchFamily="18" charset="0"/>
                <a:cs typeface="Times New Roman" pitchFamily="18" charset="0"/>
              </a:rPr>
              <a:t>Z = R + jX</a:t>
            </a:r>
          </a:p>
          <a:p>
            <a:pPr marL="195263" lvl="1" indent="-195263" eaLnBrk="1" hangingPunct="1">
              <a:spcBef>
                <a:spcPts val="1200"/>
              </a:spcBef>
              <a:buFont typeface="Arial" pitchFamily="34" charset="0"/>
              <a:buChar char="•"/>
            </a:pPr>
            <a:r>
              <a:rPr lang="en-US" sz="2200" smtClean="0">
                <a:latin typeface="Times New Roman" pitchFamily="18" charset="0"/>
                <a:cs typeface="Times New Roman" pitchFamily="18" charset="0"/>
              </a:rPr>
              <a:t>High freq components contained by high di/dt current can go through different path than their low freq counterpart</a:t>
            </a:r>
          </a:p>
          <a:p>
            <a:pPr eaLnBrk="1" hangingPunct="1"/>
            <a:r>
              <a:rPr lang="en-US" sz="2200" smtClean="0">
                <a:latin typeface="Times New Roman" pitchFamily="18" charset="0"/>
                <a:cs typeface="Times New Roman" pitchFamily="18" charset="0"/>
              </a:rPr>
              <a:t>Thus, the loop area enclosed by high freq components can be completely different</a:t>
            </a:r>
          </a:p>
        </p:txBody>
      </p:sp>
      <p:sp>
        <p:nvSpPr>
          <p:cNvPr id="47109" name="Title 5"/>
          <p:cNvSpPr>
            <a:spLocks noGrp="1"/>
          </p:cNvSpPr>
          <p:nvPr>
            <p:ph type="title"/>
          </p:nvPr>
        </p:nvSpPr>
        <p:spPr>
          <a:xfrm>
            <a:off x="157163" y="152400"/>
            <a:ext cx="8939212" cy="838200"/>
          </a:xfrm>
        </p:spPr>
        <p:txBody>
          <a:bodyPr/>
          <a:lstStyle/>
          <a:p>
            <a:pPr eaLnBrk="1" hangingPunct="1"/>
            <a:r>
              <a:rPr lang="en-US" smtClean="0"/>
              <a:t>Theory Behind EMI Mitigation by PCB Layout</a:t>
            </a:r>
          </a:p>
        </p:txBody>
      </p:sp>
      <p:grpSp>
        <p:nvGrpSpPr>
          <p:cNvPr id="2" name="Group 25"/>
          <p:cNvGrpSpPr>
            <a:grpSpLocks/>
          </p:cNvGrpSpPr>
          <p:nvPr/>
        </p:nvGrpSpPr>
        <p:grpSpPr bwMode="auto">
          <a:xfrm>
            <a:off x="5126038" y="3381375"/>
            <a:ext cx="3536950" cy="3243263"/>
            <a:chOff x="5113421" y="3380874"/>
            <a:chExt cx="3537286" cy="3244533"/>
          </a:xfrm>
        </p:grpSpPr>
        <p:sp>
          <p:nvSpPr>
            <p:cNvPr id="47115" name="Curved Down Arrow 17"/>
            <p:cNvSpPr>
              <a:spLocks noChangeArrowheads="1"/>
            </p:cNvSpPr>
            <p:nvPr/>
          </p:nvSpPr>
          <p:spPr bwMode="auto">
            <a:xfrm>
              <a:off x="5113421" y="3380874"/>
              <a:ext cx="1840825" cy="2189747"/>
            </a:xfrm>
            <a:prstGeom prst="curvedDownArrow">
              <a:avLst>
                <a:gd name="adj1" fmla="val 25000"/>
                <a:gd name="adj2" fmla="val 50000"/>
                <a:gd name="adj3" fmla="val 25003"/>
              </a:avLst>
            </a:prstGeom>
            <a:noFill/>
            <a:ln w="19050" algn="ctr">
              <a:solidFill>
                <a:srgbClr val="C00000"/>
              </a:solidFill>
              <a:round/>
              <a:headEnd/>
              <a:tailEnd/>
            </a:ln>
          </p:spPr>
          <p:txBody>
            <a:bodyPr anchor="ctr"/>
            <a:lstStyle/>
            <a:p>
              <a:pPr algn="ctr">
                <a:lnSpc>
                  <a:spcPct val="90000"/>
                </a:lnSpc>
                <a:spcBef>
                  <a:spcPct val="50000"/>
                </a:spcBef>
              </a:pPr>
              <a:endParaRPr lang="en-US" sz="2400" b="1">
                <a:cs typeface="Arial" pitchFamily="34" charset="0"/>
              </a:endParaRPr>
            </a:p>
          </p:txBody>
        </p:sp>
        <p:sp>
          <p:nvSpPr>
            <p:cNvPr id="47116" name="Curved Down Arrow 18"/>
            <p:cNvSpPr>
              <a:spLocks noChangeArrowheads="1"/>
            </p:cNvSpPr>
            <p:nvPr/>
          </p:nvSpPr>
          <p:spPr bwMode="auto">
            <a:xfrm flipH="1" flipV="1">
              <a:off x="6785812" y="4435660"/>
              <a:ext cx="1864895" cy="2189747"/>
            </a:xfrm>
            <a:prstGeom prst="curvedDownArrow">
              <a:avLst>
                <a:gd name="adj1" fmla="val 25000"/>
                <a:gd name="adj2" fmla="val 50000"/>
                <a:gd name="adj3" fmla="val 25001"/>
              </a:avLst>
            </a:prstGeom>
            <a:noFill/>
            <a:ln w="19050" algn="ctr">
              <a:solidFill>
                <a:srgbClr val="C00000"/>
              </a:solidFill>
              <a:round/>
              <a:headEnd/>
              <a:tailEnd/>
            </a:ln>
          </p:spPr>
          <p:txBody>
            <a:bodyPr anchor="ctr"/>
            <a:lstStyle/>
            <a:p>
              <a:pPr algn="ctr">
                <a:lnSpc>
                  <a:spcPct val="90000"/>
                </a:lnSpc>
                <a:spcBef>
                  <a:spcPct val="50000"/>
                </a:spcBef>
              </a:pPr>
              <a:endParaRPr lang="en-US" sz="2400" b="1">
                <a:cs typeface="Arial" pitchFamily="34" charset="0"/>
              </a:endParaRPr>
            </a:p>
          </p:txBody>
        </p:sp>
        <p:sp>
          <p:nvSpPr>
            <p:cNvPr id="47117" name="TextBox 19"/>
            <p:cNvSpPr txBox="1">
              <a:spLocks noChangeArrowheads="1"/>
            </p:cNvSpPr>
            <p:nvPr/>
          </p:nvSpPr>
          <p:spPr bwMode="auto">
            <a:xfrm>
              <a:off x="5462342" y="5859380"/>
              <a:ext cx="2021305" cy="757130"/>
            </a:xfrm>
            <a:prstGeom prst="rect">
              <a:avLst/>
            </a:prstGeom>
            <a:noFill/>
            <a:ln w="9525">
              <a:noFill/>
              <a:miter lim="800000"/>
              <a:headEnd/>
              <a:tailEnd/>
            </a:ln>
          </p:spPr>
          <p:txBody>
            <a:bodyPr>
              <a:spAutoFit/>
            </a:bodyPr>
            <a:lstStyle/>
            <a:p>
              <a:r>
                <a:rPr lang="en-US">
                  <a:solidFill>
                    <a:srgbClr val="C00000"/>
                  </a:solidFill>
                </a:rPr>
                <a:t>DC Current Path</a:t>
              </a:r>
            </a:p>
          </p:txBody>
        </p:sp>
      </p:grpSp>
      <p:grpSp>
        <p:nvGrpSpPr>
          <p:cNvPr id="3" name="Group 23"/>
          <p:cNvGrpSpPr>
            <a:grpSpLocks/>
          </p:cNvGrpSpPr>
          <p:nvPr/>
        </p:nvGrpSpPr>
        <p:grpSpPr bwMode="auto">
          <a:xfrm>
            <a:off x="4795838" y="2738438"/>
            <a:ext cx="2852737" cy="1617662"/>
            <a:chOff x="4796590" y="2739190"/>
            <a:chExt cx="2851484" cy="1616241"/>
          </a:xfrm>
        </p:grpSpPr>
        <p:sp>
          <p:nvSpPr>
            <p:cNvPr id="21" name="Oval 20"/>
            <p:cNvSpPr/>
            <p:nvPr/>
          </p:nvSpPr>
          <p:spPr bwMode="auto">
            <a:xfrm>
              <a:off x="6159653" y="3597273"/>
              <a:ext cx="650589" cy="758158"/>
            </a:xfrm>
            <a:prstGeom prst="ellipse">
              <a:avLst/>
            </a:prstGeom>
            <a:noFill/>
            <a:ln w="76200" cap="flat" cmpd="sng" algn="ctr">
              <a:solidFill>
                <a:schemeClr val="accent2">
                  <a:lumMod val="40000"/>
                  <a:lumOff val="60000"/>
                </a:schemeClr>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22" name="Oval 21"/>
            <p:cNvSpPr/>
            <p:nvPr/>
          </p:nvSpPr>
          <p:spPr bwMode="auto">
            <a:xfrm>
              <a:off x="6999072" y="3557620"/>
              <a:ext cx="649002" cy="758158"/>
            </a:xfrm>
            <a:prstGeom prst="ellipse">
              <a:avLst/>
            </a:prstGeom>
            <a:noFill/>
            <a:ln w="76200" cap="flat" cmpd="sng" algn="ctr">
              <a:solidFill>
                <a:schemeClr val="accent2">
                  <a:lumMod val="40000"/>
                  <a:lumOff val="60000"/>
                </a:schemeClr>
              </a:solidFill>
              <a:prstDash val="solid"/>
              <a:round/>
              <a:headEnd type="none" w="med" len="med"/>
              <a:tailEnd type="none" w="med" len="med"/>
            </a:ln>
            <a:effectLst/>
          </p:spPr>
          <p:txBody>
            <a:bodyPr anchor="ctr"/>
            <a:lstStyle/>
            <a:p>
              <a:pPr algn="ctr">
                <a:lnSpc>
                  <a:spcPct val="90000"/>
                </a:lnSpc>
                <a:spcBef>
                  <a:spcPct val="50000"/>
                </a:spcBef>
                <a:defRPr/>
              </a:pPr>
              <a:endParaRPr lang="en-US" sz="2400" b="1">
                <a:cs typeface="Arial" pitchFamily="34" charset="0"/>
              </a:endParaRPr>
            </a:p>
          </p:txBody>
        </p:sp>
        <p:sp>
          <p:nvSpPr>
            <p:cNvPr id="23" name="TextBox 22"/>
            <p:cNvSpPr txBox="1"/>
            <p:nvPr/>
          </p:nvSpPr>
          <p:spPr>
            <a:xfrm>
              <a:off x="4796590" y="2739190"/>
              <a:ext cx="2021587" cy="756572"/>
            </a:xfrm>
            <a:prstGeom prst="rect">
              <a:avLst/>
            </a:prstGeom>
            <a:noFill/>
          </p:spPr>
          <p:txBody>
            <a:bodyPr>
              <a:spAutoFit/>
            </a:bodyPr>
            <a:lstStyle/>
            <a:p>
              <a:pPr>
                <a:defRPr/>
              </a:pPr>
              <a:r>
                <a:rPr lang="en-US" dirty="0">
                  <a:solidFill>
                    <a:schemeClr val="accent6">
                      <a:lumMod val="40000"/>
                      <a:lumOff val="60000"/>
                    </a:schemeClr>
                  </a:solidFill>
                  <a:latin typeface="Arial" charset="0"/>
                </a:rPr>
                <a:t>HF Current Path</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3"/>
          <p:cNvSpPr>
            <a:spLocks noGrp="1"/>
          </p:cNvSpPr>
          <p:nvPr>
            <p:ph type="title"/>
          </p:nvPr>
        </p:nvSpPr>
        <p:spPr>
          <a:xfrm>
            <a:off x="171450" y="152400"/>
            <a:ext cx="8972550" cy="838200"/>
          </a:xfrm>
        </p:spPr>
        <p:txBody>
          <a:bodyPr/>
          <a:lstStyle/>
          <a:p>
            <a:pPr eaLnBrk="1" hangingPunct="1"/>
            <a:r>
              <a:rPr lang="en-US" smtClean="0"/>
              <a:t>Theory Behind EMI Mitigation by PCB Layout</a:t>
            </a:r>
          </a:p>
        </p:txBody>
      </p:sp>
      <p:sp>
        <p:nvSpPr>
          <p:cNvPr id="3076" name="Content Placeholder 4"/>
          <p:cNvSpPr>
            <a:spLocks noGrp="1"/>
          </p:cNvSpPr>
          <p:nvPr>
            <p:ph idx="1"/>
          </p:nvPr>
        </p:nvSpPr>
        <p:spPr>
          <a:xfrm>
            <a:off x="381000" y="1219200"/>
            <a:ext cx="8382000" cy="3305175"/>
          </a:xfrm>
        </p:spPr>
        <p:txBody>
          <a:bodyPr/>
          <a:lstStyle/>
          <a:p>
            <a:pPr eaLnBrk="1" hangingPunct="1"/>
            <a:r>
              <a:rPr lang="en-US" smtClean="0"/>
              <a:t>ElectroMagnetic Field Energy is Proportional To*:</a:t>
            </a:r>
          </a:p>
          <a:p>
            <a:pPr lvl="1" eaLnBrk="1" hangingPunct="1"/>
            <a:r>
              <a:rPr lang="en-US" sz="2800" smtClean="0"/>
              <a:t>f</a:t>
            </a:r>
            <a:r>
              <a:rPr lang="en-US" sz="2400" baseline="30000" smtClean="0"/>
              <a:t>2</a:t>
            </a:r>
            <a:r>
              <a:rPr lang="en-US" sz="2400" smtClean="0"/>
              <a:t>: frequency of the harmonic of interest</a:t>
            </a:r>
          </a:p>
          <a:p>
            <a:pPr marL="1143000" lvl="2" indent="-517525" eaLnBrk="1" hangingPunct="1">
              <a:buFont typeface="Wingdings" pitchFamily="2" charset="2"/>
              <a:buChar char="v"/>
            </a:pPr>
            <a:r>
              <a:rPr lang="en-US" sz="2200" i="1" smtClean="0"/>
              <a:t>From switching frequency and di/dt</a:t>
            </a:r>
          </a:p>
          <a:p>
            <a:pPr lvl="1" eaLnBrk="1" hangingPunct="1"/>
            <a:r>
              <a:rPr lang="en-US" sz="2400" smtClean="0"/>
              <a:t>A: loop area of the current path</a:t>
            </a:r>
          </a:p>
          <a:p>
            <a:pPr lvl="1" eaLnBrk="1" hangingPunct="1"/>
            <a:r>
              <a:rPr lang="en-US" sz="2400" smtClean="0"/>
              <a:t>I</a:t>
            </a:r>
            <a:r>
              <a:rPr lang="en-US" sz="2400" baseline="-25000" smtClean="0"/>
              <a:t>f</a:t>
            </a:r>
            <a:r>
              <a:rPr lang="en-US" sz="2400" smtClean="0"/>
              <a:t>: current magnitude at the frequency of interest</a:t>
            </a:r>
          </a:p>
          <a:p>
            <a:pPr lvl="1" eaLnBrk="1" hangingPunct="1"/>
            <a:r>
              <a:rPr lang="en-US" sz="2400" smtClean="0"/>
              <a:t>1/r: measured distance r</a:t>
            </a:r>
          </a:p>
          <a:p>
            <a:pPr lvl="1" eaLnBrk="1" hangingPunct="1"/>
            <a:endParaRPr lang="en-US" smtClean="0"/>
          </a:p>
          <a:p>
            <a:pPr lvl="1" eaLnBrk="1" hangingPunct="1"/>
            <a:endParaRPr lang="en-US" smtClean="0"/>
          </a:p>
        </p:txBody>
      </p:sp>
      <p:sp>
        <p:nvSpPr>
          <p:cNvPr id="3077" name="Slide Number Placeholder 1"/>
          <p:cNvSpPr>
            <a:spLocks noGrp="1"/>
          </p:cNvSpPr>
          <p:nvPr>
            <p:ph type="sldNum" sz="quarter" idx="10"/>
          </p:nvPr>
        </p:nvSpPr>
        <p:spPr>
          <a:noFill/>
        </p:spPr>
        <p:txBody>
          <a:bodyPr/>
          <a:lstStyle/>
          <a:p>
            <a:fld id="{7D51FAEA-91E1-44E0-AE0B-659C9DD68320}" type="slidenum">
              <a:rPr lang="en-US" smtClean="0">
                <a:latin typeface="Arial" pitchFamily="34" charset="0"/>
              </a:rPr>
              <a:pPr/>
              <a:t>15</a:t>
            </a:fld>
            <a:endParaRPr lang="en-US" smtClean="0">
              <a:latin typeface="Arial" pitchFamily="34" charset="0"/>
            </a:endParaRPr>
          </a:p>
        </p:txBody>
      </p:sp>
      <p:sp>
        <p:nvSpPr>
          <p:cNvPr id="3078" name="TextBox 5"/>
          <p:cNvSpPr txBox="1">
            <a:spLocks noChangeArrowheads="1"/>
          </p:cNvSpPr>
          <p:nvPr/>
        </p:nvSpPr>
        <p:spPr bwMode="auto">
          <a:xfrm>
            <a:off x="1657350" y="6034088"/>
            <a:ext cx="7486650" cy="314325"/>
          </a:xfrm>
          <a:prstGeom prst="rect">
            <a:avLst/>
          </a:prstGeom>
          <a:noFill/>
          <a:ln w="9525">
            <a:noFill/>
            <a:miter lim="800000"/>
            <a:headEnd/>
            <a:tailEnd/>
          </a:ln>
        </p:spPr>
        <p:txBody>
          <a:bodyPr>
            <a:spAutoFit/>
          </a:bodyPr>
          <a:lstStyle/>
          <a:p>
            <a:r>
              <a:rPr lang="en-US" sz="1600"/>
              <a:t>*Henry Ott’s classic Noise Reduction Techniques in Electronic Systems</a:t>
            </a:r>
          </a:p>
        </p:txBody>
      </p:sp>
      <p:graphicFrame>
        <p:nvGraphicFramePr>
          <p:cNvPr id="3074" name="Object 2"/>
          <p:cNvGraphicFramePr>
            <a:graphicFrameLocks noChangeAspect="1"/>
          </p:cNvGraphicFramePr>
          <p:nvPr/>
        </p:nvGraphicFramePr>
        <p:xfrm>
          <a:off x="1982788" y="3757613"/>
          <a:ext cx="3324225" cy="800100"/>
        </p:xfrm>
        <a:graphic>
          <a:graphicData uri="http://schemas.openxmlformats.org/presentationml/2006/ole">
            <p:oleObj spid="_x0000_s3074" name="Equation" r:id="rId4" imgW="1054080" imgH="253800" progId="Equation.3">
              <p:embed/>
            </p:oleObj>
          </a:graphicData>
        </a:graphic>
      </p:graphicFrame>
      <p:sp>
        <p:nvSpPr>
          <p:cNvPr id="9" name="Rectangle 8"/>
          <p:cNvSpPr>
            <a:spLocks noChangeArrowheads="1"/>
          </p:cNvSpPr>
          <p:nvPr/>
        </p:nvSpPr>
        <p:spPr bwMode="auto">
          <a:xfrm>
            <a:off x="373063" y="4556125"/>
            <a:ext cx="8770937" cy="1458913"/>
          </a:xfrm>
          <a:prstGeom prst="rect">
            <a:avLst/>
          </a:prstGeom>
          <a:noFill/>
          <a:ln w="9525">
            <a:noFill/>
            <a:miter lim="800000"/>
            <a:headEnd/>
            <a:tailEnd/>
          </a:ln>
        </p:spPr>
        <p:txBody>
          <a:bodyPr>
            <a:spAutoFit/>
          </a:bodyPr>
          <a:lstStyle/>
          <a:p>
            <a:pPr>
              <a:buFont typeface="Wingdings" pitchFamily="2" charset="2"/>
              <a:buChar char="Ø"/>
            </a:pPr>
            <a:r>
              <a:rPr lang="en-US">
                <a:solidFill>
                  <a:srgbClr val="C00000"/>
                </a:solidFill>
              </a:rPr>
              <a:t>Reduce Noise Generation</a:t>
            </a:r>
          </a:p>
          <a:p>
            <a:pPr marL="800100" lvl="1" indent="-342900">
              <a:buFont typeface="Wingdings" pitchFamily="2" charset="2"/>
              <a:buChar char="ü"/>
            </a:pPr>
            <a:r>
              <a:rPr lang="en-US">
                <a:solidFill>
                  <a:srgbClr val="C00000"/>
                </a:solidFill>
              </a:rPr>
              <a:t>Reduce fsw and high freq component in di/dt </a:t>
            </a:r>
          </a:p>
          <a:p>
            <a:pPr marL="800100" lvl="1" indent="-342900">
              <a:buFont typeface="Wingdings" pitchFamily="2" charset="2"/>
              <a:buChar char="ü"/>
            </a:pPr>
            <a:r>
              <a:rPr lang="en-US">
                <a:solidFill>
                  <a:srgbClr val="C00000"/>
                </a:solidFill>
              </a:rPr>
              <a:t>Reduce high freq loop area</a:t>
            </a:r>
          </a:p>
        </p:txBody>
      </p:sp>
      <p:sp>
        <p:nvSpPr>
          <p:cNvPr id="8" name="Left Arrow 7">
            <a:hlinkClick r:id="rId5"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10"/>
          </p:nvPr>
        </p:nvSpPr>
        <p:spPr>
          <a:noFill/>
        </p:spPr>
        <p:txBody>
          <a:bodyPr/>
          <a:lstStyle/>
          <a:p>
            <a:pPr algn="ctr"/>
            <a:fld id="{B9C22E63-92EA-44C2-934B-26A92244E9A0}" type="slidenum">
              <a:rPr lang="en-US" smtClean="0">
                <a:latin typeface="Arial" pitchFamily="34" charset="0"/>
              </a:rPr>
              <a:pPr algn="ctr"/>
              <a:t>16</a:t>
            </a:fld>
            <a:endParaRPr lang="en-US" smtClean="0">
              <a:latin typeface="Arial" pitchFamily="34" charset="0"/>
            </a:endParaRPr>
          </a:p>
        </p:txBody>
      </p:sp>
      <p:sp>
        <p:nvSpPr>
          <p:cNvPr id="48131" name="Rectangle 2"/>
          <p:cNvSpPr>
            <a:spLocks noGrp="1" noChangeArrowheads="1"/>
          </p:cNvSpPr>
          <p:nvPr>
            <p:ph type="title"/>
          </p:nvPr>
        </p:nvSpPr>
        <p:spPr/>
        <p:txBody>
          <a:bodyPr/>
          <a:lstStyle/>
          <a:p>
            <a:r>
              <a:rPr lang="en-US" smtClean="0"/>
              <a:t>EMI Mitigation</a:t>
            </a:r>
            <a:endParaRPr lang="en-US" sz="2400" smtClean="0"/>
          </a:p>
        </p:txBody>
      </p:sp>
      <p:sp>
        <p:nvSpPr>
          <p:cNvPr id="48132" name="Rectangle 10"/>
          <p:cNvSpPr>
            <a:spLocks noChangeArrowheads="1"/>
          </p:cNvSpPr>
          <p:nvPr/>
        </p:nvSpPr>
        <p:spPr bwMode="auto">
          <a:xfrm>
            <a:off x="381000" y="1219200"/>
            <a:ext cx="2057400" cy="2286000"/>
          </a:xfrm>
          <a:prstGeom prst="rect">
            <a:avLst/>
          </a:prstGeom>
          <a:solidFill>
            <a:schemeClr val="hlink"/>
          </a:solidFill>
          <a:ln w="19050">
            <a:solidFill>
              <a:schemeClr val="hlink"/>
            </a:solidFill>
            <a:miter lim="800000"/>
            <a:headEnd/>
            <a:tailEnd/>
          </a:ln>
        </p:spPr>
        <p:txBody>
          <a:bodyPr anchor="ctr"/>
          <a:lstStyle/>
          <a:p>
            <a:pPr algn="ctr">
              <a:lnSpc>
                <a:spcPct val="90000"/>
              </a:lnSpc>
              <a:spcBef>
                <a:spcPct val="50000"/>
              </a:spcBef>
            </a:pPr>
            <a:r>
              <a:rPr lang="en-US" sz="2000" b="1">
                <a:solidFill>
                  <a:srgbClr val="FFFFFF"/>
                </a:solidFill>
              </a:rPr>
              <a:t>Choice of Switching Frequency</a:t>
            </a:r>
          </a:p>
        </p:txBody>
      </p:sp>
      <p:sp>
        <p:nvSpPr>
          <p:cNvPr id="48133" name="Rectangle 11"/>
          <p:cNvSpPr>
            <a:spLocks noChangeArrowheads="1"/>
          </p:cNvSpPr>
          <p:nvPr/>
        </p:nvSpPr>
        <p:spPr bwMode="auto">
          <a:xfrm>
            <a:off x="2514600" y="1219200"/>
            <a:ext cx="6248400" cy="2286000"/>
          </a:xfrm>
          <a:prstGeom prst="rect">
            <a:avLst/>
          </a:prstGeom>
          <a:solidFill>
            <a:schemeClr val="bg1"/>
          </a:solidFill>
          <a:ln w="19050">
            <a:solidFill>
              <a:schemeClr val="hlink"/>
            </a:solidFill>
            <a:miter lim="800000"/>
            <a:headEnd/>
            <a:tailEnd/>
          </a:ln>
        </p:spPr>
        <p:txBody>
          <a:bodyPr lIns="91050" tIns="46418" rIns="91050" bIns="46418" anchor="ctr"/>
          <a:lstStyle/>
          <a:p>
            <a:pPr marL="195263" indent="-139700" defTabSz="912813" eaLnBrk="0" hangingPunct="0">
              <a:lnSpc>
                <a:spcPct val="90000"/>
              </a:lnSpc>
              <a:spcBef>
                <a:spcPts val="300"/>
              </a:spcBef>
              <a:spcAft>
                <a:spcPts val="300"/>
              </a:spcAft>
              <a:buClr>
                <a:srgbClr val="5F5F5F"/>
              </a:buClr>
              <a:buFont typeface="Arial" pitchFamily="34" charset="0"/>
              <a:buChar char="•"/>
            </a:pPr>
            <a:r>
              <a:rPr lang="en-US" b="1">
                <a:solidFill>
                  <a:srgbClr val="000000"/>
                </a:solidFill>
              </a:rPr>
              <a:t>Not just for efficiency/space trade-offs</a:t>
            </a:r>
          </a:p>
          <a:p>
            <a:pPr marL="195263" indent="-139700" defTabSz="912813" eaLnBrk="0" hangingPunct="0">
              <a:lnSpc>
                <a:spcPct val="90000"/>
              </a:lnSpc>
              <a:spcBef>
                <a:spcPts val="300"/>
              </a:spcBef>
              <a:spcAft>
                <a:spcPts val="300"/>
              </a:spcAft>
              <a:buClr>
                <a:srgbClr val="5F5F5F"/>
              </a:buClr>
              <a:buFont typeface="Arial" pitchFamily="34" charset="0"/>
              <a:buChar char="•"/>
            </a:pPr>
            <a:r>
              <a:rPr lang="en-US" b="1">
                <a:solidFill>
                  <a:srgbClr val="000000"/>
                </a:solidFill>
              </a:rPr>
              <a:t>Beware of EMI “keep out” zones</a:t>
            </a:r>
          </a:p>
          <a:p>
            <a:pPr marL="398463" lvl="1" indent="-168275" defTabSz="912813" eaLnBrk="0" hangingPunct="0">
              <a:lnSpc>
                <a:spcPct val="90000"/>
              </a:lnSpc>
              <a:spcBef>
                <a:spcPts val="300"/>
              </a:spcBef>
              <a:spcAft>
                <a:spcPts val="300"/>
              </a:spcAft>
              <a:buClr>
                <a:srgbClr val="5F5F5F"/>
              </a:buClr>
              <a:buFont typeface="Lucida Grande"/>
              <a:buChar char="-"/>
            </a:pPr>
            <a:r>
              <a:rPr lang="en-US" b="1">
                <a:solidFill>
                  <a:srgbClr val="000000"/>
                </a:solidFill>
              </a:rPr>
              <a:t>Automotive =  500kHz &lt; AM Band &gt; 2MHz</a:t>
            </a:r>
          </a:p>
          <a:p>
            <a:pPr marL="398463" lvl="1" indent="-168275" defTabSz="912813" eaLnBrk="0" hangingPunct="0">
              <a:lnSpc>
                <a:spcPct val="90000"/>
              </a:lnSpc>
              <a:spcBef>
                <a:spcPts val="300"/>
              </a:spcBef>
              <a:spcAft>
                <a:spcPts val="300"/>
              </a:spcAft>
              <a:buClr>
                <a:srgbClr val="5F5F5F"/>
              </a:buClr>
              <a:buFont typeface="Lucida Grande"/>
              <a:buChar char="-"/>
            </a:pPr>
            <a:r>
              <a:rPr lang="en-US" b="1">
                <a:solidFill>
                  <a:srgbClr val="000000"/>
                </a:solidFill>
              </a:rPr>
              <a:t>ADSL = &gt;1.24MHz to avoid channel interference</a:t>
            </a:r>
          </a:p>
          <a:p>
            <a:pPr marL="398463" lvl="1" indent="-168275" defTabSz="912813" eaLnBrk="0" hangingPunct="0">
              <a:lnSpc>
                <a:spcPct val="90000"/>
              </a:lnSpc>
              <a:spcBef>
                <a:spcPts val="300"/>
              </a:spcBef>
              <a:spcAft>
                <a:spcPts val="300"/>
              </a:spcAft>
              <a:buClr>
                <a:srgbClr val="5F5F5F"/>
              </a:buClr>
              <a:buFont typeface="Lucida Grande"/>
              <a:buChar char="-"/>
            </a:pPr>
            <a:r>
              <a:rPr lang="en-US" b="1">
                <a:solidFill>
                  <a:srgbClr val="000000"/>
                </a:solidFill>
              </a:rPr>
              <a:t>Harmonics</a:t>
            </a:r>
          </a:p>
          <a:p>
            <a:pPr marL="195263" indent="-139700" defTabSz="912813" eaLnBrk="0" hangingPunct="0">
              <a:lnSpc>
                <a:spcPct val="90000"/>
              </a:lnSpc>
              <a:spcBef>
                <a:spcPts val="300"/>
              </a:spcBef>
              <a:spcAft>
                <a:spcPts val="300"/>
              </a:spcAft>
              <a:buClr>
                <a:srgbClr val="5F5F5F"/>
              </a:buClr>
              <a:buFont typeface="Arial" pitchFamily="34" charset="0"/>
              <a:buChar char="•"/>
            </a:pPr>
            <a:r>
              <a:rPr lang="en-US" b="1">
                <a:solidFill>
                  <a:srgbClr val="000000"/>
                </a:solidFill>
              </a:rPr>
              <a:t>Choose switching frequency that keeps beat frequency and harmonics out of the EMI range</a:t>
            </a:r>
          </a:p>
        </p:txBody>
      </p:sp>
      <p:sp>
        <p:nvSpPr>
          <p:cNvPr id="48134" name="Rectangle 13"/>
          <p:cNvSpPr>
            <a:spLocks noChangeArrowheads="1"/>
          </p:cNvSpPr>
          <p:nvPr/>
        </p:nvSpPr>
        <p:spPr bwMode="auto">
          <a:xfrm>
            <a:off x="381000" y="3810000"/>
            <a:ext cx="2057400" cy="2286000"/>
          </a:xfrm>
          <a:prstGeom prst="rect">
            <a:avLst/>
          </a:prstGeom>
          <a:solidFill>
            <a:schemeClr val="accent2"/>
          </a:solidFill>
          <a:ln w="19050">
            <a:solidFill>
              <a:schemeClr val="accent2"/>
            </a:solidFill>
            <a:miter lim="800000"/>
            <a:headEnd/>
            <a:tailEnd/>
          </a:ln>
        </p:spPr>
        <p:txBody>
          <a:bodyPr anchor="ctr"/>
          <a:lstStyle/>
          <a:p>
            <a:pPr algn="ctr">
              <a:lnSpc>
                <a:spcPct val="90000"/>
              </a:lnSpc>
              <a:spcBef>
                <a:spcPct val="50000"/>
              </a:spcBef>
            </a:pPr>
            <a:r>
              <a:rPr lang="en-US" sz="2000" b="1">
                <a:solidFill>
                  <a:srgbClr val="FFFFFF"/>
                </a:solidFill>
              </a:rPr>
              <a:t>Spread-Spectrum Switching</a:t>
            </a:r>
          </a:p>
        </p:txBody>
      </p:sp>
      <p:sp>
        <p:nvSpPr>
          <p:cNvPr id="48135" name="Rectangle 14"/>
          <p:cNvSpPr>
            <a:spLocks noChangeArrowheads="1"/>
          </p:cNvSpPr>
          <p:nvPr/>
        </p:nvSpPr>
        <p:spPr bwMode="auto">
          <a:xfrm>
            <a:off x="2514600" y="3810000"/>
            <a:ext cx="6248400" cy="2286000"/>
          </a:xfrm>
          <a:prstGeom prst="rect">
            <a:avLst/>
          </a:prstGeom>
          <a:solidFill>
            <a:schemeClr val="bg1"/>
          </a:solidFill>
          <a:ln w="19050">
            <a:solidFill>
              <a:schemeClr val="accent2"/>
            </a:solidFill>
            <a:miter lim="800000"/>
            <a:headEnd/>
            <a:tailEnd/>
          </a:ln>
        </p:spPr>
        <p:txBody>
          <a:bodyPr lIns="91050" tIns="46418" rIns="91050" bIns="46418" anchor="ctr"/>
          <a:lstStyle/>
          <a:p>
            <a:pPr marL="61913" indent="-6350" defTabSz="912813" eaLnBrk="0" hangingPunct="0">
              <a:lnSpc>
                <a:spcPct val="90000"/>
              </a:lnSpc>
              <a:spcBef>
                <a:spcPct val="45000"/>
              </a:spcBef>
              <a:buClr>
                <a:srgbClr val="5F5F5F"/>
              </a:buClr>
            </a:pPr>
            <a:r>
              <a:rPr lang="en-US" b="1">
                <a:solidFill>
                  <a:srgbClr val="000000"/>
                </a:solidFill>
              </a:rPr>
              <a:t>LM5088 dithers frequency </a:t>
            </a:r>
            <a:br>
              <a:rPr lang="en-US" b="1">
                <a:solidFill>
                  <a:srgbClr val="000000"/>
                </a:solidFill>
              </a:rPr>
            </a:br>
            <a:r>
              <a:rPr lang="en-US" b="1">
                <a:solidFill>
                  <a:srgbClr val="000000"/>
                </a:solidFill>
              </a:rPr>
              <a:t>and shows up to 20dB </a:t>
            </a:r>
            <a:br>
              <a:rPr lang="en-US" b="1">
                <a:solidFill>
                  <a:srgbClr val="000000"/>
                </a:solidFill>
              </a:rPr>
            </a:br>
            <a:r>
              <a:rPr lang="en-US" b="1">
                <a:solidFill>
                  <a:srgbClr val="000000"/>
                </a:solidFill>
              </a:rPr>
              <a:t>decrease in EMI</a:t>
            </a:r>
          </a:p>
          <a:p>
            <a:pPr marL="61913" indent="-6350" defTabSz="912813" eaLnBrk="0" hangingPunct="0">
              <a:lnSpc>
                <a:spcPct val="90000"/>
              </a:lnSpc>
              <a:spcBef>
                <a:spcPct val="45000"/>
              </a:spcBef>
              <a:buClr>
                <a:srgbClr val="5F5F5F"/>
              </a:buClr>
              <a:buFont typeface="Arial" pitchFamily="34" charset="0"/>
              <a:buChar char="•"/>
            </a:pPr>
            <a:endParaRPr lang="en-US" b="1">
              <a:solidFill>
                <a:srgbClr val="000000"/>
              </a:solidFill>
            </a:endParaRPr>
          </a:p>
          <a:p>
            <a:pPr marL="61913" indent="-6350" defTabSz="912813" eaLnBrk="0" hangingPunct="0">
              <a:lnSpc>
                <a:spcPct val="90000"/>
              </a:lnSpc>
              <a:spcBef>
                <a:spcPct val="45000"/>
              </a:spcBef>
              <a:buClr>
                <a:srgbClr val="5F5F5F"/>
              </a:buClr>
              <a:buFont typeface="Arial" pitchFamily="34" charset="0"/>
              <a:buChar char="•"/>
            </a:pPr>
            <a:endParaRPr lang="en-US" b="1">
              <a:solidFill>
                <a:srgbClr val="000000"/>
              </a:solidFill>
            </a:endParaRPr>
          </a:p>
        </p:txBody>
      </p:sp>
      <p:pic>
        <p:nvPicPr>
          <p:cNvPr id="48136" name="Picture 4"/>
          <p:cNvPicPr>
            <a:picLocks noChangeAspect="1" noChangeArrowheads="1"/>
          </p:cNvPicPr>
          <p:nvPr/>
        </p:nvPicPr>
        <p:blipFill>
          <a:blip r:embed="rId3" cstate="print"/>
          <a:srcRect/>
          <a:stretch>
            <a:fillRect/>
          </a:stretch>
        </p:blipFill>
        <p:spPr bwMode="auto">
          <a:xfrm>
            <a:off x="6477000" y="3890963"/>
            <a:ext cx="2133600" cy="2128837"/>
          </a:xfrm>
          <a:prstGeom prst="rect">
            <a:avLst/>
          </a:prstGeom>
          <a:noFill/>
          <a:ln w="9525">
            <a:noFill/>
            <a:miter lim="800000"/>
            <a:headEnd/>
            <a:tailEnd/>
          </a:ln>
        </p:spPr>
      </p:pic>
      <p:sp>
        <p:nvSpPr>
          <p:cNvPr id="48137" name="Rectangle 6"/>
          <p:cNvSpPr>
            <a:spLocks noChangeArrowheads="1"/>
          </p:cNvSpPr>
          <p:nvPr/>
        </p:nvSpPr>
        <p:spPr bwMode="auto">
          <a:xfrm>
            <a:off x="2590800" y="5591175"/>
            <a:ext cx="3886200" cy="400050"/>
          </a:xfrm>
          <a:prstGeom prst="rect">
            <a:avLst/>
          </a:prstGeom>
          <a:noFill/>
          <a:ln w="9525">
            <a:noFill/>
            <a:miter lim="800000"/>
            <a:headEnd/>
            <a:tailEnd/>
          </a:ln>
        </p:spPr>
        <p:txBody>
          <a:bodyPr anchor="ctr">
            <a:spAutoFit/>
          </a:bodyPr>
          <a:lstStyle/>
          <a:p>
            <a:r>
              <a:rPr lang="en-US" altLang="ja-JP" sz="1000" b="1">
                <a:ea typeface="MS PGothic" charset="-128"/>
                <a:cs typeface="Times New Roman" pitchFamily="18" charset="0"/>
              </a:rPr>
              <a:t>Fundamental switching frequency spike reduction and sidebands using spread spectrum switching  in the LM5088</a:t>
            </a:r>
            <a:r>
              <a:rPr lang="en-US" altLang="ja-JP" sz="1000">
                <a:ea typeface="MS PGothic" charset="-128"/>
                <a:cs typeface="Times New Roman" pitchFamily="18" charset="0"/>
              </a:rPr>
              <a:t> </a:t>
            </a:r>
          </a:p>
        </p:txBody>
      </p:sp>
      <p:sp>
        <p:nvSpPr>
          <p:cNvPr id="10" name="Left Arrow 9">
            <a:hlinkClick r:id="rId4"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Steps To Mitigate EMI In PCB</a:t>
            </a:r>
          </a:p>
        </p:txBody>
      </p:sp>
      <p:sp>
        <p:nvSpPr>
          <p:cNvPr id="49155" name="Content Placeholder 2"/>
          <p:cNvSpPr>
            <a:spLocks noGrp="1"/>
          </p:cNvSpPr>
          <p:nvPr>
            <p:ph idx="1"/>
          </p:nvPr>
        </p:nvSpPr>
        <p:spPr>
          <a:xfrm>
            <a:off x="3849688" y="1487488"/>
            <a:ext cx="4938712" cy="1195387"/>
          </a:xfrm>
        </p:spPr>
        <p:txBody>
          <a:bodyPr/>
          <a:lstStyle/>
          <a:p>
            <a:pPr marL="0" indent="0" eaLnBrk="1" hangingPunct="1">
              <a:buFontTx/>
              <a:buNone/>
            </a:pPr>
            <a:r>
              <a:rPr lang="en-US" smtClean="0"/>
              <a:t>Switching components generate high di/dt current </a:t>
            </a:r>
            <a:r>
              <a:rPr lang="en-US" smtClean="0">
                <a:sym typeface="Wingdings" pitchFamily="2" charset="2"/>
              </a:rPr>
              <a:t> where is the return path?</a:t>
            </a:r>
            <a:endParaRPr lang="en-US" smtClean="0"/>
          </a:p>
        </p:txBody>
      </p:sp>
      <p:sp>
        <p:nvSpPr>
          <p:cNvPr id="49156" name="Slide Number Placeholder 3"/>
          <p:cNvSpPr>
            <a:spLocks noGrp="1"/>
          </p:cNvSpPr>
          <p:nvPr>
            <p:ph type="sldNum" sz="quarter" idx="10"/>
          </p:nvPr>
        </p:nvSpPr>
        <p:spPr>
          <a:noFill/>
        </p:spPr>
        <p:txBody>
          <a:bodyPr/>
          <a:lstStyle/>
          <a:p>
            <a:fld id="{1CAD8458-6C48-4B6D-882B-27B60DC1957D}" type="slidenum">
              <a:rPr lang="en-US" smtClean="0">
                <a:latin typeface="Arial" pitchFamily="34" charset="0"/>
              </a:rPr>
              <a:pPr/>
              <a:t>17</a:t>
            </a:fld>
            <a:endParaRPr lang="en-US" smtClean="0">
              <a:latin typeface="Arial" pitchFamily="34" charset="0"/>
            </a:endParaRPr>
          </a:p>
        </p:txBody>
      </p:sp>
      <p:graphicFrame>
        <p:nvGraphicFramePr>
          <p:cNvPr id="7" name="Diagram 6"/>
          <p:cNvGraphicFramePr/>
          <p:nvPr/>
        </p:nvGraphicFramePr>
        <p:xfrm>
          <a:off x="543099" y="1488440"/>
          <a:ext cx="31477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txBox="1">
            <a:spLocks/>
          </p:cNvSpPr>
          <p:nvPr/>
        </p:nvSpPr>
        <p:spPr bwMode="auto">
          <a:xfrm>
            <a:off x="3873500" y="2932113"/>
            <a:ext cx="4938713" cy="1174750"/>
          </a:xfrm>
          <a:prstGeom prst="rect">
            <a:avLst/>
          </a:prstGeom>
          <a:noFill/>
          <a:ln w="9525">
            <a:noFill/>
            <a:miter lim="800000"/>
            <a:headEnd/>
            <a:tailEnd/>
          </a:ln>
        </p:spPr>
        <p:txBody>
          <a:bodyPr lIns="91050" tIns="46418" rIns="91050" bIns="46418"/>
          <a:lstStyle/>
          <a:p>
            <a:pPr defTabSz="912813" eaLnBrk="0" hangingPunct="0">
              <a:lnSpc>
                <a:spcPct val="90000"/>
              </a:lnSpc>
              <a:spcBef>
                <a:spcPts val="1200"/>
              </a:spcBef>
              <a:buClr>
                <a:schemeClr val="bg2"/>
              </a:buClr>
              <a:defRPr/>
            </a:pPr>
            <a:r>
              <a:rPr lang="en-US" sz="2000" b="1" kern="0" dirty="0">
                <a:latin typeface="+mn-lt"/>
              </a:rPr>
              <a:t>Loop Contains high </a:t>
            </a:r>
            <a:r>
              <a:rPr lang="en-US" sz="2000" b="1" kern="0" dirty="0" err="1">
                <a:latin typeface="+mn-lt"/>
              </a:rPr>
              <a:t>di</a:t>
            </a:r>
            <a:r>
              <a:rPr lang="en-US" sz="2000" b="1" kern="0" dirty="0">
                <a:latin typeface="+mn-lt"/>
              </a:rPr>
              <a:t>/</a:t>
            </a:r>
            <a:r>
              <a:rPr lang="en-US" sz="2000" b="1" kern="0" dirty="0" err="1">
                <a:latin typeface="+mn-lt"/>
              </a:rPr>
              <a:t>dt</a:t>
            </a:r>
            <a:r>
              <a:rPr lang="en-US" sz="2000" b="1" kern="0" dirty="0">
                <a:latin typeface="+mn-lt"/>
              </a:rPr>
              <a:t> current is CRITICAL </a:t>
            </a:r>
            <a:r>
              <a:rPr lang="en-US" sz="2000" kern="0" dirty="0">
                <a:latin typeface="+mn-lt"/>
              </a:rPr>
              <a:t>PATH.</a:t>
            </a:r>
            <a:endParaRPr lang="en-US" sz="2000" b="1" kern="0" dirty="0">
              <a:latin typeface="+mn-lt"/>
            </a:endParaRPr>
          </a:p>
        </p:txBody>
      </p:sp>
      <p:sp>
        <p:nvSpPr>
          <p:cNvPr id="9" name="Content Placeholder 2"/>
          <p:cNvSpPr txBox="1">
            <a:spLocks/>
          </p:cNvSpPr>
          <p:nvPr/>
        </p:nvSpPr>
        <p:spPr bwMode="auto">
          <a:xfrm>
            <a:off x="3873500" y="4370388"/>
            <a:ext cx="4938713" cy="1125537"/>
          </a:xfrm>
          <a:prstGeom prst="rect">
            <a:avLst/>
          </a:prstGeom>
          <a:noFill/>
          <a:ln w="9525">
            <a:noFill/>
            <a:miter lim="800000"/>
            <a:headEnd/>
            <a:tailEnd/>
          </a:ln>
        </p:spPr>
        <p:txBody>
          <a:bodyPr lIns="91050" tIns="46418" rIns="91050" bIns="46418"/>
          <a:lstStyle/>
          <a:p>
            <a:pPr defTabSz="912813" eaLnBrk="0" hangingPunct="0">
              <a:lnSpc>
                <a:spcPct val="90000"/>
              </a:lnSpc>
              <a:spcBef>
                <a:spcPts val="1200"/>
              </a:spcBef>
              <a:buClr>
                <a:schemeClr val="bg2"/>
              </a:buClr>
              <a:buFont typeface="Wingdings" pitchFamily="2" charset="2"/>
              <a:buChar char="ü"/>
              <a:defRPr/>
            </a:pPr>
            <a:r>
              <a:rPr lang="en-US" sz="2000" b="1" kern="0" dirty="0">
                <a:latin typeface="+mn-lt"/>
              </a:rPr>
              <a:t>Slow down switching action</a:t>
            </a:r>
          </a:p>
          <a:p>
            <a:pPr defTabSz="912813" eaLnBrk="0" hangingPunct="0">
              <a:lnSpc>
                <a:spcPct val="90000"/>
              </a:lnSpc>
              <a:spcBef>
                <a:spcPts val="1200"/>
              </a:spcBef>
              <a:buClr>
                <a:schemeClr val="bg2"/>
              </a:buClr>
              <a:buFont typeface="Wingdings" pitchFamily="2" charset="2"/>
              <a:buChar char="ü"/>
              <a:defRPr/>
            </a:pPr>
            <a:r>
              <a:rPr lang="en-US" sz="2000" kern="0" dirty="0">
                <a:latin typeface="+mn-lt"/>
              </a:rPr>
              <a:t>Reduce high freq path enclosed area </a:t>
            </a:r>
            <a:endParaRPr lang="en-US" sz="2000" b="1" kern="0" dirty="0">
              <a:latin typeface="+mn-lt"/>
            </a:endParaRPr>
          </a:p>
        </p:txBody>
      </p:sp>
      <p:sp>
        <p:nvSpPr>
          <p:cNvPr id="10" name="Left Arrow 9">
            <a:hlinkClick r:id="rId8"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0"/>
          </p:nvPr>
        </p:nvSpPr>
        <p:spPr>
          <a:noFill/>
        </p:spPr>
        <p:txBody>
          <a:bodyPr/>
          <a:lstStyle/>
          <a:p>
            <a:fld id="{38427C3E-2924-47DF-A3BA-5B0525BE3904}" type="slidenum">
              <a:rPr lang="en-US" smtClean="0">
                <a:latin typeface="Arial" pitchFamily="34" charset="0"/>
              </a:rPr>
              <a:pPr/>
              <a:t>18</a:t>
            </a:fld>
            <a:endParaRPr lang="en-US" smtClean="0">
              <a:latin typeface="Arial" pitchFamily="34" charset="0"/>
            </a:endParaRPr>
          </a:p>
        </p:txBody>
      </p:sp>
      <p:sp>
        <p:nvSpPr>
          <p:cNvPr id="50179" name="Rectangle 10"/>
          <p:cNvSpPr>
            <a:spLocks noGrp="1" noChangeArrowheads="1"/>
          </p:cNvSpPr>
          <p:nvPr>
            <p:ph type="title"/>
          </p:nvPr>
        </p:nvSpPr>
        <p:spPr/>
        <p:txBody>
          <a:bodyPr/>
          <a:lstStyle/>
          <a:p>
            <a:pPr eaLnBrk="1" hangingPunct="1"/>
            <a:r>
              <a:rPr lang="en-US" smtClean="0"/>
              <a:t>AGENDA</a:t>
            </a:r>
          </a:p>
        </p:txBody>
      </p:sp>
      <p:sp>
        <p:nvSpPr>
          <p:cNvPr id="15" name="Rectangle 73"/>
          <p:cNvSpPr>
            <a:spLocks noChangeArrowheads="1"/>
          </p:cNvSpPr>
          <p:nvPr/>
        </p:nvSpPr>
        <p:spPr bwMode="auto">
          <a:xfrm>
            <a:off x="1149350" y="1947010"/>
            <a:ext cx="7096125" cy="712177"/>
          </a:xfrm>
          <a:prstGeom prst="rect">
            <a:avLst/>
          </a:prstGeom>
          <a:solidFill>
            <a:srgbClr val="FFFFFF"/>
          </a:solidFill>
          <a:ln w="19050" algn="ctr">
            <a:solidFill>
              <a:schemeClr val="accent5"/>
            </a:solidFill>
            <a:miter lim="800000"/>
            <a:headEnd/>
            <a:tailEnd/>
          </a:ln>
          <a:effectLst>
            <a:glow rad="101600">
              <a:schemeClr val="accent1">
                <a:satMod val="175000"/>
                <a:alpha val="40000"/>
              </a:schemeClr>
            </a:glow>
          </a:effectLst>
        </p:spPr>
        <p:txBody>
          <a:bodyPr lIns="640080" tIns="91440" bIns="91440" anchor="ctr"/>
          <a:lstStyle/>
          <a:p>
            <a:pPr marL="174625" indent="-174625">
              <a:spcBef>
                <a:spcPct val="20000"/>
              </a:spcBef>
              <a:buClr>
                <a:schemeClr val="accent1"/>
              </a:buClr>
              <a:defRPr/>
            </a:pPr>
            <a:r>
              <a:rPr lang="en-US" sz="3200" i="1" dirty="0">
                <a:latin typeface="Arial" charset="0"/>
              </a:rPr>
              <a:t>Noise Sources Identification</a:t>
            </a:r>
          </a:p>
        </p:txBody>
      </p:sp>
      <p:grpSp>
        <p:nvGrpSpPr>
          <p:cNvPr id="50183" name="Group 19"/>
          <p:cNvGrpSpPr>
            <a:grpSpLocks/>
          </p:cNvGrpSpPr>
          <p:nvPr/>
        </p:nvGrpSpPr>
        <p:grpSpPr bwMode="auto">
          <a:xfrm>
            <a:off x="0" y="1147763"/>
            <a:ext cx="4243388" cy="711200"/>
            <a:chOff x="-2" y="1146987"/>
            <a:chExt cx="7382426" cy="712177"/>
          </a:xfrm>
        </p:grpSpPr>
        <p:sp>
          <p:nvSpPr>
            <p:cNvPr id="9228" name="Rectangle 73"/>
            <p:cNvSpPr>
              <a:spLocks noChangeArrowheads="1"/>
            </p:cNvSpPr>
            <p:nvPr/>
          </p:nvSpPr>
          <p:spPr bwMode="auto">
            <a:xfrm>
              <a:off x="287230" y="1146987"/>
              <a:ext cx="7095194" cy="712177"/>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EMI Overview – definition and standards</a:t>
              </a:r>
            </a:p>
          </p:txBody>
        </p:sp>
        <p:sp>
          <p:nvSpPr>
            <p:cNvPr id="34" name="Oval 20"/>
            <p:cNvSpPr>
              <a:spLocks noChangeArrowheads="1"/>
            </p:cNvSpPr>
            <p:nvPr/>
          </p:nvSpPr>
          <p:spPr bwMode="auto">
            <a:xfrm>
              <a:off x="-2" y="1266336"/>
              <a:ext cx="570745" cy="527294"/>
            </a:xfrm>
            <a:prstGeom prst="ellipse">
              <a:avLst/>
            </a:prstGeom>
            <a:solidFill>
              <a:schemeClr val="bg1">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grpSp>
      <p:sp>
        <p:nvSpPr>
          <p:cNvPr id="35" name="Oval 20"/>
          <p:cNvSpPr>
            <a:spLocks noChangeArrowheads="1"/>
          </p:cNvSpPr>
          <p:nvPr/>
        </p:nvSpPr>
        <p:spPr bwMode="auto">
          <a:xfrm>
            <a:off x="844063" y="2016615"/>
            <a:ext cx="570745" cy="527294"/>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sz="3200" dirty="0">
                <a:solidFill>
                  <a:srgbClr val="FFFFFF"/>
                </a:solidFill>
                <a:latin typeface="+mj-lt"/>
                <a:sym typeface="Wingdings"/>
              </a:rPr>
              <a:t></a:t>
            </a:r>
            <a:endParaRPr lang="en-US" sz="3200" dirty="0">
              <a:solidFill>
                <a:srgbClr val="FFFFFF"/>
              </a:solidFill>
              <a:latin typeface="+mj-lt"/>
            </a:endParaRPr>
          </a:p>
        </p:txBody>
      </p:sp>
      <p:grpSp>
        <p:nvGrpSpPr>
          <p:cNvPr id="50187" name="Group 18"/>
          <p:cNvGrpSpPr>
            <a:grpSpLocks/>
          </p:cNvGrpSpPr>
          <p:nvPr/>
        </p:nvGrpSpPr>
        <p:grpSpPr bwMode="auto">
          <a:xfrm>
            <a:off x="0" y="2792413"/>
            <a:ext cx="4240213" cy="3389312"/>
            <a:chOff x="844063" y="2707053"/>
            <a:chExt cx="7366243" cy="3435839"/>
          </a:xfrm>
        </p:grpSpPr>
        <p:sp>
          <p:nvSpPr>
            <p:cNvPr id="18" name="Rectangle 73"/>
            <p:cNvSpPr>
              <a:spLocks noChangeArrowheads="1"/>
            </p:cNvSpPr>
            <p:nvPr/>
          </p:nvSpPr>
          <p:spPr bwMode="auto">
            <a:xfrm>
              <a:off x="1114333" y="2707053"/>
              <a:ext cx="7095973" cy="712916"/>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dirty="0" err="1">
                  <a:solidFill>
                    <a:schemeClr val="bg1">
                      <a:lumMod val="50000"/>
                    </a:schemeClr>
                  </a:solidFill>
                  <a:latin typeface="Arial" charset="0"/>
                </a:rPr>
                <a:t>Minimize</a:t>
              </a:r>
              <a:r>
                <a:rPr lang="fr-FR" dirty="0">
                  <a:solidFill>
                    <a:schemeClr val="bg1">
                      <a:lumMod val="50000"/>
                    </a:schemeClr>
                  </a:solidFill>
                  <a:latin typeface="Arial" charset="0"/>
                </a:rPr>
                <a:t> EMI </a:t>
              </a:r>
              <a:r>
                <a:rPr lang="en-US" dirty="0">
                  <a:solidFill>
                    <a:schemeClr val="bg1">
                      <a:lumMod val="50000"/>
                    </a:schemeClr>
                  </a:solidFill>
                  <a:latin typeface="Arial" charset="0"/>
                </a:rPr>
                <a:t>Generation</a:t>
              </a:r>
              <a:r>
                <a:rPr lang="fr-FR" dirty="0">
                  <a:solidFill>
                    <a:schemeClr val="bg1">
                      <a:lumMod val="50000"/>
                    </a:schemeClr>
                  </a:solidFill>
                  <a:latin typeface="Arial" charset="0"/>
                </a:rPr>
                <a:t> by </a:t>
              </a:r>
              <a:r>
                <a:rPr lang="fr-FR" dirty="0" err="1">
                  <a:solidFill>
                    <a:schemeClr val="bg1">
                      <a:lumMod val="50000"/>
                    </a:schemeClr>
                  </a:solidFill>
                  <a:latin typeface="Arial" charset="0"/>
                </a:rPr>
                <a:t>Layout</a:t>
              </a:r>
              <a:endParaRPr lang="fr-FR" dirty="0">
                <a:solidFill>
                  <a:schemeClr val="bg1">
                    <a:lumMod val="50000"/>
                  </a:schemeClr>
                </a:solidFill>
                <a:latin typeface="Arial" charset="0"/>
              </a:endParaRPr>
            </a:p>
          </p:txBody>
        </p:sp>
        <p:sp>
          <p:nvSpPr>
            <p:cNvPr id="21" name="Rectangle 73"/>
            <p:cNvSpPr>
              <a:spLocks noChangeArrowheads="1"/>
            </p:cNvSpPr>
            <p:nvPr/>
          </p:nvSpPr>
          <p:spPr bwMode="auto">
            <a:xfrm>
              <a:off x="1114333" y="3387783"/>
              <a:ext cx="7095973" cy="712917"/>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dirty="0" err="1">
                  <a:solidFill>
                    <a:schemeClr val="bg1">
                      <a:lumMod val="50000"/>
                    </a:schemeClr>
                  </a:solidFill>
                  <a:latin typeface="Arial" charset="0"/>
                </a:rPr>
                <a:t>Protect</a:t>
              </a:r>
              <a:r>
                <a:rPr lang="fr-FR" dirty="0">
                  <a:solidFill>
                    <a:schemeClr val="bg1">
                      <a:lumMod val="50000"/>
                    </a:schemeClr>
                  </a:solidFill>
                  <a:latin typeface="Arial" charset="0"/>
                </a:rPr>
                <a:t> Sensitive Circuits </a:t>
              </a:r>
              <a:r>
                <a:rPr lang="fr-FR" dirty="0" err="1">
                  <a:solidFill>
                    <a:schemeClr val="bg1">
                      <a:lumMod val="50000"/>
                    </a:schemeClr>
                  </a:solidFill>
                  <a:latin typeface="Arial" charset="0"/>
                </a:rPr>
                <a:t>from</a:t>
              </a:r>
              <a:r>
                <a:rPr lang="fr-FR" dirty="0">
                  <a:solidFill>
                    <a:schemeClr val="bg1">
                      <a:lumMod val="50000"/>
                    </a:schemeClr>
                  </a:solidFill>
                  <a:latin typeface="Arial" charset="0"/>
                </a:rPr>
                <a:t> Noise</a:t>
              </a:r>
            </a:p>
          </p:txBody>
        </p:sp>
        <p:sp>
          <p:nvSpPr>
            <p:cNvPr id="24" name="Rectangle 73"/>
            <p:cNvSpPr>
              <a:spLocks noChangeArrowheads="1"/>
            </p:cNvSpPr>
            <p:nvPr/>
          </p:nvSpPr>
          <p:spPr bwMode="auto">
            <a:xfrm>
              <a:off x="1114333" y="4068514"/>
              <a:ext cx="7095973" cy="712916"/>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Conducted EMI and EMI Filters</a:t>
              </a:r>
            </a:p>
          </p:txBody>
        </p:sp>
        <p:sp>
          <p:nvSpPr>
            <p:cNvPr id="27" name="Rectangle 73"/>
            <p:cNvSpPr>
              <a:spLocks noChangeArrowheads="1"/>
            </p:cNvSpPr>
            <p:nvPr/>
          </p:nvSpPr>
          <p:spPr bwMode="auto">
            <a:xfrm>
              <a:off x="1114333" y="4749245"/>
              <a:ext cx="7095973" cy="712917"/>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b="1" dirty="0">
                  <a:solidFill>
                    <a:schemeClr val="bg1">
                      <a:lumMod val="50000"/>
                    </a:schemeClr>
                  </a:solidFill>
                  <a:latin typeface="Arial" charset="0"/>
                </a:rPr>
                <a:t>Summary</a:t>
              </a:r>
            </a:p>
          </p:txBody>
        </p:sp>
        <p:sp>
          <p:nvSpPr>
            <p:cNvPr id="30" name="Rectangle 73"/>
            <p:cNvSpPr>
              <a:spLocks noChangeArrowheads="1"/>
            </p:cNvSpPr>
            <p:nvPr/>
          </p:nvSpPr>
          <p:spPr bwMode="auto">
            <a:xfrm>
              <a:off x="1114333" y="5429976"/>
              <a:ext cx="7095973" cy="712916"/>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a:spcBef>
                  <a:spcPct val="20000"/>
                </a:spcBef>
                <a:buClr>
                  <a:schemeClr val="accent1"/>
                </a:buClr>
                <a:defRPr/>
              </a:pPr>
              <a:r>
                <a:rPr lang="en-US" dirty="0">
                  <a:solidFill>
                    <a:schemeClr val="bg1">
                      <a:lumMod val="50000"/>
                    </a:schemeClr>
                  </a:solidFill>
                  <a:latin typeface="Arial" charset="0"/>
                </a:rPr>
                <a:t>Isolated and High Power Density Power Supply Board</a:t>
              </a:r>
              <a:endParaRPr lang="en-US" b="1" dirty="0">
                <a:solidFill>
                  <a:schemeClr val="bg1">
                    <a:lumMod val="50000"/>
                  </a:schemeClr>
                </a:solidFill>
                <a:latin typeface="Arial" charset="0"/>
              </a:endParaRPr>
            </a:p>
          </p:txBody>
        </p:sp>
        <p:sp>
          <p:nvSpPr>
            <p:cNvPr id="36" name="Oval 20"/>
            <p:cNvSpPr>
              <a:spLocks noChangeArrowheads="1"/>
            </p:cNvSpPr>
            <p:nvPr/>
          </p:nvSpPr>
          <p:spPr bwMode="auto">
            <a:xfrm>
              <a:off x="844063" y="2793266"/>
              <a:ext cx="570745" cy="527294"/>
            </a:xfrm>
            <a:prstGeom prst="ellipse">
              <a:avLst/>
            </a:prstGeom>
            <a:solidFill>
              <a:schemeClr val="bg1">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37" name="Oval 20"/>
            <p:cNvSpPr>
              <a:spLocks noChangeArrowheads="1"/>
            </p:cNvSpPr>
            <p:nvPr/>
          </p:nvSpPr>
          <p:spPr bwMode="auto">
            <a:xfrm>
              <a:off x="844063" y="3481997"/>
              <a:ext cx="570745" cy="527294"/>
            </a:xfrm>
            <a:prstGeom prst="ellipse">
              <a:avLst/>
            </a:prstGeom>
            <a:solidFill>
              <a:schemeClr val="bg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38" name="Oval 20"/>
            <p:cNvSpPr>
              <a:spLocks noChangeArrowheads="1"/>
            </p:cNvSpPr>
            <p:nvPr/>
          </p:nvSpPr>
          <p:spPr bwMode="auto">
            <a:xfrm>
              <a:off x="844063" y="4170728"/>
              <a:ext cx="570745" cy="527294"/>
            </a:xfrm>
            <a:prstGeom prst="ellipse">
              <a:avLst/>
            </a:prstGeom>
            <a:solidFill>
              <a:schemeClr val="bg1">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39" name="Oval 20"/>
            <p:cNvSpPr>
              <a:spLocks noChangeArrowheads="1"/>
            </p:cNvSpPr>
            <p:nvPr/>
          </p:nvSpPr>
          <p:spPr bwMode="auto">
            <a:xfrm>
              <a:off x="844063" y="4859459"/>
              <a:ext cx="570745" cy="527294"/>
            </a:xfrm>
            <a:prstGeom prst="ellipse">
              <a:avLst/>
            </a:prstGeom>
            <a:solidFill>
              <a:schemeClr val="bg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40" name="Oval 20"/>
            <p:cNvSpPr>
              <a:spLocks noChangeArrowheads="1"/>
            </p:cNvSpPr>
            <p:nvPr/>
          </p:nvSpPr>
          <p:spPr bwMode="auto">
            <a:xfrm>
              <a:off x="844063" y="5548188"/>
              <a:ext cx="570745" cy="527294"/>
            </a:xfrm>
            <a:prstGeom prst="ellipse">
              <a:avLst/>
            </a:prstGeom>
            <a:solidFill>
              <a:schemeClr val="bg1">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grpSp>
      <p:graphicFrame>
        <p:nvGraphicFramePr>
          <p:cNvPr id="22" name="Diagram 21"/>
          <p:cNvGraphicFramePr/>
          <p:nvPr/>
        </p:nvGraphicFramePr>
        <p:xfrm>
          <a:off x="4474464" y="3113902"/>
          <a:ext cx="4498848" cy="2619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Left Arrow 22">
            <a:hlinkClick r:id="rId9"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0"/>
          </p:nvPr>
        </p:nvSpPr>
        <p:spPr>
          <a:noFill/>
        </p:spPr>
        <p:txBody>
          <a:bodyPr/>
          <a:lstStyle/>
          <a:p>
            <a:fld id="{C8CF35B4-A087-46AE-9132-9A371F80BC98}" type="slidenum">
              <a:rPr lang="en-US" smtClean="0">
                <a:latin typeface="Arial" pitchFamily="34" charset="0"/>
              </a:rPr>
              <a:pPr/>
              <a:t>19</a:t>
            </a:fld>
            <a:endParaRPr lang="en-US" smtClean="0">
              <a:latin typeface="Arial" pitchFamily="34" charset="0"/>
            </a:endParaRPr>
          </a:p>
        </p:txBody>
      </p:sp>
      <p:graphicFrame>
        <p:nvGraphicFramePr>
          <p:cNvPr id="4098" name="Object 2"/>
          <p:cNvGraphicFramePr>
            <a:graphicFrameLocks noChangeAspect="1"/>
          </p:cNvGraphicFramePr>
          <p:nvPr>
            <p:ph idx="1"/>
          </p:nvPr>
        </p:nvGraphicFramePr>
        <p:xfrm>
          <a:off x="2616200" y="2419350"/>
          <a:ext cx="6108700" cy="2144713"/>
        </p:xfrm>
        <a:graphic>
          <a:graphicData uri="http://schemas.openxmlformats.org/presentationml/2006/ole">
            <p:oleObj spid="_x0000_s4098" name="Visio" r:id="rId4" imgW="2196404" imgH="770972" progId="Visio.Drawing.11">
              <p:embed/>
            </p:oleObj>
          </a:graphicData>
        </a:graphic>
      </p:graphicFrame>
      <p:sp>
        <p:nvSpPr>
          <p:cNvPr id="4100" name="Rectangle 2"/>
          <p:cNvSpPr>
            <a:spLocks noGrp="1" noChangeArrowheads="1"/>
          </p:cNvSpPr>
          <p:nvPr>
            <p:ph type="title"/>
          </p:nvPr>
        </p:nvSpPr>
        <p:spPr/>
        <p:txBody>
          <a:bodyPr/>
          <a:lstStyle/>
          <a:p>
            <a:pPr eaLnBrk="1" hangingPunct="1"/>
            <a:r>
              <a:rPr lang="en-US" smtClean="0"/>
              <a:t>Identify Critical Path</a:t>
            </a:r>
          </a:p>
        </p:txBody>
      </p:sp>
      <p:sp>
        <p:nvSpPr>
          <p:cNvPr id="4101" name="Rectangle 7"/>
          <p:cNvSpPr>
            <a:spLocks noChangeArrowheads="1"/>
          </p:cNvSpPr>
          <p:nvPr/>
        </p:nvSpPr>
        <p:spPr bwMode="auto">
          <a:xfrm>
            <a:off x="381000" y="1371600"/>
            <a:ext cx="2057400" cy="1295400"/>
          </a:xfrm>
          <a:prstGeom prst="rect">
            <a:avLst/>
          </a:prstGeom>
          <a:solidFill>
            <a:schemeClr val="accent1"/>
          </a:solidFill>
          <a:ln w="19050">
            <a:solidFill>
              <a:schemeClr val="accent1"/>
            </a:solidFill>
            <a:miter lim="800000"/>
            <a:headEnd/>
            <a:tailEnd/>
          </a:ln>
        </p:spPr>
        <p:txBody>
          <a:bodyPr anchor="ctr"/>
          <a:lstStyle/>
          <a:p>
            <a:r>
              <a:rPr lang="en-US" sz="2000">
                <a:solidFill>
                  <a:srgbClr val="FFFFFF"/>
                </a:solidFill>
              </a:rPr>
              <a:t>Buck Converter</a:t>
            </a:r>
          </a:p>
        </p:txBody>
      </p:sp>
      <p:sp>
        <p:nvSpPr>
          <p:cNvPr id="4102" name="Rectangle 10"/>
          <p:cNvSpPr>
            <a:spLocks noChangeArrowheads="1"/>
          </p:cNvSpPr>
          <p:nvPr/>
        </p:nvSpPr>
        <p:spPr bwMode="auto">
          <a:xfrm>
            <a:off x="381000" y="2895600"/>
            <a:ext cx="2057400" cy="1295400"/>
          </a:xfrm>
          <a:prstGeom prst="rect">
            <a:avLst/>
          </a:prstGeom>
          <a:solidFill>
            <a:srgbClr val="B2B2B2"/>
          </a:solidFill>
          <a:ln w="19050">
            <a:solidFill>
              <a:srgbClr val="B2B2B2"/>
            </a:solidFill>
            <a:miter lim="800000"/>
            <a:headEnd/>
            <a:tailEnd/>
          </a:ln>
        </p:spPr>
        <p:txBody>
          <a:bodyPr anchor="ctr"/>
          <a:lstStyle/>
          <a:p>
            <a:r>
              <a:rPr lang="en-US" sz="2000">
                <a:solidFill>
                  <a:srgbClr val="FFFFFF"/>
                </a:solidFill>
              </a:rPr>
              <a:t>Boost Converter</a:t>
            </a:r>
          </a:p>
        </p:txBody>
      </p:sp>
      <p:sp>
        <p:nvSpPr>
          <p:cNvPr id="4103" name="Rectangle 13"/>
          <p:cNvSpPr>
            <a:spLocks noChangeArrowheads="1"/>
          </p:cNvSpPr>
          <p:nvPr/>
        </p:nvSpPr>
        <p:spPr bwMode="auto">
          <a:xfrm>
            <a:off x="381000" y="4419600"/>
            <a:ext cx="2057400" cy="1295400"/>
          </a:xfrm>
          <a:prstGeom prst="rect">
            <a:avLst/>
          </a:prstGeom>
          <a:solidFill>
            <a:srgbClr val="B2B2B2"/>
          </a:solidFill>
          <a:ln w="19050">
            <a:solidFill>
              <a:srgbClr val="B2B2B2"/>
            </a:solidFill>
            <a:miter lim="800000"/>
            <a:headEnd/>
            <a:tailEnd/>
          </a:ln>
        </p:spPr>
        <p:txBody>
          <a:bodyPr anchor="ctr"/>
          <a:lstStyle/>
          <a:p>
            <a:r>
              <a:rPr lang="en-US" sz="2000">
                <a:solidFill>
                  <a:srgbClr val="FFFFFF"/>
                </a:solidFill>
              </a:rPr>
              <a:t>Buck-Boost Converter</a:t>
            </a:r>
          </a:p>
        </p:txBody>
      </p:sp>
      <p:sp>
        <p:nvSpPr>
          <p:cNvPr id="2059" name="Rectangle 6"/>
          <p:cNvSpPr>
            <a:spLocks noChangeArrowheads="1"/>
          </p:cNvSpPr>
          <p:nvPr/>
        </p:nvSpPr>
        <p:spPr bwMode="auto">
          <a:xfrm>
            <a:off x="2457450" y="1371600"/>
            <a:ext cx="76200" cy="1295400"/>
          </a:xfrm>
          <a:prstGeom prst="rect">
            <a:avLst/>
          </a:prstGeom>
          <a:solidFill>
            <a:schemeClr val="tx2">
              <a:lumMod val="60000"/>
              <a:lumOff val="40000"/>
            </a:schemeClr>
          </a:solidFill>
          <a:ln w="19050">
            <a:solidFill>
              <a:srgbClr val="FF6600"/>
            </a:solidFill>
            <a:miter lim="800000"/>
            <a:headEnd/>
            <a:tailEnd/>
          </a:ln>
        </p:spPr>
        <p:txBody>
          <a:bodyPr wrap="none" anchor="ctr"/>
          <a:lstStyle/>
          <a:p>
            <a:pPr>
              <a:defRPr/>
            </a:pPr>
            <a:endParaRPr lang="en-US">
              <a:latin typeface="Arial" charset="0"/>
            </a:endParaRPr>
          </a:p>
        </p:txBody>
      </p:sp>
      <p:sp>
        <p:nvSpPr>
          <p:cNvPr id="4105" name="Rectangle 8"/>
          <p:cNvSpPr>
            <a:spLocks noChangeArrowheads="1"/>
          </p:cNvSpPr>
          <p:nvPr/>
        </p:nvSpPr>
        <p:spPr bwMode="auto">
          <a:xfrm>
            <a:off x="2514600" y="1371600"/>
            <a:ext cx="6248400" cy="4343400"/>
          </a:xfrm>
          <a:prstGeom prst="rect">
            <a:avLst/>
          </a:prstGeom>
          <a:noFill/>
          <a:ln w="19050">
            <a:solidFill>
              <a:schemeClr val="accent1"/>
            </a:solidFill>
            <a:miter lim="800000"/>
            <a:headEnd/>
            <a:tailEnd/>
          </a:ln>
        </p:spPr>
        <p:txBody>
          <a:bodyPr lIns="182880" tIns="137160" rIns="182880" bIns="137160" anchor="ctr"/>
          <a:lstStyle/>
          <a:p>
            <a:pPr marL="195263" indent="-195263" defTabSz="912813" eaLnBrk="0" hangingPunct="0">
              <a:spcBef>
                <a:spcPct val="75000"/>
              </a:spcBef>
              <a:buClr>
                <a:schemeClr val="bg2"/>
              </a:buClr>
              <a:buFont typeface="Arial" pitchFamily="34" charset="0"/>
              <a:buChar char="•"/>
            </a:pPr>
            <a:endParaRPr lang="en-US"/>
          </a:p>
        </p:txBody>
      </p:sp>
      <p:grpSp>
        <p:nvGrpSpPr>
          <p:cNvPr id="2" name="Group 19"/>
          <p:cNvGrpSpPr>
            <a:grpSpLocks/>
          </p:cNvGrpSpPr>
          <p:nvPr/>
        </p:nvGrpSpPr>
        <p:grpSpPr bwMode="auto">
          <a:xfrm>
            <a:off x="5456238" y="2794000"/>
            <a:ext cx="2098675" cy="1539875"/>
            <a:chOff x="3401" y="1200"/>
            <a:chExt cx="1074" cy="776"/>
          </a:xfrm>
        </p:grpSpPr>
        <p:sp>
          <p:nvSpPr>
            <p:cNvPr id="4120" name="Rectangle 16"/>
            <p:cNvSpPr>
              <a:spLocks noChangeArrowheads="1"/>
            </p:cNvSpPr>
            <p:nvPr/>
          </p:nvSpPr>
          <p:spPr bwMode="auto">
            <a:xfrm>
              <a:off x="3407" y="1200"/>
              <a:ext cx="1062" cy="776"/>
            </a:xfrm>
            <a:prstGeom prst="rect">
              <a:avLst/>
            </a:prstGeom>
            <a:noFill/>
            <a:ln w="25400" algn="ctr">
              <a:solidFill>
                <a:srgbClr val="FF00FF"/>
              </a:solidFill>
              <a:miter lim="800000"/>
              <a:headEnd/>
              <a:tailEnd/>
            </a:ln>
          </p:spPr>
          <p:txBody>
            <a:bodyPr wrap="none" anchor="ctr"/>
            <a:lstStyle/>
            <a:p>
              <a:endParaRPr lang="en-US"/>
            </a:p>
          </p:txBody>
        </p:sp>
        <p:sp>
          <p:nvSpPr>
            <p:cNvPr id="4121" name="Line 17"/>
            <p:cNvSpPr>
              <a:spLocks noChangeShapeType="1"/>
            </p:cNvSpPr>
            <p:nvPr/>
          </p:nvSpPr>
          <p:spPr bwMode="auto">
            <a:xfrm flipH="1">
              <a:off x="4469" y="1419"/>
              <a:ext cx="6" cy="394"/>
            </a:xfrm>
            <a:prstGeom prst="line">
              <a:avLst/>
            </a:prstGeom>
            <a:noFill/>
            <a:ln w="19050">
              <a:solidFill>
                <a:schemeClr val="bg2"/>
              </a:solidFill>
              <a:round/>
              <a:headEnd/>
              <a:tailEnd type="triangle" w="med" len="med"/>
            </a:ln>
          </p:spPr>
          <p:txBody>
            <a:bodyPr anchor="ctr"/>
            <a:lstStyle/>
            <a:p>
              <a:endParaRPr lang="en-US"/>
            </a:p>
          </p:txBody>
        </p:sp>
        <p:sp>
          <p:nvSpPr>
            <p:cNvPr id="4122" name="Line 18"/>
            <p:cNvSpPr>
              <a:spLocks noChangeShapeType="1"/>
            </p:cNvSpPr>
            <p:nvPr/>
          </p:nvSpPr>
          <p:spPr bwMode="auto">
            <a:xfrm flipV="1">
              <a:off x="3401" y="1364"/>
              <a:ext cx="0" cy="358"/>
            </a:xfrm>
            <a:prstGeom prst="line">
              <a:avLst/>
            </a:prstGeom>
            <a:noFill/>
            <a:ln w="19050">
              <a:solidFill>
                <a:schemeClr val="bg2"/>
              </a:solidFill>
              <a:round/>
              <a:headEnd/>
              <a:tailEnd type="triangle" w="med" len="med"/>
            </a:ln>
          </p:spPr>
          <p:txBody>
            <a:bodyPr anchor="ctr"/>
            <a:lstStyle/>
            <a:p>
              <a:endParaRPr lang="en-US"/>
            </a:p>
          </p:txBody>
        </p:sp>
      </p:grpSp>
      <p:grpSp>
        <p:nvGrpSpPr>
          <p:cNvPr id="3" name="Group 28"/>
          <p:cNvGrpSpPr>
            <a:grpSpLocks/>
          </p:cNvGrpSpPr>
          <p:nvPr/>
        </p:nvGrpSpPr>
        <p:grpSpPr bwMode="auto">
          <a:xfrm>
            <a:off x="3724275" y="2716213"/>
            <a:ext cx="3917950" cy="1712912"/>
            <a:chOff x="2104" y="1170"/>
            <a:chExt cx="2407" cy="849"/>
          </a:xfrm>
        </p:grpSpPr>
        <p:sp>
          <p:nvSpPr>
            <p:cNvPr id="4117" name="Rectangle 20"/>
            <p:cNvSpPr>
              <a:spLocks noChangeArrowheads="1"/>
            </p:cNvSpPr>
            <p:nvPr/>
          </p:nvSpPr>
          <p:spPr bwMode="auto">
            <a:xfrm>
              <a:off x="2104" y="1170"/>
              <a:ext cx="2407" cy="843"/>
            </a:xfrm>
            <a:prstGeom prst="rect">
              <a:avLst/>
            </a:prstGeom>
            <a:noFill/>
            <a:ln w="25400" algn="ctr">
              <a:solidFill>
                <a:schemeClr val="tx2"/>
              </a:solidFill>
              <a:miter lim="800000"/>
              <a:headEnd/>
              <a:tailEnd/>
            </a:ln>
          </p:spPr>
          <p:txBody>
            <a:bodyPr wrap="none" anchor="ctr"/>
            <a:lstStyle/>
            <a:p>
              <a:endParaRPr lang="en-US"/>
            </a:p>
          </p:txBody>
        </p:sp>
        <p:sp>
          <p:nvSpPr>
            <p:cNvPr id="4118" name="Line 21"/>
            <p:cNvSpPr>
              <a:spLocks noChangeShapeType="1"/>
            </p:cNvSpPr>
            <p:nvPr/>
          </p:nvSpPr>
          <p:spPr bwMode="auto">
            <a:xfrm>
              <a:off x="2789" y="1170"/>
              <a:ext cx="340" cy="0"/>
            </a:xfrm>
            <a:prstGeom prst="line">
              <a:avLst/>
            </a:prstGeom>
            <a:noFill/>
            <a:ln w="19050">
              <a:solidFill>
                <a:schemeClr val="bg2"/>
              </a:solidFill>
              <a:round/>
              <a:headEnd/>
              <a:tailEnd type="triangle" w="med" len="med"/>
            </a:ln>
          </p:spPr>
          <p:txBody>
            <a:bodyPr anchor="ctr"/>
            <a:lstStyle/>
            <a:p>
              <a:endParaRPr lang="en-US"/>
            </a:p>
          </p:txBody>
        </p:sp>
        <p:sp>
          <p:nvSpPr>
            <p:cNvPr id="4119" name="Line 22"/>
            <p:cNvSpPr>
              <a:spLocks noChangeShapeType="1"/>
            </p:cNvSpPr>
            <p:nvPr/>
          </p:nvSpPr>
          <p:spPr bwMode="auto">
            <a:xfrm flipH="1">
              <a:off x="2571" y="2013"/>
              <a:ext cx="358" cy="6"/>
            </a:xfrm>
            <a:prstGeom prst="line">
              <a:avLst/>
            </a:prstGeom>
            <a:noFill/>
            <a:ln w="19050">
              <a:solidFill>
                <a:schemeClr val="bg2"/>
              </a:solidFill>
              <a:round/>
              <a:headEnd/>
              <a:tailEnd type="triangle" w="med" len="med"/>
            </a:ln>
          </p:spPr>
          <p:txBody>
            <a:bodyPr anchor="ctr"/>
            <a:lstStyle/>
            <a:p>
              <a:endParaRPr lang="en-US"/>
            </a:p>
          </p:txBody>
        </p:sp>
      </p:grpSp>
      <p:grpSp>
        <p:nvGrpSpPr>
          <p:cNvPr id="4" name="Group 24"/>
          <p:cNvGrpSpPr>
            <a:grpSpLocks/>
          </p:cNvGrpSpPr>
          <p:nvPr/>
        </p:nvGrpSpPr>
        <p:grpSpPr bwMode="auto">
          <a:xfrm>
            <a:off x="3821113" y="2822575"/>
            <a:ext cx="1471612" cy="2690813"/>
            <a:chOff x="3773488" y="2136775"/>
            <a:chExt cx="1471612" cy="2690813"/>
          </a:xfrm>
        </p:grpSpPr>
        <p:sp>
          <p:nvSpPr>
            <p:cNvPr id="4113" name="Rectangle 23"/>
            <p:cNvSpPr>
              <a:spLocks noChangeArrowheads="1"/>
            </p:cNvSpPr>
            <p:nvPr/>
          </p:nvSpPr>
          <p:spPr bwMode="auto">
            <a:xfrm>
              <a:off x="3773488" y="2136775"/>
              <a:ext cx="1452562" cy="1481138"/>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grpSp>
          <p:nvGrpSpPr>
            <p:cNvPr id="4114" name="Group 23"/>
            <p:cNvGrpSpPr>
              <a:grpSpLocks/>
            </p:cNvGrpSpPr>
            <p:nvPr/>
          </p:nvGrpSpPr>
          <p:grpSpPr bwMode="auto">
            <a:xfrm>
              <a:off x="4022725" y="3311525"/>
              <a:ext cx="1222375" cy="1516063"/>
              <a:chOff x="4022725" y="3311525"/>
              <a:chExt cx="1222375" cy="1516063"/>
            </a:xfrm>
          </p:grpSpPr>
          <p:sp>
            <p:nvSpPr>
              <p:cNvPr id="4115" name="Text Box 25"/>
              <p:cNvSpPr txBox="1">
                <a:spLocks noChangeArrowheads="1"/>
              </p:cNvSpPr>
              <p:nvPr/>
            </p:nvSpPr>
            <p:spPr bwMode="auto">
              <a:xfrm>
                <a:off x="4022725" y="4186238"/>
                <a:ext cx="1222375" cy="641350"/>
              </a:xfrm>
              <a:prstGeom prst="rect">
                <a:avLst/>
              </a:prstGeom>
              <a:noFill/>
              <a:ln w="19050" algn="ctr">
                <a:noFill/>
                <a:miter lim="800000"/>
                <a:headEnd/>
                <a:tailEnd/>
              </a:ln>
            </p:spPr>
            <p:txBody>
              <a:bodyPr>
                <a:spAutoFit/>
              </a:bodyPr>
              <a:lstStyle/>
              <a:p>
                <a:r>
                  <a:rPr lang="en-US" sz="2000"/>
                  <a:t>Critical path</a:t>
                </a:r>
              </a:p>
            </p:txBody>
          </p:sp>
          <p:sp>
            <p:nvSpPr>
              <p:cNvPr id="4116" name="Line 26"/>
              <p:cNvSpPr>
                <a:spLocks noChangeShapeType="1"/>
              </p:cNvSpPr>
              <p:nvPr/>
            </p:nvSpPr>
            <p:spPr bwMode="auto">
              <a:xfrm flipV="1">
                <a:off x="4640263" y="3311525"/>
                <a:ext cx="19050" cy="846138"/>
              </a:xfrm>
              <a:prstGeom prst="line">
                <a:avLst/>
              </a:prstGeom>
              <a:noFill/>
              <a:ln w="19050">
                <a:solidFill>
                  <a:schemeClr val="tx1"/>
                </a:solidFill>
                <a:round/>
                <a:headEnd/>
                <a:tailEnd type="triangle" w="med" len="med"/>
              </a:ln>
            </p:spPr>
            <p:txBody>
              <a:bodyPr anchor="ctr"/>
              <a:lstStyle/>
              <a:p>
                <a:endParaRPr lang="en-US"/>
              </a:p>
            </p:txBody>
          </p:sp>
        </p:grpSp>
      </p:grpSp>
      <p:grpSp>
        <p:nvGrpSpPr>
          <p:cNvPr id="6" name="Group 32"/>
          <p:cNvGrpSpPr>
            <a:grpSpLocks/>
          </p:cNvGrpSpPr>
          <p:nvPr/>
        </p:nvGrpSpPr>
        <p:grpSpPr bwMode="auto">
          <a:xfrm>
            <a:off x="2676525" y="1638300"/>
            <a:ext cx="2390775" cy="904875"/>
            <a:chOff x="2676525" y="1638300"/>
            <a:chExt cx="2390775" cy="904875"/>
          </a:xfrm>
        </p:grpSpPr>
        <p:pic>
          <p:nvPicPr>
            <p:cNvPr id="4111" name="Picture 4"/>
            <p:cNvPicPr>
              <a:picLocks noChangeAspect="1" noChangeArrowheads="1"/>
            </p:cNvPicPr>
            <p:nvPr/>
          </p:nvPicPr>
          <p:blipFill>
            <a:blip r:embed="rId5" cstate="print"/>
            <a:srcRect/>
            <a:stretch>
              <a:fillRect/>
            </a:stretch>
          </p:blipFill>
          <p:spPr bwMode="auto">
            <a:xfrm>
              <a:off x="2905125" y="2276475"/>
              <a:ext cx="723900" cy="266700"/>
            </a:xfrm>
            <a:prstGeom prst="rect">
              <a:avLst/>
            </a:prstGeom>
            <a:solidFill>
              <a:srgbClr val="FFFF00"/>
            </a:solidFill>
            <a:ln w="9525">
              <a:noFill/>
              <a:miter lim="800000"/>
              <a:headEnd/>
              <a:tailEnd/>
            </a:ln>
          </p:spPr>
        </p:pic>
        <p:sp>
          <p:nvSpPr>
            <p:cNvPr id="4112" name="TextBox 31"/>
            <p:cNvSpPr txBox="1">
              <a:spLocks noChangeArrowheads="1"/>
            </p:cNvSpPr>
            <p:nvPr/>
          </p:nvSpPr>
          <p:spPr bwMode="auto">
            <a:xfrm>
              <a:off x="2676525" y="1638300"/>
              <a:ext cx="2390775" cy="535531"/>
            </a:xfrm>
            <a:prstGeom prst="rect">
              <a:avLst/>
            </a:prstGeom>
            <a:noFill/>
            <a:ln w="9525">
              <a:noFill/>
              <a:miter lim="800000"/>
              <a:headEnd/>
              <a:tailEnd/>
            </a:ln>
          </p:spPr>
          <p:txBody>
            <a:bodyPr>
              <a:spAutoFit/>
            </a:bodyPr>
            <a:lstStyle/>
            <a:p>
              <a:r>
                <a:rPr lang="en-US" sz="1600"/>
                <a:t>Switching Current exist in the input side</a:t>
              </a:r>
            </a:p>
          </p:txBody>
        </p:sp>
      </p:grpSp>
      <p:sp>
        <p:nvSpPr>
          <p:cNvPr id="26" name="Left Arrow 25">
            <a:hlinkClick r:id="rId6"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2"/>
          <p:cNvSpPr txBox="1">
            <a:spLocks noGrp="1"/>
          </p:cNvSpPr>
          <p:nvPr/>
        </p:nvSpPr>
        <p:spPr bwMode="auto">
          <a:xfrm>
            <a:off x="4360863" y="6600825"/>
            <a:ext cx="404812" cy="173038"/>
          </a:xfrm>
          <a:prstGeom prst="rect">
            <a:avLst/>
          </a:prstGeom>
          <a:noFill/>
          <a:ln w="9525">
            <a:noFill/>
            <a:miter lim="800000"/>
            <a:headEnd/>
            <a:tailEnd/>
          </a:ln>
        </p:spPr>
        <p:txBody>
          <a:bodyPr wrap="none" lIns="91429" tIns="0" rIns="91429" bIns="0" anchor="ctr"/>
          <a:lstStyle/>
          <a:p>
            <a:pPr algn="ctr" eaLnBrk="0" hangingPunct="0"/>
            <a:fld id="{7B76807E-1899-4403-9F45-B8D996478884}" type="slidenum">
              <a:rPr lang="en-US" sz="800"/>
              <a:pPr algn="ctr" eaLnBrk="0" hangingPunct="0"/>
              <a:t>2</a:t>
            </a:fld>
            <a:endParaRPr lang="en-US" sz="800"/>
          </a:p>
        </p:txBody>
      </p:sp>
      <p:sp>
        <p:nvSpPr>
          <p:cNvPr id="36867" name="Footer Placeholder 3"/>
          <p:cNvSpPr txBox="1">
            <a:spLocks noGrp="1"/>
          </p:cNvSpPr>
          <p:nvPr/>
        </p:nvSpPr>
        <p:spPr bwMode="auto">
          <a:xfrm>
            <a:off x="2895600" y="6364288"/>
            <a:ext cx="3352800" cy="228600"/>
          </a:xfrm>
          <a:prstGeom prst="rect">
            <a:avLst/>
          </a:prstGeom>
          <a:noFill/>
          <a:ln w="9525">
            <a:noFill/>
            <a:miter lim="800000"/>
            <a:headEnd/>
            <a:tailEnd/>
          </a:ln>
        </p:spPr>
        <p:txBody>
          <a:bodyPr anchor="ctr"/>
          <a:lstStyle/>
          <a:p>
            <a:pPr algn="ctr"/>
            <a:r>
              <a:rPr lang="en-US" sz="800"/>
              <a:t>© 2011 National Semiconductor Corporation.</a:t>
            </a:r>
          </a:p>
        </p:txBody>
      </p:sp>
      <p:grpSp>
        <p:nvGrpSpPr>
          <p:cNvPr id="36868" name="Rectangle 73"/>
          <p:cNvGrpSpPr>
            <a:grpSpLocks/>
          </p:cNvGrpSpPr>
          <p:nvPr/>
        </p:nvGrpSpPr>
        <p:grpSpPr bwMode="auto">
          <a:xfrm>
            <a:off x="993775" y="1023938"/>
            <a:ext cx="7345363" cy="963612"/>
            <a:chOff x="626" y="645"/>
            <a:chExt cx="4627" cy="607"/>
          </a:xfrm>
        </p:grpSpPr>
        <p:pic>
          <p:nvPicPr>
            <p:cNvPr id="36904" name="Rectangle 73"/>
            <p:cNvPicPr>
              <a:picLocks noChangeArrowheads="1"/>
            </p:cNvPicPr>
            <p:nvPr/>
          </p:nvPicPr>
          <p:blipFill>
            <a:blip r:embed="rId4" cstate="print"/>
            <a:srcRect/>
            <a:stretch>
              <a:fillRect/>
            </a:stretch>
          </p:blipFill>
          <p:spPr bwMode="auto">
            <a:xfrm>
              <a:off x="626" y="645"/>
              <a:ext cx="4627" cy="607"/>
            </a:xfrm>
            <a:prstGeom prst="rect">
              <a:avLst/>
            </a:prstGeom>
            <a:noFill/>
            <a:ln w="9525">
              <a:noFill/>
              <a:miter lim="800000"/>
              <a:headEnd/>
              <a:tailEnd/>
            </a:ln>
          </p:spPr>
        </p:pic>
        <p:sp>
          <p:nvSpPr>
            <p:cNvPr id="36905" name="Text Box 5"/>
            <p:cNvSpPr txBox="1">
              <a:spLocks noChangeArrowheads="1"/>
            </p:cNvSpPr>
            <p:nvPr/>
          </p:nvSpPr>
          <p:spPr bwMode="auto">
            <a:xfrm>
              <a:off x="702" y="723"/>
              <a:ext cx="4470" cy="448"/>
            </a:xfrm>
            <a:prstGeom prst="rect">
              <a:avLst/>
            </a:prstGeom>
            <a:noFill/>
            <a:ln w="9525">
              <a:noFill/>
              <a:miter lim="800000"/>
              <a:headEnd/>
              <a:tailEnd/>
            </a:ln>
          </p:spPr>
          <p:txBody>
            <a:bodyPr lIns="640080" tIns="91440" bIns="91440" anchor="ctr"/>
            <a:lstStyle/>
            <a:p>
              <a:pPr marL="174625" indent="-174625">
                <a:spcBef>
                  <a:spcPct val="20000"/>
                </a:spcBef>
                <a:buClr>
                  <a:schemeClr val="accent1"/>
                </a:buClr>
              </a:pPr>
              <a:r>
                <a:rPr lang="en-US"/>
                <a:t>Introduction – EMI Overview</a:t>
              </a:r>
            </a:p>
          </p:txBody>
        </p:sp>
      </p:grpSp>
      <p:sp>
        <p:nvSpPr>
          <p:cNvPr id="36869" name="Rectangle 10"/>
          <p:cNvSpPr>
            <a:spLocks noGrp="1" noChangeArrowheads="1"/>
          </p:cNvSpPr>
          <p:nvPr>
            <p:ph type="title" idx="4294967295"/>
          </p:nvPr>
        </p:nvSpPr>
        <p:spPr/>
        <p:txBody>
          <a:bodyPr/>
          <a:lstStyle/>
          <a:p>
            <a:r>
              <a:rPr lang="en-US" smtClean="0"/>
              <a:t>AGENDA</a:t>
            </a:r>
          </a:p>
        </p:txBody>
      </p:sp>
      <p:grpSp>
        <p:nvGrpSpPr>
          <p:cNvPr id="36870" name="Rectangle 73"/>
          <p:cNvGrpSpPr>
            <a:grpSpLocks/>
          </p:cNvGrpSpPr>
          <p:nvPr/>
        </p:nvGrpSpPr>
        <p:grpSpPr bwMode="auto">
          <a:xfrm>
            <a:off x="993775" y="1706563"/>
            <a:ext cx="7345363" cy="963612"/>
            <a:chOff x="626" y="1075"/>
            <a:chExt cx="4627" cy="607"/>
          </a:xfrm>
        </p:grpSpPr>
        <p:pic>
          <p:nvPicPr>
            <p:cNvPr id="36902" name="Rectangle 73"/>
            <p:cNvPicPr>
              <a:picLocks noChangeArrowheads="1"/>
            </p:cNvPicPr>
            <p:nvPr/>
          </p:nvPicPr>
          <p:blipFill>
            <a:blip r:embed="rId4" cstate="print"/>
            <a:srcRect/>
            <a:stretch>
              <a:fillRect/>
            </a:stretch>
          </p:blipFill>
          <p:spPr bwMode="auto">
            <a:xfrm>
              <a:off x="626" y="1075"/>
              <a:ext cx="4627" cy="607"/>
            </a:xfrm>
            <a:prstGeom prst="rect">
              <a:avLst/>
            </a:prstGeom>
            <a:noFill/>
            <a:ln w="9525">
              <a:noFill/>
              <a:miter lim="800000"/>
              <a:headEnd/>
              <a:tailEnd/>
            </a:ln>
          </p:spPr>
        </p:pic>
        <p:sp>
          <p:nvSpPr>
            <p:cNvPr id="36903" name="Text Box 9"/>
            <p:cNvSpPr txBox="1">
              <a:spLocks noChangeArrowheads="1"/>
            </p:cNvSpPr>
            <p:nvPr/>
          </p:nvSpPr>
          <p:spPr bwMode="auto">
            <a:xfrm>
              <a:off x="702" y="1152"/>
              <a:ext cx="4470" cy="448"/>
            </a:xfrm>
            <a:prstGeom prst="rect">
              <a:avLst/>
            </a:prstGeom>
            <a:noFill/>
            <a:ln w="9525">
              <a:noFill/>
              <a:miter lim="800000"/>
              <a:headEnd/>
              <a:tailEnd/>
            </a:ln>
          </p:spPr>
          <p:txBody>
            <a:bodyPr lIns="640080" tIns="91440" bIns="91440" anchor="ctr"/>
            <a:lstStyle/>
            <a:p>
              <a:pPr marL="174625" indent="-174625">
                <a:spcBef>
                  <a:spcPct val="20000"/>
                </a:spcBef>
                <a:buClr>
                  <a:schemeClr val="accent1"/>
                </a:buClr>
              </a:pPr>
              <a:r>
                <a:rPr lang="en-US"/>
                <a:t>Noise Sources Identification</a:t>
              </a:r>
            </a:p>
          </p:txBody>
        </p:sp>
      </p:grpSp>
      <p:grpSp>
        <p:nvGrpSpPr>
          <p:cNvPr id="36871" name="Rectangle 73"/>
          <p:cNvGrpSpPr>
            <a:grpSpLocks/>
          </p:cNvGrpSpPr>
          <p:nvPr/>
        </p:nvGrpSpPr>
        <p:grpSpPr bwMode="auto">
          <a:xfrm>
            <a:off x="993775" y="2389188"/>
            <a:ext cx="7345363" cy="957262"/>
            <a:chOff x="626" y="1505"/>
            <a:chExt cx="4627" cy="603"/>
          </a:xfrm>
        </p:grpSpPr>
        <p:pic>
          <p:nvPicPr>
            <p:cNvPr id="36900" name="Rectangle 73"/>
            <p:cNvPicPr>
              <a:picLocks noChangeArrowheads="1"/>
            </p:cNvPicPr>
            <p:nvPr/>
          </p:nvPicPr>
          <p:blipFill>
            <a:blip r:embed="rId5" cstate="print"/>
            <a:srcRect/>
            <a:stretch>
              <a:fillRect/>
            </a:stretch>
          </p:blipFill>
          <p:spPr bwMode="auto">
            <a:xfrm>
              <a:off x="626" y="1505"/>
              <a:ext cx="4627" cy="603"/>
            </a:xfrm>
            <a:prstGeom prst="rect">
              <a:avLst/>
            </a:prstGeom>
            <a:noFill/>
            <a:ln w="9525">
              <a:noFill/>
              <a:miter lim="800000"/>
              <a:headEnd/>
              <a:tailEnd/>
            </a:ln>
          </p:spPr>
        </p:pic>
        <p:sp>
          <p:nvSpPr>
            <p:cNvPr id="36901" name="Text Box 12"/>
            <p:cNvSpPr txBox="1">
              <a:spLocks noChangeArrowheads="1"/>
            </p:cNvSpPr>
            <p:nvPr/>
          </p:nvSpPr>
          <p:spPr bwMode="auto">
            <a:xfrm>
              <a:off x="702" y="1581"/>
              <a:ext cx="4470" cy="448"/>
            </a:xfrm>
            <a:prstGeom prst="rect">
              <a:avLst/>
            </a:prstGeom>
            <a:noFill/>
            <a:ln w="9525">
              <a:noFill/>
              <a:miter lim="800000"/>
              <a:headEnd/>
              <a:tailEnd/>
            </a:ln>
          </p:spPr>
          <p:txBody>
            <a:bodyPr lIns="640080" tIns="91440" bIns="91440" anchor="ctr"/>
            <a:lstStyle/>
            <a:p>
              <a:pPr marL="174625" indent="-174625">
                <a:spcBef>
                  <a:spcPct val="20000"/>
                </a:spcBef>
                <a:buClr>
                  <a:schemeClr val="accent1"/>
                </a:buClr>
              </a:pPr>
              <a:r>
                <a:rPr lang="en-US"/>
                <a:t>Minimize EMI Generation by Layout</a:t>
              </a:r>
            </a:p>
          </p:txBody>
        </p:sp>
      </p:grpSp>
      <p:grpSp>
        <p:nvGrpSpPr>
          <p:cNvPr id="36872" name="Rectangle 73"/>
          <p:cNvGrpSpPr>
            <a:grpSpLocks/>
          </p:cNvGrpSpPr>
          <p:nvPr/>
        </p:nvGrpSpPr>
        <p:grpSpPr bwMode="auto">
          <a:xfrm>
            <a:off x="993775" y="3067050"/>
            <a:ext cx="7345363" cy="962025"/>
            <a:chOff x="626" y="1932"/>
            <a:chExt cx="4627" cy="606"/>
          </a:xfrm>
        </p:grpSpPr>
        <p:pic>
          <p:nvPicPr>
            <p:cNvPr id="36898" name="Rectangle 73"/>
            <p:cNvPicPr>
              <a:picLocks noChangeArrowheads="1"/>
            </p:cNvPicPr>
            <p:nvPr/>
          </p:nvPicPr>
          <p:blipFill>
            <a:blip r:embed="rId4" cstate="print"/>
            <a:srcRect/>
            <a:stretch>
              <a:fillRect/>
            </a:stretch>
          </p:blipFill>
          <p:spPr bwMode="auto">
            <a:xfrm>
              <a:off x="626" y="1932"/>
              <a:ext cx="4627" cy="606"/>
            </a:xfrm>
            <a:prstGeom prst="rect">
              <a:avLst/>
            </a:prstGeom>
            <a:noFill/>
            <a:ln w="9525">
              <a:noFill/>
              <a:miter lim="800000"/>
              <a:headEnd/>
              <a:tailEnd/>
            </a:ln>
          </p:spPr>
        </p:pic>
        <p:sp>
          <p:nvSpPr>
            <p:cNvPr id="36899" name="Text Box 15"/>
            <p:cNvSpPr txBox="1">
              <a:spLocks noChangeArrowheads="1"/>
            </p:cNvSpPr>
            <p:nvPr/>
          </p:nvSpPr>
          <p:spPr bwMode="auto">
            <a:xfrm>
              <a:off x="702" y="2010"/>
              <a:ext cx="4470" cy="448"/>
            </a:xfrm>
            <a:prstGeom prst="rect">
              <a:avLst/>
            </a:prstGeom>
            <a:noFill/>
            <a:ln w="9525">
              <a:noFill/>
              <a:miter lim="800000"/>
              <a:headEnd/>
              <a:tailEnd/>
            </a:ln>
          </p:spPr>
          <p:txBody>
            <a:bodyPr lIns="640080" tIns="91440" bIns="91440" anchor="ctr"/>
            <a:lstStyle/>
            <a:p>
              <a:pPr marL="174625" indent="-174625">
                <a:spcBef>
                  <a:spcPct val="20000"/>
                </a:spcBef>
                <a:buClr>
                  <a:schemeClr val="accent1"/>
                </a:buClr>
              </a:pPr>
              <a:r>
                <a:rPr lang="en-US"/>
                <a:t>Protect Sensitive Circuits From Noise</a:t>
              </a:r>
            </a:p>
          </p:txBody>
        </p:sp>
      </p:grpSp>
      <p:grpSp>
        <p:nvGrpSpPr>
          <p:cNvPr id="36873" name="Rectangle 73"/>
          <p:cNvGrpSpPr>
            <a:grpSpLocks/>
          </p:cNvGrpSpPr>
          <p:nvPr/>
        </p:nvGrpSpPr>
        <p:grpSpPr bwMode="auto">
          <a:xfrm>
            <a:off x="993775" y="3749675"/>
            <a:ext cx="7345363" cy="962025"/>
            <a:chOff x="626" y="2362"/>
            <a:chExt cx="4627" cy="606"/>
          </a:xfrm>
        </p:grpSpPr>
        <p:pic>
          <p:nvPicPr>
            <p:cNvPr id="36896" name="Rectangle 73"/>
            <p:cNvPicPr>
              <a:picLocks noChangeArrowheads="1"/>
            </p:cNvPicPr>
            <p:nvPr/>
          </p:nvPicPr>
          <p:blipFill>
            <a:blip r:embed="rId4" cstate="print"/>
            <a:srcRect/>
            <a:stretch>
              <a:fillRect/>
            </a:stretch>
          </p:blipFill>
          <p:spPr bwMode="auto">
            <a:xfrm>
              <a:off x="626" y="2362"/>
              <a:ext cx="4627" cy="606"/>
            </a:xfrm>
            <a:prstGeom prst="rect">
              <a:avLst/>
            </a:prstGeom>
            <a:noFill/>
            <a:ln w="9525">
              <a:noFill/>
              <a:miter lim="800000"/>
              <a:headEnd/>
              <a:tailEnd/>
            </a:ln>
          </p:spPr>
        </p:pic>
        <p:sp>
          <p:nvSpPr>
            <p:cNvPr id="36897" name="Text Box 18"/>
            <p:cNvSpPr txBox="1">
              <a:spLocks noChangeArrowheads="1"/>
            </p:cNvSpPr>
            <p:nvPr/>
          </p:nvSpPr>
          <p:spPr bwMode="auto">
            <a:xfrm>
              <a:off x="702" y="2439"/>
              <a:ext cx="4470" cy="448"/>
            </a:xfrm>
            <a:prstGeom prst="rect">
              <a:avLst/>
            </a:prstGeom>
            <a:noFill/>
            <a:ln w="9525">
              <a:noFill/>
              <a:miter lim="800000"/>
              <a:headEnd/>
              <a:tailEnd/>
            </a:ln>
          </p:spPr>
          <p:txBody>
            <a:bodyPr lIns="640080" tIns="91440" bIns="91440" anchor="ctr"/>
            <a:lstStyle/>
            <a:p>
              <a:pPr marL="174625" indent="-174625">
                <a:spcBef>
                  <a:spcPct val="20000"/>
                </a:spcBef>
                <a:buClr>
                  <a:schemeClr val="accent1"/>
                </a:buClr>
              </a:pPr>
              <a:r>
                <a:rPr lang="en-US"/>
                <a:t>Conducted EMI and EMI Filters</a:t>
              </a:r>
            </a:p>
          </p:txBody>
        </p:sp>
      </p:grpSp>
      <p:grpSp>
        <p:nvGrpSpPr>
          <p:cNvPr id="36874" name="Rectangle 73"/>
          <p:cNvGrpSpPr>
            <a:grpSpLocks/>
          </p:cNvGrpSpPr>
          <p:nvPr/>
        </p:nvGrpSpPr>
        <p:grpSpPr bwMode="auto">
          <a:xfrm>
            <a:off x="993775" y="4432300"/>
            <a:ext cx="7345363" cy="962025"/>
            <a:chOff x="626" y="2792"/>
            <a:chExt cx="4627" cy="606"/>
          </a:xfrm>
        </p:grpSpPr>
        <p:pic>
          <p:nvPicPr>
            <p:cNvPr id="36894" name="Rectangle 73"/>
            <p:cNvPicPr>
              <a:picLocks noChangeArrowheads="1"/>
            </p:cNvPicPr>
            <p:nvPr/>
          </p:nvPicPr>
          <p:blipFill>
            <a:blip r:embed="rId4" cstate="print"/>
            <a:srcRect/>
            <a:stretch>
              <a:fillRect/>
            </a:stretch>
          </p:blipFill>
          <p:spPr bwMode="auto">
            <a:xfrm>
              <a:off x="626" y="2792"/>
              <a:ext cx="4627" cy="606"/>
            </a:xfrm>
            <a:prstGeom prst="rect">
              <a:avLst/>
            </a:prstGeom>
            <a:noFill/>
            <a:ln w="9525">
              <a:noFill/>
              <a:miter lim="800000"/>
              <a:headEnd/>
              <a:tailEnd/>
            </a:ln>
          </p:spPr>
        </p:pic>
        <p:sp>
          <p:nvSpPr>
            <p:cNvPr id="36895" name="Text Box 21"/>
            <p:cNvSpPr txBox="1">
              <a:spLocks noChangeArrowheads="1"/>
            </p:cNvSpPr>
            <p:nvPr/>
          </p:nvSpPr>
          <p:spPr bwMode="auto">
            <a:xfrm>
              <a:off x="702" y="2867"/>
              <a:ext cx="4470" cy="449"/>
            </a:xfrm>
            <a:prstGeom prst="rect">
              <a:avLst/>
            </a:prstGeom>
            <a:noFill/>
            <a:ln w="9525">
              <a:noFill/>
              <a:miter lim="800000"/>
              <a:headEnd/>
              <a:tailEnd/>
            </a:ln>
          </p:spPr>
          <p:txBody>
            <a:bodyPr lIns="640080" tIns="91440" bIns="91440" anchor="ctr"/>
            <a:lstStyle/>
            <a:p>
              <a:pPr marL="174625" indent="-174625">
                <a:spcBef>
                  <a:spcPct val="20000"/>
                </a:spcBef>
                <a:buClr>
                  <a:schemeClr val="accent1"/>
                </a:buClr>
              </a:pPr>
              <a:r>
                <a:rPr lang="en-US"/>
                <a:t>Summary</a:t>
              </a:r>
            </a:p>
          </p:txBody>
        </p:sp>
      </p:grpSp>
      <p:grpSp>
        <p:nvGrpSpPr>
          <p:cNvPr id="36875" name="Oval 20"/>
          <p:cNvGrpSpPr>
            <a:grpSpLocks/>
          </p:cNvGrpSpPr>
          <p:nvPr/>
        </p:nvGrpSpPr>
        <p:grpSpPr bwMode="auto">
          <a:xfrm>
            <a:off x="633413" y="1066800"/>
            <a:ext cx="927100" cy="749300"/>
            <a:chOff x="399" y="672"/>
            <a:chExt cx="584" cy="472"/>
          </a:xfrm>
        </p:grpSpPr>
        <p:pic>
          <p:nvPicPr>
            <p:cNvPr id="36892" name="Oval 20"/>
            <p:cNvPicPr>
              <a:picLocks noChangeArrowheads="1"/>
            </p:cNvPicPr>
            <p:nvPr/>
          </p:nvPicPr>
          <p:blipFill>
            <a:blip r:embed="rId6" cstate="print"/>
            <a:srcRect/>
            <a:stretch>
              <a:fillRect/>
            </a:stretch>
          </p:blipFill>
          <p:spPr bwMode="auto">
            <a:xfrm>
              <a:off x="399" y="672"/>
              <a:ext cx="584" cy="472"/>
            </a:xfrm>
            <a:prstGeom prst="rect">
              <a:avLst/>
            </a:prstGeom>
            <a:noFill/>
            <a:ln w="9525">
              <a:noFill/>
              <a:miter lim="800000"/>
              <a:headEnd/>
              <a:tailEnd/>
            </a:ln>
          </p:spPr>
        </p:pic>
        <p:sp>
          <p:nvSpPr>
            <p:cNvPr id="36893" name="Text Box 27"/>
            <p:cNvSpPr txBox="1">
              <a:spLocks noChangeArrowheads="1"/>
            </p:cNvSpPr>
            <p:nvPr/>
          </p:nvSpPr>
          <p:spPr bwMode="auto">
            <a:xfrm>
              <a:off x="564" y="816"/>
              <a:ext cx="254" cy="235"/>
            </a:xfrm>
            <a:prstGeom prst="rect">
              <a:avLst/>
            </a:prstGeom>
            <a:noFill/>
            <a:ln w="9525">
              <a:noFill/>
              <a:miter lim="800000"/>
              <a:headEnd/>
              <a:tailEnd/>
            </a:ln>
          </p:spPr>
          <p:txBody>
            <a:bodyPr anchor="ctr"/>
            <a:lstStyle/>
            <a:p>
              <a:pPr algn="ctr">
                <a:spcBef>
                  <a:spcPct val="50000"/>
                </a:spcBef>
              </a:pPr>
              <a:r>
                <a:rPr lang="en-US" sz="3200">
                  <a:solidFill>
                    <a:srgbClr val="FFFFFF"/>
                  </a:solidFill>
                  <a:latin typeface="Arial Black" pitchFamily="34" charset="0"/>
                  <a:sym typeface="Wingdings" pitchFamily="2" charset="2"/>
                </a:rPr>
                <a:t></a:t>
              </a:r>
            </a:p>
          </p:txBody>
        </p:sp>
      </p:grpSp>
      <p:grpSp>
        <p:nvGrpSpPr>
          <p:cNvPr id="36876" name="Oval 20"/>
          <p:cNvGrpSpPr>
            <a:grpSpLocks/>
          </p:cNvGrpSpPr>
          <p:nvPr/>
        </p:nvGrpSpPr>
        <p:grpSpPr bwMode="auto">
          <a:xfrm>
            <a:off x="633413" y="1755775"/>
            <a:ext cx="927100" cy="749300"/>
            <a:chOff x="399" y="1106"/>
            <a:chExt cx="584" cy="472"/>
          </a:xfrm>
        </p:grpSpPr>
        <p:pic>
          <p:nvPicPr>
            <p:cNvPr id="36890" name="Oval 20"/>
            <p:cNvPicPr>
              <a:picLocks noChangeArrowheads="1"/>
            </p:cNvPicPr>
            <p:nvPr/>
          </p:nvPicPr>
          <p:blipFill>
            <a:blip r:embed="rId7" cstate="print"/>
            <a:srcRect/>
            <a:stretch>
              <a:fillRect/>
            </a:stretch>
          </p:blipFill>
          <p:spPr bwMode="auto">
            <a:xfrm>
              <a:off x="399" y="1106"/>
              <a:ext cx="584" cy="472"/>
            </a:xfrm>
            <a:prstGeom prst="rect">
              <a:avLst/>
            </a:prstGeom>
            <a:noFill/>
            <a:ln w="9525">
              <a:noFill/>
              <a:miter lim="800000"/>
              <a:headEnd/>
              <a:tailEnd/>
            </a:ln>
          </p:spPr>
        </p:pic>
        <p:sp>
          <p:nvSpPr>
            <p:cNvPr id="36891" name="Text Box 30"/>
            <p:cNvSpPr txBox="1">
              <a:spLocks noChangeArrowheads="1"/>
            </p:cNvSpPr>
            <p:nvPr/>
          </p:nvSpPr>
          <p:spPr bwMode="auto">
            <a:xfrm>
              <a:off x="564" y="1250"/>
              <a:ext cx="254" cy="235"/>
            </a:xfrm>
            <a:prstGeom prst="rect">
              <a:avLst/>
            </a:prstGeom>
            <a:noFill/>
            <a:ln w="9525">
              <a:noFill/>
              <a:miter lim="800000"/>
              <a:headEnd/>
              <a:tailEnd/>
            </a:ln>
          </p:spPr>
          <p:txBody>
            <a:bodyPr anchor="ctr"/>
            <a:lstStyle/>
            <a:p>
              <a:pPr algn="ctr">
                <a:spcBef>
                  <a:spcPct val="50000"/>
                </a:spcBef>
              </a:pPr>
              <a:r>
                <a:rPr lang="en-US" sz="3200">
                  <a:solidFill>
                    <a:srgbClr val="FFFFFF"/>
                  </a:solidFill>
                  <a:latin typeface="Arial Black" pitchFamily="34" charset="0"/>
                  <a:sym typeface="Wingdings" pitchFamily="2" charset="2"/>
                </a:rPr>
                <a:t></a:t>
              </a:r>
            </a:p>
          </p:txBody>
        </p:sp>
      </p:grpSp>
      <p:grpSp>
        <p:nvGrpSpPr>
          <p:cNvPr id="36877" name="Oval 20"/>
          <p:cNvGrpSpPr>
            <a:grpSpLocks/>
          </p:cNvGrpSpPr>
          <p:nvPr/>
        </p:nvGrpSpPr>
        <p:grpSpPr bwMode="auto">
          <a:xfrm>
            <a:off x="633413" y="2444750"/>
            <a:ext cx="927100" cy="749300"/>
            <a:chOff x="399" y="1540"/>
            <a:chExt cx="584" cy="472"/>
          </a:xfrm>
        </p:grpSpPr>
        <p:pic>
          <p:nvPicPr>
            <p:cNvPr id="36888" name="Oval 20"/>
            <p:cNvPicPr>
              <a:picLocks noChangeArrowheads="1"/>
            </p:cNvPicPr>
            <p:nvPr/>
          </p:nvPicPr>
          <p:blipFill>
            <a:blip r:embed="rId8" cstate="print"/>
            <a:srcRect/>
            <a:stretch>
              <a:fillRect/>
            </a:stretch>
          </p:blipFill>
          <p:spPr bwMode="auto">
            <a:xfrm>
              <a:off x="399" y="1540"/>
              <a:ext cx="584" cy="472"/>
            </a:xfrm>
            <a:prstGeom prst="rect">
              <a:avLst/>
            </a:prstGeom>
            <a:noFill/>
            <a:ln w="9525">
              <a:noFill/>
              <a:miter lim="800000"/>
              <a:headEnd/>
              <a:tailEnd/>
            </a:ln>
          </p:spPr>
        </p:pic>
        <p:sp>
          <p:nvSpPr>
            <p:cNvPr id="36889" name="Text Box 33"/>
            <p:cNvSpPr txBox="1">
              <a:spLocks noChangeArrowheads="1"/>
            </p:cNvSpPr>
            <p:nvPr/>
          </p:nvSpPr>
          <p:spPr bwMode="auto">
            <a:xfrm>
              <a:off x="564" y="1684"/>
              <a:ext cx="254" cy="235"/>
            </a:xfrm>
            <a:prstGeom prst="rect">
              <a:avLst/>
            </a:prstGeom>
            <a:noFill/>
            <a:ln w="9525">
              <a:noFill/>
              <a:miter lim="800000"/>
              <a:headEnd/>
              <a:tailEnd/>
            </a:ln>
          </p:spPr>
          <p:txBody>
            <a:bodyPr anchor="ctr"/>
            <a:lstStyle/>
            <a:p>
              <a:pPr algn="ctr">
                <a:spcBef>
                  <a:spcPct val="50000"/>
                </a:spcBef>
              </a:pPr>
              <a:r>
                <a:rPr lang="en-US" sz="3200">
                  <a:solidFill>
                    <a:srgbClr val="FFFFFF"/>
                  </a:solidFill>
                  <a:latin typeface="Arial Black" pitchFamily="34" charset="0"/>
                  <a:sym typeface="Wingdings" pitchFamily="2" charset="2"/>
                </a:rPr>
                <a:t></a:t>
              </a:r>
            </a:p>
          </p:txBody>
        </p:sp>
      </p:grpSp>
      <p:grpSp>
        <p:nvGrpSpPr>
          <p:cNvPr id="36878" name="Oval 20"/>
          <p:cNvGrpSpPr>
            <a:grpSpLocks/>
          </p:cNvGrpSpPr>
          <p:nvPr/>
        </p:nvGrpSpPr>
        <p:grpSpPr bwMode="auto">
          <a:xfrm>
            <a:off x="633413" y="3133725"/>
            <a:ext cx="927100" cy="749300"/>
            <a:chOff x="399" y="1974"/>
            <a:chExt cx="584" cy="472"/>
          </a:xfrm>
        </p:grpSpPr>
        <p:pic>
          <p:nvPicPr>
            <p:cNvPr id="36886" name="Oval 20"/>
            <p:cNvPicPr>
              <a:picLocks noChangeArrowheads="1"/>
            </p:cNvPicPr>
            <p:nvPr/>
          </p:nvPicPr>
          <p:blipFill>
            <a:blip r:embed="rId9" cstate="print"/>
            <a:srcRect/>
            <a:stretch>
              <a:fillRect/>
            </a:stretch>
          </p:blipFill>
          <p:spPr bwMode="auto">
            <a:xfrm>
              <a:off x="399" y="1974"/>
              <a:ext cx="584" cy="472"/>
            </a:xfrm>
            <a:prstGeom prst="rect">
              <a:avLst/>
            </a:prstGeom>
            <a:noFill/>
            <a:ln w="9525">
              <a:noFill/>
              <a:miter lim="800000"/>
              <a:headEnd/>
              <a:tailEnd/>
            </a:ln>
          </p:spPr>
        </p:pic>
        <p:sp>
          <p:nvSpPr>
            <p:cNvPr id="36887" name="Text Box 36"/>
            <p:cNvSpPr txBox="1">
              <a:spLocks noChangeArrowheads="1"/>
            </p:cNvSpPr>
            <p:nvPr/>
          </p:nvSpPr>
          <p:spPr bwMode="auto">
            <a:xfrm>
              <a:off x="564" y="2117"/>
              <a:ext cx="254" cy="235"/>
            </a:xfrm>
            <a:prstGeom prst="rect">
              <a:avLst/>
            </a:prstGeom>
            <a:noFill/>
            <a:ln w="9525">
              <a:noFill/>
              <a:miter lim="800000"/>
              <a:headEnd/>
              <a:tailEnd/>
            </a:ln>
          </p:spPr>
          <p:txBody>
            <a:bodyPr anchor="ctr"/>
            <a:lstStyle/>
            <a:p>
              <a:pPr algn="ctr">
                <a:spcBef>
                  <a:spcPct val="50000"/>
                </a:spcBef>
              </a:pPr>
              <a:r>
                <a:rPr lang="en-US" sz="3200">
                  <a:solidFill>
                    <a:srgbClr val="FFFFFF"/>
                  </a:solidFill>
                  <a:latin typeface="Arial Black" pitchFamily="34" charset="0"/>
                  <a:sym typeface="Wingdings" pitchFamily="2" charset="2"/>
                </a:rPr>
                <a:t></a:t>
              </a:r>
            </a:p>
          </p:txBody>
        </p:sp>
      </p:grpSp>
      <p:grpSp>
        <p:nvGrpSpPr>
          <p:cNvPr id="36879" name="Oval 20"/>
          <p:cNvGrpSpPr>
            <a:grpSpLocks/>
          </p:cNvGrpSpPr>
          <p:nvPr/>
        </p:nvGrpSpPr>
        <p:grpSpPr bwMode="auto">
          <a:xfrm>
            <a:off x="633413" y="3822700"/>
            <a:ext cx="927100" cy="749300"/>
            <a:chOff x="399" y="2408"/>
            <a:chExt cx="584" cy="472"/>
          </a:xfrm>
        </p:grpSpPr>
        <p:pic>
          <p:nvPicPr>
            <p:cNvPr id="36884" name="Oval 20"/>
            <p:cNvPicPr>
              <a:picLocks noChangeArrowheads="1"/>
            </p:cNvPicPr>
            <p:nvPr/>
          </p:nvPicPr>
          <p:blipFill>
            <a:blip r:embed="rId10" cstate="print"/>
            <a:srcRect/>
            <a:stretch>
              <a:fillRect/>
            </a:stretch>
          </p:blipFill>
          <p:spPr bwMode="auto">
            <a:xfrm>
              <a:off x="399" y="2408"/>
              <a:ext cx="584" cy="472"/>
            </a:xfrm>
            <a:prstGeom prst="rect">
              <a:avLst/>
            </a:prstGeom>
            <a:noFill/>
            <a:ln w="9525">
              <a:noFill/>
              <a:miter lim="800000"/>
              <a:headEnd/>
              <a:tailEnd/>
            </a:ln>
          </p:spPr>
        </p:pic>
        <p:sp>
          <p:nvSpPr>
            <p:cNvPr id="36885" name="Text Box 39"/>
            <p:cNvSpPr txBox="1">
              <a:spLocks noChangeArrowheads="1"/>
            </p:cNvSpPr>
            <p:nvPr/>
          </p:nvSpPr>
          <p:spPr bwMode="auto">
            <a:xfrm>
              <a:off x="564" y="2551"/>
              <a:ext cx="254" cy="235"/>
            </a:xfrm>
            <a:prstGeom prst="rect">
              <a:avLst/>
            </a:prstGeom>
            <a:noFill/>
            <a:ln w="9525">
              <a:noFill/>
              <a:miter lim="800000"/>
              <a:headEnd/>
              <a:tailEnd/>
            </a:ln>
          </p:spPr>
          <p:txBody>
            <a:bodyPr anchor="ctr"/>
            <a:lstStyle/>
            <a:p>
              <a:pPr algn="ctr">
                <a:spcBef>
                  <a:spcPct val="50000"/>
                </a:spcBef>
              </a:pPr>
              <a:r>
                <a:rPr lang="en-US" sz="3200">
                  <a:solidFill>
                    <a:srgbClr val="FFFFFF"/>
                  </a:solidFill>
                  <a:latin typeface="Arial Black" pitchFamily="34" charset="0"/>
                  <a:sym typeface="Wingdings" pitchFamily="2" charset="2"/>
                </a:rPr>
                <a:t></a:t>
              </a:r>
            </a:p>
          </p:txBody>
        </p:sp>
      </p:grpSp>
      <p:grpSp>
        <p:nvGrpSpPr>
          <p:cNvPr id="36880" name="Oval 20"/>
          <p:cNvGrpSpPr>
            <a:grpSpLocks/>
          </p:cNvGrpSpPr>
          <p:nvPr/>
        </p:nvGrpSpPr>
        <p:grpSpPr bwMode="auto">
          <a:xfrm>
            <a:off x="633413" y="4511675"/>
            <a:ext cx="927100" cy="749300"/>
            <a:chOff x="399" y="2842"/>
            <a:chExt cx="584" cy="472"/>
          </a:xfrm>
        </p:grpSpPr>
        <p:pic>
          <p:nvPicPr>
            <p:cNvPr id="36882" name="Oval 20"/>
            <p:cNvPicPr>
              <a:picLocks noChangeArrowheads="1"/>
            </p:cNvPicPr>
            <p:nvPr/>
          </p:nvPicPr>
          <p:blipFill>
            <a:blip r:embed="rId11" cstate="print"/>
            <a:srcRect/>
            <a:stretch>
              <a:fillRect/>
            </a:stretch>
          </p:blipFill>
          <p:spPr bwMode="auto">
            <a:xfrm>
              <a:off x="399" y="2842"/>
              <a:ext cx="584" cy="472"/>
            </a:xfrm>
            <a:prstGeom prst="rect">
              <a:avLst/>
            </a:prstGeom>
            <a:noFill/>
            <a:ln w="9525">
              <a:noFill/>
              <a:miter lim="800000"/>
              <a:headEnd/>
              <a:tailEnd/>
            </a:ln>
          </p:spPr>
        </p:pic>
        <p:sp>
          <p:nvSpPr>
            <p:cNvPr id="36883" name="Text Box 42"/>
            <p:cNvSpPr txBox="1">
              <a:spLocks noChangeArrowheads="1"/>
            </p:cNvSpPr>
            <p:nvPr/>
          </p:nvSpPr>
          <p:spPr bwMode="auto">
            <a:xfrm>
              <a:off x="564" y="2985"/>
              <a:ext cx="254" cy="235"/>
            </a:xfrm>
            <a:prstGeom prst="rect">
              <a:avLst/>
            </a:prstGeom>
            <a:noFill/>
            <a:ln w="9525">
              <a:noFill/>
              <a:miter lim="800000"/>
              <a:headEnd/>
              <a:tailEnd/>
            </a:ln>
          </p:spPr>
          <p:txBody>
            <a:bodyPr anchor="ctr"/>
            <a:lstStyle/>
            <a:p>
              <a:pPr algn="ctr">
                <a:spcBef>
                  <a:spcPct val="50000"/>
                </a:spcBef>
              </a:pPr>
              <a:r>
                <a:rPr lang="en-US" sz="3200">
                  <a:solidFill>
                    <a:srgbClr val="FFFFFF"/>
                  </a:solidFill>
                  <a:latin typeface="Arial Black" pitchFamily="34" charset="0"/>
                  <a:sym typeface="Wingdings" pitchFamily="2" charset="2"/>
                </a:rPr>
                <a:t></a:t>
              </a:r>
            </a:p>
          </p:txBody>
        </p:sp>
      </p:grpSp>
      <p:sp>
        <p:nvSpPr>
          <p:cNvPr id="47" name="Left Arrow 46">
            <a:hlinkClick r:id="rId12"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0"/>
          </p:nvPr>
        </p:nvSpPr>
        <p:spPr>
          <a:noFill/>
        </p:spPr>
        <p:txBody>
          <a:bodyPr/>
          <a:lstStyle/>
          <a:p>
            <a:fld id="{FD183989-C0E6-47C7-9A61-92B4CCE8638E}" type="slidenum">
              <a:rPr lang="en-US" smtClean="0">
                <a:latin typeface="Arial" pitchFamily="34" charset="0"/>
              </a:rPr>
              <a:pPr/>
              <a:t>20</a:t>
            </a:fld>
            <a:endParaRPr lang="en-US" smtClean="0">
              <a:latin typeface="Arial" pitchFamily="34" charset="0"/>
            </a:endParaRPr>
          </a:p>
        </p:txBody>
      </p:sp>
      <p:graphicFrame>
        <p:nvGraphicFramePr>
          <p:cNvPr id="5122" name="Object 2"/>
          <p:cNvGraphicFramePr>
            <a:graphicFrameLocks noChangeAspect="1"/>
          </p:cNvGraphicFramePr>
          <p:nvPr>
            <p:ph idx="1"/>
          </p:nvPr>
        </p:nvGraphicFramePr>
        <p:xfrm>
          <a:off x="2711450" y="2303463"/>
          <a:ext cx="5859463" cy="2057400"/>
        </p:xfrm>
        <a:graphic>
          <a:graphicData uri="http://schemas.openxmlformats.org/presentationml/2006/ole">
            <p:oleObj spid="_x0000_s5122" name="Visio" r:id="rId4" imgW="2196404" imgH="770972" progId="Visio.Drawing.11">
              <p:embed/>
            </p:oleObj>
          </a:graphicData>
        </a:graphic>
      </p:graphicFrame>
      <p:sp>
        <p:nvSpPr>
          <p:cNvPr id="5124" name="Rectangle 8"/>
          <p:cNvSpPr>
            <a:spLocks noChangeArrowheads="1"/>
          </p:cNvSpPr>
          <p:nvPr/>
        </p:nvSpPr>
        <p:spPr bwMode="auto">
          <a:xfrm>
            <a:off x="2514600" y="1371600"/>
            <a:ext cx="6248400" cy="4343400"/>
          </a:xfrm>
          <a:prstGeom prst="rect">
            <a:avLst/>
          </a:prstGeom>
          <a:noFill/>
          <a:ln w="19050">
            <a:solidFill>
              <a:schemeClr val="accent1"/>
            </a:solidFill>
            <a:miter lim="800000"/>
            <a:headEnd/>
            <a:tailEnd/>
          </a:ln>
        </p:spPr>
        <p:txBody>
          <a:bodyPr lIns="182880" tIns="137160" rIns="182880" bIns="137160" anchor="ctr"/>
          <a:lstStyle/>
          <a:p>
            <a:pPr marL="195263" indent="-195263" defTabSz="912813" eaLnBrk="0" hangingPunct="0">
              <a:spcBef>
                <a:spcPct val="75000"/>
              </a:spcBef>
              <a:buClr>
                <a:schemeClr val="bg2"/>
              </a:buClr>
              <a:buFont typeface="Arial" pitchFamily="34" charset="0"/>
              <a:buChar char="•"/>
            </a:pPr>
            <a:endParaRPr lang="en-US" sz="2000"/>
          </a:p>
        </p:txBody>
      </p:sp>
      <p:sp>
        <p:nvSpPr>
          <p:cNvPr id="5125" name="Rectangle 2"/>
          <p:cNvSpPr>
            <a:spLocks noGrp="1" noChangeArrowheads="1"/>
          </p:cNvSpPr>
          <p:nvPr>
            <p:ph type="title"/>
          </p:nvPr>
        </p:nvSpPr>
        <p:spPr/>
        <p:txBody>
          <a:bodyPr/>
          <a:lstStyle/>
          <a:p>
            <a:pPr eaLnBrk="1" hangingPunct="1"/>
            <a:r>
              <a:rPr lang="en-US" smtClean="0"/>
              <a:t>Identify Critical Path</a:t>
            </a:r>
          </a:p>
        </p:txBody>
      </p:sp>
      <p:sp>
        <p:nvSpPr>
          <p:cNvPr id="5126" name="Rectangle 7"/>
          <p:cNvSpPr>
            <a:spLocks noChangeArrowheads="1"/>
          </p:cNvSpPr>
          <p:nvPr/>
        </p:nvSpPr>
        <p:spPr bwMode="auto">
          <a:xfrm>
            <a:off x="381000" y="1371600"/>
            <a:ext cx="2057400" cy="1295400"/>
          </a:xfrm>
          <a:prstGeom prst="rect">
            <a:avLst/>
          </a:prstGeom>
          <a:solidFill>
            <a:srgbClr val="B2B2B2"/>
          </a:solidFill>
          <a:ln w="19050" algn="ctr">
            <a:solidFill>
              <a:srgbClr val="B2B2B2"/>
            </a:solidFill>
            <a:miter lim="800000"/>
            <a:headEnd/>
            <a:tailEnd/>
          </a:ln>
        </p:spPr>
        <p:txBody>
          <a:bodyPr anchor="ctr"/>
          <a:lstStyle/>
          <a:p>
            <a:r>
              <a:rPr lang="en-US" sz="2000">
                <a:solidFill>
                  <a:srgbClr val="FFFFFF"/>
                </a:solidFill>
              </a:rPr>
              <a:t>Buck Converter</a:t>
            </a:r>
          </a:p>
        </p:txBody>
      </p:sp>
      <p:sp>
        <p:nvSpPr>
          <p:cNvPr id="5127" name="Rectangle 10"/>
          <p:cNvSpPr>
            <a:spLocks noChangeArrowheads="1"/>
          </p:cNvSpPr>
          <p:nvPr/>
        </p:nvSpPr>
        <p:spPr bwMode="auto">
          <a:xfrm>
            <a:off x="381000" y="2895600"/>
            <a:ext cx="2057400" cy="1295400"/>
          </a:xfrm>
          <a:prstGeom prst="rect">
            <a:avLst/>
          </a:prstGeom>
          <a:solidFill>
            <a:schemeClr val="accent1"/>
          </a:solidFill>
          <a:ln w="19050" algn="ctr">
            <a:solidFill>
              <a:schemeClr val="accent1"/>
            </a:solidFill>
            <a:miter lim="800000"/>
            <a:headEnd/>
            <a:tailEnd/>
          </a:ln>
        </p:spPr>
        <p:txBody>
          <a:bodyPr anchor="ctr"/>
          <a:lstStyle/>
          <a:p>
            <a:r>
              <a:rPr lang="en-US" sz="2000">
                <a:solidFill>
                  <a:srgbClr val="FFFFFF"/>
                </a:solidFill>
              </a:rPr>
              <a:t>Boost Converter</a:t>
            </a:r>
          </a:p>
        </p:txBody>
      </p:sp>
      <p:sp>
        <p:nvSpPr>
          <p:cNvPr id="5128" name="Rectangle 13"/>
          <p:cNvSpPr>
            <a:spLocks noChangeArrowheads="1"/>
          </p:cNvSpPr>
          <p:nvPr/>
        </p:nvSpPr>
        <p:spPr bwMode="auto">
          <a:xfrm>
            <a:off x="381000" y="4419600"/>
            <a:ext cx="2057400" cy="1295400"/>
          </a:xfrm>
          <a:prstGeom prst="rect">
            <a:avLst/>
          </a:prstGeom>
          <a:solidFill>
            <a:srgbClr val="B2B2B2"/>
          </a:solidFill>
          <a:ln w="19050">
            <a:solidFill>
              <a:srgbClr val="B2B2B2"/>
            </a:solidFill>
            <a:miter lim="800000"/>
            <a:headEnd/>
            <a:tailEnd/>
          </a:ln>
        </p:spPr>
        <p:txBody>
          <a:bodyPr anchor="ctr"/>
          <a:lstStyle/>
          <a:p>
            <a:r>
              <a:rPr lang="en-US" sz="2000">
                <a:solidFill>
                  <a:srgbClr val="FFFFFF"/>
                </a:solidFill>
              </a:rPr>
              <a:t>Buck-Boost Converter</a:t>
            </a:r>
          </a:p>
        </p:txBody>
      </p:sp>
      <p:sp>
        <p:nvSpPr>
          <p:cNvPr id="3084" name="Rectangle 6"/>
          <p:cNvSpPr>
            <a:spLocks noChangeArrowheads="1"/>
          </p:cNvSpPr>
          <p:nvPr/>
        </p:nvSpPr>
        <p:spPr bwMode="auto">
          <a:xfrm>
            <a:off x="2438400" y="2895600"/>
            <a:ext cx="76200" cy="1295400"/>
          </a:xfrm>
          <a:prstGeom prst="rect">
            <a:avLst/>
          </a:prstGeom>
          <a:solidFill>
            <a:schemeClr val="tx2">
              <a:lumMod val="60000"/>
              <a:lumOff val="40000"/>
            </a:schemeClr>
          </a:solidFill>
          <a:ln w="19050">
            <a:solidFill>
              <a:srgbClr val="FF6600"/>
            </a:solidFill>
            <a:miter lim="800000"/>
            <a:headEnd/>
            <a:tailEnd/>
          </a:ln>
        </p:spPr>
        <p:txBody>
          <a:bodyPr wrap="none" anchor="ctr"/>
          <a:lstStyle/>
          <a:p>
            <a:pPr>
              <a:defRPr/>
            </a:pPr>
            <a:endParaRPr lang="en-US">
              <a:latin typeface="Arial" charset="0"/>
            </a:endParaRPr>
          </a:p>
        </p:txBody>
      </p:sp>
      <p:grpSp>
        <p:nvGrpSpPr>
          <p:cNvPr id="2" name="Group 11"/>
          <p:cNvGrpSpPr>
            <a:grpSpLocks/>
          </p:cNvGrpSpPr>
          <p:nvPr/>
        </p:nvGrpSpPr>
        <p:grpSpPr bwMode="auto">
          <a:xfrm>
            <a:off x="3802063" y="2725738"/>
            <a:ext cx="1366837" cy="1393825"/>
            <a:chOff x="3401" y="1200"/>
            <a:chExt cx="1074" cy="776"/>
          </a:xfrm>
        </p:grpSpPr>
        <p:sp>
          <p:nvSpPr>
            <p:cNvPr id="5141" name="Rectangle 12"/>
            <p:cNvSpPr>
              <a:spLocks noChangeArrowheads="1"/>
            </p:cNvSpPr>
            <p:nvPr/>
          </p:nvSpPr>
          <p:spPr bwMode="auto">
            <a:xfrm>
              <a:off x="3407" y="1200"/>
              <a:ext cx="1062" cy="776"/>
            </a:xfrm>
            <a:prstGeom prst="rect">
              <a:avLst/>
            </a:prstGeom>
            <a:noFill/>
            <a:ln w="25400" algn="ctr">
              <a:solidFill>
                <a:srgbClr val="FF00FF"/>
              </a:solidFill>
              <a:miter lim="800000"/>
              <a:headEnd/>
              <a:tailEnd/>
            </a:ln>
          </p:spPr>
          <p:txBody>
            <a:bodyPr wrap="none" anchor="ctr"/>
            <a:lstStyle/>
            <a:p>
              <a:endParaRPr lang="en-US"/>
            </a:p>
          </p:txBody>
        </p:sp>
        <p:sp>
          <p:nvSpPr>
            <p:cNvPr id="5142" name="Line 13"/>
            <p:cNvSpPr>
              <a:spLocks noChangeShapeType="1"/>
            </p:cNvSpPr>
            <p:nvPr/>
          </p:nvSpPr>
          <p:spPr bwMode="auto">
            <a:xfrm flipH="1">
              <a:off x="4469" y="1419"/>
              <a:ext cx="6" cy="394"/>
            </a:xfrm>
            <a:prstGeom prst="line">
              <a:avLst/>
            </a:prstGeom>
            <a:noFill/>
            <a:ln w="19050">
              <a:solidFill>
                <a:schemeClr val="bg2"/>
              </a:solidFill>
              <a:round/>
              <a:headEnd/>
              <a:tailEnd type="triangle" w="med" len="med"/>
            </a:ln>
          </p:spPr>
          <p:txBody>
            <a:bodyPr anchor="ctr"/>
            <a:lstStyle/>
            <a:p>
              <a:endParaRPr lang="en-US"/>
            </a:p>
          </p:txBody>
        </p:sp>
        <p:sp>
          <p:nvSpPr>
            <p:cNvPr id="5143" name="Line 14"/>
            <p:cNvSpPr>
              <a:spLocks noChangeShapeType="1"/>
            </p:cNvSpPr>
            <p:nvPr/>
          </p:nvSpPr>
          <p:spPr bwMode="auto">
            <a:xfrm flipV="1">
              <a:off x="3401" y="1364"/>
              <a:ext cx="0" cy="358"/>
            </a:xfrm>
            <a:prstGeom prst="line">
              <a:avLst/>
            </a:prstGeom>
            <a:noFill/>
            <a:ln w="19050">
              <a:solidFill>
                <a:schemeClr val="bg2"/>
              </a:solidFill>
              <a:round/>
              <a:headEnd/>
              <a:tailEnd type="triangle" w="med" len="med"/>
            </a:ln>
          </p:spPr>
          <p:txBody>
            <a:bodyPr anchor="ctr"/>
            <a:lstStyle/>
            <a:p>
              <a:endParaRPr lang="en-US"/>
            </a:p>
          </p:txBody>
        </p:sp>
      </p:grpSp>
      <p:grpSp>
        <p:nvGrpSpPr>
          <p:cNvPr id="3" name="Group 23"/>
          <p:cNvGrpSpPr>
            <a:grpSpLocks/>
          </p:cNvGrpSpPr>
          <p:nvPr/>
        </p:nvGrpSpPr>
        <p:grpSpPr bwMode="auto">
          <a:xfrm>
            <a:off x="3740150" y="2649538"/>
            <a:ext cx="3736975" cy="1600200"/>
            <a:chOff x="2030" y="1164"/>
            <a:chExt cx="2626" cy="1008"/>
          </a:xfrm>
        </p:grpSpPr>
        <p:sp>
          <p:nvSpPr>
            <p:cNvPr id="5138" name="Rectangle 15"/>
            <p:cNvSpPr>
              <a:spLocks noChangeArrowheads="1"/>
            </p:cNvSpPr>
            <p:nvPr/>
          </p:nvSpPr>
          <p:spPr bwMode="auto">
            <a:xfrm>
              <a:off x="2030" y="1164"/>
              <a:ext cx="2626" cy="1007"/>
            </a:xfrm>
            <a:prstGeom prst="rect">
              <a:avLst/>
            </a:prstGeom>
            <a:noFill/>
            <a:ln w="25400" algn="ctr">
              <a:solidFill>
                <a:schemeClr val="tx2"/>
              </a:solidFill>
              <a:miter lim="800000"/>
              <a:headEnd/>
              <a:tailEnd/>
            </a:ln>
          </p:spPr>
          <p:txBody>
            <a:bodyPr wrap="none" anchor="ctr"/>
            <a:lstStyle/>
            <a:p>
              <a:endParaRPr lang="en-US"/>
            </a:p>
          </p:txBody>
        </p:sp>
        <p:sp>
          <p:nvSpPr>
            <p:cNvPr id="5139" name="Line 16"/>
            <p:cNvSpPr>
              <a:spLocks noChangeShapeType="1"/>
            </p:cNvSpPr>
            <p:nvPr/>
          </p:nvSpPr>
          <p:spPr bwMode="auto">
            <a:xfrm>
              <a:off x="2819" y="1164"/>
              <a:ext cx="340" cy="0"/>
            </a:xfrm>
            <a:prstGeom prst="line">
              <a:avLst/>
            </a:prstGeom>
            <a:noFill/>
            <a:ln w="19050">
              <a:solidFill>
                <a:schemeClr val="bg2"/>
              </a:solidFill>
              <a:round/>
              <a:headEnd/>
              <a:tailEnd type="triangle" w="med" len="med"/>
            </a:ln>
          </p:spPr>
          <p:txBody>
            <a:bodyPr anchor="ctr"/>
            <a:lstStyle/>
            <a:p>
              <a:endParaRPr lang="en-US"/>
            </a:p>
          </p:txBody>
        </p:sp>
        <p:sp>
          <p:nvSpPr>
            <p:cNvPr id="5140" name="Line 17"/>
            <p:cNvSpPr>
              <a:spLocks noChangeShapeType="1"/>
            </p:cNvSpPr>
            <p:nvPr/>
          </p:nvSpPr>
          <p:spPr bwMode="auto">
            <a:xfrm flipH="1" flipV="1">
              <a:off x="2866" y="2164"/>
              <a:ext cx="354" cy="8"/>
            </a:xfrm>
            <a:prstGeom prst="line">
              <a:avLst/>
            </a:prstGeom>
            <a:noFill/>
            <a:ln w="19050">
              <a:solidFill>
                <a:schemeClr val="bg2"/>
              </a:solidFill>
              <a:round/>
              <a:headEnd/>
              <a:tailEnd type="triangle" w="med" len="med"/>
            </a:ln>
          </p:spPr>
          <p:txBody>
            <a:bodyPr anchor="ctr"/>
            <a:lstStyle/>
            <a:p>
              <a:endParaRPr lang="en-US"/>
            </a:p>
          </p:txBody>
        </p:sp>
      </p:grpSp>
      <p:grpSp>
        <p:nvGrpSpPr>
          <p:cNvPr id="4" name="Group 23"/>
          <p:cNvGrpSpPr>
            <a:grpSpLocks/>
          </p:cNvGrpSpPr>
          <p:nvPr/>
        </p:nvGrpSpPr>
        <p:grpSpPr bwMode="auto">
          <a:xfrm>
            <a:off x="5348288" y="2736850"/>
            <a:ext cx="2001837" cy="2447925"/>
            <a:chOff x="5348288" y="2127250"/>
            <a:chExt cx="2001837" cy="2447925"/>
          </a:xfrm>
        </p:grpSpPr>
        <p:sp>
          <p:nvSpPr>
            <p:cNvPr id="5135" name="Rectangle 18"/>
            <p:cNvSpPr>
              <a:spLocks noChangeArrowheads="1"/>
            </p:cNvSpPr>
            <p:nvPr/>
          </p:nvSpPr>
          <p:spPr bwMode="auto">
            <a:xfrm>
              <a:off x="5473700" y="2127250"/>
              <a:ext cx="1876425" cy="1403350"/>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sp>
          <p:nvSpPr>
            <p:cNvPr id="5136" name="Text Box 19"/>
            <p:cNvSpPr txBox="1">
              <a:spLocks noChangeArrowheads="1"/>
            </p:cNvSpPr>
            <p:nvPr/>
          </p:nvSpPr>
          <p:spPr bwMode="auto">
            <a:xfrm>
              <a:off x="5348288" y="3933825"/>
              <a:ext cx="1222375" cy="641350"/>
            </a:xfrm>
            <a:prstGeom prst="rect">
              <a:avLst/>
            </a:prstGeom>
            <a:noFill/>
            <a:ln w="19050" algn="ctr">
              <a:noFill/>
              <a:miter lim="800000"/>
              <a:headEnd/>
              <a:tailEnd/>
            </a:ln>
          </p:spPr>
          <p:txBody>
            <a:bodyPr>
              <a:spAutoFit/>
            </a:bodyPr>
            <a:lstStyle/>
            <a:p>
              <a:r>
                <a:rPr lang="en-US" sz="2000"/>
                <a:t>Critical path</a:t>
              </a:r>
            </a:p>
          </p:txBody>
        </p:sp>
        <p:sp>
          <p:nvSpPr>
            <p:cNvPr id="5137" name="Line 20"/>
            <p:cNvSpPr>
              <a:spLocks noChangeShapeType="1"/>
            </p:cNvSpPr>
            <p:nvPr/>
          </p:nvSpPr>
          <p:spPr bwMode="auto">
            <a:xfrm flipV="1">
              <a:off x="6034088" y="3157538"/>
              <a:ext cx="230187" cy="760412"/>
            </a:xfrm>
            <a:prstGeom prst="line">
              <a:avLst/>
            </a:prstGeom>
            <a:noFill/>
            <a:ln w="19050">
              <a:solidFill>
                <a:schemeClr val="tx1"/>
              </a:solidFill>
              <a:round/>
              <a:headEnd/>
              <a:tailEnd type="triangle" w="med" len="med"/>
            </a:ln>
          </p:spPr>
          <p:txBody>
            <a:bodyPr anchor="ctr"/>
            <a:lstStyle/>
            <a:p>
              <a:endParaRPr lang="en-US"/>
            </a:p>
          </p:txBody>
        </p:sp>
      </p:grpSp>
      <p:pic>
        <p:nvPicPr>
          <p:cNvPr id="25" name="Picture 4"/>
          <p:cNvPicPr>
            <a:picLocks noChangeAspect="1" noChangeArrowheads="1"/>
          </p:cNvPicPr>
          <p:nvPr/>
        </p:nvPicPr>
        <p:blipFill>
          <a:blip r:embed="rId5" cstate="print"/>
          <a:srcRect/>
          <a:stretch>
            <a:fillRect/>
          </a:stretch>
        </p:blipFill>
        <p:spPr bwMode="auto">
          <a:xfrm>
            <a:off x="7581900" y="2143125"/>
            <a:ext cx="723900" cy="266700"/>
          </a:xfrm>
          <a:prstGeom prst="rect">
            <a:avLst/>
          </a:prstGeom>
          <a:solidFill>
            <a:srgbClr val="FFFF00"/>
          </a:solidFill>
          <a:ln w="9525">
            <a:noFill/>
            <a:miter lim="800000"/>
            <a:headEnd/>
            <a:tailEnd/>
          </a:ln>
        </p:spPr>
      </p:pic>
      <p:sp>
        <p:nvSpPr>
          <p:cNvPr id="23" name="Left Arrow 22">
            <a:hlinkClick r:id="rId6"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0"/>
          </p:nvPr>
        </p:nvSpPr>
        <p:spPr>
          <a:noFill/>
        </p:spPr>
        <p:txBody>
          <a:bodyPr/>
          <a:lstStyle/>
          <a:p>
            <a:fld id="{5B41C7D5-636F-476A-A5BE-9B7622808C7A}" type="slidenum">
              <a:rPr lang="en-US" smtClean="0">
                <a:latin typeface="Arial" pitchFamily="34" charset="0"/>
              </a:rPr>
              <a:pPr/>
              <a:t>21</a:t>
            </a:fld>
            <a:endParaRPr lang="en-US" smtClean="0">
              <a:latin typeface="Arial" pitchFamily="34" charset="0"/>
            </a:endParaRPr>
          </a:p>
        </p:txBody>
      </p:sp>
      <p:graphicFrame>
        <p:nvGraphicFramePr>
          <p:cNvPr id="6146" name="Object 2"/>
          <p:cNvGraphicFramePr>
            <a:graphicFrameLocks noChangeAspect="1"/>
          </p:cNvGraphicFramePr>
          <p:nvPr>
            <p:ph idx="1"/>
          </p:nvPr>
        </p:nvGraphicFramePr>
        <p:xfrm>
          <a:off x="2817813" y="1412875"/>
          <a:ext cx="5676900" cy="1893888"/>
        </p:xfrm>
        <a:graphic>
          <a:graphicData uri="http://schemas.openxmlformats.org/presentationml/2006/ole">
            <p:oleObj spid="_x0000_s6146" name="Visio" r:id="rId4" imgW="2312916" imgH="770972" progId="Visio.Drawing.11">
              <p:embed/>
            </p:oleObj>
          </a:graphicData>
        </a:graphic>
      </p:graphicFrame>
      <p:sp>
        <p:nvSpPr>
          <p:cNvPr id="6149" name="Rectangle 8"/>
          <p:cNvSpPr>
            <a:spLocks noChangeArrowheads="1"/>
          </p:cNvSpPr>
          <p:nvPr/>
        </p:nvSpPr>
        <p:spPr bwMode="auto">
          <a:xfrm>
            <a:off x="2514600" y="1371600"/>
            <a:ext cx="6248400" cy="4343400"/>
          </a:xfrm>
          <a:prstGeom prst="rect">
            <a:avLst/>
          </a:prstGeom>
          <a:noFill/>
          <a:ln w="19050">
            <a:solidFill>
              <a:schemeClr val="accent1"/>
            </a:solidFill>
            <a:miter lim="800000"/>
            <a:headEnd/>
            <a:tailEnd/>
          </a:ln>
        </p:spPr>
        <p:txBody>
          <a:bodyPr lIns="182880" tIns="137160" rIns="182880" bIns="137160" anchor="ctr"/>
          <a:lstStyle/>
          <a:p>
            <a:pPr marL="195263" indent="-195263" defTabSz="912813" eaLnBrk="0" hangingPunct="0">
              <a:spcBef>
                <a:spcPct val="75000"/>
              </a:spcBef>
              <a:buClr>
                <a:schemeClr val="bg2"/>
              </a:buClr>
              <a:buFont typeface="Arial" pitchFamily="34" charset="0"/>
              <a:buChar char="•"/>
            </a:pPr>
            <a:endParaRPr lang="en-US"/>
          </a:p>
        </p:txBody>
      </p:sp>
      <p:sp>
        <p:nvSpPr>
          <p:cNvPr id="6150" name="Rectangle 2"/>
          <p:cNvSpPr>
            <a:spLocks noGrp="1" noChangeArrowheads="1"/>
          </p:cNvSpPr>
          <p:nvPr>
            <p:ph type="title"/>
          </p:nvPr>
        </p:nvSpPr>
        <p:spPr/>
        <p:txBody>
          <a:bodyPr/>
          <a:lstStyle/>
          <a:p>
            <a:pPr eaLnBrk="1" hangingPunct="1"/>
            <a:r>
              <a:rPr lang="en-US" smtClean="0"/>
              <a:t>Identify Critical Path</a:t>
            </a:r>
          </a:p>
        </p:txBody>
      </p:sp>
      <p:sp>
        <p:nvSpPr>
          <p:cNvPr id="6151" name="Rectangle 7"/>
          <p:cNvSpPr>
            <a:spLocks noChangeArrowheads="1"/>
          </p:cNvSpPr>
          <p:nvPr/>
        </p:nvSpPr>
        <p:spPr bwMode="auto">
          <a:xfrm>
            <a:off x="381000" y="1371600"/>
            <a:ext cx="2057400" cy="1295400"/>
          </a:xfrm>
          <a:prstGeom prst="rect">
            <a:avLst/>
          </a:prstGeom>
          <a:solidFill>
            <a:srgbClr val="B2B2B2"/>
          </a:solidFill>
          <a:ln w="19050" algn="ctr">
            <a:solidFill>
              <a:srgbClr val="B2B2B2"/>
            </a:solidFill>
            <a:miter lim="800000"/>
            <a:headEnd/>
            <a:tailEnd/>
          </a:ln>
        </p:spPr>
        <p:txBody>
          <a:bodyPr anchor="ctr"/>
          <a:lstStyle/>
          <a:p>
            <a:r>
              <a:rPr lang="en-US" sz="2000">
                <a:solidFill>
                  <a:srgbClr val="FFFFFF"/>
                </a:solidFill>
              </a:rPr>
              <a:t>Buck Converter</a:t>
            </a:r>
          </a:p>
        </p:txBody>
      </p:sp>
      <p:sp>
        <p:nvSpPr>
          <p:cNvPr id="6152" name="Rectangle 10"/>
          <p:cNvSpPr>
            <a:spLocks noChangeArrowheads="1"/>
          </p:cNvSpPr>
          <p:nvPr/>
        </p:nvSpPr>
        <p:spPr bwMode="auto">
          <a:xfrm>
            <a:off x="381000" y="2895600"/>
            <a:ext cx="2057400" cy="1295400"/>
          </a:xfrm>
          <a:prstGeom prst="rect">
            <a:avLst/>
          </a:prstGeom>
          <a:solidFill>
            <a:srgbClr val="B2B2B2"/>
          </a:solidFill>
          <a:ln w="19050">
            <a:solidFill>
              <a:srgbClr val="B2B2B2"/>
            </a:solidFill>
            <a:miter lim="800000"/>
            <a:headEnd/>
            <a:tailEnd/>
          </a:ln>
        </p:spPr>
        <p:txBody>
          <a:bodyPr anchor="ctr"/>
          <a:lstStyle/>
          <a:p>
            <a:r>
              <a:rPr lang="en-US" sz="2000">
                <a:solidFill>
                  <a:srgbClr val="FFFFFF"/>
                </a:solidFill>
              </a:rPr>
              <a:t>Boost Converter</a:t>
            </a:r>
          </a:p>
        </p:txBody>
      </p:sp>
      <p:sp>
        <p:nvSpPr>
          <p:cNvPr id="6153" name="Rectangle 13"/>
          <p:cNvSpPr>
            <a:spLocks noChangeArrowheads="1"/>
          </p:cNvSpPr>
          <p:nvPr/>
        </p:nvSpPr>
        <p:spPr bwMode="auto">
          <a:xfrm>
            <a:off x="381000" y="4419600"/>
            <a:ext cx="2057400" cy="1295400"/>
          </a:xfrm>
          <a:prstGeom prst="rect">
            <a:avLst/>
          </a:prstGeom>
          <a:solidFill>
            <a:schemeClr val="accent1"/>
          </a:solidFill>
          <a:ln w="19050" algn="ctr">
            <a:solidFill>
              <a:schemeClr val="accent1"/>
            </a:solidFill>
            <a:miter lim="800000"/>
            <a:headEnd/>
            <a:tailEnd/>
          </a:ln>
        </p:spPr>
        <p:txBody>
          <a:bodyPr anchor="ctr"/>
          <a:lstStyle/>
          <a:p>
            <a:r>
              <a:rPr lang="en-US" sz="2000">
                <a:solidFill>
                  <a:srgbClr val="FFFFFF"/>
                </a:solidFill>
              </a:rPr>
              <a:t>Buck-Boost Converter</a:t>
            </a:r>
          </a:p>
        </p:txBody>
      </p:sp>
      <p:sp>
        <p:nvSpPr>
          <p:cNvPr id="4108" name="Rectangle 6"/>
          <p:cNvSpPr>
            <a:spLocks noChangeArrowheads="1"/>
          </p:cNvSpPr>
          <p:nvPr/>
        </p:nvSpPr>
        <p:spPr bwMode="auto">
          <a:xfrm>
            <a:off x="2438400" y="4419600"/>
            <a:ext cx="76200" cy="1295400"/>
          </a:xfrm>
          <a:prstGeom prst="rect">
            <a:avLst/>
          </a:prstGeom>
          <a:solidFill>
            <a:schemeClr val="tx2">
              <a:lumMod val="60000"/>
              <a:lumOff val="40000"/>
            </a:schemeClr>
          </a:solidFill>
          <a:ln w="19050">
            <a:solidFill>
              <a:srgbClr val="FF6600"/>
            </a:solidFill>
            <a:miter lim="800000"/>
            <a:headEnd/>
            <a:tailEnd/>
          </a:ln>
        </p:spPr>
        <p:txBody>
          <a:bodyPr wrap="none" anchor="ctr"/>
          <a:lstStyle/>
          <a:p>
            <a:pPr>
              <a:defRPr/>
            </a:pPr>
            <a:endParaRPr lang="en-US">
              <a:latin typeface="Arial" charset="0"/>
            </a:endParaRPr>
          </a:p>
        </p:txBody>
      </p:sp>
      <p:graphicFrame>
        <p:nvGraphicFramePr>
          <p:cNvPr id="6147" name="Object 3"/>
          <p:cNvGraphicFramePr>
            <a:graphicFrameLocks noChangeAspect="1"/>
          </p:cNvGraphicFramePr>
          <p:nvPr/>
        </p:nvGraphicFramePr>
        <p:xfrm>
          <a:off x="2962275" y="3813175"/>
          <a:ext cx="5076825" cy="1782763"/>
        </p:xfrm>
        <a:graphic>
          <a:graphicData uri="http://schemas.openxmlformats.org/presentationml/2006/ole">
            <p:oleObj spid="_x0000_s6147" name="Visio" r:id="rId5" imgW="2196465" imgH="771144" progId="Visio.Drawing.11">
              <p:embed/>
            </p:oleObj>
          </a:graphicData>
        </a:graphic>
      </p:graphicFrame>
      <p:grpSp>
        <p:nvGrpSpPr>
          <p:cNvPr id="2" name="Group 39"/>
          <p:cNvGrpSpPr>
            <a:grpSpLocks/>
          </p:cNvGrpSpPr>
          <p:nvPr/>
        </p:nvGrpSpPr>
        <p:grpSpPr bwMode="auto">
          <a:xfrm>
            <a:off x="3684588" y="1663700"/>
            <a:ext cx="2824162" cy="3810000"/>
            <a:chOff x="3684588" y="1663700"/>
            <a:chExt cx="2824162" cy="3810000"/>
          </a:xfrm>
        </p:grpSpPr>
        <p:grpSp>
          <p:nvGrpSpPr>
            <p:cNvPr id="6180" name="Group 11"/>
            <p:cNvGrpSpPr>
              <a:grpSpLocks/>
            </p:cNvGrpSpPr>
            <p:nvPr/>
          </p:nvGrpSpPr>
          <p:grpSpPr bwMode="auto">
            <a:xfrm>
              <a:off x="3684588" y="1663700"/>
              <a:ext cx="2824162" cy="1530350"/>
              <a:chOff x="3401" y="1200"/>
              <a:chExt cx="1074" cy="776"/>
            </a:xfrm>
          </p:grpSpPr>
          <p:sp>
            <p:nvSpPr>
              <p:cNvPr id="6185" name="Rectangle 12"/>
              <p:cNvSpPr>
                <a:spLocks noChangeArrowheads="1"/>
              </p:cNvSpPr>
              <p:nvPr/>
            </p:nvSpPr>
            <p:spPr bwMode="auto">
              <a:xfrm>
                <a:off x="3407" y="1200"/>
                <a:ext cx="1062" cy="776"/>
              </a:xfrm>
              <a:prstGeom prst="rect">
                <a:avLst/>
              </a:prstGeom>
              <a:noFill/>
              <a:ln w="25400" algn="ctr">
                <a:solidFill>
                  <a:srgbClr val="FF00FF"/>
                </a:solidFill>
                <a:miter lim="800000"/>
                <a:headEnd/>
                <a:tailEnd/>
              </a:ln>
            </p:spPr>
            <p:txBody>
              <a:bodyPr wrap="none" anchor="ctr"/>
              <a:lstStyle/>
              <a:p>
                <a:endParaRPr lang="en-US"/>
              </a:p>
            </p:txBody>
          </p:sp>
          <p:sp>
            <p:nvSpPr>
              <p:cNvPr id="6186" name="Line 13"/>
              <p:cNvSpPr>
                <a:spLocks noChangeShapeType="1"/>
              </p:cNvSpPr>
              <p:nvPr/>
            </p:nvSpPr>
            <p:spPr bwMode="auto">
              <a:xfrm flipH="1">
                <a:off x="4469" y="1419"/>
                <a:ext cx="6" cy="394"/>
              </a:xfrm>
              <a:prstGeom prst="line">
                <a:avLst/>
              </a:prstGeom>
              <a:noFill/>
              <a:ln w="19050">
                <a:solidFill>
                  <a:schemeClr val="bg2"/>
                </a:solidFill>
                <a:round/>
                <a:headEnd/>
                <a:tailEnd type="triangle" w="med" len="med"/>
              </a:ln>
            </p:spPr>
            <p:txBody>
              <a:bodyPr anchor="ctr"/>
              <a:lstStyle/>
              <a:p>
                <a:endParaRPr lang="en-US"/>
              </a:p>
            </p:txBody>
          </p:sp>
          <p:sp>
            <p:nvSpPr>
              <p:cNvPr id="6187" name="Line 14"/>
              <p:cNvSpPr>
                <a:spLocks noChangeShapeType="1"/>
              </p:cNvSpPr>
              <p:nvPr/>
            </p:nvSpPr>
            <p:spPr bwMode="auto">
              <a:xfrm flipV="1">
                <a:off x="3401" y="1364"/>
                <a:ext cx="0" cy="358"/>
              </a:xfrm>
              <a:prstGeom prst="line">
                <a:avLst/>
              </a:prstGeom>
              <a:noFill/>
              <a:ln w="19050">
                <a:solidFill>
                  <a:schemeClr val="bg2"/>
                </a:solidFill>
                <a:round/>
                <a:headEnd/>
                <a:tailEnd type="triangle" w="med" len="med"/>
              </a:ln>
            </p:spPr>
            <p:txBody>
              <a:bodyPr anchor="ctr"/>
              <a:lstStyle/>
              <a:p>
                <a:endParaRPr lang="en-US"/>
              </a:p>
            </p:txBody>
          </p:sp>
        </p:grpSp>
        <p:grpSp>
          <p:nvGrpSpPr>
            <p:cNvPr id="6181" name="Group 11"/>
            <p:cNvGrpSpPr>
              <a:grpSpLocks/>
            </p:cNvGrpSpPr>
            <p:nvPr/>
          </p:nvGrpSpPr>
          <p:grpSpPr bwMode="auto">
            <a:xfrm>
              <a:off x="3959225" y="4106863"/>
              <a:ext cx="1244600" cy="1366837"/>
              <a:chOff x="3401" y="1200"/>
              <a:chExt cx="1074" cy="776"/>
            </a:xfrm>
          </p:grpSpPr>
          <p:sp>
            <p:nvSpPr>
              <p:cNvPr id="6182" name="Rectangle 12"/>
              <p:cNvSpPr>
                <a:spLocks noChangeArrowheads="1"/>
              </p:cNvSpPr>
              <p:nvPr/>
            </p:nvSpPr>
            <p:spPr bwMode="auto">
              <a:xfrm>
                <a:off x="3407" y="1200"/>
                <a:ext cx="1062" cy="776"/>
              </a:xfrm>
              <a:prstGeom prst="rect">
                <a:avLst/>
              </a:prstGeom>
              <a:noFill/>
              <a:ln w="25400" algn="ctr">
                <a:solidFill>
                  <a:srgbClr val="FF00FF"/>
                </a:solidFill>
                <a:miter lim="800000"/>
                <a:headEnd/>
                <a:tailEnd/>
              </a:ln>
            </p:spPr>
            <p:txBody>
              <a:bodyPr wrap="none" anchor="ctr"/>
              <a:lstStyle/>
              <a:p>
                <a:endParaRPr lang="en-US"/>
              </a:p>
            </p:txBody>
          </p:sp>
          <p:sp>
            <p:nvSpPr>
              <p:cNvPr id="6183" name="Line 13"/>
              <p:cNvSpPr>
                <a:spLocks noChangeShapeType="1"/>
              </p:cNvSpPr>
              <p:nvPr/>
            </p:nvSpPr>
            <p:spPr bwMode="auto">
              <a:xfrm flipH="1">
                <a:off x="4469" y="1419"/>
                <a:ext cx="6" cy="394"/>
              </a:xfrm>
              <a:prstGeom prst="line">
                <a:avLst/>
              </a:prstGeom>
              <a:noFill/>
              <a:ln w="19050">
                <a:solidFill>
                  <a:schemeClr val="bg2"/>
                </a:solidFill>
                <a:round/>
                <a:headEnd/>
                <a:tailEnd type="triangle" w="med" len="med"/>
              </a:ln>
            </p:spPr>
            <p:txBody>
              <a:bodyPr anchor="ctr"/>
              <a:lstStyle/>
              <a:p>
                <a:endParaRPr lang="en-US"/>
              </a:p>
            </p:txBody>
          </p:sp>
          <p:sp>
            <p:nvSpPr>
              <p:cNvPr id="6184" name="Line 14"/>
              <p:cNvSpPr>
                <a:spLocks noChangeShapeType="1"/>
              </p:cNvSpPr>
              <p:nvPr/>
            </p:nvSpPr>
            <p:spPr bwMode="auto">
              <a:xfrm flipV="1">
                <a:off x="3401" y="1364"/>
                <a:ext cx="0" cy="358"/>
              </a:xfrm>
              <a:prstGeom prst="line">
                <a:avLst/>
              </a:prstGeom>
              <a:noFill/>
              <a:ln w="19050">
                <a:solidFill>
                  <a:schemeClr val="bg2"/>
                </a:solidFill>
                <a:round/>
                <a:headEnd/>
                <a:tailEnd type="triangle" w="med" len="med"/>
              </a:ln>
            </p:spPr>
            <p:txBody>
              <a:bodyPr anchor="ctr"/>
              <a:lstStyle/>
              <a:p>
                <a:endParaRPr lang="en-US"/>
              </a:p>
            </p:txBody>
          </p:sp>
        </p:grpSp>
      </p:grpSp>
      <p:grpSp>
        <p:nvGrpSpPr>
          <p:cNvPr id="5" name="Group 40"/>
          <p:cNvGrpSpPr>
            <a:grpSpLocks/>
          </p:cNvGrpSpPr>
          <p:nvPr/>
        </p:nvGrpSpPr>
        <p:grpSpPr bwMode="auto">
          <a:xfrm>
            <a:off x="4908550" y="1739900"/>
            <a:ext cx="2763838" cy="3763963"/>
            <a:chOff x="4908550" y="1739900"/>
            <a:chExt cx="2763838" cy="3763963"/>
          </a:xfrm>
        </p:grpSpPr>
        <p:grpSp>
          <p:nvGrpSpPr>
            <p:cNvPr id="6172" name="Group 21"/>
            <p:cNvGrpSpPr>
              <a:grpSpLocks/>
            </p:cNvGrpSpPr>
            <p:nvPr/>
          </p:nvGrpSpPr>
          <p:grpSpPr bwMode="auto">
            <a:xfrm>
              <a:off x="4908550" y="1739900"/>
              <a:ext cx="2763838" cy="1406525"/>
              <a:chOff x="2243" y="2352"/>
              <a:chExt cx="2407" cy="849"/>
            </a:xfrm>
          </p:grpSpPr>
          <p:sp>
            <p:nvSpPr>
              <p:cNvPr id="6177" name="Rectangle 15"/>
              <p:cNvSpPr>
                <a:spLocks noChangeArrowheads="1"/>
              </p:cNvSpPr>
              <p:nvPr/>
            </p:nvSpPr>
            <p:spPr bwMode="auto">
              <a:xfrm>
                <a:off x="2243" y="2352"/>
                <a:ext cx="2407" cy="843"/>
              </a:xfrm>
              <a:prstGeom prst="rect">
                <a:avLst/>
              </a:prstGeom>
              <a:noFill/>
              <a:ln w="25400" algn="ctr">
                <a:solidFill>
                  <a:schemeClr val="tx2"/>
                </a:solidFill>
                <a:miter lim="800000"/>
                <a:headEnd/>
                <a:tailEnd/>
              </a:ln>
            </p:spPr>
            <p:txBody>
              <a:bodyPr wrap="none" anchor="ctr"/>
              <a:lstStyle/>
              <a:p>
                <a:endParaRPr lang="en-US"/>
              </a:p>
            </p:txBody>
          </p:sp>
          <p:sp>
            <p:nvSpPr>
              <p:cNvPr id="6178" name="Line 16"/>
              <p:cNvSpPr>
                <a:spLocks noChangeShapeType="1"/>
              </p:cNvSpPr>
              <p:nvPr/>
            </p:nvSpPr>
            <p:spPr bwMode="auto">
              <a:xfrm>
                <a:off x="2928" y="2352"/>
                <a:ext cx="340" cy="0"/>
              </a:xfrm>
              <a:prstGeom prst="line">
                <a:avLst/>
              </a:prstGeom>
              <a:noFill/>
              <a:ln w="19050">
                <a:solidFill>
                  <a:schemeClr val="bg2"/>
                </a:solidFill>
                <a:round/>
                <a:headEnd/>
                <a:tailEnd type="triangle" w="med" len="med"/>
              </a:ln>
            </p:spPr>
            <p:txBody>
              <a:bodyPr anchor="ctr"/>
              <a:lstStyle/>
              <a:p>
                <a:endParaRPr lang="en-US"/>
              </a:p>
            </p:txBody>
          </p:sp>
          <p:sp>
            <p:nvSpPr>
              <p:cNvPr id="6179" name="Line 17"/>
              <p:cNvSpPr>
                <a:spLocks noChangeShapeType="1"/>
              </p:cNvSpPr>
              <p:nvPr/>
            </p:nvSpPr>
            <p:spPr bwMode="auto">
              <a:xfrm flipH="1">
                <a:off x="2710" y="3195"/>
                <a:ext cx="358" cy="6"/>
              </a:xfrm>
              <a:prstGeom prst="line">
                <a:avLst/>
              </a:prstGeom>
              <a:noFill/>
              <a:ln w="19050">
                <a:solidFill>
                  <a:schemeClr val="bg2"/>
                </a:solidFill>
                <a:round/>
                <a:headEnd/>
                <a:tailEnd type="triangle" w="med" len="med"/>
              </a:ln>
            </p:spPr>
            <p:txBody>
              <a:bodyPr anchor="ctr"/>
              <a:lstStyle/>
              <a:p>
                <a:endParaRPr lang="en-US"/>
              </a:p>
            </p:txBody>
          </p:sp>
        </p:grpSp>
        <p:grpSp>
          <p:nvGrpSpPr>
            <p:cNvPr id="6173" name="Group 21"/>
            <p:cNvGrpSpPr>
              <a:grpSpLocks/>
            </p:cNvGrpSpPr>
            <p:nvPr/>
          </p:nvGrpSpPr>
          <p:grpSpPr bwMode="auto">
            <a:xfrm>
              <a:off x="5445125" y="4105275"/>
              <a:ext cx="1647825" cy="1398588"/>
              <a:chOff x="2243" y="2352"/>
              <a:chExt cx="2407" cy="849"/>
            </a:xfrm>
          </p:grpSpPr>
          <p:sp>
            <p:nvSpPr>
              <p:cNvPr id="6174" name="Rectangle 15"/>
              <p:cNvSpPr>
                <a:spLocks noChangeArrowheads="1"/>
              </p:cNvSpPr>
              <p:nvPr/>
            </p:nvSpPr>
            <p:spPr bwMode="auto">
              <a:xfrm>
                <a:off x="2243" y="2352"/>
                <a:ext cx="2407" cy="843"/>
              </a:xfrm>
              <a:prstGeom prst="rect">
                <a:avLst/>
              </a:prstGeom>
              <a:noFill/>
              <a:ln w="25400" algn="ctr">
                <a:solidFill>
                  <a:schemeClr val="tx2"/>
                </a:solidFill>
                <a:miter lim="800000"/>
                <a:headEnd/>
                <a:tailEnd/>
              </a:ln>
            </p:spPr>
            <p:txBody>
              <a:bodyPr wrap="none" anchor="ctr"/>
              <a:lstStyle/>
              <a:p>
                <a:endParaRPr lang="en-US"/>
              </a:p>
            </p:txBody>
          </p:sp>
          <p:sp>
            <p:nvSpPr>
              <p:cNvPr id="6175" name="Line 16"/>
              <p:cNvSpPr>
                <a:spLocks noChangeShapeType="1"/>
              </p:cNvSpPr>
              <p:nvPr/>
            </p:nvSpPr>
            <p:spPr bwMode="auto">
              <a:xfrm>
                <a:off x="2928" y="2352"/>
                <a:ext cx="340" cy="0"/>
              </a:xfrm>
              <a:prstGeom prst="line">
                <a:avLst/>
              </a:prstGeom>
              <a:noFill/>
              <a:ln w="19050">
                <a:solidFill>
                  <a:schemeClr val="bg2"/>
                </a:solidFill>
                <a:round/>
                <a:headEnd/>
                <a:tailEnd type="triangle" w="med" len="med"/>
              </a:ln>
            </p:spPr>
            <p:txBody>
              <a:bodyPr anchor="ctr"/>
              <a:lstStyle/>
              <a:p>
                <a:endParaRPr lang="en-US"/>
              </a:p>
            </p:txBody>
          </p:sp>
          <p:sp>
            <p:nvSpPr>
              <p:cNvPr id="6176" name="Line 17"/>
              <p:cNvSpPr>
                <a:spLocks noChangeShapeType="1"/>
              </p:cNvSpPr>
              <p:nvPr/>
            </p:nvSpPr>
            <p:spPr bwMode="auto">
              <a:xfrm flipH="1">
                <a:off x="2710" y="3195"/>
                <a:ext cx="358" cy="6"/>
              </a:xfrm>
              <a:prstGeom prst="line">
                <a:avLst/>
              </a:prstGeom>
              <a:noFill/>
              <a:ln w="19050">
                <a:solidFill>
                  <a:schemeClr val="bg2"/>
                </a:solidFill>
                <a:round/>
                <a:headEnd/>
                <a:tailEnd type="triangle" w="med" len="med"/>
              </a:ln>
            </p:spPr>
            <p:txBody>
              <a:bodyPr anchor="ctr"/>
              <a:lstStyle/>
              <a:p>
                <a:endParaRPr lang="en-US"/>
              </a:p>
            </p:txBody>
          </p:sp>
        </p:grpSp>
      </p:grpSp>
      <p:grpSp>
        <p:nvGrpSpPr>
          <p:cNvPr id="8" name="Group 38"/>
          <p:cNvGrpSpPr>
            <a:grpSpLocks/>
          </p:cNvGrpSpPr>
          <p:nvPr/>
        </p:nvGrpSpPr>
        <p:grpSpPr bwMode="auto">
          <a:xfrm>
            <a:off x="3829050" y="1847850"/>
            <a:ext cx="3708400" cy="3471863"/>
            <a:chOff x="3829050" y="1847850"/>
            <a:chExt cx="3708400" cy="3471863"/>
          </a:xfrm>
        </p:grpSpPr>
        <p:sp>
          <p:nvSpPr>
            <p:cNvPr id="6165" name="Rectangle 18"/>
            <p:cNvSpPr>
              <a:spLocks noChangeArrowheads="1"/>
            </p:cNvSpPr>
            <p:nvPr/>
          </p:nvSpPr>
          <p:spPr bwMode="auto">
            <a:xfrm>
              <a:off x="3829050" y="1855788"/>
              <a:ext cx="876300" cy="1239837"/>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sp>
          <p:nvSpPr>
            <p:cNvPr id="6166" name="Text Box 19"/>
            <p:cNvSpPr txBox="1">
              <a:spLocks noChangeArrowheads="1"/>
            </p:cNvSpPr>
            <p:nvPr/>
          </p:nvSpPr>
          <p:spPr bwMode="auto">
            <a:xfrm>
              <a:off x="4551363" y="3424238"/>
              <a:ext cx="1762125" cy="366712"/>
            </a:xfrm>
            <a:prstGeom prst="rect">
              <a:avLst/>
            </a:prstGeom>
            <a:noFill/>
            <a:ln w="19050" algn="ctr">
              <a:noFill/>
              <a:miter lim="800000"/>
              <a:headEnd/>
              <a:tailEnd/>
            </a:ln>
          </p:spPr>
          <p:txBody>
            <a:bodyPr>
              <a:spAutoFit/>
            </a:bodyPr>
            <a:lstStyle/>
            <a:p>
              <a:r>
                <a:rPr lang="en-US" sz="2000"/>
                <a:t>Critical path</a:t>
              </a:r>
            </a:p>
          </p:txBody>
        </p:sp>
        <p:sp>
          <p:nvSpPr>
            <p:cNvPr id="6167" name="Line 20"/>
            <p:cNvSpPr>
              <a:spLocks noChangeShapeType="1"/>
            </p:cNvSpPr>
            <p:nvPr/>
          </p:nvSpPr>
          <p:spPr bwMode="auto">
            <a:xfrm flipH="1" flipV="1">
              <a:off x="4244975" y="2724150"/>
              <a:ext cx="481013" cy="769938"/>
            </a:xfrm>
            <a:prstGeom prst="line">
              <a:avLst/>
            </a:prstGeom>
            <a:noFill/>
            <a:ln w="19050">
              <a:solidFill>
                <a:schemeClr val="tx1"/>
              </a:solidFill>
              <a:round/>
              <a:headEnd/>
              <a:tailEnd type="triangle" w="med" len="med"/>
            </a:ln>
          </p:spPr>
          <p:txBody>
            <a:bodyPr anchor="ctr"/>
            <a:lstStyle/>
            <a:p>
              <a:endParaRPr lang="en-US"/>
            </a:p>
          </p:txBody>
        </p:sp>
        <p:sp>
          <p:nvSpPr>
            <p:cNvPr id="6168" name="Rectangle 22"/>
            <p:cNvSpPr>
              <a:spLocks noChangeArrowheads="1"/>
            </p:cNvSpPr>
            <p:nvPr/>
          </p:nvSpPr>
          <p:spPr bwMode="auto">
            <a:xfrm>
              <a:off x="6691313" y="1847850"/>
              <a:ext cx="846137" cy="1192213"/>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sp>
          <p:nvSpPr>
            <p:cNvPr id="6169" name="Line 23"/>
            <p:cNvSpPr>
              <a:spLocks noChangeShapeType="1"/>
            </p:cNvSpPr>
            <p:nvPr/>
          </p:nvSpPr>
          <p:spPr bwMode="auto">
            <a:xfrm flipV="1">
              <a:off x="6178550" y="3079750"/>
              <a:ext cx="827088" cy="431800"/>
            </a:xfrm>
            <a:prstGeom prst="line">
              <a:avLst/>
            </a:prstGeom>
            <a:noFill/>
            <a:ln w="19050">
              <a:solidFill>
                <a:schemeClr val="tx1"/>
              </a:solidFill>
              <a:round/>
              <a:headEnd/>
              <a:tailEnd type="triangle" w="med" len="med"/>
            </a:ln>
          </p:spPr>
          <p:txBody>
            <a:bodyPr anchor="ctr"/>
            <a:lstStyle/>
            <a:p>
              <a:endParaRPr lang="en-US"/>
            </a:p>
          </p:txBody>
        </p:sp>
        <p:sp>
          <p:nvSpPr>
            <p:cNvPr id="6170" name="Rectangle 18"/>
            <p:cNvSpPr>
              <a:spLocks noChangeArrowheads="1"/>
            </p:cNvSpPr>
            <p:nvPr/>
          </p:nvSpPr>
          <p:spPr bwMode="auto">
            <a:xfrm>
              <a:off x="4038600" y="4203700"/>
              <a:ext cx="2974975" cy="1116013"/>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sp>
          <p:nvSpPr>
            <p:cNvPr id="6171" name="Line 37"/>
            <p:cNvSpPr>
              <a:spLocks noChangeShapeType="1"/>
            </p:cNvSpPr>
            <p:nvPr/>
          </p:nvSpPr>
          <p:spPr bwMode="auto">
            <a:xfrm flipH="1">
              <a:off x="4918075" y="3811588"/>
              <a:ext cx="433388" cy="549275"/>
            </a:xfrm>
            <a:prstGeom prst="line">
              <a:avLst/>
            </a:prstGeom>
            <a:noFill/>
            <a:ln w="19050">
              <a:solidFill>
                <a:schemeClr val="tx1"/>
              </a:solidFill>
              <a:round/>
              <a:headEnd/>
              <a:tailEnd type="triangle" w="med" len="med"/>
            </a:ln>
          </p:spPr>
          <p:txBody>
            <a:bodyPr anchor="ctr"/>
            <a:lstStyle/>
            <a:p>
              <a:endParaRPr lang="en-US"/>
            </a:p>
          </p:txBody>
        </p:sp>
      </p:grpSp>
      <p:sp>
        <p:nvSpPr>
          <p:cNvPr id="6158" name="Text Box 38"/>
          <p:cNvSpPr txBox="1">
            <a:spLocks noChangeArrowheads="1"/>
          </p:cNvSpPr>
          <p:nvPr/>
        </p:nvSpPr>
        <p:spPr bwMode="auto">
          <a:xfrm>
            <a:off x="2543175" y="1106488"/>
            <a:ext cx="1895475" cy="368300"/>
          </a:xfrm>
          <a:prstGeom prst="rect">
            <a:avLst/>
          </a:prstGeom>
          <a:solidFill>
            <a:srgbClr val="F5C80B"/>
          </a:solidFill>
          <a:ln w="19050" algn="ctr">
            <a:noFill/>
            <a:miter lim="800000"/>
            <a:headEnd/>
            <a:tailEnd/>
          </a:ln>
        </p:spPr>
        <p:txBody>
          <a:bodyPr>
            <a:spAutoFit/>
          </a:bodyPr>
          <a:lstStyle/>
          <a:p>
            <a:r>
              <a:rPr lang="en-US" sz="2000" i="1">
                <a:solidFill>
                  <a:srgbClr val="C00000"/>
                </a:solidFill>
              </a:rPr>
              <a:t>Non-Inverting</a:t>
            </a:r>
          </a:p>
        </p:txBody>
      </p:sp>
      <p:sp>
        <p:nvSpPr>
          <p:cNvPr id="6159" name="Text Box 39"/>
          <p:cNvSpPr txBox="1">
            <a:spLocks noChangeArrowheads="1"/>
          </p:cNvSpPr>
          <p:nvPr/>
        </p:nvSpPr>
        <p:spPr bwMode="auto">
          <a:xfrm>
            <a:off x="2579688" y="3538538"/>
            <a:ext cx="1293812" cy="369887"/>
          </a:xfrm>
          <a:prstGeom prst="rect">
            <a:avLst/>
          </a:prstGeom>
          <a:solidFill>
            <a:srgbClr val="F5C80B"/>
          </a:solidFill>
          <a:ln w="19050" algn="ctr">
            <a:noFill/>
            <a:miter lim="800000"/>
            <a:headEnd/>
            <a:tailEnd/>
          </a:ln>
        </p:spPr>
        <p:txBody>
          <a:bodyPr>
            <a:spAutoFit/>
          </a:bodyPr>
          <a:lstStyle/>
          <a:p>
            <a:r>
              <a:rPr lang="en-US" sz="2000" i="1">
                <a:solidFill>
                  <a:srgbClr val="C00000"/>
                </a:solidFill>
              </a:rPr>
              <a:t>Inverting</a:t>
            </a:r>
          </a:p>
        </p:txBody>
      </p:sp>
      <p:pic>
        <p:nvPicPr>
          <p:cNvPr id="42" name="Picture 4"/>
          <p:cNvPicPr>
            <a:picLocks noChangeAspect="1" noChangeArrowheads="1"/>
          </p:cNvPicPr>
          <p:nvPr/>
        </p:nvPicPr>
        <p:blipFill>
          <a:blip r:embed="rId6" cstate="print"/>
          <a:srcRect/>
          <a:stretch>
            <a:fillRect/>
          </a:stretch>
        </p:blipFill>
        <p:spPr bwMode="auto">
          <a:xfrm>
            <a:off x="7505700" y="1266825"/>
            <a:ext cx="723900" cy="266700"/>
          </a:xfrm>
          <a:prstGeom prst="rect">
            <a:avLst/>
          </a:prstGeom>
          <a:solidFill>
            <a:srgbClr val="FFFF00"/>
          </a:solidFill>
          <a:ln w="9525">
            <a:noFill/>
            <a:miter lim="800000"/>
            <a:headEnd/>
            <a:tailEnd/>
          </a:ln>
        </p:spPr>
      </p:pic>
      <p:pic>
        <p:nvPicPr>
          <p:cNvPr id="43" name="Picture 4"/>
          <p:cNvPicPr>
            <a:picLocks noChangeAspect="1" noChangeArrowheads="1"/>
          </p:cNvPicPr>
          <p:nvPr/>
        </p:nvPicPr>
        <p:blipFill>
          <a:blip r:embed="rId6" cstate="print"/>
          <a:srcRect/>
          <a:stretch>
            <a:fillRect/>
          </a:stretch>
        </p:blipFill>
        <p:spPr bwMode="auto">
          <a:xfrm>
            <a:off x="6962775" y="3638550"/>
            <a:ext cx="723900" cy="266700"/>
          </a:xfrm>
          <a:prstGeom prst="rect">
            <a:avLst/>
          </a:prstGeom>
          <a:solidFill>
            <a:srgbClr val="FFFF00"/>
          </a:solidFill>
          <a:ln w="9525">
            <a:noFill/>
            <a:miter lim="800000"/>
            <a:headEnd/>
            <a:tailEnd/>
          </a:ln>
        </p:spPr>
      </p:pic>
      <p:pic>
        <p:nvPicPr>
          <p:cNvPr id="44" name="Picture 4"/>
          <p:cNvPicPr>
            <a:picLocks noChangeAspect="1" noChangeArrowheads="1"/>
          </p:cNvPicPr>
          <p:nvPr/>
        </p:nvPicPr>
        <p:blipFill>
          <a:blip r:embed="rId6" cstate="print"/>
          <a:srcRect/>
          <a:stretch>
            <a:fillRect/>
          </a:stretch>
        </p:blipFill>
        <p:spPr bwMode="auto">
          <a:xfrm>
            <a:off x="2552700" y="1619250"/>
            <a:ext cx="723900" cy="266700"/>
          </a:xfrm>
          <a:prstGeom prst="rect">
            <a:avLst/>
          </a:prstGeom>
          <a:solidFill>
            <a:srgbClr val="FFFF00"/>
          </a:solidFill>
          <a:ln w="9525">
            <a:noFill/>
            <a:miter lim="800000"/>
            <a:headEnd/>
            <a:tailEnd/>
          </a:ln>
        </p:spPr>
      </p:pic>
      <p:pic>
        <p:nvPicPr>
          <p:cNvPr id="45" name="Picture 4"/>
          <p:cNvPicPr>
            <a:picLocks noChangeAspect="1" noChangeArrowheads="1"/>
          </p:cNvPicPr>
          <p:nvPr/>
        </p:nvPicPr>
        <p:blipFill>
          <a:blip r:embed="rId6" cstate="print"/>
          <a:srcRect/>
          <a:stretch>
            <a:fillRect/>
          </a:stretch>
        </p:blipFill>
        <p:spPr bwMode="auto">
          <a:xfrm>
            <a:off x="2828925" y="4000500"/>
            <a:ext cx="723900" cy="266700"/>
          </a:xfrm>
          <a:prstGeom prst="rect">
            <a:avLst/>
          </a:prstGeom>
          <a:solidFill>
            <a:srgbClr val="FFFF00"/>
          </a:solidFill>
          <a:ln w="9525">
            <a:noFill/>
            <a:miter lim="800000"/>
            <a:headEnd/>
            <a:tailEnd/>
          </a:ln>
        </p:spPr>
      </p:pic>
      <p:sp>
        <p:nvSpPr>
          <p:cNvPr id="46" name="Left Arrow 45">
            <a:hlinkClick r:id="rId7"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ppt_x"/>
                                          </p:val>
                                        </p:tav>
                                        <p:tav tm="100000">
                                          <p:val>
                                            <p:strVal val="#ppt_x"/>
                                          </p:val>
                                        </p:tav>
                                      </p:tavLst>
                                    </p:anim>
                                    <p:anim calcmode="lin" valueType="num">
                                      <p:cBhvr additive="base">
                                        <p:cTn id="23" dur="500" fill="hold"/>
                                        <p:tgtEl>
                                          <p:spTgt spid="42"/>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ppt_x"/>
                                          </p:val>
                                        </p:tav>
                                        <p:tav tm="100000">
                                          <p:val>
                                            <p:strVal val="#ppt_x"/>
                                          </p:val>
                                        </p:tav>
                                      </p:tavLst>
                                    </p:anim>
                                    <p:anim calcmode="lin" valueType="num">
                                      <p:cBhvr additive="base">
                                        <p:cTn id="35"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What Can We Do In PCB Layout?</a:t>
            </a:r>
            <a:br>
              <a:rPr lang="en-US" smtClean="0"/>
            </a:br>
            <a:r>
              <a:rPr lang="en-US" smtClean="0"/>
              <a:t>--Buck example </a:t>
            </a:r>
          </a:p>
        </p:txBody>
      </p:sp>
      <p:graphicFrame>
        <p:nvGraphicFramePr>
          <p:cNvPr id="7170" name="Object 2"/>
          <p:cNvGraphicFramePr>
            <a:graphicFrameLocks noChangeAspect="1"/>
          </p:cNvGraphicFramePr>
          <p:nvPr>
            <p:ph sz="half" idx="1"/>
          </p:nvPr>
        </p:nvGraphicFramePr>
        <p:xfrm>
          <a:off x="2749550" y="1435100"/>
          <a:ext cx="4745038" cy="1666875"/>
        </p:xfrm>
        <a:graphic>
          <a:graphicData uri="http://schemas.openxmlformats.org/presentationml/2006/ole">
            <p:oleObj spid="_x0000_s7170" name="Visio" r:id="rId4" imgW="2196404" imgH="770972" progId="Visio.Drawing.11">
              <p:embed/>
            </p:oleObj>
          </a:graphicData>
        </a:graphic>
      </p:graphicFrame>
      <p:sp>
        <p:nvSpPr>
          <p:cNvPr id="7172" name="Rectangle 7"/>
          <p:cNvSpPr>
            <a:spLocks noChangeArrowheads="1"/>
          </p:cNvSpPr>
          <p:nvPr/>
        </p:nvSpPr>
        <p:spPr bwMode="auto">
          <a:xfrm>
            <a:off x="381000" y="1371600"/>
            <a:ext cx="2057400" cy="1295400"/>
          </a:xfrm>
          <a:prstGeom prst="rect">
            <a:avLst/>
          </a:prstGeom>
          <a:solidFill>
            <a:schemeClr val="accent1"/>
          </a:solidFill>
          <a:ln w="19050">
            <a:solidFill>
              <a:schemeClr val="accent1"/>
            </a:solidFill>
            <a:miter lim="800000"/>
            <a:headEnd/>
            <a:tailEnd/>
          </a:ln>
        </p:spPr>
        <p:txBody>
          <a:bodyPr anchor="ctr"/>
          <a:lstStyle/>
          <a:p>
            <a:r>
              <a:rPr lang="en-US" sz="2000">
                <a:solidFill>
                  <a:srgbClr val="FFFFFF"/>
                </a:solidFill>
              </a:rPr>
              <a:t>Buck Converter</a:t>
            </a:r>
          </a:p>
        </p:txBody>
      </p:sp>
      <p:sp>
        <p:nvSpPr>
          <p:cNvPr id="7173" name="Rectangle 10"/>
          <p:cNvSpPr>
            <a:spLocks noChangeArrowheads="1"/>
          </p:cNvSpPr>
          <p:nvPr/>
        </p:nvSpPr>
        <p:spPr bwMode="auto">
          <a:xfrm>
            <a:off x="381000" y="2895600"/>
            <a:ext cx="2057400" cy="1295400"/>
          </a:xfrm>
          <a:prstGeom prst="rect">
            <a:avLst/>
          </a:prstGeom>
          <a:solidFill>
            <a:srgbClr val="B2B2B2"/>
          </a:solidFill>
          <a:ln w="19050">
            <a:solidFill>
              <a:srgbClr val="B2B2B2"/>
            </a:solidFill>
            <a:miter lim="800000"/>
            <a:headEnd/>
            <a:tailEnd/>
          </a:ln>
        </p:spPr>
        <p:txBody>
          <a:bodyPr anchor="ctr"/>
          <a:lstStyle/>
          <a:p>
            <a:r>
              <a:rPr lang="en-US" sz="2000">
                <a:solidFill>
                  <a:srgbClr val="FFFFFF"/>
                </a:solidFill>
              </a:rPr>
              <a:t>Boost Converter</a:t>
            </a:r>
          </a:p>
        </p:txBody>
      </p:sp>
      <p:sp>
        <p:nvSpPr>
          <p:cNvPr id="7174" name="Rectangle 13"/>
          <p:cNvSpPr>
            <a:spLocks noChangeArrowheads="1"/>
          </p:cNvSpPr>
          <p:nvPr/>
        </p:nvSpPr>
        <p:spPr bwMode="auto">
          <a:xfrm>
            <a:off x="381000" y="4419600"/>
            <a:ext cx="2057400" cy="1295400"/>
          </a:xfrm>
          <a:prstGeom prst="rect">
            <a:avLst/>
          </a:prstGeom>
          <a:solidFill>
            <a:srgbClr val="B2B2B2"/>
          </a:solidFill>
          <a:ln w="19050">
            <a:solidFill>
              <a:srgbClr val="B2B2B2"/>
            </a:solidFill>
            <a:miter lim="800000"/>
            <a:headEnd/>
            <a:tailEnd/>
          </a:ln>
        </p:spPr>
        <p:txBody>
          <a:bodyPr anchor="ctr"/>
          <a:lstStyle/>
          <a:p>
            <a:r>
              <a:rPr lang="en-US" sz="2000">
                <a:solidFill>
                  <a:srgbClr val="FFFFFF"/>
                </a:solidFill>
              </a:rPr>
              <a:t>Buck-Boost Converter</a:t>
            </a:r>
          </a:p>
        </p:txBody>
      </p:sp>
      <p:sp>
        <p:nvSpPr>
          <p:cNvPr id="7175" name="Rectangle 8"/>
          <p:cNvSpPr>
            <a:spLocks noChangeArrowheads="1"/>
          </p:cNvSpPr>
          <p:nvPr/>
        </p:nvSpPr>
        <p:spPr bwMode="auto">
          <a:xfrm>
            <a:off x="2514600" y="1371600"/>
            <a:ext cx="6248400" cy="4343400"/>
          </a:xfrm>
          <a:prstGeom prst="rect">
            <a:avLst/>
          </a:prstGeom>
          <a:noFill/>
          <a:ln w="19050">
            <a:solidFill>
              <a:schemeClr val="accent1"/>
            </a:solidFill>
            <a:miter lim="800000"/>
            <a:headEnd/>
            <a:tailEnd/>
          </a:ln>
        </p:spPr>
        <p:txBody>
          <a:bodyPr lIns="182880" tIns="137160" rIns="182880" bIns="137160" anchor="ctr"/>
          <a:lstStyle/>
          <a:p>
            <a:pPr marL="195263" indent="-195263" defTabSz="912813" eaLnBrk="0" hangingPunct="0">
              <a:spcBef>
                <a:spcPct val="75000"/>
              </a:spcBef>
              <a:buClr>
                <a:schemeClr val="bg2"/>
              </a:buClr>
              <a:buFont typeface="Arial" pitchFamily="34" charset="0"/>
              <a:buChar char="•"/>
            </a:pPr>
            <a:endParaRPr lang="en-US"/>
          </a:p>
        </p:txBody>
      </p:sp>
      <p:grpSp>
        <p:nvGrpSpPr>
          <p:cNvPr id="7176" name="Group 11"/>
          <p:cNvGrpSpPr>
            <a:grpSpLocks/>
          </p:cNvGrpSpPr>
          <p:nvPr/>
        </p:nvGrpSpPr>
        <p:grpSpPr bwMode="auto">
          <a:xfrm>
            <a:off x="4965700" y="1866900"/>
            <a:ext cx="1641475" cy="1023938"/>
            <a:chOff x="3401" y="1200"/>
            <a:chExt cx="1074" cy="776"/>
          </a:xfrm>
        </p:grpSpPr>
        <p:sp>
          <p:nvSpPr>
            <p:cNvPr id="7192" name="Rectangle 12"/>
            <p:cNvSpPr>
              <a:spLocks noChangeArrowheads="1"/>
            </p:cNvSpPr>
            <p:nvPr/>
          </p:nvSpPr>
          <p:spPr bwMode="auto">
            <a:xfrm>
              <a:off x="3407" y="1200"/>
              <a:ext cx="1062" cy="776"/>
            </a:xfrm>
            <a:prstGeom prst="rect">
              <a:avLst/>
            </a:prstGeom>
            <a:noFill/>
            <a:ln w="25400" algn="ctr">
              <a:solidFill>
                <a:srgbClr val="FF00FF"/>
              </a:solidFill>
              <a:miter lim="800000"/>
              <a:headEnd/>
              <a:tailEnd/>
            </a:ln>
          </p:spPr>
          <p:txBody>
            <a:bodyPr wrap="none" anchor="ctr"/>
            <a:lstStyle/>
            <a:p>
              <a:endParaRPr lang="en-US"/>
            </a:p>
          </p:txBody>
        </p:sp>
        <p:sp>
          <p:nvSpPr>
            <p:cNvPr id="7193" name="Line 13"/>
            <p:cNvSpPr>
              <a:spLocks noChangeShapeType="1"/>
            </p:cNvSpPr>
            <p:nvPr/>
          </p:nvSpPr>
          <p:spPr bwMode="auto">
            <a:xfrm flipH="1">
              <a:off x="4469" y="1419"/>
              <a:ext cx="6" cy="394"/>
            </a:xfrm>
            <a:prstGeom prst="line">
              <a:avLst/>
            </a:prstGeom>
            <a:noFill/>
            <a:ln w="19050">
              <a:solidFill>
                <a:schemeClr val="bg2"/>
              </a:solidFill>
              <a:round/>
              <a:headEnd/>
              <a:tailEnd type="triangle" w="med" len="med"/>
            </a:ln>
          </p:spPr>
          <p:txBody>
            <a:bodyPr anchor="ctr"/>
            <a:lstStyle/>
            <a:p>
              <a:endParaRPr lang="en-US"/>
            </a:p>
          </p:txBody>
        </p:sp>
        <p:sp>
          <p:nvSpPr>
            <p:cNvPr id="7194" name="Line 14"/>
            <p:cNvSpPr>
              <a:spLocks noChangeShapeType="1"/>
            </p:cNvSpPr>
            <p:nvPr/>
          </p:nvSpPr>
          <p:spPr bwMode="auto">
            <a:xfrm flipV="1">
              <a:off x="3401" y="1364"/>
              <a:ext cx="0" cy="358"/>
            </a:xfrm>
            <a:prstGeom prst="line">
              <a:avLst/>
            </a:prstGeom>
            <a:noFill/>
            <a:ln w="19050">
              <a:solidFill>
                <a:schemeClr val="bg2"/>
              </a:solidFill>
              <a:round/>
              <a:headEnd/>
              <a:tailEnd type="triangle" w="med" len="med"/>
            </a:ln>
          </p:spPr>
          <p:txBody>
            <a:bodyPr anchor="ctr"/>
            <a:lstStyle/>
            <a:p>
              <a:endParaRPr lang="en-US"/>
            </a:p>
          </p:txBody>
        </p:sp>
      </p:grpSp>
      <p:grpSp>
        <p:nvGrpSpPr>
          <p:cNvPr id="7177" name="Group 15"/>
          <p:cNvGrpSpPr>
            <a:grpSpLocks/>
          </p:cNvGrpSpPr>
          <p:nvPr/>
        </p:nvGrpSpPr>
        <p:grpSpPr bwMode="auto">
          <a:xfrm>
            <a:off x="3600450" y="1770063"/>
            <a:ext cx="3103563" cy="1223962"/>
            <a:chOff x="2104" y="1170"/>
            <a:chExt cx="2407" cy="849"/>
          </a:xfrm>
        </p:grpSpPr>
        <p:sp>
          <p:nvSpPr>
            <p:cNvPr id="7189" name="Rectangle 16"/>
            <p:cNvSpPr>
              <a:spLocks noChangeArrowheads="1"/>
            </p:cNvSpPr>
            <p:nvPr/>
          </p:nvSpPr>
          <p:spPr bwMode="auto">
            <a:xfrm>
              <a:off x="2104" y="1170"/>
              <a:ext cx="2407" cy="843"/>
            </a:xfrm>
            <a:prstGeom prst="rect">
              <a:avLst/>
            </a:prstGeom>
            <a:noFill/>
            <a:ln w="25400" algn="ctr">
              <a:solidFill>
                <a:schemeClr val="tx2"/>
              </a:solidFill>
              <a:miter lim="800000"/>
              <a:headEnd/>
              <a:tailEnd/>
            </a:ln>
          </p:spPr>
          <p:txBody>
            <a:bodyPr wrap="none" anchor="ctr"/>
            <a:lstStyle/>
            <a:p>
              <a:endParaRPr lang="en-US"/>
            </a:p>
          </p:txBody>
        </p:sp>
        <p:sp>
          <p:nvSpPr>
            <p:cNvPr id="7190" name="Line 17"/>
            <p:cNvSpPr>
              <a:spLocks noChangeShapeType="1"/>
            </p:cNvSpPr>
            <p:nvPr/>
          </p:nvSpPr>
          <p:spPr bwMode="auto">
            <a:xfrm>
              <a:off x="2789" y="1170"/>
              <a:ext cx="340" cy="0"/>
            </a:xfrm>
            <a:prstGeom prst="line">
              <a:avLst/>
            </a:prstGeom>
            <a:noFill/>
            <a:ln w="19050">
              <a:solidFill>
                <a:schemeClr val="bg2"/>
              </a:solidFill>
              <a:round/>
              <a:headEnd/>
              <a:tailEnd type="triangle" w="med" len="med"/>
            </a:ln>
          </p:spPr>
          <p:txBody>
            <a:bodyPr anchor="ctr"/>
            <a:lstStyle/>
            <a:p>
              <a:endParaRPr lang="en-US"/>
            </a:p>
          </p:txBody>
        </p:sp>
        <p:sp>
          <p:nvSpPr>
            <p:cNvPr id="7191" name="Line 18"/>
            <p:cNvSpPr>
              <a:spLocks noChangeShapeType="1"/>
            </p:cNvSpPr>
            <p:nvPr/>
          </p:nvSpPr>
          <p:spPr bwMode="auto">
            <a:xfrm flipH="1">
              <a:off x="2571" y="2013"/>
              <a:ext cx="358" cy="6"/>
            </a:xfrm>
            <a:prstGeom prst="line">
              <a:avLst/>
            </a:prstGeom>
            <a:noFill/>
            <a:ln w="19050">
              <a:solidFill>
                <a:schemeClr val="bg2"/>
              </a:solidFill>
              <a:round/>
              <a:headEnd/>
              <a:tailEnd type="triangle" w="med" len="med"/>
            </a:ln>
          </p:spPr>
          <p:txBody>
            <a:bodyPr anchor="ctr"/>
            <a:lstStyle/>
            <a:p>
              <a:endParaRPr lang="en-US"/>
            </a:p>
          </p:txBody>
        </p:sp>
      </p:grpSp>
      <p:sp>
        <p:nvSpPr>
          <p:cNvPr id="7178" name="Rectangle 19"/>
          <p:cNvSpPr>
            <a:spLocks noChangeArrowheads="1"/>
          </p:cNvSpPr>
          <p:nvPr/>
        </p:nvSpPr>
        <p:spPr bwMode="auto">
          <a:xfrm>
            <a:off x="3705225" y="1866900"/>
            <a:ext cx="1103313" cy="1011238"/>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pic>
        <p:nvPicPr>
          <p:cNvPr id="115736" name="Picture 24"/>
          <p:cNvPicPr>
            <a:picLocks noChangeAspect="1" noChangeArrowheads="1"/>
          </p:cNvPicPr>
          <p:nvPr/>
        </p:nvPicPr>
        <p:blipFill>
          <a:blip r:embed="rId5" cstate="print"/>
          <a:srcRect/>
          <a:stretch>
            <a:fillRect/>
          </a:stretch>
        </p:blipFill>
        <p:spPr bwMode="auto">
          <a:xfrm>
            <a:off x="2763838" y="3240088"/>
            <a:ext cx="4784725" cy="1878012"/>
          </a:xfrm>
          <a:prstGeom prst="rect">
            <a:avLst/>
          </a:prstGeom>
          <a:noFill/>
          <a:ln w="19050" algn="ctr">
            <a:noFill/>
            <a:miter lim="800000"/>
            <a:headEnd/>
            <a:tailEnd/>
          </a:ln>
        </p:spPr>
      </p:pic>
      <p:sp>
        <p:nvSpPr>
          <p:cNvPr id="27" name="Rectangle 6"/>
          <p:cNvSpPr>
            <a:spLocks noChangeArrowheads="1"/>
          </p:cNvSpPr>
          <p:nvPr/>
        </p:nvSpPr>
        <p:spPr bwMode="auto">
          <a:xfrm>
            <a:off x="2438400" y="1371600"/>
            <a:ext cx="76200" cy="1295400"/>
          </a:xfrm>
          <a:prstGeom prst="rect">
            <a:avLst/>
          </a:prstGeom>
          <a:solidFill>
            <a:schemeClr val="tx2">
              <a:lumMod val="60000"/>
              <a:lumOff val="40000"/>
            </a:schemeClr>
          </a:solidFill>
          <a:ln w="19050">
            <a:solidFill>
              <a:srgbClr val="FF6600"/>
            </a:solidFill>
            <a:miter lim="800000"/>
            <a:headEnd/>
            <a:tailEnd/>
          </a:ln>
        </p:spPr>
        <p:txBody>
          <a:bodyPr wrap="none" anchor="ctr"/>
          <a:lstStyle/>
          <a:p>
            <a:pPr>
              <a:defRPr/>
            </a:pPr>
            <a:endParaRPr lang="en-US">
              <a:latin typeface="Arial" charset="0"/>
            </a:endParaRPr>
          </a:p>
        </p:txBody>
      </p:sp>
      <p:grpSp>
        <p:nvGrpSpPr>
          <p:cNvPr id="4" name="Group 33"/>
          <p:cNvGrpSpPr>
            <a:grpSpLocks/>
          </p:cNvGrpSpPr>
          <p:nvPr/>
        </p:nvGrpSpPr>
        <p:grpSpPr bwMode="auto">
          <a:xfrm>
            <a:off x="3046413" y="3638550"/>
            <a:ext cx="4248150" cy="1949450"/>
            <a:chOff x="3046375" y="3638550"/>
            <a:chExt cx="4248279" cy="1949597"/>
          </a:xfrm>
        </p:grpSpPr>
        <p:sp>
          <p:nvSpPr>
            <p:cNvPr id="7187" name="Rectangle 21"/>
            <p:cNvSpPr>
              <a:spLocks noChangeArrowheads="1"/>
            </p:cNvSpPr>
            <p:nvPr/>
          </p:nvSpPr>
          <p:spPr bwMode="auto">
            <a:xfrm>
              <a:off x="4611688" y="3638550"/>
              <a:ext cx="265112" cy="296863"/>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sp>
          <p:nvSpPr>
            <p:cNvPr id="7188" name="Rectangle 28"/>
            <p:cNvSpPr>
              <a:spLocks noChangeArrowheads="1"/>
            </p:cNvSpPr>
            <p:nvPr/>
          </p:nvSpPr>
          <p:spPr bwMode="auto">
            <a:xfrm>
              <a:off x="3046375" y="5163415"/>
              <a:ext cx="4248279" cy="424732"/>
            </a:xfrm>
            <a:prstGeom prst="rect">
              <a:avLst/>
            </a:prstGeom>
            <a:noFill/>
            <a:ln w="9525">
              <a:noFill/>
              <a:miter lim="800000"/>
              <a:headEnd/>
              <a:tailEnd/>
            </a:ln>
          </p:spPr>
          <p:txBody>
            <a:bodyPr wrap="none">
              <a:spAutoFit/>
            </a:bodyPr>
            <a:lstStyle/>
            <a:p>
              <a:pPr marL="231775" indent="-231775">
                <a:buFontTx/>
                <a:buChar char="•"/>
              </a:pPr>
              <a:r>
                <a:rPr lang="en-US"/>
                <a:t>Minimize critical path area</a:t>
              </a:r>
            </a:p>
          </p:txBody>
        </p:sp>
      </p:grpSp>
      <p:grpSp>
        <p:nvGrpSpPr>
          <p:cNvPr id="5" name="Group 34"/>
          <p:cNvGrpSpPr>
            <a:grpSpLocks/>
          </p:cNvGrpSpPr>
          <p:nvPr/>
        </p:nvGrpSpPr>
        <p:grpSpPr bwMode="auto">
          <a:xfrm>
            <a:off x="3049588" y="3973513"/>
            <a:ext cx="5380037" cy="2227262"/>
            <a:chOff x="3050338" y="3973483"/>
            <a:chExt cx="5380037" cy="2368352"/>
          </a:xfrm>
        </p:grpSpPr>
        <p:sp>
          <p:nvSpPr>
            <p:cNvPr id="7185" name="Text Box 22"/>
            <p:cNvSpPr txBox="1">
              <a:spLocks noChangeArrowheads="1"/>
            </p:cNvSpPr>
            <p:nvPr/>
          </p:nvSpPr>
          <p:spPr bwMode="auto">
            <a:xfrm>
              <a:off x="3050338" y="5584705"/>
              <a:ext cx="5380037" cy="757130"/>
            </a:xfrm>
            <a:prstGeom prst="rect">
              <a:avLst/>
            </a:prstGeom>
            <a:solidFill>
              <a:schemeClr val="bg1"/>
            </a:solidFill>
            <a:ln w="19050" algn="ctr">
              <a:noFill/>
              <a:miter lim="800000"/>
              <a:headEnd/>
              <a:tailEnd/>
            </a:ln>
          </p:spPr>
          <p:txBody>
            <a:bodyPr>
              <a:spAutoFit/>
            </a:bodyPr>
            <a:lstStyle/>
            <a:p>
              <a:pPr marL="231775" indent="-231775">
                <a:buFontTx/>
                <a:buChar char="•"/>
              </a:pPr>
              <a:r>
                <a:rPr lang="en-US"/>
                <a:t>Separate noisy ground path from quiet ground</a:t>
              </a:r>
            </a:p>
          </p:txBody>
        </p:sp>
        <p:cxnSp>
          <p:nvCxnSpPr>
            <p:cNvPr id="7186" name="Straight Connector 30"/>
            <p:cNvCxnSpPr>
              <a:cxnSpLocks noChangeShapeType="1"/>
            </p:cNvCxnSpPr>
            <p:nvPr/>
          </p:nvCxnSpPr>
          <p:spPr bwMode="auto">
            <a:xfrm>
              <a:off x="4547062" y="3973483"/>
              <a:ext cx="374073" cy="0"/>
            </a:xfrm>
            <a:prstGeom prst="line">
              <a:avLst/>
            </a:prstGeom>
            <a:noFill/>
            <a:ln w="76200" algn="ctr">
              <a:solidFill>
                <a:srgbClr val="FF0000"/>
              </a:solidFill>
              <a:round/>
              <a:headEnd/>
              <a:tailEnd/>
            </a:ln>
          </p:spPr>
        </p:cxnSp>
      </p:grpSp>
      <p:sp>
        <p:nvSpPr>
          <p:cNvPr id="7183" name="Slide Number Placeholder 27"/>
          <p:cNvSpPr>
            <a:spLocks noGrp="1"/>
          </p:cNvSpPr>
          <p:nvPr>
            <p:ph type="sldNum" sz="quarter" idx="10"/>
          </p:nvPr>
        </p:nvSpPr>
        <p:spPr>
          <a:noFill/>
        </p:spPr>
        <p:txBody>
          <a:bodyPr/>
          <a:lstStyle/>
          <a:p>
            <a:fld id="{7FA550CB-CB93-4660-859C-6394F6964640}" type="slidenum">
              <a:rPr lang="en-US" smtClean="0">
                <a:latin typeface="Arial" pitchFamily="34" charset="0"/>
              </a:rPr>
              <a:pPr/>
              <a:t>22</a:t>
            </a:fld>
            <a:endParaRPr lang="en-US" smtClean="0">
              <a:latin typeface="Arial" pitchFamily="34" charset="0"/>
            </a:endParaRPr>
          </a:p>
        </p:txBody>
      </p:sp>
      <p:sp>
        <p:nvSpPr>
          <p:cNvPr id="26" name="Left Arrow 25">
            <a:hlinkClick r:id="rId6"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736"/>
                                        </p:tgtEl>
                                        <p:attrNameLst>
                                          <p:attrName>style.visibility</p:attrName>
                                        </p:attrNameLst>
                                      </p:cBhvr>
                                      <p:to>
                                        <p:strVal val="visible"/>
                                      </p:to>
                                    </p:set>
                                    <p:animEffect transition="in" filter="fade">
                                      <p:cBhvr>
                                        <p:cTn id="7" dur="1000"/>
                                        <p:tgtEl>
                                          <p:spTgt spid="1157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0"/>
          </p:nvPr>
        </p:nvSpPr>
        <p:spPr>
          <a:noFill/>
        </p:spPr>
        <p:txBody>
          <a:bodyPr/>
          <a:lstStyle/>
          <a:p>
            <a:fld id="{CDEC40AA-CB6D-4D70-BD71-41EAB9941275}" type="slidenum">
              <a:rPr lang="en-US" smtClean="0">
                <a:latin typeface="Arial" pitchFamily="34" charset="0"/>
              </a:rPr>
              <a:pPr/>
              <a:t>23</a:t>
            </a:fld>
            <a:endParaRPr lang="en-US" smtClean="0">
              <a:latin typeface="Arial" pitchFamily="34" charset="0"/>
            </a:endParaRPr>
          </a:p>
        </p:txBody>
      </p:sp>
      <p:graphicFrame>
        <p:nvGraphicFramePr>
          <p:cNvPr id="8194" name="Object 2"/>
          <p:cNvGraphicFramePr>
            <a:graphicFrameLocks noChangeAspect="1"/>
          </p:cNvGraphicFramePr>
          <p:nvPr>
            <p:ph idx="1"/>
          </p:nvPr>
        </p:nvGraphicFramePr>
        <p:xfrm>
          <a:off x="2817813" y="1412875"/>
          <a:ext cx="5676900" cy="1893888"/>
        </p:xfrm>
        <a:graphic>
          <a:graphicData uri="http://schemas.openxmlformats.org/presentationml/2006/ole">
            <p:oleObj spid="_x0000_s8194" name="Visio" r:id="rId4" imgW="2312916" imgH="770972" progId="Visio.Drawing.11">
              <p:embed/>
            </p:oleObj>
          </a:graphicData>
        </a:graphic>
      </p:graphicFrame>
      <p:sp>
        <p:nvSpPr>
          <p:cNvPr id="8196" name="Rectangle 8"/>
          <p:cNvSpPr>
            <a:spLocks noChangeArrowheads="1"/>
          </p:cNvSpPr>
          <p:nvPr/>
        </p:nvSpPr>
        <p:spPr bwMode="auto">
          <a:xfrm>
            <a:off x="2514600" y="1371600"/>
            <a:ext cx="6248400" cy="4343400"/>
          </a:xfrm>
          <a:prstGeom prst="rect">
            <a:avLst/>
          </a:prstGeom>
          <a:noFill/>
          <a:ln w="19050">
            <a:solidFill>
              <a:schemeClr val="accent1"/>
            </a:solidFill>
            <a:miter lim="800000"/>
            <a:headEnd/>
            <a:tailEnd/>
          </a:ln>
        </p:spPr>
        <p:txBody>
          <a:bodyPr lIns="182880" tIns="137160" rIns="182880" bIns="137160" anchor="ctr"/>
          <a:lstStyle/>
          <a:p>
            <a:pPr marL="195263" indent="-195263" defTabSz="912813" eaLnBrk="0" hangingPunct="0">
              <a:spcBef>
                <a:spcPct val="75000"/>
              </a:spcBef>
              <a:buClr>
                <a:schemeClr val="bg2"/>
              </a:buClr>
              <a:buFont typeface="Arial" pitchFamily="34" charset="0"/>
              <a:buChar char="•"/>
            </a:pPr>
            <a:endParaRPr lang="en-US"/>
          </a:p>
        </p:txBody>
      </p:sp>
      <p:sp>
        <p:nvSpPr>
          <p:cNvPr id="8197" name="Rectangle 7"/>
          <p:cNvSpPr>
            <a:spLocks noChangeArrowheads="1"/>
          </p:cNvSpPr>
          <p:nvPr/>
        </p:nvSpPr>
        <p:spPr bwMode="auto">
          <a:xfrm>
            <a:off x="381000" y="1371600"/>
            <a:ext cx="2057400" cy="1295400"/>
          </a:xfrm>
          <a:prstGeom prst="rect">
            <a:avLst/>
          </a:prstGeom>
          <a:solidFill>
            <a:srgbClr val="B2B2B2"/>
          </a:solidFill>
          <a:ln w="19050" algn="ctr">
            <a:solidFill>
              <a:srgbClr val="B2B2B2"/>
            </a:solidFill>
            <a:miter lim="800000"/>
            <a:headEnd/>
            <a:tailEnd/>
          </a:ln>
        </p:spPr>
        <p:txBody>
          <a:bodyPr anchor="ctr"/>
          <a:lstStyle/>
          <a:p>
            <a:r>
              <a:rPr lang="en-US" sz="2000">
                <a:solidFill>
                  <a:srgbClr val="FFFFFF"/>
                </a:solidFill>
              </a:rPr>
              <a:t>Buck Converter</a:t>
            </a:r>
          </a:p>
        </p:txBody>
      </p:sp>
      <p:sp>
        <p:nvSpPr>
          <p:cNvPr id="8198" name="Rectangle 10"/>
          <p:cNvSpPr>
            <a:spLocks noChangeArrowheads="1"/>
          </p:cNvSpPr>
          <p:nvPr/>
        </p:nvSpPr>
        <p:spPr bwMode="auto">
          <a:xfrm>
            <a:off x="381000" y="2895600"/>
            <a:ext cx="2057400" cy="1295400"/>
          </a:xfrm>
          <a:prstGeom prst="rect">
            <a:avLst/>
          </a:prstGeom>
          <a:solidFill>
            <a:srgbClr val="B2B2B2"/>
          </a:solidFill>
          <a:ln w="19050">
            <a:solidFill>
              <a:srgbClr val="B2B2B2"/>
            </a:solidFill>
            <a:miter lim="800000"/>
            <a:headEnd/>
            <a:tailEnd/>
          </a:ln>
        </p:spPr>
        <p:txBody>
          <a:bodyPr anchor="ctr"/>
          <a:lstStyle/>
          <a:p>
            <a:r>
              <a:rPr lang="en-US" sz="2000">
                <a:solidFill>
                  <a:srgbClr val="FFFFFF"/>
                </a:solidFill>
              </a:rPr>
              <a:t>Boost Converter</a:t>
            </a:r>
          </a:p>
        </p:txBody>
      </p:sp>
      <p:sp>
        <p:nvSpPr>
          <p:cNvPr id="8199" name="Rectangle 13"/>
          <p:cNvSpPr>
            <a:spLocks noChangeArrowheads="1"/>
          </p:cNvSpPr>
          <p:nvPr/>
        </p:nvSpPr>
        <p:spPr bwMode="auto">
          <a:xfrm>
            <a:off x="381000" y="4419600"/>
            <a:ext cx="2057400" cy="1295400"/>
          </a:xfrm>
          <a:prstGeom prst="rect">
            <a:avLst/>
          </a:prstGeom>
          <a:solidFill>
            <a:schemeClr val="accent1"/>
          </a:solidFill>
          <a:ln w="19050" algn="ctr">
            <a:solidFill>
              <a:schemeClr val="accent1"/>
            </a:solidFill>
            <a:miter lim="800000"/>
            <a:headEnd/>
            <a:tailEnd/>
          </a:ln>
        </p:spPr>
        <p:txBody>
          <a:bodyPr anchor="ctr"/>
          <a:lstStyle/>
          <a:p>
            <a:r>
              <a:rPr lang="en-US" sz="2000">
                <a:solidFill>
                  <a:srgbClr val="FFFFFF"/>
                </a:solidFill>
              </a:rPr>
              <a:t>Buck-Boost Converter</a:t>
            </a:r>
          </a:p>
        </p:txBody>
      </p:sp>
      <p:sp>
        <p:nvSpPr>
          <p:cNvPr id="4108" name="Rectangle 6"/>
          <p:cNvSpPr>
            <a:spLocks noChangeArrowheads="1"/>
          </p:cNvSpPr>
          <p:nvPr/>
        </p:nvSpPr>
        <p:spPr bwMode="auto">
          <a:xfrm>
            <a:off x="2438400" y="4419600"/>
            <a:ext cx="76200" cy="1295400"/>
          </a:xfrm>
          <a:prstGeom prst="rect">
            <a:avLst/>
          </a:prstGeom>
          <a:solidFill>
            <a:schemeClr val="tx2">
              <a:lumMod val="60000"/>
              <a:lumOff val="40000"/>
            </a:schemeClr>
          </a:solidFill>
          <a:ln w="19050">
            <a:solidFill>
              <a:srgbClr val="FF6600"/>
            </a:solidFill>
            <a:miter lim="800000"/>
            <a:headEnd/>
            <a:tailEnd/>
          </a:ln>
        </p:spPr>
        <p:txBody>
          <a:bodyPr wrap="none" anchor="ctr"/>
          <a:lstStyle/>
          <a:p>
            <a:pPr>
              <a:defRPr/>
            </a:pPr>
            <a:endParaRPr lang="en-US">
              <a:latin typeface="Arial" charset="0"/>
            </a:endParaRPr>
          </a:p>
        </p:txBody>
      </p:sp>
      <p:grpSp>
        <p:nvGrpSpPr>
          <p:cNvPr id="8201" name="Group 11"/>
          <p:cNvGrpSpPr>
            <a:grpSpLocks/>
          </p:cNvGrpSpPr>
          <p:nvPr/>
        </p:nvGrpSpPr>
        <p:grpSpPr bwMode="auto">
          <a:xfrm>
            <a:off x="3684588" y="1663700"/>
            <a:ext cx="2824162" cy="1530350"/>
            <a:chOff x="3401" y="1200"/>
            <a:chExt cx="1074" cy="776"/>
          </a:xfrm>
        </p:grpSpPr>
        <p:sp>
          <p:nvSpPr>
            <p:cNvPr id="8216" name="Rectangle 12"/>
            <p:cNvSpPr>
              <a:spLocks noChangeArrowheads="1"/>
            </p:cNvSpPr>
            <p:nvPr/>
          </p:nvSpPr>
          <p:spPr bwMode="auto">
            <a:xfrm>
              <a:off x="3407" y="1200"/>
              <a:ext cx="1062" cy="776"/>
            </a:xfrm>
            <a:prstGeom prst="rect">
              <a:avLst/>
            </a:prstGeom>
            <a:noFill/>
            <a:ln w="25400" algn="ctr">
              <a:solidFill>
                <a:srgbClr val="FF00FF"/>
              </a:solidFill>
              <a:miter lim="800000"/>
              <a:headEnd/>
              <a:tailEnd/>
            </a:ln>
          </p:spPr>
          <p:txBody>
            <a:bodyPr wrap="none" anchor="ctr"/>
            <a:lstStyle/>
            <a:p>
              <a:endParaRPr lang="en-US"/>
            </a:p>
          </p:txBody>
        </p:sp>
        <p:sp>
          <p:nvSpPr>
            <p:cNvPr id="8217" name="Line 13"/>
            <p:cNvSpPr>
              <a:spLocks noChangeShapeType="1"/>
            </p:cNvSpPr>
            <p:nvPr/>
          </p:nvSpPr>
          <p:spPr bwMode="auto">
            <a:xfrm flipH="1">
              <a:off x="4469" y="1419"/>
              <a:ext cx="6" cy="394"/>
            </a:xfrm>
            <a:prstGeom prst="line">
              <a:avLst/>
            </a:prstGeom>
            <a:noFill/>
            <a:ln w="19050">
              <a:solidFill>
                <a:schemeClr val="bg2"/>
              </a:solidFill>
              <a:round/>
              <a:headEnd/>
              <a:tailEnd type="triangle" w="med" len="med"/>
            </a:ln>
          </p:spPr>
          <p:txBody>
            <a:bodyPr anchor="ctr"/>
            <a:lstStyle/>
            <a:p>
              <a:endParaRPr lang="en-US"/>
            </a:p>
          </p:txBody>
        </p:sp>
        <p:sp>
          <p:nvSpPr>
            <p:cNvPr id="8218" name="Line 14"/>
            <p:cNvSpPr>
              <a:spLocks noChangeShapeType="1"/>
            </p:cNvSpPr>
            <p:nvPr/>
          </p:nvSpPr>
          <p:spPr bwMode="auto">
            <a:xfrm flipV="1">
              <a:off x="3401" y="1364"/>
              <a:ext cx="0" cy="358"/>
            </a:xfrm>
            <a:prstGeom prst="line">
              <a:avLst/>
            </a:prstGeom>
            <a:noFill/>
            <a:ln w="19050">
              <a:solidFill>
                <a:schemeClr val="bg2"/>
              </a:solidFill>
              <a:round/>
              <a:headEnd/>
              <a:tailEnd type="triangle" w="med" len="med"/>
            </a:ln>
          </p:spPr>
          <p:txBody>
            <a:bodyPr anchor="ctr"/>
            <a:lstStyle/>
            <a:p>
              <a:endParaRPr lang="en-US"/>
            </a:p>
          </p:txBody>
        </p:sp>
      </p:grpSp>
      <p:grpSp>
        <p:nvGrpSpPr>
          <p:cNvPr id="8202" name="Group 21"/>
          <p:cNvGrpSpPr>
            <a:grpSpLocks/>
          </p:cNvGrpSpPr>
          <p:nvPr/>
        </p:nvGrpSpPr>
        <p:grpSpPr bwMode="auto">
          <a:xfrm>
            <a:off x="4908550" y="1739900"/>
            <a:ext cx="2763838" cy="1406525"/>
            <a:chOff x="2243" y="2352"/>
            <a:chExt cx="2407" cy="849"/>
          </a:xfrm>
        </p:grpSpPr>
        <p:sp>
          <p:nvSpPr>
            <p:cNvPr id="8213" name="Rectangle 15"/>
            <p:cNvSpPr>
              <a:spLocks noChangeArrowheads="1"/>
            </p:cNvSpPr>
            <p:nvPr/>
          </p:nvSpPr>
          <p:spPr bwMode="auto">
            <a:xfrm>
              <a:off x="2243" y="2352"/>
              <a:ext cx="2407" cy="843"/>
            </a:xfrm>
            <a:prstGeom prst="rect">
              <a:avLst/>
            </a:prstGeom>
            <a:noFill/>
            <a:ln w="25400" algn="ctr">
              <a:solidFill>
                <a:schemeClr val="tx2"/>
              </a:solidFill>
              <a:miter lim="800000"/>
              <a:headEnd/>
              <a:tailEnd/>
            </a:ln>
          </p:spPr>
          <p:txBody>
            <a:bodyPr wrap="none" anchor="ctr"/>
            <a:lstStyle/>
            <a:p>
              <a:endParaRPr lang="en-US"/>
            </a:p>
          </p:txBody>
        </p:sp>
        <p:sp>
          <p:nvSpPr>
            <p:cNvPr id="8214" name="Line 16"/>
            <p:cNvSpPr>
              <a:spLocks noChangeShapeType="1"/>
            </p:cNvSpPr>
            <p:nvPr/>
          </p:nvSpPr>
          <p:spPr bwMode="auto">
            <a:xfrm>
              <a:off x="2928" y="2352"/>
              <a:ext cx="340" cy="0"/>
            </a:xfrm>
            <a:prstGeom prst="line">
              <a:avLst/>
            </a:prstGeom>
            <a:noFill/>
            <a:ln w="19050">
              <a:solidFill>
                <a:schemeClr val="bg2"/>
              </a:solidFill>
              <a:round/>
              <a:headEnd/>
              <a:tailEnd type="triangle" w="med" len="med"/>
            </a:ln>
          </p:spPr>
          <p:txBody>
            <a:bodyPr anchor="ctr"/>
            <a:lstStyle/>
            <a:p>
              <a:endParaRPr lang="en-US"/>
            </a:p>
          </p:txBody>
        </p:sp>
        <p:sp>
          <p:nvSpPr>
            <p:cNvPr id="8215" name="Line 17"/>
            <p:cNvSpPr>
              <a:spLocks noChangeShapeType="1"/>
            </p:cNvSpPr>
            <p:nvPr/>
          </p:nvSpPr>
          <p:spPr bwMode="auto">
            <a:xfrm flipH="1">
              <a:off x="2710" y="3195"/>
              <a:ext cx="358" cy="6"/>
            </a:xfrm>
            <a:prstGeom prst="line">
              <a:avLst/>
            </a:prstGeom>
            <a:noFill/>
            <a:ln w="19050">
              <a:solidFill>
                <a:schemeClr val="bg2"/>
              </a:solidFill>
              <a:round/>
              <a:headEnd/>
              <a:tailEnd type="triangle" w="med" len="med"/>
            </a:ln>
          </p:spPr>
          <p:txBody>
            <a:bodyPr anchor="ctr"/>
            <a:lstStyle/>
            <a:p>
              <a:endParaRPr lang="en-US"/>
            </a:p>
          </p:txBody>
        </p:sp>
      </p:grpSp>
      <p:sp>
        <p:nvSpPr>
          <p:cNvPr id="8203" name="Rectangle 18"/>
          <p:cNvSpPr>
            <a:spLocks noChangeArrowheads="1"/>
          </p:cNvSpPr>
          <p:nvPr/>
        </p:nvSpPr>
        <p:spPr bwMode="auto">
          <a:xfrm>
            <a:off x="3829050" y="1855788"/>
            <a:ext cx="876300" cy="1239837"/>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sp>
        <p:nvSpPr>
          <p:cNvPr id="8204" name="Rectangle 22"/>
          <p:cNvSpPr>
            <a:spLocks noChangeArrowheads="1"/>
          </p:cNvSpPr>
          <p:nvPr/>
        </p:nvSpPr>
        <p:spPr bwMode="auto">
          <a:xfrm>
            <a:off x="6691313" y="1847850"/>
            <a:ext cx="846137" cy="1192213"/>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sp>
        <p:nvSpPr>
          <p:cNvPr id="8205" name="Text Box 38"/>
          <p:cNvSpPr txBox="1">
            <a:spLocks noChangeArrowheads="1"/>
          </p:cNvSpPr>
          <p:nvPr/>
        </p:nvSpPr>
        <p:spPr bwMode="auto">
          <a:xfrm>
            <a:off x="2543175" y="1106488"/>
            <a:ext cx="2660650" cy="368300"/>
          </a:xfrm>
          <a:prstGeom prst="rect">
            <a:avLst/>
          </a:prstGeom>
          <a:solidFill>
            <a:schemeClr val="bg1"/>
          </a:solidFill>
          <a:ln w="19050" algn="ctr">
            <a:noFill/>
            <a:miter lim="800000"/>
            <a:headEnd/>
            <a:tailEnd/>
          </a:ln>
        </p:spPr>
        <p:txBody>
          <a:bodyPr>
            <a:spAutoFit/>
          </a:bodyPr>
          <a:lstStyle/>
          <a:p>
            <a:r>
              <a:rPr lang="en-US" sz="2000" i="1">
                <a:solidFill>
                  <a:srgbClr val="C00000"/>
                </a:solidFill>
              </a:rPr>
              <a:t>Non-Inverting</a:t>
            </a:r>
          </a:p>
        </p:txBody>
      </p:sp>
      <p:pic>
        <p:nvPicPr>
          <p:cNvPr id="8206" name="Picture 4"/>
          <p:cNvPicPr>
            <a:picLocks noChangeAspect="1" noChangeArrowheads="1"/>
          </p:cNvPicPr>
          <p:nvPr/>
        </p:nvPicPr>
        <p:blipFill>
          <a:blip r:embed="rId5" cstate="print"/>
          <a:srcRect/>
          <a:stretch>
            <a:fillRect/>
          </a:stretch>
        </p:blipFill>
        <p:spPr bwMode="auto">
          <a:xfrm>
            <a:off x="2840038" y="3414713"/>
            <a:ext cx="5664200" cy="2111375"/>
          </a:xfrm>
          <a:prstGeom prst="rect">
            <a:avLst/>
          </a:prstGeom>
          <a:noFill/>
          <a:ln w="19050" algn="ctr">
            <a:noFill/>
            <a:miter lim="800000"/>
            <a:headEnd/>
            <a:tailEnd/>
          </a:ln>
        </p:spPr>
      </p:pic>
      <p:sp>
        <p:nvSpPr>
          <p:cNvPr id="8207" name="Rectangle 21"/>
          <p:cNvSpPr>
            <a:spLocks noChangeArrowheads="1"/>
          </p:cNvSpPr>
          <p:nvPr/>
        </p:nvSpPr>
        <p:spPr bwMode="auto">
          <a:xfrm>
            <a:off x="4416425" y="3890963"/>
            <a:ext cx="265113" cy="296862"/>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sp>
        <p:nvSpPr>
          <p:cNvPr id="8208" name="Rectangle 21"/>
          <p:cNvSpPr>
            <a:spLocks noChangeArrowheads="1"/>
          </p:cNvSpPr>
          <p:nvPr/>
        </p:nvSpPr>
        <p:spPr bwMode="auto">
          <a:xfrm>
            <a:off x="6605588" y="3881438"/>
            <a:ext cx="265112" cy="296862"/>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sp>
        <p:nvSpPr>
          <p:cNvPr id="8209" name="Rectangle 2"/>
          <p:cNvSpPr>
            <a:spLocks noGrp="1" noChangeArrowheads="1"/>
          </p:cNvSpPr>
          <p:nvPr>
            <p:ph type="title"/>
          </p:nvPr>
        </p:nvSpPr>
        <p:spPr/>
        <p:txBody>
          <a:bodyPr/>
          <a:lstStyle/>
          <a:p>
            <a:pPr eaLnBrk="1" hangingPunct="1"/>
            <a:r>
              <a:rPr lang="en-US" smtClean="0"/>
              <a:t>What Can We Do In PCB Layout?</a:t>
            </a:r>
            <a:br>
              <a:rPr lang="en-US" smtClean="0"/>
            </a:br>
            <a:r>
              <a:rPr lang="en-US" smtClean="0"/>
              <a:t>--Buck-Boost example </a:t>
            </a:r>
          </a:p>
        </p:txBody>
      </p:sp>
      <p:cxnSp>
        <p:nvCxnSpPr>
          <p:cNvPr id="44" name="Straight Connector 43"/>
          <p:cNvCxnSpPr/>
          <p:nvPr/>
        </p:nvCxnSpPr>
        <p:spPr bwMode="auto">
          <a:xfrm>
            <a:off x="4297363" y="4264025"/>
            <a:ext cx="423862" cy="0"/>
          </a:xfrm>
          <a:prstGeom prst="line">
            <a:avLst/>
          </a:prstGeom>
          <a:solidFill>
            <a:schemeClr val="hlink"/>
          </a:solidFill>
          <a:ln w="76200" cap="flat" cmpd="sng" algn="ctr">
            <a:solidFill>
              <a:schemeClr val="tx2">
                <a:lumMod val="60000"/>
                <a:lumOff val="40000"/>
              </a:schemeClr>
            </a:solidFill>
            <a:prstDash val="solid"/>
            <a:round/>
            <a:headEnd type="none" w="med" len="med"/>
            <a:tailEnd type="none" w="med" len="med"/>
          </a:ln>
          <a:effectLst/>
        </p:spPr>
      </p:cxnSp>
      <p:cxnSp>
        <p:nvCxnSpPr>
          <p:cNvPr id="46" name="Straight Connector 45"/>
          <p:cNvCxnSpPr/>
          <p:nvPr/>
        </p:nvCxnSpPr>
        <p:spPr bwMode="auto">
          <a:xfrm>
            <a:off x="6516688" y="4248150"/>
            <a:ext cx="474662" cy="0"/>
          </a:xfrm>
          <a:prstGeom prst="line">
            <a:avLst/>
          </a:prstGeom>
          <a:solidFill>
            <a:schemeClr val="hlink"/>
          </a:solidFill>
          <a:ln w="76200" cap="flat" cmpd="sng" algn="ctr">
            <a:solidFill>
              <a:schemeClr val="tx2">
                <a:lumMod val="60000"/>
                <a:lumOff val="40000"/>
              </a:schemeClr>
            </a:solidFill>
            <a:prstDash val="solid"/>
            <a:round/>
            <a:headEnd type="none" w="med" len="med"/>
            <a:tailEnd type="none" w="med" len="med"/>
          </a:ln>
          <a:effectLst/>
        </p:spPr>
      </p:cxnSp>
      <p:sp>
        <p:nvSpPr>
          <p:cNvPr id="26" name="Left Arrow 25">
            <a:hlinkClick r:id="rId6"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0"/>
          </p:nvPr>
        </p:nvSpPr>
        <p:spPr>
          <a:noFill/>
        </p:spPr>
        <p:txBody>
          <a:bodyPr/>
          <a:lstStyle/>
          <a:p>
            <a:fld id="{1DC53EE6-6033-4852-B8F7-C9B7A8865947}" type="slidenum">
              <a:rPr lang="en-US" smtClean="0">
                <a:latin typeface="Arial" pitchFamily="34" charset="0"/>
              </a:rPr>
              <a:pPr/>
              <a:t>24</a:t>
            </a:fld>
            <a:endParaRPr lang="en-US" smtClean="0">
              <a:latin typeface="Arial" pitchFamily="34" charset="0"/>
            </a:endParaRPr>
          </a:p>
        </p:txBody>
      </p:sp>
      <p:sp>
        <p:nvSpPr>
          <p:cNvPr id="51203" name="Rectangle 10"/>
          <p:cNvSpPr>
            <a:spLocks noGrp="1" noChangeArrowheads="1"/>
          </p:cNvSpPr>
          <p:nvPr>
            <p:ph type="title"/>
          </p:nvPr>
        </p:nvSpPr>
        <p:spPr/>
        <p:txBody>
          <a:bodyPr/>
          <a:lstStyle/>
          <a:p>
            <a:pPr eaLnBrk="1" hangingPunct="1"/>
            <a:r>
              <a:rPr lang="en-US" smtClean="0"/>
              <a:t>AGENDA</a:t>
            </a:r>
          </a:p>
        </p:txBody>
      </p:sp>
      <p:sp>
        <p:nvSpPr>
          <p:cNvPr id="18" name="Rectangle 73"/>
          <p:cNvSpPr>
            <a:spLocks noChangeArrowheads="1"/>
          </p:cNvSpPr>
          <p:nvPr/>
        </p:nvSpPr>
        <p:spPr bwMode="auto">
          <a:xfrm>
            <a:off x="964717" y="2619133"/>
            <a:ext cx="7414357" cy="712177"/>
          </a:xfrm>
          <a:prstGeom prst="rect">
            <a:avLst/>
          </a:prstGeom>
          <a:solidFill>
            <a:srgbClr val="FFFFFF"/>
          </a:solidFill>
          <a:ln w="19050" algn="ctr">
            <a:solidFill>
              <a:schemeClr val="accent5"/>
            </a:solidFill>
            <a:miter lim="800000"/>
            <a:headEnd/>
            <a:tailEnd/>
          </a:ln>
          <a:effectLst>
            <a:glow rad="101600">
              <a:schemeClr val="accent1">
                <a:satMod val="175000"/>
                <a:alpha val="40000"/>
              </a:schemeClr>
            </a:glow>
          </a:effectLst>
        </p:spPr>
        <p:txBody>
          <a:bodyPr lIns="640080" tIns="91440" bIns="91440" anchor="ctr"/>
          <a:lstStyle/>
          <a:p>
            <a:pPr marL="174625" indent="-174625">
              <a:spcBef>
                <a:spcPct val="20000"/>
              </a:spcBef>
              <a:buClr>
                <a:schemeClr val="accent1"/>
              </a:buClr>
              <a:defRPr/>
            </a:pPr>
            <a:r>
              <a:rPr lang="fr-FR" sz="2800" dirty="0" err="1">
                <a:latin typeface="Arial" charset="0"/>
              </a:rPr>
              <a:t>Minimize</a:t>
            </a:r>
            <a:r>
              <a:rPr lang="fr-FR" sz="2800" dirty="0">
                <a:latin typeface="Arial" charset="0"/>
              </a:rPr>
              <a:t> EMI </a:t>
            </a:r>
            <a:r>
              <a:rPr lang="en-US" sz="2800" dirty="0">
                <a:latin typeface="Arial" charset="0"/>
              </a:rPr>
              <a:t>Generation</a:t>
            </a:r>
            <a:r>
              <a:rPr lang="fr-FR" sz="2800" dirty="0">
                <a:latin typeface="Arial" charset="0"/>
              </a:rPr>
              <a:t> by </a:t>
            </a:r>
            <a:r>
              <a:rPr lang="fr-FR" sz="2800" dirty="0" err="1">
                <a:latin typeface="Arial" charset="0"/>
              </a:rPr>
              <a:t>Layout</a:t>
            </a:r>
            <a:endParaRPr lang="fr-FR" sz="2800" dirty="0">
              <a:latin typeface="Arial" charset="0"/>
            </a:endParaRPr>
          </a:p>
        </p:txBody>
      </p:sp>
      <p:grpSp>
        <p:nvGrpSpPr>
          <p:cNvPr id="2" name="Group 18"/>
          <p:cNvGrpSpPr/>
          <p:nvPr/>
        </p:nvGrpSpPr>
        <p:grpSpPr>
          <a:xfrm>
            <a:off x="0" y="1151799"/>
            <a:ext cx="4084320" cy="1393092"/>
            <a:chOff x="844063" y="1345223"/>
            <a:chExt cx="7366243" cy="1393092"/>
          </a:xfrm>
          <a:solidFill>
            <a:schemeClr val="bg1">
              <a:lumMod val="75000"/>
            </a:schemeClr>
          </a:solidFill>
        </p:grpSpPr>
        <p:sp>
          <p:nvSpPr>
            <p:cNvPr id="9228" name="Rectangle 73"/>
            <p:cNvSpPr>
              <a:spLocks noChangeArrowheads="1"/>
            </p:cNvSpPr>
            <p:nvPr/>
          </p:nvSpPr>
          <p:spPr bwMode="auto">
            <a:xfrm>
              <a:off x="1114181" y="1345223"/>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EMI Overview – definition and standards</a:t>
              </a:r>
            </a:p>
          </p:txBody>
        </p:sp>
        <p:sp>
          <p:nvSpPr>
            <p:cNvPr id="15" name="Rectangle 73"/>
            <p:cNvSpPr>
              <a:spLocks noChangeArrowheads="1"/>
            </p:cNvSpPr>
            <p:nvPr/>
          </p:nvSpPr>
          <p:spPr bwMode="auto">
            <a:xfrm>
              <a:off x="1114181" y="2026138"/>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Noise Sources Identification</a:t>
              </a:r>
            </a:p>
          </p:txBody>
        </p:sp>
        <p:sp>
          <p:nvSpPr>
            <p:cNvPr id="34" name="Oval 20"/>
            <p:cNvSpPr>
              <a:spLocks noChangeArrowheads="1"/>
            </p:cNvSpPr>
            <p:nvPr/>
          </p:nvSpPr>
          <p:spPr bwMode="auto">
            <a:xfrm>
              <a:off x="844063" y="1415804"/>
              <a:ext cx="570745" cy="527294"/>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35" name="Oval 20"/>
            <p:cNvSpPr>
              <a:spLocks noChangeArrowheads="1"/>
            </p:cNvSpPr>
            <p:nvPr/>
          </p:nvSpPr>
          <p:spPr bwMode="auto">
            <a:xfrm>
              <a:off x="844063" y="2104535"/>
              <a:ext cx="570745" cy="527294"/>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grpSp>
      <p:sp>
        <p:nvSpPr>
          <p:cNvPr id="36" name="Oval 20"/>
          <p:cNvSpPr>
            <a:spLocks noChangeArrowheads="1"/>
          </p:cNvSpPr>
          <p:nvPr/>
        </p:nvSpPr>
        <p:spPr bwMode="auto">
          <a:xfrm>
            <a:off x="694599" y="2705346"/>
            <a:ext cx="570745" cy="527294"/>
          </a:xfrm>
          <a:prstGeom prst="ellipse">
            <a:avLst/>
          </a:prstGeom>
          <a:solidFill>
            <a:srgbClr val="FFC00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3200" dirty="0">
                <a:solidFill>
                  <a:srgbClr val="FFFFFF"/>
                </a:solidFill>
                <a:latin typeface="+mj-lt"/>
                <a:sym typeface="Wingdings"/>
              </a:rPr>
              <a:t></a:t>
            </a:r>
            <a:endParaRPr lang="en-US" sz="3200" dirty="0">
              <a:solidFill>
                <a:srgbClr val="FFFFFF"/>
              </a:solidFill>
              <a:latin typeface="+mj-lt"/>
            </a:endParaRPr>
          </a:p>
        </p:txBody>
      </p:sp>
      <p:grpSp>
        <p:nvGrpSpPr>
          <p:cNvPr id="3" name="Group 19"/>
          <p:cNvGrpSpPr/>
          <p:nvPr/>
        </p:nvGrpSpPr>
        <p:grpSpPr>
          <a:xfrm>
            <a:off x="0" y="3461120"/>
            <a:ext cx="4047744" cy="2754924"/>
            <a:chOff x="844063" y="3387968"/>
            <a:chExt cx="7366243" cy="2754924"/>
          </a:xfrm>
          <a:solidFill>
            <a:schemeClr val="bg1">
              <a:lumMod val="75000"/>
            </a:schemeClr>
          </a:solidFill>
        </p:grpSpPr>
        <p:sp>
          <p:nvSpPr>
            <p:cNvPr id="21" name="Rectangle 73"/>
            <p:cNvSpPr>
              <a:spLocks noChangeArrowheads="1"/>
            </p:cNvSpPr>
            <p:nvPr/>
          </p:nvSpPr>
          <p:spPr bwMode="auto">
            <a:xfrm>
              <a:off x="1114181" y="3387968"/>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dirty="0" err="1">
                  <a:solidFill>
                    <a:schemeClr val="bg1">
                      <a:lumMod val="50000"/>
                    </a:schemeClr>
                  </a:solidFill>
                  <a:latin typeface="Arial" charset="0"/>
                </a:rPr>
                <a:t>Protect</a:t>
              </a:r>
              <a:r>
                <a:rPr lang="fr-FR" dirty="0">
                  <a:solidFill>
                    <a:schemeClr val="bg1">
                      <a:lumMod val="50000"/>
                    </a:schemeClr>
                  </a:solidFill>
                  <a:latin typeface="Arial" charset="0"/>
                </a:rPr>
                <a:t> Sensitive Circuits </a:t>
              </a:r>
              <a:r>
                <a:rPr lang="fr-FR" dirty="0" err="1">
                  <a:solidFill>
                    <a:schemeClr val="bg1">
                      <a:lumMod val="50000"/>
                    </a:schemeClr>
                  </a:solidFill>
                  <a:latin typeface="Arial" charset="0"/>
                </a:rPr>
                <a:t>from</a:t>
              </a:r>
              <a:r>
                <a:rPr lang="fr-FR" dirty="0">
                  <a:solidFill>
                    <a:schemeClr val="bg1">
                      <a:lumMod val="50000"/>
                    </a:schemeClr>
                  </a:solidFill>
                  <a:latin typeface="Arial" charset="0"/>
                </a:rPr>
                <a:t> Noise</a:t>
              </a:r>
            </a:p>
          </p:txBody>
        </p:sp>
        <p:sp>
          <p:nvSpPr>
            <p:cNvPr id="24" name="Rectangle 73"/>
            <p:cNvSpPr>
              <a:spLocks noChangeArrowheads="1"/>
            </p:cNvSpPr>
            <p:nvPr/>
          </p:nvSpPr>
          <p:spPr bwMode="auto">
            <a:xfrm>
              <a:off x="1114181" y="4068883"/>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EMI Filters</a:t>
              </a:r>
            </a:p>
          </p:txBody>
        </p:sp>
        <p:sp>
          <p:nvSpPr>
            <p:cNvPr id="27" name="Rectangle 73"/>
            <p:cNvSpPr>
              <a:spLocks noChangeArrowheads="1"/>
            </p:cNvSpPr>
            <p:nvPr/>
          </p:nvSpPr>
          <p:spPr bwMode="auto">
            <a:xfrm>
              <a:off x="1114181" y="4749798"/>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b="1" dirty="0">
                  <a:solidFill>
                    <a:schemeClr val="bg1">
                      <a:lumMod val="50000"/>
                    </a:schemeClr>
                  </a:solidFill>
                  <a:latin typeface="Arial" charset="0"/>
                </a:rPr>
                <a:t>Summary</a:t>
              </a:r>
            </a:p>
          </p:txBody>
        </p:sp>
        <p:sp>
          <p:nvSpPr>
            <p:cNvPr id="30" name="Rectangle 73"/>
            <p:cNvSpPr>
              <a:spLocks noChangeArrowheads="1"/>
            </p:cNvSpPr>
            <p:nvPr/>
          </p:nvSpPr>
          <p:spPr bwMode="auto">
            <a:xfrm>
              <a:off x="1114181" y="5430715"/>
              <a:ext cx="7096125" cy="712177"/>
            </a:xfrm>
            <a:prstGeom prst="rect">
              <a:avLst/>
            </a:prstGeom>
            <a:grpFill/>
            <a:ln w="19050" algn="ctr">
              <a:solidFill>
                <a:schemeClr val="accent5"/>
              </a:solidFill>
              <a:miter lim="800000"/>
              <a:headEnd/>
              <a:tailEnd/>
            </a:ln>
          </p:spPr>
          <p:txBody>
            <a:bodyPr lIns="640080" tIns="91440" bIns="91440" anchor="ctr"/>
            <a:lstStyle/>
            <a:p>
              <a:pPr>
                <a:spcBef>
                  <a:spcPct val="20000"/>
                </a:spcBef>
                <a:buClr>
                  <a:schemeClr val="accent1"/>
                </a:buClr>
                <a:defRPr/>
              </a:pPr>
              <a:r>
                <a:rPr lang="en-US" dirty="0">
                  <a:solidFill>
                    <a:schemeClr val="bg1">
                      <a:lumMod val="50000"/>
                    </a:schemeClr>
                  </a:solidFill>
                  <a:latin typeface="Arial" charset="0"/>
                </a:rPr>
                <a:t>Isolated and High Power Density Power Supply Board</a:t>
              </a:r>
              <a:endParaRPr lang="en-US" b="1" dirty="0">
                <a:solidFill>
                  <a:schemeClr val="bg1">
                    <a:lumMod val="50000"/>
                  </a:schemeClr>
                </a:solidFill>
                <a:latin typeface="Arial" charset="0"/>
              </a:endParaRPr>
            </a:p>
          </p:txBody>
        </p:sp>
        <p:sp>
          <p:nvSpPr>
            <p:cNvPr id="37" name="Oval 20"/>
            <p:cNvSpPr>
              <a:spLocks noChangeArrowheads="1"/>
            </p:cNvSpPr>
            <p:nvPr/>
          </p:nvSpPr>
          <p:spPr bwMode="auto">
            <a:xfrm>
              <a:off x="844063" y="3481997"/>
              <a:ext cx="570745" cy="527294"/>
            </a:xfrm>
            <a:prstGeom prst="ellipse">
              <a:avLst/>
            </a:prstGeom>
            <a:grpFill/>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38" name="Oval 20"/>
            <p:cNvSpPr>
              <a:spLocks noChangeArrowheads="1"/>
            </p:cNvSpPr>
            <p:nvPr/>
          </p:nvSpPr>
          <p:spPr bwMode="auto">
            <a:xfrm>
              <a:off x="844063" y="4170728"/>
              <a:ext cx="570745" cy="527294"/>
            </a:xfrm>
            <a:prstGeom prst="ellipse">
              <a:avLst/>
            </a:prstGeom>
            <a:grp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39" name="Oval 20"/>
            <p:cNvSpPr>
              <a:spLocks noChangeArrowheads="1"/>
            </p:cNvSpPr>
            <p:nvPr/>
          </p:nvSpPr>
          <p:spPr bwMode="auto">
            <a:xfrm>
              <a:off x="844063" y="4859459"/>
              <a:ext cx="570745" cy="527294"/>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40" name="Oval 20"/>
            <p:cNvSpPr>
              <a:spLocks noChangeArrowheads="1"/>
            </p:cNvSpPr>
            <p:nvPr/>
          </p:nvSpPr>
          <p:spPr bwMode="auto">
            <a:xfrm>
              <a:off x="844063" y="5548188"/>
              <a:ext cx="570745" cy="527294"/>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grpSp>
      <p:graphicFrame>
        <p:nvGraphicFramePr>
          <p:cNvPr id="22" name="Diagram 21"/>
          <p:cNvGraphicFramePr/>
          <p:nvPr/>
        </p:nvGraphicFramePr>
        <p:xfrm>
          <a:off x="4437888" y="3707026"/>
          <a:ext cx="4498848" cy="2132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Left Arrow 22">
            <a:hlinkClick r:id="rId9"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4"/>
          <p:cNvPicPr>
            <a:picLocks noChangeAspect="1" noChangeArrowheads="1"/>
          </p:cNvPicPr>
          <p:nvPr/>
        </p:nvPicPr>
        <p:blipFill>
          <a:blip r:embed="rId3" cstate="print"/>
          <a:srcRect/>
          <a:stretch>
            <a:fillRect/>
          </a:stretch>
        </p:blipFill>
        <p:spPr bwMode="auto">
          <a:xfrm>
            <a:off x="2697163" y="2058988"/>
            <a:ext cx="4784725" cy="1878012"/>
          </a:xfrm>
          <a:prstGeom prst="rect">
            <a:avLst/>
          </a:prstGeom>
          <a:noFill/>
          <a:ln w="19050" algn="ctr">
            <a:noFill/>
            <a:miter lim="800000"/>
            <a:headEnd/>
            <a:tailEnd/>
          </a:ln>
        </p:spPr>
      </p:pic>
      <p:sp>
        <p:nvSpPr>
          <p:cNvPr id="52227"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52228" name="Content Placeholder 5"/>
          <p:cNvSpPr>
            <a:spLocks noGrp="1"/>
          </p:cNvSpPr>
          <p:nvPr>
            <p:ph idx="1"/>
          </p:nvPr>
        </p:nvSpPr>
        <p:spPr>
          <a:xfrm>
            <a:off x="1500188" y="1584325"/>
            <a:ext cx="7262812" cy="4683125"/>
          </a:xfrm>
          <a:ln w="38100">
            <a:solidFill>
              <a:srgbClr val="FFC000"/>
            </a:solidFill>
          </a:ln>
        </p:spPr>
        <p:txBody>
          <a:bodyPr/>
          <a:lstStyle/>
          <a:p>
            <a:pPr eaLnBrk="1" hangingPunct="1">
              <a:lnSpc>
                <a:spcPct val="150000"/>
              </a:lnSpc>
            </a:pPr>
            <a:r>
              <a:rPr lang="en-US" smtClean="0"/>
              <a:t>BUCK Example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Bypass Caps in High di/dt loop should be placed as close as possible to the switching components</a:t>
            </a:r>
          </a:p>
          <a:p>
            <a:pPr eaLnBrk="1" hangingPunct="1"/>
            <a:r>
              <a:rPr lang="en-US" smtClean="0"/>
              <a:t>Low side FET SOURCE should be connected as close as possible to the input capacitor</a:t>
            </a:r>
          </a:p>
          <a:p>
            <a:pPr eaLnBrk="1" hangingPunct="1"/>
            <a:r>
              <a:rPr lang="en-US" smtClean="0"/>
              <a:t>Apply to critical paths in other SMPS topologies</a:t>
            </a:r>
          </a:p>
          <a:p>
            <a:pPr eaLnBrk="1" hangingPunct="1"/>
            <a:endParaRPr lang="en-US" smtClean="0"/>
          </a:p>
          <a:p>
            <a:pPr eaLnBrk="1" hangingPunct="1"/>
            <a:endParaRPr lang="en-US" smtClean="0"/>
          </a:p>
        </p:txBody>
      </p:sp>
      <p:sp>
        <p:nvSpPr>
          <p:cNvPr id="52229" name="Slide Number Placeholder 2"/>
          <p:cNvSpPr>
            <a:spLocks noGrp="1"/>
          </p:cNvSpPr>
          <p:nvPr>
            <p:ph type="sldNum" sz="quarter" idx="10"/>
          </p:nvPr>
        </p:nvSpPr>
        <p:spPr>
          <a:noFill/>
        </p:spPr>
        <p:txBody>
          <a:bodyPr/>
          <a:lstStyle/>
          <a:p>
            <a:fld id="{60CECC14-FBC0-4ADC-9A51-EE176DE28395}" type="slidenum">
              <a:rPr lang="en-US" smtClean="0">
                <a:latin typeface="Arial" pitchFamily="34" charset="0"/>
              </a:rPr>
              <a:pPr/>
              <a:t>25</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rgbClr val="F9DD67"/>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cs typeface="Arial" pitchFamily="34" charset="0"/>
              </a:rPr>
              <a:t>Critical Path Area Reduction</a:t>
            </a:r>
          </a:p>
        </p:txBody>
      </p:sp>
      <p:sp>
        <p:nvSpPr>
          <p:cNvPr id="8" name="Rounded Rectangle 7"/>
          <p:cNvSpPr/>
          <p:nvPr/>
        </p:nvSpPr>
        <p:spPr bwMode="auto">
          <a:xfrm>
            <a:off x="5236464" y="1078992"/>
            <a:ext cx="3531755"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solidFill>
                  <a:schemeClr val="bg1"/>
                </a:solidFill>
                <a:cs typeface="Arial" pitchFamily="34" charset="0"/>
              </a:rPr>
              <a:t>Grounding</a:t>
            </a:r>
          </a:p>
        </p:txBody>
      </p:sp>
      <p:grpSp>
        <p:nvGrpSpPr>
          <p:cNvPr id="52236" name="Group 12"/>
          <p:cNvGrpSpPr>
            <a:grpSpLocks/>
          </p:cNvGrpSpPr>
          <p:nvPr/>
        </p:nvGrpSpPr>
        <p:grpSpPr bwMode="auto">
          <a:xfrm>
            <a:off x="371475" y="1768475"/>
            <a:ext cx="1122363" cy="4400550"/>
            <a:chOff x="371857" y="1767840"/>
            <a:chExt cx="1121664" cy="4163568"/>
          </a:xfrm>
        </p:grpSpPr>
        <p:sp>
          <p:nvSpPr>
            <p:cNvPr id="9" name="Rounded Rectangle 8"/>
            <p:cNvSpPr/>
            <p:nvPr/>
          </p:nvSpPr>
          <p:spPr bwMode="auto">
            <a:xfrm>
              <a:off x="377953" y="1767840"/>
              <a:ext cx="1109472" cy="1377696"/>
            </a:xfrm>
            <a:prstGeom prst="roundRect">
              <a:avLst/>
            </a:prstGeom>
            <a:solidFill>
              <a:srgbClr val="FFFF00"/>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cs typeface="Arial" pitchFamily="34" charset="0"/>
                </a:rPr>
                <a:t>High </a:t>
              </a:r>
              <a:r>
                <a:rPr lang="en-US" sz="2000" dirty="0" err="1">
                  <a:cs typeface="Arial" pitchFamily="34" charset="0"/>
                </a:rPr>
                <a:t>di</a:t>
              </a:r>
              <a:r>
                <a:rPr lang="en-US" sz="2000" dirty="0">
                  <a:cs typeface="Arial" pitchFamily="34" charset="0"/>
                </a:rPr>
                <a:t>/</a:t>
              </a:r>
              <a:r>
                <a:rPr lang="en-US" sz="2000" dirty="0" err="1">
                  <a:cs typeface="Arial" pitchFamily="34" charset="0"/>
                </a:rPr>
                <a:t>dt</a:t>
              </a:r>
              <a:r>
                <a:rPr lang="en-US" sz="2000" dirty="0">
                  <a:cs typeface="Arial" pitchFamily="34" charset="0"/>
                </a:rPr>
                <a:t> Caps</a:t>
              </a:r>
            </a:p>
          </p:txBody>
        </p:sp>
        <p:sp>
          <p:nvSpPr>
            <p:cNvPr id="11" name="Rounded Rectangle 10"/>
            <p:cNvSpPr/>
            <p:nvPr/>
          </p:nvSpPr>
          <p:spPr bwMode="auto">
            <a:xfrm>
              <a:off x="384049" y="3163824"/>
              <a:ext cx="1109472" cy="1377696"/>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SW Node</a:t>
              </a:r>
            </a:p>
          </p:txBody>
        </p:sp>
        <p:sp>
          <p:nvSpPr>
            <p:cNvPr id="12" name="Rounded Rectangle 11"/>
            <p:cNvSpPr/>
            <p:nvPr/>
          </p:nvSpPr>
          <p:spPr bwMode="auto">
            <a:xfrm>
              <a:off x="371857" y="4553712"/>
              <a:ext cx="1109472" cy="1377696"/>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FETs &amp; Driver</a:t>
              </a:r>
            </a:p>
          </p:txBody>
        </p:sp>
      </p:grpSp>
      <p:cxnSp>
        <p:nvCxnSpPr>
          <p:cNvPr id="52237" name="Straight Connector 16"/>
          <p:cNvCxnSpPr>
            <a:cxnSpLocks noChangeShapeType="1"/>
          </p:cNvCxnSpPr>
          <p:nvPr/>
        </p:nvCxnSpPr>
        <p:spPr bwMode="auto">
          <a:xfrm>
            <a:off x="4475163" y="2794000"/>
            <a:ext cx="373062" cy="0"/>
          </a:xfrm>
          <a:prstGeom prst="line">
            <a:avLst/>
          </a:prstGeom>
          <a:noFill/>
          <a:ln w="76200" algn="ctr">
            <a:solidFill>
              <a:srgbClr val="FF0000"/>
            </a:solidFill>
            <a:round/>
            <a:headEnd/>
            <a:tailEnd/>
          </a:ln>
        </p:spPr>
      </p:cxnSp>
      <p:sp>
        <p:nvSpPr>
          <p:cNvPr id="52238" name="Rectangle 21"/>
          <p:cNvSpPr>
            <a:spLocks noChangeArrowheads="1"/>
          </p:cNvSpPr>
          <p:nvPr/>
        </p:nvSpPr>
        <p:spPr bwMode="auto">
          <a:xfrm>
            <a:off x="4545013" y="2457450"/>
            <a:ext cx="265112" cy="238125"/>
          </a:xfrm>
          <a:prstGeom prst="rect">
            <a:avLst/>
          </a:prstGeom>
          <a:solidFill>
            <a:srgbClr val="FF0000">
              <a:alpha val="30980"/>
            </a:srgbClr>
          </a:solidFill>
          <a:ln w="19050" algn="ctr">
            <a:solidFill>
              <a:srgbClr val="FF0000"/>
            </a:solidFill>
            <a:prstDash val="sysDot"/>
            <a:miter lim="800000"/>
            <a:headEnd/>
            <a:tailEnd/>
          </a:ln>
        </p:spPr>
        <p:txBody>
          <a:bodyPr wrap="none" anchor="ctr"/>
          <a:lstStyle/>
          <a:p>
            <a:endParaRPr lang="en-US"/>
          </a:p>
        </p:txBody>
      </p:sp>
      <p:sp>
        <p:nvSpPr>
          <p:cNvPr id="14" name="Left Arrow 13">
            <a:hlinkClick r:id="rId4"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2"/>
          <p:cNvSpPr>
            <a:spLocks noGrp="1"/>
          </p:cNvSpPr>
          <p:nvPr>
            <p:ph type="sldNum" sz="quarter" idx="10"/>
          </p:nvPr>
        </p:nvSpPr>
        <p:spPr>
          <a:noFill/>
        </p:spPr>
        <p:txBody>
          <a:bodyPr/>
          <a:lstStyle/>
          <a:p>
            <a:pPr algn="ctr"/>
            <a:fld id="{B956214E-C75E-4767-BA89-ADC94C935DD3}" type="slidenum">
              <a:rPr lang="en-US" smtClean="0">
                <a:latin typeface="Arial" pitchFamily="34" charset="0"/>
              </a:rPr>
              <a:pPr algn="ctr"/>
              <a:t>26</a:t>
            </a:fld>
            <a:endParaRPr lang="en-US" smtClean="0">
              <a:latin typeface="Arial" pitchFamily="34" charset="0"/>
            </a:endParaRPr>
          </a:p>
        </p:txBody>
      </p:sp>
      <p:sp>
        <p:nvSpPr>
          <p:cNvPr id="9221" name="Rectangle 2"/>
          <p:cNvSpPr>
            <a:spLocks noGrp="1" noChangeArrowheads="1"/>
          </p:cNvSpPr>
          <p:nvPr>
            <p:ph type="title"/>
          </p:nvPr>
        </p:nvSpPr>
        <p:spPr/>
        <p:txBody>
          <a:bodyPr/>
          <a:lstStyle/>
          <a:p>
            <a:r>
              <a:rPr lang="en-US" smtClean="0"/>
              <a:t>Lower EMI can be achieved by…</a:t>
            </a:r>
          </a:p>
        </p:txBody>
      </p:sp>
      <p:sp>
        <p:nvSpPr>
          <p:cNvPr id="9222" name="Rectangle 8"/>
          <p:cNvSpPr>
            <a:spLocks noChangeArrowheads="1"/>
          </p:cNvSpPr>
          <p:nvPr/>
        </p:nvSpPr>
        <p:spPr bwMode="auto">
          <a:xfrm>
            <a:off x="238125" y="1219200"/>
            <a:ext cx="8677275" cy="4800600"/>
          </a:xfrm>
          <a:prstGeom prst="rect">
            <a:avLst/>
          </a:prstGeom>
          <a:noFill/>
          <a:ln w="19050">
            <a:solidFill>
              <a:schemeClr val="accent1"/>
            </a:solidFill>
            <a:miter lim="800000"/>
            <a:headEnd/>
            <a:tailEnd/>
          </a:ln>
        </p:spPr>
        <p:txBody>
          <a:bodyPr lIns="182880" tIns="137160" rIns="182880" bIns="137160"/>
          <a:lstStyle/>
          <a:p>
            <a:pPr marL="195263" indent="-195263" defTabSz="912813" eaLnBrk="0" hangingPunct="0">
              <a:lnSpc>
                <a:spcPct val="90000"/>
              </a:lnSpc>
              <a:spcBef>
                <a:spcPts val="1200"/>
              </a:spcBef>
              <a:buClr>
                <a:srgbClr val="5F5F5F"/>
              </a:buClr>
              <a:buFont typeface="Arial" pitchFamily="34" charset="0"/>
              <a:buChar char="•"/>
            </a:pPr>
            <a:r>
              <a:rPr lang="en-US" sz="2400" b="1" dirty="0">
                <a:solidFill>
                  <a:srgbClr val="000000"/>
                </a:solidFill>
              </a:rPr>
              <a:t>Place capacitors on </a:t>
            </a:r>
            <a:br>
              <a:rPr lang="en-US" sz="2400" b="1" dirty="0">
                <a:solidFill>
                  <a:srgbClr val="000000"/>
                </a:solidFill>
              </a:rPr>
            </a:br>
            <a:r>
              <a:rPr lang="en-US" sz="2400" b="1" dirty="0">
                <a:solidFill>
                  <a:srgbClr val="000000"/>
                </a:solidFill>
              </a:rPr>
              <a:t>same side of board </a:t>
            </a:r>
            <a:br>
              <a:rPr lang="en-US" sz="2400" b="1" dirty="0">
                <a:solidFill>
                  <a:srgbClr val="000000"/>
                </a:solidFill>
              </a:rPr>
            </a:br>
            <a:r>
              <a:rPr lang="en-US" sz="2400" b="1" dirty="0">
                <a:solidFill>
                  <a:srgbClr val="000000"/>
                </a:solidFill>
              </a:rPr>
              <a:t>as component being </a:t>
            </a:r>
            <a:br>
              <a:rPr lang="en-US" sz="2400" b="1" dirty="0">
                <a:solidFill>
                  <a:srgbClr val="000000"/>
                </a:solidFill>
              </a:rPr>
            </a:br>
            <a:r>
              <a:rPr lang="en-US" sz="2400" b="1" dirty="0">
                <a:solidFill>
                  <a:srgbClr val="000000"/>
                </a:solidFill>
              </a:rPr>
              <a:t>decoupled</a:t>
            </a:r>
          </a:p>
          <a:p>
            <a:pPr marL="195263" indent="-195263" defTabSz="912813" eaLnBrk="0" hangingPunct="0">
              <a:lnSpc>
                <a:spcPct val="90000"/>
              </a:lnSpc>
              <a:spcBef>
                <a:spcPts val="1200"/>
              </a:spcBef>
              <a:buClr>
                <a:srgbClr val="5F5F5F"/>
              </a:buClr>
              <a:buFont typeface="Arial" pitchFamily="34" charset="0"/>
              <a:buChar char="•"/>
            </a:pPr>
            <a:r>
              <a:rPr lang="en-US" sz="2400" b="1" dirty="0">
                <a:solidFill>
                  <a:srgbClr val="000000"/>
                </a:solidFill>
              </a:rPr>
              <a:t>Locate as close to </a:t>
            </a:r>
            <a:br>
              <a:rPr lang="en-US" sz="2400" b="1" dirty="0">
                <a:solidFill>
                  <a:srgbClr val="000000"/>
                </a:solidFill>
              </a:rPr>
            </a:br>
            <a:r>
              <a:rPr lang="en-US" sz="2400" b="1" dirty="0">
                <a:solidFill>
                  <a:srgbClr val="000000"/>
                </a:solidFill>
              </a:rPr>
              <a:t>pin as possible</a:t>
            </a:r>
          </a:p>
          <a:p>
            <a:pPr marL="195263" indent="-195263" defTabSz="912813" eaLnBrk="0" hangingPunct="0">
              <a:lnSpc>
                <a:spcPct val="90000"/>
              </a:lnSpc>
              <a:spcBef>
                <a:spcPts val="1200"/>
              </a:spcBef>
              <a:buClr>
                <a:srgbClr val="5F5F5F"/>
              </a:buClr>
              <a:buFont typeface="Arial" pitchFamily="34" charset="0"/>
              <a:buChar char="•"/>
            </a:pPr>
            <a:r>
              <a:rPr lang="en-US" sz="2400" b="1" dirty="0">
                <a:solidFill>
                  <a:srgbClr val="000000"/>
                </a:solidFill>
              </a:rPr>
              <a:t>Keep trace </a:t>
            </a:r>
            <a:br>
              <a:rPr lang="en-US" sz="2400" b="1" dirty="0">
                <a:solidFill>
                  <a:srgbClr val="000000"/>
                </a:solidFill>
              </a:rPr>
            </a:br>
            <a:r>
              <a:rPr lang="en-US" sz="2400" b="1" dirty="0">
                <a:solidFill>
                  <a:srgbClr val="000000"/>
                </a:solidFill>
              </a:rPr>
              <a:t>width thick </a:t>
            </a:r>
            <a:br>
              <a:rPr lang="en-US" sz="2400" b="1" dirty="0">
                <a:solidFill>
                  <a:srgbClr val="000000"/>
                </a:solidFill>
              </a:rPr>
            </a:br>
            <a:endParaRPr lang="en-US" sz="2400" b="1" dirty="0">
              <a:solidFill>
                <a:srgbClr val="000000"/>
              </a:solidFill>
            </a:endParaRPr>
          </a:p>
        </p:txBody>
      </p:sp>
      <p:sp>
        <p:nvSpPr>
          <p:cNvPr id="14" name="Rectangle 6"/>
          <p:cNvSpPr>
            <a:spLocks noChangeArrowheads="1"/>
          </p:cNvSpPr>
          <p:nvPr/>
        </p:nvSpPr>
        <p:spPr bwMode="auto">
          <a:xfrm>
            <a:off x="5676900" y="3382963"/>
            <a:ext cx="2667000" cy="523875"/>
          </a:xfrm>
          <a:prstGeom prst="rect">
            <a:avLst/>
          </a:prstGeom>
          <a:noFill/>
          <a:ln w="9525">
            <a:noFill/>
            <a:miter lim="800000"/>
            <a:headEnd/>
            <a:tailEnd/>
          </a:ln>
        </p:spPr>
        <p:txBody>
          <a:bodyPr anchor="ctr">
            <a:spAutoFit/>
          </a:bodyPr>
          <a:lstStyle/>
          <a:p>
            <a:pPr algn="ctr">
              <a:defRPr/>
            </a:pPr>
            <a:r>
              <a:rPr lang="en-US" sz="1400" b="1" dirty="0">
                <a:solidFill>
                  <a:schemeClr val="accent1"/>
                </a:solidFill>
                <a:latin typeface="+mn-lt"/>
                <a:ea typeface="MS Mincho" charset="-128"/>
              </a:rPr>
              <a:t>Connecting to decoupling capacitors</a:t>
            </a:r>
          </a:p>
        </p:txBody>
      </p:sp>
      <p:graphicFrame>
        <p:nvGraphicFramePr>
          <p:cNvPr id="9218" name="Object 2"/>
          <p:cNvGraphicFramePr>
            <a:graphicFrameLocks noChangeAspect="1"/>
          </p:cNvGraphicFramePr>
          <p:nvPr/>
        </p:nvGraphicFramePr>
        <p:xfrm>
          <a:off x="5811838" y="1295400"/>
          <a:ext cx="2379662" cy="2057400"/>
        </p:xfrm>
        <a:graphic>
          <a:graphicData uri="http://schemas.openxmlformats.org/presentationml/2006/ole">
            <p:oleObj spid="_x0000_s9218" name="Visio" r:id="rId4" imgW="3133874" imgH="2710089" progId="Visio.Drawing.11">
              <p:embed/>
            </p:oleObj>
          </a:graphicData>
        </a:graphic>
      </p:graphicFrame>
      <p:graphicFrame>
        <p:nvGraphicFramePr>
          <p:cNvPr id="9219" name="Object 3"/>
          <p:cNvGraphicFramePr>
            <a:graphicFrameLocks noChangeAspect="1"/>
          </p:cNvGraphicFramePr>
          <p:nvPr/>
        </p:nvGraphicFramePr>
        <p:xfrm>
          <a:off x="4013200" y="3810000"/>
          <a:ext cx="4254500" cy="2057400"/>
        </p:xfrm>
        <a:graphic>
          <a:graphicData uri="http://schemas.openxmlformats.org/presentationml/2006/ole">
            <p:oleObj spid="_x0000_s9219" name="Visio" r:id="rId5" imgW="5837125" imgH="2819817" progId="Visio.Drawing.11">
              <p:embed/>
            </p:oleObj>
          </a:graphicData>
        </a:graphic>
      </p:graphicFrame>
      <p:sp>
        <p:nvSpPr>
          <p:cNvPr id="19" name="Rectangle 6"/>
          <p:cNvSpPr>
            <a:spLocks noChangeArrowheads="1"/>
          </p:cNvSpPr>
          <p:nvPr/>
        </p:nvSpPr>
        <p:spPr bwMode="auto">
          <a:xfrm>
            <a:off x="4533900" y="5695950"/>
            <a:ext cx="3810000" cy="307975"/>
          </a:xfrm>
          <a:prstGeom prst="rect">
            <a:avLst/>
          </a:prstGeom>
          <a:noFill/>
          <a:ln w="9525">
            <a:noFill/>
            <a:miter lim="800000"/>
            <a:headEnd/>
            <a:tailEnd/>
          </a:ln>
        </p:spPr>
        <p:txBody>
          <a:bodyPr anchor="ctr">
            <a:spAutoFit/>
          </a:bodyPr>
          <a:lstStyle/>
          <a:p>
            <a:pPr algn="ctr">
              <a:defRPr/>
            </a:pPr>
            <a:r>
              <a:rPr lang="en-US" sz="1400" b="1" dirty="0">
                <a:solidFill>
                  <a:schemeClr val="accent1"/>
                </a:solidFill>
                <a:latin typeface="+mn-lt"/>
                <a:ea typeface="MS Mincho" charset="-128"/>
              </a:rPr>
              <a:t>Connecting to output capacitors</a:t>
            </a:r>
          </a:p>
        </p:txBody>
      </p:sp>
      <p:sp>
        <p:nvSpPr>
          <p:cNvPr id="9" name="Left Arrow 8">
            <a:hlinkClick r:id="rId6"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2782888" y="0"/>
            <a:ext cx="6361112" cy="3414713"/>
          </a:xfrm>
          <a:prstGeom prst="rect">
            <a:avLst/>
          </a:prstGeom>
          <a:noFill/>
          <a:ln w="9525">
            <a:noFill/>
            <a:miter lim="800000"/>
            <a:headEnd/>
            <a:tailEnd/>
          </a:ln>
        </p:spPr>
      </p:pic>
      <p:pic>
        <p:nvPicPr>
          <p:cNvPr id="53251" name="Picture 2"/>
          <p:cNvPicPr>
            <a:picLocks noChangeAspect="1" noChangeArrowheads="1"/>
          </p:cNvPicPr>
          <p:nvPr/>
        </p:nvPicPr>
        <p:blipFill>
          <a:blip r:embed="rId4" cstate="print"/>
          <a:srcRect/>
          <a:stretch>
            <a:fillRect/>
          </a:stretch>
        </p:blipFill>
        <p:spPr bwMode="auto">
          <a:xfrm>
            <a:off x="58738" y="3286125"/>
            <a:ext cx="4262437" cy="3276600"/>
          </a:xfrm>
          <a:prstGeom prst="rect">
            <a:avLst/>
          </a:prstGeom>
          <a:noFill/>
          <a:ln w="9525">
            <a:noFill/>
            <a:miter lim="800000"/>
            <a:headEnd/>
            <a:tailEnd/>
          </a:ln>
        </p:spPr>
      </p:pic>
      <p:pic>
        <p:nvPicPr>
          <p:cNvPr id="53252" name="Picture 2"/>
          <p:cNvPicPr>
            <a:picLocks noChangeAspect="1" noChangeArrowheads="1"/>
          </p:cNvPicPr>
          <p:nvPr/>
        </p:nvPicPr>
        <p:blipFill>
          <a:blip r:embed="rId5" cstate="print">
            <a:lum bright="20000"/>
          </a:blip>
          <a:srcRect l="8299" r="13686"/>
          <a:stretch>
            <a:fillRect/>
          </a:stretch>
        </p:blipFill>
        <p:spPr bwMode="auto">
          <a:xfrm>
            <a:off x="5378450" y="3429000"/>
            <a:ext cx="3244850" cy="3105150"/>
          </a:xfrm>
          <a:prstGeom prst="rect">
            <a:avLst/>
          </a:prstGeom>
          <a:noFill/>
          <a:ln w="9525">
            <a:noFill/>
            <a:miter lim="800000"/>
            <a:headEnd/>
            <a:tailEnd/>
          </a:ln>
        </p:spPr>
      </p:pic>
      <p:sp>
        <p:nvSpPr>
          <p:cNvPr id="53253" name="Slide Number Placeholder 13"/>
          <p:cNvSpPr>
            <a:spLocks noGrp="1"/>
          </p:cNvSpPr>
          <p:nvPr>
            <p:ph type="sldNum" sz="quarter" idx="10"/>
          </p:nvPr>
        </p:nvSpPr>
        <p:spPr>
          <a:xfrm>
            <a:off x="4410075" y="6546850"/>
            <a:ext cx="404813" cy="173038"/>
          </a:xfrm>
          <a:noFill/>
        </p:spPr>
        <p:txBody>
          <a:bodyPr/>
          <a:lstStyle/>
          <a:p>
            <a:fld id="{29B0057B-1FA9-44D1-A86E-ECBA3BF86DFD}" type="slidenum">
              <a:rPr lang="en-US" smtClean="0">
                <a:latin typeface="Arial" pitchFamily="34" charset="0"/>
              </a:rPr>
              <a:pPr/>
              <a:t>27</a:t>
            </a:fld>
            <a:endParaRPr lang="en-US" smtClean="0">
              <a:latin typeface="Arial" pitchFamily="34" charset="0"/>
            </a:endParaRPr>
          </a:p>
        </p:txBody>
      </p:sp>
      <p:sp>
        <p:nvSpPr>
          <p:cNvPr id="53254" name="TextBox 20"/>
          <p:cNvSpPr txBox="1">
            <a:spLocks noChangeArrowheads="1"/>
          </p:cNvSpPr>
          <p:nvPr/>
        </p:nvSpPr>
        <p:spPr bwMode="auto">
          <a:xfrm>
            <a:off x="196850" y="195263"/>
            <a:ext cx="2190750" cy="2278062"/>
          </a:xfrm>
          <a:prstGeom prst="rect">
            <a:avLst/>
          </a:prstGeom>
          <a:solidFill>
            <a:schemeClr val="bg1"/>
          </a:solidFill>
          <a:ln w="9525">
            <a:noFill/>
            <a:miter lim="800000"/>
            <a:headEnd/>
            <a:tailEnd/>
          </a:ln>
        </p:spPr>
        <p:txBody>
          <a:bodyPr>
            <a:spAutoFit/>
          </a:bodyPr>
          <a:lstStyle/>
          <a:p>
            <a:r>
              <a:rPr lang="en-US"/>
              <a:t>Customer Layout Example </a:t>
            </a:r>
          </a:p>
          <a:p>
            <a:r>
              <a:rPr lang="en-US" sz="2000"/>
              <a:t>BUCK controller Input Cap GND connection</a:t>
            </a:r>
            <a:endParaRPr lang="en-US"/>
          </a:p>
        </p:txBody>
      </p:sp>
      <p:grpSp>
        <p:nvGrpSpPr>
          <p:cNvPr id="2" name="Group 38"/>
          <p:cNvGrpSpPr>
            <a:grpSpLocks/>
          </p:cNvGrpSpPr>
          <p:nvPr/>
        </p:nvGrpSpPr>
        <p:grpSpPr bwMode="auto">
          <a:xfrm>
            <a:off x="2647950" y="473075"/>
            <a:ext cx="6280150" cy="2765425"/>
            <a:chOff x="2647950" y="473243"/>
            <a:chExt cx="6279481" cy="2765383"/>
          </a:xfrm>
        </p:grpSpPr>
        <p:sp>
          <p:nvSpPr>
            <p:cNvPr id="15" name="Rectangle 14"/>
            <p:cNvSpPr/>
            <p:nvPr/>
          </p:nvSpPr>
          <p:spPr>
            <a:xfrm>
              <a:off x="3035259" y="473243"/>
              <a:ext cx="1677809" cy="228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7584549" y="2940181"/>
              <a:ext cx="228576" cy="228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76" name="TextBox 21"/>
            <p:cNvSpPr txBox="1">
              <a:spLocks noChangeArrowheads="1"/>
            </p:cNvSpPr>
            <p:nvPr/>
          </p:nvSpPr>
          <p:spPr bwMode="auto">
            <a:xfrm>
              <a:off x="2647950" y="731420"/>
              <a:ext cx="1660358" cy="313932"/>
            </a:xfrm>
            <a:prstGeom prst="rect">
              <a:avLst/>
            </a:prstGeom>
            <a:solidFill>
              <a:schemeClr val="bg1"/>
            </a:solidFill>
            <a:ln w="9525">
              <a:solidFill>
                <a:srgbClr val="C00000"/>
              </a:solidFill>
              <a:miter lim="800000"/>
              <a:headEnd/>
              <a:tailEnd/>
            </a:ln>
          </p:spPr>
          <p:txBody>
            <a:bodyPr>
              <a:spAutoFit/>
            </a:bodyPr>
            <a:lstStyle/>
            <a:p>
              <a:r>
                <a:rPr lang="en-US" sz="1600"/>
                <a:t>Input Cap GND</a:t>
              </a:r>
            </a:p>
          </p:txBody>
        </p:sp>
        <p:sp>
          <p:nvSpPr>
            <p:cNvPr id="53277" name="TextBox 27"/>
            <p:cNvSpPr txBox="1">
              <a:spLocks noChangeArrowheads="1"/>
            </p:cNvSpPr>
            <p:nvPr/>
          </p:nvSpPr>
          <p:spPr bwMode="auto">
            <a:xfrm>
              <a:off x="7912768" y="2703095"/>
              <a:ext cx="1014663" cy="535531"/>
            </a:xfrm>
            <a:prstGeom prst="rect">
              <a:avLst/>
            </a:prstGeom>
            <a:solidFill>
              <a:schemeClr val="bg1"/>
            </a:solidFill>
            <a:ln w="9525">
              <a:solidFill>
                <a:srgbClr val="C00000"/>
              </a:solidFill>
              <a:miter lim="800000"/>
              <a:headEnd/>
              <a:tailEnd/>
            </a:ln>
          </p:spPr>
          <p:txBody>
            <a:bodyPr>
              <a:spAutoFit/>
            </a:bodyPr>
            <a:lstStyle/>
            <a:p>
              <a:r>
                <a:rPr lang="en-US" sz="1600"/>
                <a:t>LS FET GND</a:t>
              </a:r>
            </a:p>
          </p:txBody>
        </p:sp>
      </p:grpSp>
      <p:grpSp>
        <p:nvGrpSpPr>
          <p:cNvPr id="3" name="Group 39"/>
          <p:cNvGrpSpPr>
            <a:grpSpLocks/>
          </p:cNvGrpSpPr>
          <p:nvPr/>
        </p:nvGrpSpPr>
        <p:grpSpPr bwMode="auto">
          <a:xfrm>
            <a:off x="0" y="3352800"/>
            <a:ext cx="3797300" cy="1817688"/>
            <a:chOff x="0" y="3352800"/>
            <a:chExt cx="4158916" cy="1981200"/>
          </a:xfrm>
        </p:grpSpPr>
        <p:sp>
          <p:nvSpPr>
            <p:cNvPr id="18" name="Rectangle 17"/>
            <p:cNvSpPr/>
            <p:nvPr/>
          </p:nvSpPr>
          <p:spPr>
            <a:xfrm>
              <a:off x="3564288" y="4801066"/>
              <a:ext cx="227767" cy="228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897157" y="4266401"/>
              <a:ext cx="685039" cy="230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897157" y="5105600"/>
              <a:ext cx="685039" cy="228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70" name="TextBox 22"/>
            <p:cNvSpPr txBox="1">
              <a:spLocks noChangeArrowheads="1"/>
            </p:cNvSpPr>
            <p:nvPr/>
          </p:nvSpPr>
          <p:spPr bwMode="auto">
            <a:xfrm>
              <a:off x="0" y="3352800"/>
              <a:ext cx="954506" cy="757130"/>
            </a:xfrm>
            <a:prstGeom prst="rect">
              <a:avLst/>
            </a:prstGeom>
            <a:solidFill>
              <a:schemeClr val="bg1"/>
            </a:solidFill>
            <a:ln w="9525">
              <a:solidFill>
                <a:srgbClr val="C00000"/>
              </a:solidFill>
              <a:miter lim="800000"/>
              <a:headEnd/>
              <a:tailEnd/>
            </a:ln>
          </p:spPr>
          <p:txBody>
            <a:bodyPr>
              <a:spAutoFit/>
            </a:bodyPr>
            <a:lstStyle/>
            <a:p>
              <a:r>
                <a:rPr lang="en-US" sz="1600"/>
                <a:t>Input Cap GND</a:t>
              </a:r>
            </a:p>
          </p:txBody>
        </p:sp>
        <p:cxnSp>
          <p:nvCxnSpPr>
            <p:cNvPr id="53271" name="Straight Arrow Connector 24"/>
            <p:cNvCxnSpPr>
              <a:cxnSpLocks noChangeShapeType="1"/>
            </p:cNvCxnSpPr>
            <p:nvPr/>
          </p:nvCxnSpPr>
          <p:spPr bwMode="auto">
            <a:xfrm rot="16200000" flipH="1">
              <a:off x="559469" y="4132847"/>
              <a:ext cx="360947" cy="228600"/>
            </a:xfrm>
            <a:prstGeom prst="straightConnector1">
              <a:avLst/>
            </a:prstGeom>
            <a:noFill/>
            <a:ln w="57150" algn="ctr">
              <a:solidFill>
                <a:srgbClr val="C00000"/>
              </a:solidFill>
              <a:round/>
              <a:headEnd/>
              <a:tailEnd type="arrow" w="med" len="med"/>
            </a:ln>
          </p:spPr>
        </p:cxnSp>
        <p:cxnSp>
          <p:nvCxnSpPr>
            <p:cNvPr id="53272" name="Straight Arrow Connector 25"/>
            <p:cNvCxnSpPr>
              <a:cxnSpLocks noChangeShapeType="1"/>
            </p:cNvCxnSpPr>
            <p:nvPr/>
          </p:nvCxnSpPr>
          <p:spPr bwMode="auto">
            <a:xfrm rot="16200000" flipH="1">
              <a:off x="50134" y="4405565"/>
              <a:ext cx="1074823" cy="461210"/>
            </a:xfrm>
            <a:prstGeom prst="straightConnector1">
              <a:avLst/>
            </a:prstGeom>
            <a:noFill/>
            <a:ln w="57150" algn="ctr">
              <a:solidFill>
                <a:srgbClr val="C00000"/>
              </a:solidFill>
              <a:round/>
              <a:headEnd/>
              <a:tailEnd type="arrow" w="med" len="med"/>
            </a:ln>
          </p:spPr>
        </p:cxnSp>
        <p:sp>
          <p:nvSpPr>
            <p:cNvPr id="53273" name="TextBox 29"/>
            <p:cNvSpPr txBox="1">
              <a:spLocks noChangeArrowheads="1"/>
            </p:cNvSpPr>
            <p:nvPr/>
          </p:nvSpPr>
          <p:spPr bwMode="auto">
            <a:xfrm>
              <a:off x="3144253" y="4130842"/>
              <a:ext cx="1014663" cy="535531"/>
            </a:xfrm>
            <a:prstGeom prst="rect">
              <a:avLst/>
            </a:prstGeom>
            <a:solidFill>
              <a:schemeClr val="bg1"/>
            </a:solidFill>
            <a:ln w="9525">
              <a:solidFill>
                <a:srgbClr val="C00000"/>
              </a:solidFill>
              <a:miter lim="800000"/>
              <a:headEnd/>
              <a:tailEnd/>
            </a:ln>
          </p:spPr>
          <p:txBody>
            <a:bodyPr>
              <a:spAutoFit/>
            </a:bodyPr>
            <a:lstStyle/>
            <a:p>
              <a:r>
                <a:rPr lang="en-US" sz="1600"/>
                <a:t>LS FET GND</a:t>
              </a:r>
            </a:p>
          </p:txBody>
        </p:sp>
      </p:grpSp>
      <p:cxnSp>
        <p:nvCxnSpPr>
          <p:cNvPr id="32" name="Straight Arrow Connector 31"/>
          <p:cNvCxnSpPr>
            <a:cxnSpLocks noChangeShapeType="1"/>
            <a:stCxn id="19" idx="3"/>
            <a:endCxn id="18" idx="1"/>
          </p:cNvCxnSpPr>
          <p:nvPr/>
        </p:nvCxnSpPr>
        <p:spPr bwMode="auto">
          <a:xfrm>
            <a:off x="1444625" y="4295775"/>
            <a:ext cx="1809750" cy="490538"/>
          </a:xfrm>
          <a:prstGeom prst="straightConnector1">
            <a:avLst/>
          </a:prstGeom>
          <a:noFill/>
          <a:ln w="50800" algn="ctr">
            <a:solidFill>
              <a:srgbClr val="FF0000"/>
            </a:solidFill>
            <a:round/>
            <a:headEnd type="triangle" w="lg" len="med"/>
            <a:tailEnd type="triangle" w="lg" len="med"/>
          </a:ln>
        </p:spPr>
      </p:cxnSp>
      <p:cxnSp>
        <p:nvCxnSpPr>
          <p:cNvPr id="53258" name="Straight Arrow Connector 33"/>
          <p:cNvCxnSpPr>
            <a:cxnSpLocks noChangeShapeType="1"/>
          </p:cNvCxnSpPr>
          <p:nvPr/>
        </p:nvCxnSpPr>
        <p:spPr bwMode="auto">
          <a:xfrm>
            <a:off x="2779713" y="4764088"/>
            <a:ext cx="914400" cy="914400"/>
          </a:xfrm>
          <a:prstGeom prst="straightConnector1">
            <a:avLst/>
          </a:prstGeom>
          <a:noFill/>
          <a:ln w="19050" algn="ctr">
            <a:solidFill>
              <a:schemeClr val="bg2"/>
            </a:solidFill>
            <a:round/>
            <a:headEnd type="arrow" w="med" len="med"/>
            <a:tailEnd type="arrow" w="med" len="med"/>
          </a:ln>
        </p:spPr>
      </p:cxnSp>
      <p:grpSp>
        <p:nvGrpSpPr>
          <p:cNvPr id="4" name="Group 40"/>
          <p:cNvGrpSpPr>
            <a:grpSpLocks/>
          </p:cNvGrpSpPr>
          <p:nvPr/>
        </p:nvGrpSpPr>
        <p:grpSpPr bwMode="auto">
          <a:xfrm>
            <a:off x="7227888" y="4837113"/>
            <a:ext cx="1235075" cy="1177925"/>
            <a:chOff x="7098632" y="4836695"/>
            <a:chExt cx="1363578" cy="1359210"/>
          </a:xfrm>
        </p:grpSpPr>
        <p:sp>
          <p:nvSpPr>
            <p:cNvPr id="12" name="Rectangle 11"/>
            <p:cNvSpPr/>
            <p:nvPr/>
          </p:nvSpPr>
          <p:spPr>
            <a:xfrm>
              <a:off x="7098632" y="5333117"/>
              <a:ext cx="304965" cy="8389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7098632" y="5105972"/>
              <a:ext cx="227847" cy="2271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65" name="TextBox 36"/>
            <p:cNvSpPr txBox="1">
              <a:spLocks noChangeArrowheads="1"/>
            </p:cNvSpPr>
            <p:nvPr/>
          </p:nvSpPr>
          <p:spPr bwMode="auto">
            <a:xfrm>
              <a:off x="7447547" y="4836695"/>
              <a:ext cx="1014663" cy="535531"/>
            </a:xfrm>
            <a:prstGeom prst="rect">
              <a:avLst/>
            </a:prstGeom>
            <a:solidFill>
              <a:schemeClr val="bg1"/>
            </a:solidFill>
            <a:ln w="9525">
              <a:solidFill>
                <a:srgbClr val="C00000"/>
              </a:solidFill>
              <a:miter lim="800000"/>
              <a:headEnd/>
              <a:tailEnd/>
            </a:ln>
          </p:spPr>
          <p:txBody>
            <a:bodyPr>
              <a:spAutoFit/>
            </a:bodyPr>
            <a:lstStyle/>
            <a:p>
              <a:r>
                <a:rPr lang="en-US" sz="1600"/>
                <a:t>LS FET GND</a:t>
              </a:r>
            </a:p>
          </p:txBody>
        </p:sp>
        <p:sp>
          <p:nvSpPr>
            <p:cNvPr id="53266" name="TextBox 37"/>
            <p:cNvSpPr txBox="1">
              <a:spLocks noChangeArrowheads="1"/>
            </p:cNvSpPr>
            <p:nvPr/>
          </p:nvSpPr>
          <p:spPr bwMode="auto">
            <a:xfrm>
              <a:off x="7458577" y="5438775"/>
              <a:ext cx="954506" cy="757130"/>
            </a:xfrm>
            <a:prstGeom prst="rect">
              <a:avLst/>
            </a:prstGeom>
            <a:solidFill>
              <a:schemeClr val="bg1"/>
            </a:solidFill>
            <a:ln w="9525">
              <a:solidFill>
                <a:srgbClr val="C00000"/>
              </a:solidFill>
              <a:miter lim="800000"/>
              <a:headEnd/>
              <a:tailEnd/>
            </a:ln>
          </p:spPr>
          <p:txBody>
            <a:bodyPr>
              <a:spAutoFit/>
            </a:bodyPr>
            <a:lstStyle/>
            <a:p>
              <a:r>
                <a:rPr lang="en-US" sz="1600"/>
                <a:t>Input Cap GND</a:t>
              </a:r>
            </a:p>
          </p:txBody>
        </p:sp>
      </p:grpSp>
      <p:sp>
        <p:nvSpPr>
          <p:cNvPr id="44" name="TextBox 43"/>
          <p:cNvSpPr txBox="1"/>
          <p:nvPr/>
        </p:nvSpPr>
        <p:spPr>
          <a:xfrm>
            <a:off x="0" y="2895600"/>
            <a:ext cx="2466975" cy="369888"/>
          </a:xfrm>
          <a:prstGeom prst="rect">
            <a:avLst/>
          </a:prstGeom>
          <a:solidFill>
            <a:srgbClr val="85CEFF"/>
          </a:solidFill>
          <a:ln>
            <a:solidFill>
              <a:schemeClr val="tx2">
                <a:lumMod val="60000"/>
                <a:lumOff val="40000"/>
              </a:schemeClr>
            </a:solidFill>
          </a:ln>
        </p:spPr>
        <p:txBody>
          <a:bodyPr>
            <a:spAutoFit/>
          </a:bodyPr>
          <a:lstStyle/>
          <a:p>
            <a:pPr>
              <a:defRPr/>
            </a:pPr>
            <a:r>
              <a:rPr lang="en-US" sz="2000" dirty="0">
                <a:latin typeface="Arial" charset="0"/>
              </a:rPr>
              <a:t>Customer Board</a:t>
            </a:r>
          </a:p>
        </p:txBody>
      </p:sp>
      <p:sp>
        <p:nvSpPr>
          <p:cNvPr id="45" name="TextBox 44"/>
          <p:cNvSpPr txBox="1"/>
          <p:nvPr/>
        </p:nvSpPr>
        <p:spPr>
          <a:xfrm>
            <a:off x="5157788" y="3095625"/>
            <a:ext cx="1639887" cy="369888"/>
          </a:xfrm>
          <a:prstGeom prst="rect">
            <a:avLst/>
          </a:prstGeom>
          <a:solidFill>
            <a:schemeClr val="accent2">
              <a:lumMod val="20000"/>
              <a:lumOff val="80000"/>
            </a:schemeClr>
          </a:solidFill>
          <a:ln>
            <a:solidFill>
              <a:schemeClr val="accent2"/>
            </a:solidFill>
          </a:ln>
        </p:spPr>
        <p:txBody>
          <a:bodyPr>
            <a:spAutoFit/>
          </a:bodyPr>
          <a:lstStyle/>
          <a:p>
            <a:pPr>
              <a:defRPr/>
            </a:pPr>
            <a:r>
              <a:rPr lang="en-US" sz="2000" dirty="0" err="1">
                <a:latin typeface="Arial" charset="0"/>
              </a:rPr>
              <a:t>Eval</a:t>
            </a:r>
            <a:r>
              <a:rPr lang="en-US" sz="2000" dirty="0">
                <a:latin typeface="Arial" charset="0"/>
              </a:rPr>
              <a:t> Board</a:t>
            </a:r>
          </a:p>
        </p:txBody>
      </p:sp>
      <p:cxnSp>
        <p:nvCxnSpPr>
          <p:cNvPr id="47" name="Straight Arrow Connector 46"/>
          <p:cNvCxnSpPr>
            <a:cxnSpLocks noChangeShapeType="1"/>
            <a:stCxn id="20" idx="3"/>
            <a:endCxn id="18" idx="1"/>
          </p:cNvCxnSpPr>
          <p:nvPr/>
        </p:nvCxnSpPr>
        <p:spPr bwMode="auto">
          <a:xfrm flipV="1">
            <a:off x="1444625" y="4786313"/>
            <a:ext cx="1809750" cy="279400"/>
          </a:xfrm>
          <a:prstGeom prst="straightConnector1">
            <a:avLst/>
          </a:prstGeom>
          <a:noFill/>
          <a:ln w="50800" algn="ctr">
            <a:solidFill>
              <a:srgbClr val="FF0000"/>
            </a:solidFill>
            <a:round/>
            <a:headEnd type="triangle" w="lg" len="med"/>
            <a:tailEnd type="triangle" w="lg"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heckerboard(across)">
                                      <p:cBhvr>
                                        <p:cTn id="17" dur="500"/>
                                        <p:tgtEl>
                                          <p:spTgt spid="32"/>
                                        </p:tgtEl>
                                      </p:cBhvr>
                                    </p:animEffect>
                                  </p:childTnLst>
                                </p:cTn>
                              </p:par>
                              <p:par>
                                <p:cTn id="18" presetID="5" presetClass="entr" presetSubtype="10"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checkerboard(across)">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54275" name="Content Placeholder 5"/>
          <p:cNvSpPr>
            <a:spLocks noGrp="1"/>
          </p:cNvSpPr>
          <p:nvPr>
            <p:ph idx="1"/>
          </p:nvPr>
        </p:nvSpPr>
        <p:spPr>
          <a:xfrm>
            <a:off x="1528763" y="1584325"/>
            <a:ext cx="7262812" cy="4721225"/>
          </a:xfrm>
          <a:ln w="38100">
            <a:solidFill>
              <a:srgbClr val="FFC000"/>
            </a:solidFill>
          </a:ln>
        </p:spPr>
        <p:txBody>
          <a:bodyPr/>
          <a:lstStyle/>
          <a:p>
            <a:pPr eaLnBrk="1" hangingPunct="1"/>
            <a:r>
              <a:rPr lang="en-US" smtClean="0"/>
              <a:t>Buck Regulator Comparison with Cin location (single Cin, smaller loop area)</a:t>
            </a:r>
          </a:p>
        </p:txBody>
      </p:sp>
      <p:sp>
        <p:nvSpPr>
          <p:cNvPr id="54276" name="Slide Number Placeholder 2"/>
          <p:cNvSpPr>
            <a:spLocks noGrp="1"/>
          </p:cNvSpPr>
          <p:nvPr>
            <p:ph type="sldNum" sz="quarter" idx="10"/>
          </p:nvPr>
        </p:nvSpPr>
        <p:spPr>
          <a:noFill/>
        </p:spPr>
        <p:txBody>
          <a:bodyPr/>
          <a:lstStyle/>
          <a:p>
            <a:fld id="{22743E74-8C77-48C5-85C3-068916D1F839}" type="slidenum">
              <a:rPr lang="en-US" smtClean="0">
                <a:latin typeface="Arial" pitchFamily="34" charset="0"/>
              </a:rPr>
              <a:pPr/>
              <a:t>28</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rgbClr val="F9DD67"/>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defRPr/>
            </a:pPr>
            <a:r>
              <a:rPr lang="en-US" sz="2400" b="1" dirty="0">
                <a:cs typeface="Arial" pitchFamily="34" charset="0"/>
              </a:rPr>
              <a:t>Critical Path </a:t>
            </a:r>
            <a:r>
              <a:rPr lang="en-US" dirty="0">
                <a:cs typeface="Arial" pitchFamily="34" charset="0"/>
              </a:rPr>
              <a:t>Area </a:t>
            </a:r>
            <a:r>
              <a:rPr lang="en-US" sz="2400" b="1" dirty="0">
                <a:cs typeface="Arial" pitchFamily="34" charset="0"/>
              </a:rPr>
              <a:t>Reduction</a:t>
            </a:r>
          </a:p>
        </p:txBody>
      </p:sp>
      <p:sp>
        <p:nvSpPr>
          <p:cNvPr id="8" name="Rounded Rectangle 7"/>
          <p:cNvSpPr/>
          <p:nvPr/>
        </p:nvSpPr>
        <p:spPr bwMode="auto">
          <a:xfrm>
            <a:off x="5236464" y="1078992"/>
            <a:ext cx="3531755"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solidFill>
                  <a:schemeClr val="bg1"/>
                </a:solidFill>
                <a:cs typeface="Arial" pitchFamily="34" charset="0"/>
              </a:rPr>
              <a:t>Grounding</a:t>
            </a:r>
          </a:p>
        </p:txBody>
      </p:sp>
      <p:grpSp>
        <p:nvGrpSpPr>
          <p:cNvPr id="54283" name="Group 12"/>
          <p:cNvGrpSpPr>
            <a:grpSpLocks/>
          </p:cNvGrpSpPr>
          <p:nvPr/>
        </p:nvGrpSpPr>
        <p:grpSpPr bwMode="auto">
          <a:xfrm>
            <a:off x="371475" y="1768475"/>
            <a:ext cx="1122363" cy="4400550"/>
            <a:chOff x="371857" y="1767840"/>
            <a:chExt cx="1121664" cy="4163568"/>
          </a:xfrm>
        </p:grpSpPr>
        <p:sp>
          <p:nvSpPr>
            <p:cNvPr id="9" name="Rounded Rectangle 8"/>
            <p:cNvSpPr/>
            <p:nvPr/>
          </p:nvSpPr>
          <p:spPr bwMode="auto">
            <a:xfrm>
              <a:off x="377953" y="1767840"/>
              <a:ext cx="1109472" cy="1377696"/>
            </a:xfrm>
            <a:prstGeom prst="roundRect">
              <a:avLst/>
            </a:prstGeom>
            <a:solidFill>
              <a:srgbClr val="FFFF00"/>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cs typeface="Arial" pitchFamily="34" charset="0"/>
                </a:rPr>
                <a:t>High </a:t>
              </a:r>
              <a:r>
                <a:rPr lang="en-US" sz="2000" dirty="0" err="1">
                  <a:cs typeface="Arial" pitchFamily="34" charset="0"/>
                </a:rPr>
                <a:t>di</a:t>
              </a:r>
              <a:r>
                <a:rPr lang="en-US" sz="2000" dirty="0">
                  <a:cs typeface="Arial" pitchFamily="34" charset="0"/>
                </a:rPr>
                <a:t>/</a:t>
              </a:r>
              <a:r>
                <a:rPr lang="en-US" sz="2000" dirty="0" err="1">
                  <a:cs typeface="Arial" pitchFamily="34" charset="0"/>
                </a:rPr>
                <a:t>dt</a:t>
              </a:r>
              <a:r>
                <a:rPr lang="en-US" sz="2000" dirty="0">
                  <a:cs typeface="Arial" pitchFamily="34" charset="0"/>
                </a:rPr>
                <a:t> Caps</a:t>
              </a:r>
            </a:p>
          </p:txBody>
        </p:sp>
        <p:sp>
          <p:nvSpPr>
            <p:cNvPr id="11" name="Rounded Rectangle 10"/>
            <p:cNvSpPr/>
            <p:nvPr/>
          </p:nvSpPr>
          <p:spPr bwMode="auto">
            <a:xfrm>
              <a:off x="384049" y="3163824"/>
              <a:ext cx="1109472" cy="1377696"/>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SW Node</a:t>
              </a:r>
            </a:p>
          </p:txBody>
        </p:sp>
        <p:sp>
          <p:nvSpPr>
            <p:cNvPr id="12" name="Rounded Rectangle 11"/>
            <p:cNvSpPr/>
            <p:nvPr/>
          </p:nvSpPr>
          <p:spPr bwMode="auto">
            <a:xfrm>
              <a:off x="371857" y="4553712"/>
              <a:ext cx="1109472" cy="1377696"/>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FETs &amp; Driver</a:t>
              </a:r>
            </a:p>
          </p:txBody>
        </p:sp>
      </p:grpSp>
      <p:sp>
        <p:nvSpPr>
          <p:cNvPr id="54284" name="TextBox 16"/>
          <p:cNvSpPr txBox="1">
            <a:spLocks noChangeArrowheads="1"/>
          </p:cNvSpPr>
          <p:nvPr/>
        </p:nvSpPr>
        <p:spPr bwMode="auto">
          <a:xfrm>
            <a:off x="5446713" y="5467350"/>
            <a:ext cx="827087" cy="368300"/>
          </a:xfrm>
          <a:prstGeom prst="rect">
            <a:avLst/>
          </a:prstGeom>
          <a:noFill/>
          <a:ln w="9525">
            <a:noFill/>
            <a:miter lim="800000"/>
            <a:headEnd/>
            <a:tailEnd/>
          </a:ln>
        </p:spPr>
        <p:txBody>
          <a:bodyPr>
            <a:spAutoFit/>
          </a:bodyPr>
          <a:lstStyle/>
          <a:p>
            <a:r>
              <a:rPr lang="en-US" sz="2000">
                <a:solidFill>
                  <a:schemeClr val="bg1"/>
                </a:solidFill>
              </a:rPr>
              <a:t>VIN</a:t>
            </a:r>
          </a:p>
        </p:txBody>
      </p:sp>
      <p:sp>
        <p:nvSpPr>
          <p:cNvPr id="54285" name="TextBox 17"/>
          <p:cNvSpPr txBox="1">
            <a:spLocks noChangeArrowheads="1"/>
          </p:cNvSpPr>
          <p:nvPr/>
        </p:nvSpPr>
        <p:spPr bwMode="auto">
          <a:xfrm>
            <a:off x="7059613" y="5287963"/>
            <a:ext cx="908050" cy="369887"/>
          </a:xfrm>
          <a:prstGeom prst="rect">
            <a:avLst/>
          </a:prstGeom>
          <a:noFill/>
          <a:ln w="9525">
            <a:noFill/>
            <a:miter lim="800000"/>
            <a:headEnd/>
            <a:tailEnd/>
          </a:ln>
        </p:spPr>
        <p:txBody>
          <a:bodyPr>
            <a:spAutoFit/>
          </a:bodyPr>
          <a:lstStyle/>
          <a:p>
            <a:r>
              <a:rPr lang="en-US" sz="2000">
                <a:solidFill>
                  <a:schemeClr val="bg1"/>
                </a:solidFill>
              </a:rPr>
              <a:t>VOUT</a:t>
            </a:r>
          </a:p>
        </p:txBody>
      </p:sp>
      <p:cxnSp>
        <p:nvCxnSpPr>
          <p:cNvPr id="54286" name="Straight Arrow Connector 18"/>
          <p:cNvCxnSpPr>
            <a:cxnSpLocks noChangeShapeType="1"/>
          </p:cNvCxnSpPr>
          <p:nvPr/>
        </p:nvCxnSpPr>
        <p:spPr bwMode="auto">
          <a:xfrm rot="5400000" flipH="1" flipV="1">
            <a:off x="6045994" y="5277644"/>
            <a:ext cx="301625" cy="252413"/>
          </a:xfrm>
          <a:prstGeom prst="straightConnector1">
            <a:avLst/>
          </a:prstGeom>
          <a:noFill/>
          <a:ln w="19050" algn="ctr">
            <a:solidFill>
              <a:schemeClr val="bg1"/>
            </a:solidFill>
            <a:round/>
            <a:headEnd/>
            <a:tailEnd type="arrow" w="med" len="med"/>
          </a:ln>
        </p:spPr>
      </p:cxnSp>
      <p:cxnSp>
        <p:nvCxnSpPr>
          <p:cNvPr id="54287" name="Straight Arrow Connector 19"/>
          <p:cNvCxnSpPr>
            <a:cxnSpLocks noChangeShapeType="1"/>
          </p:cNvCxnSpPr>
          <p:nvPr/>
        </p:nvCxnSpPr>
        <p:spPr bwMode="auto">
          <a:xfrm rot="10800000">
            <a:off x="6942138" y="5230813"/>
            <a:ext cx="255587" cy="128587"/>
          </a:xfrm>
          <a:prstGeom prst="straightConnector1">
            <a:avLst/>
          </a:prstGeom>
          <a:noFill/>
          <a:ln w="19050" algn="ctr">
            <a:solidFill>
              <a:schemeClr val="bg1"/>
            </a:solidFill>
            <a:round/>
            <a:headEnd/>
            <a:tailEnd type="arrow" w="med" len="med"/>
          </a:ln>
        </p:spPr>
      </p:cxnSp>
      <p:pic>
        <p:nvPicPr>
          <p:cNvPr id="54288" name="Picture 2"/>
          <p:cNvPicPr>
            <a:picLocks noChangeAspect="1" noChangeArrowheads="1"/>
          </p:cNvPicPr>
          <p:nvPr/>
        </p:nvPicPr>
        <p:blipFill>
          <a:blip r:embed="rId3" cstate="print"/>
          <a:srcRect/>
          <a:stretch>
            <a:fillRect/>
          </a:stretch>
        </p:blipFill>
        <p:spPr bwMode="auto">
          <a:xfrm>
            <a:off x="0" y="3251200"/>
            <a:ext cx="1447800" cy="3057525"/>
          </a:xfrm>
          <a:prstGeom prst="rect">
            <a:avLst/>
          </a:prstGeom>
          <a:noFill/>
          <a:ln w="9525">
            <a:noFill/>
            <a:miter lim="800000"/>
            <a:headEnd/>
            <a:tailEnd/>
          </a:ln>
        </p:spPr>
      </p:pic>
      <p:grpSp>
        <p:nvGrpSpPr>
          <p:cNvPr id="54289" name="Group 21"/>
          <p:cNvGrpSpPr>
            <a:grpSpLocks/>
          </p:cNvGrpSpPr>
          <p:nvPr/>
        </p:nvGrpSpPr>
        <p:grpSpPr bwMode="auto">
          <a:xfrm>
            <a:off x="1536700" y="2357438"/>
            <a:ext cx="3554413" cy="3789362"/>
            <a:chOff x="2232025" y="1871973"/>
            <a:chExt cx="6378575" cy="4360862"/>
          </a:xfrm>
        </p:grpSpPr>
        <p:pic>
          <p:nvPicPr>
            <p:cNvPr id="54296" name="Picture 8"/>
            <p:cNvPicPr>
              <a:picLocks noChangeAspect="1" noChangeArrowheads="1"/>
            </p:cNvPicPr>
            <p:nvPr/>
          </p:nvPicPr>
          <p:blipFill>
            <a:blip r:embed="rId4" cstate="print"/>
            <a:srcRect/>
            <a:stretch>
              <a:fillRect/>
            </a:stretch>
          </p:blipFill>
          <p:spPr bwMode="auto">
            <a:xfrm>
              <a:off x="2232025" y="1871973"/>
              <a:ext cx="6378575" cy="4360862"/>
            </a:xfrm>
            <a:prstGeom prst="rect">
              <a:avLst/>
            </a:prstGeom>
            <a:noFill/>
            <a:ln w="9525">
              <a:noFill/>
              <a:miter lim="800000"/>
              <a:headEnd/>
              <a:tailEnd/>
            </a:ln>
          </p:spPr>
        </p:pic>
        <p:sp>
          <p:nvSpPr>
            <p:cNvPr id="54297" name="TextBox 11"/>
            <p:cNvSpPr txBox="1">
              <a:spLocks noChangeArrowheads="1"/>
            </p:cNvSpPr>
            <p:nvPr/>
          </p:nvSpPr>
          <p:spPr bwMode="auto">
            <a:xfrm>
              <a:off x="3451888" y="2823464"/>
              <a:ext cx="2157334" cy="882573"/>
            </a:xfrm>
            <a:prstGeom prst="rect">
              <a:avLst/>
            </a:prstGeom>
            <a:noFill/>
            <a:ln w="9525">
              <a:noFill/>
              <a:miter lim="800000"/>
              <a:headEnd/>
              <a:tailEnd/>
            </a:ln>
          </p:spPr>
          <p:txBody>
            <a:bodyPr>
              <a:spAutoFit/>
            </a:bodyPr>
            <a:lstStyle/>
            <a:p>
              <a:r>
                <a:rPr lang="en-US" b="1">
                  <a:solidFill>
                    <a:srgbClr val="FF3399"/>
                  </a:solidFill>
                  <a:latin typeface="Calibri" pitchFamily="34" charset="0"/>
                </a:rPr>
                <a:t>SW 14.5V max</a:t>
              </a:r>
            </a:p>
          </p:txBody>
        </p:sp>
        <p:sp>
          <p:nvSpPr>
            <p:cNvPr id="54298" name="TextBox 12"/>
            <p:cNvSpPr txBox="1">
              <a:spLocks noChangeArrowheads="1"/>
            </p:cNvSpPr>
            <p:nvPr/>
          </p:nvSpPr>
          <p:spPr bwMode="auto">
            <a:xfrm>
              <a:off x="3162616" y="4027171"/>
              <a:ext cx="2412166" cy="882573"/>
            </a:xfrm>
            <a:prstGeom prst="rect">
              <a:avLst/>
            </a:prstGeom>
            <a:noFill/>
            <a:ln w="9525">
              <a:noFill/>
              <a:miter lim="800000"/>
              <a:headEnd/>
              <a:tailEnd/>
            </a:ln>
          </p:spPr>
          <p:txBody>
            <a:bodyPr>
              <a:spAutoFit/>
            </a:bodyPr>
            <a:lstStyle/>
            <a:p>
              <a:r>
                <a:rPr lang="en-US" b="1">
                  <a:solidFill>
                    <a:srgbClr val="ACA800"/>
                  </a:solidFill>
                  <a:latin typeface="Calibri" pitchFamily="34" charset="0"/>
                </a:rPr>
                <a:t>VOUT 47mVpp</a:t>
              </a:r>
            </a:p>
          </p:txBody>
        </p:sp>
      </p:grpSp>
      <p:sp>
        <p:nvSpPr>
          <p:cNvPr id="26" name="Rectangle 25"/>
          <p:cNvSpPr>
            <a:spLocks noChangeArrowheads="1"/>
          </p:cNvSpPr>
          <p:nvPr/>
        </p:nvSpPr>
        <p:spPr bwMode="auto">
          <a:xfrm>
            <a:off x="466725" y="3505200"/>
            <a:ext cx="527050" cy="263525"/>
          </a:xfrm>
          <a:prstGeom prst="rect">
            <a:avLst/>
          </a:prstGeom>
          <a:noFill/>
          <a:ln w="57150" algn="ctr">
            <a:solidFill>
              <a:srgbClr val="FF0000"/>
            </a:solidFill>
            <a:round/>
            <a:headEnd/>
            <a:tailEnd/>
          </a:ln>
        </p:spPr>
        <p:txBody>
          <a:bodyPr anchor="ctr"/>
          <a:lstStyle/>
          <a:p>
            <a:pPr algn="ctr">
              <a:lnSpc>
                <a:spcPct val="90000"/>
              </a:lnSpc>
              <a:spcBef>
                <a:spcPct val="50000"/>
              </a:spcBef>
            </a:pPr>
            <a:endParaRPr lang="en-US" sz="2400" b="1">
              <a:cs typeface="Arial" pitchFamily="34" charset="0"/>
            </a:endParaRPr>
          </a:p>
        </p:txBody>
      </p:sp>
      <p:pic>
        <p:nvPicPr>
          <p:cNvPr id="54291" name="Picture 5"/>
          <p:cNvPicPr>
            <a:picLocks noChangeAspect="1" noChangeArrowheads="1"/>
          </p:cNvPicPr>
          <p:nvPr/>
        </p:nvPicPr>
        <p:blipFill>
          <a:blip r:embed="rId5" cstate="print"/>
          <a:srcRect/>
          <a:stretch>
            <a:fillRect/>
          </a:stretch>
        </p:blipFill>
        <p:spPr bwMode="auto">
          <a:xfrm>
            <a:off x="5091113" y="2070100"/>
            <a:ext cx="4052887" cy="4149725"/>
          </a:xfrm>
          <a:prstGeom prst="rect">
            <a:avLst/>
          </a:prstGeom>
          <a:noFill/>
          <a:ln w="9525">
            <a:noFill/>
            <a:miter lim="800000"/>
            <a:headEnd/>
            <a:tailEnd/>
          </a:ln>
        </p:spPr>
      </p:pic>
      <p:cxnSp>
        <p:nvCxnSpPr>
          <p:cNvPr id="54292" name="Straight Connector 27"/>
          <p:cNvCxnSpPr>
            <a:cxnSpLocks noChangeShapeType="1"/>
          </p:cNvCxnSpPr>
          <p:nvPr/>
        </p:nvCxnSpPr>
        <p:spPr bwMode="auto">
          <a:xfrm>
            <a:off x="7197725" y="4030663"/>
            <a:ext cx="287338" cy="0"/>
          </a:xfrm>
          <a:prstGeom prst="line">
            <a:avLst/>
          </a:prstGeom>
          <a:noFill/>
          <a:ln w="28575" algn="ctr">
            <a:solidFill>
              <a:srgbClr val="C00000"/>
            </a:solidFill>
            <a:round/>
            <a:headEnd/>
            <a:tailEnd/>
          </a:ln>
        </p:spPr>
      </p:cxnSp>
      <p:sp>
        <p:nvSpPr>
          <p:cNvPr id="54293" name="TextBox 5"/>
          <p:cNvSpPr txBox="1">
            <a:spLocks noChangeArrowheads="1"/>
          </p:cNvSpPr>
          <p:nvPr/>
        </p:nvSpPr>
        <p:spPr bwMode="auto">
          <a:xfrm>
            <a:off x="6226175" y="3659188"/>
            <a:ext cx="1243013" cy="341312"/>
          </a:xfrm>
          <a:prstGeom prst="rect">
            <a:avLst/>
          </a:prstGeom>
          <a:noFill/>
          <a:ln w="9525">
            <a:noFill/>
            <a:miter lim="800000"/>
            <a:headEnd/>
            <a:tailEnd/>
          </a:ln>
        </p:spPr>
        <p:txBody>
          <a:bodyPr>
            <a:spAutoFit/>
          </a:bodyPr>
          <a:lstStyle/>
          <a:p>
            <a:r>
              <a:rPr lang="en-US">
                <a:solidFill>
                  <a:srgbClr val="C00000"/>
                </a:solidFill>
                <a:latin typeface="Calibri" pitchFamily="34" charset="0"/>
              </a:rPr>
              <a:t>41dBµV/m</a:t>
            </a:r>
            <a:endParaRPr lang="en-US" b="1">
              <a:solidFill>
                <a:srgbClr val="C00000"/>
              </a:solidFill>
              <a:latin typeface="Calibri" pitchFamily="34" charset="0"/>
            </a:endParaRPr>
          </a:p>
        </p:txBody>
      </p:sp>
      <p:sp>
        <p:nvSpPr>
          <p:cNvPr id="54294" name="Slide Number Placeholder 13"/>
          <p:cNvSpPr txBox="1">
            <a:spLocks/>
          </p:cNvSpPr>
          <p:nvPr/>
        </p:nvSpPr>
        <p:spPr bwMode="auto">
          <a:xfrm>
            <a:off x="4410075" y="6546850"/>
            <a:ext cx="404813" cy="173038"/>
          </a:xfrm>
          <a:prstGeom prst="rect">
            <a:avLst/>
          </a:prstGeom>
          <a:noFill/>
          <a:ln w="9525">
            <a:noFill/>
            <a:miter lim="800000"/>
            <a:headEnd/>
            <a:tailEnd/>
          </a:ln>
        </p:spPr>
        <p:txBody>
          <a:bodyPr/>
          <a:lstStyle/>
          <a:p>
            <a:pPr algn="r"/>
            <a:fld id="{BBC5EE7E-5D01-46DC-AC92-826547752309}" type="slidenum">
              <a:rPr lang="en-US" sz="800"/>
              <a:pPr algn="r"/>
              <a:t>28</a:t>
            </a:fld>
            <a:endParaRPr lang="en-US" sz="800"/>
          </a:p>
        </p:txBody>
      </p:sp>
      <p:sp>
        <p:nvSpPr>
          <p:cNvPr id="25" name="Left Arrow 24">
            <a:hlinkClick r:id="rId6"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55299" name="Content Placeholder 5"/>
          <p:cNvSpPr>
            <a:spLocks noGrp="1"/>
          </p:cNvSpPr>
          <p:nvPr>
            <p:ph idx="1"/>
          </p:nvPr>
        </p:nvSpPr>
        <p:spPr>
          <a:xfrm>
            <a:off x="1500188" y="1584325"/>
            <a:ext cx="7262812" cy="4767263"/>
          </a:xfrm>
          <a:ln w="38100">
            <a:solidFill>
              <a:srgbClr val="FFC000"/>
            </a:solidFill>
          </a:ln>
        </p:spPr>
        <p:txBody>
          <a:bodyPr/>
          <a:lstStyle/>
          <a:p>
            <a:pPr eaLnBrk="1" hangingPunct="1"/>
            <a:r>
              <a:rPr lang="en-US" smtClean="0"/>
              <a:t>Buck Regulator comparison with Cin location (single Cin, 2.5 times larger area)</a:t>
            </a:r>
          </a:p>
        </p:txBody>
      </p:sp>
      <p:sp>
        <p:nvSpPr>
          <p:cNvPr id="55300" name="Slide Number Placeholder 2"/>
          <p:cNvSpPr>
            <a:spLocks noGrp="1"/>
          </p:cNvSpPr>
          <p:nvPr>
            <p:ph type="sldNum" sz="quarter" idx="10"/>
          </p:nvPr>
        </p:nvSpPr>
        <p:spPr>
          <a:noFill/>
        </p:spPr>
        <p:txBody>
          <a:bodyPr/>
          <a:lstStyle/>
          <a:p>
            <a:fld id="{B621E7F6-DEB6-47D0-997A-5769D2C7AB7B}" type="slidenum">
              <a:rPr lang="en-US" smtClean="0">
                <a:latin typeface="Arial" pitchFamily="34" charset="0"/>
              </a:rPr>
              <a:pPr/>
              <a:t>29</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rgbClr val="F9DD67"/>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defRPr/>
            </a:pPr>
            <a:r>
              <a:rPr lang="en-US" sz="2400" b="1" dirty="0">
                <a:cs typeface="Arial" pitchFamily="34" charset="0"/>
              </a:rPr>
              <a:t>Critical Path </a:t>
            </a:r>
            <a:r>
              <a:rPr lang="en-US" dirty="0">
                <a:cs typeface="Arial" pitchFamily="34" charset="0"/>
              </a:rPr>
              <a:t>Area </a:t>
            </a:r>
            <a:r>
              <a:rPr lang="en-US" sz="2400" b="1" dirty="0">
                <a:cs typeface="Arial" pitchFamily="34" charset="0"/>
              </a:rPr>
              <a:t>Reduction</a:t>
            </a:r>
          </a:p>
        </p:txBody>
      </p:sp>
      <p:sp>
        <p:nvSpPr>
          <p:cNvPr id="8" name="Rounded Rectangle 7"/>
          <p:cNvSpPr/>
          <p:nvPr/>
        </p:nvSpPr>
        <p:spPr bwMode="auto">
          <a:xfrm>
            <a:off x="5236464" y="1078992"/>
            <a:ext cx="3531755"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solidFill>
                  <a:schemeClr val="bg1"/>
                </a:solidFill>
                <a:cs typeface="Arial" pitchFamily="34" charset="0"/>
              </a:rPr>
              <a:t>Grounding</a:t>
            </a:r>
          </a:p>
        </p:txBody>
      </p:sp>
      <p:grpSp>
        <p:nvGrpSpPr>
          <p:cNvPr id="55307" name="Group 12"/>
          <p:cNvGrpSpPr>
            <a:grpSpLocks/>
          </p:cNvGrpSpPr>
          <p:nvPr/>
        </p:nvGrpSpPr>
        <p:grpSpPr bwMode="auto">
          <a:xfrm>
            <a:off x="371475" y="1768475"/>
            <a:ext cx="1122363" cy="4400550"/>
            <a:chOff x="371857" y="1767840"/>
            <a:chExt cx="1121664" cy="4163568"/>
          </a:xfrm>
        </p:grpSpPr>
        <p:sp>
          <p:nvSpPr>
            <p:cNvPr id="9" name="Rounded Rectangle 8"/>
            <p:cNvSpPr/>
            <p:nvPr/>
          </p:nvSpPr>
          <p:spPr bwMode="auto">
            <a:xfrm>
              <a:off x="377953" y="1767840"/>
              <a:ext cx="1109472" cy="1377696"/>
            </a:xfrm>
            <a:prstGeom prst="roundRect">
              <a:avLst/>
            </a:prstGeom>
            <a:solidFill>
              <a:srgbClr val="FFFF00"/>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cs typeface="Arial" pitchFamily="34" charset="0"/>
                </a:rPr>
                <a:t>High </a:t>
              </a:r>
              <a:r>
                <a:rPr lang="en-US" sz="2000" dirty="0" err="1">
                  <a:cs typeface="Arial" pitchFamily="34" charset="0"/>
                </a:rPr>
                <a:t>di</a:t>
              </a:r>
              <a:r>
                <a:rPr lang="en-US" sz="2000" dirty="0">
                  <a:cs typeface="Arial" pitchFamily="34" charset="0"/>
                </a:rPr>
                <a:t>/</a:t>
              </a:r>
              <a:r>
                <a:rPr lang="en-US" sz="2000" dirty="0" err="1">
                  <a:cs typeface="Arial" pitchFamily="34" charset="0"/>
                </a:rPr>
                <a:t>dt</a:t>
              </a:r>
              <a:r>
                <a:rPr lang="en-US" sz="2000" dirty="0">
                  <a:cs typeface="Arial" pitchFamily="34" charset="0"/>
                </a:rPr>
                <a:t> Caps</a:t>
              </a:r>
            </a:p>
          </p:txBody>
        </p:sp>
        <p:sp>
          <p:nvSpPr>
            <p:cNvPr id="11" name="Rounded Rectangle 10"/>
            <p:cNvSpPr/>
            <p:nvPr/>
          </p:nvSpPr>
          <p:spPr bwMode="auto">
            <a:xfrm>
              <a:off x="384049" y="3163824"/>
              <a:ext cx="1109472" cy="1377696"/>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SW Node</a:t>
              </a:r>
            </a:p>
          </p:txBody>
        </p:sp>
        <p:sp>
          <p:nvSpPr>
            <p:cNvPr id="12" name="Rounded Rectangle 11"/>
            <p:cNvSpPr/>
            <p:nvPr/>
          </p:nvSpPr>
          <p:spPr bwMode="auto">
            <a:xfrm>
              <a:off x="371857" y="4553712"/>
              <a:ext cx="1109472" cy="1377696"/>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FETs &amp; Driver</a:t>
              </a:r>
            </a:p>
          </p:txBody>
        </p:sp>
      </p:grpSp>
      <p:pic>
        <p:nvPicPr>
          <p:cNvPr id="55308" name="Picture 2"/>
          <p:cNvPicPr>
            <a:picLocks noChangeAspect="1" noChangeArrowheads="1"/>
          </p:cNvPicPr>
          <p:nvPr/>
        </p:nvPicPr>
        <p:blipFill>
          <a:blip r:embed="rId3" cstate="print"/>
          <a:srcRect/>
          <a:stretch>
            <a:fillRect/>
          </a:stretch>
        </p:blipFill>
        <p:spPr bwMode="auto">
          <a:xfrm>
            <a:off x="36513" y="3251200"/>
            <a:ext cx="1466850" cy="3076575"/>
          </a:xfrm>
          <a:prstGeom prst="rect">
            <a:avLst/>
          </a:prstGeom>
          <a:noFill/>
          <a:ln w="9525">
            <a:noFill/>
            <a:miter lim="800000"/>
            <a:headEnd/>
            <a:tailEnd/>
          </a:ln>
        </p:spPr>
      </p:pic>
      <p:pic>
        <p:nvPicPr>
          <p:cNvPr id="55309" name="Picture 3"/>
          <p:cNvPicPr>
            <a:picLocks noChangeAspect="1" noChangeArrowheads="1"/>
          </p:cNvPicPr>
          <p:nvPr/>
        </p:nvPicPr>
        <p:blipFill>
          <a:blip r:embed="rId4" cstate="print"/>
          <a:srcRect/>
          <a:stretch>
            <a:fillRect/>
          </a:stretch>
        </p:blipFill>
        <p:spPr bwMode="auto">
          <a:xfrm>
            <a:off x="1655763" y="2360613"/>
            <a:ext cx="3567112" cy="3683000"/>
          </a:xfrm>
          <a:prstGeom prst="rect">
            <a:avLst/>
          </a:prstGeom>
          <a:noFill/>
          <a:ln w="9525">
            <a:noFill/>
            <a:miter lim="800000"/>
            <a:headEnd/>
            <a:tailEnd/>
          </a:ln>
        </p:spPr>
      </p:pic>
      <p:sp>
        <p:nvSpPr>
          <p:cNvPr id="55310" name="TextBox 5"/>
          <p:cNvSpPr txBox="1">
            <a:spLocks noChangeArrowheads="1"/>
          </p:cNvSpPr>
          <p:nvPr/>
        </p:nvSpPr>
        <p:spPr bwMode="auto">
          <a:xfrm>
            <a:off x="2405063" y="3043238"/>
            <a:ext cx="1108075" cy="590550"/>
          </a:xfrm>
          <a:prstGeom prst="rect">
            <a:avLst/>
          </a:prstGeom>
          <a:noFill/>
          <a:ln w="9525">
            <a:noFill/>
            <a:miter lim="800000"/>
            <a:headEnd/>
            <a:tailEnd/>
          </a:ln>
        </p:spPr>
        <p:txBody>
          <a:bodyPr>
            <a:spAutoFit/>
          </a:bodyPr>
          <a:lstStyle/>
          <a:p>
            <a:r>
              <a:rPr lang="en-US" b="1">
                <a:solidFill>
                  <a:srgbClr val="FF3399"/>
                </a:solidFill>
                <a:latin typeface="Calibri" pitchFamily="34" charset="0"/>
              </a:rPr>
              <a:t>SW 18.1V max</a:t>
            </a:r>
          </a:p>
        </p:txBody>
      </p:sp>
      <p:sp>
        <p:nvSpPr>
          <p:cNvPr id="55311" name="TextBox 6"/>
          <p:cNvSpPr txBox="1">
            <a:spLocks noChangeArrowheads="1"/>
          </p:cNvSpPr>
          <p:nvPr/>
        </p:nvSpPr>
        <p:spPr bwMode="auto">
          <a:xfrm>
            <a:off x="2163763" y="4699000"/>
            <a:ext cx="1319212" cy="590550"/>
          </a:xfrm>
          <a:prstGeom prst="rect">
            <a:avLst/>
          </a:prstGeom>
          <a:noFill/>
          <a:ln w="9525">
            <a:noFill/>
            <a:miter lim="800000"/>
            <a:headEnd/>
            <a:tailEnd/>
          </a:ln>
        </p:spPr>
        <p:txBody>
          <a:bodyPr>
            <a:spAutoFit/>
          </a:bodyPr>
          <a:lstStyle/>
          <a:p>
            <a:r>
              <a:rPr lang="en-US" b="1">
                <a:solidFill>
                  <a:srgbClr val="ACA800"/>
                </a:solidFill>
                <a:latin typeface="Calibri" pitchFamily="34" charset="0"/>
              </a:rPr>
              <a:t>VOUT 75mVpp</a:t>
            </a:r>
          </a:p>
        </p:txBody>
      </p:sp>
      <p:sp>
        <p:nvSpPr>
          <p:cNvPr id="17" name="Rectangle 16"/>
          <p:cNvSpPr>
            <a:spLocks noChangeArrowheads="1"/>
          </p:cNvSpPr>
          <p:nvPr/>
        </p:nvSpPr>
        <p:spPr bwMode="auto">
          <a:xfrm>
            <a:off x="492125" y="3768725"/>
            <a:ext cx="588963" cy="668338"/>
          </a:xfrm>
          <a:prstGeom prst="rect">
            <a:avLst/>
          </a:prstGeom>
          <a:noFill/>
          <a:ln w="57150" algn="ctr">
            <a:solidFill>
              <a:srgbClr val="FF0000"/>
            </a:solidFill>
            <a:round/>
            <a:headEnd/>
            <a:tailEnd/>
          </a:ln>
        </p:spPr>
        <p:txBody>
          <a:bodyPr anchor="ctr"/>
          <a:lstStyle/>
          <a:p>
            <a:pPr algn="ctr">
              <a:lnSpc>
                <a:spcPct val="90000"/>
              </a:lnSpc>
              <a:spcBef>
                <a:spcPct val="50000"/>
              </a:spcBef>
            </a:pPr>
            <a:endParaRPr lang="en-US" sz="2400" b="1">
              <a:cs typeface="Arial" pitchFamily="34" charset="0"/>
            </a:endParaRPr>
          </a:p>
        </p:txBody>
      </p:sp>
      <p:pic>
        <p:nvPicPr>
          <p:cNvPr id="55313" name="Picture 5"/>
          <p:cNvPicPr>
            <a:picLocks noChangeAspect="1" noChangeArrowheads="1"/>
          </p:cNvPicPr>
          <p:nvPr/>
        </p:nvPicPr>
        <p:blipFill>
          <a:blip r:embed="rId5" cstate="print"/>
          <a:srcRect/>
          <a:stretch>
            <a:fillRect/>
          </a:stretch>
        </p:blipFill>
        <p:spPr bwMode="auto">
          <a:xfrm>
            <a:off x="5178425" y="2095500"/>
            <a:ext cx="3965575" cy="4208463"/>
          </a:xfrm>
          <a:prstGeom prst="rect">
            <a:avLst/>
          </a:prstGeom>
          <a:noFill/>
          <a:ln w="9525">
            <a:noFill/>
            <a:miter lim="800000"/>
            <a:headEnd/>
            <a:tailEnd/>
          </a:ln>
        </p:spPr>
      </p:pic>
      <p:cxnSp>
        <p:nvCxnSpPr>
          <p:cNvPr id="55314" name="Straight Connector 19"/>
          <p:cNvCxnSpPr>
            <a:cxnSpLocks noChangeShapeType="1"/>
          </p:cNvCxnSpPr>
          <p:nvPr/>
        </p:nvCxnSpPr>
        <p:spPr bwMode="auto">
          <a:xfrm>
            <a:off x="7053263" y="3922713"/>
            <a:ext cx="287337" cy="0"/>
          </a:xfrm>
          <a:prstGeom prst="line">
            <a:avLst/>
          </a:prstGeom>
          <a:noFill/>
          <a:ln w="28575" algn="ctr">
            <a:solidFill>
              <a:srgbClr val="C00000"/>
            </a:solidFill>
            <a:round/>
            <a:headEnd/>
            <a:tailEnd/>
          </a:ln>
        </p:spPr>
      </p:cxnSp>
      <p:sp>
        <p:nvSpPr>
          <p:cNvPr id="55315" name="TextBox 5"/>
          <p:cNvSpPr txBox="1">
            <a:spLocks noChangeArrowheads="1"/>
          </p:cNvSpPr>
          <p:nvPr/>
        </p:nvSpPr>
        <p:spPr bwMode="auto">
          <a:xfrm>
            <a:off x="6254750" y="3589338"/>
            <a:ext cx="1243013" cy="341312"/>
          </a:xfrm>
          <a:prstGeom prst="rect">
            <a:avLst/>
          </a:prstGeom>
          <a:noFill/>
          <a:ln w="9525">
            <a:noFill/>
            <a:miter lim="800000"/>
            <a:headEnd/>
            <a:tailEnd/>
          </a:ln>
        </p:spPr>
        <p:txBody>
          <a:bodyPr>
            <a:spAutoFit/>
          </a:bodyPr>
          <a:lstStyle/>
          <a:p>
            <a:r>
              <a:rPr lang="en-US">
                <a:solidFill>
                  <a:srgbClr val="C00000"/>
                </a:solidFill>
                <a:latin typeface="Calibri" pitchFamily="34" charset="0"/>
              </a:rPr>
              <a:t>44dBµV/m</a:t>
            </a:r>
            <a:endParaRPr lang="en-US" b="1">
              <a:solidFill>
                <a:srgbClr val="C00000"/>
              </a:solidFill>
              <a:latin typeface="Calibri" pitchFamily="34" charset="0"/>
            </a:endParaRPr>
          </a:p>
        </p:txBody>
      </p:sp>
      <p:graphicFrame>
        <p:nvGraphicFramePr>
          <p:cNvPr id="22" name="Table 21"/>
          <p:cNvGraphicFramePr>
            <a:graphicFrameLocks noGrp="1"/>
          </p:cNvGraphicFramePr>
          <p:nvPr/>
        </p:nvGraphicFramePr>
        <p:xfrm>
          <a:off x="3020704" y="5448944"/>
          <a:ext cx="6096000" cy="1381760"/>
        </p:xfrm>
        <a:graphic>
          <a:graphicData uri="http://schemas.openxmlformats.org/drawingml/2006/table">
            <a:tbl>
              <a:tblPr firstRow="1" bandRow="1">
                <a:tableStyleId>{3C2FFA5D-87B4-456A-9821-1D502468CF0F}</a:tableStyleId>
              </a:tblPr>
              <a:tblGrid>
                <a:gridCol w="1524000"/>
                <a:gridCol w="1524000"/>
                <a:gridCol w="1524000"/>
                <a:gridCol w="1524000"/>
              </a:tblGrid>
              <a:tr h="370840">
                <a:tc>
                  <a:txBody>
                    <a:bodyPr/>
                    <a:lstStyle/>
                    <a:p>
                      <a:pPr algn="ctr"/>
                      <a:r>
                        <a:rPr lang="en-US" dirty="0" smtClean="0"/>
                        <a:t>Comparison</a:t>
                      </a:r>
                      <a:endParaRPr lang="en-US" i="1" dirty="0"/>
                    </a:p>
                  </a:txBody>
                  <a:tcPr anchor="ctr"/>
                </a:tc>
                <a:tc>
                  <a:txBody>
                    <a:bodyPr/>
                    <a:lstStyle/>
                    <a:p>
                      <a:pPr algn="ctr"/>
                      <a:r>
                        <a:rPr lang="en-US" dirty="0" smtClean="0"/>
                        <a:t>SW </a:t>
                      </a:r>
                      <a:r>
                        <a:rPr lang="en-US" smtClean="0"/>
                        <a:t>max </a:t>
                      </a:r>
                    </a:p>
                    <a:p>
                      <a:pPr algn="ctr"/>
                      <a:r>
                        <a:rPr lang="en-US" smtClean="0"/>
                        <a:t>(</a:t>
                      </a:r>
                      <a:r>
                        <a:rPr lang="en-US" dirty="0" smtClean="0"/>
                        <a:t>V)</a:t>
                      </a:r>
                      <a:endParaRPr lang="en-US" dirty="0"/>
                    </a:p>
                  </a:txBody>
                  <a:tcPr anchor="ctr"/>
                </a:tc>
                <a:tc>
                  <a:txBody>
                    <a:bodyPr/>
                    <a:lstStyle/>
                    <a:p>
                      <a:pPr algn="ctr"/>
                      <a:r>
                        <a:rPr lang="en-US" dirty="0" err="1" smtClean="0"/>
                        <a:t>Vout</a:t>
                      </a:r>
                      <a:r>
                        <a:rPr lang="en-US" dirty="0" smtClean="0"/>
                        <a:t> p2p (mV)</a:t>
                      </a:r>
                      <a:endParaRPr lang="en-US" dirty="0"/>
                    </a:p>
                  </a:txBody>
                  <a:tcPr anchor="ctr"/>
                </a:tc>
                <a:tc>
                  <a:txBody>
                    <a:bodyPr/>
                    <a:lstStyle/>
                    <a:p>
                      <a:pPr algn="ctr"/>
                      <a:r>
                        <a:rPr lang="en-US" dirty="0" smtClean="0"/>
                        <a:t>EMI</a:t>
                      </a:r>
                      <a:r>
                        <a:rPr lang="en-US" baseline="0" dirty="0" smtClean="0"/>
                        <a:t> peak (</a:t>
                      </a:r>
                      <a:r>
                        <a:rPr lang="en-US" baseline="0" dirty="0" err="1" smtClean="0"/>
                        <a:t>dBµV</a:t>
                      </a:r>
                      <a:r>
                        <a:rPr lang="en-US" baseline="0" dirty="0" smtClean="0"/>
                        <a:t>/m)</a:t>
                      </a:r>
                      <a:endParaRPr lang="en-US" dirty="0"/>
                    </a:p>
                  </a:txBody>
                  <a:tcPr anchor="ctr"/>
                </a:tc>
              </a:tr>
              <a:tr h="370840">
                <a:tc>
                  <a:txBody>
                    <a:bodyPr/>
                    <a:lstStyle/>
                    <a:p>
                      <a:pPr algn="ctr"/>
                      <a:r>
                        <a:rPr lang="en-US" dirty="0" smtClean="0"/>
                        <a:t>Smaller Area</a:t>
                      </a:r>
                      <a:endParaRPr lang="en-US" dirty="0"/>
                    </a:p>
                  </a:txBody>
                  <a:tcPr anchor="ctr"/>
                </a:tc>
                <a:tc>
                  <a:txBody>
                    <a:bodyPr/>
                    <a:lstStyle/>
                    <a:p>
                      <a:pPr algn="ctr"/>
                      <a:r>
                        <a:rPr lang="en-US" dirty="0" smtClean="0"/>
                        <a:t>14.5</a:t>
                      </a:r>
                      <a:endParaRPr lang="en-US" dirty="0"/>
                    </a:p>
                  </a:txBody>
                  <a:tcPr anchor="ctr"/>
                </a:tc>
                <a:tc>
                  <a:txBody>
                    <a:bodyPr/>
                    <a:lstStyle/>
                    <a:p>
                      <a:pPr algn="ctr"/>
                      <a:r>
                        <a:rPr lang="en-US" dirty="0" smtClean="0"/>
                        <a:t>47</a:t>
                      </a:r>
                      <a:endParaRPr lang="en-US" dirty="0"/>
                    </a:p>
                  </a:txBody>
                  <a:tcPr anchor="ctr"/>
                </a:tc>
                <a:tc>
                  <a:txBody>
                    <a:bodyPr/>
                    <a:lstStyle/>
                    <a:p>
                      <a:pPr algn="ctr"/>
                      <a:r>
                        <a:rPr lang="en-US" dirty="0" smtClean="0"/>
                        <a:t>41</a:t>
                      </a:r>
                      <a:endParaRPr lang="en-US" dirty="0"/>
                    </a:p>
                  </a:txBody>
                  <a:tcPr anchor="ctr"/>
                </a:tc>
              </a:tr>
              <a:tr h="370840">
                <a:tc>
                  <a:txBody>
                    <a:bodyPr/>
                    <a:lstStyle/>
                    <a:p>
                      <a:pPr algn="ctr"/>
                      <a:r>
                        <a:rPr lang="en-US" dirty="0" smtClean="0"/>
                        <a:t>Larger</a:t>
                      </a:r>
                      <a:r>
                        <a:rPr lang="en-US" baseline="0" dirty="0" smtClean="0"/>
                        <a:t> Area</a:t>
                      </a:r>
                      <a:endParaRPr lang="en-US" dirty="0"/>
                    </a:p>
                  </a:txBody>
                  <a:tcPr anchor="ctr"/>
                </a:tc>
                <a:tc>
                  <a:txBody>
                    <a:bodyPr/>
                    <a:lstStyle/>
                    <a:p>
                      <a:pPr algn="ctr"/>
                      <a:r>
                        <a:rPr lang="en-US" dirty="0" smtClean="0"/>
                        <a:t>18.1</a:t>
                      </a:r>
                      <a:endParaRPr lang="en-US" dirty="0"/>
                    </a:p>
                  </a:txBody>
                  <a:tcPr anchor="ctr"/>
                </a:tc>
                <a:tc>
                  <a:txBody>
                    <a:bodyPr/>
                    <a:lstStyle/>
                    <a:p>
                      <a:pPr algn="ctr"/>
                      <a:r>
                        <a:rPr lang="en-US" dirty="0" smtClean="0"/>
                        <a:t>75</a:t>
                      </a:r>
                      <a:endParaRPr lang="en-US" dirty="0"/>
                    </a:p>
                  </a:txBody>
                  <a:tcPr anchor="ctr"/>
                </a:tc>
                <a:tc>
                  <a:txBody>
                    <a:bodyPr/>
                    <a:lstStyle/>
                    <a:p>
                      <a:pPr algn="ctr"/>
                      <a:r>
                        <a:rPr lang="en-US" dirty="0" smtClean="0"/>
                        <a:t>44</a:t>
                      </a:r>
                      <a:endParaRPr lang="en-US" dirty="0"/>
                    </a:p>
                  </a:txBody>
                  <a:tcPr anchor="ctr"/>
                </a:tc>
              </a:tr>
            </a:tbl>
          </a:graphicData>
        </a:graphic>
      </p:graphicFrame>
      <p:sp>
        <p:nvSpPr>
          <p:cNvPr id="55317" name="Slide Number Placeholder 13"/>
          <p:cNvSpPr txBox="1">
            <a:spLocks/>
          </p:cNvSpPr>
          <p:nvPr/>
        </p:nvSpPr>
        <p:spPr bwMode="auto">
          <a:xfrm>
            <a:off x="4410075" y="6546850"/>
            <a:ext cx="404813" cy="173038"/>
          </a:xfrm>
          <a:prstGeom prst="rect">
            <a:avLst/>
          </a:prstGeom>
          <a:noFill/>
          <a:ln w="9525">
            <a:noFill/>
            <a:miter lim="800000"/>
            <a:headEnd/>
            <a:tailEnd/>
          </a:ln>
        </p:spPr>
        <p:txBody>
          <a:bodyPr/>
          <a:lstStyle/>
          <a:p>
            <a:pPr algn="r"/>
            <a:fld id="{6613075C-7EFC-4DFA-8AFD-5847CB2F53F2}" type="slidenum">
              <a:rPr lang="en-US" sz="800"/>
              <a:pPr algn="r"/>
              <a:t>29</a:t>
            </a:fld>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Righ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0"/>
          </p:nvPr>
        </p:nvSpPr>
        <p:spPr>
          <a:noFill/>
        </p:spPr>
        <p:txBody>
          <a:bodyPr/>
          <a:lstStyle/>
          <a:p>
            <a:fld id="{9674ACE2-5493-4B92-9653-18C635593DB0}" type="slidenum">
              <a:rPr lang="en-US" smtClean="0">
                <a:latin typeface="Arial" pitchFamily="34" charset="0"/>
              </a:rPr>
              <a:pPr/>
              <a:t>3</a:t>
            </a:fld>
            <a:endParaRPr lang="en-US" smtClean="0">
              <a:latin typeface="Arial" pitchFamily="34" charset="0"/>
            </a:endParaRPr>
          </a:p>
        </p:txBody>
      </p:sp>
      <p:sp>
        <p:nvSpPr>
          <p:cNvPr id="9228" name="Rectangle 73"/>
          <p:cNvSpPr>
            <a:spLocks noChangeArrowheads="1"/>
          </p:cNvSpPr>
          <p:nvPr/>
        </p:nvSpPr>
        <p:spPr bwMode="auto">
          <a:xfrm>
            <a:off x="1085088" y="1292471"/>
            <a:ext cx="7546848" cy="712177"/>
          </a:xfrm>
          <a:prstGeom prst="rect">
            <a:avLst/>
          </a:prstGeom>
          <a:solidFill>
            <a:srgbClr val="FFFFFF"/>
          </a:solidFill>
          <a:ln w="19050" algn="ctr">
            <a:solidFill>
              <a:schemeClr val="accent5"/>
            </a:solidFill>
            <a:miter lim="800000"/>
            <a:headEnd/>
            <a:tailEnd/>
          </a:ln>
          <a:effectLst>
            <a:glow rad="101600">
              <a:schemeClr val="accent1">
                <a:satMod val="175000"/>
                <a:alpha val="40000"/>
              </a:schemeClr>
            </a:glow>
          </a:effectLst>
        </p:spPr>
        <p:txBody>
          <a:bodyPr lIns="640080" tIns="91440" bIns="91440" anchor="ctr"/>
          <a:lstStyle/>
          <a:p>
            <a:pPr marL="174625" indent="-174625">
              <a:spcBef>
                <a:spcPct val="20000"/>
              </a:spcBef>
              <a:buClr>
                <a:schemeClr val="accent1"/>
              </a:buClr>
              <a:defRPr/>
            </a:pPr>
            <a:r>
              <a:rPr lang="en-US" sz="3200" i="1" dirty="0">
                <a:latin typeface="Arial" charset="0"/>
              </a:rPr>
              <a:t>Introduction – EMI Overview</a:t>
            </a:r>
          </a:p>
        </p:txBody>
      </p:sp>
      <p:sp>
        <p:nvSpPr>
          <p:cNvPr id="37894" name="Rectangle 10"/>
          <p:cNvSpPr>
            <a:spLocks noGrp="1" noChangeArrowheads="1"/>
          </p:cNvSpPr>
          <p:nvPr>
            <p:ph type="title"/>
          </p:nvPr>
        </p:nvSpPr>
        <p:spPr/>
        <p:txBody>
          <a:bodyPr/>
          <a:lstStyle/>
          <a:p>
            <a:pPr eaLnBrk="1" hangingPunct="1"/>
            <a:r>
              <a:rPr lang="en-US" smtClean="0"/>
              <a:t>AGENDA</a:t>
            </a:r>
          </a:p>
        </p:txBody>
      </p:sp>
      <p:sp>
        <p:nvSpPr>
          <p:cNvPr id="34" name="Oval 20"/>
          <p:cNvSpPr>
            <a:spLocks noChangeArrowheads="1"/>
          </p:cNvSpPr>
          <p:nvPr/>
        </p:nvSpPr>
        <p:spPr bwMode="auto">
          <a:xfrm>
            <a:off x="811237" y="1371844"/>
            <a:ext cx="614020" cy="527294"/>
          </a:xfrm>
          <a:prstGeom prst="ellipse">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sz="3600" dirty="0">
                <a:solidFill>
                  <a:srgbClr val="FFFFFF"/>
                </a:solidFill>
                <a:latin typeface="+mj-lt"/>
                <a:sym typeface="Wingdings"/>
              </a:rPr>
              <a:t></a:t>
            </a:r>
            <a:endParaRPr lang="en-US" sz="3600" dirty="0">
              <a:solidFill>
                <a:srgbClr val="FFFFFF"/>
              </a:solidFill>
              <a:latin typeface="+mj-lt"/>
            </a:endParaRPr>
          </a:p>
        </p:txBody>
      </p:sp>
      <p:grpSp>
        <p:nvGrpSpPr>
          <p:cNvPr id="37898" name="Group 18"/>
          <p:cNvGrpSpPr>
            <a:grpSpLocks/>
          </p:cNvGrpSpPr>
          <p:nvPr/>
        </p:nvGrpSpPr>
        <p:grpSpPr bwMode="auto">
          <a:xfrm>
            <a:off x="0" y="2270125"/>
            <a:ext cx="4386263" cy="3030538"/>
            <a:chOff x="844063" y="2026138"/>
            <a:chExt cx="7366243" cy="3435837"/>
          </a:xfrm>
        </p:grpSpPr>
        <p:sp>
          <p:nvSpPr>
            <p:cNvPr id="15" name="Rectangle 73"/>
            <p:cNvSpPr>
              <a:spLocks noChangeArrowheads="1"/>
            </p:cNvSpPr>
            <p:nvPr/>
          </p:nvSpPr>
          <p:spPr bwMode="auto">
            <a:xfrm>
              <a:off x="1113333" y="2026138"/>
              <a:ext cx="7096973" cy="712725"/>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Noise Sources Identification</a:t>
              </a:r>
            </a:p>
          </p:txBody>
        </p:sp>
        <p:sp>
          <p:nvSpPr>
            <p:cNvPr id="18" name="Rectangle 73"/>
            <p:cNvSpPr>
              <a:spLocks noChangeArrowheads="1"/>
            </p:cNvSpPr>
            <p:nvPr/>
          </p:nvSpPr>
          <p:spPr bwMode="auto">
            <a:xfrm>
              <a:off x="1113333" y="2706466"/>
              <a:ext cx="7096973" cy="712725"/>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dirty="0" err="1">
                  <a:solidFill>
                    <a:schemeClr val="bg1">
                      <a:lumMod val="50000"/>
                    </a:schemeClr>
                  </a:solidFill>
                  <a:latin typeface="Arial" charset="0"/>
                </a:rPr>
                <a:t>Minimize</a:t>
              </a:r>
              <a:r>
                <a:rPr lang="fr-FR" dirty="0">
                  <a:solidFill>
                    <a:schemeClr val="bg1">
                      <a:lumMod val="50000"/>
                    </a:schemeClr>
                  </a:solidFill>
                  <a:latin typeface="Arial" charset="0"/>
                </a:rPr>
                <a:t> Noise </a:t>
              </a:r>
              <a:r>
                <a:rPr lang="en-US" dirty="0">
                  <a:solidFill>
                    <a:schemeClr val="bg1">
                      <a:lumMod val="50000"/>
                    </a:schemeClr>
                  </a:solidFill>
                  <a:latin typeface="Arial" charset="0"/>
                </a:rPr>
                <a:t>Generation</a:t>
              </a:r>
              <a:r>
                <a:rPr lang="fr-FR" dirty="0">
                  <a:solidFill>
                    <a:schemeClr val="bg1">
                      <a:lumMod val="50000"/>
                    </a:schemeClr>
                  </a:solidFill>
                  <a:latin typeface="Arial" charset="0"/>
                </a:rPr>
                <a:t> by </a:t>
              </a:r>
              <a:r>
                <a:rPr lang="fr-FR" dirty="0" err="1">
                  <a:solidFill>
                    <a:schemeClr val="bg1">
                      <a:lumMod val="50000"/>
                    </a:schemeClr>
                  </a:solidFill>
                  <a:latin typeface="Arial" charset="0"/>
                </a:rPr>
                <a:t>Layout</a:t>
              </a:r>
              <a:endParaRPr lang="fr-FR" dirty="0">
                <a:solidFill>
                  <a:schemeClr val="bg1">
                    <a:lumMod val="50000"/>
                  </a:schemeClr>
                </a:solidFill>
                <a:latin typeface="Arial" charset="0"/>
              </a:endParaRPr>
            </a:p>
          </p:txBody>
        </p:sp>
        <p:sp>
          <p:nvSpPr>
            <p:cNvPr id="21" name="Rectangle 73"/>
            <p:cNvSpPr>
              <a:spLocks noChangeArrowheads="1"/>
            </p:cNvSpPr>
            <p:nvPr/>
          </p:nvSpPr>
          <p:spPr bwMode="auto">
            <a:xfrm>
              <a:off x="1113333" y="3388594"/>
              <a:ext cx="7096973" cy="710924"/>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dirty="0" err="1">
                  <a:solidFill>
                    <a:schemeClr val="bg1">
                      <a:lumMod val="50000"/>
                    </a:schemeClr>
                  </a:solidFill>
                  <a:latin typeface="Arial" charset="0"/>
                </a:rPr>
                <a:t>Protect</a:t>
              </a:r>
              <a:r>
                <a:rPr lang="fr-FR" dirty="0">
                  <a:solidFill>
                    <a:schemeClr val="bg1">
                      <a:lumMod val="50000"/>
                    </a:schemeClr>
                  </a:solidFill>
                  <a:latin typeface="Arial" charset="0"/>
                </a:rPr>
                <a:t> Sensitive Circuits </a:t>
              </a:r>
              <a:r>
                <a:rPr lang="fr-FR" dirty="0" err="1">
                  <a:solidFill>
                    <a:schemeClr val="bg1">
                      <a:lumMod val="50000"/>
                    </a:schemeClr>
                  </a:solidFill>
                  <a:latin typeface="Arial" charset="0"/>
                </a:rPr>
                <a:t>from</a:t>
              </a:r>
              <a:r>
                <a:rPr lang="fr-FR" dirty="0">
                  <a:solidFill>
                    <a:schemeClr val="bg1">
                      <a:lumMod val="50000"/>
                    </a:schemeClr>
                  </a:solidFill>
                  <a:latin typeface="Arial" charset="0"/>
                </a:rPr>
                <a:t> Noise</a:t>
              </a:r>
            </a:p>
          </p:txBody>
        </p:sp>
        <p:sp>
          <p:nvSpPr>
            <p:cNvPr id="24" name="Rectangle 73"/>
            <p:cNvSpPr>
              <a:spLocks noChangeArrowheads="1"/>
            </p:cNvSpPr>
            <p:nvPr/>
          </p:nvSpPr>
          <p:spPr bwMode="auto">
            <a:xfrm>
              <a:off x="1113333" y="4068922"/>
              <a:ext cx="7096973" cy="712725"/>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Conducted EMI and EMI Filters</a:t>
              </a:r>
            </a:p>
          </p:txBody>
        </p:sp>
        <p:sp>
          <p:nvSpPr>
            <p:cNvPr id="27" name="Rectangle 73"/>
            <p:cNvSpPr>
              <a:spLocks noChangeArrowheads="1"/>
            </p:cNvSpPr>
            <p:nvPr/>
          </p:nvSpPr>
          <p:spPr bwMode="auto">
            <a:xfrm>
              <a:off x="1113333" y="4749250"/>
              <a:ext cx="7096973" cy="712725"/>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b="1" dirty="0">
                  <a:solidFill>
                    <a:schemeClr val="bg1">
                      <a:lumMod val="50000"/>
                    </a:schemeClr>
                  </a:solidFill>
                  <a:latin typeface="Arial" charset="0"/>
                </a:rPr>
                <a:t>Summary</a:t>
              </a:r>
            </a:p>
          </p:txBody>
        </p:sp>
        <p:sp>
          <p:nvSpPr>
            <p:cNvPr id="35" name="Oval 20"/>
            <p:cNvSpPr>
              <a:spLocks noChangeArrowheads="1"/>
            </p:cNvSpPr>
            <p:nvPr/>
          </p:nvSpPr>
          <p:spPr bwMode="auto">
            <a:xfrm>
              <a:off x="844063" y="2104535"/>
              <a:ext cx="570745" cy="527294"/>
            </a:xfrm>
            <a:prstGeom prst="ellipse">
              <a:avLst/>
            </a:prstGeom>
            <a:solidFill>
              <a:schemeClr val="bg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36" name="Oval 20"/>
            <p:cNvSpPr>
              <a:spLocks noChangeArrowheads="1"/>
            </p:cNvSpPr>
            <p:nvPr/>
          </p:nvSpPr>
          <p:spPr bwMode="auto">
            <a:xfrm>
              <a:off x="844063" y="2793266"/>
              <a:ext cx="570745" cy="527294"/>
            </a:xfrm>
            <a:prstGeom prst="ellipse">
              <a:avLst/>
            </a:prstGeom>
            <a:solidFill>
              <a:schemeClr val="bg1">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37" name="Oval 20"/>
            <p:cNvSpPr>
              <a:spLocks noChangeArrowheads="1"/>
            </p:cNvSpPr>
            <p:nvPr/>
          </p:nvSpPr>
          <p:spPr bwMode="auto">
            <a:xfrm>
              <a:off x="844063" y="3481997"/>
              <a:ext cx="570745" cy="527294"/>
            </a:xfrm>
            <a:prstGeom prst="ellipse">
              <a:avLst/>
            </a:prstGeom>
            <a:solidFill>
              <a:schemeClr val="bg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38" name="Oval 20"/>
            <p:cNvSpPr>
              <a:spLocks noChangeArrowheads="1"/>
            </p:cNvSpPr>
            <p:nvPr/>
          </p:nvSpPr>
          <p:spPr bwMode="auto">
            <a:xfrm>
              <a:off x="844063" y="4170728"/>
              <a:ext cx="570745" cy="527294"/>
            </a:xfrm>
            <a:prstGeom prst="ellipse">
              <a:avLst/>
            </a:prstGeom>
            <a:solidFill>
              <a:schemeClr val="bg1">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sp>
          <p:nvSpPr>
            <p:cNvPr id="39" name="Oval 20"/>
            <p:cNvSpPr>
              <a:spLocks noChangeArrowheads="1"/>
            </p:cNvSpPr>
            <p:nvPr/>
          </p:nvSpPr>
          <p:spPr bwMode="auto">
            <a:xfrm>
              <a:off x="844063" y="4859459"/>
              <a:ext cx="570745" cy="527294"/>
            </a:xfrm>
            <a:prstGeom prst="ellipse">
              <a:avLst/>
            </a:prstGeom>
            <a:solidFill>
              <a:schemeClr val="bg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dirty="0">
                  <a:solidFill>
                    <a:schemeClr val="bg1">
                      <a:lumMod val="50000"/>
                    </a:schemeClr>
                  </a:solidFill>
                  <a:latin typeface="+mj-lt"/>
                  <a:sym typeface="Wingdings"/>
                </a:rPr>
                <a:t></a:t>
              </a:r>
              <a:endParaRPr lang="en-US" dirty="0">
                <a:solidFill>
                  <a:schemeClr val="bg1">
                    <a:lumMod val="50000"/>
                  </a:schemeClr>
                </a:solidFill>
                <a:latin typeface="+mj-lt"/>
              </a:endParaRPr>
            </a:p>
          </p:txBody>
        </p:sp>
      </p:grpSp>
      <p:graphicFrame>
        <p:nvGraphicFramePr>
          <p:cNvPr id="22" name="Diagram 21"/>
          <p:cNvGraphicFramePr/>
          <p:nvPr/>
        </p:nvGraphicFramePr>
        <p:xfrm>
          <a:off x="4645152" y="2669058"/>
          <a:ext cx="4498848" cy="2669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56323" name="Content Placeholder 5"/>
          <p:cNvSpPr>
            <a:spLocks noGrp="1"/>
          </p:cNvSpPr>
          <p:nvPr>
            <p:ph idx="1"/>
          </p:nvPr>
        </p:nvSpPr>
        <p:spPr>
          <a:xfrm>
            <a:off x="1500188" y="1584325"/>
            <a:ext cx="7262812" cy="4587875"/>
          </a:xfrm>
          <a:ln w="38100">
            <a:solidFill>
              <a:srgbClr val="FFC000"/>
            </a:solidFill>
          </a:ln>
        </p:spPr>
        <p:txBody>
          <a:bodyPr/>
          <a:lstStyle/>
          <a:p>
            <a:pPr eaLnBrk="1" hangingPunct="1"/>
            <a:endParaRPr lang="en-US" sz="2300" smtClean="0"/>
          </a:p>
          <a:p>
            <a:pPr eaLnBrk="1" hangingPunct="1"/>
            <a:r>
              <a:rPr lang="en-US" sz="2300" smtClean="0"/>
              <a:t>Minimize loop area enclosed by high-side FETs, low-side FETs, and bypass caps</a:t>
            </a:r>
          </a:p>
          <a:p>
            <a:pPr eaLnBrk="1" hangingPunct="1"/>
            <a:r>
              <a:rPr lang="en-US" sz="2300" smtClean="0"/>
              <a:t>Connect the low-side FET’s source to the input- cap ground directly on the same layer, then connect to the ground plane</a:t>
            </a:r>
          </a:p>
          <a:p>
            <a:pPr eaLnBrk="1" hangingPunct="1"/>
            <a:r>
              <a:rPr lang="en-US" sz="2300" smtClean="0"/>
              <a:t>Use copper pours for drain and source connections to power FETs</a:t>
            </a:r>
          </a:p>
          <a:p>
            <a:pPr eaLnBrk="1" hangingPunct="1"/>
            <a:r>
              <a:rPr lang="en-US" sz="2300" smtClean="0"/>
              <a:t>Minimize stray inductance in the power path</a:t>
            </a:r>
          </a:p>
          <a:p>
            <a:pPr eaLnBrk="1" hangingPunct="1"/>
            <a:endParaRPr lang="en-US" sz="2300" smtClean="0"/>
          </a:p>
        </p:txBody>
      </p:sp>
      <p:sp>
        <p:nvSpPr>
          <p:cNvPr id="56324" name="Slide Number Placeholder 2"/>
          <p:cNvSpPr>
            <a:spLocks noGrp="1"/>
          </p:cNvSpPr>
          <p:nvPr>
            <p:ph type="sldNum" sz="quarter" idx="10"/>
          </p:nvPr>
        </p:nvSpPr>
        <p:spPr>
          <a:xfrm>
            <a:off x="6642100" y="6154738"/>
            <a:ext cx="2133600" cy="206375"/>
          </a:xfrm>
          <a:noFill/>
        </p:spPr>
        <p:txBody>
          <a:bodyPr/>
          <a:lstStyle/>
          <a:p>
            <a:fld id="{37109392-42FA-410D-8B8D-607C7AC4742A}" type="slidenum">
              <a:rPr lang="en-US" smtClean="0">
                <a:latin typeface="Arial" pitchFamily="34" charset="0"/>
              </a:rPr>
              <a:pPr/>
              <a:t>30</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rgbClr val="F9DD67"/>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defRPr/>
            </a:pPr>
            <a:r>
              <a:rPr lang="en-US" sz="2400" b="1" dirty="0">
                <a:cs typeface="Arial" pitchFamily="34" charset="0"/>
              </a:rPr>
              <a:t>Critical Path </a:t>
            </a:r>
            <a:r>
              <a:rPr lang="en-US" dirty="0">
                <a:cs typeface="Arial" pitchFamily="34" charset="0"/>
              </a:rPr>
              <a:t>Area </a:t>
            </a:r>
            <a:r>
              <a:rPr lang="en-US" sz="2400" b="1" dirty="0">
                <a:cs typeface="Arial" pitchFamily="34" charset="0"/>
              </a:rPr>
              <a:t>Reduction</a:t>
            </a:r>
          </a:p>
        </p:txBody>
      </p:sp>
      <p:sp>
        <p:nvSpPr>
          <p:cNvPr id="8" name="Rounded Rectangle 7"/>
          <p:cNvSpPr/>
          <p:nvPr/>
        </p:nvSpPr>
        <p:spPr bwMode="auto">
          <a:xfrm>
            <a:off x="5236464" y="1078992"/>
            <a:ext cx="3531755"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solidFill>
                  <a:schemeClr val="bg1"/>
                </a:solidFill>
                <a:cs typeface="Arial" pitchFamily="34" charset="0"/>
              </a:rPr>
              <a:t>Grounding</a:t>
            </a:r>
          </a:p>
        </p:txBody>
      </p:sp>
      <p:grpSp>
        <p:nvGrpSpPr>
          <p:cNvPr id="2" name="Group 12"/>
          <p:cNvGrpSpPr/>
          <p:nvPr/>
        </p:nvGrpSpPr>
        <p:grpSpPr>
          <a:xfrm>
            <a:off x="371857" y="1767840"/>
            <a:ext cx="1121664" cy="4401312"/>
            <a:chOff x="371857" y="1767840"/>
            <a:chExt cx="1121664" cy="4163568"/>
          </a:xfrm>
          <a:solidFill>
            <a:schemeClr val="bg1">
              <a:lumMod val="65000"/>
            </a:schemeClr>
          </a:solidFill>
        </p:grpSpPr>
        <p:sp>
          <p:nvSpPr>
            <p:cNvPr id="9" name="Rounded Rectangle 8"/>
            <p:cNvSpPr/>
            <p:nvPr/>
          </p:nvSpPr>
          <p:spPr bwMode="auto">
            <a:xfrm>
              <a:off x="377953" y="1767840"/>
              <a:ext cx="1109472" cy="1377696"/>
            </a:xfrm>
            <a:prstGeom prst="roundRect">
              <a:avLst/>
            </a:prstGeom>
            <a:grp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High </a:t>
              </a:r>
              <a:r>
                <a:rPr lang="en-US" sz="2000" dirty="0" err="1">
                  <a:solidFill>
                    <a:schemeClr val="bg1"/>
                  </a:solidFill>
                  <a:cs typeface="Arial" pitchFamily="34" charset="0"/>
                </a:rPr>
                <a:t>di</a:t>
              </a:r>
              <a:r>
                <a:rPr lang="en-US" sz="2000" dirty="0">
                  <a:solidFill>
                    <a:schemeClr val="bg1"/>
                  </a:solidFill>
                  <a:cs typeface="Arial" pitchFamily="34" charset="0"/>
                </a:rPr>
                <a:t>/</a:t>
              </a:r>
              <a:r>
                <a:rPr lang="en-US" sz="2000" dirty="0" err="1">
                  <a:solidFill>
                    <a:schemeClr val="bg1"/>
                  </a:solidFill>
                  <a:cs typeface="Arial" pitchFamily="34" charset="0"/>
                </a:rPr>
                <a:t>dt</a:t>
              </a:r>
              <a:r>
                <a:rPr lang="en-US" sz="2000" dirty="0">
                  <a:solidFill>
                    <a:schemeClr val="bg1"/>
                  </a:solidFill>
                  <a:cs typeface="Arial" pitchFamily="34" charset="0"/>
                </a:rPr>
                <a:t> Caps</a:t>
              </a:r>
            </a:p>
          </p:txBody>
        </p:sp>
        <p:sp>
          <p:nvSpPr>
            <p:cNvPr id="11" name="Rounded Rectangle 10"/>
            <p:cNvSpPr/>
            <p:nvPr/>
          </p:nvSpPr>
          <p:spPr bwMode="auto">
            <a:xfrm>
              <a:off x="384049" y="3163824"/>
              <a:ext cx="1109472" cy="1377696"/>
            </a:xfrm>
            <a:prstGeom prst="roundRect">
              <a:avLst/>
            </a:prstGeom>
            <a:grp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SW Node</a:t>
              </a:r>
            </a:p>
          </p:txBody>
        </p:sp>
        <p:sp>
          <p:nvSpPr>
            <p:cNvPr id="12" name="Rounded Rectangle 11"/>
            <p:cNvSpPr/>
            <p:nvPr/>
          </p:nvSpPr>
          <p:spPr bwMode="auto">
            <a:xfrm>
              <a:off x="371857" y="4553712"/>
              <a:ext cx="1109472" cy="1377696"/>
            </a:xfrm>
            <a:prstGeom prst="roundRect">
              <a:avLst/>
            </a:prstGeom>
            <a:solidFill>
              <a:srgbClr val="FFC000"/>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FETs &amp; Driver</a:t>
              </a:r>
            </a:p>
          </p:txBody>
        </p:sp>
      </p:grpSp>
      <p:sp>
        <p:nvSpPr>
          <p:cNvPr id="13" name="Left Arrow 12">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57347" name="Content Placeholder 5"/>
          <p:cNvSpPr>
            <a:spLocks noGrp="1"/>
          </p:cNvSpPr>
          <p:nvPr>
            <p:ph idx="1"/>
          </p:nvPr>
        </p:nvSpPr>
        <p:spPr>
          <a:xfrm>
            <a:off x="1500188" y="1584325"/>
            <a:ext cx="7262812" cy="4711700"/>
          </a:xfrm>
          <a:ln w="38100">
            <a:solidFill>
              <a:srgbClr val="FFC000"/>
            </a:solidFill>
          </a:ln>
        </p:spPr>
        <p:txBody>
          <a:bodyPr/>
          <a:lstStyle/>
          <a:p>
            <a:pPr eaLnBrk="1" hangingPunct="1"/>
            <a:r>
              <a:rPr lang="en-US" sz="2300" smtClean="0"/>
              <a:t>Swings from V</a:t>
            </a:r>
            <a:r>
              <a:rPr lang="en-US" sz="2300" baseline="-25000" smtClean="0"/>
              <a:t>IN</a:t>
            </a:r>
            <a:r>
              <a:rPr lang="en-US" sz="2300" smtClean="0"/>
              <a:t> or V</a:t>
            </a:r>
            <a:r>
              <a:rPr lang="en-US" sz="2300" baseline="-25000" smtClean="0"/>
              <a:t>OUT</a:t>
            </a:r>
            <a:r>
              <a:rPr lang="en-US" sz="2300" smtClean="0"/>
              <a:t> to ground at Fsw. Very high dv/dt node! Electrostatic radiator</a:t>
            </a:r>
          </a:p>
          <a:p>
            <a:pPr eaLnBrk="1" hangingPunct="1"/>
            <a:r>
              <a:rPr lang="en-US" sz="2300" smtClean="0"/>
              <a:t>Requires a contradiction:</a:t>
            </a:r>
          </a:p>
          <a:p>
            <a:pPr lvl="1" eaLnBrk="1" hangingPunct="1">
              <a:buFontTx/>
              <a:buNone/>
            </a:pPr>
            <a:r>
              <a:rPr lang="en-US" sz="1600" smtClean="0"/>
              <a:t>  As large as possible for current handling,</a:t>
            </a:r>
          </a:p>
          <a:p>
            <a:pPr lvl="1" eaLnBrk="1" hangingPunct="1">
              <a:buFontTx/>
              <a:buNone/>
            </a:pPr>
            <a:r>
              <a:rPr lang="en-US" sz="1600" smtClean="0"/>
              <a:t>  yet as small as possible for electrical noise reasons</a:t>
            </a:r>
          </a:p>
          <a:p>
            <a:pPr eaLnBrk="1" hangingPunct="1"/>
            <a:r>
              <a:rPr lang="en-US" sz="2300" smtClean="0"/>
              <a:t>Solutions:</a:t>
            </a:r>
          </a:p>
          <a:p>
            <a:pPr lvl="1" eaLnBrk="1" hangingPunct="1"/>
            <a:r>
              <a:rPr lang="en-US" sz="2100" smtClean="0"/>
              <a:t>Keep inductor very close to FETs, sw-node short &amp; wide</a:t>
            </a:r>
          </a:p>
          <a:p>
            <a:pPr lvl="1" eaLnBrk="1" hangingPunct="1"/>
            <a:r>
              <a:rPr lang="en-US" sz="2100" smtClean="0"/>
              <a:t>Minimum Copper Width Requirement:</a:t>
            </a:r>
            <a:endParaRPr lang="en-US" smtClean="0"/>
          </a:p>
        </p:txBody>
      </p:sp>
      <p:sp>
        <p:nvSpPr>
          <p:cNvPr id="57348" name="Slide Number Placeholder 2"/>
          <p:cNvSpPr>
            <a:spLocks noGrp="1"/>
          </p:cNvSpPr>
          <p:nvPr>
            <p:ph type="sldNum" sz="quarter" idx="10"/>
          </p:nvPr>
        </p:nvSpPr>
        <p:spPr>
          <a:noFill/>
        </p:spPr>
        <p:txBody>
          <a:bodyPr/>
          <a:lstStyle/>
          <a:p>
            <a:fld id="{55F3A3FB-FF17-4229-9640-2072E23B1849}" type="slidenum">
              <a:rPr lang="en-US" smtClean="0">
                <a:latin typeface="Arial" pitchFamily="34" charset="0"/>
              </a:rPr>
              <a:pPr/>
              <a:t>31</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rgbClr val="F9DD67"/>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defRPr/>
            </a:pPr>
            <a:r>
              <a:rPr lang="en-US" sz="2400" b="1" dirty="0">
                <a:cs typeface="Arial" pitchFamily="34" charset="0"/>
              </a:rPr>
              <a:t>Critical Path </a:t>
            </a:r>
            <a:r>
              <a:rPr lang="en-US" dirty="0">
                <a:cs typeface="Arial" pitchFamily="34" charset="0"/>
              </a:rPr>
              <a:t>Area </a:t>
            </a:r>
            <a:r>
              <a:rPr lang="en-US" sz="2400" b="1" dirty="0">
                <a:cs typeface="Arial" pitchFamily="34" charset="0"/>
              </a:rPr>
              <a:t>Reduction</a:t>
            </a:r>
          </a:p>
        </p:txBody>
      </p:sp>
      <p:sp>
        <p:nvSpPr>
          <p:cNvPr id="8" name="Rounded Rectangle 7"/>
          <p:cNvSpPr/>
          <p:nvPr/>
        </p:nvSpPr>
        <p:spPr bwMode="auto">
          <a:xfrm>
            <a:off x="5236464" y="1078992"/>
            <a:ext cx="3531755"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solidFill>
                  <a:schemeClr val="bg1"/>
                </a:solidFill>
                <a:cs typeface="Arial" pitchFamily="34" charset="0"/>
              </a:rPr>
              <a:t>Grounding</a:t>
            </a:r>
          </a:p>
        </p:txBody>
      </p:sp>
      <p:grpSp>
        <p:nvGrpSpPr>
          <p:cNvPr id="57355" name="Group 12"/>
          <p:cNvGrpSpPr>
            <a:grpSpLocks/>
          </p:cNvGrpSpPr>
          <p:nvPr/>
        </p:nvGrpSpPr>
        <p:grpSpPr bwMode="auto">
          <a:xfrm>
            <a:off x="371475" y="1768475"/>
            <a:ext cx="1122363" cy="4400550"/>
            <a:chOff x="371857" y="1767840"/>
            <a:chExt cx="1121664" cy="4163568"/>
          </a:xfrm>
        </p:grpSpPr>
        <p:sp>
          <p:nvSpPr>
            <p:cNvPr id="9" name="Rounded Rectangle 8"/>
            <p:cNvSpPr/>
            <p:nvPr/>
          </p:nvSpPr>
          <p:spPr bwMode="auto">
            <a:xfrm>
              <a:off x="377953" y="1767840"/>
              <a:ext cx="1109472" cy="1377696"/>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High </a:t>
              </a:r>
              <a:r>
                <a:rPr lang="en-US" sz="2000" dirty="0" err="1">
                  <a:solidFill>
                    <a:schemeClr val="bg1"/>
                  </a:solidFill>
                  <a:cs typeface="Arial" pitchFamily="34" charset="0"/>
                </a:rPr>
                <a:t>di</a:t>
              </a:r>
              <a:r>
                <a:rPr lang="en-US" sz="2000" dirty="0">
                  <a:solidFill>
                    <a:schemeClr val="bg1"/>
                  </a:solidFill>
                  <a:cs typeface="Arial" pitchFamily="34" charset="0"/>
                </a:rPr>
                <a:t>/</a:t>
              </a:r>
              <a:r>
                <a:rPr lang="en-US" sz="2000" dirty="0" err="1">
                  <a:solidFill>
                    <a:schemeClr val="bg1"/>
                  </a:solidFill>
                  <a:cs typeface="Arial" pitchFamily="34" charset="0"/>
                </a:rPr>
                <a:t>dt</a:t>
              </a:r>
              <a:r>
                <a:rPr lang="en-US" sz="2000" dirty="0">
                  <a:solidFill>
                    <a:schemeClr val="bg1"/>
                  </a:solidFill>
                  <a:cs typeface="Arial" pitchFamily="34" charset="0"/>
                </a:rPr>
                <a:t> Caps</a:t>
              </a:r>
            </a:p>
          </p:txBody>
        </p:sp>
        <p:sp>
          <p:nvSpPr>
            <p:cNvPr id="11" name="Rounded Rectangle 10"/>
            <p:cNvSpPr/>
            <p:nvPr/>
          </p:nvSpPr>
          <p:spPr bwMode="auto">
            <a:xfrm>
              <a:off x="384049" y="3163824"/>
              <a:ext cx="1109472" cy="1377696"/>
            </a:xfrm>
            <a:prstGeom prst="roundRect">
              <a:avLst/>
            </a:prstGeom>
            <a:solidFill>
              <a:schemeClr val="tx2">
                <a:lumMod val="60000"/>
                <a:lumOff val="40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cs typeface="Arial" pitchFamily="34" charset="0"/>
                </a:rPr>
                <a:t>SW Node</a:t>
              </a:r>
            </a:p>
          </p:txBody>
        </p:sp>
        <p:sp>
          <p:nvSpPr>
            <p:cNvPr id="12" name="Rounded Rectangle 11"/>
            <p:cNvSpPr/>
            <p:nvPr/>
          </p:nvSpPr>
          <p:spPr bwMode="auto">
            <a:xfrm>
              <a:off x="371857" y="4553712"/>
              <a:ext cx="1109472" cy="1377696"/>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FETs &amp; Driver</a:t>
              </a:r>
            </a:p>
          </p:txBody>
        </p:sp>
      </p:grpSp>
      <p:pic>
        <p:nvPicPr>
          <p:cNvPr id="57356" name="Picture 4"/>
          <p:cNvPicPr>
            <a:picLocks noChangeAspect="1" noChangeArrowheads="1"/>
          </p:cNvPicPr>
          <p:nvPr/>
        </p:nvPicPr>
        <p:blipFill>
          <a:blip r:embed="rId3" cstate="print"/>
          <a:srcRect/>
          <a:stretch>
            <a:fillRect/>
          </a:stretch>
        </p:blipFill>
        <p:spPr bwMode="auto">
          <a:xfrm>
            <a:off x="2209800" y="5010150"/>
            <a:ext cx="6096000" cy="779463"/>
          </a:xfrm>
          <a:prstGeom prst="rect">
            <a:avLst/>
          </a:prstGeom>
          <a:noFill/>
          <a:ln w="9525">
            <a:noFill/>
            <a:miter lim="800000"/>
            <a:headEnd/>
            <a:tailEnd/>
          </a:ln>
        </p:spPr>
      </p:pic>
      <p:sp>
        <p:nvSpPr>
          <p:cNvPr id="57357" name="Rectangle 13"/>
          <p:cNvSpPr>
            <a:spLocks noChangeArrowheads="1"/>
          </p:cNvSpPr>
          <p:nvPr/>
        </p:nvSpPr>
        <p:spPr bwMode="auto">
          <a:xfrm>
            <a:off x="2076450" y="5708650"/>
            <a:ext cx="6819900" cy="534988"/>
          </a:xfrm>
          <a:prstGeom prst="rect">
            <a:avLst/>
          </a:prstGeom>
          <a:noFill/>
          <a:ln w="9525">
            <a:noFill/>
            <a:miter lim="800000"/>
            <a:headEnd/>
            <a:tailEnd/>
          </a:ln>
        </p:spPr>
        <p:txBody>
          <a:bodyPr>
            <a:spAutoFit/>
          </a:bodyPr>
          <a:lstStyle/>
          <a:p>
            <a:r>
              <a:rPr lang="en-US" sz="1600"/>
              <a:t>Where T = Trace width in mils, A is current in Amps, and CuWt is copper weight in Ounces. Formula works over a range of 1A to 20A.</a:t>
            </a:r>
          </a:p>
        </p:txBody>
      </p:sp>
      <p:sp>
        <p:nvSpPr>
          <p:cNvPr id="57358" name="Rectangle 14"/>
          <p:cNvSpPr>
            <a:spLocks noChangeArrowheads="1"/>
          </p:cNvSpPr>
          <p:nvPr/>
        </p:nvSpPr>
        <p:spPr bwMode="auto">
          <a:xfrm>
            <a:off x="438150" y="6429375"/>
            <a:ext cx="7762875" cy="339725"/>
          </a:xfrm>
          <a:prstGeom prst="rect">
            <a:avLst/>
          </a:prstGeom>
          <a:solidFill>
            <a:schemeClr val="bg1"/>
          </a:solidFill>
          <a:ln w="9525">
            <a:noFill/>
            <a:miter lim="800000"/>
            <a:headEnd/>
            <a:tailEnd/>
          </a:ln>
        </p:spPr>
        <p:txBody>
          <a:bodyPr>
            <a:spAutoFit/>
          </a:bodyPr>
          <a:lstStyle/>
          <a:p>
            <a:r>
              <a:rPr lang="en-US" sz="1600"/>
              <a:t>Or  roughly 30mils per amp for 1 Oz Cu and 60 mils per amp for ½ Oz Cu</a:t>
            </a:r>
          </a:p>
        </p:txBody>
      </p:sp>
      <p:sp>
        <p:nvSpPr>
          <p:cNvPr id="14" name="Left Arrow 13">
            <a:hlinkClick r:id="rId4"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58371" name="Content Placeholder 5"/>
          <p:cNvSpPr>
            <a:spLocks noGrp="1"/>
          </p:cNvSpPr>
          <p:nvPr>
            <p:ph idx="1"/>
          </p:nvPr>
        </p:nvSpPr>
        <p:spPr>
          <a:xfrm>
            <a:off x="1500188" y="1584325"/>
            <a:ext cx="7262812" cy="4730750"/>
          </a:xfrm>
          <a:ln w="38100">
            <a:solidFill>
              <a:srgbClr val="FFC000"/>
            </a:solidFill>
          </a:ln>
        </p:spPr>
        <p:txBody>
          <a:bodyPr/>
          <a:lstStyle/>
          <a:p>
            <a:pPr eaLnBrk="1" hangingPunct="1"/>
            <a:r>
              <a:rPr lang="en-US" sz="2300" dirty="0" smtClean="0"/>
              <a:t>Gate drives are also high </a:t>
            </a:r>
            <a:r>
              <a:rPr lang="en-US" sz="2300" dirty="0" err="1" smtClean="0"/>
              <a:t>di</a:t>
            </a:r>
            <a:r>
              <a:rPr lang="en-US" sz="2300" dirty="0" smtClean="0"/>
              <a:t>/</a:t>
            </a:r>
            <a:r>
              <a:rPr lang="en-US" sz="2300" dirty="0" err="1" smtClean="0"/>
              <a:t>dt</a:t>
            </a:r>
            <a:r>
              <a:rPr lang="en-US" sz="2300" dirty="0" smtClean="0"/>
              <a:t> paths, lower current level</a:t>
            </a:r>
          </a:p>
          <a:p>
            <a:pPr eaLnBrk="1" hangingPunct="1"/>
            <a:r>
              <a:rPr lang="en-US" sz="2300" dirty="0" smtClean="0"/>
              <a:t>Place drivers close to MOSFETs</a:t>
            </a:r>
          </a:p>
          <a:p>
            <a:pPr eaLnBrk="1" hangingPunct="1"/>
            <a:r>
              <a:rPr lang="en-US" sz="2300" dirty="0" smtClean="0"/>
              <a:t>Keep C</a:t>
            </a:r>
            <a:r>
              <a:rPr lang="en-US" sz="2300" baseline="-25000" dirty="0" smtClean="0"/>
              <a:t>BOOT</a:t>
            </a:r>
            <a:r>
              <a:rPr lang="en-US" sz="2300" dirty="0" smtClean="0"/>
              <a:t> and V</a:t>
            </a:r>
            <a:r>
              <a:rPr lang="en-US" sz="2300" baseline="-25000" dirty="0" smtClean="0"/>
              <a:t>DD</a:t>
            </a:r>
            <a:r>
              <a:rPr lang="en-US" sz="2300" dirty="0" smtClean="0"/>
              <a:t> bypass caps very close to driver and FETs</a:t>
            </a:r>
          </a:p>
          <a:p>
            <a:pPr eaLnBrk="1" hangingPunct="1"/>
            <a:r>
              <a:rPr lang="en-US" sz="2300" dirty="0" smtClean="0"/>
              <a:t>Minimize loop area between gate drive and its return path: from source of FET to bypass cap ground</a:t>
            </a:r>
          </a:p>
          <a:p>
            <a:pPr eaLnBrk="1" hangingPunct="1"/>
            <a:r>
              <a:rPr lang="en-US" sz="2300" dirty="0" smtClean="0"/>
              <a:t> Minimize stray inductance in the power path</a:t>
            </a:r>
          </a:p>
          <a:p>
            <a:pPr lvl="1" eaLnBrk="1" hangingPunct="1"/>
            <a:r>
              <a:rPr lang="en-US" sz="1900" dirty="0" smtClean="0"/>
              <a:t>Avoid </a:t>
            </a:r>
            <a:r>
              <a:rPr lang="en-US" sz="1900" dirty="0" err="1" smtClean="0"/>
              <a:t>vias</a:t>
            </a:r>
            <a:r>
              <a:rPr lang="en-US" sz="1900" dirty="0" smtClean="0"/>
              <a:t> in </a:t>
            </a:r>
            <a:r>
              <a:rPr lang="en-US" sz="1900" dirty="0" err="1" smtClean="0"/>
              <a:t>di</a:t>
            </a:r>
            <a:r>
              <a:rPr lang="en-US" sz="1900" dirty="0" smtClean="0"/>
              <a:t>/</a:t>
            </a:r>
            <a:r>
              <a:rPr lang="en-US" sz="1900" dirty="0" err="1" smtClean="0"/>
              <a:t>dt</a:t>
            </a:r>
            <a:r>
              <a:rPr lang="en-US" sz="1900" dirty="0" smtClean="0"/>
              <a:t> path</a:t>
            </a:r>
          </a:p>
          <a:p>
            <a:pPr lvl="1" eaLnBrk="1" hangingPunct="1"/>
            <a:r>
              <a:rPr lang="en-US" sz="1900" dirty="0" smtClean="0"/>
              <a:t>Short trace and width </a:t>
            </a:r>
            <a:r>
              <a:rPr lang="en-US" sz="1900" dirty="0" smtClean="0"/>
              <a:t>&gt;0.5mm for </a:t>
            </a:r>
            <a:r>
              <a:rPr lang="en-US" dirty="0" smtClean="0"/>
              <a:t>C</a:t>
            </a:r>
            <a:r>
              <a:rPr lang="en-US" baseline="-25000" dirty="0" smtClean="0"/>
              <a:t>BOOT</a:t>
            </a:r>
            <a:r>
              <a:rPr lang="en-US" dirty="0" smtClean="0"/>
              <a:t>, C</a:t>
            </a:r>
            <a:r>
              <a:rPr lang="en-US" baseline="-25000" dirty="0" smtClean="0"/>
              <a:t>VDD-bypass</a:t>
            </a:r>
            <a:r>
              <a:rPr lang="en-US" dirty="0" smtClean="0"/>
              <a:t>, and Gate drive</a:t>
            </a:r>
            <a:endParaRPr lang="en-US" sz="1900" dirty="0" smtClean="0"/>
          </a:p>
          <a:p>
            <a:pPr eaLnBrk="1" hangingPunct="1"/>
            <a:endParaRPr lang="en-US" sz="2300" dirty="0" smtClean="0"/>
          </a:p>
        </p:txBody>
      </p:sp>
      <p:sp>
        <p:nvSpPr>
          <p:cNvPr id="58372" name="Slide Number Placeholder 2"/>
          <p:cNvSpPr>
            <a:spLocks noGrp="1"/>
          </p:cNvSpPr>
          <p:nvPr>
            <p:ph type="sldNum" sz="quarter" idx="10"/>
          </p:nvPr>
        </p:nvSpPr>
        <p:spPr>
          <a:noFill/>
        </p:spPr>
        <p:txBody>
          <a:bodyPr/>
          <a:lstStyle/>
          <a:p>
            <a:fld id="{B3969041-C64B-4AEC-90F4-3D57028FEB6D}" type="slidenum">
              <a:rPr lang="en-US" smtClean="0">
                <a:latin typeface="Arial" pitchFamily="34" charset="0"/>
              </a:rPr>
              <a:pPr/>
              <a:t>32</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rgbClr val="F9DD67"/>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defRPr/>
            </a:pPr>
            <a:r>
              <a:rPr lang="en-US" sz="2400" b="1" dirty="0">
                <a:cs typeface="Arial" pitchFamily="34" charset="0"/>
              </a:rPr>
              <a:t>Critical Path </a:t>
            </a:r>
            <a:r>
              <a:rPr lang="en-US" dirty="0">
                <a:cs typeface="Arial" pitchFamily="34" charset="0"/>
              </a:rPr>
              <a:t>Area </a:t>
            </a:r>
            <a:r>
              <a:rPr lang="en-US" sz="2400" b="1" dirty="0">
                <a:cs typeface="Arial" pitchFamily="34" charset="0"/>
              </a:rPr>
              <a:t>Reduction</a:t>
            </a:r>
          </a:p>
        </p:txBody>
      </p:sp>
      <p:sp>
        <p:nvSpPr>
          <p:cNvPr id="8" name="Rounded Rectangle 7"/>
          <p:cNvSpPr/>
          <p:nvPr/>
        </p:nvSpPr>
        <p:spPr bwMode="auto">
          <a:xfrm>
            <a:off x="5236464" y="1078992"/>
            <a:ext cx="3531755"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solidFill>
                  <a:schemeClr val="bg1"/>
                </a:solidFill>
                <a:cs typeface="Arial" pitchFamily="34" charset="0"/>
              </a:rPr>
              <a:t>Grounding</a:t>
            </a:r>
          </a:p>
        </p:txBody>
      </p:sp>
      <p:grpSp>
        <p:nvGrpSpPr>
          <p:cNvPr id="2" name="Group 12"/>
          <p:cNvGrpSpPr/>
          <p:nvPr/>
        </p:nvGrpSpPr>
        <p:grpSpPr>
          <a:xfrm>
            <a:off x="371857" y="1767840"/>
            <a:ext cx="1121664" cy="4401312"/>
            <a:chOff x="371857" y="1767840"/>
            <a:chExt cx="1121664" cy="4163568"/>
          </a:xfrm>
          <a:solidFill>
            <a:schemeClr val="bg1">
              <a:lumMod val="65000"/>
            </a:schemeClr>
          </a:solidFill>
        </p:grpSpPr>
        <p:sp>
          <p:nvSpPr>
            <p:cNvPr id="9" name="Rounded Rectangle 8"/>
            <p:cNvSpPr/>
            <p:nvPr/>
          </p:nvSpPr>
          <p:spPr bwMode="auto">
            <a:xfrm>
              <a:off x="377953" y="1767840"/>
              <a:ext cx="1109472" cy="1377696"/>
            </a:xfrm>
            <a:prstGeom prst="roundRect">
              <a:avLst/>
            </a:prstGeom>
            <a:grp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High </a:t>
              </a:r>
              <a:r>
                <a:rPr lang="en-US" sz="2000" dirty="0" err="1">
                  <a:solidFill>
                    <a:schemeClr val="bg1"/>
                  </a:solidFill>
                  <a:cs typeface="Arial" pitchFamily="34" charset="0"/>
                </a:rPr>
                <a:t>di</a:t>
              </a:r>
              <a:r>
                <a:rPr lang="en-US" sz="2000" dirty="0">
                  <a:solidFill>
                    <a:schemeClr val="bg1"/>
                  </a:solidFill>
                  <a:cs typeface="Arial" pitchFamily="34" charset="0"/>
                </a:rPr>
                <a:t>/</a:t>
              </a:r>
              <a:r>
                <a:rPr lang="en-US" sz="2000" dirty="0" err="1">
                  <a:solidFill>
                    <a:schemeClr val="bg1"/>
                  </a:solidFill>
                  <a:cs typeface="Arial" pitchFamily="34" charset="0"/>
                </a:rPr>
                <a:t>dt</a:t>
              </a:r>
              <a:r>
                <a:rPr lang="en-US" sz="2000" dirty="0">
                  <a:solidFill>
                    <a:schemeClr val="bg1"/>
                  </a:solidFill>
                  <a:cs typeface="Arial" pitchFamily="34" charset="0"/>
                </a:rPr>
                <a:t> Caps</a:t>
              </a:r>
            </a:p>
          </p:txBody>
        </p:sp>
        <p:sp>
          <p:nvSpPr>
            <p:cNvPr id="11" name="Rounded Rectangle 10"/>
            <p:cNvSpPr/>
            <p:nvPr/>
          </p:nvSpPr>
          <p:spPr bwMode="auto">
            <a:xfrm>
              <a:off x="384049" y="3163824"/>
              <a:ext cx="1109472" cy="1377696"/>
            </a:xfrm>
            <a:prstGeom prst="roundRect">
              <a:avLst/>
            </a:prstGeom>
            <a:grp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SW Node</a:t>
              </a:r>
            </a:p>
          </p:txBody>
        </p:sp>
        <p:sp>
          <p:nvSpPr>
            <p:cNvPr id="12" name="Rounded Rectangle 11"/>
            <p:cNvSpPr/>
            <p:nvPr/>
          </p:nvSpPr>
          <p:spPr bwMode="auto">
            <a:xfrm>
              <a:off x="371857" y="4553712"/>
              <a:ext cx="1109472" cy="1377696"/>
            </a:xfrm>
            <a:prstGeom prst="roundRect">
              <a:avLst/>
            </a:prstGeom>
            <a:solidFill>
              <a:srgbClr val="FFC000"/>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FETs &amp; Driver</a:t>
              </a:r>
            </a:p>
          </p:txBody>
        </p:sp>
      </p:grpSp>
      <p:sp>
        <p:nvSpPr>
          <p:cNvPr id="13" name="Left Arrow 12">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4940300" y="5548313"/>
            <a:ext cx="3784600" cy="827087"/>
          </a:xfrm>
          <a:prstGeom prst="rect">
            <a:avLst/>
          </a:prstGeom>
          <a:solidFill>
            <a:schemeClr val="bg1"/>
          </a:solidFill>
          <a:ln w="9525">
            <a:noFill/>
            <a:miter lim="800000"/>
            <a:headEnd/>
            <a:tailEnd/>
          </a:ln>
        </p:spPr>
        <p:txBody>
          <a:bodyPr anchor="ctr">
            <a:spAutoFit/>
          </a:bodyPr>
          <a:lstStyle/>
          <a:p>
            <a:pPr algn="ctr">
              <a:defRPr/>
            </a:pPr>
            <a:r>
              <a:rPr lang="en-US" sz="1600" dirty="0">
                <a:solidFill>
                  <a:schemeClr val="accent1"/>
                </a:solidFill>
                <a:latin typeface="+mn-lt"/>
                <a:ea typeface="MS Mincho" charset="-128"/>
              </a:rPr>
              <a:t>R</a:t>
            </a:r>
            <a:r>
              <a:rPr lang="en-US" sz="1600" b="1" dirty="0">
                <a:solidFill>
                  <a:schemeClr val="accent1"/>
                </a:solidFill>
                <a:latin typeface="+mn-lt"/>
                <a:ea typeface="MS Mincho" charset="-128"/>
              </a:rPr>
              <a:t>esistor </a:t>
            </a:r>
            <a:r>
              <a:rPr lang="en-US" sz="1600" dirty="0">
                <a:solidFill>
                  <a:schemeClr val="accent1"/>
                </a:solidFill>
                <a:latin typeface="+mn-lt"/>
                <a:ea typeface="MS Mincho" charset="-128"/>
              </a:rPr>
              <a:t>in Series w/ Gate </a:t>
            </a:r>
            <a:r>
              <a:rPr lang="en-US" sz="1600" b="1" dirty="0">
                <a:solidFill>
                  <a:schemeClr val="accent1"/>
                </a:solidFill>
                <a:latin typeface="+mn-lt"/>
                <a:ea typeface="MS Mincho" charset="-128"/>
              </a:rPr>
              <a:t>to Slow Down both Rising and Falling Rates; Diode to Reduce Falling Time </a:t>
            </a:r>
          </a:p>
        </p:txBody>
      </p:sp>
      <p:sp>
        <p:nvSpPr>
          <p:cNvPr id="10244"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10245" name="Content Placeholder 5"/>
          <p:cNvSpPr>
            <a:spLocks noGrp="1"/>
          </p:cNvSpPr>
          <p:nvPr>
            <p:ph idx="1"/>
          </p:nvPr>
        </p:nvSpPr>
        <p:spPr>
          <a:xfrm>
            <a:off x="1500188" y="1584325"/>
            <a:ext cx="7262812" cy="4521200"/>
          </a:xfrm>
          <a:ln w="38100">
            <a:solidFill>
              <a:srgbClr val="FFC000"/>
            </a:solidFill>
          </a:ln>
        </p:spPr>
        <p:txBody>
          <a:bodyPr/>
          <a:lstStyle/>
          <a:p>
            <a:pPr eaLnBrk="1" hangingPunct="1">
              <a:lnSpc>
                <a:spcPct val="80000"/>
              </a:lnSpc>
            </a:pPr>
            <a:r>
              <a:rPr lang="en-US" smtClean="0"/>
              <a:t>Contradiction on SW node transition rate:</a:t>
            </a:r>
          </a:p>
          <a:p>
            <a:pPr lvl="1" eaLnBrk="1" hangingPunct="1">
              <a:lnSpc>
                <a:spcPct val="80000"/>
              </a:lnSpc>
            </a:pPr>
            <a:r>
              <a:rPr lang="en-US" smtClean="0"/>
              <a:t>Faster Rising and Falling Times</a:t>
            </a:r>
          </a:p>
          <a:p>
            <a:pPr lvl="1" eaLnBrk="1" hangingPunct="1">
              <a:lnSpc>
                <a:spcPct val="80000"/>
              </a:lnSpc>
              <a:buFontTx/>
              <a:buNone/>
            </a:pPr>
            <a:r>
              <a:rPr lang="en-US" smtClean="0"/>
              <a:t>		= Less sw losses</a:t>
            </a:r>
          </a:p>
          <a:p>
            <a:pPr lvl="1" eaLnBrk="1" hangingPunct="1">
              <a:lnSpc>
                <a:spcPct val="80000"/>
              </a:lnSpc>
              <a:buFontTx/>
              <a:buNone/>
            </a:pPr>
            <a:r>
              <a:rPr lang="en-US" smtClean="0"/>
              <a:t>		= higher EMI generated</a:t>
            </a:r>
          </a:p>
          <a:p>
            <a:pPr eaLnBrk="1" hangingPunct="1">
              <a:lnSpc>
                <a:spcPct val="80000"/>
              </a:lnSpc>
            </a:pPr>
            <a:r>
              <a:rPr lang="en-US" smtClean="0"/>
              <a:t>Options to Slow Down Rise / Fall Time</a:t>
            </a:r>
          </a:p>
          <a:p>
            <a:pPr lvl="1" eaLnBrk="1" hangingPunct="1">
              <a:lnSpc>
                <a:spcPct val="80000"/>
              </a:lnSpc>
            </a:pPr>
            <a:r>
              <a:rPr lang="en-US" smtClean="0"/>
              <a:t>Use gate resistor to soften gate ringing</a:t>
            </a:r>
          </a:p>
          <a:p>
            <a:pPr lvl="1" eaLnBrk="1" hangingPunct="1">
              <a:lnSpc>
                <a:spcPct val="80000"/>
              </a:lnSpc>
            </a:pPr>
            <a:r>
              <a:rPr lang="en-US" smtClean="0"/>
              <a:t>Keep between 1 to 10ohms</a:t>
            </a:r>
          </a:p>
          <a:p>
            <a:pPr lvl="1" eaLnBrk="1" hangingPunct="1">
              <a:lnSpc>
                <a:spcPct val="80000"/>
              </a:lnSpc>
            </a:pPr>
            <a:r>
              <a:rPr lang="en-US" smtClean="0"/>
              <a:t>Low capacitance schottky diode to improve turn off time</a:t>
            </a:r>
          </a:p>
        </p:txBody>
      </p:sp>
      <p:sp>
        <p:nvSpPr>
          <p:cNvPr id="10246" name="Slide Number Placeholder 2"/>
          <p:cNvSpPr>
            <a:spLocks noGrp="1"/>
          </p:cNvSpPr>
          <p:nvPr>
            <p:ph type="sldNum" sz="quarter" idx="10"/>
          </p:nvPr>
        </p:nvSpPr>
        <p:spPr>
          <a:noFill/>
        </p:spPr>
        <p:txBody>
          <a:bodyPr/>
          <a:lstStyle/>
          <a:p>
            <a:fld id="{FA7D1176-63CB-46F5-82AE-3CEA71163B2A}" type="slidenum">
              <a:rPr lang="en-US" smtClean="0">
                <a:latin typeface="Arial" pitchFamily="34" charset="0"/>
              </a:rPr>
              <a:pPr/>
              <a:t>33</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rgbClr val="F9DD67"/>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cs typeface="Arial" pitchFamily="34" charset="0"/>
              </a:rPr>
              <a:t>Critical Path Loop Reduction</a:t>
            </a:r>
          </a:p>
        </p:txBody>
      </p:sp>
      <p:sp>
        <p:nvSpPr>
          <p:cNvPr id="8" name="Rounded Rectangle 7"/>
          <p:cNvSpPr/>
          <p:nvPr/>
        </p:nvSpPr>
        <p:spPr bwMode="auto">
          <a:xfrm>
            <a:off x="5236464" y="1078992"/>
            <a:ext cx="3531755"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solidFill>
                  <a:schemeClr val="bg1"/>
                </a:solidFill>
                <a:cs typeface="Arial" pitchFamily="34" charset="0"/>
              </a:rPr>
              <a:t>Grounding</a:t>
            </a:r>
          </a:p>
        </p:txBody>
      </p:sp>
      <p:grpSp>
        <p:nvGrpSpPr>
          <p:cNvPr id="2" name="Group 12"/>
          <p:cNvGrpSpPr/>
          <p:nvPr/>
        </p:nvGrpSpPr>
        <p:grpSpPr>
          <a:xfrm>
            <a:off x="371857" y="1767840"/>
            <a:ext cx="1121664" cy="4401312"/>
            <a:chOff x="371857" y="1767840"/>
            <a:chExt cx="1121664" cy="4163568"/>
          </a:xfrm>
          <a:solidFill>
            <a:schemeClr val="bg1">
              <a:lumMod val="65000"/>
            </a:schemeClr>
          </a:solidFill>
        </p:grpSpPr>
        <p:sp>
          <p:nvSpPr>
            <p:cNvPr id="9" name="Rounded Rectangle 8"/>
            <p:cNvSpPr/>
            <p:nvPr/>
          </p:nvSpPr>
          <p:spPr bwMode="auto">
            <a:xfrm>
              <a:off x="377953" y="1767840"/>
              <a:ext cx="1109472" cy="1377696"/>
            </a:xfrm>
            <a:prstGeom prst="roundRect">
              <a:avLst/>
            </a:prstGeom>
            <a:grp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High </a:t>
              </a:r>
              <a:r>
                <a:rPr lang="en-US" sz="2000" dirty="0" err="1">
                  <a:solidFill>
                    <a:schemeClr val="bg1"/>
                  </a:solidFill>
                  <a:cs typeface="Arial" pitchFamily="34" charset="0"/>
                </a:rPr>
                <a:t>di</a:t>
              </a:r>
              <a:r>
                <a:rPr lang="en-US" sz="2000" dirty="0">
                  <a:solidFill>
                    <a:schemeClr val="bg1"/>
                  </a:solidFill>
                  <a:cs typeface="Arial" pitchFamily="34" charset="0"/>
                </a:rPr>
                <a:t>/</a:t>
              </a:r>
              <a:r>
                <a:rPr lang="en-US" sz="2000" dirty="0" err="1">
                  <a:solidFill>
                    <a:schemeClr val="bg1"/>
                  </a:solidFill>
                  <a:cs typeface="Arial" pitchFamily="34" charset="0"/>
                </a:rPr>
                <a:t>dt</a:t>
              </a:r>
              <a:r>
                <a:rPr lang="en-US" sz="2000" dirty="0">
                  <a:solidFill>
                    <a:schemeClr val="bg1"/>
                  </a:solidFill>
                  <a:cs typeface="Arial" pitchFamily="34" charset="0"/>
                </a:rPr>
                <a:t> Caps</a:t>
              </a:r>
            </a:p>
          </p:txBody>
        </p:sp>
        <p:sp>
          <p:nvSpPr>
            <p:cNvPr id="11" name="Rounded Rectangle 10"/>
            <p:cNvSpPr/>
            <p:nvPr/>
          </p:nvSpPr>
          <p:spPr bwMode="auto">
            <a:xfrm>
              <a:off x="384049" y="3163824"/>
              <a:ext cx="1109472" cy="1377696"/>
            </a:xfrm>
            <a:prstGeom prst="roundRect">
              <a:avLst/>
            </a:prstGeom>
            <a:grp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SW Node</a:t>
              </a:r>
            </a:p>
          </p:txBody>
        </p:sp>
        <p:sp>
          <p:nvSpPr>
            <p:cNvPr id="12" name="Rounded Rectangle 11"/>
            <p:cNvSpPr/>
            <p:nvPr/>
          </p:nvSpPr>
          <p:spPr bwMode="auto">
            <a:xfrm>
              <a:off x="371857" y="4553712"/>
              <a:ext cx="1109472" cy="1377696"/>
            </a:xfrm>
            <a:prstGeom prst="roundRect">
              <a:avLst/>
            </a:prstGeom>
            <a:solidFill>
              <a:srgbClr val="FFC000"/>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000" dirty="0">
                  <a:solidFill>
                    <a:schemeClr val="bg1"/>
                  </a:solidFill>
                  <a:cs typeface="Arial" pitchFamily="34" charset="0"/>
                </a:rPr>
                <a:t>FETs &amp; Driver</a:t>
              </a:r>
            </a:p>
          </p:txBody>
        </p:sp>
      </p:grpSp>
      <p:graphicFrame>
        <p:nvGraphicFramePr>
          <p:cNvPr id="10242" name="Object 2"/>
          <p:cNvGraphicFramePr>
            <a:graphicFrameLocks noChangeAspect="1"/>
          </p:cNvGraphicFramePr>
          <p:nvPr/>
        </p:nvGraphicFramePr>
        <p:xfrm>
          <a:off x="5284788" y="4006850"/>
          <a:ext cx="2849562" cy="1597025"/>
        </p:xfrm>
        <a:graphic>
          <a:graphicData uri="http://schemas.openxmlformats.org/presentationml/2006/ole">
            <p:oleObj spid="_x0000_s10242" name="Visio" r:id="rId4" imgW="1848943" imgH="1144251" progId="Visio.Drawing.11">
              <p:embed/>
            </p:oleObj>
          </a:graphicData>
        </a:graphic>
      </p:graphicFrame>
      <p:pic>
        <p:nvPicPr>
          <p:cNvPr id="10254" name="Picture 5"/>
          <p:cNvPicPr>
            <a:picLocks noChangeAspect="1" noChangeArrowheads="1"/>
          </p:cNvPicPr>
          <p:nvPr/>
        </p:nvPicPr>
        <p:blipFill>
          <a:blip r:embed="rId5" cstate="print"/>
          <a:srcRect/>
          <a:stretch>
            <a:fillRect/>
          </a:stretch>
        </p:blipFill>
        <p:spPr bwMode="auto">
          <a:xfrm>
            <a:off x="2028825" y="4044950"/>
            <a:ext cx="2619375" cy="1408113"/>
          </a:xfrm>
          <a:prstGeom prst="rect">
            <a:avLst/>
          </a:prstGeom>
          <a:noFill/>
          <a:ln w="9525">
            <a:noFill/>
            <a:miter lim="800000"/>
            <a:headEnd/>
            <a:tailEnd/>
          </a:ln>
        </p:spPr>
      </p:pic>
      <p:sp>
        <p:nvSpPr>
          <p:cNvPr id="17" name="Rectangle 6"/>
          <p:cNvSpPr>
            <a:spLocks noChangeArrowheads="1"/>
          </p:cNvSpPr>
          <p:nvPr/>
        </p:nvSpPr>
        <p:spPr bwMode="auto">
          <a:xfrm>
            <a:off x="1609725" y="5551488"/>
            <a:ext cx="3476625" cy="534987"/>
          </a:xfrm>
          <a:prstGeom prst="rect">
            <a:avLst/>
          </a:prstGeom>
          <a:solidFill>
            <a:schemeClr val="bg1"/>
          </a:solidFill>
          <a:ln w="9525">
            <a:noFill/>
            <a:miter lim="800000"/>
            <a:headEnd/>
            <a:tailEnd/>
          </a:ln>
        </p:spPr>
        <p:txBody>
          <a:bodyPr anchor="ctr">
            <a:spAutoFit/>
          </a:bodyPr>
          <a:lstStyle/>
          <a:p>
            <a:pPr algn="ctr">
              <a:defRPr/>
            </a:pPr>
            <a:r>
              <a:rPr lang="en-US" sz="1600" b="1" dirty="0">
                <a:solidFill>
                  <a:schemeClr val="accent1"/>
                </a:solidFill>
                <a:latin typeface="+mn-lt"/>
                <a:ea typeface="MS Mincho" charset="-128"/>
              </a:rPr>
              <a:t>Resistor in Series with </a:t>
            </a:r>
            <a:r>
              <a:rPr lang="en-US" sz="1600" b="1" dirty="0" err="1">
                <a:solidFill>
                  <a:schemeClr val="accent1"/>
                </a:solidFill>
                <a:latin typeface="+mn-lt"/>
                <a:ea typeface="MS Mincho" charset="-128"/>
              </a:rPr>
              <a:t>Cboot</a:t>
            </a:r>
            <a:r>
              <a:rPr lang="en-US" sz="1600" b="1" dirty="0">
                <a:solidFill>
                  <a:schemeClr val="accent1"/>
                </a:solidFill>
                <a:latin typeface="+mn-lt"/>
                <a:ea typeface="MS Mincho" charset="-128"/>
              </a:rPr>
              <a:t> to Slow Down HS FET Rising Rate</a:t>
            </a:r>
          </a:p>
        </p:txBody>
      </p:sp>
      <p:sp>
        <p:nvSpPr>
          <p:cNvPr id="15" name="Left Arrow 14">
            <a:hlinkClick r:id="rId6"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6" name="Content Placeholder 5"/>
          <p:cNvSpPr>
            <a:spLocks noGrp="1"/>
          </p:cNvSpPr>
          <p:nvPr>
            <p:ph idx="1"/>
          </p:nvPr>
        </p:nvSpPr>
        <p:spPr>
          <a:xfrm>
            <a:off x="365125" y="1584325"/>
            <a:ext cx="8397875" cy="4587875"/>
          </a:xfrm>
          <a:ln w="38100">
            <a:solidFill>
              <a:schemeClr val="accent2">
                <a:lumMod val="60000"/>
                <a:lumOff val="40000"/>
              </a:schemeClr>
            </a:solidFill>
          </a:ln>
        </p:spPr>
        <p:txBody>
          <a:bodyPr/>
          <a:lstStyle/>
          <a:p>
            <a:pPr eaLnBrk="1" hangingPunct="1">
              <a:defRPr/>
            </a:pPr>
            <a:r>
              <a:rPr lang="en-US" dirty="0" smtClean="0"/>
              <a:t>Ground Plane</a:t>
            </a:r>
          </a:p>
          <a:p>
            <a:pPr lvl="1" eaLnBrk="1" hangingPunct="1">
              <a:defRPr/>
            </a:pPr>
            <a:r>
              <a:rPr lang="en-US" dirty="0" smtClean="0"/>
              <a:t>Return Current Takes The Least </a:t>
            </a:r>
            <a:r>
              <a:rPr lang="en-US" dirty="0" smtClean="0">
                <a:solidFill>
                  <a:srgbClr val="FF0000"/>
                </a:solidFill>
              </a:rPr>
              <a:t>IMPEDANCE </a:t>
            </a:r>
            <a:r>
              <a:rPr lang="en-US" dirty="0" smtClean="0"/>
              <a:t>Path</a:t>
            </a:r>
          </a:p>
          <a:p>
            <a:pPr lvl="1" eaLnBrk="1" hangingPunct="1">
              <a:defRPr/>
            </a:pPr>
            <a:r>
              <a:rPr lang="en-US" dirty="0" smtClean="0"/>
              <a:t>Unbroken Ground Plane Provides Shortest Return Path – Image current return path</a:t>
            </a:r>
          </a:p>
          <a:p>
            <a:pPr lvl="1" eaLnBrk="1" hangingPunct="1">
              <a:buFontTx/>
              <a:buNone/>
              <a:defRPr/>
            </a:pPr>
            <a:endParaRPr lang="en-US" dirty="0" smtClean="0"/>
          </a:p>
          <a:p>
            <a:pPr eaLnBrk="1" hangingPunct="1">
              <a:defRPr/>
            </a:pPr>
            <a:endParaRPr lang="en-US" dirty="0"/>
          </a:p>
        </p:txBody>
      </p:sp>
      <p:sp>
        <p:nvSpPr>
          <p:cNvPr id="59396" name="Slide Number Placeholder 2"/>
          <p:cNvSpPr>
            <a:spLocks noGrp="1"/>
          </p:cNvSpPr>
          <p:nvPr>
            <p:ph type="sldNum" sz="quarter" idx="10"/>
          </p:nvPr>
        </p:nvSpPr>
        <p:spPr>
          <a:xfrm>
            <a:off x="6642100" y="6154738"/>
            <a:ext cx="2133600" cy="206375"/>
          </a:xfrm>
          <a:noFill/>
        </p:spPr>
        <p:txBody>
          <a:bodyPr/>
          <a:lstStyle/>
          <a:p>
            <a:fld id="{279F38C9-7E69-4A58-9AA8-16489B272963}" type="slidenum">
              <a:rPr lang="en-US" smtClean="0">
                <a:latin typeface="Arial" pitchFamily="34" charset="0"/>
              </a:rPr>
              <a:pPr/>
              <a:t>34</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solidFill>
                  <a:schemeClr val="bg1"/>
                </a:solidFill>
                <a:cs typeface="Arial" pitchFamily="34" charset="0"/>
              </a:rPr>
              <a:t>Critical Path Loop Reduction</a:t>
            </a:r>
          </a:p>
        </p:txBody>
      </p:sp>
      <p:sp>
        <p:nvSpPr>
          <p:cNvPr id="8" name="Rounded Rectangle 7"/>
          <p:cNvSpPr/>
          <p:nvPr/>
        </p:nvSpPr>
        <p:spPr bwMode="auto">
          <a:xfrm>
            <a:off x="5236464" y="1078992"/>
            <a:ext cx="3531755" cy="499872"/>
          </a:xfrm>
          <a:prstGeom prst="round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cs typeface="Arial" pitchFamily="34" charset="0"/>
              </a:rPr>
              <a:t>Grounding</a:t>
            </a:r>
          </a:p>
        </p:txBody>
      </p:sp>
      <p:sp>
        <p:nvSpPr>
          <p:cNvPr id="59403" name="Parallelogram 13"/>
          <p:cNvSpPr>
            <a:spLocks noChangeArrowheads="1"/>
          </p:cNvSpPr>
          <p:nvPr/>
        </p:nvSpPr>
        <p:spPr bwMode="auto">
          <a:xfrm>
            <a:off x="738188" y="3170238"/>
            <a:ext cx="3306762" cy="1741487"/>
          </a:xfrm>
          <a:prstGeom prst="parallelogram">
            <a:avLst>
              <a:gd name="adj" fmla="val 35603"/>
            </a:avLst>
          </a:prstGeom>
          <a:solidFill>
            <a:srgbClr val="008000">
              <a:alpha val="27058"/>
            </a:srgbClr>
          </a:solidFill>
          <a:ln w="19050" algn="ctr">
            <a:solidFill>
              <a:schemeClr val="bg2"/>
            </a:solidFill>
            <a:round/>
            <a:headEnd/>
            <a:tailEnd/>
          </a:ln>
        </p:spPr>
        <p:txBody>
          <a:bodyPr anchor="ctr"/>
          <a:lstStyle/>
          <a:p>
            <a:pPr algn="ctr">
              <a:lnSpc>
                <a:spcPct val="90000"/>
              </a:lnSpc>
              <a:spcBef>
                <a:spcPct val="50000"/>
              </a:spcBef>
            </a:pPr>
            <a:endParaRPr lang="en-US" sz="2800" b="1">
              <a:cs typeface="Arial" pitchFamily="34" charset="0"/>
            </a:endParaRPr>
          </a:p>
        </p:txBody>
      </p:sp>
      <p:sp>
        <p:nvSpPr>
          <p:cNvPr id="59404" name="Parallelogram 14"/>
          <p:cNvSpPr>
            <a:spLocks noChangeArrowheads="1"/>
          </p:cNvSpPr>
          <p:nvPr/>
        </p:nvSpPr>
        <p:spPr bwMode="auto">
          <a:xfrm>
            <a:off x="862013" y="3254375"/>
            <a:ext cx="3306762" cy="1741488"/>
          </a:xfrm>
          <a:prstGeom prst="parallelogram">
            <a:avLst>
              <a:gd name="adj" fmla="val 35603"/>
            </a:avLst>
          </a:prstGeom>
          <a:solidFill>
            <a:srgbClr val="85CEFF">
              <a:alpha val="27058"/>
            </a:srgbClr>
          </a:solidFill>
          <a:ln w="19050" algn="ctr">
            <a:solidFill>
              <a:schemeClr val="bg2"/>
            </a:solidFill>
            <a:round/>
            <a:headEnd/>
            <a:tailEnd/>
          </a:ln>
        </p:spPr>
        <p:txBody>
          <a:bodyPr anchor="ctr"/>
          <a:lstStyle/>
          <a:p>
            <a:pPr algn="ctr">
              <a:lnSpc>
                <a:spcPct val="90000"/>
              </a:lnSpc>
              <a:spcBef>
                <a:spcPct val="50000"/>
              </a:spcBef>
            </a:pPr>
            <a:endParaRPr lang="en-US" sz="2800" b="1">
              <a:cs typeface="Arial" pitchFamily="34" charset="0"/>
            </a:endParaRPr>
          </a:p>
        </p:txBody>
      </p:sp>
      <p:sp>
        <p:nvSpPr>
          <p:cNvPr id="59405" name="Parallelogram 15"/>
          <p:cNvSpPr>
            <a:spLocks noChangeArrowheads="1"/>
          </p:cNvSpPr>
          <p:nvPr/>
        </p:nvSpPr>
        <p:spPr bwMode="auto">
          <a:xfrm>
            <a:off x="835025" y="4619625"/>
            <a:ext cx="2655888" cy="77788"/>
          </a:xfrm>
          <a:prstGeom prst="parallelogram">
            <a:avLst>
              <a:gd name="adj" fmla="val 24975"/>
            </a:avLst>
          </a:prstGeom>
          <a:solidFill>
            <a:srgbClr val="00B050"/>
          </a:solidFill>
          <a:ln w="19050" algn="ctr">
            <a:solidFill>
              <a:schemeClr val="bg2"/>
            </a:solidFill>
            <a:round/>
            <a:headEnd/>
            <a:tailEnd/>
          </a:ln>
        </p:spPr>
        <p:txBody>
          <a:bodyPr anchor="ctr"/>
          <a:lstStyle/>
          <a:p>
            <a:pPr algn="ctr">
              <a:lnSpc>
                <a:spcPct val="90000"/>
              </a:lnSpc>
              <a:spcBef>
                <a:spcPct val="50000"/>
              </a:spcBef>
            </a:pPr>
            <a:endParaRPr lang="en-US" sz="2800" b="1">
              <a:cs typeface="Arial" pitchFamily="34" charset="0"/>
            </a:endParaRPr>
          </a:p>
        </p:txBody>
      </p:sp>
      <p:grpSp>
        <p:nvGrpSpPr>
          <p:cNvPr id="2" name="Group 35"/>
          <p:cNvGrpSpPr>
            <a:grpSpLocks/>
          </p:cNvGrpSpPr>
          <p:nvPr/>
        </p:nvGrpSpPr>
        <p:grpSpPr bwMode="auto">
          <a:xfrm>
            <a:off x="533400" y="4211638"/>
            <a:ext cx="3268663" cy="449262"/>
            <a:chOff x="533985" y="4068635"/>
            <a:chExt cx="3268492" cy="449061"/>
          </a:xfrm>
        </p:grpSpPr>
        <p:cxnSp>
          <p:nvCxnSpPr>
            <p:cNvPr id="17" name="Straight Arrow Connector 16"/>
            <p:cNvCxnSpPr/>
            <p:nvPr/>
          </p:nvCxnSpPr>
          <p:spPr bwMode="auto">
            <a:xfrm>
              <a:off x="1283015" y="4516108"/>
              <a:ext cx="1964987" cy="1588"/>
            </a:xfrm>
            <a:prstGeom prst="straightConnector1">
              <a:avLst/>
            </a:prstGeom>
            <a:solidFill>
              <a:schemeClr val="hlink"/>
            </a:solidFill>
            <a:ln w="38100" cap="flat" cmpd="sng" algn="ctr">
              <a:solidFill>
                <a:schemeClr val="tx1"/>
              </a:solidFill>
              <a:prstDash val="solid"/>
              <a:round/>
              <a:headEnd type="none" w="med" len="med"/>
              <a:tailEnd type="arrow"/>
            </a:ln>
            <a:effectLst>
              <a:glow rad="101600">
                <a:schemeClr val="accent1">
                  <a:satMod val="175000"/>
                  <a:alpha val="40000"/>
                </a:schemeClr>
              </a:glow>
            </a:effectLst>
          </p:spPr>
        </p:cxnSp>
        <p:sp>
          <p:nvSpPr>
            <p:cNvPr id="59430" name="TextBox 18"/>
            <p:cNvSpPr txBox="1">
              <a:spLocks noChangeArrowheads="1"/>
            </p:cNvSpPr>
            <p:nvPr/>
          </p:nvSpPr>
          <p:spPr bwMode="auto">
            <a:xfrm>
              <a:off x="533985" y="4068635"/>
              <a:ext cx="3268492" cy="313932"/>
            </a:xfrm>
            <a:prstGeom prst="rect">
              <a:avLst/>
            </a:prstGeom>
            <a:noFill/>
            <a:ln w="9525">
              <a:noFill/>
              <a:miter lim="800000"/>
              <a:headEnd/>
              <a:tailEnd/>
            </a:ln>
          </p:spPr>
          <p:txBody>
            <a:bodyPr>
              <a:spAutoFit/>
            </a:bodyPr>
            <a:lstStyle/>
            <a:p>
              <a:r>
                <a:rPr lang="en-US" sz="1600"/>
                <a:t>Current flow in top layer trace</a:t>
              </a:r>
            </a:p>
          </p:txBody>
        </p:sp>
      </p:grpSp>
      <p:sp>
        <p:nvSpPr>
          <p:cNvPr id="59407" name="TextBox 19"/>
          <p:cNvSpPr txBox="1">
            <a:spLocks noChangeArrowheads="1"/>
          </p:cNvSpPr>
          <p:nvPr/>
        </p:nvSpPr>
        <p:spPr bwMode="auto">
          <a:xfrm>
            <a:off x="4013200" y="3760788"/>
            <a:ext cx="936625" cy="534987"/>
          </a:xfrm>
          <a:prstGeom prst="rect">
            <a:avLst/>
          </a:prstGeom>
          <a:noFill/>
          <a:ln w="9525">
            <a:noFill/>
            <a:miter lim="800000"/>
            <a:headEnd/>
            <a:tailEnd/>
          </a:ln>
        </p:spPr>
        <p:txBody>
          <a:bodyPr>
            <a:spAutoFit/>
          </a:bodyPr>
          <a:lstStyle/>
          <a:p>
            <a:r>
              <a:rPr lang="en-US" sz="1600"/>
              <a:t>Ground Plane</a:t>
            </a:r>
          </a:p>
        </p:txBody>
      </p:sp>
      <p:cxnSp>
        <p:nvCxnSpPr>
          <p:cNvPr id="59408" name="Straight Arrow Connector 20"/>
          <p:cNvCxnSpPr>
            <a:cxnSpLocks noChangeShapeType="1"/>
          </p:cNvCxnSpPr>
          <p:nvPr/>
        </p:nvCxnSpPr>
        <p:spPr bwMode="auto">
          <a:xfrm rot="10800000">
            <a:off x="3978275" y="3559175"/>
            <a:ext cx="261938" cy="223838"/>
          </a:xfrm>
          <a:prstGeom prst="straightConnector1">
            <a:avLst/>
          </a:prstGeom>
          <a:noFill/>
          <a:ln w="19050" algn="ctr">
            <a:solidFill>
              <a:schemeClr val="bg2"/>
            </a:solidFill>
            <a:round/>
            <a:headEnd/>
            <a:tailEnd type="arrow" w="med" len="med"/>
          </a:ln>
        </p:spPr>
      </p:cxnSp>
      <p:grpSp>
        <p:nvGrpSpPr>
          <p:cNvPr id="3" name="Group 36"/>
          <p:cNvGrpSpPr>
            <a:grpSpLocks/>
          </p:cNvGrpSpPr>
          <p:nvPr/>
        </p:nvGrpSpPr>
        <p:grpSpPr bwMode="auto">
          <a:xfrm>
            <a:off x="695325" y="4795838"/>
            <a:ext cx="2601913" cy="1790700"/>
            <a:chOff x="696114" y="4652295"/>
            <a:chExt cx="2600527" cy="1398150"/>
          </a:xfrm>
        </p:grpSpPr>
        <p:cxnSp>
          <p:nvCxnSpPr>
            <p:cNvPr id="18" name="Straight Arrow Connector 17"/>
            <p:cNvCxnSpPr/>
            <p:nvPr/>
          </p:nvCxnSpPr>
          <p:spPr bwMode="auto">
            <a:xfrm rot="10800000">
              <a:off x="1253832" y="4652295"/>
              <a:ext cx="2013627" cy="1"/>
            </a:xfrm>
            <a:prstGeom prst="straightConnector1">
              <a:avLst/>
            </a:prstGeom>
            <a:solidFill>
              <a:schemeClr val="hlink"/>
            </a:solidFill>
            <a:ln w="38100" cap="flat" cmpd="sng" algn="ctr">
              <a:solidFill>
                <a:schemeClr val="bg2"/>
              </a:solidFill>
              <a:prstDash val="sysDash"/>
              <a:round/>
              <a:headEnd type="none" w="med" len="med"/>
              <a:tailEnd type="arrow"/>
            </a:ln>
            <a:effectLst>
              <a:glow rad="101600">
                <a:schemeClr val="accent1">
                  <a:satMod val="175000"/>
                  <a:alpha val="40000"/>
                </a:schemeClr>
              </a:glow>
            </a:effectLst>
          </p:spPr>
        </p:cxnSp>
        <p:sp>
          <p:nvSpPr>
            <p:cNvPr id="59428" name="TextBox 21"/>
            <p:cNvSpPr txBox="1">
              <a:spLocks noChangeArrowheads="1"/>
            </p:cNvSpPr>
            <p:nvPr/>
          </p:nvSpPr>
          <p:spPr bwMode="auto">
            <a:xfrm>
              <a:off x="696114" y="4921426"/>
              <a:ext cx="2600527" cy="1129019"/>
            </a:xfrm>
            <a:prstGeom prst="rect">
              <a:avLst/>
            </a:prstGeom>
            <a:solidFill>
              <a:schemeClr val="bg1"/>
            </a:solidFill>
            <a:ln w="9525">
              <a:noFill/>
              <a:miter lim="800000"/>
              <a:headEnd/>
              <a:tailEnd/>
            </a:ln>
          </p:spPr>
          <p:txBody>
            <a:bodyPr>
              <a:spAutoFit/>
            </a:bodyPr>
            <a:lstStyle/>
            <a:p>
              <a:r>
                <a:rPr lang="en-US" sz="1600"/>
                <a:t>Return current path in unbroken ground plane directly under path</a:t>
              </a:r>
            </a:p>
            <a:p>
              <a:r>
                <a:rPr lang="en-US" sz="1600"/>
                <a:t>Area minimized</a:t>
              </a:r>
            </a:p>
            <a:p>
              <a:r>
                <a:rPr lang="en-US" sz="1600"/>
                <a:t>B field minimized</a:t>
              </a:r>
            </a:p>
          </p:txBody>
        </p:sp>
      </p:grpSp>
      <p:sp>
        <p:nvSpPr>
          <p:cNvPr id="59410" name="Parallelogram 22"/>
          <p:cNvSpPr>
            <a:spLocks noChangeArrowheads="1"/>
          </p:cNvSpPr>
          <p:nvPr/>
        </p:nvSpPr>
        <p:spPr bwMode="auto">
          <a:xfrm>
            <a:off x="4716463" y="3767138"/>
            <a:ext cx="3308350" cy="1741487"/>
          </a:xfrm>
          <a:prstGeom prst="parallelogram">
            <a:avLst>
              <a:gd name="adj" fmla="val 35620"/>
            </a:avLst>
          </a:prstGeom>
          <a:solidFill>
            <a:srgbClr val="008000">
              <a:alpha val="27058"/>
            </a:srgbClr>
          </a:solidFill>
          <a:ln w="19050" algn="ctr">
            <a:solidFill>
              <a:schemeClr val="bg2"/>
            </a:solidFill>
            <a:round/>
            <a:headEnd/>
            <a:tailEnd/>
          </a:ln>
        </p:spPr>
        <p:txBody>
          <a:bodyPr anchor="ctr"/>
          <a:lstStyle/>
          <a:p>
            <a:pPr algn="ctr">
              <a:lnSpc>
                <a:spcPct val="90000"/>
              </a:lnSpc>
              <a:spcBef>
                <a:spcPct val="50000"/>
              </a:spcBef>
            </a:pPr>
            <a:endParaRPr lang="en-US" sz="2800" b="1">
              <a:cs typeface="Arial" pitchFamily="34" charset="0"/>
            </a:endParaRPr>
          </a:p>
        </p:txBody>
      </p:sp>
      <p:sp>
        <p:nvSpPr>
          <p:cNvPr id="59411" name="Parallelogram 23"/>
          <p:cNvSpPr>
            <a:spLocks noChangeArrowheads="1"/>
          </p:cNvSpPr>
          <p:nvPr/>
        </p:nvSpPr>
        <p:spPr bwMode="auto">
          <a:xfrm>
            <a:off x="4840288" y="3851275"/>
            <a:ext cx="3306762" cy="1741488"/>
          </a:xfrm>
          <a:prstGeom prst="parallelogram">
            <a:avLst>
              <a:gd name="adj" fmla="val 35603"/>
            </a:avLst>
          </a:prstGeom>
          <a:solidFill>
            <a:srgbClr val="85CEFF">
              <a:alpha val="27058"/>
            </a:srgbClr>
          </a:solidFill>
          <a:ln w="19050" algn="ctr">
            <a:solidFill>
              <a:schemeClr val="bg2"/>
            </a:solidFill>
            <a:round/>
            <a:headEnd/>
            <a:tailEnd/>
          </a:ln>
        </p:spPr>
        <p:txBody>
          <a:bodyPr anchor="ctr"/>
          <a:lstStyle/>
          <a:p>
            <a:pPr algn="ctr">
              <a:lnSpc>
                <a:spcPct val="90000"/>
              </a:lnSpc>
              <a:spcBef>
                <a:spcPct val="50000"/>
              </a:spcBef>
            </a:pPr>
            <a:endParaRPr lang="en-US" sz="2800" b="1">
              <a:cs typeface="Arial" pitchFamily="34" charset="0"/>
            </a:endParaRPr>
          </a:p>
        </p:txBody>
      </p:sp>
      <p:sp>
        <p:nvSpPr>
          <p:cNvPr id="59412" name="Parallelogram 24"/>
          <p:cNvSpPr>
            <a:spLocks noChangeArrowheads="1"/>
          </p:cNvSpPr>
          <p:nvPr/>
        </p:nvSpPr>
        <p:spPr bwMode="auto">
          <a:xfrm>
            <a:off x="4814888" y="5216525"/>
            <a:ext cx="2654300" cy="77788"/>
          </a:xfrm>
          <a:prstGeom prst="parallelogram">
            <a:avLst>
              <a:gd name="adj" fmla="val 24960"/>
            </a:avLst>
          </a:prstGeom>
          <a:solidFill>
            <a:srgbClr val="00B050"/>
          </a:solidFill>
          <a:ln w="19050" algn="ctr">
            <a:solidFill>
              <a:schemeClr val="bg2"/>
            </a:solidFill>
            <a:round/>
            <a:headEnd/>
            <a:tailEnd/>
          </a:ln>
        </p:spPr>
        <p:txBody>
          <a:bodyPr anchor="ctr"/>
          <a:lstStyle/>
          <a:p>
            <a:pPr algn="ctr">
              <a:lnSpc>
                <a:spcPct val="90000"/>
              </a:lnSpc>
              <a:spcBef>
                <a:spcPct val="50000"/>
              </a:spcBef>
            </a:pPr>
            <a:endParaRPr lang="en-US" sz="2800" b="1">
              <a:cs typeface="Arial" pitchFamily="34" charset="0"/>
            </a:endParaRPr>
          </a:p>
        </p:txBody>
      </p:sp>
      <p:grpSp>
        <p:nvGrpSpPr>
          <p:cNvPr id="4" name="Group 34"/>
          <p:cNvGrpSpPr>
            <a:grpSpLocks/>
          </p:cNvGrpSpPr>
          <p:nvPr/>
        </p:nvGrpSpPr>
        <p:grpSpPr bwMode="auto">
          <a:xfrm>
            <a:off x="5884863" y="3260725"/>
            <a:ext cx="1876425" cy="2336800"/>
            <a:chOff x="5884196" y="3261239"/>
            <a:chExt cx="1877439" cy="2336258"/>
          </a:xfrm>
        </p:grpSpPr>
        <p:sp>
          <p:nvSpPr>
            <p:cNvPr id="59424" name="Parallelogram 12"/>
            <p:cNvSpPr>
              <a:spLocks noChangeArrowheads="1"/>
            </p:cNvSpPr>
            <p:nvPr/>
          </p:nvSpPr>
          <p:spPr bwMode="auto">
            <a:xfrm rot="-4192848">
              <a:off x="5456181" y="4770646"/>
              <a:ext cx="1577501" cy="76201"/>
            </a:xfrm>
            <a:prstGeom prst="parallelogram">
              <a:avLst>
                <a:gd name="adj" fmla="val 25015"/>
              </a:avLst>
            </a:prstGeom>
            <a:solidFill>
              <a:srgbClr val="85CEFF"/>
            </a:solidFill>
            <a:ln w="19050" algn="ctr">
              <a:solidFill>
                <a:schemeClr val="bg2"/>
              </a:solidFill>
              <a:round/>
              <a:headEnd/>
              <a:tailEnd/>
            </a:ln>
          </p:spPr>
          <p:txBody>
            <a:bodyPr anchor="ctr"/>
            <a:lstStyle/>
            <a:p>
              <a:pPr algn="ctr">
                <a:lnSpc>
                  <a:spcPct val="90000"/>
                </a:lnSpc>
                <a:spcBef>
                  <a:spcPct val="50000"/>
                </a:spcBef>
              </a:pPr>
              <a:endParaRPr lang="en-US" sz="2800" b="1">
                <a:cs typeface="Arial" pitchFamily="34" charset="0"/>
              </a:endParaRPr>
            </a:p>
          </p:txBody>
        </p:sp>
        <p:sp>
          <p:nvSpPr>
            <p:cNvPr id="59425" name="TextBox 26"/>
            <p:cNvSpPr txBox="1">
              <a:spLocks noChangeArrowheads="1"/>
            </p:cNvSpPr>
            <p:nvPr/>
          </p:nvSpPr>
          <p:spPr bwMode="auto">
            <a:xfrm>
              <a:off x="5884196" y="3261239"/>
              <a:ext cx="1877439" cy="535531"/>
            </a:xfrm>
            <a:prstGeom prst="rect">
              <a:avLst/>
            </a:prstGeom>
            <a:noFill/>
            <a:ln w="9525">
              <a:noFill/>
              <a:miter lim="800000"/>
              <a:headEnd/>
              <a:tailEnd/>
            </a:ln>
          </p:spPr>
          <p:txBody>
            <a:bodyPr>
              <a:spAutoFit/>
            </a:bodyPr>
            <a:lstStyle/>
            <a:p>
              <a:r>
                <a:rPr lang="en-US" sz="1600"/>
                <a:t>Trace or Cut on the ground plane</a:t>
              </a:r>
            </a:p>
          </p:txBody>
        </p:sp>
        <p:cxnSp>
          <p:nvCxnSpPr>
            <p:cNvPr id="59426" name="Straight Arrow Connector 30"/>
            <p:cNvCxnSpPr>
              <a:cxnSpLocks noChangeShapeType="1"/>
            </p:cNvCxnSpPr>
            <p:nvPr/>
          </p:nvCxnSpPr>
          <p:spPr bwMode="auto">
            <a:xfrm rot="5400000">
              <a:off x="6321943" y="3854626"/>
              <a:ext cx="428017" cy="77822"/>
            </a:xfrm>
            <a:prstGeom prst="straightConnector1">
              <a:avLst/>
            </a:prstGeom>
            <a:noFill/>
            <a:ln w="19050" algn="ctr">
              <a:solidFill>
                <a:schemeClr val="bg2"/>
              </a:solidFill>
              <a:round/>
              <a:headEnd/>
              <a:tailEnd type="arrow" w="med" len="med"/>
            </a:ln>
          </p:spPr>
        </p:cxnSp>
      </p:grpSp>
      <p:sp>
        <p:nvSpPr>
          <p:cNvPr id="59414" name="TextBox 27"/>
          <p:cNvSpPr txBox="1">
            <a:spLocks noChangeArrowheads="1"/>
          </p:cNvSpPr>
          <p:nvPr/>
        </p:nvSpPr>
        <p:spPr bwMode="auto">
          <a:xfrm>
            <a:off x="7932738" y="4405313"/>
            <a:ext cx="938212" cy="536575"/>
          </a:xfrm>
          <a:prstGeom prst="rect">
            <a:avLst/>
          </a:prstGeom>
          <a:noFill/>
          <a:ln w="9525">
            <a:noFill/>
            <a:miter lim="800000"/>
            <a:headEnd/>
            <a:tailEnd/>
          </a:ln>
        </p:spPr>
        <p:txBody>
          <a:bodyPr>
            <a:spAutoFit/>
          </a:bodyPr>
          <a:lstStyle/>
          <a:p>
            <a:r>
              <a:rPr lang="en-US" sz="1600"/>
              <a:t>Ground Plane</a:t>
            </a:r>
          </a:p>
        </p:txBody>
      </p:sp>
      <p:cxnSp>
        <p:nvCxnSpPr>
          <p:cNvPr id="59415" name="Straight Arrow Connector 28"/>
          <p:cNvCxnSpPr>
            <a:cxnSpLocks noChangeShapeType="1"/>
          </p:cNvCxnSpPr>
          <p:nvPr/>
        </p:nvCxnSpPr>
        <p:spPr bwMode="auto">
          <a:xfrm rot="10800000">
            <a:off x="7956550" y="4156075"/>
            <a:ext cx="261938" cy="223838"/>
          </a:xfrm>
          <a:prstGeom prst="straightConnector1">
            <a:avLst/>
          </a:prstGeom>
          <a:noFill/>
          <a:ln w="19050" algn="ctr">
            <a:solidFill>
              <a:schemeClr val="bg2"/>
            </a:solidFill>
            <a:round/>
            <a:headEnd/>
            <a:tailEnd type="arrow" w="med" len="med"/>
          </a:ln>
        </p:spPr>
      </p:cxnSp>
      <p:grpSp>
        <p:nvGrpSpPr>
          <p:cNvPr id="5" name="Group 37"/>
          <p:cNvGrpSpPr>
            <a:grpSpLocks/>
          </p:cNvGrpSpPr>
          <p:nvPr/>
        </p:nvGrpSpPr>
        <p:grpSpPr bwMode="auto">
          <a:xfrm>
            <a:off x="4489450" y="3922713"/>
            <a:ext cx="4044950" cy="2373312"/>
            <a:chOff x="4489899" y="3922721"/>
            <a:chExt cx="4044501" cy="2331775"/>
          </a:xfrm>
        </p:grpSpPr>
        <p:sp>
          <p:nvSpPr>
            <p:cNvPr id="30" name="Freeform 29"/>
            <p:cNvSpPr/>
            <p:nvPr/>
          </p:nvSpPr>
          <p:spPr bwMode="auto">
            <a:xfrm>
              <a:off x="5037891" y="3922721"/>
              <a:ext cx="2237362" cy="1459149"/>
            </a:xfrm>
            <a:custGeom>
              <a:avLst/>
              <a:gdLst>
                <a:gd name="connsiteX0" fmla="*/ 2451370 w 2451370"/>
                <a:gd name="connsiteY0" fmla="*/ 1459149 h 1459149"/>
                <a:gd name="connsiteX1" fmla="*/ 2431915 w 2451370"/>
                <a:gd name="connsiteY1" fmla="*/ 1410510 h 1459149"/>
                <a:gd name="connsiteX2" fmla="*/ 2334638 w 2451370"/>
                <a:gd name="connsiteY2" fmla="*/ 914400 h 1459149"/>
                <a:gd name="connsiteX3" fmla="*/ 2315183 w 2451370"/>
                <a:gd name="connsiteY3" fmla="*/ 525293 h 1459149"/>
                <a:gd name="connsiteX4" fmla="*/ 2295727 w 2451370"/>
                <a:gd name="connsiteY4" fmla="*/ 496110 h 1459149"/>
                <a:gd name="connsiteX5" fmla="*/ 2256817 w 2451370"/>
                <a:gd name="connsiteY5" fmla="*/ 418289 h 1459149"/>
                <a:gd name="connsiteX6" fmla="*/ 2217906 w 2451370"/>
                <a:gd name="connsiteY6" fmla="*/ 340468 h 1459149"/>
                <a:gd name="connsiteX7" fmla="*/ 2208179 w 2451370"/>
                <a:gd name="connsiteY7" fmla="*/ 311285 h 1459149"/>
                <a:gd name="connsiteX8" fmla="*/ 2178996 w 2451370"/>
                <a:gd name="connsiteY8" fmla="*/ 272374 h 1459149"/>
                <a:gd name="connsiteX9" fmla="*/ 2140085 w 2451370"/>
                <a:gd name="connsiteY9" fmla="*/ 194553 h 1459149"/>
                <a:gd name="connsiteX10" fmla="*/ 2033081 w 2451370"/>
                <a:gd name="connsiteY10" fmla="*/ 68093 h 1459149"/>
                <a:gd name="connsiteX11" fmla="*/ 2003898 w 2451370"/>
                <a:gd name="connsiteY11" fmla="*/ 48638 h 1459149"/>
                <a:gd name="connsiteX12" fmla="*/ 1896893 w 2451370"/>
                <a:gd name="connsiteY12" fmla="*/ 29183 h 1459149"/>
                <a:gd name="connsiteX13" fmla="*/ 1809344 w 2451370"/>
                <a:gd name="connsiteY13" fmla="*/ 9727 h 1459149"/>
                <a:gd name="connsiteX14" fmla="*/ 1634247 w 2451370"/>
                <a:gd name="connsiteY14" fmla="*/ 0 h 1459149"/>
                <a:gd name="connsiteX15" fmla="*/ 1439693 w 2451370"/>
                <a:gd name="connsiteY15" fmla="*/ 38910 h 1459149"/>
                <a:gd name="connsiteX16" fmla="*/ 1352144 w 2451370"/>
                <a:gd name="connsiteY16" fmla="*/ 116732 h 1459149"/>
                <a:gd name="connsiteX17" fmla="*/ 1322961 w 2451370"/>
                <a:gd name="connsiteY17" fmla="*/ 165370 h 1459149"/>
                <a:gd name="connsiteX18" fmla="*/ 1284051 w 2451370"/>
                <a:gd name="connsiteY18" fmla="*/ 204281 h 1459149"/>
                <a:gd name="connsiteX19" fmla="*/ 1245140 w 2451370"/>
                <a:gd name="connsiteY19" fmla="*/ 272374 h 1459149"/>
                <a:gd name="connsiteX20" fmla="*/ 1206230 w 2451370"/>
                <a:gd name="connsiteY20" fmla="*/ 311285 h 1459149"/>
                <a:gd name="connsiteX21" fmla="*/ 1177047 w 2451370"/>
                <a:gd name="connsiteY21" fmla="*/ 359923 h 1459149"/>
                <a:gd name="connsiteX22" fmla="*/ 1138136 w 2451370"/>
                <a:gd name="connsiteY22" fmla="*/ 418289 h 1459149"/>
                <a:gd name="connsiteX23" fmla="*/ 1099225 w 2451370"/>
                <a:gd name="connsiteY23" fmla="*/ 476655 h 1459149"/>
                <a:gd name="connsiteX24" fmla="*/ 1060315 w 2451370"/>
                <a:gd name="connsiteY24" fmla="*/ 544749 h 1459149"/>
                <a:gd name="connsiteX25" fmla="*/ 1021404 w 2451370"/>
                <a:gd name="connsiteY25" fmla="*/ 593387 h 1459149"/>
                <a:gd name="connsiteX26" fmla="*/ 924127 w 2451370"/>
                <a:gd name="connsiteY26" fmla="*/ 710119 h 1459149"/>
                <a:gd name="connsiteX27" fmla="*/ 885217 w 2451370"/>
                <a:gd name="connsiteY27" fmla="*/ 749030 h 1459149"/>
                <a:gd name="connsiteX28" fmla="*/ 846306 w 2451370"/>
                <a:gd name="connsiteY28" fmla="*/ 778213 h 1459149"/>
                <a:gd name="connsiteX29" fmla="*/ 817123 w 2451370"/>
                <a:gd name="connsiteY29" fmla="*/ 817123 h 1459149"/>
                <a:gd name="connsiteX30" fmla="*/ 787940 w 2451370"/>
                <a:gd name="connsiteY30" fmla="*/ 846306 h 1459149"/>
                <a:gd name="connsiteX31" fmla="*/ 729574 w 2451370"/>
                <a:gd name="connsiteY31" fmla="*/ 914400 h 1459149"/>
                <a:gd name="connsiteX32" fmla="*/ 690664 w 2451370"/>
                <a:gd name="connsiteY32" fmla="*/ 933855 h 1459149"/>
                <a:gd name="connsiteX33" fmla="*/ 612842 w 2451370"/>
                <a:gd name="connsiteY33" fmla="*/ 992221 h 1459149"/>
                <a:gd name="connsiteX34" fmla="*/ 583659 w 2451370"/>
                <a:gd name="connsiteY34" fmla="*/ 1021404 h 1459149"/>
                <a:gd name="connsiteX35" fmla="*/ 544749 w 2451370"/>
                <a:gd name="connsiteY35" fmla="*/ 1040859 h 1459149"/>
                <a:gd name="connsiteX36" fmla="*/ 466927 w 2451370"/>
                <a:gd name="connsiteY36" fmla="*/ 1099225 h 1459149"/>
                <a:gd name="connsiteX37" fmla="*/ 398834 w 2451370"/>
                <a:gd name="connsiteY37" fmla="*/ 1157591 h 1459149"/>
                <a:gd name="connsiteX38" fmla="*/ 340468 w 2451370"/>
                <a:gd name="connsiteY38" fmla="*/ 1196502 h 1459149"/>
                <a:gd name="connsiteX39" fmla="*/ 311285 w 2451370"/>
                <a:gd name="connsiteY39" fmla="*/ 1206230 h 1459149"/>
                <a:gd name="connsiteX40" fmla="*/ 233464 w 2451370"/>
                <a:gd name="connsiteY40" fmla="*/ 1245140 h 1459149"/>
                <a:gd name="connsiteX41" fmla="*/ 0 w 2451370"/>
                <a:gd name="connsiteY41" fmla="*/ 1254868 h 145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51370" h="1459149">
                  <a:moveTo>
                    <a:pt x="2451370" y="1459149"/>
                  </a:moveTo>
                  <a:cubicBezTo>
                    <a:pt x="2444885" y="1442936"/>
                    <a:pt x="2435894" y="1427512"/>
                    <a:pt x="2431915" y="1410510"/>
                  </a:cubicBezTo>
                  <a:cubicBezTo>
                    <a:pt x="2346022" y="1043513"/>
                    <a:pt x="2358101" y="1125561"/>
                    <a:pt x="2334638" y="914400"/>
                  </a:cubicBezTo>
                  <a:cubicBezTo>
                    <a:pt x="2328153" y="784698"/>
                    <a:pt x="2327212" y="654599"/>
                    <a:pt x="2315183" y="525293"/>
                  </a:cubicBezTo>
                  <a:cubicBezTo>
                    <a:pt x="2314100" y="513652"/>
                    <a:pt x="2300332" y="506856"/>
                    <a:pt x="2295727" y="496110"/>
                  </a:cubicBezTo>
                  <a:cubicBezTo>
                    <a:pt x="2226409" y="334370"/>
                    <a:pt x="2361519" y="597778"/>
                    <a:pt x="2256817" y="418289"/>
                  </a:cubicBezTo>
                  <a:cubicBezTo>
                    <a:pt x="2242204" y="393238"/>
                    <a:pt x="2227077" y="367982"/>
                    <a:pt x="2217906" y="340468"/>
                  </a:cubicBezTo>
                  <a:cubicBezTo>
                    <a:pt x="2214664" y="330740"/>
                    <a:pt x="2213266" y="320188"/>
                    <a:pt x="2208179" y="311285"/>
                  </a:cubicBezTo>
                  <a:cubicBezTo>
                    <a:pt x="2200135" y="297208"/>
                    <a:pt x="2188724" y="285344"/>
                    <a:pt x="2178996" y="272374"/>
                  </a:cubicBezTo>
                  <a:cubicBezTo>
                    <a:pt x="2164199" y="213191"/>
                    <a:pt x="2178667" y="249671"/>
                    <a:pt x="2140085" y="194553"/>
                  </a:cubicBezTo>
                  <a:cubicBezTo>
                    <a:pt x="2105023" y="144465"/>
                    <a:pt x="2087979" y="104691"/>
                    <a:pt x="2033081" y="68093"/>
                  </a:cubicBezTo>
                  <a:cubicBezTo>
                    <a:pt x="2023353" y="61608"/>
                    <a:pt x="2014845" y="52743"/>
                    <a:pt x="2003898" y="48638"/>
                  </a:cubicBezTo>
                  <a:cubicBezTo>
                    <a:pt x="1991969" y="44164"/>
                    <a:pt x="1904705" y="30745"/>
                    <a:pt x="1896893" y="29183"/>
                  </a:cubicBezTo>
                  <a:cubicBezTo>
                    <a:pt x="1867562" y="23317"/>
                    <a:pt x="1839408" y="12341"/>
                    <a:pt x="1809344" y="9727"/>
                  </a:cubicBezTo>
                  <a:cubicBezTo>
                    <a:pt x="1751108" y="4663"/>
                    <a:pt x="1692613" y="3242"/>
                    <a:pt x="1634247" y="0"/>
                  </a:cubicBezTo>
                  <a:cubicBezTo>
                    <a:pt x="1543223" y="12136"/>
                    <a:pt x="1508198" y="4658"/>
                    <a:pt x="1439693" y="38910"/>
                  </a:cubicBezTo>
                  <a:cubicBezTo>
                    <a:pt x="1411237" y="53138"/>
                    <a:pt x="1363191" y="98320"/>
                    <a:pt x="1352144" y="116732"/>
                  </a:cubicBezTo>
                  <a:cubicBezTo>
                    <a:pt x="1342416" y="132945"/>
                    <a:pt x="1334569" y="150446"/>
                    <a:pt x="1322961" y="165370"/>
                  </a:cubicBezTo>
                  <a:cubicBezTo>
                    <a:pt x="1311700" y="179849"/>
                    <a:pt x="1294840" y="189447"/>
                    <a:pt x="1284051" y="204281"/>
                  </a:cubicBezTo>
                  <a:cubicBezTo>
                    <a:pt x="1268675" y="225423"/>
                    <a:pt x="1260516" y="251232"/>
                    <a:pt x="1245140" y="272374"/>
                  </a:cubicBezTo>
                  <a:cubicBezTo>
                    <a:pt x="1234351" y="287208"/>
                    <a:pt x="1217491" y="296806"/>
                    <a:pt x="1206230" y="311285"/>
                  </a:cubicBezTo>
                  <a:cubicBezTo>
                    <a:pt x="1194622" y="326209"/>
                    <a:pt x="1187198" y="343972"/>
                    <a:pt x="1177047" y="359923"/>
                  </a:cubicBezTo>
                  <a:cubicBezTo>
                    <a:pt x="1164493" y="379650"/>
                    <a:pt x="1151106" y="398834"/>
                    <a:pt x="1138136" y="418289"/>
                  </a:cubicBezTo>
                  <a:cubicBezTo>
                    <a:pt x="1125166" y="437744"/>
                    <a:pt x="1110826" y="456353"/>
                    <a:pt x="1099225" y="476655"/>
                  </a:cubicBezTo>
                  <a:cubicBezTo>
                    <a:pt x="1086255" y="499353"/>
                    <a:pt x="1074816" y="522997"/>
                    <a:pt x="1060315" y="544749"/>
                  </a:cubicBezTo>
                  <a:cubicBezTo>
                    <a:pt x="1048798" y="562024"/>
                    <a:pt x="1033861" y="576777"/>
                    <a:pt x="1021404" y="593387"/>
                  </a:cubicBezTo>
                  <a:cubicBezTo>
                    <a:pt x="947038" y="692542"/>
                    <a:pt x="1002684" y="631562"/>
                    <a:pt x="924127" y="710119"/>
                  </a:cubicBezTo>
                  <a:cubicBezTo>
                    <a:pt x="911157" y="723089"/>
                    <a:pt x="899891" y="738025"/>
                    <a:pt x="885217" y="749030"/>
                  </a:cubicBezTo>
                  <a:cubicBezTo>
                    <a:pt x="872247" y="758758"/>
                    <a:pt x="857770" y="766749"/>
                    <a:pt x="846306" y="778213"/>
                  </a:cubicBezTo>
                  <a:cubicBezTo>
                    <a:pt x="834842" y="789677"/>
                    <a:pt x="827674" y="804814"/>
                    <a:pt x="817123" y="817123"/>
                  </a:cubicBezTo>
                  <a:cubicBezTo>
                    <a:pt x="808170" y="827568"/>
                    <a:pt x="796893" y="835861"/>
                    <a:pt x="787940" y="846306"/>
                  </a:cubicBezTo>
                  <a:cubicBezTo>
                    <a:pt x="766964" y="870778"/>
                    <a:pt x="756253" y="895343"/>
                    <a:pt x="729574" y="914400"/>
                  </a:cubicBezTo>
                  <a:cubicBezTo>
                    <a:pt x="717774" y="922828"/>
                    <a:pt x="702729" y="925811"/>
                    <a:pt x="690664" y="933855"/>
                  </a:cubicBezTo>
                  <a:cubicBezTo>
                    <a:pt x="663684" y="951842"/>
                    <a:pt x="635770" y="969293"/>
                    <a:pt x="612842" y="992221"/>
                  </a:cubicBezTo>
                  <a:cubicBezTo>
                    <a:pt x="603114" y="1001949"/>
                    <a:pt x="594854" y="1013408"/>
                    <a:pt x="583659" y="1021404"/>
                  </a:cubicBezTo>
                  <a:cubicBezTo>
                    <a:pt x="571859" y="1029832"/>
                    <a:pt x="556814" y="1032815"/>
                    <a:pt x="544749" y="1040859"/>
                  </a:cubicBezTo>
                  <a:cubicBezTo>
                    <a:pt x="517769" y="1058846"/>
                    <a:pt x="489855" y="1076297"/>
                    <a:pt x="466927" y="1099225"/>
                  </a:cubicBezTo>
                  <a:cubicBezTo>
                    <a:pt x="433340" y="1132812"/>
                    <a:pt x="440429" y="1128474"/>
                    <a:pt x="398834" y="1157591"/>
                  </a:cubicBezTo>
                  <a:cubicBezTo>
                    <a:pt x="379678" y="1171000"/>
                    <a:pt x="362650" y="1189108"/>
                    <a:pt x="340468" y="1196502"/>
                  </a:cubicBezTo>
                  <a:cubicBezTo>
                    <a:pt x="330740" y="1199745"/>
                    <a:pt x="320620" y="1201987"/>
                    <a:pt x="311285" y="1206230"/>
                  </a:cubicBezTo>
                  <a:cubicBezTo>
                    <a:pt x="284882" y="1218231"/>
                    <a:pt x="261903" y="1239452"/>
                    <a:pt x="233464" y="1245140"/>
                  </a:cubicBezTo>
                  <a:cubicBezTo>
                    <a:pt x="124413" y="1266951"/>
                    <a:pt x="201359" y="1254868"/>
                    <a:pt x="0" y="1254868"/>
                  </a:cubicBezTo>
                </a:path>
              </a:pathLst>
            </a:custGeom>
            <a:noFill/>
            <a:ln w="38100" cap="flat" cmpd="sng" algn="ctr">
              <a:solidFill>
                <a:schemeClr val="bg2"/>
              </a:solidFill>
              <a:prstDash val="sysDash"/>
              <a:round/>
              <a:headEnd type="none" w="med" len="med"/>
              <a:tailEnd type="triangle" w="med" len="med"/>
            </a:ln>
            <a:effectLst>
              <a:glow rad="101600">
                <a:schemeClr val="accent1">
                  <a:satMod val="175000"/>
                  <a:alpha val="40000"/>
                </a:schemeClr>
              </a:glow>
            </a:effectLst>
          </p:spPr>
          <p:txBody>
            <a:bodyPr anchor="ctr"/>
            <a:lstStyle/>
            <a:p>
              <a:pPr algn="ctr">
                <a:lnSpc>
                  <a:spcPct val="90000"/>
                </a:lnSpc>
                <a:spcBef>
                  <a:spcPct val="50000"/>
                </a:spcBef>
                <a:defRPr/>
              </a:pPr>
              <a:endParaRPr lang="en-US" sz="2800" b="1">
                <a:cs typeface="Arial" pitchFamily="34" charset="0"/>
              </a:endParaRPr>
            </a:p>
          </p:txBody>
        </p:sp>
        <p:sp>
          <p:nvSpPr>
            <p:cNvPr id="59423" name="TextBox 31"/>
            <p:cNvSpPr txBox="1">
              <a:spLocks noChangeArrowheads="1"/>
            </p:cNvSpPr>
            <p:nvPr/>
          </p:nvSpPr>
          <p:spPr bwMode="auto">
            <a:xfrm>
              <a:off x="4489899" y="5718965"/>
              <a:ext cx="4044501" cy="535531"/>
            </a:xfrm>
            <a:prstGeom prst="rect">
              <a:avLst/>
            </a:prstGeom>
            <a:solidFill>
              <a:schemeClr val="bg1"/>
            </a:solidFill>
            <a:ln w="9525">
              <a:noFill/>
              <a:miter lim="800000"/>
              <a:headEnd/>
              <a:tailEnd/>
            </a:ln>
          </p:spPr>
          <p:txBody>
            <a:bodyPr>
              <a:spAutoFit/>
            </a:bodyPr>
            <a:lstStyle/>
            <a:p>
              <a:r>
                <a:rPr lang="en-US" sz="1600"/>
                <a:t>Return current path enclose much larger area if the direct path is blocked</a:t>
              </a:r>
            </a:p>
          </p:txBody>
        </p:sp>
      </p:grpSp>
      <p:sp>
        <p:nvSpPr>
          <p:cNvPr id="59417" name="Slide Number Placeholder 48"/>
          <p:cNvSpPr txBox="1">
            <a:spLocks/>
          </p:cNvSpPr>
          <p:nvPr/>
        </p:nvSpPr>
        <p:spPr bwMode="auto">
          <a:xfrm>
            <a:off x="4427538" y="6046788"/>
            <a:ext cx="404812" cy="173037"/>
          </a:xfrm>
          <a:prstGeom prst="rect">
            <a:avLst/>
          </a:prstGeom>
          <a:noFill/>
          <a:ln w="9525">
            <a:noFill/>
            <a:miter lim="800000"/>
            <a:headEnd/>
            <a:tailEnd/>
          </a:ln>
        </p:spPr>
        <p:txBody>
          <a:bodyPr wrap="none" lIns="91429" tIns="0" rIns="91429" bIns="0" anchor="ctr"/>
          <a:lstStyle/>
          <a:p>
            <a:pPr algn="ctr" eaLnBrk="0" hangingPunct="0"/>
            <a:endParaRPr lang="en-US" sz="800">
              <a:cs typeface="Arial" pitchFamily="34" charset="0"/>
            </a:endParaRPr>
          </a:p>
        </p:txBody>
      </p:sp>
      <p:cxnSp>
        <p:nvCxnSpPr>
          <p:cNvPr id="26" name="Straight Arrow Connector 25"/>
          <p:cNvCxnSpPr/>
          <p:nvPr/>
        </p:nvCxnSpPr>
        <p:spPr bwMode="auto">
          <a:xfrm>
            <a:off x="5261627" y="5255410"/>
            <a:ext cx="1964987" cy="1588"/>
          </a:xfrm>
          <a:prstGeom prst="straightConnector1">
            <a:avLst/>
          </a:prstGeom>
          <a:solidFill>
            <a:schemeClr val="hlink"/>
          </a:solidFill>
          <a:ln w="38100" cap="flat" cmpd="sng" algn="ctr">
            <a:solidFill>
              <a:schemeClr val="tx1"/>
            </a:solidFill>
            <a:prstDash val="solid"/>
            <a:round/>
            <a:headEnd type="none" w="med" len="med"/>
            <a:tailEnd type="arrow"/>
          </a:ln>
          <a:effectLst>
            <a:glow rad="101600">
              <a:schemeClr val="accent1">
                <a:satMod val="175000"/>
                <a:alpha val="40000"/>
              </a:schemeClr>
            </a:glow>
          </a:effectLst>
        </p:spPr>
      </p:cxnSp>
      <p:sp>
        <p:nvSpPr>
          <p:cNvPr id="32" name="Left Arrow 31">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6" name="Content Placeholder 5"/>
          <p:cNvSpPr>
            <a:spLocks noGrp="1"/>
          </p:cNvSpPr>
          <p:nvPr>
            <p:ph idx="1"/>
          </p:nvPr>
        </p:nvSpPr>
        <p:spPr>
          <a:xfrm>
            <a:off x="365125" y="1584325"/>
            <a:ext cx="8397875" cy="4587875"/>
          </a:xfrm>
          <a:ln w="38100">
            <a:solidFill>
              <a:schemeClr val="accent2">
                <a:lumMod val="60000"/>
                <a:lumOff val="40000"/>
              </a:schemeClr>
            </a:solidFill>
          </a:ln>
        </p:spPr>
        <p:txBody>
          <a:bodyPr/>
          <a:lstStyle/>
          <a:p>
            <a:pPr eaLnBrk="1" hangingPunct="1">
              <a:defRPr/>
            </a:pPr>
            <a:r>
              <a:rPr lang="en-US" dirty="0" smtClean="0"/>
              <a:t>Ground Shielding Example – Two Layer Board</a:t>
            </a:r>
          </a:p>
          <a:p>
            <a:pPr eaLnBrk="1" hangingPunct="1">
              <a:buFontTx/>
              <a:buNone/>
              <a:defRPr/>
            </a:pPr>
            <a:endParaRPr lang="en-US" dirty="0" smtClean="0">
              <a:solidFill>
                <a:srgbClr val="FF0000"/>
              </a:solidFill>
            </a:endParaRPr>
          </a:p>
          <a:p>
            <a:pPr eaLnBrk="1" hangingPunct="1">
              <a:defRPr/>
            </a:pPr>
            <a:endParaRPr lang="en-US" dirty="0"/>
          </a:p>
        </p:txBody>
      </p:sp>
      <p:sp>
        <p:nvSpPr>
          <p:cNvPr id="60420" name="Slide Number Placeholder 2"/>
          <p:cNvSpPr>
            <a:spLocks noGrp="1"/>
          </p:cNvSpPr>
          <p:nvPr>
            <p:ph type="sldNum" sz="quarter" idx="10"/>
          </p:nvPr>
        </p:nvSpPr>
        <p:spPr>
          <a:xfrm>
            <a:off x="6642100" y="6145213"/>
            <a:ext cx="2133600" cy="206375"/>
          </a:xfrm>
          <a:noFill/>
        </p:spPr>
        <p:txBody>
          <a:bodyPr/>
          <a:lstStyle/>
          <a:p>
            <a:fld id="{61AB6905-F8F6-4AC3-9BC0-0C0948B20A80}" type="slidenum">
              <a:rPr lang="en-US" smtClean="0">
                <a:latin typeface="Arial" pitchFamily="34" charset="0"/>
              </a:rPr>
              <a:pPr/>
              <a:t>35</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defRPr/>
            </a:pPr>
            <a:r>
              <a:rPr lang="en-US" sz="2400" b="1" dirty="0">
                <a:solidFill>
                  <a:schemeClr val="bg1"/>
                </a:solidFill>
                <a:cs typeface="Arial" pitchFamily="34" charset="0"/>
              </a:rPr>
              <a:t>Critical Path </a:t>
            </a:r>
            <a:r>
              <a:rPr lang="en-US" dirty="0">
                <a:solidFill>
                  <a:schemeClr val="bg1"/>
                </a:solidFill>
                <a:cs typeface="Arial" pitchFamily="34" charset="0"/>
              </a:rPr>
              <a:t>Area</a:t>
            </a:r>
            <a:r>
              <a:rPr lang="en-US" sz="2400" b="1" dirty="0">
                <a:solidFill>
                  <a:schemeClr val="bg1"/>
                </a:solidFill>
                <a:cs typeface="Arial" pitchFamily="34" charset="0"/>
              </a:rPr>
              <a:t> Reduction</a:t>
            </a:r>
          </a:p>
        </p:txBody>
      </p:sp>
      <p:sp>
        <p:nvSpPr>
          <p:cNvPr id="8" name="Rounded Rectangle 7"/>
          <p:cNvSpPr/>
          <p:nvPr/>
        </p:nvSpPr>
        <p:spPr bwMode="auto">
          <a:xfrm>
            <a:off x="5236464" y="1078992"/>
            <a:ext cx="3531755" cy="499872"/>
          </a:xfrm>
          <a:prstGeom prst="round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cs typeface="Arial" pitchFamily="34" charset="0"/>
              </a:rPr>
              <a:t>Grounding</a:t>
            </a:r>
          </a:p>
        </p:txBody>
      </p:sp>
      <p:pic>
        <p:nvPicPr>
          <p:cNvPr id="60427" name="Picture 5"/>
          <p:cNvPicPr>
            <a:picLocks noChangeAspect="1" noChangeArrowheads="1"/>
          </p:cNvPicPr>
          <p:nvPr/>
        </p:nvPicPr>
        <p:blipFill>
          <a:blip r:embed="rId3" cstate="print"/>
          <a:srcRect/>
          <a:stretch>
            <a:fillRect/>
          </a:stretch>
        </p:blipFill>
        <p:spPr bwMode="auto">
          <a:xfrm>
            <a:off x="4475163" y="2133600"/>
            <a:ext cx="4241800" cy="4000500"/>
          </a:xfrm>
          <a:prstGeom prst="rect">
            <a:avLst/>
          </a:prstGeom>
          <a:noFill/>
          <a:ln w="9525">
            <a:noFill/>
            <a:miter lim="800000"/>
            <a:headEnd/>
            <a:tailEnd/>
          </a:ln>
        </p:spPr>
      </p:pic>
      <p:pic>
        <p:nvPicPr>
          <p:cNvPr id="60428" name="Picture 4" descr="EMI_A1_SWITCH_AND_VO_RIPPLE_200MhzBW.png"/>
          <p:cNvPicPr>
            <a:picLocks noChangeAspect="1"/>
          </p:cNvPicPr>
          <p:nvPr/>
        </p:nvPicPr>
        <p:blipFill>
          <a:blip r:embed="rId4" cstate="print"/>
          <a:srcRect/>
          <a:stretch>
            <a:fillRect/>
          </a:stretch>
        </p:blipFill>
        <p:spPr bwMode="auto">
          <a:xfrm>
            <a:off x="414338" y="2609850"/>
            <a:ext cx="4121150" cy="3389313"/>
          </a:xfrm>
          <a:prstGeom prst="rect">
            <a:avLst/>
          </a:prstGeom>
          <a:noFill/>
          <a:ln w="9525">
            <a:noFill/>
            <a:miter lim="800000"/>
            <a:headEnd/>
            <a:tailEnd/>
          </a:ln>
        </p:spPr>
      </p:pic>
      <p:sp>
        <p:nvSpPr>
          <p:cNvPr id="60429" name="TextBox 5"/>
          <p:cNvSpPr txBox="1">
            <a:spLocks noChangeArrowheads="1"/>
          </p:cNvSpPr>
          <p:nvPr/>
        </p:nvSpPr>
        <p:spPr bwMode="auto">
          <a:xfrm>
            <a:off x="1773238" y="3554413"/>
            <a:ext cx="1595437" cy="341312"/>
          </a:xfrm>
          <a:prstGeom prst="rect">
            <a:avLst/>
          </a:prstGeom>
          <a:solidFill>
            <a:schemeClr val="bg1"/>
          </a:solidFill>
          <a:ln w="9525">
            <a:noFill/>
            <a:miter lim="800000"/>
            <a:headEnd/>
            <a:tailEnd/>
          </a:ln>
        </p:spPr>
        <p:txBody>
          <a:bodyPr>
            <a:spAutoFit/>
          </a:bodyPr>
          <a:lstStyle/>
          <a:p>
            <a:r>
              <a:rPr lang="en-US" b="1">
                <a:solidFill>
                  <a:srgbClr val="FF3399"/>
                </a:solidFill>
                <a:latin typeface="Calibri" pitchFamily="34" charset="0"/>
              </a:rPr>
              <a:t>SW 15.7V max</a:t>
            </a:r>
          </a:p>
        </p:txBody>
      </p:sp>
      <p:sp>
        <p:nvSpPr>
          <p:cNvPr id="60430" name="TextBox 6"/>
          <p:cNvSpPr txBox="1">
            <a:spLocks noChangeArrowheads="1"/>
          </p:cNvSpPr>
          <p:nvPr/>
        </p:nvSpPr>
        <p:spPr bwMode="auto">
          <a:xfrm>
            <a:off x="1601788" y="2673350"/>
            <a:ext cx="1660525" cy="341313"/>
          </a:xfrm>
          <a:prstGeom prst="rect">
            <a:avLst/>
          </a:prstGeom>
          <a:solidFill>
            <a:schemeClr val="bg1"/>
          </a:solidFill>
          <a:ln w="9525">
            <a:noFill/>
            <a:miter lim="800000"/>
            <a:headEnd/>
            <a:tailEnd/>
          </a:ln>
        </p:spPr>
        <p:txBody>
          <a:bodyPr>
            <a:spAutoFit/>
          </a:bodyPr>
          <a:lstStyle/>
          <a:p>
            <a:r>
              <a:rPr lang="en-US" b="1">
                <a:solidFill>
                  <a:srgbClr val="ACA800"/>
                </a:solidFill>
                <a:latin typeface="Calibri" pitchFamily="34" charset="0"/>
              </a:rPr>
              <a:t>VOUT 30mVpp</a:t>
            </a:r>
          </a:p>
        </p:txBody>
      </p:sp>
      <p:sp>
        <p:nvSpPr>
          <p:cNvPr id="60431" name="Rectangle 13"/>
          <p:cNvSpPr>
            <a:spLocks noChangeArrowheads="1"/>
          </p:cNvSpPr>
          <p:nvPr/>
        </p:nvSpPr>
        <p:spPr bwMode="auto">
          <a:xfrm>
            <a:off x="7073900" y="3925888"/>
            <a:ext cx="1547813" cy="342900"/>
          </a:xfrm>
          <a:prstGeom prst="rect">
            <a:avLst/>
          </a:prstGeom>
          <a:solidFill>
            <a:schemeClr val="bg1"/>
          </a:solidFill>
          <a:ln w="9525">
            <a:noFill/>
            <a:miter lim="800000"/>
            <a:headEnd/>
            <a:tailEnd/>
          </a:ln>
        </p:spPr>
        <p:txBody>
          <a:bodyPr>
            <a:spAutoFit/>
          </a:bodyPr>
          <a:lstStyle/>
          <a:p>
            <a:r>
              <a:rPr lang="en-US">
                <a:solidFill>
                  <a:srgbClr val="0947C3"/>
                </a:solidFill>
                <a:latin typeface="Calibri" pitchFamily="34" charset="0"/>
              </a:rPr>
              <a:t>32.5dB</a:t>
            </a:r>
            <a:r>
              <a:rPr lang="el-GR">
                <a:solidFill>
                  <a:srgbClr val="0947C3"/>
                </a:solidFill>
                <a:latin typeface="Calibri" pitchFamily="34" charset="0"/>
              </a:rPr>
              <a:t>μ</a:t>
            </a:r>
            <a:r>
              <a:rPr lang="en-US">
                <a:solidFill>
                  <a:srgbClr val="0947C3"/>
                </a:solidFill>
                <a:latin typeface="Calibri" pitchFamily="34" charset="0"/>
              </a:rPr>
              <a:t>V/m</a:t>
            </a:r>
          </a:p>
        </p:txBody>
      </p:sp>
      <p:sp>
        <p:nvSpPr>
          <p:cNvPr id="12" name="Left Arrow 11">
            <a:hlinkClick r:id="rId5"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6" name="Content Placeholder 5"/>
          <p:cNvSpPr>
            <a:spLocks noGrp="1"/>
          </p:cNvSpPr>
          <p:nvPr>
            <p:ph idx="1"/>
          </p:nvPr>
        </p:nvSpPr>
        <p:spPr>
          <a:xfrm>
            <a:off x="365125" y="1584325"/>
            <a:ext cx="8397875" cy="4587875"/>
          </a:xfrm>
          <a:ln w="38100">
            <a:solidFill>
              <a:schemeClr val="accent2">
                <a:lumMod val="60000"/>
                <a:lumOff val="40000"/>
              </a:schemeClr>
            </a:solidFill>
          </a:ln>
        </p:spPr>
        <p:txBody>
          <a:bodyPr/>
          <a:lstStyle/>
          <a:p>
            <a:pPr eaLnBrk="1" hangingPunct="1">
              <a:defRPr/>
            </a:pPr>
            <a:r>
              <a:rPr lang="en-US" dirty="0" smtClean="0"/>
              <a:t>Ground Shielding Example – Four Layer Board w/ Identical Layout / BOM – Two GND Planes in between</a:t>
            </a:r>
          </a:p>
          <a:p>
            <a:pPr eaLnBrk="1" hangingPunct="1">
              <a:defRPr/>
            </a:pPr>
            <a:endParaRPr lang="en-US" dirty="0"/>
          </a:p>
        </p:txBody>
      </p:sp>
      <p:sp>
        <p:nvSpPr>
          <p:cNvPr id="61444" name="Slide Number Placeholder 2"/>
          <p:cNvSpPr>
            <a:spLocks noGrp="1"/>
          </p:cNvSpPr>
          <p:nvPr>
            <p:ph type="sldNum" sz="quarter" idx="10"/>
          </p:nvPr>
        </p:nvSpPr>
        <p:spPr>
          <a:xfrm>
            <a:off x="6642100" y="6145213"/>
            <a:ext cx="2133600" cy="206375"/>
          </a:xfrm>
          <a:noFill/>
        </p:spPr>
        <p:txBody>
          <a:bodyPr/>
          <a:lstStyle/>
          <a:p>
            <a:fld id="{34050CBE-96A7-4AA6-B662-47480F130370}" type="slidenum">
              <a:rPr lang="en-US" smtClean="0">
                <a:latin typeface="Arial" pitchFamily="34" charset="0"/>
              </a:rPr>
              <a:pPr/>
              <a:t>36</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defRPr/>
            </a:pPr>
            <a:r>
              <a:rPr lang="en-US" sz="2400" b="1" dirty="0">
                <a:solidFill>
                  <a:schemeClr val="bg1"/>
                </a:solidFill>
                <a:cs typeface="Arial" pitchFamily="34" charset="0"/>
              </a:rPr>
              <a:t>Critical Path </a:t>
            </a:r>
            <a:r>
              <a:rPr lang="en-US" dirty="0">
                <a:solidFill>
                  <a:schemeClr val="bg1"/>
                </a:solidFill>
                <a:cs typeface="Arial" pitchFamily="34" charset="0"/>
              </a:rPr>
              <a:t>Area</a:t>
            </a:r>
            <a:r>
              <a:rPr lang="en-US" sz="2400" b="1" dirty="0">
                <a:solidFill>
                  <a:schemeClr val="bg1"/>
                </a:solidFill>
                <a:cs typeface="Arial" pitchFamily="34" charset="0"/>
              </a:rPr>
              <a:t> Reduction</a:t>
            </a:r>
          </a:p>
        </p:txBody>
      </p:sp>
      <p:sp>
        <p:nvSpPr>
          <p:cNvPr id="8" name="Rounded Rectangle 7"/>
          <p:cNvSpPr/>
          <p:nvPr/>
        </p:nvSpPr>
        <p:spPr bwMode="auto">
          <a:xfrm>
            <a:off x="5236464" y="1078992"/>
            <a:ext cx="3531755" cy="499872"/>
          </a:xfrm>
          <a:prstGeom prst="round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cs typeface="Arial" pitchFamily="34" charset="0"/>
              </a:rPr>
              <a:t>Grounding</a:t>
            </a:r>
          </a:p>
        </p:txBody>
      </p:sp>
      <p:pic>
        <p:nvPicPr>
          <p:cNvPr id="61451" name="Picture 5"/>
          <p:cNvPicPr>
            <a:picLocks noChangeAspect="1" noChangeArrowheads="1"/>
          </p:cNvPicPr>
          <p:nvPr/>
        </p:nvPicPr>
        <p:blipFill>
          <a:blip r:embed="rId3" cstate="print"/>
          <a:srcRect r="5322"/>
          <a:stretch>
            <a:fillRect/>
          </a:stretch>
        </p:blipFill>
        <p:spPr bwMode="auto">
          <a:xfrm>
            <a:off x="4438650" y="2276475"/>
            <a:ext cx="4291013" cy="3843338"/>
          </a:xfrm>
          <a:prstGeom prst="rect">
            <a:avLst/>
          </a:prstGeom>
          <a:noFill/>
          <a:ln w="9525">
            <a:noFill/>
            <a:miter lim="800000"/>
            <a:headEnd/>
            <a:tailEnd/>
          </a:ln>
        </p:spPr>
      </p:pic>
      <p:pic>
        <p:nvPicPr>
          <p:cNvPr id="61452" name="Picture 4" descr="EMI_A2_SWITCH_AND_VO_RIPPLE_200MhzBW.png"/>
          <p:cNvPicPr>
            <a:picLocks noChangeAspect="1"/>
          </p:cNvPicPr>
          <p:nvPr/>
        </p:nvPicPr>
        <p:blipFill>
          <a:blip r:embed="rId4" cstate="print"/>
          <a:srcRect/>
          <a:stretch>
            <a:fillRect/>
          </a:stretch>
        </p:blipFill>
        <p:spPr bwMode="auto">
          <a:xfrm>
            <a:off x="433388" y="2393950"/>
            <a:ext cx="4248150" cy="3590925"/>
          </a:xfrm>
          <a:prstGeom prst="rect">
            <a:avLst/>
          </a:prstGeom>
          <a:noFill/>
          <a:ln w="9525">
            <a:noFill/>
            <a:miter lim="800000"/>
            <a:headEnd/>
            <a:tailEnd/>
          </a:ln>
        </p:spPr>
      </p:pic>
      <p:sp>
        <p:nvSpPr>
          <p:cNvPr id="61453" name="TextBox 5"/>
          <p:cNvSpPr txBox="1">
            <a:spLocks noChangeArrowheads="1"/>
          </p:cNvSpPr>
          <p:nvPr/>
        </p:nvSpPr>
        <p:spPr bwMode="auto">
          <a:xfrm>
            <a:off x="1773238" y="3457575"/>
            <a:ext cx="1514475" cy="341313"/>
          </a:xfrm>
          <a:prstGeom prst="rect">
            <a:avLst/>
          </a:prstGeom>
          <a:solidFill>
            <a:schemeClr val="bg1"/>
          </a:solidFill>
          <a:ln w="9525">
            <a:noFill/>
            <a:miter lim="800000"/>
            <a:headEnd/>
            <a:tailEnd/>
          </a:ln>
        </p:spPr>
        <p:txBody>
          <a:bodyPr>
            <a:spAutoFit/>
          </a:bodyPr>
          <a:lstStyle/>
          <a:p>
            <a:r>
              <a:rPr lang="en-US" b="1">
                <a:solidFill>
                  <a:srgbClr val="FF3399"/>
                </a:solidFill>
                <a:latin typeface="Calibri" pitchFamily="34" charset="0"/>
              </a:rPr>
              <a:t>SW 13V max</a:t>
            </a:r>
          </a:p>
        </p:txBody>
      </p:sp>
      <p:sp>
        <p:nvSpPr>
          <p:cNvPr id="61454" name="TextBox 6"/>
          <p:cNvSpPr txBox="1">
            <a:spLocks noChangeArrowheads="1"/>
          </p:cNvSpPr>
          <p:nvPr/>
        </p:nvSpPr>
        <p:spPr bwMode="auto">
          <a:xfrm>
            <a:off x="1485900" y="2509838"/>
            <a:ext cx="1576388" cy="341312"/>
          </a:xfrm>
          <a:prstGeom prst="rect">
            <a:avLst/>
          </a:prstGeom>
          <a:solidFill>
            <a:schemeClr val="bg1"/>
          </a:solidFill>
          <a:ln w="9525">
            <a:noFill/>
            <a:miter lim="800000"/>
            <a:headEnd/>
            <a:tailEnd/>
          </a:ln>
        </p:spPr>
        <p:txBody>
          <a:bodyPr>
            <a:spAutoFit/>
          </a:bodyPr>
          <a:lstStyle/>
          <a:p>
            <a:r>
              <a:rPr lang="en-US" b="1">
                <a:solidFill>
                  <a:srgbClr val="ACA800"/>
                </a:solidFill>
                <a:latin typeface="Calibri" pitchFamily="34" charset="0"/>
              </a:rPr>
              <a:t>VOUT 23mVpp</a:t>
            </a:r>
          </a:p>
        </p:txBody>
      </p:sp>
      <p:sp>
        <p:nvSpPr>
          <p:cNvPr id="61455" name="Rectangle 12"/>
          <p:cNvSpPr>
            <a:spLocks noChangeArrowheads="1"/>
          </p:cNvSpPr>
          <p:nvPr/>
        </p:nvSpPr>
        <p:spPr bwMode="auto">
          <a:xfrm>
            <a:off x="6653213" y="5303838"/>
            <a:ext cx="1585912" cy="341312"/>
          </a:xfrm>
          <a:prstGeom prst="rect">
            <a:avLst/>
          </a:prstGeom>
          <a:solidFill>
            <a:schemeClr val="bg1"/>
          </a:solidFill>
          <a:ln w="9525">
            <a:noFill/>
            <a:miter lim="800000"/>
            <a:headEnd/>
            <a:tailEnd/>
          </a:ln>
        </p:spPr>
        <p:txBody>
          <a:bodyPr>
            <a:spAutoFit/>
          </a:bodyPr>
          <a:lstStyle/>
          <a:p>
            <a:r>
              <a:rPr lang="en-US">
                <a:solidFill>
                  <a:srgbClr val="0947C3"/>
                </a:solidFill>
                <a:latin typeface="Calibri" pitchFamily="34" charset="0"/>
              </a:rPr>
              <a:t>27.5dB</a:t>
            </a:r>
            <a:r>
              <a:rPr lang="el-GR">
                <a:solidFill>
                  <a:srgbClr val="0947C3"/>
                </a:solidFill>
                <a:latin typeface="Calibri" pitchFamily="34" charset="0"/>
              </a:rPr>
              <a:t>μ</a:t>
            </a:r>
            <a:r>
              <a:rPr lang="en-US">
                <a:solidFill>
                  <a:srgbClr val="0947C3"/>
                </a:solidFill>
                <a:latin typeface="Calibri" pitchFamily="34" charset="0"/>
              </a:rPr>
              <a:t>V/m</a:t>
            </a:r>
          </a:p>
        </p:txBody>
      </p:sp>
      <p:graphicFrame>
        <p:nvGraphicFramePr>
          <p:cNvPr id="14" name="Table 13"/>
          <p:cNvGraphicFramePr>
            <a:graphicFrameLocks noGrp="1"/>
          </p:cNvGraphicFramePr>
          <p:nvPr/>
        </p:nvGraphicFramePr>
        <p:xfrm>
          <a:off x="314325" y="5476240"/>
          <a:ext cx="6096000" cy="1381760"/>
        </p:xfrm>
        <a:graphic>
          <a:graphicData uri="http://schemas.openxmlformats.org/drawingml/2006/table">
            <a:tbl>
              <a:tblPr firstRow="1" bandRow="1">
                <a:tableStyleId>{3C2FFA5D-87B4-456A-9821-1D502468CF0F}</a:tableStyleId>
              </a:tblPr>
              <a:tblGrid>
                <a:gridCol w="1524000"/>
                <a:gridCol w="1524000"/>
                <a:gridCol w="1524000"/>
                <a:gridCol w="1524000"/>
              </a:tblGrid>
              <a:tr h="370840">
                <a:tc>
                  <a:txBody>
                    <a:bodyPr/>
                    <a:lstStyle/>
                    <a:p>
                      <a:pPr algn="ctr"/>
                      <a:r>
                        <a:rPr lang="en-US" i="1" dirty="0" smtClean="0"/>
                        <a:t>Comparison</a:t>
                      </a:r>
                      <a:endParaRPr lang="en-US" i="1" dirty="0"/>
                    </a:p>
                  </a:txBody>
                  <a:tcPr anchor="ctr"/>
                </a:tc>
                <a:tc>
                  <a:txBody>
                    <a:bodyPr/>
                    <a:lstStyle/>
                    <a:p>
                      <a:pPr algn="ctr"/>
                      <a:r>
                        <a:rPr lang="en-US" dirty="0" smtClean="0"/>
                        <a:t>SW max </a:t>
                      </a:r>
                    </a:p>
                    <a:p>
                      <a:pPr algn="ctr"/>
                      <a:r>
                        <a:rPr lang="en-US" dirty="0" smtClean="0"/>
                        <a:t>(V)</a:t>
                      </a:r>
                      <a:endParaRPr lang="en-US" dirty="0"/>
                    </a:p>
                  </a:txBody>
                  <a:tcPr anchor="ctr"/>
                </a:tc>
                <a:tc>
                  <a:txBody>
                    <a:bodyPr/>
                    <a:lstStyle/>
                    <a:p>
                      <a:pPr algn="ctr"/>
                      <a:r>
                        <a:rPr lang="en-US" dirty="0" err="1" smtClean="0"/>
                        <a:t>Vout</a:t>
                      </a:r>
                      <a:r>
                        <a:rPr lang="en-US" dirty="0" smtClean="0"/>
                        <a:t> p2p</a:t>
                      </a:r>
                      <a:r>
                        <a:rPr lang="en-US" baseline="0" dirty="0" smtClean="0"/>
                        <a:t> </a:t>
                      </a:r>
                    </a:p>
                    <a:p>
                      <a:pPr algn="ctr"/>
                      <a:r>
                        <a:rPr lang="en-US" baseline="0" dirty="0" smtClean="0"/>
                        <a:t>(mV)</a:t>
                      </a:r>
                      <a:endParaRPr lang="en-US" dirty="0"/>
                    </a:p>
                  </a:txBody>
                  <a:tcPr anchor="ctr"/>
                </a:tc>
                <a:tc>
                  <a:txBody>
                    <a:bodyPr/>
                    <a:lstStyle/>
                    <a:p>
                      <a:pPr algn="ctr"/>
                      <a:r>
                        <a:rPr lang="en-US" dirty="0" smtClean="0"/>
                        <a:t>EMI</a:t>
                      </a:r>
                      <a:r>
                        <a:rPr lang="en-US" baseline="0" dirty="0" smtClean="0"/>
                        <a:t> peak (</a:t>
                      </a:r>
                      <a:r>
                        <a:rPr lang="en-US" baseline="0" dirty="0" err="1" smtClean="0"/>
                        <a:t>dBµV</a:t>
                      </a:r>
                      <a:r>
                        <a:rPr lang="en-US" baseline="0" dirty="0" smtClean="0"/>
                        <a:t>/m)</a:t>
                      </a:r>
                      <a:endParaRPr lang="en-US" dirty="0"/>
                    </a:p>
                  </a:txBody>
                  <a:tcPr anchor="ctr"/>
                </a:tc>
              </a:tr>
              <a:tr h="370840">
                <a:tc>
                  <a:txBody>
                    <a:bodyPr/>
                    <a:lstStyle/>
                    <a:p>
                      <a:pPr algn="ctr"/>
                      <a:r>
                        <a:rPr lang="en-US" dirty="0" smtClean="0"/>
                        <a:t>Two Layer</a:t>
                      </a:r>
                      <a:endParaRPr lang="en-US" dirty="0"/>
                    </a:p>
                  </a:txBody>
                  <a:tcPr anchor="ctr"/>
                </a:tc>
                <a:tc>
                  <a:txBody>
                    <a:bodyPr/>
                    <a:lstStyle/>
                    <a:p>
                      <a:pPr algn="ctr"/>
                      <a:r>
                        <a:rPr lang="en-US" dirty="0" smtClean="0"/>
                        <a:t>15.7</a:t>
                      </a:r>
                      <a:endParaRPr lang="en-US" dirty="0"/>
                    </a:p>
                  </a:txBody>
                  <a:tcPr anchor="ctr"/>
                </a:tc>
                <a:tc>
                  <a:txBody>
                    <a:bodyPr/>
                    <a:lstStyle/>
                    <a:p>
                      <a:pPr algn="ctr"/>
                      <a:r>
                        <a:rPr lang="en-US" dirty="0" smtClean="0"/>
                        <a:t>30</a:t>
                      </a:r>
                      <a:endParaRPr lang="en-US" dirty="0"/>
                    </a:p>
                  </a:txBody>
                  <a:tcPr anchor="ctr"/>
                </a:tc>
                <a:tc>
                  <a:txBody>
                    <a:bodyPr/>
                    <a:lstStyle/>
                    <a:p>
                      <a:pPr algn="ctr"/>
                      <a:r>
                        <a:rPr lang="en-US" dirty="0" smtClean="0"/>
                        <a:t>32.5</a:t>
                      </a:r>
                      <a:endParaRPr lang="en-US" dirty="0"/>
                    </a:p>
                  </a:txBody>
                  <a:tcPr anchor="ctr"/>
                </a:tc>
              </a:tr>
              <a:tr h="370840">
                <a:tc>
                  <a:txBody>
                    <a:bodyPr/>
                    <a:lstStyle/>
                    <a:p>
                      <a:pPr algn="ctr"/>
                      <a:r>
                        <a:rPr lang="en-US" dirty="0" smtClean="0"/>
                        <a:t>Four</a:t>
                      </a:r>
                      <a:r>
                        <a:rPr lang="en-US" baseline="0" dirty="0" smtClean="0"/>
                        <a:t> Layer</a:t>
                      </a:r>
                      <a:endParaRPr lang="en-US" dirty="0"/>
                    </a:p>
                  </a:txBody>
                  <a:tcPr anchor="ctr"/>
                </a:tc>
                <a:tc>
                  <a:txBody>
                    <a:bodyPr/>
                    <a:lstStyle/>
                    <a:p>
                      <a:pPr algn="ctr"/>
                      <a:r>
                        <a:rPr lang="en-US" dirty="0" smtClean="0"/>
                        <a:t>13.0</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27.5</a:t>
                      </a:r>
                      <a:endParaRPr lang="en-US" dirty="0"/>
                    </a:p>
                  </a:txBody>
                  <a:tcPr anchor="ctr"/>
                </a:tc>
              </a:tr>
            </a:tbl>
          </a:graphicData>
        </a:graphic>
      </p:graphicFrame>
      <p:sp>
        <p:nvSpPr>
          <p:cNvPr id="13" name="Left Arrow 12">
            <a:hlinkClick r:id="rId5"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6" name="Content Placeholder 5"/>
          <p:cNvSpPr>
            <a:spLocks noGrp="1"/>
          </p:cNvSpPr>
          <p:nvPr>
            <p:ph idx="1"/>
          </p:nvPr>
        </p:nvSpPr>
        <p:spPr>
          <a:xfrm>
            <a:off x="365125" y="1584325"/>
            <a:ext cx="8397875" cy="4587875"/>
          </a:xfrm>
          <a:ln w="38100">
            <a:solidFill>
              <a:schemeClr val="accent2">
                <a:lumMod val="60000"/>
                <a:lumOff val="40000"/>
              </a:schemeClr>
            </a:solidFill>
          </a:ln>
        </p:spPr>
        <p:txBody>
          <a:bodyPr/>
          <a:lstStyle/>
          <a:p>
            <a:pPr eaLnBrk="1" hangingPunct="1">
              <a:defRPr/>
            </a:pPr>
            <a:r>
              <a:rPr lang="en-US" dirty="0" smtClean="0"/>
              <a:t>Ground Shielding Example – Four Layer Board w/ Identical Layout / BOM – </a:t>
            </a:r>
            <a:r>
              <a:rPr lang="en-US" dirty="0" smtClean="0">
                <a:solidFill>
                  <a:srgbClr val="FF0000"/>
                </a:solidFill>
              </a:rPr>
              <a:t>w/ CUT under SW node</a:t>
            </a:r>
          </a:p>
          <a:p>
            <a:pPr eaLnBrk="1" hangingPunct="1">
              <a:defRPr/>
            </a:pPr>
            <a:endParaRPr lang="en-US" dirty="0"/>
          </a:p>
        </p:txBody>
      </p:sp>
      <p:sp>
        <p:nvSpPr>
          <p:cNvPr id="62468" name="Slide Number Placeholder 2"/>
          <p:cNvSpPr>
            <a:spLocks noGrp="1"/>
          </p:cNvSpPr>
          <p:nvPr>
            <p:ph type="sldNum" sz="quarter" idx="10"/>
          </p:nvPr>
        </p:nvSpPr>
        <p:spPr>
          <a:xfrm>
            <a:off x="6642100" y="6145213"/>
            <a:ext cx="2133600" cy="206375"/>
          </a:xfrm>
          <a:noFill/>
        </p:spPr>
        <p:txBody>
          <a:bodyPr/>
          <a:lstStyle/>
          <a:p>
            <a:fld id="{F4ECC86D-D2C6-4E9F-B6D2-92255D24FEDF}" type="slidenum">
              <a:rPr lang="en-US" smtClean="0">
                <a:latin typeface="Arial" pitchFamily="34" charset="0"/>
              </a:rPr>
              <a:pPr/>
              <a:t>37</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defRPr/>
            </a:pPr>
            <a:r>
              <a:rPr lang="en-US" sz="2400" b="1" dirty="0">
                <a:solidFill>
                  <a:schemeClr val="bg1"/>
                </a:solidFill>
                <a:cs typeface="Arial" pitchFamily="34" charset="0"/>
              </a:rPr>
              <a:t>Critical Path </a:t>
            </a:r>
            <a:r>
              <a:rPr lang="en-US" dirty="0">
                <a:solidFill>
                  <a:schemeClr val="bg1"/>
                </a:solidFill>
                <a:cs typeface="Arial" pitchFamily="34" charset="0"/>
              </a:rPr>
              <a:t>Area</a:t>
            </a:r>
            <a:r>
              <a:rPr lang="en-US" sz="2400" b="1" dirty="0">
                <a:solidFill>
                  <a:schemeClr val="bg1"/>
                </a:solidFill>
                <a:cs typeface="Arial" pitchFamily="34" charset="0"/>
              </a:rPr>
              <a:t> Reduction</a:t>
            </a:r>
          </a:p>
        </p:txBody>
      </p:sp>
      <p:sp>
        <p:nvSpPr>
          <p:cNvPr id="8" name="Rounded Rectangle 7"/>
          <p:cNvSpPr/>
          <p:nvPr/>
        </p:nvSpPr>
        <p:spPr bwMode="auto">
          <a:xfrm>
            <a:off x="5236464" y="1078992"/>
            <a:ext cx="3531755" cy="499872"/>
          </a:xfrm>
          <a:prstGeom prst="round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cs typeface="Arial" pitchFamily="34" charset="0"/>
              </a:rPr>
              <a:t>Grounding</a:t>
            </a:r>
          </a:p>
        </p:txBody>
      </p:sp>
      <p:pic>
        <p:nvPicPr>
          <p:cNvPr id="62475" name="Picture 5"/>
          <p:cNvPicPr>
            <a:picLocks noChangeAspect="1" noChangeArrowheads="1"/>
          </p:cNvPicPr>
          <p:nvPr/>
        </p:nvPicPr>
        <p:blipFill>
          <a:blip r:embed="rId3" cstate="print"/>
          <a:srcRect/>
          <a:stretch>
            <a:fillRect/>
          </a:stretch>
        </p:blipFill>
        <p:spPr bwMode="auto">
          <a:xfrm>
            <a:off x="4413250" y="2540000"/>
            <a:ext cx="4321175" cy="3367088"/>
          </a:xfrm>
          <a:prstGeom prst="rect">
            <a:avLst/>
          </a:prstGeom>
          <a:noFill/>
          <a:ln w="9525">
            <a:noFill/>
            <a:miter lim="800000"/>
            <a:headEnd/>
            <a:tailEnd/>
          </a:ln>
        </p:spPr>
      </p:pic>
      <p:pic>
        <p:nvPicPr>
          <p:cNvPr id="62476" name="Picture 5" descr="EMI_A4_SWITCH_AND_VO_RIPPLE_200MhzBW.png"/>
          <p:cNvPicPr>
            <a:picLocks noChangeAspect="1"/>
          </p:cNvPicPr>
          <p:nvPr/>
        </p:nvPicPr>
        <p:blipFill>
          <a:blip r:embed="rId4" cstate="print"/>
          <a:srcRect/>
          <a:stretch>
            <a:fillRect/>
          </a:stretch>
        </p:blipFill>
        <p:spPr bwMode="auto">
          <a:xfrm>
            <a:off x="477838" y="2519363"/>
            <a:ext cx="3935412" cy="3384550"/>
          </a:xfrm>
          <a:prstGeom prst="rect">
            <a:avLst/>
          </a:prstGeom>
          <a:noFill/>
          <a:ln w="9525">
            <a:noFill/>
            <a:miter lim="800000"/>
            <a:headEnd/>
            <a:tailEnd/>
          </a:ln>
        </p:spPr>
      </p:pic>
      <p:sp>
        <p:nvSpPr>
          <p:cNvPr id="62477" name="TextBox 5"/>
          <p:cNvSpPr txBox="1">
            <a:spLocks noChangeArrowheads="1"/>
          </p:cNvSpPr>
          <p:nvPr/>
        </p:nvSpPr>
        <p:spPr bwMode="auto">
          <a:xfrm>
            <a:off x="1754188" y="3554413"/>
            <a:ext cx="1711325" cy="341312"/>
          </a:xfrm>
          <a:prstGeom prst="rect">
            <a:avLst/>
          </a:prstGeom>
          <a:solidFill>
            <a:schemeClr val="bg1"/>
          </a:solidFill>
          <a:ln w="9525">
            <a:noFill/>
            <a:miter lim="800000"/>
            <a:headEnd/>
            <a:tailEnd/>
          </a:ln>
        </p:spPr>
        <p:txBody>
          <a:bodyPr>
            <a:spAutoFit/>
          </a:bodyPr>
          <a:lstStyle/>
          <a:p>
            <a:r>
              <a:rPr lang="en-US" b="1">
                <a:solidFill>
                  <a:srgbClr val="FF3399"/>
                </a:solidFill>
                <a:latin typeface="Calibri" pitchFamily="34" charset="0"/>
              </a:rPr>
              <a:t>SW 15.7V max</a:t>
            </a:r>
          </a:p>
        </p:txBody>
      </p:sp>
      <p:sp>
        <p:nvSpPr>
          <p:cNvPr id="62478" name="TextBox 6"/>
          <p:cNvSpPr txBox="1">
            <a:spLocks noChangeArrowheads="1"/>
          </p:cNvSpPr>
          <p:nvPr/>
        </p:nvSpPr>
        <p:spPr bwMode="auto">
          <a:xfrm>
            <a:off x="1731963" y="2606675"/>
            <a:ext cx="1779587" cy="341313"/>
          </a:xfrm>
          <a:prstGeom prst="rect">
            <a:avLst/>
          </a:prstGeom>
          <a:solidFill>
            <a:schemeClr val="bg1"/>
          </a:solidFill>
          <a:ln w="9525">
            <a:noFill/>
            <a:miter lim="800000"/>
            <a:headEnd/>
            <a:tailEnd/>
          </a:ln>
        </p:spPr>
        <p:txBody>
          <a:bodyPr>
            <a:spAutoFit/>
          </a:bodyPr>
          <a:lstStyle/>
          <a:p>
            <a:r>
              <a:rPr lang="en-US" b="1">
                <a:solidFill>
                  <a:srgbClr val="ACA800"/>
                </a:solidFill>
                <a:latin typeface="Calibri" pitchFamily="34" charset="0"/>
              </a:rPr>
              <a:t>VOUT 26mVpp</a:t>
            </a:r>
          </a:p>
        </p:txBody>
      </p:sp>
      <p:sp>
        <p:nvSpPr>
          <p:cNvPr id="62479" name="Rectangle 12"/>
          <p:cNvSpPr>
            <a:spLocks noChangeArrowheads="1"/>
          </p:cNvSpPr>
          <p:nvPr/>
        </p:nvSpPr>
        <p:spPr bwMode="auto">
          <a:xfrm>
            <a:off x="7013575" y="4132263"/>
            <a:ext cx="1576388" cy="341312"/>
          </a:xfrm>
          <a:prstGeom prst="rect">
            <a:avLst/>
          </a:prstGeom>
          <a:solidFill>
            <a:schemeClr val="bg1"/>
          </a:solidFill>
          <a:ln w="9525">
            <a:noFill/>
            <a:miter lim="800000"/>
            <a:headEnd/>
            <a:tailEnd/>
          </a:ln>
        </p:spPr>
        <p:txBody>
          <a:bodyPr>
            <a:spAutoFit/>
          </a:bodyPr>
          <a:lstStyle/>
          <a:p>
            <a:r>
              <a:rPr lang="en-US">
                <a:solidFill>
                  <a:srgbClr val="0947C3"/>
                </a:solidFill>
                <a:latin typeface="Calibri" pitchFamily="34" charset="0"/>
              </a:rPr>
              <a:t>32.5dB</a:t>
            </a:r>
            <a:r>
              <a:rPr lang="el-GR">
                <a:solidFill>
                  <a:srgbClr val="0947C3"/>
                </a:solidFill>
                <a:latin typeface="Calibri" pitchFamily="34" charset="0"/>
              </a:rPr>
              <a:t>μ</a:t>
            </a:r>
            <a:r>
              <a:rPr lang="en-US">
                <a:solidFill>
                  <a:srgbClr val="0947C3"/>
                </a:solidFill>
                <a:latin typeface="Calibri" pitchFamily="34" charset="0"/>
              </a:rPr>
              <a:t>V/m</a:t>
            </a:r>
          </a:p>
        </p:txBody>
      </p:sp>
      <p:graphicFrame>
        <p:nvGraphicFramePr>
          <p:cNvPr id="15" name="Table 14"/>
          <p:cNvGraphicFramePr>
            <a:graphicFrameLocks noGrp="1"/>
          </p:cNvGraphicFramePr>
          <p:nvPr/>
        </p:nvGraphicFramePr>
        <p:xfrm>
          <a:off x="323850" y="4836160"/>
          <a:ext cx="6096000" cy="2021840"/>
        </p:xfrm>
        <a:graphic>
          <a:graphicData uri="http://schemas.openxmlformats.org/drawingml/2006/table">
            <a:tbl>
              <a:tblPr firstRow="1" bandRow="1">
                <a:tableStyleId>{3C2FFA5D-87B4-456A-9821-1D502468CF0F}</a:tableStyleId>
              </a:tblPr>
              <a:tblGrid>
                <a:gridCol w="1524000"/>
                <a:gridCol w="1524000"/>
                <a:gridCol w="1524000"/>
                <a:gridCol w="1524000"/>
              </a:tblGrid>
              <a:tr h="370840">
                <a:tc>
                  <a:txBody>
                    <a:bodyPr/>
                    <a:lstStyle/>
                    <a:p>
                      <a:pPr algn="ctr"/>
                      <a:r>
                        <a:rPr lang="en-US" i="1" dirty="0" smtClean="0"/>
                        <a:t>Comparison</a:t>
                      </a:r>
                      <a:endParaRPr lang="en-US" i="1" dirty="0"/>
                    </a:p>
                  </a:txBody>
                  <a:tcPr anchor="ctr"/>
                </a:tc>
                <a:tc>
                  <a:txBody>
                    <a:bodyPr/>
                    <a:lstStyle/>
                    <a:p>
                      <a:pPr algn="ctr"/>
                      <a:r>
                        <a:rPr lang="en-US" dirty="0" smtClean="0"/>
                        <a:t>SW max </a:t>
                      </a:r>
                    </a:p>
                    <a:p>
                      <a:pPr algn="ctr"/>
                      <a:r>
                        <a:rPr lang="en-US" dirty="0" smtClean="0"/>
                        <a:t>(V)</a:t>
                      </a:r>
                      <a:endParaRPr lang="en-US" dirty="0"/>
                    </a:p>
                  </a:txBody>
                  <a:tcPr anchor="ctr"/>
                </a:tc>
                <a:tc>
                  <a:txBody>
                    <a:bodyPr/>
                    <a:lstStyle/>
                    <a:p>
                      <a:pPr algn="ctr"/>
                      <a:r>
                        <a:rPr lang="en-US" dirty="0" err="1" smtClean="0"/>
                        <a:t>Vout</a:t>
                      </a:r>
                      <a:r>
                        <a:rPr lang="en-US" dirty="0" smtClean="0"/>
                        <a:t> p2p</a:t>
                      </a:r>
                      <a:r>
                        <a:rPr lang="en-US" baseline="0" dirty="0" smtClean="0"/>
                        <a:t> </a:t>
                      </a:r>
                    </a:p>
                    <a:p>
                      <a:pPr algn="ctr"/>
                      <a:r>
                        <a:rPr lang="en-US" baseline="0" dirty="0" smtClean="0"/>
                        <a:t>(mV)</a:t>
                      </a:r>
                      <a:endParaRPr lang="en-US" dirty="0"/>
                    </a:p>
                  </a:txBody>
                  <a:tcPr anchor="ctr"/>
                </a:tc>
                <a:tc>
                  <a:txBody>
                    <a:bodyPr/>
                    <a:lstStyle/>
                    <a:p>
                      <a:pPr algn="ctr"/>
                      <a:r>
                        <a:rPr lang="en-US" dirty="0" smtClean="0"/>
                        <a:t>EMI</a:t>
                      </a:r>
                      <a:r>
                        <a:rPr lang="en-US" baseline="0" dirty="0" smtClean="0"/>
                        <a:t> peak (</a:t>
                      </a:r>
                      <a:r>
                        <a:rPr lang="en-US" baseline="0" dirty="0" err="1" smtClean="0"/>
                        <a:t>dBµV</a:t>
                      </a:r>
                      <a:r>
                        <a:rPr lang="en-US" baseline="0" dirty="0" smtClean="0"/>
                        <a:t>/m)</a:t>
                      </a:r>
                      <a:endParaRPr lang="en-US" dirty="0"/>
                    </a:p>
                  </a:txBody>
                  <a:tcPr anchor="ctr"/>
                </a:tc>
              </a:tr>
              <a:tr h="370840">
                <a:tc>
                  <a:txBody>
                    <a:bodyPr/>
                    <a:lstStyle/>
                    <a:p>
                      <a:pPr algn="ctr"/>
                      <a:r>
                        <a:rPr lang="en-US" dirty="0" smtClean="0"/>
                        <a:t>Two Layer</a:t>
                      </a:r>
                      <a:endParaRPr lang="en-US" dirty="0"/>
                    </a:p>
                  </a:txBody>
                  <a:tcPr anchor="ctr"/>
                </a:tc>
                <a:tc>
                  <a:txBody>
                    <a:bodyPr/>
                    <a:lstStyle/>
                    <a:p>
                      <a:pPr algn="ctr"/>
                      <a:r>
                        <a:rPr lang="en-US" dirty="0" smtClean="0"/>
                        <a:t>15.7</a:t>
                      </a:r>
                      <a:endParaRPr lang="en-US" dirty="0"/>
                    </a:p>
                  </a:txBody>
                  <a:tcPr anchor="ctr"/>
                </a:tc>
                <a:tc>
                  <a:txBody>
                    <a:bodyPr/>
                    <a:lstStyle/>
                    <a:p>
                      <a:pPr algn="ctr"/>
                      <a:r>
                        <a:rPr lang="en-US" dirty="0" smtClean="0"/>
                        <a:t>30</a:t>
                      </a:r>
                      <a:endParaRPr lang="en-US" dirty="0"/>
                    </a:p>
                  </a:txBody>
                  <a:tcPr anchor="ctr"/>
                </a:tc>
                <a:tc>
                  <a:txBody>
                    <a:bodyPr/>
                    <a:lstStyle/>
                    <a:p>
                      <a:pPr algn="ctr"/>
                      <a:r>
                        <a:rPr lang="en-US" dirty="0" smtClean="0"/>
                        <a:t>32.5</a:t>
                      </a:r>
                      <a:endParaRPr lang="en-US" dirty="0"/>
                    </a:p>
                  </a:txBody>
                  <a:tcPr anchor="ctr"/>
                </a:tc>
              </a:tr>
              <a:tr h="370840">
                <a:tc>
                  <a:txBody>
                    <a:bodyPr/>
                    <a:lstStyle/>
                    <a:p>
                      <a:pPr algn="ctr"/>
                      <a:r>
                        <a:rPr lang="en-US" dirty="0" smtClean="0"/>
                        <a:t>Four</a:t>
                      </a:r>
                      <a:r>
                        <a:rPr lang="en-US" baseline="0" dirty="0" smtClean="0"/>
                        <a:t> Layer</a:t>
                      </a:r>
                      <a:endParaRPr lang="en-US" dirty="0"/>
                    </a:p>
                  </a:txBody>
                  <a:tcPr anchor="ctr"/>
                </a:tc>
                <a:tc>
                  <a:txBody>
                    <a:bodyPr/>
                    <a:lstStyle/>
                    <a:p>
                      <a:pPr algn="ctr"/>
                      <a:r>
                        <a:rPr lang="en-US" dirty="0" smtClean="0"/>
                        <a:t>13.0</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27.5</a:t>
                      </a:r>
                      <a:endParaRPr lang="en-US" dirty="0"/>
                    </a:p>
                  </a:txBody>
                  <a:tcPr anchor="ctr"/>
                </a:tc>
              </a:tr>
              <a:tr h="370840">
                <a:tc>
                  <a:txBody>
                    <a:bodyPr/>
                    <a:lstStyle/>
                    <a:p>
                      <a:pPr algn="ctr"/>
                      <a:r>
                        <a:rPr lang="en-US" dirty="0" smtClean="0"/>
                        <a:t>Four</a:t>
                      </a:r>
                      <a:r>
                        <a:rPr lang="en-US" baseline="0" dirty="0" smtClean="0"/>
                        <a:t> Layer w/ GND cut</a:t>
                      </a:r>
                      <a:endParaRPr lang="en-US" dirty="0"/>
                    </a:p>
                  </a:txBody>
                  <a:tcPr anchor="ctr"/>
                </a:tc>
                <a:tc>
                  <a:txBody>
                    <a:bodyPr/>
                    <a:lstStyle/>
                    <a:p>
                      <a:pPr algn="ctr"/>
                      <a:r>
                        <a:rPr lang="en-US" dirty="0" smtClean="0"/>
                        <a:t>15.7</a:t>
                      </a:r>
                      <a:endParaRPr lang="en-US" dirty="0"/>
                    </a:p>
                  </a:txBody>
                  <a:tcPr anchor="ctr"/>
                </a:tc>
                <a:tc>
                  <a:txBody>
                    <a:bodyPr/>
                    <a:lstStyle/>
                    <a:p>
                      <a:pPr algn="ctr"/>
                      <a:r>
                        <a:rPr lang="en-US" dirty="0" smtClean="0"/>
                        <a:t>26</a:t>
                      </a:r>
                      <a:endParaRPr lang="en-US" dirty="0"/>
                    </a:p>
                  </a:txBody>
                  <a:tcPr anchor="ctr"/>
                </a:tc>
                <a:tc>
                  <a:txBody>
                    <a:bodyPr/>
                    <a:lstStyle/>
                    <a:p>
                      <a:pPr algn="ctr"/>
                      <a:r>
                        <a:rPr lang="en-US" dirty="0" smtClean="0"/>
                        <a:t>32.5</a:t>
                      </a:r>
                      <a:endParaRPr lang="en-US" dirty="0"/>
                    </a:p>
                  </a:txBody>
                  <a:tcPr anchor="ctr"/>
                </a:tc>
              </a:tr>
            </a:tbl>
          </a:graphicData>
        </a:graphic>
      </p:graphicFrame>
      <p:sp>
        <p:nvSpPr>
          <p:cNvPr id="13" name="Left Arrow 12">
            <a:hlinkClick r:id="rId5"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4"/>
          <p:cNvSpPr>
            <a:spLocks noGrp="1"/>
          </p:cNvSpPr>
          <p:nvPr>
            <p:ph type="title"/>
          </p:nvPr>
        </p:nvSpPr>
        <p:spPr/>
        <p:txBody>
          <a:bodyPr/>
          <a:lstStyle/>
          <a:p>
            <a:pPr eaLnBrk="1" hangingPunct="1"/>
            <a:r>
              <a:rPr lang="en-US" smtClean="0"/>
              <a:t>EMI Mitigation by PCB Layout</a:t>
            </a:r>
            <a:endParaRPr lang="en-US" smtClean="0">
              <a:solidFill>
                <a:schemeClr val="tx1"/>
              </a:solidFill>
            </a:endParaRPr>
          </a:p>
        </p:txBody>
      </p:sp>
      <p:sp>
        <p:nvSpPr>
          <p:cNvPr id="6" name="Content Placeholder 5"/>
          <p:cNvSpPr>
            <a:spLocks noGrp="1"/>
          </p:cNvSpPr>
          <p:nvPr>
            <p:ph idx="1"/>
          </p:nvPr>
        </p:nvSpPr>
        <p:spPr>
          <a:xfrm>
            <a:off x="365125" y="1584325"/>
            <a:ext cx="8397875" cy="4587875"/>
          </a:xfrm>
          <a:ln w="38100">
            <a:solidFill>
              <a:schemeClr val="accent2">
                <a:lumMod val="60000"/>
                <a:lumOff val="40000"/>
              </a:schemeClr>
            </a:solidFill>
          </a:ln>
        </p:spPr>
        <p:txBody>
          <a:bodyPr/>
          <a:lstStyle/>
          <a:p>
            <a:pPr eaLnBrk="1" hangingPunct="1">
              <a:defRPr/>
            </a:pPr>
            <a:r>
              <a:rPr lang="en-US" dirty="0" smtClean="0"/>
              <a:t>Ground Plane</a:t>
            </a:r>
          </a:p>
          <a:p>
            <a:pPr lvl="1" eaLnBrk="1" hangingPunct="1">
              <a:defRPr/>
            </a:pPr>
            <a:r>
              <a:rPr lang="en-US" sz="2400" dirty="0" smtClean="0"/>
              <a:t>Unbroken Ground Plane provides shortest return path to EMI and Best Shielding</a:t>
            </a:r>
          </a:p>
          <a:p>
            <a:pPr lvl="1" eaLnBrk="1" hangingPunct="1">
              <a:defRPr/>
            </a:pPr>
            <a:r>
              <a:rPr lang="en-US" sz="2400" dirty="0" smtClean="0"/>
              <a:t>Don’t cut ground plane</a:t>
            </a:r>
          </a:p>
          <a:p>
            <a:pPr lvl="1" eaLnBrk="1" hangingPunct="1">
              <a:defRPr/>
            </a:pPr>
            <a:r>
              <a:rPr lang="en-US" sz="2400" dirty="0" smtClean="0"/>
              <a:t>Keep high power, high </a:t>
            </a:r>
            <a:r>
              <a:rPr lang="en-US" sz="2400" dirty="0" err="1" smtClean="0"/>
              <a:t>di</a:t>
            </a:r>
            <a:r>
              <a:rPr lang="en-US" sz="2400" dirty="0" smtClean="0"/>
              <a:t>/</a:t>
            </a:r>
            <a:r>
              <a:rPr lang="en-US" sz="2400" dirty="0" err="1" smtClean="0"/>
              <a:t>dt</a:t>
            </a:r>
            <a:r>
              <a:rPr lang="en-US" sz="2400" dirty="0" smtClean="0"/>
              <a:t> current away from ground plane, run separate paths on the top layer to contain it</a:t>
            </a:r>
          </a:p>
          <a:p>
            <a:pPr lvl="1" eaLnBrk="1" hangingPunct="1">
              <a:defRPr/>
            </a:pPr>
            <a:r>
              <a:rPr lang="en-US" sz="2400" dirty="0" smtClean="0"/>
              <a:t>Ground plane is for DC distribution and signal reference only, ideally, there should be no current flow on ground plane</a:t>
            </a:r>
          </a:p>
          <a:p>
            <a:pPr lvl="1" eaLnBrk="1" hangingPunct="1">
              <a:defRPr/>
            </a:pPr>
            <a:r>
              <a:rPr lang="en-US" sz="2400" dirty="0" smtClean="0"/>
              <a:t>Bypass to ground PINs, not the plane</a:t>
            </a:r>
          </a:p>
          <a:p>
            <a:pPr lvl="1" eaLnBrk="1" hangingPunct="1">
              <a:defRPr/>
            </a:pPr>
            <a:endParaRPr lang="en-US" sz="2400" dirty="0" smtClean="0"/>
          </a:p>
          <a:p>
            <a:pPr eaLnBrk="1" hangingPunct="1">
              <a:defRPr/>
            </a:pPr>
            <a:endParaRPr lang="en-US" dirty="0"/>
          </a:p>
        </p:txBody>
      </p:sp>
      <p:sp>
        <p:nvSpPr>
          <p:cNvPr id="63492" name="Slide Number Placeholder 2"/>
          <p:cNvSpPr>
            <a:spLocks noGrp="1"/>
          </p:cNvSpPr>
          <p:nvPr>
            <p:ph type="sldNum" sz="quarter" idx="10"/>
          </p:nvPr>
        </p:nvSpPr>
        <p:spPr>
          <a:xfrm>
            <a:off x="6642100" y="6145213"/>
            <a:ext cx="2133600" cy="206375"/>
          </a:xfrm>
          <a:noFill/>
        </p:spPr>
        <p:txBody>
          <a:bodyPr/>
          <a:lstStyle/>
          <a:p>
            <a:fld id="{B860B468-C7C9-419D-B513-7D1F7968CAF0}" type="slidenum">
              <a:rPr lang="en-US" smtClean="0">
                <a:latin typeface="Arial" pitchFamily="34" charset="0"/>
              </a:rPr>
              <a:pPr/>
              <a:t>38</a:t>
            </a:fld>
            <a:endParaRPr lang="en-US" smtClean="0">
              <a:latin typeface="Arial" pitchFamily="34" charset="0"/>
            </a:endParaRPr>
          </a:p>
        </p:txBody>
      </p:sp>
      <p:sp>
        <p:nvSpPr>
          <p:cNvPr id="7" name="Rounded Rectangle 6"/>
          <p:cNvSpPr/>
          <p:nvPr/>
        </p:nvSpPr>
        <p:spPr bwMode="auto">
          <a:xfrm>
            <a:off x="390144" y="1085088"/>
            <a:ext cx="4840224" cy="499872"/>
          </a:xfrm>
          <a:prstGeom prst="roundRect">
            <a:avLst/>
          </a:prstGeom>
          <a:solidFill>
            <a:schemeClr val="bg1">
              <a:lumMod val="65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defRPr/>
            </a:pPr>
            <a:r>
              <a:rPr lang="en-US" sz="2400" b="1" dirty="0">
                <a:solidFill>
                  <a:schemeClr val="bg1"/>
                </a:solidFill>
                <a:cs typeface="Arial" pitchFamily="34" charset="0"/>
              </a:rPr>
              <a:t>Critical Path </a:t>
            </a:r>
            <a:r>
              <a:rPr lang="en-US" dirty="0">
                <a:solidFill>
                  <a:schemeClr val="bg1"/>
                </a:solidFill>
                <a:cs typeface="Arial" pitchFamily="34" charset="0"/>
              </a:rPr>
              <a:t>Area</a:t>
            </a:r>
            <a:r>
              <a:rPr lang="en-US" sz="2400" b="1" dirty="0">
                <a:solidFill>
                  <a:schemeClr val="bg1"/>
                </a:solidFill>
                <a:cs typeface="Arial" pitchFamily="34" charset="0"/>
              </a:rPr>
              <a:t> Reduction</a:t>
            </a:r>
          </a:p>
        </p:txBody>
      </p:sp>
      <p:sp>
        <p:nvSpPr>
          <p:cNvPr id="8" name="Rounded Rectangle 7"/>
          <p:cNvSpPr/>
          <p:nvPr/>
        </p:nvSpPr>
        <p:spPr bwMode="auto">
          <a:xfrm>
            <a:off x="5236464" y="1078992"/>
            <a:ext cx="3531755" cy="499872"/>
          </a:xfrm>
          <a:prstGeom prst="roundRect">
            <a:avLst/>
          </a:prstGeom>
          <a:solidFill>
            <a:schemeClr val="accent2">
              <a:lumMod val="60000"/>
              <a:lumOff val="40000"/>
            </a:schemeClr>
          </a:solidFill>
          <a:ln w="1905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ctr"/>
          <a:lstStyle/>
          <a:p>
            <a:pPr algn="ctr">
              <a:lnSpc>
                <a:spcPct val="90000"/>
              </a:lnSpc>
              <a:spcBef>
                <a:spcPct val="50000"/>
              </a:spcBef>
              <a:defRPr/>
            </a:pPr>
            <a:r>
              <a:rPr lang="en-US" sz="2400" b="1" dirty="0">
                <a:cs typeface="Arial" pitchFamily="34" charset="0"/>
              </a:rPr>
              <a:t>Grounding</a:t>
            </a:r>
          </a:p>
        </p:txBody>
      </p:sp>
      <p:sp>
        <p:nvSpPr>
          <p:cNvPr id="9" name="Left Arrow 8">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 descr="LMZ22010 Radiated EMI.png"/>
          <p:cNvPicPr>
            <a:picLocks noChangeAspect="1"/>
          </p:cNvPicPr>
          <p:nvPr/>
        </p:nvPicPr>
        <p:blipFill>
          <a:blip r:embed="rId3" cstate="print"/>
          <a:srcRect/>
          <a:stretch>
            <a:fillRect/>
          </a:stretch>
        </p:blipFill>
        <p:spPr bwMode="auto">
          <a:xfrm>
            <a:off x="4548188" y="2500313"/>
            <a:ext cx="4270375" cy="3390900"/>
          </a:xfrm>
          <a:prstGeom prst="rect">
            <a:avLst/>
          </a:prstGeom>
          <a:noFill/>
          <a:ln w="9525">
            <a:noFill/>
            <a:miter lim="800000"/>
            <a:headEnd/>
            <a:tailEnd/>
          </a:ln>
        </p:spPr>
      </p:pic>
      <p:sp>
        <p:nvSpPr>
          <p:cNvPr id="64515" name="Slide Number Placeholder 3"/>
          <p:cNvSpPr txBox="1">
            <a:spLocks noGrp="1"/>
          </p:cNvSpPr>
          <p:nvPr/>
        </p:nvSpPr>
        <p:spPr bwMode="auto">
          <a:xfrm>
            <a:off x="4360863" y="6519863"/>
            <a:ext cx="404812" cy="254000"/>
          </a:xfrm>
          <a:prstGeom prst="rect">
            <a:avLst/>
          </a:prstGeom>
          <a:noFill/>
          <a:ln w="9525">
            <a:noFill/>
            <a:miter lim="800000"/>
            <a:headEnd/>
            <a:tailEnd/>
          </a:ln>
        </p:spPr>
        <p:txBody>
          <a:bodyPr lIns="91429" tIns="45715" rIns="91429" bIns="45715"/>
          <a:lstStyle/>
          <a:p>
            <a:pPr algn="ctr" eaLnBrk="0" hangingPunct="0"/>
            <a:fld id="{2D988F6A-FF8A-4EEB-90E5-6F14DD00FDF6}" type="slidenum">
              <a:rPr lang="en-US" sz="1000">
                <a:ea typeface="MS PGothic" charset="-128"/>
              </a:rPr>
              <a:pPr algn="ctr" eaLnBrk="0" hangingPunct="0"/>
              <a:t>39</a:t>
            </a:fld>
            <a:endParaRPr lang="en-US" sz="1000">
              <a:ea typeface="MS PGothic" charset="-128"/>
            </a:endParaRPr>
          </a:p>
        </p:txBody>
      </p:sp>
      <p:sp>
        <p:nvSpPr>
          <p:cNvPr id="64516" name="Rectangle 2"/>
          <p:cNvSpPr>
            <a:spLocks noGrp="1" noChangeArrowheads="1"/>
          </p:cNvSpPr>
          <p:nvPr>
            <p:ph type="title"/>
          </p:nvPr>
        </p:nvSpPr>
        <p:spPr>
          <a:xfrm>
            <a:off x="188913" y="280988"/>
            <a:ext cx="7558087" cy="1047750"/>
          </a:xfrm>
        </p:spPr>
        <p:txBody>
          <a:bodyPr/>
          <a:lstStyle/>
          <a:p>
            <a:r>
              <a:rPr lang="en-US" smtClean="0"/>
              <a:t>Switcher Power Modules </a:t>
            </a:r>
            <a:br>
              <a:rPr lang="en-US" smtClean="0"/>
            </a:br>
            <a:r>
              <a:rPr lang="en-US" smtClean="0"/>
              <a:t>(LMZ23610)</a:t>
            </a:r>
            <a:br>
              <a:rPr lang="en-US" smtClean="0"/>
            </a:br>
            <a:r>
              <a:rPr lang="en-US" smtClean="0"/>
              <a:t>		</a:t>
            </a:r>
          </a:p>
        </p:txBody>
      </p:sp>
      <p:sp>
        <p:nvSpPr>
          <p:cNvPr id="64517" name="Rectangle 20"/>
          <p:cNvSpPr>
            <a:spLocks noChangeArrowheads="1"/>
          </p:cNvSpPr>
          <p:nvPr/>
        </p:nvSpPr>
        <p:spPr bwMode="auto">
          <a:xfrm>
            <a:off x="5461000" y="5830888"/>
            <a:ext cx="2363788" cy="523875"/>
          </a:xfrm>
          <a:prstGeom prst="rect">
            <a:avLst/>
          </a:prstGeom>
          <a:noFill/>
          <a:ln w="9525">
            <a:noFill/>
            <a:miter lim="800000"/>
            <a:headEnd/>
            <a:tailEnd/>
          </a:ln>
        </p:spPr>
        <p:txBody>
          <a:bodyPr>
            <a:spAutoFit/>
          </a:bodyPr>
          <a:lstStyle/>
          <a:p>
            <a:r>
              <a:rPr lang="en-US" sz="1400" b="1">
                <a:solidFill>
                  <a:schemeClr val="tx2"/>
                </a:solidFill>
              </a:rPr>
              <a:t>CISPR 22 Measurements</a:t>
            </a:r>
          </a:p>
          <a:p>
            <a:r>
              <a:rPr lang="en-US" sz="1400" b="1">
                <a:solidFill>
                  <a:schemeClr val="tx2"/>
                </a:solidFill>
              </a:rPr>
              <a:t>EMI Configuration</a:t>
            </a:r>
            <a:endParaRPr lang="en-US" sz="1400">
              <a:solidFill>
                <a:schemeClr val="tx2"/>
              </a:solidFill>
            </a:endParaRPr>
          </a:p>
        </p:txBody>
      </p:sp>
      <p:sp>
        <p:nvSpPr>
          <p:cNvPr id="64518" name="Rectangle 26"/>
          <p:cNvSpPr>
            <a:spLocks noChangeArrowheads="1"/>
          </p:cNvSpPr>
          <p:nvPr/>
        </p:nvSpPr>
        <p:spPr bwMode="auto">
          <a:xfrm>
            <a:off x="1849438" y="5662613"/>
            <a:ext cx="2133600" cy="522287"/>
          </a:xfrm>
          <a:prstGeom prst="rect">
            <a:avLst/>
          </a:prstGeom>
          <a:noFill/>
          <a:ln w="9525">
            <a:noFill/>
            <a:miter lim="800000"/>
            <a:headEnd/>
            <a:tailEnd/>
          </a:ln>
        </p:spPr>
        <p:txBody>
          <a:bodyPr>
            <a:spAutoFit/>
          </a:bodyPr>
          <a:lstStyle/>
          <a:p>
            <a:r>
              <a:rPr lang="en-US" sz="1400" b="1">
                <a:solidFill>
                  <a:schemeClr val="tx2"/>
                </a:solidFill>
              </a:rPr>
              <a:t>10 Amp Current Sharing Eval board</a:t>
            </a:r>
          </a:p>
        </p:txBody>
      </p:sp>
      <p:pic>
        <p:nvPicPr>
          <p:cNvPr id="64519" name="Picture 2" descr="image001"/>
          <p:cNvPicPr>
            <a:picLocks noChangeAspect="1" noChangeArrowheads="1"/>
          </p:cNvPicPr>
          <p:nvPr/>
        </p:nvPicPr>
        <p:blipFill>
          <a:blip r:embed="rId4" cstate="print"/>
          <a:srcRect l="9352" b="5521"/>
          <a:stretch>
            <a:fillRect/>
          </a:stretch>
        </p:blipFill>
        <p:spPr bwMode="auto">
          <a:xfrm>
            <a:off x="0" y="4452938"/>
            <a:ext cx="1160463" cy="963612"/>
          </a:xfrm>
          <a:prstGeom prst="rect">
            <a:avLst/>
          </a:prstGeom>
          <a:noFill/>
          <a:ln w="9525">
            <a:noFill/>
            <a:miter lim="800000"/>
            <a:headEnd/>
            <a:tailEnd/>
          </a:ln>
        </p:spPr>
      </p:pic>
      <p:sp>
        <p:nvSpPr>
          <p:cNvPr id="32" name="Rectangle 31"/>
          <p:cNvSpPr/>
          <p:nvPr/>
        </p:nvSpPr>
        <p:spPr bwMode="auto">
          <a:xfrm>
            <a:off x="1492250" y="2746375"/>
            <a:ext cx="2882900" cy="2659063"/>
          </a:xfrm>
          <a:prstGeom prst="rect">
            <a:avLst/>
          </a:prstGeom>
          <a:blipFill>
            <a:blip r:embed="rId5" cstate="screen"/>
            <a:stretch>
              <a:fillRect/>
            </a:stretch>
          </a:blipFill>
          <a:ln w="19050" cap="flat" cmpd="sng" algn="ctr">
            <a:solidFill>
              <a:schemeClr val="accent4"/>
            </a:solidFill>
            <a:prstDash val="solid"/>
            <a:round/>
            <a:headEnd type="none" w="med" len="med"/>
            <a:tailEnd type="none" w="med" len="med"/>
          </a:ln>
          <a:effectLst/>
        </p:spPr>
        <p:txBody>
          <a:bodyPr anchor="ctr"/>
          <a:lstStyle/>
          <a:p>
            <a:pPr algn="ctr">
              <a:lnSpc>
                <a:spcPct val="90000"/>
              </a:lnSpc>
              <a:spcBef>
                <a:spcPct val="50000"/>
              </a:spcBef>
              <a:defRPr/>
            </a:pPr>
            <a:endParaRPr lang="en-US" sz="2400" b="1" dirty="0" err="1">
              <a:solidFill>
                <a:schemeClr val="bg1"/>
              </a:solidFill>
              <a:latin typeface="Arial" charset="0"/>
              <a:cs typeface="Arial" pitchFamily="34" charset="0"/>
            </a:endParaRPr>
          </a:p>
        </p:txBody>
      </p:sp>
      <p:grpSp>
        <p:nvGrpSpPr>
          <p:cNvPr id="64521" name="Group 11"/>
          <p:cNvGrpSpPr>
            <a:grpSpLocks/>
          </p:cNvGrpSpPr>
          <p:nvPr/>
        </p:nvGrpSpPr>
        <p:grpSpPr bwMode="auto">
          <a:xfrm>
            <a:off x="6081713" y="498475"/>
            <a:ext cx="2130425" cy="1309688"/>
            <a:chOff x="6324600" y="2438400"/>
            <a:chExt cx="2130018" cy="1308279"/>
          </a:xfrm>
        </p:grpSpPr>
        <p:pic>
          <p:nvPicPr>
            <p:cNvPr id="64524" name="Picture 1"/>
            <p:cNvPicPr>
              <a:picLocks noChangeAspect="1" noChangeArrowheads="1"/>
            </p:cNvPicPr>
            <p:nvPr/>
          </p:nvPicPr>
          <p:blipFill>
            <a:blip r:embed="rId6" cstate="print"/>
            <a:srcRect/>
            <a:stretch>
              <a:fillRect/>
            </a:stretch>
          </p:blipFill>
          <p:spPr bwMode="auto">
            <a:xfrm>
              <a:off x="6324600" y="2514600"/>
              <a:ext cx="1600200" cy="1171778"/>
            </a:xfrm>
            <a:prstGeom prst="rect">
              <a:avLst/>
            </a:prstGeom>
            <a:noFill/>
            <a:ln w="9525">
              <a:noFill/>
              <a:miter lim="800000"/>
              <a:headEnd/>
              <a:tailEnd/>
            </a:ln>
          </p:spPr>
        </p:pic>
        <p:sp>
          <p:nvSpPr>
            <p:cNvPr id="64525" name="Text Box 16"/>
            <p:cNvSpPr txBox="1">
              <a:spLocks noChangeArrowheads="1"/>
            </p:cNvSpPr>
            <p:nvPr/>
          </p:nvSpPr>
          <p:spPr bwMode="auto">
            <a:xfrm>
              <a:off x="7282853" y="3644900"/>
              <a:ext cx="489547" cy="101779"/>
            </a:xfrm>
            <a:prstGeom prst="rect">
              <a:avLst/>
            </a:prstGeom>
            <a:noFill/>
            <a:ln w="12700">
              <a:noFill/>
              <a:miter lim="800000"/>
              <a:headEnd type="none" w="sm" len="sm"/>
              <a:tailEnd type="none" w="sm" len="sm"/>
            </a:ln>
          </p:spPr>
          <p:txBody>
            <a:bodyPr lIns="0" tIns="0" rIns="0" bIns="0"/>
            <a:lstStyle/>
            <a:p>
              <a:pPr algn="ctr" defTabSz="1028700">
                <a:lnSpc>
                  <a:spcPct val="85000"/>
                </a:lnSpc>
              </a:pPr>
              <a:r>
                <a:rPr lang="en-US" sz="1000" b="1">
                  <a:solidFill>
                    <a:srgbClr val="5F5F5F"/>
                  </a:solidFill>
                  <a:cs typeface="Arial" pitchFamily="34" charset="0"/>
                </a:rPr>
                <a:t>2.8 mm</a:t>
              </a:r>
            </a:p>
          </p:txBody>
        </p:sp>
        <p:sp>
          <p:nvSpPr>
            <p:cNvPr id="64526" name="Text Box 11"/>
            <p:cNvSpPr txBox="1">
              <a:spLocks noChangeArrowheads="1"/>
            </p:cNvSpPr>
            <p:nvPr/>
          </p:nvSpPr>
          <p:spPr bwMode="auto">
            <a:xfrm>
              <a:off x="7543800" y="2438400"/>
              <a:ext cx="451339" cy="105549"/>
            </a:xfrm>
            <a:prstGeom prst="rect">
              <a:avLst/>
            </a:prstGeom>
            <a:noFill/>
            <a:ln w="12700">
              <a:noFill/>
              <a:miter lim="800000"/>
              <a:headEnd type="none" w="sm" len="sm"/>
              <a:tailEnd type="none" w="sm" len="sm"/>
            </a:ln>
          </p:spPr>
          <p:txBody>
            <a:bodyPr lIns="0" tIns="0" rIns="0" bIns="0"/>
            <a:lstStyle/>
            <a:p>
              <a:pPr algn="ctr" defTabSz="1028700">
                <a:lnSpc>
                  <a:spcPct val="85000"/>
                </a:lnSpc>
              </a:pPr>
              <a:r>
                <a:rPr lang="en-US" sz="1000" b="1">
                  <a:solidFill>
                    <a:srgbClr val="5F5F5F"/>
                  </a:solidFill>
                  <a:cs typeface="Arial" pitchFamily="34" charset="0"/>
                </a:rPr>
                <a:t>15 mm</a:t>
              </a:r>
            </a:p>
          </p:txBody>
        </p:sp>
        <p:sp>
          <p:nvSpPr>
            <p:cNvPr id="16" name="Line 13"/>
            <p:cNvSpPr>
              <a:spLocks noChangeShapeType="1"/>
            </p:cNvSpPr>
            <p:nvPr/>
          </p:nvSpPr>
          <p:spPr bwMode="auto">
            <a:xfrm>
              <a:off x="7162640" y="2489145"/>
              <a:ext cx="672971" cy="215668"/>
            </a:xfrm>
            <a:prstGeom prst="line">
              <a:avLst/>
            </a:prstGeom>
            <a:noFill/>
            <a:ln w="12700">
              <a:solidFill>
                <a:schemeClr val="bg1">
                  <a:lumMod val="65000"/>
                </a:schemeClr>
              </a:solidFill>
              <a:round/>
              <a:headEnd type="arrow" w="sm" len="sm"/>
              <a:tailEnd type="arrow" w="sm" len="sm"/>
            </a:ln>
          </p:spPr>
          <p:txBody>
            <a:bodyPr/>
            <a:lstStyle/>
            <a:p>
              <a:pPr>
                <a:defRPr/>
              </a:pPr>
              <a:endParaRPr lang="en-US">
                <a:latin typeface="Arial" charset="0"/>
              </a:endParaRPr>
            </a:p>
          </p:txBody>
        </p:sp>
        <p:sp>
          <p:nvSpPr>
            <p:cNvPr id="17" name="Line 17"/>
            <p:cNvSpPr>
              <a:spLocks noChangeShapeType="1"/>
            </p:cNvSpPr>
            <p:nvPr/>
          </p:nvSpPr>
          <p:spPr bwMode="auto">
            <a:xfrm flipH="1">
              <a:off x="7124547" y="3556384"/>
              <a:ext cx="177766" cy="139550"/>
            </a:xfrm>
            <a:prstGeom prst="line">
              <a:avLst/>
            </a:prstGeom>
            <a:noFill/>
            <a:ln w="12700">
              <a:solidFill>
                <a:schemeClr val="bg1">
                  <a:lumMod val="65000"/>
                </a:schemeClr>
              </a:solidFill>
              <a:round/>
              <a:headEnd type="arrow" w="sm" len="sm"/>
              <a:tailEnd type="arrow" w="sm" len="sm"/>
            </a:ln>
          </p:spPr>
          <p:txBody>
            <a:bodyPr/>
            <a:lstStyle/>
            <a:p>
              <a:pPr>
                <a:defRPr/>
              </a:pPr>
              <a:endParaRPr lang="en-US">
                <a:latin typeface="Arial" charset="0"/>
              </a:endParaRPr>
            </a:p>
          </p:txBody>
        </p:sp>
        <p:sp>
          <p:nvSpPr>
            <p:cNvPr id="64529" name="Text Box 14"/>
            <p:cNvSpPr txBox="1">
              <a:spLocks noChangeArrowheads="1"/>
            </p:cNvSpPr>
            <p:nvPr/>
          </p:nvSpPr>
          <p:spPr bwMode="auto">
            <a:xfrm>
              <a:off x="8039100" y="2857500"/>
              <a:ext cx="415518" cy="133193"/>
            </a:xfrm>
            <a:prstGeom prst="rect">
              <a:avLst/>
            </a:prstGeom>
            <a:noFill/>
            <a:ln w="12700">
              <a:noFill/>
              <a:miter lim="800000"/>
              <a:headEnd type="none" w="sm" len="sm"/>
              <a:tailEnd type="none" w="sm" len="sm"/>
            </a:ln>
          </p:spPr>
          <p:txBody>
            <a:bodyPr lIns="0" tIns="0" rIns="0" bIns="0"/>
            <a:lstStyle/>
            <a:p>
              <a:pPr algn="ctr" defTabSz="1028700">
                <a:lnSpc>
                  <a:spcPct val="85000"/>
                </a:lnSpc>
              </a:pPr>
              <a:r>
                <a:rPr lang="en-US" sz="1000" b="1">
                  <a:solidFill>
                    <a:srgbClr val="5F5F5F"/>
                  </a:solidFill>
                  <a:cs typeface="Arial" pitchFamily="34" charset="0"/>
                </a:rPr>
                <a:t>5.9</a:t>
              </a:r>
              <a:r>
                <a:rPr lang="en-US" sz="900" b="1">
                  <a:solidFill>
                    <a:srgbClr val="5F5F5F"/>
                  </a:solidFill>
                  <a:cs typeface="Arial" pitchFamily="34" charset="0"/>
                </a:rPr>
                <a:t> mm</a:t>
              </a:r>
            </a:p>
          </p:txBody>
        </p:sp>
        <p:sp>
          <p:nvSpPr>
            <p:cNvPr id="19" name="Line 12"/>
            <p:cNvSpPr>
              <a:spLocks noChangeShapeType="1"/>
            </p:cNvSpPr>
            <p:nvPr/>
          </p:nvSpPr>
          <p:spPr bwMode="auto">
            <a:xfrm>
              <a:off x="7924494" y="2742872"/>
              <a:ext cx="12698" cy="317158"/>
            </a:xfrm>
            <a:prstGeom prst="line">
              <a:avLst/>
            </a:prstGeom>
            <a:noFill/>
            <a:ln w="12700">
              <a:solidFill>
                <a:schemeClr val="bg1">
                  <a:lumMod val="65000"/>
                </a:schemeClr>
              </a:solidFill>
              <a:round/>
              <a:headEnd type="arrow" w="sm" len="sm"/>
              <a:tailEnd type="arrow" w="sm" len="sm"/>
            </a:ln>
          </p:spPr>
          <p:txBody>
            <a:bodyPr/>
            <a:lstStyle/>
            <a:p>
              <a:pPr>
                <a:defRPr/>
              </a:pPr>
              <a:endParaRPr lang="en-US">
                <a:latin typeface="Arial" charset="0"/>
              </a:endParaRPr>
            </a:p>
          </p:txBody>
        </p:sp>
        <p:sp>
          <p:nvSpPr>
            <p:cNvPr id="20" name="Line 17"/>
            <p:cNvSpPr>
              <a:spLocks noChangeShapeType="1"/>
            </p:cNvSpPr>
            <p:nvPr/>
          </p:nvSpPr>
          <p:spPr bwMode="auto">
            <a:xfrm flipH="1">
              <a:off x="7276918" y="3123462"/>
              <a:ext cx="630117" cy="445608"/>
            </a:xfrm>
            <a:prstGeom prst="line">
              <a:avLst/>
            </a:prstGeom>
            <a:noFill/>
            <a:ln w="12700">
              <a:solidFill>
                <a:schemeClr val="bg1">
                  <a:lumMod val="65000"/>
                </a:schemeClr>
              </a:solidFill>
              <a:round/>
              <a:headEnd type="arrow" w="sm" len="sm"/>
              <a:tailEnd type="arrow" w="sm" len="sm"/>
            </a:ln>
          </p:spPr>
          <p:txBody>
            <a:bodyPr/>
            <a:lstStyle/>
            <a:p>
              <a:pPr>
                <a:defRPr/>
              </a:pPr>
              <a:endParaRPr lang="en-US">
                <a:latin typeface="Arial" charset="0"/>
              </a:endParaRPr>
            </a:p>
          </p:txBody>
        </p:sp>
        <p:sp>
          <p:nvSpPr>
            <p:cNvPr id="64532" name="Text Box 16"/>
            <p:cNvSpPr txBox="1">
              <a:spLocks noChangeArrowheads="1"/>
            </p:cNvSpPr>
            <p:nvPr/>
          </p:nvSpPr>
          <p:spPr bwMode="auto">
            <a:xfrm>
              <a:off x="7652564" y="3343242"/>
              <a:ext cx="405966" cy="116858"/>
            </a:xfrm>
            <a:prstGeom prst="rect">
              <a:avLst/>
            </a:prstGeom>
            <a:noFill/>
            <a:ln w="12700">
              <a:noFill/>
              <a:miter lim="800000"/>
              <a:headEnd type="none" w="sm" len="sm"/>
              <a:tailEnd type="none" w="sm" len="sm"/>
            </a:ln>
          </p:spPr>
          <p:txBody>
            <a:bodyPr lIns="0" tIns="0" rIns="0" bIns="0"/>
            <a:lstStyle/>
            <a:p>
              <a:pPr algn="ctr" defTabSz="1028700">
                <a:lnSpc>
                  <a:spcPct val="85000"/>
                </a:lnSpc>
              </a:pPr>
              <a:r>
                <a:rPr lang="en-US" sz="1000" b="1">
                  <a:solidFill>
                    <a:srgbClr val="5F5F5F"/>
                  </a:solidFill>
                  <a:cs typeface="Arial" pitchFamily="34" charset="0"/>
                </a:rPr>
                <a:t>15 mm</a:t>
              </a:r>
            </a:p>
          </p:txBody>
        </p:sp>
      </p:grpSp>
      <p:sp>
        <p:nvSpPr>
          <p:cNvPr id="64522" name="Rectangle 38"/>
          <p:cNvSpPr>
            <a:spLocks noChangeArrowheads="1"/>
          </p:cNvSpPr>
          <p:nvPr/>
        </p:nvSpPr>
        <p:spPr bwMode="auto">
          <a:xfrm>
            <a:off x="233363" y="1143000"/>
            <a:ext cx="4197350" cy="1668463"/>
          </a:xfrm>
          <a:prstGeom prst="rect">
            <a:avLst/>
          </a:prstGeom>
          <a:noFill/>
          <a:ln w="9525">
            <a:noFill/>
            <a:miter lim="800000"/>
            <a:headEnd/>
            <a:tailEnd/>
          </a:ln>
        </p:spPr>
        <p:txBody>
          <a:bodyPr>
            <a:spAutoFit/>
          </a:bodyPr>
          <a:lstStyle/>
          <a:p>
            <a:pPr>
              <a:buFont typeface="Arial" pitchFamily="34" charset="0"/>
              <a:buChar char="•"/>
            </a:pPr>
            <a:r>
              <a:rPr lang="en-US" sz="1400" b="1">
                <a:solidFill>
                  <a:schemeClr val="tx2"/>
                </a:solidFill>
              </a:rPr>
              <a:t> Ease of Use</a:t>
            </a:r>
          </a:p>
          <a:p>
            <a:pPr marL="511175" lvl="1" indent="-201613" eaLnBrk="0" hangingPunct="0">
              <a:spcBef>
                <a:spcPct val="35000"/>
              </a:spcBef>
              <a:buClr>
                <a:schemeClr val="tx1"/>
              </a:buClr>
              <a:buFont typeface="Arial" pitchFamily="34" charset="0"/>
              <a:buChar char="–"/>
            </a:pPr>
            <a:r>
              <a:rPr lang="en-US" sz="1200" b="1">
                <a:solidFill>
                  <a:schemeClr val="tx2"/>
                </a:solidFill>
                <a:cs typeface="Arial" pitchFamily="34" charset="0"/>
              </a:rPr>
              <a:t>Webench, Ease to mount &amp; rework</a:t>
            </a:r>
          </a:p>
          <a:p>
            <a:pPr marL="511175" lvl="1" indent="-201613" eaLnBrk="0" hangingPunct="0">
              <a:spcBef>
                <a:spcPct val="35000"/>
              </a:spcBef>
              <a:buClr>
                <a:schemeClr val="tx1"/>
              </a:buClr>
              <a:buFont typeface="Arial" pitchFamily="34" charset="0"/>
              <a:buChar char="–"/>
            </a:pPr>
            <a:r>
              <a:rPr lang="en-US" sz="1200" b="1">
                <a:solidFill>
                  <a:schemeClr val="tx2"/>
                </a:solidFill>
                <a:cs typeface="Arial" pitchFamily="34" charset="0"/>
              </a:rPr>
              <a:t>Internal Comp</a:t>
            </a:r>
            <a:endParaRPr lang="en-US" sz="1400" b="1">
              <a:solidFill>
                <a:schemeClr val="tx2"/>
              </a:solidFill>
            </a:endParaRPr>
          </a:p>
          <a:p>
            <a:pPr>
              <a:buFont typeface="Arial" pitchFamily="34" charset="0"/>
              <a:buChar char="•"/>
            </a:pPr>
            <a:r>
              <a:rPr lang="en-US" sz="1400" b="1">
                <a:solidFill>
                  <a:schemeClr val="tx2"/>
                </a:solidFill>
              </a:rPr>
              <a:t>Dual Lead frame</a:t>
            </a:r>
          </a:p>
          <a:p>
            <a:pPr>
              <a:buFont typeface="Arial" pitchFamily="34" charset="0"/>
              <a:buChar char="•"/>
            </a:pPr>
            <a:r>
              <a:rPr lang="en-US" sz="1400" b="1">
                <a:solidFill>
                  <a:schemeClr val="tx2"/>
                </a:solidFill>
              </a:rPr>
              <a:t> Built in Vin Capacitors to solve EMI issue, &amp;   shielded inductor </a:t>
            </a:r>
          </a:p>
          <a:p>
            <a:pPr>
              <a:buFont typeface="Arial" pitchFamily="34" charset="0"/>
              <a:buChar char="•"/>
            </a:pPr>
            <a:endParaRPr lang="en-US" sz="1400" b="1"/>
          </a:p>
        </p:txBody>
      </p:sp>
      <p:sp>
        <p:nvSpPr>
          <p:cNvPr id="24" name="Left Arrow 23">
            <a:hlinkClick r:id="rId7"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What is EMI &amp; EMC?</a:t>
            </a:r>
          </a:p>
        </p:txBody>
      </p:sp>
      <p:sp>
        <p:nvSpPr>
          <p:cNvPr id="38915" name="Slide Number Placeholder 2"/>
          <p:cNvSpPr>
            <a:spLocks noGrp="1"/>
          </p:cNvSpPr>
          <p:nvPr>
            <p:ph type="sldNum" sz="quarter" idx="10"/>
          </p:nvPr>
        </p:nvSpPr>
        <p:spPr>
          <a:noFill/>
        </p:spPr>
        <p:txBody>
          <a:bodyPr/>
          <a:lstStyle/>
          <a:p>
            <a:fld id="{7FE261AE-7FB6-423C-9B08-6CE3DF19C065}" type="slidenum">
              <a:rPr lang="en-US" smtClean="0">
                <a:latin typeface="Arial" pitchFamily="34" charset="0"/>
              </a:rPr>
              <a:pPr/>
              <a:t>4</a:t>
            </a:fld>
            <a:endParaRPr lang="en-US" smtClean="0">
              <a:latin typeface="Arial" pitchFamily="34" charset="0"/>
            </a:endParaRPr>
          </a:p>
        </p:txBody>
      </p:sp>
      <p:graphicFrame>
        <p:nvGraphicFramePr>
          <p:cNvPr id="7" name="Diagram 6"/>
          <p:cNvGraphicFramePr/>
          <p:nvPr/>
        </p:nvGraphicFramePr>
        <p:xfrm>
          <a:off x="627184" y="1326661"/>
          <a:ext cx="5202115" cy="4801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5872153" y="1353037"/>
          <a:ext cx="2787160" cy="47224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Left Arrow 5">
            <a:hlinkClick r:id="rId1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Passing CISPR22 Class B Radiated EMI</a:t>
            </a:r>
          </a:p>
        </p:txBody>
      </p:sp>
      <p:pic>
        <p:nvPicPr>
          <p:cNvPr id="67587" name="Content Placeholder 5" descr="30166864.png"/>
          <p:cNvPicPr>
            <a:picLocks noGrp="1" noChangeAspect="1"/>
          </p:cNvPicPr>
          <p:nvPr>
            <p:ph idx="1"/>
          </p:nvPr>
        </p:nvPicPr>
        <p:blipFill>
          <a:blip r:embed="rId3" cstate="print"/>
          <a:srcRect/>
          <a:stretch>
            <a:fillRect/>
          </a:stretch>
        </p:blipFill>
        <p:spPr>
          <a:xfrm>
            <a:off x="3028950" y="2762250"/>
            <a:ext cx="3203575" cy="2617788"/>
          </a:xfrm>
        </p:spPr>
      </p:pic>
      <p:pic>
        <p:nvPicPr>
          <p:cNvPr id="67588" name="Picture 6" descr="30166855.tif"/>
          <p:cNvPicPr>
            <a:picLocks noChangeAspect="1"/>
          </p:cNvPicPr>
          <p:nvPr/>
        </p:nvPicPr>
        <p:blipFill>
          <a:blip r:embed="rId4" cstate="print"/>
          <a:srcRect/>
          <a:stretch>
            <a:fillRect/>
          </a:stretch>
        </p:blipFill>
        <p:spPr bwMode="auto">
          <a:xfrm>
            <a:off x="852488" y="2817813"/>
            <a:ext cx="2224087" cy="2211387"/>
          </a:xfrm>
          <a:prstGeom prst="rect">
            <a:avLst/>
          </a:prstGeom>
          <a:noFill/>
          <a:ln w="9525">
            <a:noFill/>
            <a:miter lim="800000"/>
            <a:headEnd/>
            <a:tailEnd/>
          </a:ln>
        </p:spPr>
      </p:pic>
      <p:sp>
        <p:nvSpPr>
          <p:cNvPr id="9" name="Content Placeholder 2"/>
          <p:cNvSpPr txBox="1">
            <a:spLocks/>
          </p:cNvSpPr>
          <p:nvPr/>
        </p:nvSpPr>
        <p:spPr bwMode="auto">
          <a:xfrm>
            <a:off x="334963" y="1281113"/>
            <a:ext cx="8382000" cy="1528762"/>
          </a:xfrm>
          <a:prstGeom prst="rect">
            <a:avLst/>
          </a:prstGeom>
          <a:noFill/>
          <a:ln w="9525">
            <a:noFill/>
            <a:miter lim="800000"/>
            <a:headEnd/>
            <a:tailEnd/>
          </a:ln>
        </p:spPr>
        <p:txBody>
          <a:bodyPr lIns="91050" tIns="46418" rIns="91050" bIns="46418"/>
          <a:lstStyle/>
          <a:p>
            <a:pPr marL="195263" indent="-195263" defTabSz="912813">
              <a:spcBef>
                <a:spcPts val="1200"/>
              </a:spcBef>
              <a:buClr>
                <a:schemeClr val="bg2"/>
              </a:buClr>
              <a:buFont typeface="Arial" charset="0"/>
              <a:buChar char="•"/>
              <a:defRPr/>
            </a:pPr>
            <a:r>
              <a:rPr lang="en-US" dirty="0">
                <a:latin typeface="Arial" charset="0"/>
              </a:rPr>
              <a:t>The evaluation board with the default components complies with the CISPR 22 Class B radiated emissions standard.</a:t>
            </a:r>
          </a:p>
          <a:p>
            <a:pPr marL="195263" indent="-195263" defTabSz="912813">
              <a:lnSpc>
                <a:spcPct val="90000"/>
              </a:lnSpc>
              <a:spcBef>
                <a:spcPts val="1200"/>
              </a:spcBef>
              <a:buClr>
                <a:schemeClr val="bg2"/>
              </a:buClr>
              <a:buFont typeface="Arial" charset="0"/>
              <a:buChar char="•"/>
              <a:defRPr/>
            </a:pPr>
            <a:endParaRPr lang="en-US" sz="2400" b="1" kern="0" dirty="0">
              <a:latin typeface="+mn-lt"/>
            </a:endParaRPr>
          </a:p>
        </p:txBody>
      </p:sp>
      <p:sp>
        <p:nvSpPr>
          <p:cNvPr id="12" name="Content Placeholder 2"/>
          <p:cNvSpPr txBox="1">
            <a:spLocks/>
          </p:cNvSpPr>
          <p:nvPr/>
        </p:nvSpPr>
        <p:spPr>
          <a:xfrm>
            <a:off x="6248400" y="3149600"/>
            <a:ext cx="2895600" cy="2203450"/>
          </a:xfrm>
          <a:prstGeom prst="rect">
            <a:avLst/>
          </a:prstGeom>
        </p:spPr>
        <p:txBody>
          <a:bodyPr/>
          <a:lstStyle/>
          <a:p>
            <a:pPr marL="195263" indent="-195263" defTabSz="912813">
              <a:lnSpc>
                <a:spcPct val="90000"/>
              </a:lnSpc>
              <a:spcBef>
                <a:spcPts val="1200"/>
              </a:spcBef>
              <a:buClr>
                <a:schemeClr val="bg2"/>
              </a:buClr>
              <a:buFont typeface="Arial" charset="0"/>
              <a:buChar char="•"/>
              <a:defRPr/>
            </a:pPr>
            <a:r>
              <a:rPr lang="en-US" kern="0" dirty="0">
                <a:latin typeface="+mn-lt"/>
              </a:rPr>
              <a:t>5Vin, 1.8Vout, 1A load</a:t>
            </a:r>
          </a:p>
          <a:p>
            <a:pPr marL="195263" indent="-195263" defTabSz="912813">
              <a:spcBef>
                <a:spcPts val="1200"/>
              </a:spcBef>
              <a:buClr>
                <a:schemeClr val="bg2"/>
              </a:buClr>
              <a:buFont typeface="Arial" charset="0"/>
              <a:buChar char="•"/>
              <a:defRPr/>
            </a:pPr>
            <a:r>
              <a:rPr lang="en-US" kern="0" dirty="0">
                <a:latin typeface="Arial" charset="0"/>
              </a:rPr>
              <a:t>10uF input capacitor</a:t>
            </a:r>
          </a:p>
          <a:p>
            <a:pPr marL="195263" indent="-195263" defTabSz="912813">
              <a:spcBef>
                <a:spcPts val="1200"/>
              </a:spcBef>
              <a:buClr>
                <a:schemeClr val="bg2"/>
              </a:buClr>
              <a:buFont typeface="Arial" charset="0"/>
              <a:buChar char="•"/>
              <a:defRPr/>
            </a:pPr>
            <a:r>
              <a:rPr lang="en-US" kern="0" dirty="0">
                <a:latin typeface="Arial" charset="0"/>
              </a:rPr>
              <a:t>10uF output capacitor</a:t>
            </a:r>
          </a:p>
          <a:p>
            <a:pPr marL="195263" indent="-195263" defTabSz="912813">
              <a:lnSpc>
                <a:spcPct val="90000"/>
              </a:lnSpc>
              <a:spcBef>
                <a:spcPts val="1200"/>
              </a:spcBef>
              <a:buClr>
                <a:schemeClr val="bg2"/>
              </a:buClr>
              <a:buFont typeface="Arial" charset="0"/>
              <a:buChar char="•"/>
              <a:defRPr/>
            </a:pPr>
            <a:r>
              <a:rPr lang="en-US" kern="0" dirty="0">
                <a:latin typeface="+mn-lt"/>
              </a:rPr>
              <a:t>1nF VCON capacitor</a:t>
            </a:r>
          </a:p>
          <a:p>
            <a:pPr marL="195263" indent="-195263" defTabSz="912813">
              <a:lnSpc>
                <a:spcPct val="90000"/>
              </a:lnSpc>
              <a:spcBef>
                <a:spcPts val="1200"/>
              </a:spcBef>
              <a:buClr>
                <a:schemeClr val="bg2"/>
              </a:buClr>
              <a:defRPr/>
            </a:pPr>
            <a:endParaRPr lang="en-US" b="1" kern="0" dirty="0">
              <a:latin typeface="+mn-lt"/>
            </a:endParaRPr>
          </a:p>
        </p:txBody>
      </p:sp>
      <p:sp>
        <p:nvSpPr>
          <p:cNvPr id="67591" name="Slide Number Placeholder 3"/>
          <p:cNvSpPr txBox="1">
            <a:spLocks noGrp="1"/>
          </p:cNvSpPr>
          <p:nvPr/>
        </p:nvSpPr>
        <p:spPr bwMode="auto">
          <a:xfrm>
            <a:off x="4360863" y="6519863"/>
            <a:ext cx="404812" cy="254000"/>
          </a:xfrm>
          <a:prstGeom prst="rect">
            <a:avLst/>
          </a:prstGeom>
          <a:noFill/>
          <a:ln w="9525">
            <a:noFill/>
            <a:miter lim="800000"/>
            <a:headEnd/>
            <a:tailEnd/>
          </a:ln>
        </p:spPr>
        <p:txBody>
          <a:bodyPr lIns="91429" tIns="45715" rIns="91429" bIns="45715"/>
          <a:lstStyle/>
          <a:p>
            <a:pPr algn="ctr" eaLnBrk="0" hangingPunct="0"/>
            <a:fld id="{2F671E4C-2E5C-41BC-816C-D24142A88E6F}" type="slidenum">
              <a:rPr lang="en-US" sz="1000">
                <a:ea typeface="MS PGothic" charset="-128"/>
              </a:rPr>
              <a:pPr algn="ctr" eaLnBrk="0" hangingPunct="0"/>
              <a:t>40</a:t>
            </a:fld>
            <a:endParaRPr lang="en-US" sz="1000">
              <a:ea typeface="MS PGothic" charset="-128"/>
            </a:endParaRPr>
          </a:p>
        </p:txBody>
      </p:sp>
      <p:sp>
        <p:nvSpPr>
          <p:cNvPr id="8" name="Left Arrow 7">
            <a:hlinkClick r:id="rId5"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42900" y="0"/>
            <a:ext cx="8458200" cy="876300"/>
          </a:xfrm>
        </p:spPr>
        <p:txBody>
          <a:bodyPr/>
          <a:lstStyle/>
          <a:p>
            <a:pPr eaLnBrk="1" hangingPunct="1"/>
            <a:r>
              <a:rPr lang="en-US" sz="2400" smtClean="0"/>
              <a:t>Passing CISPR 25 Class 5 Radiated EMI</a:t>
            </a:r>
          </a:p>
        </p:txBody>
      </p:sp>
      <p:sp>
        <p:nvSpPr>
          <p:cNvPr id="69635" name="Content Placeholder 2"/>
          <p:cNvSpPr txBox="1">
            <a:spLocks/>
          </p:cNvSpPr>
          <p:nvPr/>
        </p:nvSpPr>
        <p:spPr bwMode="auto">
          <a:xfrm>
            <a:off x="280988" y="679450"/>
            <a:ext cx="8382000" cy="1606550"/>
          </a:xfrm>
          <a:prstGeom prst="rect">
            <a:avLst/>
          </a:prstGeom>
          <a:noFill/>
          <a:ln w="9525">
            <a:noFill/>
            <a:miter lim="800000"/>
            <a:headEnd/>
            <a:tailEnd/>
          </a:ln>
        </p:spPr>
        <p:txBody>
          <a:bodyPr lIns="91050" tIns="46418" rIns="91050" bIns="46418"/>
          <a:lstStyle/>
          <a:p>
            <a:pPr marL="195263" indent="-195263" defTabSz="912813">
              <a:spcBef>
                <a:spcPts val="1200"/>
              </a:spcBef>
              <a:buClr>
                <a:schemeClr val="bg2"/>
              </a:buClr>
              <a:buFont typeface="Arial" pitchFamily="34" charset="0"/>
              <a:buChar char="•"/>
            </a:pPr>
            <a:r>
              <a:rPr lang="en-US" sz="1400"/>
              <a:t>Adding two small 0.1μF 0805 input capacitors results in CISPR 25 Class 5 radiated emissions standard compliance</a:t>
            </a:r>
          </a:p>
          <a:p>
            <a:pPr marL="195263" indent="-195263" defTabSz="912813">
              <a:spcBef>
                <a:spcPts val="1200"/>
              </a:spcBef>
              <a:buClr>
                <a:schemeClr val="bg2"/>
              </a:buClr>
            </a:pPr>
            <a:endParaRPr lang="en-US"/>
          </a:p>
        </p:txBody>
      </p:sp>
      <p:pic>
        <p:nvPicPr>
          <p:cNvPr id="69636" name="Picture 2"/>
          <p:cNvPicPr>
            <a:picLocks noChangeAspect="1" noChangeArrowheads="1"/>
          </p:cNvPicPr>
          <p:nvPr/>
        </p:nvPicPr>
        <p:blipFill>
          <a:blip r:embed="rId3" cstate="print"/>
          <a:srcRect/>
          <a:stretch>
            <a:fillRect/>
          </a:stretch>
        </p:blipFill>
        <p:spPr bwMode="auto">
          <a:xfrm>
            <a:off x="860425" y="1116013"/>
            <a:ext cx="3203575" cy="2628900"/>
          </a:xfrm>
          <a:prstGeom prst="rect">
            <a:avLst/>
          </a:prstGeom>
          <a:noFill/>
          <a:ln w="9525">
            <a:noFill/>
            <a:miter lim="800000"/>
            <a:headEnd/>
            <a:tailEnd/>
          </a:ln>
        </p:spPr>
      </p:pic>
      <p:pic>
        <p:nvPicPr>
          <p:cNvPr id="69637" name="Picture 3"/>
          <p:cNvPicPr>
            <a:picLocks noChangeAspect="1" noChangeArrowheads="1"/>
          </p:cNvPicPr>
          <p:nvPr/>
        </p:nvPicPr>
        <p:blipFill>
          <a:blip r:embed="rId4" cstate="print"/>
          <a:srcRect/>
          <a:stretch>
            <a:fillRect/>
          </a:stretch>
        </p:blipFill>
        <p:spPr bwMode="auto">
          <a:xfrm>
            <a:off x="4256088" y="1100138"/>
            <a:ext cx="3217862" cy="2640012"/>
          </a:xfrm>
          <a:prstGeom prst="rect">
            <a:avLst/>
          </a:prstGeom>
          <a:noFill/>
          <a:ln w="9525">
            <a:noFill/>
            <a:miter lim="800000"/>
            <a:headEnd/>
            <a:tailEnd/>
          </a:ln>
        </p:spPr>
      </p:pic>
      <p:pic>
        <p:nvPicPr>
          <p:cNvPr id="69638" name="Picture 4"/>
          <p:cNvPicPr>
            <a:picLocks noChangeAspect="1" noChangeArrowheads="1"/>
          </p:cNvPicPr>
          <p:nvPr/>
        </p:nvPicPr>
        <p:blipFill>
          <a:blip r:embed="rId5" cstate="print"/>
          <a:srcRect/>
          <a:stretch>
            <a:fillRect/>
          </a:stretch>
        </p:blipFill>
        <p:spPr bwMode="auto">
          <a:xfrm>
            <a:off x="854075" y="3670300"/>
            <a:ext cx="3219450" cy="2641600"/>
          </a:xfrm>
          <a:prstGeom prst="rect">
            <a:avLst/>
          </a:prstGeom>
          <a:noFill/>
          <a:ln w="9525">
            <a:noFill/>
            <a:miter lim="800000"/>
            <a:headEnd/>
            <a:tailEnd/>
          </a:ln>
        </p:spPr>
      </p:pic>
      <p:pic>
        <p:nvPicPr>
          <p:cNvPr id="69639" name="Picture 5"/>
          <p:cNvPicPr>
            <a:picLocks noChangeAspect="1" noChangeArrowheads="1"/>
          </p:cNvPicPr>
          <p:nvPr/>
        </p:nvPicPr>
        <p:blipFill>
          <a:blip r:embed="rId6" cstate="print"/>
          <a:srcRect/>
          <a:stretch>
            <a:fillRect/>
          </a:stretch>
        </p:blipFill>
        <p:spPr bwMode="auto">
          <a:xfrm>
            <a:off x="4262438" y="3657600"/>
            <a:ext cx="3228975" cy="2649538"/>
          </a:xfrm>
          <a:prstGeom prst="rect">
            <a:avLst/>
          </a:prstGeom>
          <a:noFill/>
          <a:ln w="9525">
            <a:noFill/>
            <a:miter lim="800000"/>
            <a:headEnd/>
            <a:tailEnd/>
          </a:ln>
        </p:spPr>
      </p:pic>
      <p:sp>
        <p:nvSpPr>
          <p:cNvPr id="69640" name="Slide Number Placeholder 3"/>
          <p:cNvSpPr txBox="1">
            <a:spLocks noGrp="1"/>
          </p:cNvSpPr>
          <p:nvPr/>
        </p:nvSpPr>
        <p:spPr bwMode="auto">
          <a:xfrm>
            <a:off x="4360863" y="6519863"/>
            <a:ext cx="404812" cy="254000"/>
          </a:xfrm>
          <a:prstGeom prst="rect">
            <a:avLst/>
          </a:prstGeom>
          <a:noFill/>
          <a:ln w="9525">
            <a:noFill/>
            <a:miter lim="800000"/>
            <a:headEnd/>
            <a:tailEnd/>
          </a:ln>
        </p:spPr>
        <p:txBody>
          <a:bodyPr lIns="91429" tIns="45715" rIns="91429" bIns="45715"/>
          <a:lstStyle/>
          <a:p>
            <a:pPr algn="ctr" eaLnBrk="0" hangingPunct="0"/>
            <a:fld id="{A3A8F796-1AEC-427E-B7FF-2532C9B8FC14}" type="slidenum">
              <a:rPr lang="en-US" sz="1000">
                <a:ea typeface="MS PGothic" charset="-128"/>
              </a:rPr>
              <a:pPr algn="ctr" eaLnBrk="0" hangingPunct="0"/>
              <a:t>41</a:t>
            </a:fld>
            <a:endParaRPr lang="en-US" sz="1000">
              <a:ea typeface="MS PGothic" charset="-128"/>
            </a:endParaRPr>
          </a:p>
        </p:txBody>
      </p:sp>
      <p:sp>
        <p:nvSpPr>
          <p:cNvPr id="9" name="Left Arrow 8">
            <a:hlinkClick r:id="rId7"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Slide Number Placeholder 2"/>
          <p:cNvSpPr>
            <a:spLocks noGrp="1"/>
          </p:cNvSpPr>
          <p:nvPr>
            <p:ph type="sldNum" sz="quarter" idx="10"/>
          </p:nvPr>
        </p:nvSpPr>
        <p:spPr>
          <a:noFill/>
        </p:spPr>
        <p:txBody>
          <a:bodyPr/>
          <a:lstStyle/>
          <a:p>
            <a:fld id="{E5D4D6B9-D30D-4EB6-BF7A-3A68688F8FDE}" type="slidenum">
              <a:rPr lang="en-US" smtClean="0">
                <a:latin typeface="Arial" pitchFamily="34" charset="0"/>
              </a:rPr>
              <a:pPr/>
              <a:t>42</a:t>
            </a:fld>
            <a:endParaRPr lang="en-US" smtClean="0">
              <a:latin typeface="Arial" pitchFamily="34" charset="0"/>
            </a:endParaRPr>
          </a:p>
        </p:txBody>
      </p:sp>
      <p:sp>
        <p:nvSpPr>
          <p:cNvPr id="70659" name="Rectangle 10"/>
          <p:cNvSpPr>
            <a:spLocks noGrp="1" noChangeArrowheads="1"/>
          </p:cNvSpPr>
          <p:nvPr>
            <p:ph type="title"/>
          </p:nvPr>
        </p:nvSpPr>
        <p:spPr/>
        <p:txBody>
          <a:bodyPr/>
          <a:lstStyle/>
          <a:p>
            <a:pPr eaLnBrk="1" hangingPunct="1"/>
            <a:r>
              <a:rPr lang="en-US" smtClean="0"/>
              <a:t>AGENDA</a:t>
            </a:r>
          </a:p>
        </p:txBody>
      </p:sp>
      <p:sp>
        <p:nvSpPr>
          <p:cNvPr id="21" name="Rectangle 73"/>
          <p:cNvSpPr>
            <a:spLocks noChangeArrowheads="1"/>
          </p:cNvSpPr>
          <p:nvPr/>
        </p:nvSpPr>
        <p:spPr bwMode="auto">
          <a:xfrm>
            <a:off x="991093" y="3291256"/>
            <a:ext cx="7308850" cy="712177"/>
          </a:xfrm>
          <a:prstGeom prst="rect">
            <a:avLst/>
          </a:prstGeom>
          <a:solidFill>
            <a:srgbClr val="FFFFFF"/>
          </a:solidFill>
          <a:ln w="19050" algn="ctr">
            <a:solidFill>
              <a:schemeClr val="accent5"/>
            </a:solidFill>
            <a:miter lim="800000"/>
            <a:headEnd/>
            <a:tailEnd/>
          </a:ln>
          <a:effectLst>
            <a:glow rad="101600">
              <a:schemeClr val="accent1">
                <a:satMod val="175000"/>
                <a:alpha val="40000"/>
              </a:schemeClr>
            </a:glow>
          </a:effectLst>
        </p:spPr>
        <p:txBody>
          <a:bodyPr lIns="640080" tIns="91440" bIns="91440" anchor="ctr"/>
          <a:lstStyle/>
          <a:p>
            <a:pPr marL="174625" indent="-174625">
              <a:spcBef>
                <a:spcPct val="20000"/>
              </a:spcBef>
              <a:buClr>
                <a:schemeClr val="accent1"/>
              </a:buClr>
              <a:defRPr/>
            </a:pPr>
            <a:r>
              <a:rPr lang="fr-FR" sz="2800" dirty="0" err="1">
                <a:latin typeface="Arial" charset="0"/>
              </a:rPr>
              <a:t>Protect</a:t>
            </a:r>
            <a:r>
              <a:rPr lang="fr-FR" sz="2800" dirty="0">
                <a:latin typeface="Arial" charset="0"/>
              </a:rPr>
              <a:t> Sensitive Circuits </a:t>
            </a:r>
            <a:r>
              <a:rPr lang="fr-FR" sz="2800" dirty="0" err="1">
                <a:latin typeface="Arial" charset="0"/>
              </a:rPr>
              <a:t>from</a:t>
            </a:r>
            <a:r>
              <a:rPr lang="fr-FR" sz="2800" dirty="0">
                <a:latin typeface="Arial" charset="0"/>
              </a:rPr>
              <a:t> Noise</a:t>
            </a:r>
          </a:p>
        </p:txBody>
      </p:sp>
      <p:grpSp>
        <p:nvGrpSpPr>
          <p:cNvPr id="2" name="Group 18"/>
          <p:cNvGrpSpPr/>
          <p:nvPr/>
        </p:nvGrpSpPr>
        <p:grpSpPr>
          <a:xfrm>
            <a:off x="844063" y="1143007"/>
            <a:ext cx="7366243" cy="2074007"/>
            <a:chOff x="844063" y="1345223"/>
            <a:chExt cx="7366243" cy="2074007"/>
          </a:xfrm>
          <a:solidFill>
            <a:schemeClr val="bg1">
              <a:lumMod val="75000"/>
            </a:schemeClr>
          </a:solidFill>
        </p:grpSpPr>
        <p:sp>
          <p:nvSpPr>
            <p:cNvPr id="9228" name="Rectangle 73"/>
            <p:cNvSpPr>
              <a:spLocks noChangeArrowheads="1"/>
            </p:cNvSpPr>
            <p:nvPr/>
          </p:nvSpPr>
          <p:spPr bwMode="auto">
            <a:xfrm>
              <a:off x="1114181" y="1345223"/>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EMI Overview – definition and standards</a:t>
              </a:r>
            </a:p>
          </p:txBody>
        </p:sp>
        <p:sp>
          <p:nvSpPr>
            <p:cNvPr id="15" name="Rectangle 73"/>
            <p:cNvSpPr>
              <a:spLocks noChangeArrowheads="1"/>
            </p:cNvSpPr>
            <p:nvPr/>
          </p:nvSpPr>
          <p:spPr bwMode="auto">
            <a:xfrm>
              <a:off x="1114181" y="2026138"/>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Noise Sources Identification</a:t>
              </a:r>
            </a:p>
          </p:txBody>
        </p:sp>
        <p:sp>
          <p:nvSpPr>
            <p:cNvPr id="18" name="Rectangle 73"/>
            <p:cNvSpPr>
              <a:spLocks noChangeArrowheads="1"/>
            </p:cNvSpPr>
            <p:nvPr/>
          </p:nvSpPr>
          <p:spPr bwMode="auto">
            <a:xfrm>
              <a:off x="1114181" y="2707053"/>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dirty="0" err="1">
                  <a:solidFill>
                    <a:schemeClr val="bg1">
                      <a:lumMod val="50000"/>
                    </a:schemeClr>
                  </a:solidFill>
                  <a:latin typeface="Arial" charset="0"/>
                </a:rPr>
                <a:t>Minimize</a:t>
              </a:r>
              <a:r>
                <a:rPr lang="fr-FR" dirty="0">
                  <a:solidFill>
                    <a:schemeClr val="bg1">
                      <a:lumMod val="50000"/>
                    </a:schemeClr>
                  </a:solidFill>
                  <a:latin typeface="Arial" charset="0"/>
                </a:rPr>
                <a:t> EMI </a:t>
              </a:r>
              <a:r>
                <a:rPr lang="en-US" dirty="0">
                  <a:solidFill>
                    <a:schemeClr val="bg1">
                      <a:lumMod val="50000"/>
                    </a:schemeClr>
                  </a:solidFill>
                  <a:latin typeface="Arial" charset="0"/>
                </a:rPr>
                <a:t>Generation</a:t>
              </a:r>
              <a:r>
                <a:rPr lang="fr-FR" dirty="0">
                  <a:solidFill>
                    <a:schemeClr val="bg1">
                      <a:lumMod val="50000"/>
                    </a:schemeClr>
                  </a:solidFill>
                  <a:latin typeface="Arial" charset="0"/>
                </a:rPr>
                <a:t> by </a:t>
              </a:r>
              <a:r>
                <a:rPr lang="fr-FR" dirty="0" err="1">
                  <a:solidFill>
                    <a:schemeClr val="bg1">
                      <a:lumMod val="50000"/>
                    </a:schemeClr>
                  </a:solidFill>
                  <a:latin typeface="Arial" charset="0"/>
                </a:rPr>
                <a:t>Layout</a:t>
              </a:r>
              <a:endParaRPr lang="fr-FR" dirty="0">
                <a:solidFill>
                  <a:schemeClr val="bg1">
                    <a:lumMod val="50000"/>
                  </a:schemeClr>
                </a:solidFill>
                <a:latin typeface="Arial" charset="0"/>
              </a:endParaRPr>
            </a:p>
          </p:txBody>
        </p:sp>
        <p:sp>
          <p:nvSpPr>
            <p:cNvPr id="34" name="Oval 20"/>
            <p:cNvSpPr>
              <a:spLocks noChangeArrowheads="1"/>
            </p:cNvSpPr>
            <p:nvPr/>
          </p:nvSpPr>
          <p:spPr bwMode="auto">
            <a:xfrm>
              <a:off x="844063" y="1415804"/>
              <a:ext cx="570745" cy="527294"/>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sp>
          <p:nvSpPr>
            <p:cNvPr id="35" name="Oval 20"/>
            <p:cNvSpPr>
              <a:spLocks noChangeArrowheads="1"/>
            </p:cNvSpPr>
            <p:nvPr/>
          </p:nvSpPr>
          <p:spPr bwMode="auto">
            <a:xfrm>
              <a:off x="844063" y="2104535"/>
              <a:ext cx="570745" cy="527294"/>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sp>
          <p:nvSpPr>
            <p:cNvPr id="36" name="Oval 20"/>
            <p:cNvSpPr>
              <a:spLocks noChangeArrowheads="1"/>
            </p:cNvSpPr>
            <p:nvPr/>
          </p:nvSpPr>
          <p:spPr bwMode="auto">
            <a:xfrm>
              <a:off x="844063" y="2793266"/>
              <a:ext cx="570745" cy="527294"/>
            </a:xfrm>
            <a:prstGeom prst="ellipse">
              <a:avLst/>
            </a:prstGeom>
            <a:grp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grpSp>
      <p:sp>
        <p:nvSpPr>
          <p:cNvPr id="37" name="Oval 20"/>
          <p:cNvSpPr>
            <a:spLocks noChangeArrowheads="1"/>
          </p:cNvSpPr>
          <p:nvPr/>
        </p:nvSpPr>
        <p:spPr bwMode="auto">
          <a:xfrm>
            <a:off x="720975" y="3385285"/>
            <a:ext cx="570745" cy="527294"/>
          </a:xfrm>
          <a:prstGeom prst="ellipse">
            <a:avLst/>
          </a:prstGeom>
          <a:solidFill>
            <a:schemeClr val="accent2"/>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r>
              <a:rPr lang="en-US" sz="3200" dirty="0">
                <a:solidFill>
                  <a:srgbClr val="FFFFFF"/>
                </a:solidFill>
                <a:latin typeface="+mj-lt"/>
                <a:sym typeface="Wingdings"/>
              </a:rPr>
              <a:t></a:t>
            </a:r>
            <a:endParaRPr lang="en-US" sz="3200" dirty="0">
              <a:solidFill>
                <a:srgbClr val="FFFFFF"/>
              </a:solidFill>
              <a:latin typeface="+mj-lt"/>
            </a:endParaRPr>
          </a:p>
        </p:txBody>
      </p:sp>
      <p:grpSp>
        <p:nvGrpSpPr>
          <p:cNvPr id="3" name="Group 19"/>
          <p:cNvGrpSpPr/>
          <p:nvPr/>
        </p:nvGrpSpPr>
        <p:grpSpPr>
          <a:xfrm>
            <a:off x="844063" y="4068883"/>
            <a:ext cx="7366243" cy="1393092"/>
            <a:chOff x="844063" y="4068883"/>
            <a:chExt cx="7366243" cy="1393092"/>
          </a:xfrm>
          <a:solidFill>
            <a:schemeClr val="bg1">
              <a:lumMod val="75000"/>
            </a:schemeClr>
          </a:solidFill>
        </p:grpSpPr>
        <p:sp>
          <p:nvSpPr>
            <p:cNvPr id="24" name="Rectangle 73"/>
            <p:cNvSpPr>
              <a:spLocks noChangeArrowheads="1"/>
            </p:cNvSpPr>
            <p:nvPr/>
          </p:nvSpPr>
          <p:spPr bwMode="auto">
            <a:xfrm>
              <a:off x="1114181" y="4068883"/>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Conducted EMI and EMI Filters</a:t>
              </a:r>
            </a:p>
          </p:txBody>
        </p:sp>
        <p:sp>
          <p:nvSpPr>
            <p:cNvPr id="27" name="Rectangle 73"/>
            <p:cNvSpPr>
              <a:spLocks noChangeArrowheads="1"/>
            </p:cNvSpPr>
            <p:nvPr/>
          </p:nvSpPr>
          <p:spPr bwMode="auto">
            <a:xfrm>
              <a:off x="1114181" y="4749798"/>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sz="2400" b="1" dirty="0">
                  <a:solidFill>
                    <a:schemeClr val="bg1">
                      <a:lumMod val="50000"/>
                    </a:schemeClr>
                  </a:solidFill>
                  <a:latin typeface="Arial" charset="0"/>
                </a:rPr>
                <a:t>Summary</a:t>
              </a:r>
            </a:p>
          </p:txBody>
        </p:sp>
        <p:sp>
          <p:nvSpPr>
            <p:cNvPr id="38" name="Oval 20"/>
            <p:cNvSpPr>
              <a:spLocks noChangeArrowheads="1"/>
            </p:cNvSpPr>
            <p:nvPr/>
          </p:nvSpPr>
          <p:spPr bwMode="auto">
            <a:xfrm>
              <a:off x="844063" y="4170728"/>
              <a:ext cx="570745" cy="527294"/>
            </a:xfrm>
            <a:prstGeom prst="ellipse">
              <a:avLst/>
            </a:prstGeom>
            <a:grp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sp>
          <p:nvSpPr>
            <p:cNvPr id="39" name="Oval 20"/>
            <p:cNvSpPr>
              <a:spLocks noChangeArrowheads="1"/>
            </p:cNvSpPr>
            <p:nvPr/>
          </p:nvSpPr>
          <p:spPr bwMode="auto">
            <a:xfrm>
              <a:off x="844063" y="4859459"/>
              <a:ext cx="570745" cy="527294"/>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grpSp>
      <p:sp>
        <p:nvSpPr>
          <p:cNvPr id="19" name="Left Arrow 18">
            <a:hlinkClick r:id="rId4"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title"/>
          </p:nvPr>
        </p:nvSpPr>
        <p:spPr/>
        <p:txBody>
          <a:bodyPr/>
          <a:lstStyle/>
          <a:p>
            <a:pPr eaLnBrk="1" hangingPunct="1"/>
            <a:r>
              <a:rPr lang="en-US" smtClean="0"/>
              <a:t>Protect EMI Sensitive Nodes from Noise</a:t>
            </a:r>
          </a:p>
        </p:txBody>
      </p:sp>
      <p:sp>
        <p:nvSpPr>
          <p:cNvPr id="71683" name="Slide Number Placeholder 2"/>
          <p:cNvSpPr>
            <a:spLocks noGrp="1"/>
          </p:cNvSpPr>
          <p:nvPr>
            <p:ph type="sldNum" sz="quarter" idx="10"/>
          </p:nvPr>
        </p:nvSpPr>
        <p:spPr>
          <a:noFill/>
        </p:spPr>
        <p:txBody>
          <a:bodyPr/>
          <a:lstStyle/>
          <a:p>
            <a:fld id="{D3C24003-9B67-4268-AC93-E207CDEEE924}" type="slidenum">
              <a:rPr lang="en-US" smtClean="0">
                <a:latin typeface="Arial" pitchFamily="34" charset="0"/>
              </a:rPr>
              <a:pPr/>
              <a:t>43</a:t>
            </a:fld>
            <a:endParaRPr lang="en-US" smtClean="0">
              <a:latin typeface="Arial" pitchFamily="34" charset="0"/>
            </a:endParaRPr>
          </a:p>
        </p:txBody>
      </p:sp>
      <p:grpSp>
        <p:nvGrpSpPr>
          <p:cNvPr id="2" name="Group 20"/>
          <p:cNvGrpSpPr>
            <a:grpSpLocks/>
          </p:cNvGrpSpPr>
          <p:nvPr/>
        </p:nvGrpSpPr>
        <p:grpSpPr bwMode="auto">
          <a:xfrm>
            <a:off x="3913188" y="1120775"/>
            <a:ext cx="4175125" cy="4294188"/>
            <a:chOff x="204537" y="2514604"/>
            <a:chExt cx="4174958" cy="4295268"/>
          </a:xfrm>
        </p:grpSpPr>
        <p:sp>
          <p:nvSpPr>
            <p:cNvPr id="18" name="Rounded Rectangle 17"/>
            <p:cNvSpPr/>
            <p:nvPr/>
          </p:nvSpPr>
          <p:spPr bwMode="auto">
            <a:xfrm>
              <a:off x="204537" y="3079896"/>
              <a:ext cx="4174958" cy="3729976"/>
            </a:xfrm>
            <a:prstGeom prst="roundRect">
              <a:avLst/>
            </a:prstGeom>
            <a:solidFill>
              <a:schemeClr val="bg2">
                <a:lumMod val="20000"/>
                <a:lumOff val="80000"/>
              </a:schemeClr>
            </a:solidFill>
            <a:ln w="19050" cap="flat" cmpd="sng" algn="ctr">
              <a:solidFill>
                <a:schemeClr val="bg2"/>
              </a:solidFill>
              <a:prstDash val="solid"/>
              <a:round/>
              <a:headEnd type="none" w="med" len="med"/>
              <a:tailEnd type="none" w="med" len="med"/>
            </a:ln>
            <a:effectLst/>
          </p:spPr>
          <p:txBody>
            <a:bodyPr anchor="ctr"/>
            <a:lstStyle/>
            <a:p>
              <a:pPr lvl="1" indent="-457200">
                <a:buFont typeface="Wingdings" pitchFamily="2" charset="2"/>
                <a:buChar char="ü"/>
                <a:defRPr/>
              </a:pPr>
              <a:endParaRPr lang="en-US" sz="2000" dirty="0">
                <a:latin typeface="Arial" charset="0"/>
              </a:endParaRPr>
            </a:p>
            <a:p>
              <a:pPr lvl="1" indent="-457200">
                <a:buFont typeface="Wingdings" pitchFamily="2" charset="2"/>
                <a:buChar char="ü"/>
                <a:defRPr/>
              </a:pPr>
              <a:r>
                <a:rPr lang="en-US" sz="2000" dirty="0" err="1">
                  <a:latin typeface="Arial" charset="0"/>
                </a:rPr>
                <a:t>Vout</a:t>
              </a:r>
              <a:r>
                <a:rPr lang="en-US" sz="2000" dirty="0">
                  <a:latin typeface="Arial" charset="0"/>
                </a:rPr>
                <a:t> sensing path and feedback node</a:t>
              </a:r>
            </a:p>
            <a:p>
              <a:pPr lvl="1" indent="-457200">
                <a:buFont typeface="Wingdings" pitchFamily="2" charset="2"/>
                <a:buChar char="ü"/>
                <a:defRPr/>
              </a:pPr>
              <a:r>
                <a:rPr lang="en-US" sz="2000" dirty="0">
                  <a:latin typeface="Arial" charset="0"/>
                </a:rPr>
                <a:t>Compensation network</a:t>
              </a:r>
            </a:p>
            <a:p>
              <a:pPr lvl="1" indent="-457200">
                <a:buFont typeface="Wingdings" pitchFamily="2" charset="2"/>
                <a:buChar char="ü"/>
                <a:defRPr/>
              </a:pPr>
              <a:r>
                <a:rPr lang="en-US" sz="2000" dirty="0">
                  <a:latin typeface="Arial" charset="0"/>
                </a:rPr>
                <a:t>Current sensing path</a:t>
              </a:r>
            </a:p>
            <a:p>
              <a:pPr lvl="1" indent="-457200">
                <a:buFont typeface="Wingdings" pitchFamily="2" charset="2"/>
                <a:buChar char="ü"/>
                <a:defRPr/>
              </a:pPr>
              <a:r>
                <a:rPr lang="en-US" sz="2000" dirty="0">
                  <a:latin typeface="Arial" charset="0"/>
                </a:rPr>
                <a:t>Frequency setting </a:t>
              </a:r>
            </a:p>
            <a:p>
              <a:pPr lvl="1" indent="-457200">
                <a:buFont typeface="Wingdings" pitchFamily="2" charset="2"/>
                <a:buChar char="ü"/>
                <a:defRPr/>
              </a:pPr>
              <a:r>
                <a:rPr lang="en-US" sz="2000" dirty="0">
                  <a:latin typeface="Arial" charset="0"/>
                </a:rPr>
                <a:t>Monitoring and Protecting Circuits</a:t>
              </a:r>
            </a:p>
            <a:p>
              <a:pPr lvl="1" indent="-457200">
                <a:buFont typeface="Wingdings" pitchFamily="2" charset="2"/>
                <a:buChar char="ü"/>
                <a:defRPr/>
              </a:pPr>
              <a:r>
                <a:rPr lang="en-US" sz="2000" dirty="0">
                  <a:latin typeface="Arial" charset="0"/>
                </a:rPr>
                <a:t>… …</a:t>
              </a:r>
            </a:p>
          </p:txBody>
        </p:sp>
        <p:sp>
          <p:nvSpPr>
            <p:cNvPr id="15" name="Rounded Rectangle 14"/>
            <p:cNvSpPr/>
            <p:nvPr/>
          </p:nvSpPr>
          <p:spPr bwMode="auto">
            <a:xfrm>
              <a:off x="301370" y="2514604"/>
              <a:ext cx="3957480" cy="1046426"/>
            </a:xfrm>
            <a:prstGeom prst="roundRect">
              <a:avLst/>
            </a:prstGeom>
            <a:solidFill>
              <a:schemeClr val="bg2">
                <a:lumMod val="60000"/>
                <a:lumOff val="40000"/>
              </a:schemeClr>
            </a:solidFill>
            <a:ln w="19050" cap="flat" cmpd="sng" algn="ctr">
              <a:solidFill>
                <a:schemeClr val="bg2"/>
              </a:solidFill>
              <a:prstDash val="solid"/>
              <a:round/>
              <a:headEnd type="none" w="med" len="med"/>
              <a:tailEnd type="none" w="med" len="med"/>
            </a:ln>
            <a:effectLst/>
          </p:spPr>
          <p:txBody>
            <a:bodyPr anchor="ctr"/>
            <a:lstStyle/>
            <a:p>
              <a:pPr>
                <a:lnSpc>
                  <a:spcPct val="90000"/>
                </a:lnSpc>
                <a:spcBef>
                  <a:spcPct val="50000"/>
                </a:spcBef>
                <a:defRPr/>
              </a:pPr>
              <a:r>
                <a:rPr lang="en-US" sz="2400" b="1" dirty="0">
                  <a:cs typeface="Arial" pitchFamily="34" charset="0"/>
                </a:rPr>
                <a:t>Sensitive Nodes: </a:t>
              </a:r>
              <a:r>
                <a:rPr lang="en-US" dirty="0">
                  <a:cs typeface="Arial" pitchFamily="34" charset="0"/>
                </a:rPr>
                <a:t>Control and Sensing Circuits</a:t>
              </a:r>
              <a:endParaRPr lang="en-US" sz="2400" b="1" dirty="0">
                <a:cs typeface="Arial" pitchFamily="34" charset="0"/>
              </a:endParaRPr>
            </a:p>
          </p:txBody>
        </p:sp>
      </p:grpSp>
      <p:grpSp>
        <p:nvGrpSpPr>
          <p:cNvPr id="3" name="Group 19"/>
          <p:cNvGrpSpPr>
            <a:grpSpLocks/>
          </p:cNvGrpSpPr>
          <p:nvPr/>
        </p:nvGrpSpPr>
        <p:grpSpPr bwMode="auto">
          <a:xfrm>
            <a:off x="385763" y="1398588"/>
            <a:ext cx="2767012" cy="3962400"/>
            <a:chOff x="5029201" y="2498552"/>
            <a:chExt cx="2767262" cy="3962406"/>
          </a:xfrm>
        </p:grpSpPr>
        <p:sp>
          <p:nvSpPr>
            <p:cNvPr id="19" name="Rounded Rectangle 18"/>
            <p:cNvSpPr/>
            <p:nvPr/>
          </p:nvSpPr>
          <p:spPr bwMode="auto">
            <a:xfrm>
              <a:off x="5053015" y="3116090"/>
              <a:ext cx="2695819" cy="3344868"/>
            </a:xfrm>
            <a:prstGeom prst="roundRect">
              <a:avLst/>
            </a:prstGeom>
            <a:solidFill>
              <a:schemeClr val="accent1">
                <a:lumMod val="20000"/>
                <a:lumOff val="80000"/>
              </a:schemeClr>
            </a:solidFill>
            <a:ln w="19050" cap="flat" cmpd="sng" algn="ctr">
              <a:solidFill>
                <a:schemeClr val="bg2"/>
              </a:solidFill>
              <a:prstDash val="solid"/>
              <a:round/>
              <a:headEnd type="none" w="med" len="med"/>
              <a:tailEnd type="none" w="med" len="med"/>
            </a:ln>
            <a:effectLst/>
          </p:spPr>
          <p:txBody>
            <a:bodyPr anchor="ctr"/>
            <a:lstStyle/>
            <a:p>
              <a:pPr lvl="1" indent="-457200">
                <a:buFont typeface="Wingdings" pitchFamily="2" charset="2"/>
                <a:buChar char="ü"/>
                <a:defRPr/>
              </a:pPr>
              <a:endParaRPr lang="en-US" sz="2000" dirty="0">
                <a:latin typeface="Arial" charset="0"/>
              </a:endParaRPr>
            </a:p>
            <a:p>
              <a:pPr lvl="1" indent="-457200">
                <a:buFont typeface="Wingdings" pitchFamily="2" charset="2"/>
                <a:buChar char="ü"/>
                <a:defRPr/>
              </a:pPr>
              <a:r>
                <a:rPr lang="en-US" sz="2000" dirty="0">
                  <a:latin typeface="Arial" charset="0"/>
                </a:rPr>
                <a:t>SW node</a:t>
              </a:r>
            </a:p>
            <a:p>
              <a:pPr lvl="1" indent="-457200">
                <a:buFont typeface="Wingdings" pitchFamily="2" charset="2"/>
                <a:buChar char="ü"/>
                <a:defRPr/>
              </a:pPr>
              <a:r>
                <a:rPr lang="en-US" sz="2000" dirty="0">
                  <a:latin typeface="Arial" charset="0"/>
                </a:rPr>
                <a:t>Inductor</a:t>
              </a:r>
            </a:p>
            <a:p>
              <a:pPr lvl="1" indent="-457200">
                <a:buFont typeface="Wingdings" pitchFamily="2" charset="2"/>
                <a:buChar char="ü"/>
                <a:defRPr/>
              </a:pPr>
              <a:r>
                <a:rPr lang="en-US" sz="2000" dirty="0">
                  <a:latin typeface="Arial" charset="0"/>
                </a:rPr>
                <a:t>High </a:t>
              </a:r>
              <a:r>
                <a:rPr lang="en-US" sz="2000" dirty="0" err="1">
                  <a:latin typeface="Arial" charset="0"/>
                </a:rPr>
                <a:t>di</a:t>
              </a:r>
              <a:r>
                <a:rPr lang="en-US" sz="2000" dirty="0">
                  <a:latin typeface="Arial" charset="0"/>
                </a:rPr>
                <a:t>/</a:t>
              </a:r>
              <a:r>
                <a:rPr lang="en-US" sz="2000" dirty="0" err="1">
                  <a:latin typeface="Arial" charset="0"/>
                </a:rPr>
                <a:t>dt</a:t>
              </a:r>
              <a:r>
                <a:rPr lang="en-US" sz="2000" dirty="0">
                  <a:latin typeface="Arial" charset="0"/>
                </a:rPr>
                <a:t> bypass caps</a:t>
              </a:r>
            </a:p>
            <a:p>
              <a:pPr lvl="1" indent="-457200">
                <a:buFont typeface="Wingdings" pitchFamily="2" charset="2"/>
                <a:buChar char="ü"/>
                <a:defRPr/>
              </a:pPr>
              <a:r>
                <a:rPr lang="en-US" sz="2000" dirty="0">
                  <a:latin typeface="Arial" charset="0"/>
                </a:rPr>
                <a:t>MOSFETs</a:t>
              </a:r>
            </a:p>
            <a:p>
              <a:pPr lvl="1" indent="-457200">
                <a:buFont typeface="Wingdings" pitchFamily="2" charset="2"/>
                <a:buChar char="ü"/>
                <a:defRPr/>
              </a:pPr>
              <a:r>
                <a:rPr lang="en-US" sz="2000" dirty="0">
                  <a:latin typeface="Arial" charset="0"/>
                </a:rPr>
                <a:t>Power Diodes</a:t>
              </a:r>
            </a:p>
            <a:p>
              <a:pPr lvl="1" indent="-457200">
                <a:buFont typeface="Wingdings" pitchFamily="2" charset="2"/>
                <a:buChar char="ü"/>
                <a:defRPr/>
              </a:pPr>
              <a:r>
                <a:rPr lang="en-US" sz="2000" dirty="0">
                  <a:latin typeface="Arial" charset="0"/>
                </a:rPr>
                <a:t>… …</a:t>
              </a:r>
            </a:p>
          </p:txBody>
        </p:sp>
        <p:sp>
          <p:nvSpPr>
            <p:cNvPr id="17" name="Rounded Rectangle 16"/>
            <p:cNvSpPr/>
            <p:nvPr/>
          </p:nvSpPr>
          <p:spPr bwMode="auto">
            <a:xfrm>
              <a:off x="5029201" y="2498552"/>
              <a:ext cx="2767262" cy="1046164"/>
            </a:xfrm>
            <a:prstGeom prst="roundRect">
              <a:avLst/>
            </a:prstGeom>
            <a:solidFill>
              <a:schemeClr val="accent1">
                <a:lumMod val="60000"/>
                <a:lumOff val="40000"/>
              </a:schemeClr>
            </a:solidFill>
            <a:ln w="19050" cap="flat" cmpd="sng" algn="ctr">
              <a:solidFill>
                <a:schemeClr val="bg2"/>
              </a:solidFill>
              <a:prstDash val="solid"/>
              <a:round/>
              <a:headEnd type="none" w="med" len="med"/>
              <a:tailEnd type="none" w="med" len="med"/>
            </a:ln>
            <a:effectLst/>
          </p:spPr>
          <p:txBody>
            <a:bodyPr anchor="ctr"/>
            <a:lstStyle/>
            <a:p>
              <a:pPr>
                <a:lnSpc>
                  <a:spcPct val="90000"/>
                </a:lnSpc>
                <a:spcBef>
                  <a:spcPct val="50000"/>
                </a:spcBef>
                <a:defRPr/>
              </a:pPr>
              <a:r>
                <a:rPr lang="en-US" sz="2400" b="1" dirty="0">
                  <a:cs typeface="Arial" pitchFamily="34" charset="0"/>
                </a:rPr>
                <a:t>Noisy Nodes: </a:t>
              </a:r>
              <a:r>
                <a:rPr lang="en-US" dirty="0">
                  <a:cs typeface="Arial" pitchFamily="34" charset="0"/>
                </a:rPr>
                <a:t>Any Nodes in High </a:t>
              </a:r>
              <a:r>
                <a:rPr lang="en-US" dirty="0" err="1">
                  <a:cs typeface="Arial" pitchFamily="34" charset="0"/>
                </a:rPr>
                <a:t>di</a:t>
              </a:r>
              <a:r>
                <a:rPr lang="en-US" dirty="0">
                  <a:cs typeface="Arial" pitchFamily="34" charset="0"/>
                </a:rPr>
                <a:t>/</a:t>
              </a:r>
              <a:r>
                <a:rPr lang="en-US" dirty="0" err="1">
                  <a:cs typeface="Arial" pitchFamily="34" charset="0"/>
                </a:rPr>
                <a:t>dt</a:t>
              </a:r>
              <a:r>
                <a:rPr lang="en-US" dirty="0">
                  <a:cs typeface="Arial" pitchFamily="34" charset="0"/>
                </a:rPr>
                <a:t> Loop</a:t>
              </a:r>
              <a:endParaRPr lang="en-US" sz="2400" b="1" dirty="0">
                <a:cs typeface="Arial" pitchFamily="34" charset="0"/>
              </a:endParaRPr>
            </a:p>
          </p:txBody>
        </p:sp>
      </p:grpSp>
      <p:grpSp>
        <p:nvGrpSpPr>
          <p:cNvPr id="4" name="Group 24"/>
          <p:cNvGrpSpPr>
            <a:grpSpLocks/>
          </p:cNvGrpSpPr>
          <p:nvPr/>
        </p:nvGrpSpPr>
        <p:grpSpPr bwMode="auto">
          <a:xfrm>
            <a:off x="985838" y="1106488"/>
            <a:ext cx="6594475" cy="4922837"/>
            <a:chOff x="986590" y="1106907"/>
            <a:chExt cx="6593306" cy="4923158"/>
          </a:xfrm>
        </p:grpSpPr>
        <p:sp>
          <p:nvSpPr>
            <p:cNvPr id="22" name="Rectangle 21"/>
            <p:cNvSpPr/>
            <p:nvPr/>
          </p:nvSpPr>
          <p:spPr bwMode="auto">
            <a:xfrm>
              <a:off x="3356820" y="1106907"/>
              <a:ext cx="421106" cy="4475747"/>
            </a:xfrm>
            <a:prstGeom prst="rect">
              <a:avLst/>
            </a:prstGeom>
            <a:solidFill>
              <a:schemeClr val="hlink"/>
            </a:solidFill>
            <a:ln w="19050" cap="flat" cmpd="sng" algn="ctr">
              <a:solidFill>
                <a:schemeClr val="tx1"/>
              </a:solidFill>
              <a:prstDash val="solid"/>
              <a:round/>
              <a:headEnd type="none" w="med" len="med"/>
              <a:tailEnd type="none" w="med" len="med"/>
            </a:ln>
            <a:effectLst/>
            <a:scene3d>
              <a:camera prst="isometricRightUp"/>
              <a:lightRig rig="threePt" dir="t"/>
            </a:scene3d>
            <a:sp3d>
              <a:bevelT/>
            </a:sp3d>
          </p:spPr>
          <p:txBody>
            <a:bodyPr anchor="ctr"/>
            <a:lstStyle/>
            <a:p>
              <a:pPr algn="ctr">
                <a:lnSpc>
                  <a:spcPct val="90000"/>
                </a:lnSpc>
                <a:spcBef>
                  <a:spcPct val="50000"/>
                </a:spcBef>
                <a:defRPr/>
              </a:pPr>
              <a:endParaRPr lang="en-US" sz="2400" b="1">
                <a:cs typeface="Arial" pitchFamily="34" charset="0"/>
              </a:endParaRPr>
            </a:p>
          </p:txBody>
        </p:sp>
        <p:sp>
          <p:nvSpPr>
            <p:cNvPr id="71690" name="Rectangle 22"/>
            <p:cNvSpPr>
              <a:spLocks noChangeArrowheads="1"/>
            </p:cNvSpPr>
            <p:nvPr/>
          </p:nvSpPr>
          <p:spPr bwMode="auto">
            <a:xfrm>
              <a:off x="986590" y="5605333"/>
              <a:ext cx="6593306" cy="424732"/>
            </a:xfrm>
            <a:prstGeom prst="rect">
              <a:avLst/>
            </a:prstGeom>
            <a:noFill/>
            <a:ln w="9525">
              <a:noFill/>
              <a:miter lim="800000"/>
              <a:headEnd/>
              <a:tailEnd/>
            </a:ln>
          </p:spPr>
          <p:txBody>
            <a:bodyPr>
              <a:spAutoFit/>
            </a:bodyPr>
            <a:lstStyle/>
            <a:p>
              <a:pPr lvl="1" indent="-457200">
                <a:buFont typeface="Wingdings" pitchFamily="2" charset="2"/>
                <a:buChar char="Ø"/>
              </a:pPr>
              <a:r>
                <a:rPr lang="en-US"/>
                <a:t>Shielded by Ground / Power Planes</a:t>
              </a:r>
            </a:p>
          </p:txBody>
        </p:sp>
      </p:grpSp>
      <p:sp>
        <p:nvSpPr>
          <p:cNvPr id="24" name="Rectangle 23"/>
          <p:cNvSpPr>
            <a:spLocks noChangeArrowheads="1"/>
          </p:cNvSpPr>
          <p:nvPr/>
        </p:nvSpPr>
        <p:spPr bwMode="auto">
          <a:xfrm>
            <a:off x="1731963" y="5994400"/>
            <a:ext cx="3941762" cy="425450"/>
          </a:xfrm>
          <a:prstGeom prst="rect">
            <a:avLst/>
          </a:prstGeom>
          <a:noFill/>
          <a:ln w="9525">
            <a:noFill/>
            <a:miter lim="800000"/>
            <a:headEnd/>
            <a:tailEnd/>
          </a:ln>
        </p:spPr>
        <p:txBody>
          <a:bodyPr wrap="none">
            <a:spAutoFit/>
          </a:bodyPr>
          <a:lstStyle/>
          <a:p>
            <a:pPr lvl="1" indent="-457200">
              <a:buFont typeface="Wingdings" pitchFamily="2" charset="2"/>
              <a:buChar char="Ø"/>
            </a:pPr>
            <a:r>
              <a:rPr lang="en-US"/>
              <a:t>Away from EMI source</a:t>
            </a:r>
          </a:p>
        </p:txBody>
      </p:sp>
      <p:sp>
        <p:nvSpPr>
          <p:cNvPr id="14" name="Left Arrow 13">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 0  L 0.25 0  E" pathEditMode="relative" ptsTypes="">
                                      <p:cBhvr>
                                        <p:cTn id="24" dur="2000" fill="hold"/>
                                        <p:tgtEl>
                                          <p:spTgt spid="2"/>
                                        </p:tgtEl>
                                        <p:attrNameLst>
                                          <p:attrName>ppt_x</p:attrName>
                                          <p:attrName>ppt_y</p:attrName>
                                        </p:attrNameLst>
                                      </p:cBhvr>
                                    </p:animMotion>
                                  </p:childTnLst>
                                </p:cTn>
                              </p:par>
                              <p:par>
                                <p:cTn id="25" presetID="3" presetClass="entr" presetSubtype="1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t>Good Practice to Protect EMI Sensitive Nodes		</a:t>
            </a:r>
          </a:p>
        </p:txBody>
      </p:sp>
      <p:sp>
        <p:nvSpPr>
          <p:cNvPr id="72707" name="Content Placeholder 2"/>
          <p:cNvSpPr>
            <a:spLocks noGrp="1"/>
          </p:cNvSpPr>
          <p:nvPr>
            <p:ph idx="1"/>
          </p:nvPr>
        </p:nvSpPr>
        <p:spPr>
          <a:xfrm>
            <a:off x="209550" y="1219200"/>
            <a:ext cx="8763000" cy="4953000"/>
          </a:xfrm>
        </p:spPr>
        <p:txBody>
          <a:bodyPr/>
          <a:lstStyle/>
          <a:p>
            <a:pPr eaLnBrk="1" hangingPunct="1"/>
            <a:r>
              <a:rPr lang="en-US" dirty="0" smtClean="0"/>
              <a:t>Use Layers – four layer board stack-up plan</a:t>
            </a:r>
          </a:p>
          <a:p>
            <a:pPr lvl="1" eaLnBrk="1" hangingPunct="1"/>
            <a:r>
              <a:rPr lang="en-US" dirty="0" smtClean="0"/>
              <a:t>Top: All high power parts and high </a:t>
            </a:r>
            <a:r>
              <a:rPr lang="en-US" dirty="0" err="1" smtClean="0"/>
              <a:t>di</a:t>
            </a:r>
            <a:r>
              <a:rPr lang="en-US" dirty="0" smtClean="0"/>
              <a:t>/</a:t>
            </a:r>
            <a:r>
              <a:rPr lang="en-US" dirty="0" err="1" smtClean="0"/>
              <a:t>dt</a:t>
            </a:r>
            <a:r>
              <a:rPr lang="en-US" dirty="0" smtClean="0"/>
              <a:t> paths, signals that can be routed away from high </a:t>
            </a:r>
            <a:r>
              <a:rPr lang="en-US" dirty="0" err="1" smtClean="0"/>
              <a:t>di</a:t>
            </a:r>
            <a:r>
              <a:rPr lang="en-US" dirty="0" smtClean="0"/>
              <a:t>/</a:t>
            </a:r>
            <a:r>
              <a:rPr lang="en-US" dirty="0" err="1" smtClean="0"/>
              <a:t>dt</a:t>
            </a:r>
            <a:r>
              <a:rPr lang="en-US" dirty="0" smtClean="0"/>
              <a:t> paths </a:t>
            </a:r>
          </a:p>
          <a:p>
            <a:pPr lvl="1" eaLnBrk="1" hangingPunct="1"/>
            <a:r>
              <a:rPr lang="en-US" dirty="0" smtClean="0"/>
              <a:t>Mid1: Ground Plane</a:t>
            </a:r>
          </a:p>
          <a:p>
            <a:pPr lvl="1" eaLnBrk="1" hangingPunct="1"/>
            <a:r>
              <a:rPr lang="en-US" dirty="0" smtClean="0"/>
              <a:t>Mid2: Ground Plane / Power Plane / Signal &amp; low power traces</a:t>
            </a:r>
          </a:p>
          <a:p>
            <a:pPr lvl="1" eaLnBrk="1" hangingPunct="1"/>
            <a:r>
              <a:rPr lang="en-US" dirty="0" smtClean="0"/>
              <a:t>Bottom: low power and signal </a:t>
            </a:r>
            <a:r>
              <a:rPr lang="en-US" dirty="0" smtClean="0"/>
              <a:t>traces</a:t>
            </a:r>
          </a:p>
          <a:p>
            <a:pPr lvl="1" eaLnBrk="1" hangingPunct="1"/>
            <a:r>
              <a:rPr lang="en-US" dirty="0" smtClean="0"/>
              <a:t>Alternatively, swap the Mid2 layer and Bottom so a GND plane is on the bottom for better </a:t>
            </a:r>
            <a:r>
              <a:rPr lang="en-US" dirty="0" err="1" smtClean="0"/>
              <a:t>heatsinking</a:t>
            </a:r>
            <a:endParaRPr lang="en-US" dirty="0" smtClean="0"/>
          </a:p>
          <a:p>
            <a:pPr lvl="1" eaLnBrk="1" hangingPunct="1"/>
            <a:r>
              <a:rPr lang="en-US" dirty="0" smtClean="0"/>
              <a:t>Flood unused area with copper for improved thermal performance and shielding</a:t>
            </a:r>
          </a:p>
          <a:p>
            <a:pPr eaLnBrk="1" hangingPunct="1"/>
            <a:r>
              <a:rPr lang="en-US" dirty="0" smtClean="0"/>
              <a:t>Place and Route</a:t>
            </a:r>
          </a:p>
          <a:p>
            <a:pPr lvl="1" eaLnBrk="1" hangingPunct="1"/>
            <a:r>
              <a:rPr lang="en-US" dirty="0" smtClean="0"/>
              <a:t>Keep all bypass caps close to pins </a:t>
            </a:r>
          </a:p>
          <a:p>
            <a:pPr lvl="1" eaLnBrk="1" hangingPunct="1"/>
            <a:r>
              <a:rPr lang="en-US" dirty="0" smtClean="0"/>
              <a:t>The higher the impedance and/or gain, the smaller the node should be, especially inputs to op-amps: FB pin, comp pin, etc</a:t>
            </a:r>
          </a:p>
          <a:p>
            <a:pPr lvl="1" eaLnBrk="1" hangingPunct="1"/>
            <a:r>
              <a:rPr lang="en-US" dirty="0" smtClean="0"/>
              <a:t>Low impedance nodes can be wide, such as VIN and VOUT</a:t>
            </a:r>
          </a:p>
          <a:p>
            <a:pPr lvl="1" eaLnBrk="1" hangingPunct="1">
              <a:buFontTx/>
              <a:buNone/>
            </a:pPr>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sp>
        <p:nvSpPr>
          <p:cNvPr id="72708" name="Slide Number Placeholder 3"/>
          <p:cNvSpPr>
            <a:spLocks noGrp="1"/>
          </p:cNvSpPr>
          <p:nvPr>
            <p:ph type="sldNum" sz="quarter" idx="10"/>
          </p:nvPr>
        </p:nvSpPr>
        <p:spPr>
          <a:noFill/>
        </p:spPr>
        <p:txBody>
          <a:bodyPr/>
          <a:lstStyle/>
          <a:p>
            <a:fld id="{D78CB40B-7BE9-4BFF-A7AE-41CD6184907A}" type="slidenum">
              <a:rPr lang="en-US" smtClean="0">
                <a:latin typeface="Arial" pitchFamily="34" charset="0"/>
              </a:rPr>
              <a:pPr/>
              <a:t>44</a:t>
            </a:fld>
            <a:endParaRPr lang="en-US" smtClean="0">
              <a:latin typeface="Arial" pitchFamily="34" charset="0"/>
            </a:endParaRPr>
          </a:p>
        </p:txBody>
      </p:sp>
      <p:sp>
        <p:nvSpPr>
          <p:cNvPr id="5" name="Left Arrow 4">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mtClean="0"/>
              <a:t>Protect EMI Sensitive Nodes – Cont.</a:t>
            </a:r>
          </a:p>
        </p:txBody>
      </p:sp>
      <p:sp>
        <p:nvSpPr>
          <p:cNvPr id="73731" name="Content Placeholder 2"/>
          <p:cNvSpPr>
            <a:spLocks noGrp="1"/>
          </p:cNvSpPr>
          <p:nvPr>
            <p:ph idx="1"/>
          </p:nvPr>
        </p:nvSpPr>
        <p:spPr>
          <a:xfrm>
            <a:off x="341313" y="1219200"/>
            <a:ext cx="8382000" cy="1223963"/>
          </a:xfrm>
        </p:spPr>
        <p:txBody>
          <a:bodyPr/>
          <a:lstStyle/>
          <a:p>
            <a:pPr eaLnBrk="1" hangingPunct="1">
              <a:lnSpc>
                <a:spcPct val="80000"/>
              </a:lnSpc>
            </a:pPr>
            <a:r>
              <a:rPr lang="en-US" smtClean="0"/>
              <a:t>Make long runs to low impedance nodes, short runs to high impedance nodes. Apply to </a:t>
            </a:r>
          </a:p>
          <a:p>
            <a:pPr lvl="1" eaLnBrk="1" hangingPunct="1">
              <a:lnSpc>
                <a:spcPct val="80000"/>
              </a:lnSpc>
            </a:pPr>
            <a:r>
              <a:rPr lang="en-US" sz="1600" smtClean="0"/>
              <a:t>Place output voltage divider close to the FB node (high impedance), farther from Vout (low impedance), if have to choose</a:t>
            </a:r>
            <a:endParaRPr lang="en-US" smtClean="0"/>
          </a:p>
        </p:txBody>
      </p:sp>
      <p:sp>
        <p:nvSpPr>
          <p:cNvPr id="73732" name="Slide Number Placeholder 3"/>
          <p:cNvSpPr>
            <a:spLocks noGrp="1"/>
          </p:cNvSpPr>
          <p:nvPr>
            <p:ph type="sldNum" sz="quarter" idx="10"/>
          </p:nvPr>
        </p:nvSpPr>
        <p:spPr>
          <a:noFill/>
        </p:spPr>
        <p:txBody>
          <a:bodyPr/>
          <a:lstStyle/>
          <a:p>
            <a:fld id="{2941833F-3F0E-4172-B1A0-AF971B1BEB21}" type="slidenum">
              <a:rPr lang="en-US" smtClean="0">
                <a:latin typeface="Arial" pitchFamily="34" charset="0"/>
              </a:rPr>
              <a:pPr/>
              <a:t>45</a:t>
            </a:fld>
            <a:endParaRPr lang="en-US" smtClean="0">
              <a:latin typeface="Arial" pitchFamily="34" charset="0"/>
            </a:endParaRPr>
          </a:p>
        </p:txBody>
      </p:sp>
      <p:pic>
        <p:nvPicPr>
          <p:cNvPr id="567301" name="Picture 5"/>
          <p:cNvPicPr>
            <a:picLocks noChangeAspect="1" noChangeArrowheads="1"/>
          </p:cNvPicPr>
          <p:nvPr/>
        </p:nvPicPr>
        <p:blipFill>
          <a:blip r:embed="rId3" cstate="print"/>
          <a:srcRect/>
          <a:stretch>
            <a:fillRect/>
          </a:stretch>
        </p:blipFill>
        <p:spPr bwMode="auto">
          <a:xfrm>
            <a:off x="1770063" y="2447925"/>
            <a:ext cx="5751512" cy="1811338"/>
          </a:xfrm>
          <a:prstGeom prst="rect">
            <a:avLst/>
          </a:prstGeom>
          <a:noFill/>
          <a:ln w="9525">
            <a:solidFill>
              <a:srgbClr val="008000"/>
            </a:solidFill>
            <a:miter lim="800000"/>
            <a:headEnd/>
            <a:tailEnd/>
          </a:ln>
        </p:spPr>
      </p:pic>
      <p:grpSp>
        <p:nvGrpSpPr>
          <p:cNvPr id="2" name="Group 12"/>
          <p:cNvGrpSpPr>
            <a:grpSpLocks/>
          </p:cNvGrpSpPr>
          <p:nvPr/>
        </p:nvGrpSpPr>
        <p:grpSpPr bwMode="auto">
          <a:xfrm>
            <a:off x="2667000" y="3260725"/>
            <a:ext cx="3830638" cy="1066800"/>
            <a:chOff x="2667079" y="3260557"/>
            <a:chExt cx="3829975" cy="1067703"/>
          </a:xfrm>
        </p:grpSpPr>
        <p:sp>
          <p:nvSpPr>
            <p:cNvPr id="11" name="TextBox 10"/>
            <p:cNvSpPr txBox="1"/>
            <p:nvPr/>
          </p:nvSpPr>
          <p:spPr>
            <a:xfrm>
              <a:off x="5233738" y="3260557"/>
              <a:ext cx="1263316" cy="923330"/>
            </a:xfrm>
            <a:prstGeom prst="rect">
              <a:avLst/>
            </a:prstGeom>
            <a:noFill/>
          </p:spPr>
          <p:txBody>
            <a:bodyPr>
              <a:spAutoFit/>
            </a:bodyPr>
            <a:lstStyle/>
            <a:p>
              <a:pPr>
                <a:defRPr/>
              </a:pPr>
              <a:r>
                <a:rPr lang="en-US" sz="600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latin typeface="Arial" charset="0"/>
                </a:rPr>
                <a:t>√</a:t>
              </a:r>
            </a:p>
          </p:txBody>
        </p:sp>
        <p:sp>
          <p:nvSpPr>
            <p:cNvPr id="12" name="Rectangle 11"/>
            <p:cNvSpPr/>
            <p:nvPr/>
          </p:nvSpPr>
          <p:spPr>
            <a:xfrm>
              <a:off x="2667079" y="3404930"/>
              <a:ext cx="633508" cy="923330"/>
            </a:xfrm>
            <a:prstGeom prst="rect">
              <a:avLst/>
            </a:prstGeom>
          </p:spPr>
          <p:txBody>
            <a:bodyPr>
              <a:spAutoFit/>
            </a:bodyPr>
            <a:lstStyle/>
            <a:p>
              <a:pPr>
                <a:defRPr/>
              </a:pPr>
              <a:r>
                <a:rPr lang="en-US" sz="6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rPr>
                <a:t>×</a:t>
              </a:r>
            </a:p>
          </p:txBody>
        </p:sp>
      </p:grpSp>
      <p:sp>
        <p:nvSpPr>
          <p:cNvPr id="16" name="Content Placeholder 2"/>
          <p:cNvSpPr txBox="1">
            <a:spLocks/>
          </p:cNvSpPr>
          <p:nvPr/>
        </p:nvSpPr>
        <p:spPr bwMode="auto">
          <a:xfrm>
            <a:off x="341313" y="4086225"/>
            <a:ext cx="8382000" cy="1568450"/>
          </a:xfrm>
          <a:prstGeom prst="rect">
            <a:avLst/>
          </a:prstGeom>
          <a:noFill/>
          <a:ln w="9525">
            <a:noFill/>
            <a:miter lim="800000"/>
            <a:headEnd/>
            <a:tailEnd/>
          </a:ln>
        </p:spPr>
        <p:txBody>
          <a:bodyPr lIns="91050" tIns="46418" rIns="91050" bIns="46418"/>
          <a:lstStyle/>
          <a:p>
            <a:pPr marL="511175" lvl="1" indent="-201613" defTabSz="912813" eaLnBrk="0" hangingPunct="0">
              <a:lnSpc>
                <a:spcPct val="80000"/>
              </a:lnSpc>
              <a:spcBef>
                <a:spcPts val="800"/>
              </a:spcBef>
              <a:buClr>
                <a:schemeClr val="bg2"/>
              </a:buClr>
              <a:buFont typeface="Arial" charset="0"/>
              <a:buChar char="–"/>
              <a:defRPr/>
            </a:pPr>
            <a:endParaRPr lang="en-US" sz="1600" b="1" kern="0" dirty="0">
              <a:latin typeface="+mn-lt"/>
            </a:endParaRPr>
          </a:p>
          <a:p>
            <a:pPr marL="195263" indent="-195263" defTabSz="912813" eaLnBrk="0" hangingPunct="0">
              <a:lnSpc>
                <a:spcPct val="80000"/>
              </a:lnSpc>
              <a:spcBef>
                <a:spcPts val="1200"/>
              </a:spcBef>
              <a:buClr>
                <a:schemeClr val="bg2"/>
              </a:buClr>
              <a:buFont typeface="Arial" charset="0"/>
              <a:buChar char="•"/>
              <a:defRPr/>
            </a:pPr>
            <a:r>
              <a:rPr lang="en-US" sz="2000" b="1" kern="0" dirty="0">
                <a:latin typeface="+mn-lt"/>
              </a:rPr>
              <a:t>Route Sense+/Sense- traces parallel to one another – minimize differential-mode noise pickup. Apply to </a:t>
            </a:r>
          </a:p>
          <a:p>
            <a:pPr marL="511175" lvl="1" indent="-201613" defTabSz="912813" eaLnBrk="0" hangingPunct="0">
              <a:lnSpc>
                <a:spcPct val="80000"/>
              </a:lnSpc>
              <a:spcBef>
                <a:spcPts val="800"/>
              </a:spcBef>
              <a:buClr>
                <a:schemeClr val="bg2"/>
              </a:buClr>
              <a:buFont typeface="Arial" charset="0"/>
              <a:buChar char="–"/>
              <a:defRPr/>
            </a:pPr>
            <a:r>
              <a:rPr lang="en-US" b="1" kern="0" dirty="0">
                <a:latin typeface="+mn-lt"/>
              </a:rPr>
              <a:t>Current sensing traces</a:t>
            </a:r>
          </a:p>
          <a:p>
            <a:pPr marL="511175" lvl="1" indent="-201613" defTabSz="912813" eaLnBrk="0" hangingPunct="0">
              <a:lnSpc>
                <a:spcPct val="80000"/>
              </a:lnSpc>
              <a:spcBef>
                <a:spcPts val="800"/>
              </a:spcBef>
              <a:buClr>
                <a:schemeClr val="bg2"/>
              </a:buClr>
              <a:buFont typeface="Arial" charset="0"/>
              <a:buChar char="–"/>
              <a:defRPr/>
            </a:pPr>
            <a:r>
              <a:rPr lang="en-US" b="1" kern="0" dirty="0">
                <a:latin typeface="+mn-lt"/>
              </a:rPr>
              <a:t>Voltage remote sense lines</a:t>
            </a:r>
          </a:p>
          <a:p>
            <a:pPr marL="195263" indent="-195263" defTabSz="912813" eaLnBrk="0" hangingPunct="0">
              <a:lnSpc>
                <a:spcPct val="90000"/>
              </a:lnSpc>
              <a:spcBef>
                <a:spcPts val="1200"/>
              </a:spcBef>
              <a:buClr>
                <a:schemeClr val="bg2"/>
              </a:buClr>
              <a:buFont typeface="Arial" charset="0"/>
              <a:buChar char="•"/>
              <a:defRPr/>
            </a:pPr>
            <a:endParaRPr lang="en-US" sz="2400" b="1" kern="0" dirty="0">
              <a:latin typeface="+mn-lt"/>
            </a:endParaRPr>
          </a:p>
        </p:txBody>
      </p:sp>
      <p:sp>
        <p:nvSpPr>
          <p:cNvPr id="17" name="Content Placeholder 2"/>
          <p:cNvSpPr txBox="1">
            <a:spLocks/>
          </p:cNvSpPr>
          <p:nvPr/>
        </p:nvSpPr>
        <p:spPr bwMode="auto">
          <a:xfrm>
            <a:off x="341313" y="5321300"/>
            <a:ext cx="8382000" cy="1163638"/>
          </a:xfrm>
          <a:prstGeom prst="rect">
            <a:avLst/>
          </a:prstGeom>
          <a:noFill/>
          <a:ln w="9525">
            <a:noFill/>
            <a:miter lim="800000"/>
            <a:headEnd/>
            <a:tailEnd/>
          </a:ln>
        </p:spPr>
        <p:txBody>
          <a:bodyPr lIns="91050" tIns="46418" rIns="91050" bIns="46418"/>
          <a:lstStyle/>
          <a:p>
            <a:pPr marL="511175" lvl="1" indent="-201613" defTabSz="912813" eaLnBrk="0" hangingPunct="0">
              <a:lnSpc>
                <a:spcPct val="80000"/>
              </a:lnSpc>
              <a:spcBef>
                <a:spcPts val="800"/>
              </a:spcBef>
              <a:buClr>
                <a:schemeClr val="bg2"/>
              </a:buClr>
              <a:buFont typeface="Arial" charset="0"/>
              <a:buChar char="–"/>
              <a:defRPr/>
            </a:pPr>
            <a:endParaRPr lang="en-US" sz="1600" b="1" kern="0" dirty="0">
              <a:latin typeface="+mn-lt"/>
            </a:endParaRPr>
          </a:p>
          <a:p>
            <a:pPr marL="195263" indent="-195263" defTabSz="912813" eaLnBrk="0" hangingPunct="0">
              <a:spcBef>
                <a:spcPts val="1200"/>
              </a:spcBef>
              <a:buClr>
                <a:schemeClr val="bg2"/>
              </a:buClr>
              <a:buFont typeface="Arial" charset="0"/>
              <a:buChar char="•"/>
              <a:defRPr/>
            </a:pPr>
            <a:r>
              <a:rPr lang="en-US" sz="2000" b="1" kern="0" dirty="0">
                <a:latin typeface="+mn-lt"/>
              </a:rPr>
              <a:t>Keep sensitive small signal traces thin and further away from </a:t>
            </a:r>
            <a:r>
              <a:rPr lang="en-US" sz="2000" kern="0" dirty="0">
                <a:latin typeface="Arial" charset="0"/>
              </a:rPr>
              <a:t>surrounding signals </a:t>
            </a:r>
            <a:r>
              <a:rPr lang="en-US" sz="2000" b="1" kern="0" dirty="0">
                <a:latin typeface="+mn-lt"/>
              </a:rPr>
              <a:t>– lower capacitance coupling</a:t>
            </a:r>
          </a:p>
        </p:txBody>
      </p:sp>
      <p:sp>
        <p:nvSpPr>
          <p:cNvPr id="13" name="Left Arrow 12">
            <a:hlinkClick r:id="rId4"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7301"/>
                                        </p:tgtEl>
                                        <p:attrNameLst>
                                          <p:attrName>style.visibility</p:attrName>
                                        </p:attrNameLst>
                                      </p:cBhvr>
                                      <p:to>
                                        <p:strVal val="visible"/>
                                      </p:to>
                                    </p:set>
                                    <p:anim calcmode="lin" valueType="num">
                                      <p:cBhvr additive="base">
                                        <p:cTn id="7" dur="500" fill="hold"/>
                                        <p:tgtEl>
                                          <p:spTgt spid="567301"/>
                                        </p:tgtEl>
                                        <p:attrNameLst>
                                          <p:attrName>ppt_x</p:attrName>
                                        </p:attrNameLst>
                                      </p:cBhvr>
                                      <p:tavLst>
                                        <p:tav tm="0">
                                          <p:val>
                                            <p:strVal val="#ppt_x"/>
                                          </p:val>
                                        </p:tav>
                                        <p:tav tm="100000">
                                          <p:val>
                                            <p:strVal val="#ppt_x"/>
                                          </p:val>
                                        </p:tav>
                                      </p:tavLst>
                                    </p:anim>
                                    <p:anim calcmode="lin" valueType="num">
                                      <p:cBhvr additive="base">
                                        <p:cTn id="8" dur="500" fill="hold"/>
                                        <p:tgtEl>
                                          <p:spTgt spid="5673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37"/>
          <p:cNvGrpSpPr>
            <a:grpSpLocks/>
          </p:cNvGrpSpPr>
          <p:nvPr/>
        </p:nvGrpSpPr>
        <p:grpSpPr bwMode="auto">
          <a:xfrm>
            <a:off x="0" y="1476375"/>
            <a:ext cx="4902200" cy="2827338"/>
            <a:chOff x="0" y="1772401"/>
            <a:chExt cx="4902598" cy="2827715"/>
          </a:xfrm>
        </p:grpSpPr>
        <p:pic>
          <p:nvPicPr>
            <p:cNvPr id="74776" name="Picture 2" descr="H:\My Documents\FAE_2011_EMI\LM20k PCB layout - Microhard\Interfase Schematic.gif"/>
            <p:cNvPicPr>
              <a:picLocks noChangeAspect="1" noChangeArrowheads="1"/>
            </p:cNvPicPr>
            <p:nvPr/>
          </p:nvPicPr>
          <p:blipFill>
            <a:blip r:embed="rId3" cstate="print"/>
            <a:srcRect/>
            <a:stretch>
              <a:fillRect/>
            </a:stretch>
          </p:blipFill>
          <p:spPr bwMode="auto">
            <a:xfrm>
              <a:off x="0" y="1772401"/>
              <a:ext cx="4902598" cy="2827715"/>
            </a:xfrm>
            <a:prstGeom prst="rect">
              <a:avLst/>
            </a:prstGeom>
            <a:noFill/>
            <a:ln w="9525">
              <a:noFill/>
              <a:miter lim="800000"/>
              <a:headEnd/>
              <a:tailEnd/>
            </a:ln>
          </p:spPr>
        </p:pic>
        <p:sp>
          <p:nvSpPr>
            <p:cNvPr id="74777" name="Rectangle 32"/>
            <p:cNvSpPr>
              <a:spLocks noChangeArrowheads="1"/>
            </p:cNvSpPr>
            <p:nvPr/>
          </p:nvSpPr>
          <p:spPr bwMode="auto">
            <a:xfrm>
              <a:off x="2151529" y="1990165"/>
              <a:ext cx="753036" cy="174811"/>
            </a:xfrm>
            <a:prstGeom prst="rect">
              <a:avLst/>
            </a:prstGeom>
            <a:solidFill>
              <a:schemeClr val="bg1"/>
            </a:solidFill>
            <a:ln w="19050" algn="ctr">
              <a:solidFill>
                <a:schemeClr val="bg1"/>
              </a:solidFill>
              <a:round/>
              <a:headEnd/>
              <a:tailEnd/>
            </a:ln>
          </p:spPr>
          <p:txBody>
            <a:bodyPr anchor="ctr"/>
            <a:lstStyle/>
            <a:p>
              <a:pPr algn="ctr">
                <a:lnSpc>
                  <a:spcPct val="90000"/>
                </a:lnSpc>
                <a:spcBef>
                  <a:spcPct val="50000"/>
                </a:spcBef>
              </a:pPr>
              <a:endParaRPr lang="en-US" sz="2400" b="1">
                <a:cs typeface="Arial" pitchFamily="34" charset="0"/>
              </a:endParaRPr>
            </a:p>
          </p:txBody>
        </p:sp>
      </p:grpSp>
      <p:sp>
        <p:nvSpPr>
          <p:cNvPr id="74755" name="Title 1"/>
          <p:cNvSpPr>
            <a:spLocks noGrp="1"/>
          </p:cNvSpPr>
          <p:nvPr>
            <p:ph type="title"/>
          </p:nvPr>
        </p:nvSpPr>
        <p:spPr/>
        <p:txBody>
          <a:bodyPr/>
          <a:lstStyle/>
          <a:p>
            <a:pPr eaLnBrk="1" hangingPunct="1"/>
            <a:r>
              <a:rPr lang="en-US" smtClean="0"/>
              <a:t>Customer Layout Example</a:t>
            </a:r>
          </a:p>
        </p:txBody>
      </p:sp>
      <p:sp>
        <p:nvSpPr>
          <p:cNvPr id="74756" name="Content Placeholder 2"/>
          <p:cNvSpPr>
            <a:spLocks noGrp="1"/>
          </p:cNvSpPr>
          <p:nvPr>
            <p:ph idx="1"/>
          </p:nvPr>
        </p:nvSpPr>
        <p:spPr>
          <a:xfrm>
            <a:off x="381000" y="1089025"/>
            <a:ext cx="8382000" cy="5083175"/>
          </a:xfrm>
        </p:spPr>
        <p:txBody>
          <a:bodyPr/>
          <a:lstStyle/>
          <a:p>
            <a:pPr eaLnBrk="1" hangingPunct="1"/>
            <a:r>
              <a:rPr lang="en-US" smtClean="0"/>
              <a:t>LM20k 5A Buck regulator</a:t>
            </a:r>
          </a:p>
        </p:txBody>
      </p:sp>
      <p:sp>
        <p:nvSpPr>
          <p:cNvPr id="74757" name="Slide Number Placeholder 3"/>
          <p:cNvSpPr>
            <a:spLocks noGrp="1"/>
          </p:cNvSpPr>
          <p:nvPr>
            <p:ph type="sldNum" sz="quarter" idx="10"/>
          </p:nvPr>
        </p:nvSpPr>
        <p:spPr>
          <a:noFill/>
        </p:spPr>
        <p:txBody>
          <a:bodyPr/>
          <a:lstStyle/>
          <a:p>
            <a:fld id="{53F7EFEE-9B9E-40FC-96E5-5FFDD2783DEE}" type="slidenum">
              <a:rPr lang="en-US" smtClean="0">
                <a:latin typeface="Arial" pitchFamily="34" charset="0"/>
              </a:rPr>
              <a:pPr/>
              <a:t>46</a:t>
            </a:fld>
            <a:endParaRPr lang="en-US" smtClean="0">
              <a:latin typeface="Arial" pitchFamily="34" charset="0"/>
            </a:endParaRPr>
          </a:p>
        </p:txBody>
      </p:sp>
      <p:pic>
        <p:nvPicPr>
          <p:cNvPr id="74758" name="Picture 4"/>
          <p:cNvPicPr>
            <a:picLocks noChangeAspect="1" noChangeArrowheads="1"/>
          </p:cNvPicPr>
          <p:nvPr/>
        </p:nvPicPr>
        <p:blipFill>
          <a:blip r:embed="rId4" cstate="print"/>
          <a:srcRect/>
          <a:stretch>
            <a:fillRect/>
          </a:stretch>
        </p:blipFill>
        <p:spPr bwMode="auto">
          <a:xfrm>
            <a:off x="4719638" y="1609725"/>
            <a:ext cx="4424362" cy="4746625"/>
          </a:xfrm>
          <a:prstGeom prst="rect">
            <a:avLst/>
          </a:prstGeom>
          <a:noFill/>
          <a:ln w="9525">
            <a:noFill/>
            <a:miter lim="800000"/>
            <a:headEnd/>
            <a:tailEnd/>
          </a:ln>
        </p:spPr>
      </p:pic>
      <p:grpSp>
        <p:nvGrpSpPr>
          <p:cNvPr id="3" name="Group 33"/>
          <p:cNvGrpSpPr>
            <a:grpSpLocks/>
          </p:cNvGrpSpPr>
          <p:nvPr/>
        </p:nvGrpSpPr>
        <p:grpSpPr bwMode="auto">
          <a:xfrm>
            <a:off x="7718425" y="2971800"/>
            <a:ext cx="1187450" cy="2151063"/>
            <a:chOff x="7718612" y="2971800"/>
            <a:chExt cx="1187823" cy="2151529"/>
          </a:xfrm>
        </p:grpSpPr>
        <p:sp>
          <p:nvSpPr>
            <p:cNvPr id="74773" name="TextBox 11"/>
            <p:cNvSpPr txBox="1">
              <a:spLocks noChangeArrowheads="1"/>
            </p:cNvSpPr>
            <p:nvPr/>
          </p:nvSpPr>
          <p:spPr bwMode="auto">
            <a:xfrm>
              <a:off x="7758953" y="2971800"/>
              <a:ext cx="874059" cy="424732"/>
            </a:xfrm>
            <a:prstGeom prst="rect">
              <a:avLst/>
            </a:prstGeom>
            <a:noFill/>
            <a:ln w="9525">
              <a:noFill/>
              <a:miter lim="800000"/>
              <a:headEnd/>
              <a:tailEnd/>
            </a:ln>
          </p:spPr>
          <p:txBody>
            <a:bodyPr>
              <a:spAutoFit/>
            </a:bodyPr>
            <a:lstStyle/>
            <a:p>
              <a:r>
                <a:rPr lang="en-US">
                  <a:solidFill>
                    <a:srgbClr val="FFFF00"/>
                  </a:solidFill>
                </a:rPr>
                <a:t>SW</a:t>
              </a:r>
            </a:p>
          </p:txBody>
        </p:sp>
        <p:sp>
          <p:nvSpPr>
            <p:cNvPr id="74774" name="Rectangle 12"/>
            <p:cNvSpPr>
              <a:spLocks noChangeArrowheads="1"/>
            </p:cNvSpPr>
            <p:nvPr/>
          </p:nvSpPr>
          <p:spPr bwMode="auto">
            <a:xfrm>
              <a:off x="7718612" y="3711388"/>
              <a:ext cx="1035424" cy="1411941"/>
            </a:xfrm>
            <a:prstGeom prst="rect">
              <a:avLst/>
            </a:prstGeom>
            <a:noFill/>
            <a:ln w="38100" algn="ctr">
              <a:solidFill>
                <a:srgbClr val="FFFF00"/>
              </a:solidFill>
              <a:prstDash val="dash"/>
              <a:round/>
              <a:headEnd/>
              <a:tailEnd/>
            </a:ln>
          </p:spPr>
          <p:txBody>
            <a:bodyPr anchor="ctr"/>
            <a:lstStyle/>
            <a:p>
              <a:pPr algn="ctr">
                <a:lnSpc>
                  <a:spcPct val="90000"/>
                </a:lnSpc>
                <a:spcBef>
                  <a:spcPct val="50000"/>
                </a:spcBef>
              </a:pPr>
              <a:endParaRPr lang="en-US" sz="2400" b="1">
                <a:cs typeface="Arial" pitchFamily="34" charset="0"/>
              </a:endParaRPr>
            </a:p>
          </p:txBody>
        </p:sp>
        <p:sp>
          <p:nvSpPr>
            <p:cNvPr id="74775" name="TextBox 13"/>
            <p:cNvSpPr txBox="1">
              <a:spLocks noChangeArrowheads="1"/>
            </p:cNvSpPr>
            <p:nvPr/>
          </p:nvSpPr>
          <p:spPr bwMode="auto">
            <a:xfrm>
              <a:off x="8283388" y="4226859"/>
              <a:ext cx="623047" cy="424732"/>
            </a:xfrm>
            <a:prstGeom prst="rect">
              <a:avLst/>
            </a:prstGeom>
            <a:noFill/>
            <a:ln w="9525">
              <a:noFill/>
              <a:miter lim="800000"/>
              <a:headEnd/>
              <a:tailEnd/>
            </a:ln>
          </p:spPr>
          <p:txBody>
            <a:bodyPr>
              <a:spAutoFit/>
            </a:bodyPr>
            <a:lstStyle/>
            <a:p>
              <a:r>
                <a:rPr lang="en-US">
                  <a:solidFill>
                    <a:srgbClr val="FFFF00"/>
                  </a:solidFill>
                </a:rPr>
                <a:t>L</a:t>
              </a:r>
            </a:p>
          </p:txBody>
        </p:sp>
      </p:grpSp>
      <p:grpSp>
        <p:nvGrpSpPr>
          <p:cNvPr id="4" name="Group 35"/>
          <p:cNvGrpSpPr>
            <a:grpSpLocks/>
          </p:cNvGrpSpPr>
          <p:nvPr/>
        </p:nvGrpSpPr>
        <p:grpSpPr bwMode="auto">
          <a:xfrm>
            <a:off x="7762875" y="4665663"/>
            <a:ext cx="1219200" cy="1998662"/>
            <a:chOff x="7763435" y="4666129"/>
            <a:chExt cx="1219200" cy="1998742"/>
          </a:xfrm>
        </p:grpSpPr>
        <p:sp>
          <p:nvSpPr>
            <p:cNvPr id="74771" name="TextBox 14"/>
            <p:cNvSpPr txBox="1">
              <a:spLocks noChangeArrowheads="1"/>
            </p:cNvSpPr>
            <p:nvPr/>
          </p:nvSpPr>
          <p:spPr bwMode="auto">
            <a:xfrm>
              <a:off x="7763435" y="5907741"/>
              <a:ext cx="1219200" cy="757130"/>
            </a:xfrm>
            <a:prstGeom prst="rect">
              <a:avLst/>
            </a:prstGeom>
            <a:solidFill>
              <a:srgbClr val="008000"/>
            </a:solidFill>
            <a:ln w="9525">
              <a:noFill/>
              <a:miter lim="800000"/>
              <a:headEnd/>
              <a:tailEnd/>
            </a:ln>
          </p:spPr>
          <p:txBody>
            <a:bodyPr>
              <a:spAutoFit/>
            </a:bodyPr>
            <a:lstStyle/>
            <a:p>
              <a:r>
                <a:rPr lang="en-US">
                  <a:solidFill>
                    <a:srgbClr val="FFFF00"/>
                  </a:solidFill>
                </a:rPr>
                <a:t>Res Divider</a:t>
              </a:r>
            </a:p>
          </p:txBody>
        </p:sp>
        <p:cxnSp>
          <p:nvCxnSpPr>
            <p:cNvPr id="17" name="Straight Arrow Connector 16"/>
            <p:cNvCxnSpPr/>
            <p:nvPr/>
          </p:nvCxnSpPr>
          <p:spPr bwMode="auto">
            <a:xfrm rot="5400000" flipH="1" flipV="1">
              <a:off x="7490362" y="5231302"/>
              <a:ext cx="1224011" cy="93663"/>
            </a:xfrm>
            <a:prstGeom prst="straightConnector1">
              <a:avLst/>
            </a:prstGeom>
            <a:solidFill>
              <a:schemeClr val="hlink"/>
            </a:solidFill>
            <a:ln w="38100" cap="flat" cmpd="sng" algn="ctr">
              <a:solidFill>
                <a:schemeClr val="accent2">
                  <a:lumMod val="40000"/>
                  <a:lumOff val="60000"/>
                </a:schemeClr>
              </a:solidFill>
              <a:prstDash val="solid"/>
              <a:round/>
              <a:headEnd type="none" w="med" len="med"/>
              <a:tailEnd type="arrow"/>
            </a:ln>
            <a:effectLst/>
          </p:spPr>
        </p:cxnSp>
      </p:grpSp>
      <p:grpSp>
        <p:nvGrpSpPr>
          <p:cNvPr id="5" name="Group 34"/>
          <p:cNvGrpSpPr>
            <a:grpSpLocks/>
          </p:cNvGrpSpPr>
          <p:nvPr/>
        </p:nvGrpSpPr>
        <p:grpSpPr bwMode="auto">
          <a:xfrm>
            <a:off x="6059488" y="2863850"/>
            <a:ext cx="2035175" cy="1668463"/>
            <a:chOff x="6060142" y="2864223"/>
            <a:chExt cx="2034988" cy="1667436"/>
          </a:xfrm>
        </p:grpSpPr>
        <p:grpSp>
          <p:nvGrpSpPr>
            <p:cNvPr id="74764" name="Group 28"/>
            <p:cNvGrpSpPr>
              <a:grpSpLocks/>
            </p:cNvGrpSpPr>
            <p:nvPr/>
          </p:nvGrpSpPr>
          <p:grpSpPr bwMode="auto">
            <a:xfrm>
              <a:off x="7073155" y="2864223"/>
              <a:ext cx="1021975" cy="1667436"/>
              <a:chOff x="7073155" y="2864223"/>
              <a:chExt cx="1021975" cy="1667436"/>
            </a:xfrm>
          </p:grpSpPr>
          <p:cxnSp>
            <p:nvCxnSpPr>
              <p:cNvPr id="74767" name="Straight Connector 18"/>
              <p:cNvCxnSpPr>
                <a:cxnSpLocks noChangeShapeType="1"/>
              </p:cNvCxnSpPr>
              <p:nvPr/>
            </p:nvCxnSpPr>
            <p:spPr bwMode="auto">
              <a:xfrm rot="5400000" flipH="1" flipV="1">
                <a:off x="7940488" y="4377018"/>
                <a:ext cx="309283" cy="0"/>
              </a:xfrm>
              <a:prstGeom prst="line">
                <a:avLst/>
              </a:prstGeom>
              <a:noFill/>
              <a:ln w="57150" algn="ctr">
                <a:solidFill>
                  <a:srgbClr val="FFFF00"/>
                </a:solidFill>
                <a:round/>
                <a:headEnd/>
                <a:tailEnd/>
              </a:ln>
            </p:spPr>
          </p:cxnSp>
          <p:cxnSp>
            <p:nvCxnSpPr>
              <p:cNvPr id="74768" name="Straight Connector 21"/>
              <p:cNvCxnSpPr>
                <a:cxnSpLocks noChangeShapeType="1"/>
              </p:cNvCxnSpPr>
              <p:nvPr/>
            </p:nvCxnSpPr>
            <p:spPr bwMode="auto">
              <a:xfrm rot="10800000">
                <a:off x="7664825" y="4222376"/>
                <a:ext cx="430305" cy="0"/>
              </a:xfrm>
              <a:prstGeom prst="line">
                <a:avLst/>
              </a:prstGeom>
              <a:noFill/>
              <a:ln w="57150" algn="ctr">
                <a:solidFill>
                  <a:srgbClr val="FFFF00"/>
                </a:solidFill>
                <a:round/>
                <a:headEnd/>
                <a:tailEnd/>
              </a:ln>
            </p:spPr>
          </p:cxnSp>
          <p:cxnSp>
            <p:nvCxnSpPr>
              <p:cNvPr id="74769" name="Straight Connector 23"/>
              <p:cNvCxnSpPr>
                <a:cxnSpLocks noChangeShapeType="1"/>
              </p:cNvCxnSpPr>
              <p:nvPr/>
            </p:nvCxnSpPr>
            <p:spPr bwMode="auto">
              <a:xfrm rot="5400000" flipH="1" flipV="1">
                <a:off x="6985748" y="3543300"/>
                <a:ext cx="1358152" cy="0"/>
              </a:xfrm>
              <a:prstGeom prst="line">
                <a:avLst/>
              </a:prstGeom>
              <a:noFill/>
              <a:ln w="57150" algn="ctr">
                <a:solidFill>
                  <a:srgbClr val="FFFF00"/>
                </a:solidFill>
                <a:round/>
                <a:headEnd/>
                <a:tailEnd/>
              </a:ln>
            </p:spPr>
          </p:cxnSp>
          <p:cxnSp>
            <p:nvCxnSpPr>
              <p:cNvPr id="74770" name="Straight Connector 25"/>
              <p:cNvCxnSpPr>
                <a:cxnSpLocks noChangeShapeType="1"/>
              </p:cNvCxnSpPr>
              <p:nvPr/>
            </p:nvCxnSpPr>
            <p:spPr bwMode="auto">
              <a:xfrm rot="10800000" flipV="1">
                <a:off x="7073155" y="2864223"/>
                <a:ext cx="564774" cy="13447"/>
              </a:xfrm>
              <a:prstGeom prst="line">
                <a:avLst/>
              </a:prstGeom>
              <a:noFill/>
              <a:ln w="57150" algn="ctr">
                <a:solidFill>
                  <a:srgbClr val="FFFF00"/>
                </a:solidFill>
                <a:round/>
                <a:headEnd/>
                <a:tailEnd/>
              </a:ln>
            </p:spPr>
          </p:cxnSp>
        </p:grpSp>
        <p:sp>
          <p:nvSpPr>
            <p:cNvPr id="74765" name="TextBox 29"/>
            <p:cNvSpPr txBox="1">
              <a:spLocks noChangeArrowheads="1"/>
            </p:cNvSpPr>
            <p:nvPr/>
          </p:nvSpPr>
          <p:spPr bwMode="auto">
            <a:xfrm>
              <a:off x="6060142" y="3612777"/>
              <a:ext cx="1219200" cy="757130"/>
            </a:xfrm>
            <a:prstGeom prst="rect">
              <a:avLst/>
            </a:prstGeom>
            <a:noFill/>
            <a:ln w="9525">
              <a:noFill/>
              <a:miter lim="800000"/>
              <a:headEnd/>
              <a:tailEnd/>
            </a:ln>
          </p:spPr>
          <p:txBody>
            <a:bodyPr>
              <a:spAutoFit/>
            </a:bodyPr>
            <a:lstStyle/>
            <a:p>
              <a:r>
                <a:rPr lang="en-US">
                  <a:solidFill>
                    <a:srgbClr val="FFFF00"/>
                  </a:solidFill>
                </a:rPr>
                <a:t>FB trace</a:t>
              </a:r>
            </a:p>
          </p:txBody>
        </p:sp>
        <p:cxnSp>
          <p:nvCxnSpPr>
            <p:cNvPr id="74766" name="Straight Arrow Connector 31"/>
            <p:cNvCxnSpPr>
              <a:cxnSpLocks noChangeShapeType="1"/>
            </p:cNvCxnSpPr>
            <p:nvPr/>
          </p:nvCxnSpPr>
          <p:spPr bwMode="auto">
            <a:xfrm flipV="1">
              <a:off x="7019365" y="3671047"/>
              <a:ext cx="605117" cy="295835"/>
            </a:xfrm>
            <a:prstGeom prst="straightConnector1">
              <a:avLst/>
            </a:prstGeom>
            <a:noFill/>
            <a:ln w="38100" algn="ctr">
              <a:solidFill>
                <a:srgbClr val="92D050"/>
              </a:solidFill>
              <a:round/>
              <a:headEnd/>
              <a:tailEnd type="arrow" w="med" len="med"/>
            </a:ln>
          </p:spPr>
        </p:cxnSp>
      </p:grpSp>
      <p:sp>
        <p:nvSpPr>
          <p:cNvPr id="74762" name="TextBox 36"/>
          <p:cNvSpPr txBox="1">
            <a:spLocks noChangeArrowheads="1"/>
          </p:cNvSpPr>
          <p:nvPr/>
        </p:nvSpPr>
        <p:spPr bwMode="auto">
          <a:xfrm>
            <a:off x="0" y="4235450"/>
            <a:ext cx="4665663" cy="2117725"/>
          </a:xfrm>
          <a:prstGeom prst="rect">
            <a:avLst/>
          </a:prstGeom>
          <a:noFill/>
          <a:ln w="9525">
            <a:noFill/>
            <a:miter lim="800000"/>
            <a:headEnd/>
            <a:tailEnd/>
          </a:ln>
        </p:spPr>
        <p:txBody>
          <a:bodyPr>
            <a:spAutoFit/>
          </a:bodyPr>
          <a:lstStyle/>
          <a:p>
            <a:pPr marL="457200" indent="-457200"/>
            <a:r>
              <a:rPr lang="en-US" dirty="0"/>
              <a:t>Identified layout problems </a:t>
            </a:r>
          </a:p>
          <a:p>
            <a:pPr marL="457200" indent="-457200">
              <a:buFont typeface="Arial" pitchFamily="34" charset="0"/>
              <a:buAutoNum type="arabicPeriod"/>
            </a:pPr>
            <a:r>
              <a:rPr lang="en-US" sz="2000" dirty="0" err="1"/>
              <a:t>Vout</a:t>
            </a:r>
            <a:r>
              <a:rPr lang="en-US" sz="2000" dirty="0"/>
              <a:t> sensing point is right under the inductor – noise pick up</a:t>
            </a:r>
          </a:p>
          <a:p>
            <a:pPr marL="457200" indent="-457200">
              <a:buFont typeface="Arial" pitchFamily="34" charset="0"/>
              <a:buAutoNum type="arabicPeriod"/>
            </a:pPr>
            <a:r>
              <a:rPr lang="en-US" sz="2000" dirty="0"/>
              <a:t>FB trace route very close to SW node and </a:t>
            </a:r>
            <a:r>
              <a:rPr lang="en-US" sz="2000" dirty="0" err="1"/>
              <a:t>di</a:t>
            </a:r>
            <a:r>
              <a:rPr lang="en-US" sz="2000" dirty="0"/>
              <a:t>/</a:t>
            </a:r>
            <a:r>
              <a:rPr lang="en-US" sz="2000" dirty="0" err="1"/>
              <a:t>dt</a:t>
            </a:r>
            <a:r>
              <a:rPr lang="en-US" sz="2000" dirty="0"/>
              <a:t> loop – noise coupling </a:t>
            </a:r>
          </a:p>
        </p:txBody>
      </p:sp>
      <p:sp>
        <p:nvSpPr>
          <p:cNvPr id="74763" name="Slide Number Placeholder 13"/>
          <p:cNvSpPr txBox="1">
            <a:spLocks/>
          </p:cNvSpPr>
          <p:nvPr/>
        </p:nvSpPr>
        <p:spPr bwMode="auto">
          <a:xfrm>
            <a:off x="4410075" y="6546850"/>
            <a:ext cx="404813" cy="173038"/>
          </a:xfrm>
          <a:prstGeom prst="rect">
            <a:avLst/>
          </a:prstGeom>
          <a:noFill/>
          <a:ln w="9525">
            <a:noFill/>
            <a:miter lim="800000"/>
            <a:headEnd/>
            <a:tailEnd/>
          </a:ln>
        </p:spPr>
        <p:txBody>
          <a:bodyPr/>
          <a:lstStyle/>
          <a:p>
            <a:pPr algn="r"/>
            <a:fld id="{8290ACAB-FEBF-473E-BA93-3410AB9A8DE1}" type="slidenum">
              <a:rPr lang="en-US" sz="800"/>
              <a:pPr algn="r"/>
              <a:t>46</a:t>
            </a:fld>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9"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up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Customer Layout Example</a:t>
            </a:r>
          </a:p>
        </p:txBody>
      </p:sp>
      <p:sp>
        <p:nvSpPr>
          <p:cNvPr id="75779" name="Content Placeholder 2"/>
          <p:cNvSpPr>
            <a:spLocks noGrp="1"/>
          </p:cNvSpPr>
          <p:nvPr>
            <p:ph idx="1"/>
          </p:nvPr>
        </p:nvSpPr>
        <p:spPr/>
        <p:txBody>
          <a:bodyPr/>
          <a:lstStyle/>
          <a:p>
            <a:pPr eaLnBrk="1" hangingPunct="1"/>
            <a:r>
              <a:rPr lang="en-US" smtClean="0"/>
              <a:t>More problems in this layout</a:t>
            </a:r>
          </a:p>
        </p:txBody>
      </p:sp>
      <p:sp>
        <p:nvSpPr>
          <p:cNvPr id="75780" name="Slide Number Placeholder 3"/>
          <p:cNvSpPr>
            <a:spLocks noGrp="1"/>
          </p:cNvSpPr>
          <p:nvPr>
            <p:ph type="sldNum" sz="quarter" idx="10"/>
          </p:nvPr>
        </p:nvSpPr>
        <p:spPr>
          <a:noFill/>
        </p:spPr>
        <p:txBody>
          <a:bodyPr/>
          <a:lstStyle/>
          <a:p>
            <a:fld id="{574F8091-36F2-43C2-BCD3-8F2D89991491}" type="slidenum">
              <a:rPr lang="en-US" smtClean="0">
                <a:latin typeface="Arial" pitchFamily="34" charset="0"/>
              </a:rPr>
              <a:pPr/>
              <a:t>47</a:t>
            </a:fld>
            <a:endParaRPr lang="en-US" smtClean="0">
              <a:latin typeface="Arial" pitchFamily="34" charset="0"/>
            </a:endParaRPr>
          </a:p>
        </p:txBody>
      </p:sp>
      <p:pic>
        <p:nvPicPr>
          <p:cNvPr id="75781" name="Picture 2" descr="H:\My Documents\FAE_2011_EMI\LM20k PCB layout - Microhard\Interfase Schematic.gif"/>
          <p:cNvPicPr>
            <a:picLocks noChangeAspect="1" noChangeArrowheads="1"/>
          </p:cNvPicPr>
          <p:nvPr/>
        </p:nvPicPr>
        <p:blipFill>
          <a:blip r:embed="rId3" cstate="print"/>
          <a:srcRect/>
          <a:stretch>
            <a:fillRect/>
          </a:stretch>
        </p:blipFill>
        <p:spPr bwMode="auto">
          <a:xfrm>
            <a:off x="0" y="1611313"/>
            <a:ext cx="4902200" cy="2827337"/>
          </a:xfrm>
          <a:prstGeom prst="rect">
            <a:avLst/>
          </a:prstGeom>
          <a:noFill/>
          <a:ln w="9525">
            <a:noFill/>
            <a:miter lim="800000"/>
            <a:headEnd/>
            <a:tailEnd/>
          </a:ln>
        </p:spPr>
      </p:pic>
      <p:pic>
        <p:nvPicPr>
          <p:cNvPr id="75782" name="Picture 2"/>
          <p:cNvPicPr>
            <a:picLocks noChangeAspect="1" noChangeArrowheads="1"/>
          </p:cNvPicPr>
          <p:nvPr/>
        </p:nvPicPr>
        <p:blipFill>
          <a:blip r:embed="rId4" cstate="print"/>
          <a:srcRect/>
          <a:stretch>
            <a:fillRect/>
          </a:stretch>
        </p:blipFill>
        <p:spPr bwMode="auto">
          <a:xfrm>
            <a:off x="4832350" y="1682750"/>
            <a:ext cx="4311650" cy="4275138"/>
          </a:xfrm>
          <a:prstGeom prst="rect">
            <a:avLst/>
          </a:prstGeom>
          <a:noFill/>
          <a:ln w="9525">
            <a:noFill/>
            <a:miter lim="800000"/>
            <a:headEnd/>
            <a:tailEnd/>
          </a:ln>
        </p:spPr>
      </p:pic>
      <p:grpSp>
        <p:nvGrpSpPr>
          <p:cNvPr id="2" name="Group 15"/>
          <p:cNvGrpSpPr>
            <a:grpSpLocks/>
          </p:cNvGrpSpPr>
          <p:nvPr/>
        </p:nvGrpSpPr>
        <p:grpSpPr bwMode="auto">
          <a:xfrm>
            <a:off x="7489825" y="1497013"/>
            <a:ext cx="1479550" cy="4360862"/>
            <a:chOff x="7490012" y="1497106"/>
            <a:chExt cx="1479176" cy="4360238"/>
          </a:xfrm>
        </p:grpSpPr>
        <p:sp>
          <p:nvSpPr>
            <p:cNvPr id="75798" name="TextBox 9"/>
            <p:cNvSpPr txBox="1">
              <a:spLocks noChangeArrowheads="1"/>
            </p:cNvSpPr>
            <p:nvPr/>
          </p:nvSpPr>
          <p:spPr bwMode="auto">
            <a:xfrm>
              <a:off x="8095129" y="5432612"/>
              <a:ext cx="874059" cy="424732"/>
            </a:xfrm>
            <a:prstGeom prst="rect">
              <a:avLst/>
            </a:prstGeom>
            <a:noFill/>
            <a:ln w="9525">
              <a:noFill/>
              <a:miter lim="800000"/>
              <a:headEnd/>
              <a:tailEnd/>
            </a:ln>
          </p:spPr>
          <p:txBody>
            <a:bodyPr>
              <a:spAutoFit/>
            </a:bodyPr>
            <a:lstStyle/>
            <a:p>
              <a:r>
                <a:rPr lang="en-US">
                  <a:solidFill>
                    <a:srgbClr val="FFFF00"/>
                  </a:solidFill>
                </a:rPr>
                <a:t>GND</a:t>
              </a:r>
            </a:p>
          </p:txBody>
        </p:sp>
        <p:sp>
          <p:nvSpPr>
            <p:cNvPr id="75799" name="Rectangle 10"/>
            <p:cNvSpPr>
              <a:spLocks noChangeArrowheads="1"/>
            </p:cNvSpPr>
            <p:nvPr/>
          </p:nvSpPr>
          <p:spPr bwMode="auto">
            <a:xfrm>
              <a:off x="7490012" y="1990165"/>
              <a:ext cx="510988" cy="874059"/>
            </a:xfrm>
            <a:prstGeom prst="rect">
              <a:avLst/>
            </a:prstGeom>
            <a:noFill/>
            <a:ln w="57150" algn="ctr">
              <a:solidFill>
                <a:srgbClr val="FFFF00"/>
              </a:solidFill>
              <a:prstDash val="dash"/>
              <a:round/>
              <a:headEnd/>
              <a:tailEnd/>
            </a:ln>
          </p:spPr>
          <p:txBody>
            <a:bodyPr anchor="ctr"/>
            <a:lstStyle/>
            <a:p>
              <a:pPr algn="ctr">
                <a:lnSpc>
                  <a:spcPct val="90000"/>
                </a:lnSpc>
                <a:spcBef>
                  <a:spcPct val="50000"/>
                </a:spcBef>
              </a:pPr>
              <a:endParaRPr lang="en-US" sz="2400" b="1">
                <a:cs typeface="Arial" pitchFamily="34" charset="0"/>
              </a:endParaRPr>
            </a:p>
          </p:txBody>
        </p:sp>
        <p:sp>
          <p:nvSpPr>
            <p:cNvPr id="75800" name="TextBox 11"/>
            <p:cNvSpPr txBox="1">
              <a:spLocks noChangeArrowheads="1"/>
            </p:cNvSpPr>
            <p:nvPr/>
          </p:nvSpPr>
          <p:spPr bwMode="auto">
            <a:xfrm>
              <a:off x="7974105" y="2061883"/>
              <a:ext cx="793377" cy="424732"/>
            </a:xfrm>
            <a:prstGeom prst="rect">
              <a:avLst/>
            </a:prstGeom>
            <a:noFill/>
            <a:ln w="9525">
              <a:noFill/>
              <a:miter lim="800000"/>
              <a:headEnd/>
              <a:tailEnd/>
            </a:ln>
          </p:spPr>
          <p:txBody>
            <a:bodyPr>
              <a:spAutoFit/>
            </a:bodyPr>
            <a:lstStyle/>
            <a:p>
              <a:r>
                <a:rPr lang="en-US">
                  <a:solidFill>
                    <a:srgbClr val="FFFF00"/>
                  </a:solidFill>
                </a:rPr>
                <a:t>CIN</a:t>
              </a:r>
            </a:p>
          </p:txBody>
        </p:sp>
        <p:sp>
          <p:nvSpPr>
            <p:cNvPr id="13" name="TextBox 12"/>
            <p:cNvSpPr txBox="1"/>
            <p:nvPr/>
          </p:nvSpPr>
          <p:spPr>
            <a:xfrm>
              <a:off x="7804258" y="1497106"/>
              <a:ext cx="872904" cy="425389"/>
            </a:xfrm>
            <a:prstGeom prst="rect">
              <a:avLst/>
            </a:prstGeom>
            <a:solidFill>
              <a:schemeClr val="accent2">
                <a:lumMod val="50000"/>
              </a:schemeClr>
            </a:solidFill>
          </p:spPr>
          <p:txBody>
            <a:bodyPr>
              <a:spAutoFit/>
            </a:bodyPr>
            <a:lstStyle/>
            <a:p>
              <a:pPr>
                <a:defRPr/>
              </a:pPr>
              <a:r>
                <a:rPr lang="en-US" dirty="0">
                  <a:solidFill>
                    <a:srgbClr val="FFFF00"/>
                  </a:solidFill>
                  <a:latin typeface="Arial" charset="0"/>
                </a:rPr>
                <a:t>GND</a:t>
              </a:r>
            </a:p>
          </p:txBody>
        </p:sp>
      </p:grpSp>
      <p:sp>
        <p:nvSpPr>
          <p:cNvPr id="75784" name="TextBox 14"/>
          <p:cNvSpPr txBox="1">
            <a:spLocks noChangeArrowheads="1"/>
          </p:cNvSpPr>
          <p:nvPr/>
        </p:nvSpPr>
        <p:spPr bwMode="auto">
          <a:xfrm>
            <a:off x="0" y="4343400"/>
            <a:ext cx="4665663" cy="1938338"/>
          </a:xfrm>
          <a:prstGeom prst="rect">
            <a:avLst/>
          </a:prstGeom>
          <a:solidFill>
            <a:schemeClr val="bg1"/>
          </a:solidFill>
          <a:ln w="9525">
            <a:noFill/>
            <a:miter lim="800000"/>
            <a:headEnd/>
            <a:tailEnd/>
          </a:ln>
        </p:spPr>
        <p:txBody>
          <a:bodyPr>
            <a:spAutoFit/>
          </a:bodyPr>
          <a:lstStyle/>
          <a:p>
            <a:pPr marL="457200" indent="-457200">
              <a:buFont typeface="Arial" pitchFamily="34" charset="0"/>
              <a:buAutoNum type="arabicPeriod" startAt="3"/>
            </a:pPr>
            <a:r>
              <a:rPr lang="en-US" sz="2000"/>
              <a:t>CIN GND to LS source path (high di/dt) undefined, through gnd plane</a:t>
            </a:r>
          </a:p>
          <a:p>
            <a:pPr marL="457200" indent="-457200">
              <a:buFont typeface="Arial" pitchFamily="34" charset="0"/>
              <a:buAutoNum type="arabicPeriod" startAt="3"/>
            </a:pPr>
            <a:r>
              <a:rPr lang="en-US" sz="2000"/>
              <a:t>AVIN bypass cap gnd return path very long</a:t>
            </a:r>
          </a:p>
          <a:p>
            <a:pPr marL="457200" indent="-457200">
              <a:buFont typeface="Arial" pitchFamily="34" charset="0"/>
              <a:buAutoNum type="arabicPeriod" startAt="3"/>
            </a:pPr>
            <a:r>
              <a:rPr lang="en-US" sz="2000"/>
              <a:t>Comp network close to high di/dt loop </a:t>
            </a:r>
          </a:p>
        </p:txBody>
      </p:sp>
      <p:grpSp>
        <p:nvGrpSpPr>
          <p:cNvPr id="3" name="Group 34"/>
          <p:cNvGrpSpPr>
            <a:grpSpLocks/>
          </p:cNvGrpSpPr>
          <p:nvPr/>
        </p:nvGrpSpPr>
        <p:grpSpPr bwMode="auto">
          <a:xfrm>
            <a:off x="7597775" y="3298825"/>
            <a:ext cx="1290638" cy="757238"/>
            <a:chOff x="7597588" y="3299012"/>
            <a:chExt cx="1290918" cy="757130"/>
          </a:xfrm>
        </p:grpSpPr>
        <p:sp>
          <p:nvSpPr>
            <p:cNvPr id="75796" name="TextBox 16"/>
            <p:cNvSpPr txBox="1">
              <a:spLocks noChangeArrowheads="1"/>
            </p:cNvSpPr>
            <p:nvPr/>
          </p:nvSpPr>
          <p:spPr bwMode="auto">
            <a:xfrm>
              <a:off x="7749988" y="3299012"/>
              <a:ext cx="1138518" cy="757130"/>
            </a:xfrm>
            <a:prstGeom prst="rect">
              <a:avLst/>
            </a:prstGeom>
            <a:noFill/>
            <a:ln w="9525">
              <a:noFill/>
              <a:miter lim="800000"/>
              <a:headEnd/>
              <a:tailEnd/>
            </a:ln>
          </p:spPr>
          <p:txBody>
            <a:bodyPr>
              <a:spAutoFit/>
            </a:bodyPr>
            <a:lstStyle/>
            <a:p>
              <a:r>
                <a:rPr lang="en-US">
                  <a:solidFill>
                    <a:srgbClr val="FFFF00"/>
                  </a:solidFill>
                </a:rPr>
                <a:t>PGND pins</a:t>
              </a:r>
            </a:p>
          </p:txBody>
        </p:sp>
        <p:cxnSp>
          <p:nvCxnSpPr>
            <p:cNvPr id="75797" name="Straight Arrow Connector 18"/>
            <p:cNvCxnSpPr>
              <a:cxnSpLocks noChangeShapeType="1"/>
            </p:cNvCxnSpPr>
            <p:nvPr/>
          </p:nvCxnSpPr>
          <p:spPr bwMode="auto">
            <a:xfrm rot="5400000">
              <a:off x="7557247" y="3657600"/>
              <a:ext cx="336176" cy="255494"/>
            </a:xfrm>
            <a:prstGeom prst="straightConnector1">
              <a:avLst/>
            </a:prstGeom>
            <a:noFill/>
            <a:ln w="38100" algn="ctr">
              <a:solidFill>
                <a:srgbClr val="FFFF00"/>
              </a:solidFill>
              <a:round/>
              <a:headEnd/>
              <a:tailEnd type="arrow" w="med" len="med"/>
            </a:ln>
          </p:spPr>
        </p:cxnSp>
      </p:grpSp>
      <p:sp>
        <p:nvSpPr>
          <p:cNvPr id="23" name="Freeform 22"/>
          <p:cNvSpPr>
            <a:spLocks/>
          </p:cNvSpPr>
          <p:nvPr/>
        </p:nvSpPr>
        <p:spPr bwMode="auto">
          <a:xfrm>
            <a:off x="6554788" y="2070100"/>
            <a:ext cx="1150937" cy="2082800"/>
          </a:xfrm>
          <a:custGeom>
            <a:avLst/>
            <a:gdLst>
              <a:gd name="T0" fmla="*/ 590529 w 1223682"/>
              <a:gd name="T1" fmla="*/ 0 h 2082053"/>
              <a:gd name="T2" fmla="*/ 23250 w 1223682"/>
              <a:gd name="T3" fmla="*/ 1158524 h 2082053"/>
              <a:gd name="T4" fmla="*/ 730023 w 1223682"/>
              <a:gd name="T5" fmla="*/ 1953325 h 2082053"/>
              <a:gd name="T6" fmla="*/ 720723 w 1223682"/>
              <a:gd name="T7" fmla="*/ 1953325 h 2082053"/>
              <a:gd name="T8" fmla="*/ 0 60000 65536"/>
              <a:gd name="T9" fmla="*/ 0 60000 65536"/>
              <a:gd name="T10" fmla="*/ 0 60000 65536"/>
              <a:gd name="T11" fmla="*/ 0 60000 65536"/>
              <a:gd name="T12" fmla="*/ 0 w 1223682"/>
              <a:gd name="T13" fmla="*/ 0 h 2082053"/>
              <a:gd name="T14" fmla="*/ 1223682 w 1223682"/>
              <a:gd name="T15" fmla="*/ 2082053 h 2082053"/>
            </a:gdLst>
            <a:ahLst/>
            <a:cxnLst>
              <a:cxn ang="T8">
                <a:pos x="T0" y="T1"/>
              </a:cxn>
              <a:cxn ang="T9">
                <a:pos x="T2" y="T3"/>
              </a:cxn>
              <a:cxn ang="T10">
                <a:pos x="T4" y="T5"/>
              </a:cxn>
              <a:cxn ang="T11">
                <a:pos x="T6" y="T7"/>
              </a:cxn>
            </a:cxnLst>
            <a:rect l="T12" t="T13" r="T14" b="T15"/>
            <a:pathLst>
              <a:path w="1223682" h="2082053">
                <a:moveTo>
                  <a:pt x="853888" y="0"/>
                </a:moveTo>
                <a:cubicBezTo>
                  <a:pt x="426944" y="415738"/>
                  <a:pt x="0" y="831476"/>
                  <a:pt x="33618" y="1156447"/>
                </a:cubicBezTo>
                <a:cubicBezTo>
                  <a:pt x="67236" y="1481418"/>
                  <a:pt x="887506" y="1817595"/>
                  <a:pt x="1055594" y="1949824"/>
                </a:cubicBezTo>
                <a:cubicBezTo>
                  <a:pt x="1223682" y="2082053"/>
                  <a:pt x="1010771" y="1972236"/>
                  <a:pt x="1042147" y="1949824"/>
                </a:cubicBezTo>
              </a:path>
            </a:pathLst>
          </a:custGeom>
          <a:noFill/>
          <a:ln w="57150" cap="flat" cmpd="sng" algn="ctr">
            <a:solidFill>
              <a:srgbClr val="FFFF00"/>
            </a:solidFill>
            <a:prstDash val="solid"/>
            <a:round/>
            <a:headEnd type="none" w="med" len="med"/>
            <a:tailEnd type="none" w="med" len="med"/>
          </a:ln>
        </p:spPr>
        <p:txBody>
          <a:bodyPr anchor="ctr"/>
          <a:lstStyle/>
          <a:p>
            <a:endParaRPr lang="en-US"/>
          </a:p>
        </p:txBody>
      </p:sp>
      <p:grpSp>
        <p:nvGrpSpPr>
          <p:cNvPr id="4" name="Group 29"/>
          <p:cNvGrpSpPr>
            <a:grpSpLocks/>
          </p:cNvGrpSpPr>
          <p:nvPr/>
        </p:nvGrpSpPr>
        <p:grpSpPr bwMode="auto">
          <a:xfrm>
            <a:off x="5302250" y="1349375"/>
            <a:ext cx="2133600" cy="1406525"/>
            <a:chOff x="5302623" y="1349189"/>
            <a:chExt cx="2133601" cy="1407458"/>
          </a:xfrm>
        </p:grpSpPr>
        <p:sp>
          <p:nvSpPr>
            <p:cNvPr id="75793" name="Rounded Rectangle 25"/>
            <p:cNvSpPr>
              <a:spLocks noChangeArrowheads="1"/>
            </p:cNvSpPr>
            <p:nvPr/>
          </p:nvSpPr>
          <p:spPr bwMode="auto">
            <a:xfrm>
              <a:off x="6804212" y="2528047"/>
              <a:ext cx="632012" cy="228600"/>
            </a:xfrm>
            <a:prstGeom prst="roundRect">
              <a:avLst>
                <a:gd name="adj" fmla="val 16667"/>
              </a:avLst>
            </a:prstGeom>
            <a:solidFill>
              <a:srgbClr val="89D961">
                <a:alpha val="81960"/>
              </a:srgbClr>
            </a:solidFill>
            <a:ln w="19050" algn="ctr">
              <a:solidFill>
                <a:schemeClr val="bg2"/>
              </a:solidFill>
              <a:round/>
              <a:headEnd/>
              <a:tailEnd/>
            </a:ln>
          </p:spPr>
          <p:txBody>
            <a:bodyPr anchor="ctr"/>
            <a:lstStyle/>
            <a:p>
              <a:pPr algn="ctr">
                <a:lnSpc>
                  <a:spcPct val="90000"/>
                </a:lnSpc>
                <a:spcBef>
                  <a:spcPct val="50000"/>
                </a:spcBef>
              </a:pPr>
              <a:endParaRPr lang="en-US" sz="2400" b="1">
                <a:cs typeface="Arial" pitchFamily="34" charset="0"/>
              </a:endParaRPr>
            </a:p>
          </p:txBody>
        </p:sp>
        <p:sp>
          <p:nvSpPr>
            <p:cNvPr id="27" name="TextBox 26"/>
            <p:cNvSpPr txBox="1"/>
            <p:nvPr/>
          </p:nvSpPr>
          <p:spPr>
            <a:xfrm>
              <a:off x="5302623" y="1349189"/>
              <a:ext cx="1743076" cy="424144"/>
            </a:xfrm>
            <a:prstGeom prst="rect">
              <a:avLst/>
            </a:prstGeom>
            <a:solidFill>
              <a:schemeClr val="accent2">
                <a:lumMod val="75000"/>
              </a:schemeClr>
            </a:solidFill>
          </p:spPr>
          <p:txBody>
            <a:bodyPr>
              <a:spAutoFit/>
            </a:bodyPr>
            <a:lstStyle/>
            <a:p>
              <a:pPr>
                <a:defRPr/>
              </a:pPr>
              <a:r>
                <a:rPr lang="en-US" dirty="0">
                  <a:solidFill>
                    <a:srgbClr val="FFFF00"/>
                  </a:solidFill>
                  <a:latin typeface="Arial" charset="0"/>
                </a:rPr>
                <a:t>COMP RC</a:t>
              </a:r>
            </a:p>
          </p:txBody>
        </p:sp>
        <p:cxnSp>
          <p:nvCxnSpPr>
            <p:cNvPr id="75795" name="Straight Arrow Connector 28"/>
            <p:cNvCxnSpPr>
              <a:cxnSpLocks noChangeShapeType="1"/>
            </p:cNvCxnSpPr>
            <p:nvPr/>
          </p:nvCxnSpPr>
          <p:spPr bwMode="auto">
            <a:xfrm rot="16200000" flipH="1">
              <a:off x="6340288" y="1929652"/>
              <a:ext cx="672353" cy="416859"/>
            </a:xfrm>
            <a:prstGeom prst="straightConnector1">
              <a:avLst/>
            </a:prstGeom>
            <a:noFill/>
            <a:ln w="38100" algn="ctr">
              <a:solidFill>
                <a:srgbClr val="92D050"/>
              </a:solidFill>
              <a:round/>
              <a:headEnd/>
              <a:tailEnd type="arrow" w="med" len="med"/>
            </a:ln>
          </p:spPr>
        </p:cxnSp>
      </p:grpSp>
      <p:grpSp>
        <p:nvGrpSpPr>
          <p:cNvPr id="5" name="Group 33"/>
          <p:cNvGrpSpPr>
            <a:grpSpLocks/>
          </p:cNvGrpSpPr>
          <p:nvPr/>
        </p:nvGrpSpPr>
        <p:grpSpPr bwMode="auto">
          <a:xfrm>
            <a:off x="6265863" y="1855788"/>
            <a:ext cx="2900362" cy="3319462"/>
            <a:chOff x="6266329" y="1855694"/>
            <a:chExt cx="2900083" cy="3320332"/>
          </a:xfrm>
        </p:grpSpPr>
        <p:sp>
          <p:nvSpPr>
            <p:cNvPr id="75790" name="TextBox 23"/>
            <p:cNvSpPr txBox="1">
              <a:spLocks noChangeArrowheads="1"/>
            </p:cNvSpPr>
            <p:nvPr/>
          </p:nvSpPr>
          <p:spPr bwMode="auto">
            <a:xfrm>
              <a:off x="6996953" y="4751294"/>
              <a:ext cx="990601" cy="424732"/>
            </a:xfrm>
            <a:prstGeom prst="rect">
              <a:avLst/>
            </a:prstGeom>
            <a:noFill/>
            <a:ln w="9525">
              <a:noFill/>
              <a:miter lim="800000"/>
              <a:headEnd/>
              <a:tailEnd/>
            </a:ln>
          </p:spPr>
          <p:txBody>
            <a:bodyPr>
              <a:spAutoFit/>
            </a:bodyPr>
            <a:lstStyle/>
            <a:p>
              <a:r>
                <a:rPr lang="en-US">
                  <a:solidFill>
                    <a:srgbClr val="85CEFF"/>
                  </a:solidFill>
                </a:rPr>
                <a:t>AVIN</a:t>
              </a:r>
            </a:p>
          </p:txBody>
        </p:sp>
        <p:sp>
          <p:nvSpPr>
            <p:cNvPr id="75791" name="Freeform 24"/>
            <p:cNvSpPr>
              <a:spLocks/>
            </p:cNvSpPr>
            <p:nvPr/>
          </p:nvSpPr>
          <p:spPr bwMode="auto">
            <a:xfrm>
              <a:off x="6266329" y="1855694"/>
              <a:ext cx="2900083" cy="2873188"/>
            </a:xfrm>
            <a:custGeom>
              <a:avLst/>
              <a:gdLst>
                <a:gd name="T0" fmla="*/ 1197799 w 2792506"/>
                <a:gd name="T1" fmla="*/ 6428790 h 2415988"/>
                <a:gd name="T2" fmla="*/ 3205369 w 2792506"/>
                <a:gd name="T3" fmla="*/ 5896225 h 2415988"/>
                <a:gd name="T4" fmla="*/ 2986052 w 2792506"/>
                <a:gd name="T5" fmla="*/ 798843 h 2415988"/>
                <a:gd name="T6" fmla="*/ 337409 w 2792506"/>
                <a:gd name="T7" fmla="*/ 1103167 h 2415988"/>
                <a:gd name="T8" fmla="*/ 961611 w 2792506"/>
                <a:gd name="T9" fmla="*/ 4526779 h 2415988"/>
                <a:gd name="T10" fmla="*/ 961611 w 2792506"/>
                <a:gd name="T11" fmla="*/ 4526779 h 2415988"/>
                <a:gd name="T12" fmla="*/ 0 60000 65536"/>
                <a:gd name="T13" fmla="*/ 0 60000 65536"/>
                <a:gd name="T14" fmla="*/ 0 60000 65536"/>
                <a:gd name="T15" fmla="*/ 0 60000 65536"/>
                <a:gd name="T16" fmla="*/ 0 60000 65536"/>
                <a:gd name="T17" fmla="*/ 0 60000 65536"/>
                <a:gd name="T18" fmla="*/ 0 w 2792506"/>
                <a:gd name="T19" fmla="*/ 0 h 2415988"/>
                <a:gd name="T20" fmla="*/ 2792506 w 2792506"/>
                <a:gd name="T21" fmla="*/ 2415988 h 2415988"/>
              </a:gdLst>
              <a:ahLst/>
              <a:cxnLst>
                <a:cxn ang="T12">
                  <a:pos x="T0" y="T1"/>
                </a:cxn>
                <a:cxn ang="T13">
                  <a:pos x="T2" y="T3"/>
                </a:cxn>
                <a:cxn ang="T14">
                  <a:pos x="T4" y="T5"/>
                </a:cxn>
                <a:cxn ang="T15">
                  <a:pos x="T6" y="T7"/>
                </a:cxn>
                <a:cxn ang="T16">
                  <a:pos x="T8" y="T9"/>
                </a:cxn>
                <a:cxn ang="T17">
                  <a:pos x="T10" y="T11"/>
                </a:cxn>
              </a:cxnLst>
              <a:rect l="T18" t="T19" r="T20" b="T21"/>
              <a:pathLst>
                <a:path w="2792506" h="2415988">
                  <a:moveTo>
                    <a:pt x="954741" y="2272553"/>
                  </a:moveTo>
                  <a:cubicBezTo>
                    <a:pt x="1636058" y="2344270"/>
                    <a:pt x="2317376" y="2415988"/>
                    <a:pt x="2554941" y="2084294"/>
                  </a:cubicBezTo>
                  <a:cubicBezTo>
                    <a:pt x="2792506" y="1752600"/>
                    <a:pt x="2761129" y="564776"/>
                    <a:pt x="2380129" y="282388"/>
                  </a:cubicBezTo>
                  <a:cubicBezTo>
                    <a:pt x="1999129" y="0"/>
                    <a:pt x="537882" y="170330"/>
                    <a:pt x="268941" y="389965"/>
                  </a:cubicBezTo>
                  <a:cubicBezTo>
                    <a:pt x="0" y="609600"/>
                    <a:pt x="766482" y="1600200"/>
                    <a:pt x="766482" y="1600200"/>
                  </a:cubicBezTo>
                </a:path>
              </a:pathLst>
            </a:custGeom>
            <a:noFill/>
            <a:ln w="38100" cap="flat" cmpd="sng" algn="ctr">
              <a:solidFill>
                <a:srgbClr val="00B0F0"/>
              </a:solidFill>
              <a:prstDash val="solid"/>
              <a:round/>
              <a:headEnd type="none" w="med" len="med"/>
              <a:tailEnd type="none" w="med" len="med"/>
            </a:ln>
          </p:spPr>
          <p:txBody>
            <a:bodyPr anchor="ctr"/>
            <a:lstStyle/>
            <a:p>
              <a:endParaRPr lang="en-US"/>
            </a:p>
          </p:txBody>
        </p:sp>
        <p:cxnSp>
          <p:nvCxnSpPr>
            <p:cNvPr id="75792" name="Straight Arrow Connector 31"/>
            <p:cNvCxnSpPr>
              <a:cxnSpLocks noChangeShapeType="1"/>
            </p:cNvCxnSpPr>
            <p:nvPr/>
          </p:nvCxnSpPr>
          <p:spPr bwMode="auto">
            <a:xfrm rot="16200000" flipV="1">
              <a:off x="6925237" y="4450976"/>
              <a:ext cx="591671" cy="1"/>
            </a:xfrm>
            <a:prstGeom prst="straightConnector1">
              <a:avLst/>
            </a:prstGeom>
            <a:noFill/>
            <a:ln w="38100" algn="ctr">
              <a:solidFill>
                <a:srgbClr val="00B0F0"/>
              </a:solidFill>
              <a:round/>
              <a:headEnd/>
              <a:tailEnd type="arrow" w="med" len="med"/>
            </a:ln>
          </p:spPr>
        </p:cxnSp>
      </p:grpSp>
      <p:sp>
        <p:nvSpPr>
          <p:cNvPr id="25" name="Left Arrow 24">
            <a:hlinkClick r:id="rId5"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Check List</a:t>
            </a:r>
          </a:p>
        </p:txBody>
      </p:sp>
      <p:pic>
        <p:nvPicPr>
          <p:cNvPr id="1225762" name="Picture 34"/>
          <p:cNvPicPr>
            <a:picLocks noChangeAspect="1" noChangeArrowheads="1"/>
          </p:cNvPicPr>
          <p:nvPr/>
        </p:nvPicPr>
        <p:blipFill>
          <a:blip r:embed="rId3" cstate="print"/>
          <a:srcRect/>
          <a:stretch>
            <a:fillRect/>
          </a:stretch>
        </p:blipFill>
        <p:spPr bwMode="auto">
          <a:xfrm>
            <a:off x="852488" y="4298950"/>
            <a:ext cx="3186112" cy="754063"/>
          </a:xfrm>
          <a:prstGeom prst="rect">
            <a:avLst/>
          </a:prstGeom>
          <a:noFill/>
          <a:ln w="12700">
            <a:noFill/>
            <a:miter lim="800000"/>
            <a:headEnd type="none" w="sm" len="sm"/>
            <a:tailEnd type="none" w="sm" len="sm"/>
          </a:ln>
        </p:spPr>
      </p:pic>
      <p:sp>
        <p:nvSpPr>
          <p:cNvPr id="76804" name="Content Placeholder 39"/>
          <p:cNvSpPr>
            <a:spLocks noGrp="1"/>
          </p:cNvSpPr>
          <p:nvPr>
            <p:ph sz="half" idx="1"/>
          </p:nvPr>
        </p:nvSpPr>
        <p:spPr>
          <a:xfrm>
            <a:off x="34925" y="1057275"/>
            <a:ext cx="4805363" cy="4953000"/>
          </a:xfrm>
        </p:spPr>
        <p:txBody>
          <a:bodyPr/>
          <a:lstStyle/>
          <a:p>
            <a:pPr eaLnBrk="1" hangingPunct="1"/>
            <a:r>
              <a:rPr lang="en-US" sz="2400" smtClean="0"/>
              <a:t>If your board can not pass Radiated EMI</a:t>
            </a:r>
          </a:p>
          <a:p>
            <a:pPr lvl="1" eaLnBrk="1" hangingPunct="1"/>
            <a:r>
              <a:rPr lang="en-US" sz="2000" smtClean="0"/>
              <a:t>Check high di/dt loop layout, especially CIN gnd to LS FET source connection</a:t>
            </a:r>
          </a:p>
          <a:p>
            <a:pPr lvl="1" eaLnBrk="1" hangingPunct="1"/>
            <a:r>
              <a:rPr lang="en-US" sz="2000" smtClean="0"/>
              <a:t>Check GND shielding</a:t>
            </a:r>
          </a:p>
          <a:p>
            <a:pPr lvl="1" eaLnBrk="1" hangingPunct="1"/>
            <a:r>
              <a:rPr lang="en-US" sz="2000" smtClean="0"/>
              <a:t>Suggest Shielded L</a:t>
            </a:r>
          </a:p>
          <a:p>
            <a:pPr lvl="1" eaLnBrk="1" hangingPunct="1"/>
            <a:r>
              <a:rPr lang="en-US" sz="2000" smtClean="0"/>
              <a:t>Use twisted pair at input / output (where switching current exists)</a:t>
            </a:r>
          </a:p>
          <a:p>
            <a:pPr lvl="1" eaLnBrk="1" hangingPunct="1"/>
            <a:endParaRPr lang="en-US" sz="2000" smtClean="0"/>
          </a:p>
          <a:p>
            <a:pPr lvl="1" eaLnBrk="1" hangingPunct="1"/>
            <a:endParaRPr lang="en-US" sz="2000" smtClean="0"/>
          </a:p>
          <a:p>
            <a:pPr lvl="1" eaLnBrk="1" hangingPunct="1"/>
            <a:r>
              <a:rPr lang="en-US" sz="2000" smtClean="0"/>
              <a:t>Suggest to reduce f</a:t>
            </a:r>
            <a:r>
              <a:rPr lang="en-US" sz="2000" baseline="-25000" smtClean="0"/>
              <a:t>sw</a:t>
            </a:r>
            <a:r>
              <a:rPr lang="en-US" sz="2000" smtClean="0"/>
              <a:t> or switch transition rate</a:t>
            </a:r>
          </a:p>
          <a:p>
            <a:pPr lvl="1" eaLnBrk="1" hangingPunct="1"/>
            <a:r>
              <a:rPr lang="en-US" sz="2000" smtClean="0"/>
              <a:t>Consider adding conducted EMI filter (also alleviate Radiated EMI)</a:t>
            </a:r>
          </a:p>
        </p:txBody>
      </p:sp>
      <p:sp>
        <p:nvSpPr>
          <p:cNvPr id="76805" name="Content Placeholder 40"/>
          <p:cNvSpPr>
            <a:spLocks noGrp="1"/>
          </p:cNvSpPr>
          <p:nvPr>
            <p:ph sz="half" idx="2"/>
          </p:nvPr>
        </p:nvSpPr>
        <p:spPr>
          <a:xfrm>
            <a:off x="4854575" y="1038225"/>
            <a:ext cx="4097338" cy="4953000"/>
          </a:xfrm>
        </p:spPr>
        <p:txBody>
          <a:bodyPr/>
          <a:lstStyle/>
          <a:p>
            <a:pPr eaLnBrk="1" hangingPunct="1"/>
            <a:r>
              <a:rPr lang="en-US" sz="2400" smtClean="0"/>
              <a:t>If your board is not working properly (no schematic reason) or too much volt spikes, check</a:t>
            </a:r>
          </a:p>
          <a:p>
            <a:pPr lvl="1" eaLnBrk="1" hangingPunct="1"/>
            <a:r>
              <a:rPr lang="en-US" sz="2000" smtClean="0"/>
              <a:t>High di/dt loop layout</a:t>
            </a:r>
          </a:p>
          <a:p>
            <a:pPr lvl="1" eaLnBrk="1" hangingPunct="1"/>
            <a:r>
              <a:rPr lang="en-US" sz="2000" smtClean="0"/>
              <a:t>GND shielding </a:t>
            </a:r>
          </a:p>
          <a:p>
            <a:pPr lvl="1" eaLnBrk="1" hangingPunct="1"/>
            <a:r>
              <a:rPr lang="en-US" sz="2000" smtClean="0"/>
              <a:t>Sensitive nodes layout, especially FB divider and routing</a:t>
            </a:r>
          </a:p>
          <a:p>
            <a:pPr lvl="1" eaLnBrk="1" hangingPunct="1"/>
            <a:r>
              <a:rPr lang="en-US" sz="2000" smtClean="0"/>
              <a:t>Sensitive node grounding</a:t>
            </a:r>
          </a:p>
          <a:p>
            <a:pPr lvl="1" eaLnBrk="1" hangingPunct="1"/>
            <a:r>
              <a:rPr lang="en-US" sz="2000" smtClean="0"/>
              <a:t>Bypass caps</a:t>
            </a:r>
          </a:p>
          <a:p>
            <a:pPr lvl="1" eaLnBrk="1" hangingPunct="1"/>
            <a:r>
              <a:rPr lang="en-US" sz="2000" smtClean="0"/>
              <a:t>Add small bypass caps (e.g. 47nF) to Vin and Vout as close as possible</a:t>
            </a:r>
          </a:p>
          <a:p>
            <a:pPr lvl="1" eaLnBrk="1" hangingPunct="1"/>
            <a:r>
              <a:rPr lang="en-US" sz="2000" smtClean="0"/>
              <a:t>Add snubber to SW node</a:t>
            </a:r>
          </a:p>
        </p:txBody>
      </p:sp>
      <p:sp>
        <p:nvSpPr>
          <p:cNvPr id="76806" name="Slide Number Placeholder 13"/>
          <p:cNvSpPr>
            <a:spLocks noGrp="1"/>
          </p:cNvSpPr>
          <p:nvPr>
            <p:ph type="sldNum" sz="quarter" idx="10"/>
          </p:nvPr>
        </p:nvSpPr>
        <p:spPr>
          <a:xfrm>
            <a:off x="4410075" y="6546850"/>
            <a:ext cx="404813" cy="173038"/>
          </a:xfrm>
          <a:noFill/>
        </p:spPr>
        <p:txBody>
          <a:bodyPr/>
          <a:lstStyle/>
          <a:p>
            <a:fld id="{87772552-7B12-4CB1-AA1E-11DC34E0A61D}" type="slidenum">
              <a:rPr lang="en-US" smtClean="0">
                <a:latin typeface="Arial" pitchFamily="34" charset="0"/>
              </a:rPr>
              <a:pPr/>
              <a:t>48</a:t>
            </a:fld>
            <a:endParaRPr lang="en-US" smtClean="0">
              <a:latin typeface="Arial" pitchFamily="34" charset="0"/>
            </a:endParaRPr>
          </a:p>
        </p:txBody>
      </p:sp>
      <p:sp>
        <p:nvSpPr>
          <p:cNvPr id="7" name="Left Arrow 6">
            <a:hlinkClick r:id="rId4"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5762"/>
                                        </p:tgtEl>
                                        <p:attrNameLst>
                                          <p:attrName>style.visibility</p:attrName>
                                        </p:attrNameLst>
                                      </p:cBhvr>
                                      <p:to>
                                        <p:strVal val="visible"/>
                                      </p:to>
                                    </p:set>
                                    <p:anim calcmode="lin" valueType="num">
                                      <p:cBhvr additive="base">
                                        <p:cTn id="7" dur="500" fill="hold"/>
                                        <p:tgtEl>
                                          <p:spTgt spid="1225762"/>
                                        </p:tgtEl>
                                        <p:attrNameLst>
                                          <p:attrName>ppt_x</p:attrName>
                                        </p:attrNameLst>
                                      </p:cBhvr>
                                      <p:tavLst>
                                        <p:tav tm="0">
                                          <p:val>
                                            <p:strVal val="#ppt_x"/>
                                          </p:val>
                                        </p:tav>
                                        <p:tav tm="100000">
                                          <p:val>
                                            <p:strVal val="#ppt_x"/>
                                          </p:val>
                                        </p:tav>
                                      </p:tavLst>
                                    </p:anim>
                                    <p:anim calcmode="lin" valueType="num">
                                      <p:cBhvr additive="base">
                                        <p:cTn id="8" dur="500" fill="hold"/>
                                        <p:tgtEl>
                                          <p:spTgt spid="12257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Slide Number Placeholder 2"/>
          <p:cNvSpPr>
            <a:spLocks noGrp="1"/>
          </p:cNvSpPr>
          <p:nvPr>
            <p:ph type="sldNum" sz="quarter" idx="10"/>
          </p:nvPr>
        </p:nvSpPr>
        <p:spPr>
          <a:noFill/>
        </p:spPr>
        <p:txBody>
          <a:bodyPr/>
          <a:lstStyle/>
          <a:p>
            <a:fld id="{3EDE4E2F-FA76-4DC1-8219-9A540D764B70}" type="slidenum">
              <a:rPr lang="en-US" smtClean="0">
                <a:latin typeface="Arial" pitchFamily="34" charset="0"/>
              </a:rPr>
              <a:pPr/>
              <a:t>49</a:t>
            </a:fld>
            <a:endParaRPr lang="en-US" smtClean="0">
              <a:latin typeface="Arial" pitchFamily="34" charset="0"/>
            </a:endParaRPr>
          </a:p>
        </p:txBody>
      </p:sp>
      <p:sp>
        <p:nvSpPr>
          <p:cNvPr id="77827" name="Rectangle 10"/>
          <p:cNvSpPr>
            <a:spLocks noGrp="1" noChangeArrowheads="1"/>
          </p:cNvSpPr>
          <p:nvPr>
            <p:ph type="title"/>
          </p:nvPr>
        </p:nvSpPr>
        <p:spPr/>
        <p:txBody>
          <a:bodyPr/>
          <a:lstStyle/>
          <a:p>
            <a:pPr eaLnBrk="1" hangingPunct="1"/>
            <a:r>
              <a:rPr lang="en-US" smtClean="0"/>
              <a:t>AGENDA</a:t>
            </a:r>
          </a:p>
        </p:txBody>
      </p:sp>
      <p:sp>
        <p:nvSpPr>
          <p:cNvPr id="24" name="Rectangle 73"/>
          <p:cNvSpPr>
            <a:spLocks noChangeArrowheads="1"/>
          </p:cNvSpPr>
          <p:nvPr/>
        </p:nvSpPr>
        <p:spPr bwMode="auto">
          <a:xfrm>
            <a:off x="1114181" y="3980963"/>
            <a:ext cx="7096125" cy="712177"/>
          </a:xfrm>
          <a:prstGeom prst="rect">
            <a:avLst/>
          </a:prstGeom>
          <a:solidFill>
            <a:srgbClr val="FFFFFF"/>
          </a:solidFill>
          <a:ln w="19050" algn="ctr">
            <a:solidFill>
              <a:schemeClr val="accent5"/>
            </a:solidFill>
            <a:miter lim="800000"/>
            <a:headEnd/>
            <a:tailEnd/>
          </a:ln>
          <a:effectLst>
            <a:glow rad="101600">
              <a:schemeClr val="accent1">
                <a:satMod val="175000"/>
                <a:alpha val="40000"/>
              </a:schemeClr>
            </a:glow>
          </a:effectLst>
        </p:spPr>
        <p:txBody>
          <a:bodyPr lIns="640080" tIns="91440" bIns="91440" anchor="ctr"/>
          <a:lstStyle/>
          <a:p>
            <a:pPr marL="174625" indent="-174625">
              <a:spcBef>
                <a:spcPct val="20000"/>
              </a:spcBef>
              <a:buClr>
                <a:schemeClr val="accent1"/>
              </a:buClr>
              <a:defRPr/>
            </a:pPr>
            <a:r>
              <a:rPr lang="en-US" sz="2800" dirty="0">
                <a:latin typeface="Arial" charset="0"/>
              </a:rPr>
              <a:t>Conducted EMI and EMI Filters</a:t>
            </a:r>
          </a:p>
        </p:txBody>
      </p:sp>
      <p:grpSp>
        <p:nvGrpSpPr>
          <p:cNvPr id="2" name="Group 18"/>
          <p:cNvGrpSpPr/>
          <p:nvPr/>
        </p:nvGrpSpPr>
        <p:grpSpPr>
          <a:xfrm>
            <a:off x="844063" y="1160591"/>
            <a:ext cx="7366243" cy="2754922"/>
            <a:chOff x="844063" y="1345223"/>
            <a:chExt cx="7366243" cy="2754922"/>
          </a:xfrm>
          <a:solidFill>
            <a:schemeClr val="bg1">
              <a:lumMod val="75000"/>
            </a:schemeClr>
          </a:solidFill>
        </p:grpSpPr>
        <p:sp>
          <p:nvSpPr>
            <p:cNvPr id="9228" name="Rectangle 73"/>
            <p:cNvSpPr>
              <a:spLocks noChangeArrowheads="1"/>
            </p:cNvSpPr>
            <p:nvPr/>
          </p:nvSpPr>
          <p:spPr bwMode="auto">
            <a:xfrm>
              <a:off x="1114181" y="1345223"/>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EMI Overview – definition and standards</a:t>
              </a:r>
            </a:p>
          </p:txBody>
        </p:sp>
        <p:sp>
          <p:nvSpPr>
            <p:cNvPr id="15" name="Rectangle 73"/>
            <p:cNvSpPr>
              <a:spLocks noChangeArrowheads="1"/>
            </p:cNvSpPr>
            <p:nvPr/>
          </p:nvSpPr>
          <p:spPr bwMode="auto">
            <a:xfrm>
              <a:off x="1114181" y="2026138"/>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Noise Sources Identification</a:t>
              </a:r>
            </a:p>
          </p:txBody>
        </p:sp>
        <p:sp>
          <p:nvSpPr>
            <p:cNvPr id="18" name="Rectangle 73"/>
            <p:cNvSpPr>
              <a:spLocks noChangeArrowheads="1"/>
            </p:cNvSpPr>
            <p:nvPr/>
          </p:nvSpPr>
          <p:spPr bwMode="auto">
            <a:xfrm>
              <a:off x="1114181" y="2707053"/>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dirty="0" err="1">
                  <a:solidFill>
                    <a:schemeClr val="bg1">
                      <a:lumMod val="50000"/>
                    </a:schemeClr>
                  </a:solidFill>
                  <a:latin typeface="Arial" charset="0"/>
                </a:rPr>
                <a:t>Minimize</a:t>
              </a:r>
              <a:r>
                <a:rPr lang="fr-FR" dirty="0">
                  <a:solidFill>
                    <a:schemeClr val="bg1">
                      <a:lumMod val="50000"/>
                    </a:schemeClr>
                  </a:solidFill>
                  <a:latin typeface="Arial" charset="0"/>
                </a:rPr>
                <a:t> Noise </a:t>
              </a:r>
              <a:r>
                <a:rPr lang="en-US" dirty="0">
                  <a:solidFill>
                    <a:schemeClr val="bg1">
                      <a:lumMod val="50000"/>
                    </a:schemeClr>
                  </a:solidFill>
                  <a:latin typeface="Arial" charset="0"/>
                </a:rPr>
                <a:t>Generation</a:t>
              </a:r>
              <a:r>
                <a:rPr lang="fr-FR" dirty="0">
                  <a:solidFill>
                    <a:schemeClr val="bg1">
                      <a:lumMod val="50000"/>
                    </a:schemeClr>
                  </a:solidFill>
                  <a:latin typeface="Arial" charset="0"/>
                </a:rPr>
                <a:t> by </a:t>
              </a:r>
              <a:r>
                <a:rPr lang="fr-FR" dirty="0" err="1">
                  <a:solidFill>
                    <a:schemeClr val="bg1">
                      <a:lumMod val="50000"/>
                    </a:schemeClr>
                  </a:solidFill>
                  <a:latin typeface="Arial" charset="0"/>
                </a:rPr>
                <a:t>Layout</a:t>
              </a:r>
              <a:endParaRPr lang="fr-FR" dirty="0">
                <a:solidFill>
                  <a:schemeClr val="bg1">
                    <a:lumMod val="50000"/>
                  </a:schemeClr>
                </a:solidFill>
                <a:latin typeface="Arial" charset="0"/>
              </a:endParaRPr>
            </a:p>
          </p:txBody>
        </p:sp>
        <p:sp>
          <p:nvSpPr>
            <p:cNvPr id="21" name="Rectangle 73"/>
            <p:cNvSpPr>
              <a:spLocks noChangeArrowheads="1"/>
            </p:cNvSpPr>
            <p:nvPr/>
          </p:nvSpPr>
          <p:spPr bwMode="auto">
            <a:xfrm>
              <a:off x="1114181" y="3387968"/>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dirty="0" err="1">
                  <a:solidFill>
                    <a:schemeClr val="bg1">
                      <a:lumMod val="50000"/>
                    </a:schemeClr>
                  </a:solidFill>
                  <a:latin typeface="Arial" charset="0"/>
                </a:rPr>
                <a:t>Protect</a:t>
              </a:r>
              <a:r>
                <a:rPr lang="fr-FR" dirty="0">
                  <a:solidFill>
                    <a:schemeClr val="bg1">
                      <a:lumMod val="50000"/>
                    </a:schemeClr>
                  </a:solidFill>
                  <a:latin typeface="Arial" charset="0"/>
                </a:rPr>
                <a:t> Sensitive Circuits </a:t>
              </a:r>
              <a:r>
                <a:rPr lang="fr-FR" dirty="0" err="1">
                  <a:solidFill>
                    <a:schemeClr val="bg1">
                      <a:lumMod val="50000"/>
                    </a:schemeClr>
                  </a:solidFill>
                  <a:latin typeface="Arial" charset="0"/>
                </a:rPr>
                <a:t>from</a:t>
              </a:r>
              <a:r>
                <a:rPr lang="fr-FR" dirty="0">
                  <a:solidFill>
                    <a:schemeClr val="bg1">
                      <a:lumMod val="50000"/>
                    </a:schemeClr>
                  </a:solidFill>
                  <a:latin typeface="Arial" charset="0"/>
                </a:rPr>
                <a:t> Noise</a:t>
              </a:r>
            </a:p>
          </p:txBody>
        </p:sp>
        <p:sp>
          <p:nvSpPr>
            <p:cNvPr id="34" name="Oval 20"/>
            <p:cNvSpPr>
              <a:spLocks noChangeArrowheads="1"/>
            </p:cNvSpPr>
            <p:nvPr/>
          </p:nvSpPr>
          <p:spPr bwMode="auto">
            <a:xfrm>
              <a:off x="844063" y="1415804"/>
              <a:ext cx="570745" cy="527294"/>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sp>
          <p:nvSpPr>
            <p:cNvPr id="35" name="Oval 20"/>
            <p:cNvSpPr>
              <a:spLocks noChangeArrowheads="1"/>
            </p:cNvSpPr>
            <p:nvPr/>
          </p:nvSpPr>
          <p:spPr bwMode="auto">
            <a:xfrm>
              <a:off x="844063" y="2104535"/>
              <a:ext cx="570745" cy="527294"/>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sp>
          <p:nvSpPr>
            <p:cNvPr id="36" name="Oval 20"/>
            <p:cNvSpPr>
              <a:spLocks noChangeArrowheads="1"/>
            </p:cNvSpPr>
            <p:nvPr/>
          </p:nvSpPr>
          <p:spPr bwMode="auto">
            <a:xfrm>
              <a:off x="844063" y="2793266"/>
              <a:ext cx="570745" cy="527294"/>
            </a:xfrm>
            <a:prstGeom prst="ellipse">
              <a:avLst/>
            </a:prstGeom>
            <a:grp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sp>
          <p:nvSpPr>
            <p:cNvPr id="37" name="Oval 20"/>
            <p:cNvSpPr>
              <a:spLocks noChangeArrowheads="1"/>
            </p:cNvSpPr>
            <p:nvPr/>
          </p:nvSpPr>
          <p:spPr bwMode="auto">
            <a:xfrm>
              <a:off x="844063" y="3481997"/>
              <a:ext cx="570745" cy="527294"/>
            </a:xfrm>
            <a:prstGeom prst="ellipse">
              <a:avLst/>
            </a:prstGeom>
            <a:grpFill/>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grpSp>
      <p:sp>
        <p:nvSpPr>
          <p:cNvPr id="38" name="Oval 20"/>
          <p:cNvSpPr>
            <a:spLocks noChangeArrowheads="1"/>
          </p:cNvSpPr>
          <p:nvPr/>
        </p:nvSpPr>
        <p:spPr bwMode="auto">
          <a:xfrm>
            <a:off x="844063" y="4082808"/>
            <a:ext cx="570745" cy="527294"/>
          </a:xfrm>
          <a:prstGeom prst="ellipse">
            <a:avLst/>
          </a:prstGeom>
          <a:solidFill>
            <a:schemeClr val="tx2">
              <a:lumMod val="60000"/>
              <a:lumOff val="40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3200" dirty="0">
                <a:solidFill>
                  <a:srgbClr val="FFFFFF"/>
                </a:solidFill>
                <a:latin typeface="+mj-lt"/>
                <a:sym typeface="Wingdings"/>
              </a:rPr>
              <a:t></a:t>
            </a:r>
            <a:endParaRPr lang="en-US" sz="3200" dirty="0">
              <a:solidFill>
                <a:srgbClr val="FFFFFF"/>
              </a:solidFill>
              <a:latin typeface="+mj-lt"/>
            </a:endParaRPr>
          </a:p>
        </p:txBody>
      </p:sp>
      <p:grpSp>
        <p:nvGrpSpPr>
          <p:cNvPr id="3" name="Group 19"/>
          <p:cNvGrpSpPr/>
          <p:nvPr/>
        </p:nvGrpSpPr>
        <p:grpSpPr>
          <a:xfrm>
            <a:off x="844063" y="4749798"/>
            <a:ext cx="7366243" cy="712177"/>
            <a:chOff x="844063" y="4749798"/>
            <a:chExt cx="7366243" cy="712177"/>
          </a:xfrm>
          <a:solidFill>
            <a:schemeClr val="bg1">
              <a:lumMod val="75000"/>
            </a:schemeClr>
          </a:solidFill>
        </p:grpSpPr>
        <p:sp>
          <p:nvSpPr>
            <p:cNvPr id="27" name="Rectangle 73"/>
            <p:cNvSpPr>
              <a:spLocks noChangeArrowheads="1"/>
            </p:cNvSpPr>
            <p:nvPr/>
          </p:nvSpPr>
          <p:spPr bwMode="auto">
            <a:xfrm>
              <a:off x="1114181" y="4749798"/>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sz="2400" b="1" dirty="0">
                  <a:solidFill>
                    <a:schemeClr val="bg1">
                      <a:lumMod val="50000"/>
                    </a:schemeClr>
                  </a:solidFill>
                  <a:latin typeface="Arial" charset="0"/>
                </a:rPr>
                <a:t>Summary</a:t>
              </a:r>
            </a:p>
          </p:txBody>
        </p:sp>
        <p:sp>
          <p:nvSpPr>
            <p:cNvPr id="39" name="Oval 20"/>
            <p:cNvSpPr>
              <a:spLocks noChangeArrowheads="1"/>
            </p:cNvSpPr>
            <p:nvPr/>
          </p:nvSpPr>
          <p:spPr bwMode="auto">
            <a:xfrm>
              <a:off x="844063" y="4859459"/>
              <a:ext cx="570745" cy="527294"/>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grpSp>
      <p:sp>
        <p:nvSpPr>
          <p:cNvPr id="19" name="Left Arrow 18">
            <a:hlinkClick r:id="rId4"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p:spPr>
        <p:txBody>
          <a:bodyPr/>
          <a:lstStyle/>
          <a:p>
            <a:fld id="{504D0391-3A96-44F3-A1C1-64222279E6F9}" type="slidenum">
              <a:rPr lang="en-US" smtClean="0">
                <a:latin typeface="Arial" pitchFamily="34" charset="0"/>
              </a:rPr>
              <a:pPr/>
              <a:t>5</a:t>
            </a:fld>
            <a:endParaRPr lang="en-US" smtClean="0">
              <a:latin typeface="Arial" pitchFamily="34" charset="0"/>
            </a:endParaRPr>
          </a:p>
        </p:txBody>
      </p:sp>
      <p:sp>
        <p:nvSpPr>
          <p:cNvPr id="39939" name="Rectangle 2"/>
          <p:cNvSpPr>
            <a:spLocks noGrp="1" noChangeArrowheads="1"/>
          </p:cNvSpPr>
          <p:nvPr>
            <p:ph type="title" idx="4294967295"/>
          </p:nvPr>
        </p:nvSpPr>
        <p:spPr/>
        <p:txBody>
          <a:bodyPr/>
          <a:lstStyle/>
          <a:p>
            <a:pPr eaLnBrk="1" hangingPunct="1"/>
            <a:r>
              <a:rPr lang="en-US" smtClean="0"/>
              <a:t>EMI/EMC Standards</a:t>
            </a:r>
          </a:p>
        </p:txBody>
      </p:sp>
      <p:sp>
        <p:nvSpPr>
          <p:cNvPr id="39940" name="Rectangle 3"/>
          <p:cNvSpPr>
            <a:spLocks noGrp="1" noChangeArrowheads="1"/>
          </p:cNvSpPr>
          <p:nvPr>
            <p:ph idx="4294967295"/>
          </p:nvPr>
        </p:nvSpPr>
        <p:spPr/>
        <p:txBody>
          <a:bodyPr/>
          <a:lstStyle/>
          <a:p>
            <a:pPr eaLnBrk="1" hangingPunct="1"/>
            <a:r>
              <a:rPr lang="en-US" smtClean="0">
                <a:solidFill>
                  <a:schemeClr val="accent1"/>
                </a:solidFill>
              </a:rPr>
              <a:t>EMC Standards vary by…</a:t>
            </a:r>
          </a:p>
          <a:p>
            <a:pPr lvl="1" eaLnBrk="1" hangingPunct="1"/>
            <a:r>
              <a:rPr lang="en-US" smtClean="0"/>
              <a:t>Region</a:t>
            </a:r>
          </a:p>
          <a:p>
            <a:pPr lvl="2" eaLnBrk="1" hangingPunct="1"/>
            <a:r>
              <a:rPr lang="en-US" smtClean="0"/>
              <a:t>US = FCC</a:t>
            </a:r>
          </a:p>
          <a:p>
            <a:pPr lvl="2" eaLnBrk="1" hangingPunct="1"/>
            <a:r>
              <a:rPr lang="en-US" smtClean="0"/>
              <a:t>Europe = CISPR = EN</a:t>
            </a:r>
          </a:p>
          <a:p>
            <a:pPr lvl="1" eaLnBrk="1" hangingPunct="1"/>
            <a:r>
              <a:rPr lang="en-US" smtClean="0"/>
              <a:t>Application usage</a:t>
            </a:r>
          </a:p>
          <a:p>
            <a:pPr lvl="2" eaLnBrk="1" hangingPunct="1"/>
            <a:r>
              <a:rPr lang="en-US" smtClean="0"/>
              <a:t>Consumer </a:t>
            </a:r>
          </a:p>
          <a:p>
            <a:pPr lvl="2" eaLnBrk="1" hangingPunct="1"/>
            <a:r>
              <a:rPr lang="en-US" smtClean="0"/>
              <a:t>Medical</a:t>
            </a:r>
          </a:p>
          <a:p>
            <a:pPr lvl="2" eaLnBrk="1" hangingPunct="1"/>
            <a:r>
              <a:rPr lang="en-US" smtClean="0"/>
              <a:t>Automotive</a:t>
            </a:r>
          </a:p>
          <a:p>
            <a:pPr lvl="1" eaLnBrk="1" hangingPunct="1"/>
            <a:r>
              <a:rPr lang="en-US" smtClean="0"/>
              <a:t>What standards do we use</a:t>
            </a:r>
          </a:p>
          <a:p>
            <a:pPr lvl="2" eaLnBrk="1" hangingPunct="1"/>
            <a:r>
              <a:rPr lang="en-US" smtClean="0"/>
              <a:t>FCC part 15 B</a:t>
            </a:r>
          </a:p>
          <a:p>
            <a:pPr lvl="2" eaLnBrk="1" hangingPunct="1"/>
            <a:r>
              <a:rPr lang="en-US" smtClean="0"/>
              <a:t>CISPR 22 = EN 55022</a:t>
            </a:r>
          </a:p>
        </p:txBody>
      </p:sp>
      <p:sp>
        <p:nvSpPr>
          <p:cNvPr id="5" name="Left Arrow 4">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850" name="Shape 16"/>
          <p:cNvCxnSpPr>
            <a:cxnSpLocks noChangeShapeType="1"/>
            <a:endCxn id="8" idx="0"/>
          </p:cNvCxnSpPr>
          <p:nvPr/>
        </p:nvCxnSpPr>
        <p:spPr bwMode="auto">
          <a:xfrm>
            <a:off x="5300663" y="1558925"/>
            <a:ext cx="1831975" cy="271463"/>
          </a:xfrm>
          <a:prstGeom prst="bentConnector2">
            <a:avLst/>
          </a:prstGeom>
          <a:noFill/>
          <a:ln w="38100" algn="ctr">
            <a:solidFill>
              <a:schemeClr val="tx1"/>
            </a:solidFill>
            <a:round/>
            <a:headEnd/>
            <a:tailEnd/>
          </a:ln>
        </p:spPr>
      </p:cxnSp>
      <p:sp>
        <p:nvSpPr>
          <p:cNvPr id="78851" name="Rectangle 2"/>
          <p:cNvSpPr>
            <a:spLocks noGrp="1" noChangeArrowheads="1"/>
          </p:cNvSpPr>
          <p:nvPr>
            <p:ph type="title"/>
          </p:nvPr>
        </p:nvSpPr>
        <p:spPr/>
        <p:txBody>
          <a:bodyPr/>
          <a:lstStyle/>
          <a:p>
            <a:pPr eaLnBrk="1" hangingPunct="1"/>
            <a:r>
              <a:rPr lang="en-US" smtClean="0"/>
              <a:t>DM Conducted EMI</a:t>
            </a:r>
          </a:p>
        </p:txBody>
      </p:sp>
      <p:sp>
        <p:nvSpPr>
          <p:cNvPr id="78852" name="Rectangle 3"/>
          <p:cNvSpPr>
            <a:spLocks noGrp="1" noChangeArrowheads="1"/>
          </p:cNvSpPr>
          <p:nvPr>
            <p:ph type="body" idx="1"/>
          </p:nvPr>
        </p:nvSpPr>
        <p:spPr>
          <a:xfrm>
            <a:off x="381000" y="3260725"/>
            <a:ext cx="8496300" cy="3106738"/>
          </a:xfrm>
        </p:spPr>
        <p:txBody>
          <a:bodyPr/>
          <a:lstStyle/>
          <a:p>
            <a:pPr eaLnBrk="1" hangingPunct="1"/>
            <a:r>
              <a:rPr lang="en-US" sz="1600" dirty="0" smtClean="0"/>
              <a:t>Differential Mode Conducted EMI</a:t>
            </a:r>
          </a:p>
          <a:p>
            <a:pPr lvl="1" eaLnBrk="1" hangingPunct="1"/>
            <a:r>
              <a:rPr lang="en-US" sz="1400" dirty="0" smtClean="0"/>
              <a:t>In DC-DC converter topology, only Hot and Neutral lines, no CM EMI involved</a:t>
            </a:r>
          </a:p>
          <a:p>
            <a:pPr lvl="1" eaLnBrk="1" hangingPunct="1"/>
            <a:r>
              <a:rPr lang="en-US" sz="1400" dirty="0" smtClean="0"/>
              <a:t>Involves the Normal Operation of the Circuit</a:t>
            </a:r>
          </a:p>
          <a:p>
            <a:pPr lvl="1" eaLnBrk="1" hangingPunct="1"/>
            <a:r>
              <a:rPr lang="en-US" sz="1400" dirty="0" smtClean="0"/>
              <a:t>Does not involve </a:t>
            </a:r>
            <a:r>
              <a:rPr lang="en-US" sz="1400" dirty="0" err="1" smtClean="0"/>
              <a:t>Parasitics</a:t>
            </a:r>
            <a:r>
              <a:rPr lang="en-US" sz="1400" dirty="0" smtClean="0"/>
              <a:t>, except input / output CAP ESR and ESL</a:t>
            </a:r>
          </a:p>
          <a:p>
            <a:pPr lvl="1" eaLnBrk="1" hangingPunct="1"/>
            <a:r>
              <a:rPr lang="en-US" sz="1400" dirty="0" smtClean="0"/>
              <a:t>Only Related to CURRENT, not voltage</a:t>
            </a:r>
          </a:p>
          <a:p>
            <a:pPr lvl="1" eaLnBrk="1" hangingPunct="1"/>
            <a:r>
              <a:rPr lang="en-US" sz="1400" dirty="0" smtClean="0"/>
              <a:t>For example, with the same power level Buck converter, lower input voltage means higher input current, thus worse conducted EMI</a:t>
            </a:r>
          </a:p>
          <a:p>
            <a:pPr eaLnBrk="1" hangingPunct="1"/>
            <a:r>
              <a:rPr lang="en-US" sz="1600" dirty="0" smtClean="0"/>
              <a:t>Why we care?</a:t>
            </a:r>
          </a:p>
          <a:p>
            <a:pPr lvl="1" eaLnBrk="1" hangingPunct="1"/>
            <a:r>
              <a:rPr lang="en-US" sz="1400" dirty="0" smtClean="0"/>
              <a:t>Excessive Input and/or Output Voltage Ripples can compromise operation of Supply and/or Load</a:t>
            </a:r>
          </a:p>
          <a:p>
            <a:pPr eaLnBrk="1" hangingPunct="1"/>
            <a:endParaRPr lang="en-US" sz="1400" dirty="0" smtClean="0"/>
          </a:p>
        </p:txBody>
      </p:sp>
      <p:sp>
        <p:nvSpPr>
          <p:cNvPr id="78853" name="Slide Number Placeholder 3"/>
          <p:cNvSpPr>
            <a:spLocks noGrp="1"/>
          </p:cNvSpPr>
          <p:nvPr>
            <p:ph type="sldNum" sz="quarter" idx="10"/>
          </p:nvPr>
        </p:nvSpPr>
        <p:spPr>
          <a:noFill/>
        </p:spPr>
        <p:txBody>
          <a:bodyPr/>
          <a:lstStyle/>
          <a:p>
            <a:fld id="{B5B72325-E271-41DD-8884-BD702729CCC9}" type="slidenum">
              <a:rPr lang="en-US" smtClean="0">
                <a:latin typeface="Arial" pitchFamily="34" charset="0"/>
              </a:rPr>
              <a:pPr/>
              <a:t>50</a:t>
            </a:fld>
            <a:endParaRPr lang="en-US" smtClean="0">
              <a:latin typeface="Arial" pitchFamily="34" charset="0"/>
            </a:endParaRPr>
          </a:p>
        </p:txBody>
      </p:sp>
      <p:sp>
        <p:nvSpPr>
          <p:cNvPr id="6" name="Rounded Rectangle 5"/>
          <p:cNvSpPr/>
          <p:nvPr/>
        </p:nvSpPr>
        <p:spPr bwMode="auto">
          <a:xfrm>
            <a:off x="3654275" y="1277942"/>
            <a:ext cx="1633728" cy="1865376"/>
          </a:xfrm>
          <a:prstGeom prst="roundRect">
            <a:avLst/>
          </a:prstGeom>
          <a:ln>
            <a:headEnd type="none" w="med" len="med"/>
            <a:tailEnd type="none" w="med" len="med"/>
          </a:ln>
          <a:effectLst>
            <a:glow rad="228600">
              <a:schemeClr val="accent1">
                <a:satMod val="175000"/>
                <a:alpha val="40000"/>
              </a:schemeClr>
            </a:glow>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anchor="ctr"/>
          <a:lstStyle/>
          <a:p>
            <a:pPr algn="ctr">
              <a:lnSpc>
                <a:spcPct val="90000"/>
              </a:lnSpc>
              <a:spcBef>
                <a:spcPct val="50000"/>
              </a:spcBef>
              <a:defRPr/>
            </a:pPr>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Switch Mode Power Supply</a:t>
            </a:r>
            <a:endPar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endParaRPr>
          </a:p>
        </p:txBody>
      </p:sp>
      <p:sp>
        <p:nvSpPr>
          <p:cNvPr id="7" name="Rounded Rectangle 6"/>
          <p:cNvSpPr/>
          <p:nvPr/>
        </p:nvSpPr>
        <p:spPr bwMode="auto">
          <a:xfrm>
            <a:off x="1045187" y="1826582"/>
            <a:ext cx="1548384" cy="731520"/>
          </a:xfrm>
          <a:prstGeom prst="roundRect">
            <a:avLst/>
          </a:prstGeom>
          <a:ln>
            <a:headEnd type="none" w="med" len="med"/>
            <a:tailEnd type="none" w="med" len="med"/>
          </a:ln>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en-US" sz="240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cs typeface="Arial" pitchFamily="34" charset="0"/>
              </a:rPr>
              <a:t>Supply</a:t>
            </a:r>
          </a:p>
        </p:txBody>
      </p:sp>
      <p:sp>
        <p:nvSpPr>
          <p:cNvPr id="8" name="Rounded Rectangle 7"/>
          <p:cNvSpPr/>
          <p:nvPr/>
        </p:nvSpPr>
        <p:spPr bwMode="auto">
          <a:xfrm>
            <a:off x="6358682" y="1829907"/>
            <a:ext cx="1548384" cy="731520"/>
          </a:xfrm>
          <a:prstGeom prst="roundRect">
            <a:avLst/>
          </a:prstGeom>
          <a:ln>
            <a:headEnd type="none" w="med" len="med"/>
            <a:tailEnd type="none" w="med" len="med"/>
          </a:ln>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en-US" sz="240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cs typeface="Arial" pitchFamily="34" charset="0"/>
              </a:rPr>
              <a:t>LOAD</a:t>
            </a:r>
          </a:p>
        </p:txBody>
      </p:sp>
      <p:cxnSp>
        <p:nvCxnSpPr>
          <p:cNvPr id="78857" name="Shape 8"/>
          <p:cNvCxnSpPr>
            <a:cxnSpLocks noChangeShapeType="1"/>
            <a:endCxn id="8" idx="2"/>
          </p:cNvCxnSpPr>
          <p:nvPr/>
        </p:nvCxnSpPr>
        <p:spPr bwMode="auto">
          <a:xfrm flipV="1">
            <a:off x="5284788" y="2560638"/>
            <a:ext cx="1847850" cy="296862"/>
          </a:xfrm>
          <a:prstGeom prst="bentConnector2">
            <a:avLst/>
          </a:prstGeom>
          <a:noFill/>
          <a:ln w="38100" algn="ctr">
            <a:solidFill>
              <a:schemeClr val="tx1"/>
            </a:solidFill>
            <a:round/>
            <a:headEnd/>
            <a:tailEnd/>
          </a:ln>
        </p:spPr>
      </p:cxnSp>
      <p:cxnSp>
        <p:nvCxnSpPr>
          <p:cNvPr id="78858" name="Shape 9"/>
          <p:cNvCxnSpPr>
            <a:cxnSpLocks noChangeShapeType="1"/>
            <a:endCxn id="7" idx="0"/>
          </p:cNvCxnSpPr>
          <p:nvPr/>
        </p:nvCxnSpPr>
        <p:spPr bwMode="auto">
          <a:xfrm rot="10800000" flipV="1">
            <a:off x="1819275" y="1522413"/>
            <a:ext cx="1822450" cy="304800"/>
          </a:xfrm>
          <a:prstGeom prst="bentConnector2">
            <a:avLst/>
          </a:prstGeom>
          <a:noFill/>
          <a:ln w="38100" algn="ctr">
            <a:solidFill>
              <a:schemeClr val="tx1"/>
            </a:solidFill>
            <a:round/>
            <a:headEnd/>
            <a:tailEnd/>
          </a:ln>
        </p:spPr>
      </p:cxnSp>
      <p:cxnSp>
        <p:nvCxnSpPr>
          <p:cNvPr id="78859" name="Shape 10"/>
          <p:cNvCxnSpPr>
            <a:cxnSpLocks noChangeShapeType="1"/>
            <a:endCxn id="7" idx="2"/>
          </p:cNvCxnSpPr>
          <p:nvPr/>
        </p:nvCxnSpPr>
        <p:spPr bwMode="auto">
          <a:xfrm rot="10800000">
            <a:off x="1819275" y="2557463"/>
            <a:ext cx="1835150" cy="304800"/>
          </a:xfrm>
          <a:prstGeom prst="bentConnector2">
            <a:avLst/>
          </a:prstGeom>
          <a:noFill/>
          <a:ln w="38100" algn="ctr">
            <a:solidFill>
              <a:schemeClr val="tx1"/>
            </a:solidFill>
            <a:round/>
            <a:headEnd/>
            <a:tailEnd/>
          </a:ln>
        </p:spPr>
      </p:cxnSp>
      <p:cxnSp>
        <p:nvCxnSpPr>
          <p:cNvPr id="78860" name="Straight Arrow Connector 19"/>
          <p:cNvCxnSpPr>
            <a:cxnSpLocks noChangeShapeType="1"/>
          </p:cNvCxnSpPr>
          <p:nvPr/>
        </p:nvCxnSpPr>
        <p:spPr bwMode="auto">
          <a:xfrm>
            <a:off x="2527300" y="1520825"/>
            <a:ext cx="531813" cy="0"/>
          </a:xfrm>
          <a:prstGeom prst="straightConnector1">
            <a:avLst/>
          </a:prstGeom>
          <a:noFill/>
          <a:ln w="38100" algn="ctr">
            <a:solidFill>
              <a:srgbClr val="C00000"/>
            </a:solidFill>
            <a:round/>
            <a:headEnd/>
            <a:tailEnd type="arrow" w="med" len="med"/>
          </a:ln>
        </p:spPr>
      </p:cxnSp>
      <p:cxnSp>
        <p:nvCxnSpPr>
          <p:cNvPr id="78861" name="Straight Arrow Connector 21"/>
          <p:cNvCxnSpPr>
            <a:cxnSpLocks noChangeShapeType="1"/>
          </p:cNvCxnSpPr>
          <p:nvPr/>
        </p:nvCxnSpPr>
        <p:spPr bwMode="auto">
          <a:xfrm flipH="1">
            <a:off x="2513013" y="2870200"/>
            <a:ext cx="531812" cy="0"/>
          </a:xfrm>
          <a:prstGeom prst="straightConnector1">
            <a:avLst/>
          </a:prstGeom>
          <a:noFill/>
          <a:ln w="38100" algn="ctr">
            <a:solidFill>
              <a:srgbClr val="C00000"/>
            </a:solidFill>
            <a:round/>
            <a:headEnd/>
            <a:tailEnd type="arrow" w="med" len="med"/>
          </a:ln>
        </p:spPr>
      </p:cxnSp>
      <p:cxnSp>
        <p:nvCxnSpPr>
          <p:cNvPr id="78862" name="Straight Arrow Connector 25"/>
          <p:cNvCxnSpPr>
            <a:cxnSpLocks noChangeShapeType="1"/>
          </p:cNvCxnSpPr>
          <p:nvPr/>
        </p:nvCxnSpPr>
        <p:spPr bwMode="auto">
          <a:xfrm>
            <a:off x="5721350" y="1557338"/>
            <a:ext cx="531813" cy="0"/>
          </a:xfrm>
          <a:prstGeom prst="straightConnector1">
            <a:avLst/>
          </a:prstGeom>
          <a:noFill/>
          <a:ln w="38100" algn="ctr">
            <a:solidFill>
              <a:srgbClr val="C00000"/>
            </a:solidFill>
            <a:round/>
            <a:headEnd/>
            <a:tailEnd type="arrow" w="med" len="med"/>
          </a:ln>
        </p:spPr>
      </p:cxnSp>
      <p:cxnSp>
        <p:nvCxnSpPr>
          <p:cNvPr id="78863" name="Straight Arrow Connector 26"/>
          <p:cNvCxnSpPr>
            <a:cxnSpLocks noChangeShapeType="1"/>
          </p:cNvCxnSpPr>
          <p:nvPr/>
        </p:nvCxnSpPr>
        <p:spPr bwMode="auto">
          <a:xfrm flipH="1">
            <a:off x="5708650" y="2857500"/>
            <a:ext cx="531813" cy="0"/>
          </a:xfrm>
          <a:prstGeom prst="straightConnector1">
            <a:avLst/>
          </a:prstGeom>
          <a:noFill/>
          <a:ln w="38100" algn="ctr">
            <a:solidFill>
              <a:srgbClr val="C00000"/>
            </a:solidFill>
            <a:round/>
            <a:headEnd/>
            <a:tailEnd type="arrow" w="med" len="med"/>
          </a:ln>
        </p:spPr>
      </p:cxnSp>
      <p:grpSp>
        <p:nvGrpSpPr>
          <p:cNvPr id="2" name="Group 30"/>
          <p:cNvGrpSpPr>
            <a:grpSpLocks/>
          </p:cNvGrpSpPr>
          <p:nvPr/>
        </p:nvGrpSpPr>
        <p:grpSpPr bwMode="auto">
          <a:xfrm>
            <a:off x="1735138" y="1114425"/>
            <a:ext cx="5294312" cy="409575"/>
            <a:chOff x="1734589" y="1114597"/>
            <a:chExt cx="5295208" cy="408707"/>
          </a:xfrm>
        </p:grpSpPr>
        <p:pic>
          <p:nvPicPr>
            <p:cNvPr id="78868" name="Picture 37" descr="sine_wave"/>
            <p:cNvPicPr>
              <a:picLocks noChangeAspect="1" noChangeArrowheads="1" noCrop="1"/>
            </p:cNvPicPr>
            <p:nvPr/>
          </p:nvPicPr>
          <p:blipFill>
            <a:blip r:embed="rId3" cstate="print"/>
            <a:srcRect/>
            <a:stretch>
              <a:fillRect/>
            </a:stretch>
          </p:blipFill>
          <p:spPr bwMode="auto">
            <a:xfrm>
              <a:off x="1734589" y="1114597"/>
              <a:ext cx="762000" cy="381000"/>
            </a:xfrm>
            <a:prstGeom prst="rect">
              <a:avLst/>
            </a:prstGeom>
            <a:noFill/>
            <a:ln w="9525">
              <a:noFill/>
              <a:miter lim="800000"/>
              <a:headEnd/>
              <a:tailEnd/>
            </a:ln>
          </p:spPr>
        </p:pic>
        <p:pic>
          <p:nvPicPr>
            <p:cNvPr id="78869" name="Picture 37" descr="sine_wave"/>
            <p:cNvPicPr>
              <a:picLocks noChangeAspect="1" noChangeArrowheads="1" noCrop="1"/>
            </p:cNvPicPr>
            <p:nvPr/>
          </p:nvPicPr>
          <p:blipFill>
            <a:blip r:embed="rId3" cstate="print"/>
            <a:srcRect/>
            <a:stretch>
              <a:fillRect/>
            </a:stretch>
          </p:blipFill>
          <p:spPr bwMode="auto">
            <a:xfrm>
              <a:off x="6267797" y="1142304"/>
              <a:ext cx="762000" cy="381000"/>
            </a:xfrm>
            <a:prstGeom prst="rect">
              <a:avLst/>
            </a:prstGeom>
            <a:noFill/>
            <a:ln w="9525">
              <a:noFill/>
              <a:miter lim="800000"/>
              <a:headEnd/>
              <a:tailEnd/>
            </a:ln>
          </p:spPr>
        </p:pic>
      </p:grpSp>
      <p:pic>
        <p:nvPicPr>
          <p:cNvPr id="576517" name="Picture 5"/>
          <p:cNvPicPr>
            <a:picLocks noChangeAspect="1" noChangeArrowheads="1"/>
          </p:cNvPicPr>
          <p:nvPr/>
        </p:nvPicPr>
        <p:blipFill>
          <a:blip r:embed="rId4" cstate="print"/>
          <a:srcRect/>
          <a:stretch>
            <a:fillRect/>
          </a:stretch>
        </p:blipFill>
        <p:spPr bwMode="auto">
          <a:xfrm>
            <a:off x="3084513" y="1520825"/>
            <a:ext cx="315912" cy="1363663"/>
          </a:xfrm>
          <a:prstGeom prst="rect">
            <a:avLst/>
          </a:prstGeom>
          <a:noFill/>
          <a:ln w="9525">
            <a:noFill/>
            <a:miter lim="800000"/>
            <a:headEnd/>
            <a:tailEnd/>
          </a:ln>
        </p:spPr>
      </p:pic>
      <p:sp>
        <p:nvSpPr>
          <p:cNvPr id="37" name="TextBox 36"/>
          <p:cNvSpPr txBox="1"/>
          <p:nvPr/>
        </p:nvSpPr>
        <p:spPr>
          <a:xfrm>
            <a:off x="2585259" y="1097281"/>
            <a:ext cx="423949" cy="424732"/>
          </a:xfrm>
          <a:prstGeom prst="rect">
            <a:avLst/>
          </a:prstGeom>
          <a:noFill/>
        </p:spPr>
        <p:txBody>
          <a:bodyPr>
            <a:spAutoFit/>
          </a:bodyPr>
          <a:lstStyle/>
          <a:p>
            <a:pPr>
              <a:defRPr/>
            </a:pPr>
            <a:r>
              <a:rPr lang="en-US"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I</a:t>
            </a:r>
          </a:p>
        </p:txBody>
      </p:sp>
      <p:sp>
        <p:nvSpPr>
          <p:cNvPr id="21" name="Left Arrow 20">
            <a:hlinkClick r:id="rId5"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76517"/>
                                        </p:tgtEl>
                                        <p:attrNameLst>
                                          <p:attrName>style.visibility</p:attrName>
                                        </p:attrNameLst>
                                      </p:cBhvr>
                                      <p:to>
                                        <p:strVal val="visible"/>
                                      </p:to>
                                    </p:set>
                                    <p:anim calcmode="lin" valueType="num">
                                      <p:cBhvr additive="base">
                                        <p:cTn id="7" dur="500" fill="hold"/>
                                        <p:tgtEl>
                                          <p:spTgt spid="576517"/>
                                        </p:tgtEl>
                                        <p:attrNameLst>
                                          <p:attrName>ppt_x</p:attrName>
                                        </p:attrNameLst>
                                      </p:cBhvr>
                                      <p:tavLst>
                                        <p:tav tm="0">
                                          <p:val>
                                            <p:strVal val="#ppt_x"/>
                                          </p:val>
                                        </p:tav>
                                        <p:tav tm="100000">
                                          <p:val>
                                            <p:strVal val="#ppt_x"/>
                                          </p:val>
                                        </p:tav>
                                      </p:tavLst>
                                    </p:anim>
                                    <p:anim calcmode="lin" valueType="num">
                                      <p:cBhvr additive="base">
                                        <p:cTn id="8" dur="500" fill="hold"/>
                                        <p:tgtEl>
                                          <p:spTgt spid="5765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dissolv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DM Conducted EMI Mitigation</a:t>
            </a:r>
          </a:p>
        </p:txBody>
      </p:sp>
      <p:sp>
        <p:nvSpPr>
          <p:cNvPr id="79875" name="Content Placeholder 2"/>
          <p:cNvSpPr>
            <a:spLocks noGrp="1"/>
          </p:cNvSpPr>
          <p:nvPr>
            <p:ph idx="1"/>
          </p:nvPr>
        </p:nvSpPr>
        <p:spPr/>
        <p:txBody>
          <a:bodyPr/>
          <a:lstStyle/>
          <a:p>
            <a:pPr eaLnBrk="1" hangingPunct="1"/>
            <a:r>
              <a:rPr lang="en-US" dirty="0" smtClean="0"/>
              <a:t>EMI filter design</a:t>
            </a:r>
          </a:p>
          <a:p>
            <a:pPr lvl="1" eaLnBrk="1" hangingPunct="1"/>
            <a:r>
              <a:rPr lang="en-US" dirty="0" smtClean="0"/>
              <a:t>Add filter to prevent noise conducted to Supply or Load</a:t>
            </a:r>
          </a:p>
          <a:p>
            <a:pPr lvl="1" eaLnBrk="1" hangingPunct="1"/>
            <a:r>
              <a:rPr lang="en-US" dirty="0" smtClean="0"/>
              <a:t>Must be designed so it does not affect SMPS stability</a:t>
            </a:r>
          </a:p>
          <a:p>
            <a:pPr lvl="1" eaLnBrk="1" hangingPunct="1"/>
            <a:r>
              <a:rPr lang="en-US" dirty="0" smtClean="0"/>
              <a:t>See Application Note for practical EMI filter design (AN-2162)</a:t>
            </a:r>
          </a:p>
        </p:txBody>
      </p:sp>
      <p:sp>
        <p:nvSpPr>
          <p:cNvPr id="79876" name="Slide Number Placeholder 3"/>
          <p:cNvSpPr>
            <a:spLocks noGrp="1"/>
          </p:cNvSpPr>
          <p:nvPr>
            <p:ph type="sldNum" sz="quarter" idx="10"/>
          </p:nvPr>
        </p:nvSpPr>
        <p:spPr>
          <a:noFill/>
        </p:spPr>
        <p:txBody>
          <a:bodyPr/>
          <a:lstStyle/>
          <a:p>
            <a:fld id="{847F3864-9397-484A-956F-33660B8830E3}" type="slidenum">
              <a:rPr lang="en-US" smtClean="0">
                <a:latin typeface="Arial" pitchFamily="34" charset="0"/>
              </a:rPr>
              <a:pPr/>
              <a:t>51</a:t>
            </a:fld>
            <a:endParaRPr lang="en-US" smtClean="0">
              <a:latin typeface="Arial" pitchFamily="34" charset="0"/>
            </a:endParaRPr>
          </a:p>
        </p:txBody>
      </p:sp>
      <p:cxnSp>
        <p:nvCxnSpPr>
          <p:cNvPr id="79877" name="Shape 10"/>
          <p:cNvCxnSpPr>
            <a:cxnSpLocks noChangeShapeType="1"/>
            <a:endCxn id="14" idx="0"/>
          </p:cNvCxnSpPr>
          <p:nvPr/>
        </p:nvCxnSpPr>
        <p:spPr bwMode="auto">
          <a:xfrm>
            <a:off x="5256213" y="3944938"/>
            <a:ext cx="1833562" cy="271462"/>
          </a:xfrm>
          <a:prstGeom prst="bentConnector2">
            <a:avLst/>
          </a:prstGeom>
          <a:noFill/>
          <a:ln w="38100" algn="ctr">
            <a:solidFill>
              <a:schemeClr val="tx1"/>
            </a:solidFill>
            <a:round/>
            <a:headEnd/>
            <a:tailEnd/>
          </a:ln>
        </p:spPr>
      </p:cxnSp>
      <p:sp>
        <p:nvSpPr>
          <p:cNvPr id="12" name="Rounded Rectangle 11"/>
          <p:cNvSpPr/>
          <p:nvPr/>
        </p:nvSpPr>
        <p:spPr bwMode="auto">
          <a:xfrm>
            <a:off x="3610963" y="3664776"/>
            <a:ext cx="1633728" cy="1865376"/>
          </a:xfrm>
          <a:prstGeom prst="roundRect">
            <a:avLst/>
          </a:prstGeom>
          <a:ln>
            <a:headEnd type="none" w="med" len="med"/>
            <a:tailEnd type="none" w="med" len="med"/>
          </a:ln>
          <a:effectLst>
            <a:glow rad="228600">
              <a:schemeClr val="accent1">
                <a:satMod val="175000"/>
                <a:alpha val="40000"/>
              </a:schemeClr>
            </a:glow>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anchor="ctr"/>
          <a:lstStyle/>
          <a:p>
            <a:pPr algn="ctr">
              <a:lnSpc>
                <a:spcPct val="90000"/>
              </a:lnSpc>
              <a:spcBef>
                <a:spcPct val="50000"/>
              </a:spcBef>
              <a:defRPr/>
            </a:pPr>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Switch Mode Power Supply</a:t>
            </a:r>
            <a:endPar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endParaRPr>
          </a:p>
        </p:txBody>
      </p:sp>
      <p:sp>
        <p:nvSpPr>
          <p:cNvPr id="13" name="Rounded Rectangle 12"/>
          <p:cNvSpPr/>
          <p:nvPr/>
        </p:nvSpPr>
        <p:spPr bwMode="auto">
          <a:xfrm>
            <a:off x="1001875" y="4213416"/>
            <a:ext cx="1548384" cy="731520"/>
          </a:xfrm>
          <a:prstGeom prst="roundRect">
            <a:avLst/>
          </a:prstGeom>
          <a:ln>
            <a:headEnd type="none" w="med" len="med"/>
            <a:tailEnd type="none" w="med" len="med"/>
          </a:ln>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en-US" sz="240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cs typeface="Arial" pitchFamily="34" charset="0"/>
              </a:rPr>
              <a:t>Supply</a:t>
            </a:r>
          </a:p>
        </p:txBody>
      </p:sp>
      <p:sp>
        <p:nvSpPr>
          <p:cNvPr id="14" name="Rounded Rectangle 13"/>
          <p:cNvSpPr/>
          <p:nvPr/>
        </p:nvSpPr>
        <p:spPr bwMode="auto">
          <a:xfrm>
            <a:off x="6315370" y="4216741"/>
            <a:ext cx="1548384" cy="731520"/>
          </a:xfrm>
          <a:prstGeom prst="roundRect">
            <a:avLst/>
          </a:prstGeom>
          <a:ln>
            <a:headEnd type="none" w="med" len="med"/>
            <a:tailEnd type="none" w="med" len="med"/>
          </a:ln>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en-US" sz="240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cs typeface="Arial" pitchFamily="34" charset="0"/>
              </a:rPr>
              <a:t>LOAD</a:t>
            </a:r>
          </a:p>
        </p:txBody>
      </p:sp>
      <p:cxnSp>
        <p:nvCxnSpPr>
          <p:cNvPr id="79881" name="Shape 14"/>
          <p:cNvCxnSpPr>
            <a:cxnSpLocks noChangeShapeType="1"/>
            <a:endCxn id="14" idx="2"/>
          </p:cNvCxnSpPr>
          <p:nvPr/>
        </p:nvCxnSpPr>
        <p:spPr bwMode="auto">
          <a:xfrm flipV="1">
            <a:off x="5240338" y="4948238"/>
            <a:ext cx="1849437" cy="295275"/>
          </a:xfrm>
          <a:prstGeom prst="bentConnector2">
            <a:avLst/>
          </a:prstGeom>
          <a:noFill/>
          <a:ln w="38100" algn="ctr">
            <a:solidFill>
              <a:schemeClr val="tx1"/>
            </a:solidFill>
            <a:round/>
            <a:headEnd/>
            <a:tailEnd/>
          </a:ln>
        </p:spPr>
      </p:cxnSp>
      <p:cxnSp>
        <p:nvCxnSpPr>
          <p:cNvPr id="79882" name="Shape 15"/>
          <p:cNvCxnSpPr>
            <a:cxnSpLocks noChangeShapeType="1"/>
            <a:endCxn id="13" idx="0"/>
          </p:cNvCxnSpPr>
          <p:nvPr/>
        </p:nvCxnSpPr>
        <p:spPr bwMode="auto">
          <a:xfrm rot="10800000" flipV="1">
            <a:off x="1776413" y="3908425"/>
            <a:ext cx="1822450" cy="304800"/>
          </a:xfrm>
          <a:prstGeom prst="bentConnector2">
            <a:avLst/>
          </a:prstGeom>
          <a:noFill/>
          <a:ln w="38100" algn="ctr">
            <a:solidFill>
              <a:schemeClr val="tx1"/>
            </a:solidFill>
            <a:round/>
            <a:headEnd/>
            <a:tailEnd/>
          </a:ln>
        </p:spPr>
      </p:cxnSp>
      <p:cxnSp>
        <p:nvCxnSpPr>
          <p:cNvPr id="79883" name="Shape 16"/>
          <p:cNvCxnSpPr>
            <a:cxnSpLocks noChangeShapeType="1"/>
            <a:endCxn id="13" idx="2"/>
          </p:cNvCxnSpPr>
          <p:nvPr/>
        </p:nvCxnSpPr>
        <p:spPr bwMode="auto">
          <a:xfrm rot="10800000">
            <a:off x="1776413" y="4945063"/>
            <a:ext cx="1835150" cy="304800"/>
          </a:xfrm>
          <a:prstGeom prst="bentConnector2">
            <a:avLst/>
          </a:prstGeom>
          <a:noFill/>
          <a:ln w="38100" algn="ctr">
            <a:solidFill>
              <a:schemeClr val="tx1"/>
            </a:solidFill>
            <a:round/>
            <a:headEnd/>
            <a:tailEnd/>
          </a:ln>
        </p:spPr>
      </p:cxnSp>
      <p:sp>
        <p:nvSpPr>
          <p:cNvPr id="18" name="Rectangle 3"/>
          <p:cNvSpPr txBox="1">
            <a:spLocks noChangeArrowheads="1"/>
          </p:cNvSpPr>
          <p:nvPr/>
        </p:nvSpPr>
        <p:spPr bwMode="auto">
          <a:xfrm>
            <a:off x="2357438" y="5454650"/>
            <a:ext cx="1276350" cy="452438"/>
          </a:xfrm>
          <a:prstGeom prst="rect">
            <a:avLst/>
          </a:prstGeom>
          <a:noFill/>
          <a:ln w="9525">
            <a:noFill/>
            <a:miter lim="800000"/>
            <a:headEnd/>
            <a:tailEnd/>
          </a:ln>
        </p:spPr>
        <p:txBody>
          <a:bodyPr lIns="91050" tIns="46418" rIns="91050" bIns="46418"/>
          <a:lstStyle/>
          <a:p>
            <a:pPr marL="195263" indent="-195263" defTabSz="912813" eaLnBrk="0" hangingPunct="0">
              <a:lnSpc>
                <a:spcPct val="90000"/>
              </a:lnSpc>
              <a:spcBef>
                <a:spcPts val="1200"/>
              </a:spcBef>
              <a:buClr>
                <a:schemeClr val="bg2"/>
              </a:buClr>
              <a:defRPr/>
            </a:pPr>
            <a:r>
              <a:rPr lang="en-US" kern="0" dirty="0">
                <a:latin typeface="+mn-lt"/>
              </a:rPr>
              <a:t>(</a:t>
            </a:r>
            <a:r>
              <a:rPr lang="en-US" sz="2400" b="1" kern="0" dirty="0">
                <a:latin typeface="+mn-lt"/>
              </a:rPr>
              <a:t>Buck)</a:t>
            </a:r>
          </a:p>
        </p:txBody>
      </p:sp>
      <p:pic>
        <p:nvPicPr>
          <p:cNvPr id="79885" name="Picture 4"/>
          <p:cNvPicPr>
            <a:picLocks noChangeAspect="1" noChangeArrowheads="1"/>
          </p:cNvPicPr>
          <p:nvPr/>
        </p:nvPicPr>
        <p:blipFill>
          <a:blip r:embed="rId3" cstate="print"/>
          <a:srcRect/>
          <a:stretch>
            <a:fillRect/>
          </a:stretch>
        </p:blipFill>
        <p:spPr bwMode="auto">
          <a:xfrm>
            <a:off x="1790700" y="3571875"/>
            <a:ext cx="723900" cy="266700"/>
          </a:xfrm>
          <a:prstGeom prst="rect">
            <a:avLst/>
          </a:prstGeom>
          <a:solidFill>
            <a:srgbClr val="FFFF00"/>
          </a:solidFill>
          <a:ln w="9525">
            <a:noFill/>
            <a:miter lim="800000"/>
            <a:headEnd/>
            <a:tailEnd/>
          </a:ln>
        </p:spPr>
      </p:pic>
      <p:pic>
        <p:nvPicPr>
          <p:cNvPr id="79886" name="Picture 3"/>
          <p:cNvPicPr>
            <a:picLocks noChangeAspect="1" noChangeArrowheads="1"/>
          </p:cNvPicPr>
          <p:nvPr/>
        </p:nvPicPr>
        <p:blipFill>
          <a:blip r:embed="rId4" cstate="print"/>
          <a:srcRect/>
          <a:stretch>
            <a:fillRect/>
          </a:stretch>
        </p:blipFill>
        <p:spPr bwMode="auto">
          <a:xfrm>
            <a:off x="2622550" y="3848100"/>
            <a:ext cx="330200" cy="1439863"/>
          </a:xfrm>
          <a:prstGeom prst="rect">
            <a:avLst/>
          </a:prstGeom>
          <a:noFill/>
          <a:ln w="9525">
            <a:noFill/>
            <a:miter lim="800000"/>
            <a:headEnd/>
            <a:tailEnd/>
          </a:ln>
        </p:spPr>
      </p:pic>
      <p:grpSp>
        <p:nvGrpSpPr>
          <p:cNvPr id="79887" name="Group 21"/>
          <p:cNvGrpSpPr>
            <a:grpSpLocks/>
          </p:cNvGrpSpPr>
          <p:nvPr/>
        </p:nvGrpSpPr>
        <p:grpSpPr bwMode="auto">
          <a:xfrm>
            <a:off x="2800350" y="3743325"/>
            <a:ext cx="681038" cy="223838"/>
            <a:chOff x="2000188" y="6134100"/>
            <a:chExt cx="681615" cy="223793"/>
          </a:xfrm>
        </p:grpSpPr>
        <p:sp>
          <p:nvSpPr>
            <p:cNvPr id="79890" name="Rectangle 20"/>
            <p:cNvSpPr>
              <a:spLocks noChangeArrowheads="1"/>
            </p:cNvSpPr>
            <p:nvPr/>
          </p:nvSpPr>
          <p:spPr bwMode="auto">
            <a:xfrm>
              <a:off x="2181225" y="6134100"/>
              <a:ext cx="304800" cy="219075"/>
            </a:xfrm>
            <a:prstGeom prst="rect">
              <a:avLst/>
            </a:prstGeom>
            <a:solidFill>
              <a:schemeClr val="bg1"/>
            </a:solidFill>
            <a:ln w="19050" algn="ctr">
              <a:solidFill>
                <a:schemeClr val="bg1"/>
              </a:solidFill>
              <a:round/>
              <a:headEnd/>
              <a:tailEnd/>
            </a:ln>
          </p:spPr>
          <p:txBody>
            <a:bodyPr anchor="ctr"/>
            <a:lstStyle/>
            <a:p>
              <a:pPr algn="ctr">
                <a:lnSpc>
                  <a:spcPct val="90000"/>
                </a:lnSpc>
                <a:spcBef>
                  <a:spcPct val="50000"/>
                </a:spcBef>
              </a:pPr>
              <a:endParaRPr lang="en-US" sz="2400" b="1">
                <a:cs typeface="Arial" pitchFamily="34" charset="0"/>
              </a:endParaRPr>
            </a:p>
          </p:txBody>
        </p:sp>
        <p:pic>
          <p:nvPicPr>
            <p:cNvPr id="79891" name="Picture 6"/>
            <p:cNvPicPr>
              <a:picLocks noChangeAspect="1" noChangeArrowheads="1"/>
            </p:cNvPicPr>
            <p:nvPr/>
          </p:nvPicPr>
          <p:blipFill>
            <a:blip r:embed="rId5" cstate="print"/>
            <a:srcRect/>
            <a:stretch>
              <a:fillRect/>
            </a:stretch>
          </p:blipFill>
          <p:spPr bwMode="auto">
            <a:xfrm>
              <a:off x="2000188" y="6143032"/>
              <a:ext cx="681615" cy="214861"/>
            </a:xfrm>
            <a:prstGeom prst="rect">
              <a:avLst/>
            </a:prstGeom>
            <a:noFill/>
            <a:ln w="9525">
              <a:noFill/>
              <a:miter lim="800000"/>
              <a:headEnd/>
              <a:tailEnd/>
            </a:ln>
          </p:spPr>
        </p:pic>
      </p:grpSp>
      <p:sp>
        <p:nvSpPr>
          <p:cNvPr id="79888" name="Slide Number Placeholder 13"/>
          <p:cNvSpPr txBox="1">
            <a:spLocks/>
          </p:cNvSpPr>
          <p:nvPr/>
        </p:nvSpPr>
        <p:spPr bwMode="auto">
          <a:xfrm>
            <a:off x="4410075" y="6546850"/>
            <a:ext cx="404813" cy="173038"/>
          </a:xfrm>
          <a:prstGeom prst="rect">
            <a:avLst/>
          </a:prstGeom>
          <a:noFill/>
          <a:ln w="9525">
            <a:noFill/>
            <a:miter lim="800000"/>
            <a:headEnd/>
            <a:tailEnd/>
          </a:ln>
        </p:spPr>
        <p:txBody>
          <a:bodyPr/>
          <a:lstStyle/>
          <a:p>
            <a:pPr algn="r"/>
            <a:fld id="{A370BC9E-9907-498A-80D1-BA93D1DE4FDD}" type="slidenum">
              <a:rPr lang="en-US" sz="800"/>
              <a:pPr algn="r"/>
              <a:t>51</a:t>
            </a:fld>
            <a:endParaRPr lang="en-US" sz="800"/>
          </a:p>
        </p:txBody>
      </p:sp>
      <p:sp>
        <p:nvSpPr>
          <p:cNvPr id="20" name="Left Arrow 19">
            <a:hlinkClick r:id="rId6"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idx="4294967295"/>
          </p:nvPr>
        </p:nvSpPr>
        <p:spPr/>
        <p:txBody>
          <a:bodyPr/>
          <a:lstStyle/>
          <a:p>
            <a:r>
              <a:rPr lang="en-US" dirty="0" smtClean="0"/>
              <a:t>Input Filter Design for Conducted EMI</a:t>
            </a:r>
          </a:p>
        </p:txBody>
      </p:sp>
      <p:sp>
        <p:nvSpPr>
          <p:cNvPr id="11272" name="Rectangle 3"/>
          <p:cNvSpPr>
            <a:spLocks noGrp="1" noChangeArrowheads="1"/>
          </p:cNvSpPr>
          <p:nvPr>
            <p:ph type="body" sz="half" idx="4294967295"/>
          </p:nvPr>
        </p:nvSpPr>
        <p:spPr>
          <a:xfrm>
            <a:off x="380999" y="1219200"/>
            <a:ext cx="8192359" cy="2280271"/>
          </a:xfrm>
        </p:spPr>
        <p:txBody>
          <a:bodyPr/>
          <a:lstStyle/>
          <a:p>
            <a:pPr>
              <a:buNone/>
            </a:pPr>
            <a:r>
              <a:rPr lang="en-US" sz="1200" dirty="0" smtClean="0"/>
              <a:t>There are two basic requirements for the conducted EMI filter:</a:t>
            </a:r>
          </a:p>
          <a:p>
            <a:r>
              <a:rPr lang="en-US" sz="1200" dirty="0" smtClean="0"/>
              <a:t>Must meet noise attenuation requirement to meet regulations (i.e. CISPR 22)</a:t>
            </a:r>
          </a:p>
          <a:p>
            <a:r>
              <a:rPr lang="en-US" sz="1200" dirty="0" smtClean="0"/>
              <a:t>Must not interfere with the normal operation of the SMPS converter</a:t>
            </a:r>
          </a:p>
          <a:p>
            <a:pPr lvl="1"/>
            <a:r>
              <a:rPr lang="en-US" sz="1200" dirty="0" smtClean="0"/>
              <a:t>If filter impedance exceeds the negative impedance of the input supply, it will cause interaction and stability issues.</a:t>
            </a:r>
          </a:p>
        </p:txBody>
      </p:sp>
      <p:sp>
        <p:nvSpPr>
          <p:cNvPr id="11275" name="Slide Number Placeholder 13"/>
          <p:cNvSpPr txBox="1">
            <a:spLocks/>
          </p:cNvSpPr>
          <p:nvPr/>
        </p:nvSpPr>
        <p:spPr bwMode="auto">
          <a:xfrm>
            <a:off x="4410075" y="6546850"/>
            <a:ext cx="404813" cy="173038"/>
          </a:xfrm>
          <a:prstGeom prst="rect">
            <a:avLst/>
          </a:prstGeom>
          <a:noFill/>
          <a:ln w="9525">
            <a:noFill/>
            <a:miter lim="800000"/>
            <a:headEnd/>
            <a:tailEnd/>
          </a:ln>
        </p:spPr>
        <p:txBody>
          <a:bodyPr/>
          <a:lstStyle/>
          <a:p>
            <a:pPr algn="r"/>
            <a:fld id="{EDB43E22-6C4D-475B-8463-9D499325E544}" type="slidenum">
              <a:rPr lang="en-US" sz="800"/>
              <a:pPr algn="r"/>
              <a:t>52</a:t>
            </a:fld>
            <a:endParaRPr lang="en-US" sz="800"/>
          </a:p>
        </p:txBody>
      </p:sp>
      <p:sp>
        <p:nvSpPr>
          <p:cNvPr id="12" name="Left Arrow 11">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descr="30165361.tif"/>
          <p:cNvPicPr>
            <a:picLocks noChangeAspect="1"/>
          </p:cNvPicPr>
          <p:nvPr/>
        </p:nvPicPr>
        <p:blipFill>
          <a:blip r:embed="rId4" cstate="print"/>
          <a:stretch>
            <a:fillRect/>
          </a:stretch>
        </p:blipFill>
        <p:spPr>
          <a:xfrm>
            <a:off x="3855224" y="2506484"/>
            <a:ext cx="4389615" cy="3671611"/>
          </a:xfrm>
          <a:prstGeom prst="rect">
            <a:avLst/>
          </a:prstGeom>
        </p:spPr>
      </p:pic>
      <p:sp>
        <p:nvSpPr>
          <p:cNvPr id="8" name="Rectangle 3"/>
          <p:cNvSpPr txBox="1">
            <a:spLocks noChangeArrowheads="1"/>
          </p:cNvSpPr>
          <p:nvPr/>
        </p:nvSpPr>
        <p:spPr bwMode="auto">
          <a:xfrm>
            <a:off x="449580" y="2842260"/>
            <a:ext cx="3383280" cy="3124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227013" marR="0" lvl="0" indent="-227013" defTabSz="914400" rtl="0" eaLnBrk="0" fontAlgn="base" latinLnBrk="0" hangingPunct="0">
              <a:lnSpc>
                <a:spcPct val="100000"/>
              </a:lnSpc>
              <a:spcBef>
                <a:spcPct val="65000"/>
              </a:spcBef>
              <a:spcAft>
                <a:spcPct val="0"/>
              </a:spcAft>
              <a:buClrTx/>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Example of</a:t>
            </a:r>
            <a:r>
              <a:rPr kumimoji="0" lang="en-US" sz="1200" b="0" i="0" u="none" strike="noStrike" kern="0" cap="none" spc="0" normalizeH="0" noProof="0" dirty="0" smtClean="0">
                <a:ln>
                  <a:noFill/>
                </a:ln>
                <a:solidFill>
                  <a:schemeClr val="tx1"/>
                </a:solidFill>
                <a:effectLst/>
                <a:uLnTx/>
                <a:uFillTx/>
                <a:latin typeface="+mn-lt"/>
                <a:ea typeface="+mn-ea"/>
                <a:cs typeface="+mn-cs"/>
              </a:rPr>
              <a:t> a Buck regulator </a:t>
            </a:r>
          </a:p>
          <a:p>
            <a:pPr marL="227013" marR="0" lvl="0" indent="-227013" defTabSz="914400" rtl="0" eaLnBrk="0" fontAlgn="base" latinLnBrk="0" hangingPunct="0">
              <a:lnSpc>
                <a:spcPct val="100000"/>
              </a:lnSpc>
              <a:spcBef>
                <a:spcPct val="65000"/>
              </a:spcBef>
              <a:spcAft>
                <a:spcPct val="0"/>
              </a:spcAft>
              <a:buClrTx/>
              <a:buSzTx/>
              <a:buFont typeface="Arial" pitchFamily="34" charset="0"/>
              <a:buChar char="•"/>
              <a:tabLst/>
              <a:defRPr/>
            </a:pPr>
            <a:r>
              <a:rPr kumimoji="0" lang="en-US" sz="1200" b="0" i="0" u="none" strike="noStrike" kern="0" cap="none" spc="0" normalizeH="0" noProof="0" dirty="0" smtClean="0">
                <a:ln>
                  <a:noFill/>
                </a:ln>
                <a:solidFill>
                  <a:schemeClr val="tx1"/>
                </a:solidFill>
                <a:effectLst/>
                <a:uLnTx/>
                <a:uFillTx/>
                <a:latin typeface="+mn-lt"/>
                <a:ea typeface="+mn-ea"/>
                <a:cs typeface="+mn-cs"/>
              </a:rPr>
              <a:t>No input filter</a:t>
            </a:r>
          </a:p>
          <a:p>
            <a:pPr marL="227013" marR="0" lvl="0" indent="-227013" defTabSz="914400" rtl="0" eaLnBrk="0" fontAlgn="base" latinLnBrk="0" hangingPunct="0">
              <a:lnSpc>
                <a:spcPct val="100000"/>
              </a:lnSpc>
              <a:spcBef>
                <a:spcPct val="65000"/>
              </a:spcBef>
              <a:spcAft>
                <a:spcPct val="0"/>
              </a:spcAft>
              <a:buClrTx/>
              <a:buSzTx/>
              <a:buFont typeface="Arial" pitchFamily="34" charset="0"/>
              <a:buChar char="•"/>
              <a:tabLst/>
              <a:defRPr/>
            </a:pPr>
            <a:r>
              <a:rPr lang="en-US" sz="1200" kern="0" baseline="0" dirty="0" smtClean="0">
                <a:latin typeface="+mn-lt"/>
              </a:rPr>
              <a:t>Fails</a:t>
            </a:r>
            <a:r>
              <a:rPr lang="en-US" sz="1200" kern="0" dirty="0" smtClean="0">
                <a:latin typeface="+mn-lt"/>
              </a:rPr>
              <a:t> CISPR 22 regulation limits</a:t>
            </a:r>
            <a:endParaRPr lang="en-US" sz="1200" kern="0" noProof="0" dirty="0" smtClean="0">
              <a:latin typeface="+mn-lt"/>
            </a:endParaRPr>
          </a:p>
          <a:p>
            <a:pPr marL="227013" marR="0" lvl="0" indent="-227013" defTabSz="914400" rtl="0" eaLnBrk="0" fontAlgn="base" latinLnBrk="0" hangingPunct="0">
              <a:lnSpc>
                <a:spcPct val="100000"/>
              </a:lnSpc>
              <a:spcBef>
                <a:spcPct val="65000"/>
              </a:spcBef>
              <a:spcAft>
                <a:spcPct val="0"/>
              </a:spcAft>
              <a:buClrTx/>
              <a:buSzTx/>
              <a:tabLst/>
              <a:defRPr/>
            </a:pPr>
            <a:r>
              <a:rPr lang="en-US" sz="1200" kern="0" noProof="0" dirty="0" smtClean="0">
                <a:latin typeface="+mn-lt"/>
              </a:rPr>
              <a:t>	</a:t>
            </a:r>
            <a:r>
              <a:rPr lang="en-US" sz="2000" kern="0" noProof="0" dirty="0" smtClean="0">
                <a:latin typeface="+mn-lt"/>
              </a:rPr>
              <a:t>This regulator needs an input filter to meet regulations. </a:t>
            </a:r>
          </a:p>
          <a:p>
            <a:pPr marL="227013" marR="0" lvl="0" indent="-227013" defTabSz="914400" rtl="0" eaLnBrk="0" fontAlgn="base" latinLnBrk="0" hangingPunct="0">
              <a:lnSpc>
                <a:spcPct val="100000"/>
              </a:lnSpc>
              <a:spcBef>
                <a:spcPct val="65000"/>
              </a:spcBef>
              <a:spcAft>
                <a:spcPct val="0"/>
              </a:spcAft>
              <a:buClrTx/>
              <a:buSzTx/>
              <a:tabLst/>
              <a:defRPr/>
            </a:pPr>
            <a:r>
              <a:rPr lang="en-US" sz="2000" kern="0" noProof="0" dirty="0" smtClean="0">
                <a:latin typeface="+mn-lt"/>
              </a:rPr>
              <a:t>	</a:t>
            </a:r>
            <a:r>
              <a:rPr lang="en-US" sz="2000" kern="0" noProof="0" dirty="0" smtClean="0">
                <a:solidFill>
                  <a:srgbClr val="FF0000"/>
                </a:solidFill>
                <a:latin typeface="+mn-lt"/>
              </a:rPr>
              <a:t>But how do we estimate how much filter attenuation to add?</a:t>
            </a:r>
          </a:p>
          <a:p>
            <a:pPr marL="227013" marR="0" lvl="0" indent="-227013" defTabSz="914400" rtl="0" eaLnBrk="0" fontAlgn="base" latinLnBrk="0" hangingPunct="0">
              <a:lnSpc>
                <a:spcPct val="100000"/>
              </a:lnSpc>
              <a:spcBef>
                <a:spcPct val="65000"/>
              </a:spcBef>
              <a:spcAft>
                <a:spcPct val="0"/>
              </a:spcAft>
              <a:buClrTx/>
              <a:buSzTx/>
              <a:buFont typeface="Arial" pitchFamily="34" charset="0"/>
              <a:buChar char="•"/>
              <a:tabLst/>
              <a:defRPr/>
            </a:pPr>
            <a:endParaRPr kumimoji="0" lang="en-US" sz="12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Input Filter Attenuation</a:t>
            </a:r>
            <a:endParaRPr lang="en-US" dirty="0"/>
          </a:p>
        </p:txBody>
      </p:sp>
      <p:sp>
        <p:nvSpPr>
          <p:cNvPr id="3" name="Slide Number Placeholder 2"/>
          <p:cNvSpPr>
            <a:spLocks noGrp="1"/>
          </p:cNvSpPr>
          <p:nvPr>
            <p:ph type="sldNum" sz="quarter" idx="10"/>
          </p:nvPr>
        </p:nvSpPr>
        <p:spPr/>
        <p:txBody>
          <a:bodyPr/>
          <a:lstStyle/>
          <a:p>
            <a:pPr>
              <a:defRPr/>
            </a:pPr>
            <a:fld id="{7231735D-A05B-43E4-AFAF-BB963B7D17B0}" type="slidenum">
              <a:rPr lang="en-US" smtClean="0"/>
              <a:pPr>
                <a:defRPr/>
              </a:pPr>
              <a:t>53</a:t>
            </a:fld>
            <a:endParaRPr lang="en-US"/>
          </a:p>
        </p:txBody>
      </p:sp>
      <p:sp>
        <p:nvSpPr>
          <p:cNvPr id="4" name="Rectangle 3"/>
          <p:cNvSpPr txBox="1">
            <a:spLocks noChangeArrowheads="1"/>
          </p:cNvSpPr>
          <p:nvPr/>
        </p:nvSpPr>
        <p:spPr bwMode="auto">
          <a:xfrm>
            <a:off x="346624" y="1059180"/>
            <a:ext cx="8192359" cy="510098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65000"/>
              </a:spcBef>
              <a:spcAft>
                <a:spcPct val="0"/>
              </a:spcAft>
              <a:buClrTx/>
              <a:buSzTx/>
              <a:tabLst/>
              <a:defRPr/>
            </a:pPr>
            <a:r>
              <a:rPr lang="en-US" sz="1400" kern="0" dirty="0" smtClean="0">
                <a:solidFill>
                  <a:srgbClr val="FF0000"/>
                </a:solidFill>
                <a:latin typeface="+mn-lt"/>
              </a:rPr>
              <a:t>Methods of estimating the filter attenuation without LISN and Spectrum Analyzer</a:t>
            </a:r>
          </a:p>
          <a:p>
            <a:pPr marL="227013" marR="0" lvl="0" indent="-227013" algn="l" defTabSz="914400" rtl="0" eaLnBrk="0" fontAlgn="base" latinLnBrk="0" hangingPunct="0">
              <a:lnSpc>
                <a:spcPct val="100000"/>
              </a:lnSpc>
              <a:spcBef>
                <a:spcPct val="65000"/>
              </a:spcBef>
              <a:spcAft>
                <a:spcPct val="0"/>
              </a:spcAft>
              <a:buClrTx/>
              <a:buSzTx/>
              <a:buFont typeface="Arial" pitchFamily="34" charset="0"/>
              <a:buChar char="•"/>
              <a:tabLst/>
              <a:defRPr/>
            </a:pPr>
            <a:r>
              <a:rPr lang="en-US" sz="1400" b="1" kern="0" dirty="0" smtClean="0">
                <a:latin typeface="+mn-lt"/>
              </a:rPr>
              <a:t>Method 1 – estimation using oscilloscope measurement</a:t>
            </a:r>
          </a:p>
          <a:p>
            <a:pPr marL="684213" lvl="1" indent="-227013" eaLnBrk="0" hangingPunct="0">
              <a:spcBef>
                <a:spcPct val="65000"/>
              </a:spcBef>
              <a:buFont typeface="Arial" pitchFamily="34" charset="0"/>
              <a:buChar char="•"/>
              <a:defRPr/>
            </a:pPr>
            <a:r>
              <a:rPr lang="en-US" sz="1400" kern="0" dirty="0" smtClean="0">
                <a:latin typeface="+mn-lt"/>
              </a:rPr>
              <a:t>Measure the input ripple voltage using a wide bandwidth scope and calculate the attenuation.</a:t>
            </a:r>
          </a:p>
          <a:p>
            <a:pPr marL="684213" lvl="1" indent="-227013" eaLnBrk="0" hangingPunct="0">
              <a:spcBef>
                <a:spcPct val="65000"/>
              </a:spcBef>
              <a:buFont typeface="Arial" pitchFamily="34" charset="0"/>
              <a:buChar char="•"/>
              <a:defRPr/>
            </a:pPr>
            <a:endParaRPr lang="en-US" sz="1400" kern="0" dirty="0" smtClean="0">
              <a:latin typeface="+mn-lt"/>
            </a:endParaRPr>
          </a:p>
          <a:p>
            <a:pPr marL="684213" lvl="1" indent="-227013" eaLnBrk="0" hangingPunct="0">
              <a:spcBef>
                <a:spcPct val="65000"/>
              </a:spcBef>
              <a:buFont typeface="Arial" pitchFamily="34" charset="0"/>
              <a:buChar char="•"/>
              <a:defRPr/>
            </a:pPr>
            <a:endParaRPr lang="en-US" sz="1400" kern="0" dirty="0" smtClean="0">
              <a:latin typeface="+mn-lt"/>
            </a:endParaRPr>
          </a:p>
          <a:p>
            <a:pPr marL="684213" lvl="1" indent="-227013" eaLnBrk="0" hangingPunct="0">
              <a:spcBef>
                <a:spcPct val="65000"/>
              </a:spcBef>
              <a:defRPr/>
            </a:pPr>
            <a:endParaRPr lang="en-US" sz="1400" kern="0" dirty="0" smtClean="0">
              <a:latin typeface="+mn-lt"/>
            </a:endParaRPr>
          </a:p>
          <a:p>
            <a:pPr marL="684213" lvl="1" indent="-227013" eaLnBrk="0" hangingPunct="0">
              <a:spcBef>
                <a:spcPct val="65000"/>
              </a:spcBef>
              <a:buFont typeface="Arial" pitchFamily="34" charset="0"/>
              <a:buChar char="•"/>
              <a:defRPr/>
            </a:pPr>
            <a:r>
              <a:rPr lang="en-US" sz="1400" kern="0" dirty="0" smtClean="0">
                <a:latin typeface="+mn-lt"/>
              </a:rPr>
              <a:t>V</a:t>
            </a:r>
            <a:r>
              <a:rPr lang="en-US" sz="1000" kern="0" dirty="0" smtClean="0">
                <a:latin typeface="+mn-lt"/>
              </a:rPr>
              <a:t>MAX</a:t>
            </a:r>
            <a:r>
              <a:rPr lang="en-US" sz="1400" kern="0" dirty="0" smtClean="0">
                <a:latin typeface="+mn-lt"/>
              </a:rPr>
              <a:t> is the allowed dB</a:t>
            </a:r>
            <a:r>
              <a:rPr lang="el-GR" sz="1400" kern="0" dirty="0" smtClean="0">
                <a:latin typeface="Times New Roman"/>
                <a:cs typeface="Times New Roman"/>
              </a:rPr>
              <a:t>μ</a:t>
            </a:r>
            <a:r>
              <a:rPr lang="en-US" sz="1400" kern="0" dirty="0" smtClean="0">
                <a:latin typeface="+mn-lt"/>
              </a:rPr>
              <a:t>V noise level for the particular EMI standard.</a:t>
            </a:r>
          </a:p>
          <a:p>
            <a:pPr marL="227013" indent="-227013" eaLnBrk="0" hangingPunct="0">
              <a:spcBef>
                <a:spcPct val="65000"/>
              </a:spcBef>
              <a:buFont typeface="Arial" pitchFamily="34" charset="0"/>
              <a:buChar char="•"/>
              <a:defRPr/>
            </a:pPr>
            <a:r>
              <a:rPr lang="en-US" sz="1400" b="1" kern="0" dirty="0" smtClean="0">
                <a:latin typeface="+mn-lt"/>
              </a:rPr>
              <a:t>Method 2 – Estimation using the first harmonic of input current</a:t>
            </a:r>
          </a:p>
          <a:p>
            <a:pPr marL="684213" lvl="1" indent="-227013" eaLnBrk="0" hangingPunct="0">
              <a:spcBef>
                <a:spcPct val="65000"/>
              </a:spcBef>
              <a:buFont typeface="Arial" pitchFamily="34" charset="0"/>
              <a:buChar char="•"/>
              <a:defRPr/>
            </a:pPr>
            <a:r>
              <a:rPr lang="en-US" sz="1400" kern="0" dirty="0" smtClean="0">
                <a:latin typeface="+mn-lt"/>
              </a:rPr>
              <a:t>Assume the input current is a square wave (small ripple approximation)</a:t>
            </a:r>
          </a:p>
          <a:p>
            <a:pPr marL="684213" lvl="1" indent="-227013" eaLnBrk="0" hangingPunct="0">
              <a:spcBef>
                <a:spcPct val="65000"/>
              </a:spcBef>
              <a:buFont typeface="Arial" pitchFamily="34" charset="0"/>
              <a:buChar char="•"/>
              <a:defRPr/>
            </a:pPr>
            <a:endParaRPr lang="en-US" sz="1400" kern="0" dirty="0" smtClean="0">
              <a:latin typeface="+mn-lt"/>
            </a:endParaRPr>
          </a:p>
          <a:p>
            <a:pPr marL="684213" lvl="1" indent="-227013" eaLnBrk="0" hangingPunct="0">
              <a:spcBef>
                <a:spcPct val="65000"/>
              </a:spcBef>
              <a:buFont typeface="Arial" pitchFamily="34" charset="0"/>
              <a:buChar char="•"/>
              <a:defRPr/>
            </a:pPr>
            <a:endParaRPr lang="en-US" sz="1400" kern="0" dirty="0" smtClean="0">
              <a:latin typeface="+mn-lt"/>
            </a:endParaRPr>
          </a:p>
          <a:p>
            <a:pPr marL="684213" lvl="1" indent="-227013" eaLnBrk="0" hangingPunct="0">
              <a:spcBef>
                <a:spcPct val="65000"/>
              </a:spcBef>
              <a:buFont typeface="Arial" pitchFamily="34" charset="0"/>
              <a:buChar char="•"/>
              <a:defRPr/>
            </a:pPr>
            <a:endParaRPr lang="en-US" sz="1400" kern="0" dirty="0" smtClean="0">
              <a:latin typeface="+mn-lt"/>
            </a:endParaRPr>
          </a:p>
          <a:p>
            <a:pPr marL="684213" lvl="1" indent="-227013" eaLnBrk="0" hangingPunct="0">
              <a:spcBef>
                <a:spcPct val="65000"/>
              </a:spcBef>
              <a:buFont typeface="Arial" pitchFamily="34" charset="0"/>
              <a:buChar char="•"/>
              <a:defRPr/>
            </a:pPr>
            <a:r>
              <a:rPr lang="en-US" sz="1000" kern="0" dirty="0" smtClean="0"/>
              <a:t>VMAX is the allowed dB</a:t>
            </a:r>
            <a:r>
              <a:rPr lang="el-GR" sz="1000" kern="0" dirty="0" smtClean="0">
                <a:latin typeface="Times New Roman"/>
                <a:cs typeface="Times New Roman"/>
              </a:rPr>
              <a:t>μ</a:t>
            </a:r>
            <a:r>
              <a:rPr lang="en-US" sz="1000" kern="0" dirty="0" smtClean="0"/>
              <a:t>V noise level for the particular EMI standard.</a:t>
            </a:r>
          </a:p>
          <a:p>
            <a:pPr marL="684213" lvl="1" indent="-227013" eaLnBrk="0" hangingPunct="0">
              <a:spcBef>
                <a:spcPct val="65000"/>
              </a:spcBef>
              <a:buFont typeface="Arial" pitchFamily="34" charset="0"/>
              <a:buChar char="•"/>
              <a:defRPr/>
            </a:pPr>
            <a:r>
              <a:rPr lang="en-US" sz="1000" kern="0" dirty="0" smtClean="0">
                <a:latin typeface="+mn-lt"/>
              </a:rPr>
              <a:t>CIN is the existing input capacitor of the Buck converter.</a:t>
            </a:r>
          </a:p>
          <a:p>
            <a:pPr marL="684213" lvl="1" indent="-227013" eaLnBrk="0" hangingPunct="0">
              <a:spcBef>
                <a:spcPct val="65000"/>
              </a:spcBef>
              <a:buFont typeface="Arial" pitchFamily="34" charset="0"/>
              <a:buChar char="•"/>
              <a:defRPr/>
            </a:pPr>
            <a:r>
              <a:rPr lang="en-US" sz="1000" kern="0" dirty="0" smtClean="0">
                <a:latin typeface="+mn-lt"/>
              </a:rPr>
              <a:t>D is the duty cycle , I is the output current, Fs is the switching frequency</a:t>
            </a:r>
          </a:p>
          <a:p>
            <a:pPr marL="684213" lvl="1" indent="-227013" eaLnBrk="0" hangingPunct="0">
              <a:spcBef>
                <a:spcPct val="65000"/>
              </a:spcBef>
              <a:buFont typeface="Arial" pitchFamily="34" charset="0"/>
              <a:buChar char="•"/>
              <a:defRPr/>
            </a:pPr>
            <a:endParaRPr lang="en-US" sz="1400" kern="0" dirty="0" smtClean="0">
              <a:latin typeface="+mn-lt"/>
            </a:endParaRPr>
          </a:p>
          <a:p>
            <a:pPr marL="684213" lvl="1" indent="-227013" eaLnBrk="0" hangingPunct="0">
              <a:spcBef>
                <a:spcPct val="65000"/>
              </a:spcBef>
              <a:buFont typeface="Arial" pitchFamily="34" charset="0"/>
              <a:buChar char="•"/>
              <a:defRPr/>
            </a:pPr>
            <a:endParaRPr lang="en-US" sz="1400" kern="0" dirty="0" smtClean="0">
              <a:latin typeface="+mn-lt"/>
            </a:endParaRPr>
          </a:p>
          <a:p>
            <a:pPr marL="684213" lvl="1" indent="-227013" eaLnBrk="0" hangingPunct="0">
              <a:spcBef>
                <a:spcPct val="65000"/>
              </a:spcBef>
              <a:buFont typeface="Arial" pitchFamily="34" charset="0"/>
              <a:buChar char="•"/>
              <a:defRPr/>
            </a:pPr>
            <a:endParaRPr lang="en-US" sz="1400" kern="0" dirty="0" smtClean="0">
              <a:latin typeface="+mn-lt"/>
            </a:endParaRPr>
          </a:p>
          <a:p>
            <a:pPr marL="684213" lvl="1" indent="-227013" eaLnBrk="0" hangingPunct="0">
              <a:spcBef>
                <a:spcPct val="65000"/>
              </a:spcBef>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5" name="Object 4"/>
          <p:cNvGraphicFramePr>
            <a:graphicFrameLocks noChangeAspect="1"/>
          </p:cNvGraphicFramePr>
          <p:nvPr/>
        </p:nvGraphicFramePr>
        <p:xfrm>
          <a:off x="1145177" y="2223770"/>
          <a:ext cx="4112623" cy="738163"/>
        </p:xfrm>
        <a:graphic>
          <a:graphicData uri="http://schemas.openxmlformats.org/presentationml/2006/ole">
            <p:oleObj spid="_x0000_s625666" name="Equation" r:id="rId4" imgW="2476440" imgH="444240" progId="Equation.3">
              <p:embed/>
            </p:oleObj>
          </a:graphicData>
        </a:graphic>
      </p:graphicFrame>
      <p:pic>
        <p:nvPicPr>
          <p:cNvPr id="6" name="Picture 5" descr="30165365.tif"/>
          <p:cNvPicPr>
            <a:picLocks noChangeAspect="1"/>
          </p:cNvPicPr>
          <p:nvPr/>
        </p:nvPicPr>
        <p:blipFill>
          <a:blip r:embed="rId5" cstate="print"/>
          <a:stretch>
            <a:fillRect/>
          </a:stretch>
        </p:blipFill>
        <p:spPr>
          <a:xfrm>
            <a:off x="6698170" y="3573970"/>
            <a:ext cx="1980819" cy="1295019"/>
          </a:xfrm>
          <a:prstGeom prst="rect">
            <a:avLst/>
          </a:prstGeom>
        </p:spPr>
      </p:pic>
      <p:pic>
        <p:nvPicPr>
          <p:cNvPr id="625668" name="Picture 4"/>
          <p:cNvPicPr>
            <a:picLocks noChangeAspect="1" noChangeArrowheads="1"/>
          </p:cNvPicPr>
          <p:nvPr/>
        </p:nvPicPr>
        <p:blipFill>
          <a:blip r:embed="rId6" cstate="print"/>
          <a:srcRect/>
          <a:stretch>
            <a:fillRect/>
          </a:stretch>
        </p:blipFill>
        <p:spPr bwMode="auto">
          <a:xfrm>
            <a:off x="1323023" y="4158460"/>
            <a:ext cx="3782377" cy="1146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Conducted EMI Filter</a:t>
            </a:r>
            <a:endParaRPr lang="en-US" dirty="0"/>
          </a:p>
        </p:txBody>
      </p:sp>
      <p:pic>
        <p:nvPicPr>
          <p:cNvPr id="5" name="Content Placeholder 4" descr="30165349.tif"/>
          <p:cNvPicPr>
            <a:picLocks noGrp="1" noChangeAspect="1"/>
          </p:cNvPicPr>
          <p:nvPr>
            <p:ph idx="1"/>
          </p:nvPr>
        </p:nvPicPr>
        <p:blipFill>
          <a:blip r:embed="rId3" cstate="print"/>
          <a:stretch>
            <a:fillRect/>
          </a:stretch>
        </p:blipFill>
        <p:spPr>
          <a:xfrm>
            <a:off x="2201359" y="877388"/>
            <a:ext cx="3376481" cy="2013741"/>
          </a:xfrm>
        </p:spPr>
      </p:pic>
      <p:sp>
        <p:nvSpPr>
          <p:cNvPr id="4" name="Slide Number Placeholder 3"/>
          <p:cNvSpPr>
            <a:spLocks noGrp="1"/>
          </p:cNvSpPr>
          <p:nvPr>
            <p:ph type="sldNum" sz="quarter" idx="10"/>
          </p:nvPr>
        </p:nvSpPr>
        <p:spPr/>
        <p:txBody>
          <a:bodyPr/>
          <a:lstStyle/>
          <a:p>
            <a:pPr>
              <a:defRPr/>
            </a:pPr>
            <a:fld id="{4F510548-8B72-465E-94E8-B6EA06EDAEE3}" type="slidenum">
              <a:rPr lang="en-US" smtClean="0"/>
              <a:pPr>
                <a:defRPr/>
              </a:pPr>
              <a:t>54</a:t>
            </a:fld>
            <a:endParaRPr lang="en-US"/>
          </a:p>
        </p:txBody>
      </p:sp>
      <p:sp>
        <p:nvSpPr>
          <p:cNvPr id="8" name="Rectangle 3"/>
          <p:cNvSpPr txBox="1">
            <a:spLocks noChangeArrowheads="1"/>
          </p:cNvSpPr>
          <p:nvPr/>
        </p:nvSpPr>
        <p:spPr bwMode="auto">
          <a:xfrm>
            <a:off x="274320" y="2865120"/>
            <a:ext cx="8519160" cy="36195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227013" indent="-227013" eaLnBrk="0" hangingPunct="0">
              <a:spcBef>
                <a:spcPct val="65000"/>
              </a:spcBef>
              <a:defRPr/>
            </a:pPr>
            <a:r>
              <a:rPr lang="en-US" sz="1200" kern="0" dirty="0" smtClean="0"/>
              <a:t>Follow the design steps described in AN-2162. </a:t>
            </a:r>
          </a:p>
          <a:p>
            <a:pPr marL="227013" indent="-227013" eaLnBrk="0" hangingPunct="0">
              <a:spcBef>
                <a:spcPct val="65000"/>
              </a:spcBef>
              <a:buFont typeface="Arial" pitchFamily="34" charset="0"/>
              <a:buChar char="•"/>
              <a:defRPr/>
            </a:pPr>
            <a:r>
              <a:rPr lang="en-US" sz="1200" kern="0" dirty="0" smtClean="0">
                <a:latin typeface="+mn-lt"/>
              </a:rPr>
              <a:t>Calculate the required attenuation using Method 1 or Method 2.</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227013" indent="-227013" eaLnBrk="0" hangingPunct="0">
              <a:spcBef>
                <a:spcPct val="65000"/>
              </a:spcBef>
              <a:buFontTx/>
              <a:buChar char="•"/>
            </a:pPr>
            <a:r>
              <a:rPr lang="en-US" sz="1200" kern="0" dirty="0"/>
              <a:t>Capacitor </a:t>
            </a:r>
            <a:r>
              <a:rPr lang="en-US" sz="1200" b="1" kern="0" dirty="0"/>
              <a:t>CIN </a:t>
            </a:r>
            <a:r>
              <a:rPr lang="en-US" sz="1200" kern="0" dirty="0"/>
              <a:t>represents the existing capacitor at the input of the switching </a:t>
            </a:r>
            <a:r>
              <a:rPr lang="en-US" sz="1200" kern="0" dirty="0" smtClean="0"/>
              <a:t>converter.</a:t>
            </a:r>
            <a:endParaRPr lang="en-US" sz="1200" kern="0" dirty="0"/>
          </a:p>
          <a:p>
            <a:pPr marL="227013" lvl="0" indent="-227013" eaLnBrk="0" hangingPunct="0">
              <a:spcBef>
                <a:spcPct val="65000"/>
              </a:spcBef>
              <a:buFontTx/>
              <a:buChar char="•"/>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Inductor</a:t>
            </a:r>
            <a:r>
              <a:rPr kumimoji="0" lang="en-US" sz="1200" b="0" i="0" u="none" strike="noStrike" kern="0" cap="none" spc="0" normalizeH="0" noProof="0" dirty="0" smtClean="0">
                <a:ln>
                  <a:noFill/>
                </a:ln>
                <a:solidFill>
                  <a:schemeClr val="tx1"/>
                </a:solidFill>
                <a:effectLst/>
                <a:uLnTx/>
                <a:uFillTx/>
                <a:latin typeface="+mn-lt"/>
                <a:ea typeface="+mn-ea"/>
                <a:cs typeface="+mn-cs"/>
              </a:rPr>
              <a:t> </a:t>
            </a:r>
            <a:r>
              <a:rPr kumimoji="0" lang="en-US" sz="1200" b="1" i="0" u="none" strike="noStrike" kern="0" cap="none" spc="0" normalizeH="0" noProof="0" dirty="0" smtClean="0">
                <a:ln>
                  <a:noFill/>
                </a:ln>
                <a:solidFill>
                  <a:schemeClr val="tx1"/>
                </a:solidFill>
                <a:effectLst/>
                <a:uLnTx/>
                <a:uFillTx/>
                <a:latin typeface="+mn-lt"/>
                <a:ea typeface="+mn-ea"/>
                <a:cs typeface="+mn-cs"/>
              </a:rPr>
              <a:t>Lf </a:t>
            </a:r>
            <a:r>
              <a:rPr kumimoji="0" lang="en-US" sz="1200" b="0" i="0" u="none" strike="noStrike" kern="0" cap="none" spc="0" normalizeH="0" noProof="0" dirty="0" smtClean="0">
                <a:ln>
                  <a:noFill/>
                </a:ln>
                <a:solidFill>
                  <a:schemeClr val="tx1"/>
                </a:solidFill>
                <a:effectLst/>
                <a:uLnTx/>
                <a:uFillTx/>
                <a:latin typeface="+mn-lt"/>
                <a:ea typeface="+mn-ea"/>
                <a:cs typeface="+mn-cs"/>
              </a:rPr>
              <a:t>is usually between 1</a:t>
            </a:r>
            <a:r>
              <a:rPr kumimoji="0" lang="el-GR" sz="1200" b="0" i="0" u="none" strike="noStrike" kern="0" cap="none" spc="0" normalizeH="0" noProof="0" dirty="0" smtClean="0">
                <a:ln>
                  <a:noFill/>
                </a:ln>
                <a:solidFill>
                  <a:schemeClr val="tx1"/>
                </a:solidFill>
                <a:effectLst/>
                <a:uLnTx/>
                <a:uFillTx/>
                <a:latin typeface="Times New Roman"/>
                <a:cs typeface="Times New Roman"/>
              </a:rPr>
              <a:t>μ</a:t>
            </a:r>
            <a:r>
              <a:rPr kumimoji="0" lang="en-US" sz="1200" b="0" i="0" u="none" strike="noStrike" kern="0" cap="none" spc="0" normalizeH="0" noProof="0" dirty="0" smtClean="0">
                <a:ln>
                  <a:noFill/>
                </a:ln>
                <a:solidFill>
                  <a:schemeClr val="tx1"/>
                </a:solidFill>
                <a:effectLst/>
                <a:uLnTx/>
                <a:uFillTx/>
                <a:latin typeface="Times New Roman"/>
                <a:cs typeface="Times New Roman"/>
              </a:rPr>
              <a:t>H and </a:t>
            </a:r>
            <a:r>
              <a:rPr lang="en-US" sz="1200" kern="0" noProof="0" dirty="0" smtClean="0"/>
              <a:t>10</a:t>
            </a:r>
            <a:r>
              <a:rPr lang="el-GR" sz="1200" kern="0" dirty="0" smtClean="0">
                <a:latin typeface="Times New Roman"/>
                <a:cs typeface="Times New Roman"/>
              </a:rPr>
              <a:t>μ</a:t>
            </a:r>
            <a:r>
              <a:rPr lang="en-US" sz="1200" kern="0" dirty="0" smtClean="0">
                <a:latin typeface="Times New Roman"/>
                <a:cs typeface="Times New Roman"/>
              </a:rPr>
              <a:t>H, </a:t>
            </a:r>
            <a:r>
              <a:rPr lang="en-US" sz="1200" kern="0" dirty="0" smtClean="0"/>
              <a:t>but can be smaller to reduce losses if this is a high current design.</a:t>
            </a:r>
            <a:r>
              <a:rPr kumimoji="0" lang="en-US" sz="1200" b="0" i="0" u="none" strike="noStrike" kern="0" cap="none" spc="0" normalizeH="0" noProof="0" dirty="0" smtClean="0">
                <a:ln>
                  <a:noFill/>
                </a:ln>
                <a:solidFill>
                  <a:schemeClr val="tx1"/>
                </a:solidFill>
                <a:effectLst/>
                <a:uLnTx/>
                <a:uFillTx/>
                <a:latin typeface="+mn-lt"/>
                <a:ea typeface="+mn-ea"/>
                <a:cs typeface="+mn-cs"/>
              </a:rPr>
              <a:t> </a:t>
            </a:r>
          </a:p>
          <a:p>
            <a:pPr marL="227013" lvl="0" indent="-227013" eaLnBrk="0" hangingPunct="0">
              <a:spcBef>
                <a:spcPct val="65000"/>
              </a:spcBef>
              <a:buFontTx/>
              <a:buChar char="•"/>
              <a:defRPr/>
            </a:pPr>
            <a:r>
              <a:rPr kumimoji="0" lang="en-US" sz="1200" b="0" i="0" u="none" strike="noStrike" kern="0" cap="none" spc="0" normalizeH="0" noProof="0" dirty="0" smtClean="0">
                <a:ln>
                  <a:noFill/>
                </a:ln>
                <a:solidFill>
                  <a:schemeClr val="tx1"/>
                </a:solidFill>
                <a:effectLst/>
                <a:uLnTx/>
                <a:uFillTx/>
                <a:latin typeface="+mn-lt"/>
                <a:ea typeface="+mn-ea"/>
                <a:cs typeface="+mn-cs"/>
              </a:rPr>
              <a:t>Calculate capacitor </a:t>
            </a:r>
            <a:r>
              <a:rPr kumimoji="0" lang="en-US" sz="1200" b="1" i="0" u="none" strike="noStrike" kern="0" cap="none" spc="0" normalizeH="0" noProof="0" dirty="0" err="1" smtClean="0">
                <a:ln>
                  <a:noFill/>
                </a:ln>
                <a:solidFill>
                  <a:schemeClr val="tx1"/>
                </a:solidFill>
                <a:effectLst/>
                <a:uLnTx/>
                <a:uFillTx/>
                <a:latin typeface="+mn-lt"/>
                <a:ea typeface="+mn-ea"/>
                <a:cs typeface="+mn-cs"/>
              </a:rPr>
              <a:t>Cf</a:t>
            </a:r>
            <a:r>
              <a:rPr lang="en-US" sz="1200" kern="0" dirty="0" smtClean="0">
                <a:latin typeface="+mn-lt"/>
              </a:rPr>
              <a:t>. Use the larger of the two values (</a:t>
            </a:r>
            <a:r>
              <a:rPr lang="en-US" sz="1200" kern="0" dirty="0" err="1" smtClean="0">
                <a:latin typeface="+mn-lt"/>
              </a:rPr>
              <a:t>Cfa</a:t>
            </a:r>
            <a:r>
              <a:rPr lang="en-US" sz="1200" kern="0" dirty="0" smtClean="0">
                <a:latin typeface="+mn-lt"/>
              </a:rPr>
              <a:t> and </a:t>
            </a:r>
            <a:r>
              <a:rPr lang="en-US" sz="1200" kern="0" dirty="0" err="1" smtClean="0">
                <a:latin typeface="+mn-lt"/>
              </a:rPr>
              <a:t>Cfb</a:t>
            </a:r>
            <a:r>
              <a:rPr lang="en-US" sz="1200" kern="0" dirty="0" smtClean="0">
                <a:latin typeface="+mn-lt"/>
              </a:rPr>
              <a:t>) below:</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65000"/>
              </a:spcBef>
              <a:spcAft>
                <a:spcPct val="0"/>
              </a:spcAft>
              <a:buClrTx/>
              <a:buSzTx/>
              <a:buFontTx/>
              <a:buChar char="•"/>
              <a:tabLst/>
              <a:defRPr/>
            </a:pPr>
            <a:endParaRPr lang="en-US" sz="1200" kern="0" baseline="0" dirty="0" smtClean="0">
              <a:latin typeface="+mn-lt"/>
            </a:endParaRPr>
          </a:p>
          <a:p>
            <a:pPr marL="227013" marR="0" lvl="0" indent="-227013" algn="l" defTabSz="914400" rtl="0" eaLnBrk="0" fontAlgn="base" latinLnBrk="0" hangingPunct="0">
              <a:lnSpc>
                <a:spcPct val="100000"/>
              </a:lnSpc>
              <a:spcBef>
                <a:spcPct val="65000"/>
              </a:spcBef>
              <a:spcAft>
                <a:spcPct val="0"/>
              </a:spcAft>
              <a:buClrTx/>
              <a:buSzTx/>
              <a:buFontTx/>
              <a:buChar char="•"/>
              <a:tabLst/>
              <a:defRPr/>
            </a:pPr>
            <a:endParaRPr lang="en-US" sz="1200" kern="0" dirty="0" smtClean="0">
              <a:latin typeface="+mn-lt"/>
            </a:endParaRPr>
          </a:p>
          <a:p>
            <a:pPr marL="227013" marR="0" lvl="0" indent="-227013" algn="ctr" defTabSz="914400" rtl="0" eaLnBrk="0" fontAlgn="base" latinLnBrk="0" hangingPunct="0">
              <a:lnSpc>
                <a:spcPct val="100000"/>
              </a:lnSpc>
              <a:spcBef>
                <a:spcPct val="65000"/>
              </a:spcBef>
              <a:spcAft>
                <a:spcPct val="0"/>
              </a:spcAft>
              <a:buClrTx/>
              <a:buSzTx/>
              <a:buFontTx/>
              <a:buChar char="•"/>
              <a:tabLst/>
              <a:defRPr/>
            </a:pPr>
            <a:r>
              <a:rPr lang="en-US" sz="1200" kern="0" baseline="0" dirty="0" smtClean="0">
                <a:latin typeface="+mn-lt"/>
              </a:rPr>
              <a:t>Capacitor </a:t>
            </a:r>
            <a:r>
              <a:rPr lang="en-US" sz="1200" b="1" kern="0" baseline="0" dirty="0" err="1" smtClean="0">
                <a:latin typeface="+mn-lt"/>
              </a:rPr>
              <a:t>Cd</a:t>
            </a:r>
            <a:r>
              <a:rPr lang="en-US" sz="1200" b="1" kern="0" baseline="0" dirty="0" smtClean="0">
                <a:latin typeface="+mn-lt"/>
              </a:rPr>
              <a:t> </a:t>
            </a:r>
            <a:r>
              <a:rPr lang="en-US" sz="1200" kern="0" baseline="0" dirty="0" smtClean="0">
                <a:latin typeface="+mn-lt"/>
              </a:rPr>
              <a:t>and</a:t>
            </a:r>
            <a:r>
              <a:rPr lang="en-US" sz="1200" kern="0" dirty="0" smtClean="0">
                <a:latin typeface="+mn-lt"/>
              </a:rPr>
              <a:t> its ESR</a:t>
            </a:r>
            <a:r>
              <a:rPr lang="en-US" sz="1200" kern="0" baseline="0" dirty="0" smtClean="0">
                <a:latin typeface="+mn-lt"/>
              </a:rPr>
              <a:t> provides damping so that the Lf</a:t>
            </a:r>
            <a:r>
              <a:rPr lang="en-US" sz="1200" kern="0" dirty="0" smtClean="0">
                <a:latin typeface="+mn-lt"/>
              </a:rPr>
              <a:t> </a:t>
            </a:r>
            <a:r>
              <a:rPr lang="en-US" sz="1200" kern="0" dirty="0" err="1" smtClean="0">
                <a:latin typeface="+mn-lt"/>
              </a:rPr>
              <a:t>Cf</a:t>
            </a:r>
            <a:r>
              <a:rPr lang="en-US" sz="1200" kern="0" dirty="0" smtClean="0">
                <a:latin typeface="+mn-lt"/>
              </a:rPr>
              <a:t> </a:t>
            </a:r>
            <a:r>
              <a:rPr lang="en-US" sz="1200" kern="0" baseline="0" dirty="0" smtClean="0">
                <a:latin typeface="+mn-lt"/>
              </a:rPr>
              <a:t>filter does</a:t>
            </a:r>
            <a:r>
              <a:rPr lang="en-US" sz="1200" kern="0" dirty="0" smtClean="0">
                <a:latin typeface="+mn-lt"/>
              </a:rPr>
              <a:t> not affect the stability of the switching converter</a:t>
            </a:r>
            <a:r>
              <a:rPr kumimoji="0" lang="en-US" sz="1200" b="0" i="0" u="none" strike="noStrike" kern="0" cap="none" spc="0" normalizeH="0" baseline="0" noProof="0" dirty="0" smtClean="0">
                <a:ln>
                  <a:noFill/>
                </a:ln>
                <a:solidFill>
                  <a:schemeClr val="tx1"/>
                </a:solidFill>
                <a:effectLst/>
                <a:uLnTx/>
                <a:uFillTx/>
                <a:latin typeface="+mn-lt"/>
              </a:rPr>
              <a:t>.</a:t>
            </a:r>
          </a:p>
          <a:p>
            <a:pPr marL="227013" marR="0" lvl="0" indent="-227013" algn="l" defTabSz="914400" rtl="0" eaLnBrk="0" fontAlgn="base" latinLnBrk="0" hangingPunct="0">
              <a:lnSpc>
                <a:spcPct val="100000"/>
              </a:lnSpc>
              <a:spcBef>
                <a:spcPct val="65000"/>
              </a:spcBef>
              <a:spcAft>
                <a:spcPct val="0"/>
              </a:spcAft>
              <a:buClrTx/>
              <a:buSzTx/>
              <a:tabLst/>
              <a:defRPr/>
            </a:pPr>
            <a:endParaRPr kumimoji="0" lang="en-US" sz="1200" b="0" i="0" u="none" strike="noStrike" kern="0" cap="none" spc="0" normalizeH="0" baseline="0" noProof="0" dirty="0" smtClean="0">
              <a:ln>
                <a:noFill/>
              </a:ln>
              <a:solidFill>
                <a:schemeClr val="tx1"/>
              </a:solidFill>
              <a:effectLst/>
              <a:uLnTx/>
              <a:uFillTx/>
              <a:latin typeface="+mn-lt"/>
            </a:endParaRPr>
          </a:p>
        </p:txBody>
      </p:sp>
      <p:pic>
        <p:nvPicPr>
          <p:cNvPr id="399361" name="Picture 1"/>
          <p:cNvPicPr>
            <a:picLocks noChangeAspect="1" noChangeArrowheads="1"/>
          </p:cNvPicPr>
          <p:nvPr/>
        </p:nvPicPr>
        <p:blipFill>
          <a:blip r:embed="rId4" cstate="print"/>
          <a:srcRect/>
          <a:stretch>
            <a:fillRect/>
          </a:stretch>
        </p:blipFill>
        <p:spPr bwMode="auto">
          <a:xfrm>
            <a:off x="939165" y="4314080"/>
            <a:ext cx="1560195" cy="712263"/>
          </a:xfrm>
          <a:prstGeom prst="rect">
            <a:avLst/>
          </a:prstGeom>
          <a:noFill/>
          <a:ln w="9525">
            <a:noFill/>
            <a:miter lim="800000"/>
            <a:headEnd/>
            <a:tailEnd/>
          </a:ln>
        </p:spPr>
      </p:pic>
      <p:pic>
        <p:nvPicPr>
          <p:cNvPr id="399362" name="Picture 2"/>
          <p:cNvPicPr>
            <a:picLocks noChangeAspect="1" noChangeArrowheads="1"/>
          </p:cNvPicPr>
          <p:nvPr/>
        </p:nvPicPr>
        <p:blipFill>
          <a:blip r:embed="rId5" cstate="print"/>
          <a:srcRect/>
          <a:stretch>
            <a:fillRect/>
          </a:stretch>
        </p:blipFill>
        <p:spPr bwMode="auto">
          <a:xfrm>
            <a:off x="2612709" y="4375398"/>
            <a:ext cx="1738311" cy="652850"/>
          </a:xfrm>
          <a:prstGeom prst="rect">
            <a:avLst/>
          </a:prstGeom>
          <a:noFill/>
          <a:ln w="9525">
            <a:noFill/>
            <a:miter lim="800000"/>
            <a:headEnd/>
            <a:tailEnd/>
          </a:ln>
        </p:spPr>
      </p:pic>
      <p:pic>
        <p:nvPicPr>
          <p:cNvPr id="399363" name="Picture 3"/>
          <p:cNvPicPr>
            <a:picLocks noChangeAspect="1" noChangeArrowheads="1"/>
          </p:cNvPicPr>
          <p:nvPr/>
        </p:nvPicPr>
        <p:blipFill>
          <a:blip r:embed="rId6" cstate="print"/>
          <a:srcRect/>
          <a:stretch>
            <a:fillRect/>
          </a:stretch>
        </p:blipFill>
        <p:spPr bwMode="auto">
          <a:xfrm>
            <a:off x="1163955" y="5614035"/>
            <a:ext cx="962025" cy="327287"/>
          </a:xfrm>
          <a:prstGeom prst="rect">
            <a:avLst/>
          </a:prstGeom>
          <a:noFill/>
          <a:ln w="9525">
            <a:noFill/>
            <a:miter lim="800000"/>
            <a:headEnd/>
            <a:tailEnd/>
          </a:ln>
        </p:spPr>
      </p:pic>
      <p:pic>
        <p:nvPicPr>
          <p:cNvPr id="399364" name="Picture 4"/>
          <p:cNvPicPr>
            <a:picLocks noChangeAspect="1" noChangeArrowheads="1"/>
          </p:cNvPicPr>
          <p:nvPr/>
        </p:nvPicPr>
        <p:blipFill>
          <a:blip r:embed="rId7" cstate="print"/>
          <a:srcRect/>
          <a:stretch>
            <a:fillRect/>
          </a:stretch>
        </p:blipFill>
        <p:spPr bwMode="auto">
          <a:xfrm>
            <a:off x="2737485" y="5505008"/>
            <a:ext cx="1278255" cy="434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Conducted EMI Filter Design Tool</a:t>
            </a:r>
            <a:endParaRPr lang="en-US" dirty="0"/>
          </a:p>
        </p:txBody>
      </p:sp>
      <p:sp>
        <p:nvSpPr>
          <p:cNvPr id="4" name="Slide Number Placeholder 3"/>
          <p:cNvSpPr>
            <a:spLocks noGrp="1"/>
          </p:cNvSpPr>
          <p:nvPr>
            <p:ph type="sldNum" sz="quarter" idx="10"/>
          </p:nvPr>
        </p:nvSpPr>
        <p:spPr/>
        <p:txBody>
          <a:bodyPr/>
          <a:lstStyle/>
          <a:p>
            <a:pPr>
              <a:defRPr/>
            </a:pPr>
            <a:fld id="{4F510548-8B72-465E-94E8-B6EA06EDAEE3}" type="slidenum">
              <a:rPr lang="en-US" smtClean="0"/>
              <a:pPr>
                <a:defRPr/>
              </a:pPr>
              <a:t>55</a:t>
            </a:fld>
            <a:endParaRPr lang="en-US"/>
          </a:p>
        </p:txBody>
      </p:sp>
      <p:pic>
        <p:nvPicPr>
          <p:cNvPr id="395267" name="Picture 3"/>
          <p:cNvPicPr>
            <a:picLocks noGrp="1" noChangeAspect="1" noChangeArrowheads="1"/>
          </p:cNvPicPr>
          <p:nvPr>
            <p:ph idx="1"/>
          </p:nvPr>
        </p:nvPicPr>
        <p:blipFill>
          <a:blip r:embed="rId4" cstate="print"/>
          <a:srcRect/>
          <a:stretch>
            <a:fillRect/>
          </a:stretch>
        </p:blipFill>
        <p:spPr bwMode="auto">
          <a:xfrm>
            <a:off x="4754880" y="794572"/>
            <a:ext cx="3747425" cy="5331907"/>
          </a:xfrm>
          <a:prstGeom prst="rect">
            <a:avLst/>
          </a:prstGeom>
          <a:ln w="28575"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236220" y="1402080"/>
            <a:ext cx="4495800" cy="3293209"/>
          </a:xfrm>
          <a:prstGeom prst="rect">
            <a:avLst/>
          </a:prstGeom>
          <a:noFill/>
        </p:spPr>
        <p:txBody>
          <a:bodyPr wrap="square" rtlCol="0">
            <a:spAutoFit/>
          </a:bodyPr>
          <a:lstStyle/>
          <a:p>
            <a:r>
              <a:rPr lang="en-US" sz="1600" dirty="0" smtClean="0"/>
              <a:t>Excel based tool is available to help design the conducted EMI filter.</a:t>
            </a:r>
          </a:p>
          <a:p>
            <a:endParaRPr lang="en-US" sz="1600" dirty="0" smtClean="0"/>
          </a:p>
          <a:p>
            <a:r>
              <a:rPr lang="en-US" sz="1600" dirty="0" smtClean="0"/>
              <a:t>The tool is based on the steps described in </a:t>
            </a:r>
          </a:p>
          <a:p>
            <a:r>
              <a:rPr lang="en-US" sz="1600" dirty="0" smtClean="0"/>
              <a:t>AN-2162.</a:t>
            </a:r>
          </a:p>
          <a:p>
            <a:endParaRPr lang="en-US" sz="1600" dirty="0"/>
          </a:p>
          <a:p>
            <a:r>
              <a:rPr lang="en-US" sz="1600" dirty="0" smtClean="0"/>
              <a:t>The filter design can be printed on one page.</a:t>
            </a:r>
          </a:p>
          <a:p>
            <a:endParaRPr lang="en-US" sz="1600" dirty="0"/>
          </a:p>
          <a:p>
            <a:r>
              <a:rPr lang="en-US" sz="1600" dirty="0" smtClean="0"/>
              <a:t>	</a:t>
            </a:r>
          </a:p>
          <a:p>
            <a:r>
              <a:rPr lang="en-US" sz="1600" dirty="0"/>
              <a:t>	</a:t>
            </a:r>
            <a:endParaRPr lang="en-US" sz="1600" dirty="0" smtClean="0"/>
          </a:p>
          <a:p>
            <a:r>
              <a:rPr lang="en-US" sz="1600" dirty="0"/>
              <a:t> </a:t>
            </a:r>
            <a:r>
              <a:rPr lang="en-US" sz="1600" dirty="0" smtClean="0"/>
              <a:t>       double click to open calculator</a:t>
            </a:r>
          </a:p>
          <a:p>
            <a:r>
              <a:rPr lang="en-US" sz="1600" dirty="0" smtClean="0"/>
              <a:t> </a:t>
            </a:r>
          </a:p>
          <a:p>
            <a:endParaRPr lang="en-US" sz="1600" dirty="0"/>
          </a:p>
        </p:txBody>
      </p:sp>
      <p:cxnSp>
        <p:nvCxnSpPr>
          <p:cNvPr id="11" name="Straight Arrow Connector 10"/>
          <p:cNvCxnSpPr/>
          <p:nvPr/>
        </p:nvCxnSpPr>
        <p:spPr>
          <a:xfrm>
            <a:off x="4343400" y="3055620"/>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1546860" y="4222433"/>
          <a:ext cx="1356360" cy="1059656"/>
        </p:xfrm>
        <a:graphic>
          <a:graphicData uri="http://schemas.openxmlformats.org/presentationml/2006/ole">
            <p:oleObj spid="_x0000_s395270" name="Worksheet" showAsIcon="1" r:id="rId5" imgW="914400" imgH="714240" progId="Excel.Sheet.8">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68288" y="0"/>
            <a:ext cx="8229600" cy="1143000"/>
          </a:xfrm>
        </p:spPr>
        <p:txBody>
          <a:bodyPr/>
          <a:lstStyle/>
          <a:p>
            <a:pPr eaLnBrk="1" hangingPunct="1"/>
            <a:r>
              <a:rPr lang="en-US" dirty="0" smtClean="0"/>
              <a:t>Conducted EMI Before and After Filter</a:t>
            </a:r>
          </a:p>
        </p:txBody>
      </p:sp>
      <p:pic>
        <p:nvPicPr>
          <p:cNvPr id="28" name="Content Placeholder 27" descr="30165363.tif"/>
          <p:cNvPicPr>
            <a:picLocks noGrp="1" noChangeAspect="1"/>
          </p:cNvPicPr>
          <p:nvPr>
            <p:ph sz="half" idx="2"/>
          </p:nvPr>
        </p:nvPicPr>
        <p:blipFill>
          <a:blip r:embed="rId3" cstate="print"/>
          <a:stretch>
            <a:fillRect/>
          </a:stretch>
        </p:blipFill>
        <p:spPr>
          <a:xfrm>
            <a:off x="939959" y="2864644"/>
            <a:ext cx="3074670" cy="2571750"/>
          </a:xfrm>
        </p:spPr>
      </p:pic>
      <p:pic>
        <p:nvPicPr>
          <p:cNvPr id="29" name="Content Placeholder 28" descr="30165364.tif"/>
          <p:cNvPicPr>
            <a:picLocks noGrp="1" noChangeAspect="1"/>
          </p:cNvPicPr>
          <p:nvPr>
            <p:ph sz="quarter" idx="4"/>
          </p:nvPr>
        </p:nvPicPr>
        <p:blipFill>
          <a:blip r:embed="rId4" cstate="print"/>
          <a:stretch>
            <a:fillRect/>
          </a:stretch>
        </p:blipFill>
        <p:spPr>
          <a:xfrm>
            <a:off x="5128577" y="2862358"/>
            <a:ext cx="3074670" cy="2576322"/>
          </a:xfrm>
        </p:spPr>
      </p:pic>
      <p:sp>
        <p:nvSpPr>
          <p:cNvPr id="80903" name="Slide Number Placeholder 3"/>
          <p:cNvSpPr>
            <a:spLocks noGrp="1"/>
          </p:cNvSpPr>
          <p:nvPr>
            <p:ph type="sldNum" sz="quarter" idx="10"/>
          </p:nvPr>
        </p:nvSpPr>
        <p:spPr>
          <a:noFill/>
        </p:spPr>
        <p:txBody>
          <a:bodyPr/>
          <a:lstStyle/>
          <a:p>
            <a:fld id="{2B4F06ED-A1EF-433B-BFAE-4DE8893276BC}" type="slidenum">
              <a:rPr lang="en-US" smtClean="0">
                <a:latin typeface="Arial" pitchFamily="34" charset="0"/>
              </a:rPr>
              <a:pPr/>
              <a:t>56</a:t>
            </a:fld>
            <a:endParaRPr lang="en-US" smtClean="0">
              <a:latin typeface="Arial" pitchFamily="34" charset="0"/>
            </a:endParaRPr>
          </a:p>
        </p:txBody>
      </p:sp>
      <p:sp>
        <p:nvSpPr>
          <p:cNvPr id="80912" name="Slide Number Placeholder 13"/>
          <p:cNvSpPr txBox="1">
            <a:spLocks/>
          </p:cNvSpPr>
          <p:nvPr/>
        </p:nvSpPr>
        <p:spPr bwMode="auto">
          <a:xfrm>
            <a:off x="4410075" y="6546850"/>
            <a:ext cx="404813" cy="173038"/>
          </a:xfrm>
          <a:prstGeom prst="rect">
            <a:avLst/>
          </a:prstGeom>
          <a:noFill/>
          <a:ln w="9525">
            <a:noFill/>
            <a:miter lim="800000"/>
            <a:headEnd/>
            <a:tailEnd/>
          </a:ln>
        </p:spPr>
        <p:txBody>
          <a:bodyPr/>
          <a:lstStyle/>
          <a:p>
            <a:pPr algn="r"/>
            <a:fld id="{EBC25589-DB4C-40CE-82DC-8F65288B9E0E}" type="slidenum">
              <a:rPr lang="en-US" sz="800"/>
              <a:pPr algn="r"/>
              <a:t>56</a:t>
            </a:fld>
            <a:endParaRPr lang="en-US" sz="800"/>
          </a:p>
        </p:txBody>
      </p:sp>
      <p:sp>
        <p:nvSpPr>
          <p:cNvPr id="23" name="Left Arrow 22">
            <a:hlinkClick r:id="rId5"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 Placeholder 25"/>
          <p:cNvSpPr>
            <a:spLocks noGrp="1"/>
          </p:cNvSpPr>
          <p:nvPr>
            <p:ph type="body" idx="1"/>
          </p:nvPr>
        </p:nvSpPr>
        <p:spPr>
          <a:xfrm>
            <a:off x="457200" y="1535112"/>
            <a:ext cx="4040188" cy="1101407"/>
          </a:xfrm>
        </p:spPr>
        <p:txBody>
          <a:bodyPr/>
          <a:lstStyle/>
          <a:p>
            <a:r>
              <a:rPr lang="en-US" sz="1600" b="0" dirty="0" smtClean="0"/>
              <a:t>VIN = 30V, VOUT=3.3V, </a:t>
            </a:r>
          </a:p>
          <a:p>
            <a:r>
              <a:rPr lang="en-US" sz="1600" b="0" dirty="0" smtClean="0"/>
              <a:t>IOUT = 1.6A, CIN = 10</a:t>
            </a:r>
            <a:r>
              <a:rPr lang="el-GR" sz="1600" b="0" dirty="0" smtClean="0">
                <a:latin typeface="Times New Roman"/>
                <a:cs typeface="Times New Roman"/>
              </a:rPr>
              <a:t>μ</a:t>
            </a:r>
            <a:r>
              <a:rPr lang="en-US" sz="1600" b="0" dirty="0" smtClean="0">
                <a:latin typeface="Times New Roman"/>
                <a:cs typeface="Times New Roman"/>
              </a:rPr>
              <a:t>F + </a:t>
            </a:r>
            <a:r>
              <a:rPr lang="en-US" sz="1600" b="0" dirty="0" smtClean="0"/>
              <a:t>1</a:t>
            </a:r>
            <a:r>
              <a:rPr lang="el-GR" sz="1600" b="0" dirty="0" smtClean="0">
                <a:latin typeface="Times New Roman"/>
                <a:cs typeface="Times New Roman"/>
              </a:rPr>
              <a:t>μ</a:t>
            </a:r>
            <a:r>
              <a:rPr lang="en-US" sz="1600" b="0" dirty="0" smtClean="0">
                <a:latin typeface="Times New Roman"/>
                <a:cs typeface="Times New Roman"/>
              </a:rPr>
              <a:t>F,</a:t>
            </a:r>
          </a:p>
          <a:p>
            <a:r>
              <a:rPr lang="en-US" sz="1600" b="0" dirty="0" smtClean="0"/>
              <a:t>Fs = 370kHz</a:t>
            </a:r>
          </a:p>
          <a:p>
            <a:r>
              <a:rPr lang="en-US" sz="1600" b="0" dirty="0" smtClean="0"/>
              <a:t>Results before installing filter:</a:t>
            </a:r>
            <a:endParaRPr lang="en-US" sz="1600" b="0" dirty="0"/>
          </a:p>
        </p:txBody>
      </p:sp>
      <p:sp>
        <p:nvSpPr>
          <p:cNvPr id="30" name="Text Placeholder 25"/>
          <p:cNvSpPr>
            <a:spLocks noGrp="1"/>
          </p:cNvSpPr>
          <p:nvPr>
            <p:ph type="body" idx="1"/>
          </p:nvPr>
        </p:nvSpPr>
        <p:spPr>
          <a:xfrm>
            <a:off x="4937760" y="1565592"/>
            <a:ext cx="4040188" cy="1101407"/>
          </a:xfrm>
        </p:spPr>
        <p:txBody>
          <a:bodyPr/>
          <a:lstStyle/>
          <a:p>
            <a:r>
              <a:rPr lang="en-US" sz="1600" b="0" dirty="0" smtClean="0"/>
              <a:t>Results with the following filter:</a:t>
            </a:r>
          </a:p>
          <a:p>
            <a:r>
              <a:rPr lang="en-US" sz="1600" b="0" dirty="0" smtClean="0"/>
              <a:t>Lf = 3.9 </a:t>
            </a:r>
            <a:r>
              <a:rPr lang="el-GR" sz="1600" b="0" dirty="0" smtClean="0">
                <a:latin typeface="Times New Roman"/>
                <a:cs typeface="Times New Roman"/>
              </a:rPr>
              <a:t>μ</a:t>
            </a:r>
            <a:r>
              <a:rPr lang="en-US" sz="1600" b="0" dirty="0" smtClean="0"/>
              <a:t>H, </a:t>
            </a:r>
            <a:r>
              <a:rPr lang="en-US" sz="1600" b="0" dirty="0" err="1" smtClean="0"/>
              <a:t>Cf</a:t>
            </a:r>
            <a:r>
              <a:rPr lang="en-US" sz="1600" b="0" dirty="0" smtClean="0"/>
              <a:t> = 10</a:t>
            </a:r>
            <a:r>
              <a:rPr lang="el-GR" sz="1600" b="0" dirty="0" smtClean="0">
                <a:latin typeface="Times New Roman"/>
                <a:cs typeface="Times New Roman"/>
              </a:rPr>
              <a:t> μ</a:t>
            </a:r>
            <a:r>
              <a:rPr lang="en-US" sz="1600" b="0" dirty="0" smtClean="0"/>
              <a:t>F, </a:t>
            </a:r>
            <a:r>
              <a:rPr lang="en-US" sz="1600" b="0" dirty="0" err="1" smtClean="0"/>
              <a:t>Cd</a:t>
            </a:r>
            <a:r>
              <a:rPr lang="en-US" sz="1600" b="0" dirty="0" smtClean="0"/>
              <a:t> = 100</a:t>
            </a:r>
            <a:r>
              <a:rPr lang="el-GR" sz="1600" b="0" dirty="0" smtClean="0">
                <a:latin typeface="Times New Roman"/>
                <a:cs typeface="Times New Roman"/>
              </a:rPr>
              <a:t> μ</a:t>
            </a:r>
            <a:r>
              <a:rPr lang="en-US" sz="1600" b="0" dirty="0" smtClean="0"/>
              <a:t>F</a:t>
            </a:r>
            <a:endParaRPr lang="en-US" sz="1600" b="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Slide Number Placeholder 2"/>
          <p:cNvSpPr>
            <a:spLocks noGrp="1"/>
          </p:cNvSpPr>
          <p:nvPr>
            <p:ph type="sldNum" sz="quarter" idx="10"/>
          </p:nvPr>
        </p:nvSpPr>
        <p:spPr>
          <a:noFill/>
        </p:spPr>
        <p:txBody>
          <a:bodyPr/>
          <a:lstStyle/>
          <a:p>
            <a:fld id="{50463817-AEA4-4DB6-8A74-97DD8223C94C}" type="slidenum">
              <a:rPr lang="en-US" smtClean="0">
                <a:latin typeface="Arial" pitchFamily="34" charset="0"/>
              </a:rPr>
              <a:pPr/>
              <a:t>57</a:t>
            </a:fld>
            <a:endParaRPr lang="en-US" smtClean="0">
              <a:latin typeface="Arial" pitchFamily="34" charset="0"/>
            </a:endParaRPr>
          </a:p>
        </p:txBody>
      </p:sp>
      <p:sp>
        <p:nvSpPr>
          <p:cNvPr id="81923" name="Rectangle 10"/>
          <p:cNvSpPr>
            <a:spLocks noGrp="1" noChangeArrowheads="1"/>
          </p:cNvSpPr>
          <p:nvPr>
            <p:ph type="title"/>
          </p:nvPr>
        </p:nvSpPr>
        <p:spPr/>
        <p:txBody>
          <a:bodyPr/>
          <a:lstStyle/>
          <a:p>
            <a:pPr eaLnBrk="1" hangingPunct="1"/>
            <a:r>
              <a:rPr lang="en-US" smtClean="0"/>
              <a:t>AGENDA</a:t>
            </a:r>
          </a:p>
        </p:txBody>
      </p:sp>
      <p:sp>
        <p:nvSpPr>
          <p:cNvPr id="27" name="Rectangle 73"/>
          <p:cNvSpPr>
            <a:spLocks noChangeArrowheads="1"/>
          </p:cNvSpPr>
          <p:nvPr/>
        </p:nvSpPr>
        <p:spPr bwMode="auto">
          <a:xfrm>
            <a:off x="1114425" y="4679950"/>
            <a:ext cx="7096125" cy="711200"/>
          </a:xfrm>
          <a:prstGeom prst="rect">
            <a:avLst/>
          </a:prstGeom>
          <a:solidFill>
            <a:srgbClr val="FFFFFF"/>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sz="2800" b="1" dirty="0">
                <a:latin typeface="Arial" charset="0"/>
              </a:rPr>
              <a:t>Summary</a:t>
            </a:r>
          </a:p>
        </p:txBody>
      </p:sp>
      <p:grpSp>
        <p:nvGrpSpPr>
          <p:cNvPr id="81925" name="Group 19"/>
          <p:cNvGrpSpPr>
            <a:grpSpLocks/>
          </p:cNvGrpSpPr>
          <p:nvPr/>
        </p:nvGrpSpPr>
        <p:grpSpPr bwMode="auto">
          <a:xfrm>
            <a:off x="844550" y="1187450"/>
            <a:ext cx="7366000" cy="3435350"/>
            <a:chOff x="844063" y="1345223"/>
            <a:chExt cx="7366243" cy="3435837"/>
          </a:xfrm>
        </p:grpSpPr>
        <p:sp>
          <p:nvSpPr>
            <p:cNvPr id="9228" name="Rectangle 73"/>
            <p:cNvSpPr>
              <a:spLocks noChangeArrowheads="1"/>
            </p:cNvSpPr>
            <p:nvPr/>
          </p:nvSpPr>
          <p:spPr bwMode="auto">
            <a:xfrm>
              <a:off x="1113947" y="1345223"/>
              <a:ext cx="7096359" cy="712889"/>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EMI Overview – definition and standards</a:t>
              </a:r>
            </a:p>
          </p:txBody>
        </p:sp>
        <p:sp>
          <p:nvSpPr>
            <p:cNvPr id="15" name="Rectangle 73"/>
            <p:cNvSpPr>
              <a:spLocks noChangeArrowheads="1"/>
            </p:cNvSpPr>
            <p:nvPr/>
          </p:nvSpPr>
          <p:spPr bwMode="auto">
            <a:xfrm>
              <a:off x="1113947" y="2026358"/>
              <a:ext cx="7096359" cy="711301"/>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Noise Sources Identification</a:t>
              </a:r>
            </a:p>
          </p:txBody>
        </p:sp>
        <p:sp>
          <p:nvSpPr>
            <p:cNvPr id="18" name="Rectangle 73"/>
            <p:cNvSpPr>
              <a:spLocks noChangeArrowheads="1"/>
            </p:cNvSpPr>
            <p:nvPr/>
          </p:nvSpPr>
          <p:spPr bwMode="auto">
            <a:xfrm>
              <a:off x="1113947" y="2707491"/>
              <a:ext cx="7096359" cy="711301"/>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dirty="0" err="1">
                  <a:solidFill>
                    <a:schemeClr val="bg1">
                      <a:lumMod val="50000"/>
                    </a:schemeClr>
                  </a:solidFill>
                  <a:latin typeface="Arial" charset="0"/>
                </a:rPr>
                <a:t>Minimize</a:t>
              </a:r>
              <a:r>
                <a:rPr lang="fr-FR" dirty="0">
                  <a:solidFill>
                    <a:schemeClr val="bg1">
                      <a:lumMod val="50000"/>
                    </a:schemeClr>
                  </a:solidFill>
                  <a:latin typeface="Arial" charset="0"/>
                </a:rPr>
                <a:t> EMI </a:t>
              </a:r>
              <a:r>
                <a:rPr lang="en-US" dirty="0">
                  <a:solidFill>
                    <a:schemeClr val="bg1">
                      <a:lumMod val="50000"/>
                    </a:schemeClr>
                  </a:solidFill>
                  <a:latin typeface="Arial" charset="0"/>
                </a:rPr>
                <a:t>Generation</a:t>
              </a:r>
              <a:r>
                <a:rPr lang="fr-FR" dirty="0">
                  <a:solidFill>
                    <a:schemeClr val="bg1">
                      <a:lumMod val="50000"/>
                    </a:schemeClr>
                  </a:solidFill>
                  <a:latin typeface="Arial" charset="0"/>
                </a:rPr>
                <a:t> by </a:t>
              </a:r>
              <a:r>
                <a:rPr lang="fr-FR" dirty="0" err="1">
                  <a:solidFill>
                    <a:schemeClr val="bg1">
                      <a:lumMod val="50000"/>
                    </a:schemeClr>
                  </a:solidFill>
                  <a:latin typeface="Arial" charset="0"/>
                </a:rPr>
                <a:t>Layout</a:t>
              </a:r>
              <a:endParaRPr lang="fr-FR" dirty="0">
                <a:solidFill>
                  <a:schemeClr val="bg1">
                    <a:lumMod val="50000"/>
                  </a:schemeClr>
                </a:solidFill>
                <a:latin typeface="Arial" charset="0"/>
              </a:endParaRPr>
            </a:p>
          </p:txBody>
        </p:sp>
        <p:sp>
          <p:nvSpPr>
            <p:cNvPr id="21" name="Rectangle 73"/>
            <p:cNvSpPr>
              <a:spLocks noChangeArrowheads="1"/>
            </p:cNvSpPr>
            <p:nvPr/>
          </p:nvSpPr>
          <p:spPr bwMode="auto">
            <a:xfrm>
              <a:off x="1113947" y="3388626"/>
              <a:ext cx="7096359" cy="711301"/>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dirty="0" err="1">
                  <a:solidFill>
                    <a:schemeClr val="bg1">
                      <a:lumMod val="50000"/>
                    </a:schemeClr>
                  </a:solidFill>
                  <a:latin typeface="Arial" charset="0"/>
                </a:rPr>
                <a:t>Protect</a:t>
              </a:r>
              <a:r>
                <a:rPr lang="fr-FR" dirty="0">
                  <a:solidFill>
                    <a:schemeClr val="bg1">
                      <a:lumMod val="50000"/>
                    </a:schemeClr>
                  </a:solidFill>
                  <a:latin typeface="Arial" charset="0"/>
                </a:rPr>
                <a:t> Sensitive Circuits </a:t>
              </a:r>
              <a:r>
                <a:rPr lang="fr-FR" dirty="0" err="1">
                  <a:solidFill>
                    <a:schemeClr val="bg1">
                      <a:lumMod val="50000"/>
                    </a:schemeClr>
                  </a:solidFill>
                  <a:latin typeface="Arial" charset="0"/>
                </a:rPr>
                <a:t>from</a:t>
              </a:r>
              <a:r>
                <a:rPr lang="fr-FR" dirty="0">
                  <a:solidFill>
                    <a:schemeClr val="bg1">
                      <a:lumMod val="50000"/>
                    </a:schemeClr>
                  </a:solidFill>
                  <a:latin typeface="Arial" charset="0"/>
                </a:rPr>
                <a:t> Noise</a:t>
              </a:r>
            </a:p>
          </p:txBody>
        </p:sp>
        <p:sp>
          <p:nvSpPr>
            <p:cNvPr id="24" name="Rectangle 73"/>
            <p:cNvSpPr>
              <a:spLocks noChangeArrowheads="1"/>
            </p:cNvSpPr>
            <p:nvPr/>
          </p:nvSpPr>
          <p:spPr bwMode="auto">
            <a:xfrm>
              <a:off x="1113947" y="4068172"/>
              <a:ext cx="7096359" cy="712888"/>
            </a:xfrm>
            <a:prstGeom prst="rect">
              <a:avLst/>
            </a:prstGeom>
            <a:solidFill>
              <a:schemeClr val="bg1">
                <a:lumMod val="75000"/>
              </a:schemeClr>
            </a:solid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dirty="0">
                  <a:solidFill>
                    <a:schemeClr val="bg1">
                      <a:lumMod val="50000"/>
                    </a:schemeClr>
                  </a:solidFill>
                  <a:latin typeface="Arial" charset="0"/>
                </a:rPr>
                <a:t>Conducted EMI and EMI Filters</a:t>
              </a:r>
            </a:p>
          </p:txBody>
        </p:sp>
        <p:sp>
          <p:nvSpPr>
            <p:cNvPr id="34" name="Oval 20"/>
            <p:cNvSpPr>
              <a:spLocks noChangeArrowheads="1"/>
            </p:cNvSpPr>
            <p:nvPr/>
          </p:nvSpPr>
          <p:spPr bwMode="auto">
            <a:xfrm>
              <a:off x="844063" y="1415804"/>
              <a:ext cx="570745" cy="527294"/>
            </a:xfrm>
            <a:prstGeom prst="ellipse">
              <a:avLst/>
            </a:prstGeom>
            <a:solidFill>
              <a:schemeClr val="bg1">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sp>
          <p:nvSpPr>
            <p:cNvPr id="35" name="Oval 20"/>
            <p:cNvSpPr>
              <a:spLocks noChangeArrowheads="1"/>
            </p:cNvSpPr>
            <p:nvPr/>
          </p:nvSpPr>
          <p:spPr bwMode="auto">
            <a:xfrm>
              <a:off x="844063" y="2104535"/>
              <a:ext cx="570745" cy="527294"/>
            </a:xfrm>
            <a:prstGeom prst="ellipse">
              <a:avLst/>
            </a:prstGeom>
            <a:solidFill>
              <a:schemeClr val="bg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sp>
          <p:nvSpPr>
            <p:cNvPr id="36" name="Oval 20"/>
            <p:cNvSpPr>
              <a:spLocks noChangeArrowheads="1"/>
            </p:cNvSpPr>
            <p:nvPr/>
          </p:nvSpPr>
          <p:spPr bwMode="auto">
            <a:xfrm>
              <a:off x="844063" y="2793266"/>
              <a:ext cx="570745" cy="527294"/>
            </a:xfrm>
            <a:prstGeom prst="ellipse">
              <a:avLst/>
            </a:prstGeom>
            <a:solidFill>
              <a:schemeClr val="bg1">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sp>
          <p:nvSpPr>
            <p:cNvPr id="37" name="Oval 20"/>
            <p:cNvSpPr>
              <a:spLocks noChangeArrowheads="1"/>
            </p:cNvSpPr>
            <p:nvPr/>
          </p:nvSpPr>
          <p:spPr bwMode="auto">
            <a:xfrm>
              <a:off x="844063" y="3481997"/>
              <a:ext cx="570745" cy="527294"/>
            </a:xfrm>
            <a:prstGeom prst="ellipse">
              <a:avLst/>
            </a:prstGeom>
            <a:solidFill>
              <a:schemeClr val="bg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sp>
          <p:nvSpPr>
            <p:cNvPr id="38" name="Oval 20"/>
            <p:cNvSpPr>
              <a:spLocks noChangeArrowheads="1"/>
            </p:cNvSpPr>
            <p:nvPr/>
          </p:nvSpPr>
          <p:spPr bwMode="auto">
            <a:xfrm>
              <a:off x="844063" y="4170728"/>
              <a:ext cx="570745" cy="527294"/>
            </a:xfrm>
            <a:prstGeom prst="ellipse">
              <a:avLst/>
            </a:prstGeom>
            <a:solidFill>
              <a:schemeClr val="bg1">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3200" dirty="0">
                  <a:solidFill>
                    <a:schemeClr val="bg1">
                      <a:lumMod val="50000"/>
                    </a:schemeClr>
                  </a:solidFill>
                  <a:latin typeface="+mj-lt"/>
                  <a:sym typeface="Wingdings"/>
                </a:rPr>
                <a:t></a:t>
              </a:r>
              <a:endParaRPr lang="en-US" sz="3200" dirty="0">
                <a:solidFill>
                  <a:schemeClr val="bg1">
                    <a:lumMod val="50000"/>
                  </a:schemeClr>
                </a:solidFill>
                <a:latin typeface="+mj-lt"/>
              </a:endParaRPr>
            </a:p>
          </p:txBody>
        </p:sp>
      </p:grpSp>
      <p:sp>
        <p:nvSpPr>
          <p:cNvPr id="39" name="Oval 20"/>
          <p:cNvSpPr>
            <a:spLocks noChangeArrowheads="1"/>
          </p:cNvSpPr>
          <p:nvPr/>
        </p:nvSpPr>
        <p:spPr bwMode="auto">
          <a:xfrm>
            <a:off x="844063" y="4789123"/>
            <a:ext cx="570745" cy="527294"/>
          </a:xfrm>
          <a:prstGeom prst="ellipse">
            <a:avLst/>
          </a:prstGeom>
          <a:solidFill>
            <a:srgbClr val="00B0F0"/>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sz="3200" dirty="0">
                <a:solidFill>
                  <a:srgbClr val="FFFFFF"/>
                </a:solidFill>
                <a:latin typeface="+mj-lt"/>
                <a:sym typeface="Wingdings"/>
              </a:rPr>
              <a:t></a:t>
            </a:r>
            <a:endParaRPr lang="en-US" sz="3200" dirty="0">
              <a:solidFill>
                <a:srgbClr val="FFFFFF"/>
              </a:solidFill>
              <a:latin typeface="+mj-lt"/>
            </a:endParaRPr>
          </a:p>
        </p:txBody>
      </p:sp>
      <p:sp>
        <p:nvSpPr>
          <p:cNvPr id="17" name="Left Arrow 16">
            <a:hlinkClick r:id="rId4"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SUMMARY</a:t>
            </a:r>
          </a:p>
        </p:txBody>
      </p:sp>
      <p:sp>
        <p:nvSpPr>
          <p:cNvPr id="82947" name="Content Placeholder 4"/>
          <p:cNvSpPr>
            <a:spLocks noGrp="1"/>
          </p:cNvSpPr>
          <p:nvPr>
            <p:ph idx="1"/>
          </p:nvPr>
        </p:nvSpPr>
        <p:spPr/>
        <p:txBody>
          <a:bodyPr/>
          <a:lstStyle/>
          <a:p>
            <a:pPr eaLnBrk="1" hangingPunct="1"/>
            <a:r>
              <a:rPr lang="en-US" smtClean="0"/>
              <a:t>EMI is Electromagnetic Interference. There are many EMC standards, based on regions and applications</a:t>
            </a:r>
          </a:p>
          <a:p>
            <a:pPr eaLnBrk="1" hangingPunct="1"/>
            <a:r>
              <a:rPr lang="en-US" smtClean="0"/>
              <a:t>SMPSs are big source of radiated and conducted EMI</a:t>
            </a:r>
          </a:p>
          <a:p>
            <a:pPr eaLnBrk="1" hangingPunct="1"/>
            <a:r>
              <a:rPr lang="en-US" smtClean="0"/>
              <a:t>EMI comes from high power switching action</a:t>
            </a:r>
          </a:p>
          <a:p>
            <a:pPr eaLnBrk="1" hangingPunct="1"/>
            <a:r>
              <a:rPr lang="en-US" smtClean="0"/>
              <a:t>EMI problems can be mitigated by identifying high di/dt loop and reducing loop area by careful board layout</a:t>
            </a:r>
          </a:p>
          <a:p>
            <a:pPr eaLnBrk="1" hangingPunct="1"/>
            <a:r>
              <a:rPr lang="en-US" smtClean="0"/>
              <a:t>Sensitive circuits should be protected with careful layout and shielding</a:t>
            </a:r>
          </a:p>
          <a:p>
            <a:pPr eaLnBrk="1" hangingPunct="1"/>
            <a:r>
              <a:rPr lang="en-US" smtClean="0"/>
              <a:t>Filters can be designed to attenuate conducted EMI to protect supply / Load</a:t>
            </a:r>
          </a:p>
          <a:p>
            <a:pPr eaLnBrk="1" hangingPunct="1"/>
            <a:r>
              <a:rPr lang="en-US" smtClean="0"/>
              <a:t>Filters also help reduce radiated EMI</a:t>
            </a:r>
          </a:p>
        </p:txBody>
      </p:sp>
      <p:sp>
        <p:nvSpPr>
          <p:cNvPr id="82948" name="Slide Number Placeholder 2"/>
          <p:cNvSpPr>
            <a:spLocks noGrp="1"/>
          </p:cNvSpPr>
          <p:nvPr>
            <p:ph type="sldNum" sz="quarter" idx="10"/>
          </p:nvPr>
        </p:nvSpPr>
        <p:spPr>
          <a:noFill/>
        </p:spPr>
        <p:txBody>
          <a:bodyPr/>
          <a:lstStyle/>
          <a:p>
            <a:fld id="{1FB31DF4-292B-45D8-9CB5-34F2879254CE}" type="slidenum">
              <a:rPr lang="en-US" smtClean="0">
                <a:latin typeface="Arial" pitchFamily="34" charset="0"/>
              </a:rPr>
              <a:pPr/>
              <a:t>58</a:t>
            </a:fld>
            <a:endParaRPr lang="en-US" smtClean="0">
              <a:latin typeface="Arial" pitchFamily="34" charset="0"/>
            </a:endParaRPr>
          </a:p>
        </p:txBody>
      </p:sp>
      <p:sp>
        <p:nvSpPr>
          <p:cNvPr id="5" name="Left Arrow 4">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Slide Number Placeholder 2"/>
          <p:cNvSpPr>
            <a:spLocks noGrp="1"/>
          </p:cNvSpPr>
          <p:nvPr>
            <p:ph type="sldNum" sz="quarter" idx="10"/>
          </p:nvPr>
        </p:nvSpPr>
        <p:spPr>
          <a:noFill/>
        </p:spPr>
        <p:txBody>
          <a:bodyPr/>
          <a:lstStyle/>
          <a:p>
            <a:fld id="{0C8E63B0-1584-486D-8F13-C36AD7E93606}" type="slidenum">
              <a:rPr lang="en-US" smtClean="0">
                <a:latin typeface="Arial" pitchFamily="34" charset="0"/>
              </a:rPr>
              <a:pPr/>
              <a:t>59</a:t>
            </a:fld>
            <a:endParaRPr lang="en-US" smtClean="0">
              <a:latin typeface="Arial" pitchFamily="34" charset="0"/>
            </a:endParaRPr>
          </a:p>
        </p:txBody>
      </p:sp>
      <p:sp>
        <p:nvSpPr>
          <p:cNvPr id="83971" name="Rectangle 10"/>
          <p:cNvSpPr>
            <a:spLocks noGrp="1" noChangeArrowheads="1"/>
          </p:cNvSpPr>
          <p:nvPr>
            <p:ph type="title"/>
          </p:nvPr>
        </p:nvSpPr>
        <p:spPr/>
        <p:txBody>
          <a:bodyPr/>
          <a:lstStyle/>
          <a:p>
            <a:pPr eaLnBrk="1" hangingPunct="1"/>
            <a:r>
              <a:rPr lang="en-US" smtClean="0"/>
              <a:t>AGENDA</a:t>
            </a:r>
          </a:p>
        </p:txBody>
      </p:sp>
      <p:grpSp>
        <p:nvGrpSpPr>
          <p:cNvPr id="2" name="Group 18"/>
          <p:cNvGrpSpPr/>
          <p:nvPr/>
        </p:nvGrpSpPr>
        <p:grpSpPr>
          <a:xfrm>
            <a:off x="844063" y="1107839"/>
            <a:ext cx="6532921" cy="2932820"/>
            <a:chOff x="844063" y="1345223"/>
            <a:chExt cx="7366243" cy="4116752"/>
          </a:xfrm>
          <a:solidFill>
            <a:schemeClr val="bg1">
              <a:lumMod val="75000"/>
            </a:schemeClr>
          </a:solidFill>
        </p:grpSpPr>
        <p:sp>
          <p:nvSpPr>
            <p:cNvPr id="9228" name="Rectangle 73"/>
            <p:cNvSpPr>
              <a:spLocks noChangeArrowheads="1"/>
            </p:cNvSpPr>
            <p:nvPr/>
          </p:nvSpPr>
          <p:spPr bwMode="auto">
            <a:xfrm>
              <a:off x="1114181" y="1345223"/>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sz="2000" dirty="0">
                  <a:solidFill>
                    <a:schemeClr val="bg1">
                      <a:lumMod val="50000"/>
                    </a:schemeClr>
                  </a:solidFill>
                  <a:latin typeface="Arial" charset="0"/>
                </a:rPr>
                <a:t>EMI Overview – definition and standards</a:t>
              </a:r>
            </a:p>
          </p:txBody>
        </p:sp>
        <p:sp>
          <p:nvSpPr>
            <p:cNvPr id="15" name="Rectangle 73"/>
            <p:cNvSpPr>
              <a:spLocks noChangeArrowheads="1"/>
            </p:cNvSpPr>
            <p:nvPr/>
          </p:nvSpPr>
          <p:spPr bwMode="auto">
            <a:xfrm>
              <a:off x="1114181" y="2026138"/>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sz="2000" dirty="0">
                  <a:solidFill>
                    <a:schemeClr val="bg1">
                      <a:lumMod val="50000"/>
                    </a:schemeClr>
                  </a:solidFill>
                  <a:latin typeface="Arial" charset="0"/>
                </a:rPr>
                <a:t>Noise Sources Identification</a:t>
              </a:r>
            </a:p>
          </p:txBody>
        </p:sp>
        <p:sp>
          <p:nvSpPr>
            <p:cNvPr id="18" name="Rectangle 73"/>
            <p:cNvSpPr>
              <a:spLocks noChangeArrowheads="1"/>
            </p:cNvSpPr>
            <p:nvPr/>
          </p:nvSpPr>
          <p:spPr bwMode="auto">
            <a:xfrm>
              <a:off x="1114181" y="2707053"/>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sz="2000" dirty="0" err="1">
                  <a:solidFill>
                    <a:schemeClr val="bg1">
                      <a:lumMod val="50000"/>
                    </a:schemeClr>
                  </a:solidFill>
                  <a:latin typeface="Arial" charset="0"/>
                </a:rPr>
                <a:t>Minimize</a:t>
              </a:r>
              <a:r>
                <a:rPr lang="fr-FR" sz="2000" dirty="0">
                  <a:solidFill>
                    <a:schemeClr val="bg1">
                      <a:lumMod val="50000"/>
                    </a:schemeClr>
                  </a:solidFill>
                  <a:latin typeface="Arial" charset="0"/>
                </a:rPr>
                <a:t> EMI </a:t>
              </a:r>
              <a:r>
                <a:rPr lang="en-US" sz="2000" dirty="0">
                  <a:solidFill>
                    <a:schemeClr val="bg1">
                      <a:lumMod val="50000"/>
                    </a:schemeClr>
                  </a:solidFill>
                  <a:latin typeface="Arial" charset="0"/>
                </a:rPr>
                <a:t>Generation</a:t>
              </a:r>
              <a:r>
                <a:rPr lang="fr-FR" sz="2000" dirty="0">
                  <a:solidFill>
                    <a:schemeClr val="bg1">
                      <a:lumMod val="50000"/>
                    </a:schemeClr>
                  </a:solidFill>
                  <a:latin typeface="Arial" charset="0"/>
                </a:rPr>
                <a:t> by </a:t>
              </a:r>
              <a:r>
                <a:rPr lang="fr-FR" sz="2000" dirty="0" err="1">
                  <a:solidFill>
                    <a:schemeClr val="bg1">
                      <a:lumMod val="50000"/>
                    </a:schemeClr>
                  </a:solidFill>
                  <a:latin typeface="Arial" charset="0"/>
                </a:rPr>
                <a:t>Layout</a:t>
              </a:r>
              <a:endParaRPr lang="fr-FR" sz="2000" dirty="0">
                <a:solidFill>
                  <a:schemeClr val="bg1">
                    <a:lumMod val="50000"/>
                  </a:schemeClr>
                </a:solidFill>
                <a:latin typeface="Arial" charset="0"/>
              </a:endParaRPr>
            </a:p>
          </p:txBody>
        </p:sp>
        <p:sp>
          <p:nvSpPr>
            <p:cNvPr id="21" name="Rectangle 73"/>
            <p:cNvSpPr>
              <a:spLocks noChangeArrowheads="1"/>
            </p:cNvSpPr>
            <p:nvPr/>
          </p:nvSpPr>
          <p:spPr bwMode="auto">
            <a:xfrm>
              <a:off x="1114181" y="3387968"/>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fr-FR" sz="2000" dirty="0" err="1">
                  <a:solidFill>
                    <a:schemeClr val="bg1">
                      <a:lumMod val="50000"/>
                    </a:schemeClr>
                  </a:solidFill>
                  <a:latin typeface="Arial" charset="0"/>
                </a:rPr>
                <a:t>Protect</a:t>
              </a:r>
              <a:r>
                <a:rPr lang="fr-FR" sz="2000" dirty="0">
                  <a:solidFill>
                    <a:schemeClr val="bg1">
                      <a:lumMod val="50000"/>
                    </a:schemeClr>
                  </a:solidFill>
                  <a:latin typeface="Arial" charset="0"/>
                </a:rPr>
                <a:t> Sensitive Circuits </a:t>
              </a:r>
              <a:r>
                <a:rPr lang="fr-FR" sz="2000" dirty="0" err="1">
                  <a:solidFill>
                    <a:schemeClr val="bg1">
                      <a:lumMod val="50000"/>
                    </a:schemeClr>
                  </a:solidFill>
                  <a:latin typeface="Arial" charset="0"/>
                </a:rPr>
                <a:t>from</a:t>
              </a:r>
              <a:r>
                <a:rPr lang="fr-FR" sz="2000" dirty="0">
                  <a:solidFill>
                    <a:schemeClr val="bg1">
                      <a:lumMod val="50000"/>
                    </a:schemeClr>
                  </a:solidFill>
                  <a:latin typeface="Arial" charset="0"/>
                </a:rPr>
                <a:t> Noise</a:t>
              </a:r>
            </a:p>
          </p:txBody>
        </p:sp>
        <p:sp>
          <p:nvSpPr>
            <p:cNvPr id="24" name="Rectangle 73"/>
            <p:cNvSpPr>
              <a:spLocks noChangeArrowheads="1"/>
            </p:cNvSpPr>
            <p:nvPr/>
          </p:nvSpPr>
          <p:spPr bwMode="auto">
            <a:xfrm>
              <a:off x="1114181" y="4068883"/>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sz="2000" dirty="0">
                  <a:solidFill>
                    <a:schemeClr val="bg1">
                      <a:lumMod val="50000"/>
                    </a:schemeClr>
                  </a:solidFill>
                  <a:latin typeface="Arial" charset="0"/>
                </a:rPr>
                <a:t>Conducted EMI and EMI Filters</a:t>
              </a:r>
            </a:p>
          </p:txBody>
        </p:sp>
        <p:sp>
          <p:nvSpPr>
            <p:cNvPr id="27" name="Rectangle 73"/>
            <p:cNvSpPr>
              <a:spLocks noChangeArrowheads="1"/>
            </p:cNvSpPr>
            <p:nvPr/>
          </p:nvSpPr>
          <p:spPr bwMode="auto">
            <a:xfrm>
              <a:off x="1114181" y="4749798"/>
              <a:ext cx="7096125" cy="712177"/>
            </a:xfrm>
            <a:prstGeom prst="rect">
              <a:avLst/>
            </a:prstGeom>
            <a:grpFill/>
            <a:ln w="19050" algn="ctr">
              <a:solidFill>
                <a:schemeClr val="accent5"/>
              </a:solidFill>
              <a:miter lim="800000"/>
              <a:headEnd/>
              <a:tailEnd/>
            </a:ln>
          </p:spPr>
          <p:txBody>
            <a:bodyPr lIns="640080" tIns="91440" bIns="91440" anchor="ctr"/>
            <a:lstStyle/>
            <a:p>
              <a:pPr marL="174625" indent="-174625">
                <a:spcBef>
                  <a:spcPct val="20000"/>
                </a:spcBef>
                <a:buClr>
                  <a:schemeClr val="accent1"/>
                </a:buClr>
                <a:defRPr/>
              </a:pPr>
              <a:r>
                <a:rPr lang="en-US" sz="2000" b="1" dirty="0">
                  <a:solidFill>
                    <a:schemeClr val="bg1">
                      <a:lumMod val="50000"/>
                    </a:schemeClr>
                  </a:solidFill>
                  <a:latin typeface="Arial" charset="0"/>
                </a:rPr>
                <a:t>Summary</a:t>
              </a:r>
            </a:p>
          </p:txBody>
        </p:sp>
        <p:sp>
          <p:nvSpPr>
            <p:cNvPr id="34" name="Oval 20"/>
            <p:cNvSpPr>
              <a:spLocks noChangeArrowheads="1"/>
            </p:cNvSpPr>
            <p:nvPr/>
          </p:nvSpPr>
          <p:spPr bwMode="auto">
            <a:xfrm>
              <a:off x="844063" y="1415804"/>
              <a:ext cx="570745" cy="527294"/>
            </a:xfrm>
            <a:prstGeom prst="ellipse">
              <a:avLst/>
            </a:prstGeom>
            <a:grpFill/>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sz="2800" dirty="0">
                  <a:solidFill>
                    <a:schemeClr val="bg1">
                      <a:lumMod val="50000"/>
                    </a:schemeClr>
                  </a:solidFill>
                  <a:latin typeface="+mj-lt"/>
                  <a:sym typeface="Wingdings"/>
                </a:rPr>
                <a:t></a:t>
              </a:r>
              <a:endParaRPr lang="en-US" sz="2800" dirty="0">
                <a:solidFill>
                  <a:schemeClr val="bg1">
                    <a:lumMod val="50000"/>
                  </a:schemeClr>
                </a:solidFill>
                <a:latin typeface="+mj-lt"/>
              </a:endParaRPr>
            </a:p>
          </p:txBody>
        </p:sp>
        <p:sp>
          <p:nvSpPr>
            <p:cNvPr id="35" name="Oval 20"/>
            <p:cNvSpPr>
              <a:spLocks noChangeArrowheads="1"/>
            </p:cNvSpPr>
            <p:nvPr/>
          </p:nvSpPr>
          <p:spPr bwMode="auto">
            <a:xfrm>
              <a:off x="844063" y="2104535"/>
              <a:ext cx="570745" cy="527294"/>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sz="2800" dirty="0">
                  <a:solidFill>
                    <a:schemeClr val="bg1">
                      <a:lumMod val="50000"/>
                    </a:schemeClr>
                  </a:solidFill>
                  <a:latin typeface="+mj-lt"/>
                  <a:sym typeface="Wingdings"/>
                </a:rPr>
                <a:t></a:t>
              </a:r>
              <a:endParaRPr lang="en-US" sz="2800" dirty="0">
                <a:solidFill>
                  <a:schemeClr val="bg1">
                    <a:lumMod val="50000"/>
                  </a:schemeClr>
                </a:solidFill>
                <a:latin typeface="+mj-lt"/>
              </a:endParaRPr>
            </a:p>
          </p:txBody>
        </p:sp>
        <p:sp>
          <p:nvSpPr>
            <p:cNvPr id="36" name="Oval 20"/>
            <p:cNvSpPr>
              <a:spLocks noChangeArrowheads="1"/>
            </p:cNvSpPr>
            <p:nvPr/>
          </p:nvSpPr>
          <p:spPr bwMode="auto">
            <a:xfrm>
              <a:off x="844063" y="2793266"/>
              <a:ext cx="570745" cy="527294"/>
            </a:xfrm>
            <a:prstGeom prst="ellipse">
              <a:avLst/>
            </a:prstGeom>
            <a:grp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2800" dirty="0">
                  <a:solidFill>
                    <a:schemeClr val="bg1">
                      <a:lumMod val="50000"/>
                    </a:schemeClr>
                  </a:solidFill>
                  <a:latin typeface="+mj-lt"/>
                  <a:sym typeface="Wingdings"/>
                </a:rPr>
                <a:t></a:t>
              </a:r>
              <a:endParaRPr lang="en-US" sz="2800" dirty="0">
                <a:solidFill>
                  <a:schemeClr val="bg1">
                    <a:lumMod val="50000"/>
                  </a:schemeClr>
                </a:solidFill>
                <a:latin typeface="+mj-lt"/>
              </a:endParaRPr>
            </a:p>
          </p:txBody>
        </p:sp>
        <p:sp>
          <p:nvSpPr>
            <p:cNvPr id="37" name="Oval 20"/>
            <p:cNvSpPr>
              <a:spLocks noChangeArrowheads="1"/>
            </p:cNvSpPr>
            <p:nvPr/>
          </p:nvSpPr>
          <p:spPr bwMode="auto">
            <a:xfrm>
              <a:off x="844063" y="3481997"/>
              <a:ext cx="570745" cy="527294"/>
            </a:xfrm>
            <a:prstGeom prst="ellipse">
              <a:avLst/>
            </a:prstGeom>
            <a:grpFill/>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r>
                <a:rPr lang="en-US" sz="2800" dirty="0">
                  <a:solidFill>
                    <a:schemeClr val="bg1">
                      <a:lumMod val="50000"/>
                    </a:schemeClr>
                  </a:solidFill>
                  <a:latin typeface="+mj-lt"/>
                  <a:sym typeface="Wingdings"/>
                </a:rPr>
                <a:t></a:t>
              </a:r>
              <a:endParaRPr lang="en-US" sz="2800" dirty="0">
                <a:solidFill>
                  <a:schemeClr val="bg1">
                    <a:lumMod val="50000"/>
                  </a:schemeClr>
                </a:solidFill>
                <a:latin typeface="+mj-lt"/>
              </a:endParaRPr>
            </a:p>
          </p:txBody>
        </p:sp>
        <p:sp>
          <p:nvSpPr>
            <p:cNvPr id="38" name="Oval 20"/>
            <p:cNvSpPr>
              <a:spLocks noChangeArrowheads="1"/>
            </p:cNvSpPr>
            <p:nvPr/>
          </p:nvSpPr>
          <p:spPr bwMode="auto">
            <a:xfrm>
              <a:off x="844063" y="4170728"/>
              <a:ext cx="570745" cy="527294"/>
            </a:xfrm>
            <a:prstGeom prst="ellipse">
              <a:avLst/>
            </a:prstGeom>
            <a:grp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2800" dirty="0">
                  <a:solidFill>
                    <a:schemeClr val="bg1">
                      <a:lumMod val="50000"/>
                    </a:schemeClr>
                  </a:solidFill>
                  <a:latin typeface="+mj-lt"/>
                  <a:sym typeface="Wingdings"/>
                </a:rPr>
                <a:t></a:t>
              </a:r>
              <a:endParaRPr lang="en-US" sz="2800" dirty="0">
                <a:solidFill>
                  <a:schemeClr val="bg1">
                    <a:lumMod val="50000"/>
                  </a:schemeClr>
                </a:solidFill>
                <a:latin typeface="+mj-lt"/>
              </a:endParaRPr>
            </a:p>
          </p:txBody>
        </p:sp>
        <p:sp>
          <p:nvSpPr>
            <p:cNvPr id="39" name="Oval 20"/>
            <p:cNvSpPr>
              <a:spLocks noChangeArrowheads="1"/>
            </p:cNvSpPr>
            <p:nvPr/>
          </p:nvSpPr>
          <p:spPr bwMode="auto">
            <a:xfrm>
              <a:off x="844063" y="4859459"/>
              <a:ext cx="570745" cy="527294"/>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sz="2800" dirty="0">
                  <a:solidFill>
                    <a:schemeClr val="bg1">
                      <a:lumMod val="50000"/>
                    </a:schemeClr>
                  </a:solidFill>
                  <a:latin typeface="+mj-lt"/>
                  <a:sym typeface="Wingdings"/>
                </a:rPr>
                <a:t></a:t>
              </a:r>
              <a:endParaRPr lang="en-US" sz="2800" dirty="0">
                <a:solidFill>
                  <a:schemeClr val="bg1">
                    <a:lumMod val="50000"/>
                  </a:schemeClr>
                </a:solidFill>
                <a:latin typeface="+mj-lt"/>
              </a:endParaRPr>
            </a:p>
          </p:txBody>
        </p:sp>
      </p:grpSp>
      <p:sp>
        <p:nvSpPr>
          <p:cNvPr id="20" name="Rectangle 73"/>
          <p:cNvSpPr>
            <a:spLocks noChangeArrowheads="1"/>
          </p:cNvSpPr>
          <p:nvPr/>
        </p:nvSpPr>
        <p:spPr bwMode="auto">
          <a:xfrm>
            <a:off x="1005898" y="5294869"/>
            <a:ext cx="7211345" cy="895865"/>
          </a:xfrm>
          <a:prstGeom prst="rect">
            <a:avLst/>
          </a:prstGeom>
          <a:solidFill>
            <a:schemeClr val="bg1"/>
          </a:solidFill>
          <a:ln w="19050" algn="ctr">
            <a:solidFill>
              <a:schemeClr val="accent5"/>
            </a:solidFill>
            <a:miter lim="800000"/>
            <a:headEnd/>
            <a:tailEnd/>
          </a:ln>
          <a:effectLst>
            <a:glow rad="139700">
              <a:schemeClr val="tx2">
                <a:lumMod val="40000"/>
                <a:lumOff val="60000"/>
                <a:alpha val="40000"/>
              </a:schemeClr>
            </a:glow>
          </a:effectLst>
        </p:spPr>
        <p:txBody>
          <a:bodyPr lIns="640080" tIns="91440" bIns="91440" anchor="ctr"/>
          <a:lstStyle/>
          <a:p>
            <a:pPr>
              <a:spcBef>
                <a:spcPct val="20000"/>
              </a:spcBef>
              <a:buClr>
                <a:schemeClr val="accent1"/>
              </a:buClr>
              <a:defRPr/>
            </a:pPr>
            <a:r>
              <a:rPr lang="en-US" sz="2800" dirty="0">
                <a:solidFill>
                  <a:schemeClr val="accent6"/>
                </a:solidFill>
                <a:latin typeface="Arial" charset="0"/>
              </a:rPr>
              <a:t>Questions</a:t>
            </a:r>
            <a:endParaRPr lang="en-US" sz="2800" i="1" dirty="0">
              <a:solidFill>
                <a:schemeClr val="accent6"/>
              </a:solidFill>
              <a:latin typeface="Arial" charset="0"/>
            </a:endParaRPr>
          </a:p>
        </p:txBody>
      </p:sp>
      <p:sp>
        <p:nvSpPr>
          <p:cNvPr id="22" name="Oval 20"/>
          <p:cNvSpPr>
            <a:spLocks noChangeArrowheads="1"/>
          </p:cNvSpPr>
          <p:nvPr/>
        </p:nvSpPr>
        <p:spPr bwMode="auto">
          <a:xfrm>
            <a:off x="726988" y="5368384"/>
            <a:ext cx="580012" cy="688808"/>
          </a:xfrm>
          <a:prstGeom prst="ellipse">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a:defRPr/>
            </a:pPr>
            <a:r>
              <a:rPr lang="en-US" sz="3200" dirty="0">
                <a:solidFill>
                  <a:srgbClr val="FFFFFF"/>
                </a:solidFill>
                <a:latin typeface="+mj-lt"/>
                <a:sym typeface="Wingdings"/>
              </a:rPr>
              <a:t></a:t>
            </a:r>
            <a:endParaRPr lang="en-US" sz="3200" dirty="0">
              <a:solidFill>
                <a:srgbClr val="FFFFFF"/>
              </a:solidFill>
              <a:latin typeface="+mj-lt"/>
            </a:endParaRPr>
          </a:p>
        </p:txBody>
      </p:sp>
      <p:sp>
        <p:nvSpPr>
          <p:cNvPr id="23" name="Left Arrow 22">
            <a:hlinkClick r:id="rId4"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68275" y="50800"/>
            <a:ext cx="8432800" cy="1017588"/>
          </a:xfrm>
        </p:spPr>
        <p:txBody>
          <a:bodyPr/>
          <a:lstStyle/>
          <a:p>
            <a:pPr eaLnBrk="1" hangingPunct="1"/>
            <a:r>
              <a:rPr lang="en-US" sz="2900" smtClean="0"/>
              <a:t>EMI</a:t>
            </a:r>
            <a:r>
              <a:rPr lang="en-US" sz="3300" smtClean="0"/>
              <a:t>/</a:t>
            </a:r>
            <a:r>
              <a:rPr lang="en-US" sz="2900" smtClean="0"/>
              <a:t>EMC</a:t>
            </a:r>
            <a:r>
              <a:rPr lang="en-US" smtClean="0"/>
              <a:t> Standards Organizations</a:t>
            </a:r>
          </a:p>
        </p:txBody>
      </p:sp>
      <p:sp>
        <p:nvSpPr>
          <p:cNvPr id="1139715" name="Rectangle 3"/>
          <p:cNvSpPr>
            <a:spLocks noGrp="1" noChangeArrowheads="1"/>
          </p:cNvSpPr>
          <p:nvPr>
            <p:ph type="body" sz="half" idx="1"/>
          </p:nvPr>
        </p:nvSpPr>
        <p:spPr>
          <a:xfrm>
            <a:off x="120650" y="1244600"/>
            <a:ext cx="4405313" cy="4908550"/>
          </a:xfrm>
          <a:solidFill>
            <a:schemeClr val="accent1">
              <a:lumMod val="40000"/>
              <a:lumOff val="60000"/>
            </a:schemeClr>
          </a:solidFill>
        </p:spPr>
        <p:txBody>
          <a:bodyPr/>
          <a:lstStyle/>
          <a:p>
            <a:pPr eaLnBrk="1" hangingPunct="1">
              <a:buFont typeface="Arial" pitchFamily="34" charset="0"/>
              <a:buNone/>
              <a:defRPr/>
            </a:pPr>
            <a:r>
              <a:rPr lang="en-US" sz="1800" dirty="0"/>
              <a:t>United States</a:t>
            </a:r>
          </a:p>
          <a:p>
            <a:pPr eaLnBrk="1" hangingPunct="1">
              <a:lnSpc>
                <a:spcPct val="145000"/>
              </a:lnSpc>
              <a:buClr>
                <a:schemeClr val="hlink"/>
              </a:buClr>
              <a:buSzPct val="120000"/>
              <a:buFont typeface="Wingdings" pitchFamily="2" charset="2"/>
              <a:buChar char="Ø"/>
              <a:defRPr/>
            </a:pPr>
            <a:r>
              <a:rPr lang="en-US" sz="1200" dirty="0"/>
              <a:t>Electrostatic Discharge Association (ESD)</a:t>
            </a:r>
          </a:p>
          <a:p>
            <a:pPr eaLnBrk="1" hangingPunct="1">
              <a:lnSpc>
                <a:spcPct val="145000"/>
              </a:lnSpc>
              <a:buClr>
                <a:schemeClr val="hlink"/>
              </a:buClr>
              <a:buSzPct val="120000"/>
              <a:buFont typeface="Wingdings" pitchFamily="2" charset="2"/>
              <a:buChar char="Ø"/>
              <a:defRPr/>
            </a:pPr>
            <a:r>
              <a:rPr lang="en-US" sz="1200" dirty="0"/>
              <a:t>Federal Communication Commission (FCC)</a:t>
            </a:r>
          </a:p>
          <a:p>
            <a:pPr eaLnBrk="1" hangingPunct="1">
              <a:lnSpc>
                <a:spcPct val="145000"/>
              </a:lnSpc>
              <a:buClr>
                <a:schemeClr val="hlink"/>
              </a:buClr>
              <a:buSzPct val="120000"/>
              <a:buFont typeface="Wingdings" pitchFamily="2" charset="2"/>
              <a:buChar char="Ø"/>
              <a:defRPr/>
            </a:pPr>
            <a:r>
              <a:rPr lang="en-US" sz="1200" dirty="0"/>
              <a:t>Institute of Electrical and Electronic Engineers (IEEE)</a:t>
            </a:r>
          </a:p>
          <a:p>
            <a:pPr eaLnBrk="1" hangingPunct="1">
              <a:lnSpc>
                <a:spcPct val="145000"/>
              </a:lnSpc>
              <a:buClr>
                <a:schemeClr val="hlink"/>
              </a:buClr>
              <a:buSzPct val="120000"/>
              <a:buFont typeface="Wingdings" pitchFamily="2" charset="2"/>
              <a:buChar char="Ø"/>
              <a:defRPr/>
            </a:pPr>
            <a:r>
              <a:rPr lang="en-US" sz="1200" dirty="0"/>
              <a:t>Institute of Interconnecting and Packaging Electronic Circuits (IPC)</a:t>
            </a:r>
          </a:p>
          <a:p>
            <a:pPr eaLnBrk="1" hangingPunct="1">
              <a:lnSpc>
                <a:spcPct val="145000"/>
              </a:lnSpc>
              <a:buClr>
                <a:schemeClr val="hlink"/>
              </a:buClr>
              <a:buSzPct val="120000"/>
              <a:buFont typeface="Wingdings" pitchFamily="2" charset="2"/>
              <a:buChar char="Ø"/>
              <a:defRPr/>
            </a:pPr>
            <a:r>
              <a:rPr lang="en-US" sz="1200" dirty="0"/>
              <a:t>National Institute of Standards and Technology (NIST)</a:t>
            </a:r>
          </a:p>
          <a:p>
            <a:pPr eaLnBrk="1" hangingPunct="1">
              <a:lnSpc>
                <a:spcPct val="145000"/>
              </a:lnSpc>
              <a:buClr>
                <a:schemeClr val="hlink"/>
              </a:buClr>
              <a:buSzPct val="120000"/>
              <a:buFont typeface="Wingdings" pitchFamily="2" charset="2"/>
              <a:buChar char="Ø"/>
              <a:defRPr/>
            </a:pPr>
            <a:r>
              <a:rPr lang="en-US" sz="1200" dirty="0"/>
              <a:t>International Society for Measurement and Control (ISA)</a:t>
            </a:r>
          </a:p>
          <a:p>
            <a:pPr eaLnBrk="1" hangingPunct="1">
              <a:lnSpc>
                <a:spcPct val="145000"/>
              </a:lnSpc>
              <a:buClr>
                <a:schemeClr val="hlink"/>
              </a:buClr>
              <a:buSzPct val="120000"/>
              <a:buFont typeface="Wingdings" pitchFamily="2" charset="2"/>
              <a:buChar char="Ø"/>
              <a:defRPr/>
            </a:pPr>
            <a:r>
              <a:rPr lang="en-US" sz="1200" dirty="0"/>
              <a:t>National Standards System Network (NSSN)</a:t>
            </a:r>
          </a:p>
          <a:p>
            <a:pPr eaLnBrk="1" hangingPunct="1">
              <a:lnSpc>
                <a:spcPct val="145000"/>
              </a:lnSpc>
              <a:buClr>
                <a:schemeClr val="hlink"/>
              </a:buClr>
              <a:buSzPct val="120000"/>
              <a:buFont typeface="Wingdings" pitchFamily="2" charset="2"/>
              <a:buChar char="Ø"/>
              <a:defRPr/>
            </a:pPr>
            <a:r>
              <a:rPr lang="en-US" sz="1200" dirty="0"/>
              <a:t>Society of Automotive Engineers (SAE) International</a:t>
            </a:r>
          </a:p>
          <a:p>
            <a:pPr eaLnBrk="1" hangingPunct="1">
              <a:lnSpc>
                <a:spcPct val="145000"/>
              </a:lnSpc>
              <a:buClr>
                <a:schemeClr val="hlink"/>
              </a:buClr>
              <a:buSzPct val="120000"/>
              <a:buFont typeface="Wingdings" pitchFamily="2" charset="2"/>
              <a:buChar char="Ø"/>
              <a:defRPr/>
            </a:pPr>
            <a:r>
              <a:rPr lang="en-US" sz="1200" dirty="0"/>
              <a:t>Telecommunication Industry Association (TIA)</a:t>
            </a:r>
          </a:p>
          <a:p>
            <a:pPr eaLnBrk="1" hangingPunct="1">
              <a:lnSpc>
                <a:spcPct val="145000"/>
              </a:lnSpc>
              <a:buClr>
                <a:schemeClr val="hlink"/>
              </a:buClr>
              <a:buSzPct val="120000"/>
              <a:buFont typeface="Wingdings" pitchFamily="2" charset="2"/>
              <a:buChar char="Ø"/>
              <a:defRPr/>
            </a:pPr>
            <a:r>
              <a:rPr lang="en-US" sz="1200" dirty="0"/>
              <a:t>Underwriters Laboratories, Inc (UL)</a:t>
            </a:r>
          </a:p>
          <a:p>
            <a:pPr eaLnBrk="1" hangingPunct="1">
              <a:lnSpc>
                <a:spcPct val="145000"/>
              </a:lnSpc>
              <a:buClr>
                <a:schemeClr val="hlink"/>
              </a:buClr>
              <a:buSzPct val="120000"/>
              <a:buFont typeface="Wingdings" pitchFamily="2" charset="2"/>
              <a:buChar char="Ø"/>
              <a:defRPr/>
            </a:pPr>
            <a:r>
              <a:rPr lang="en-US" sz="1200" dirty="0"/>
              <a:t>US Standard Developing Organizations (ANSI)</a:t>
            </a:r>
          </a:p>
        </p:txBody>
      </p:sp>
      <p:sp>
        <p:nvSpPr>
          <p:cNvPr id="1139716" name="Rectangle 4"/>
          <p:cNvSpPr>
            <a:spLocks noGrp="1" noChangeArrowheads="1"/>
          </p:cNvSpPr>
          <p:nvPr>
            <p:ph type="body" sz="half" idx="2"/>
          </p:nvPr>
        </p:nvSpPr>
        <p:spPr>
          <a:xfrm>
            <a:off x="4659313" y="2000250"/>
            <a:ext cx="4356100" cy="3911600"/>
          </a:xfrm>
          <a:solidFill>
            <a:schemeClr val="bg2">
              <a:lumMod val="60000"/>
              <a:lumOff val="40000"/>
            </a:schemeClr>
          </a:solidFill>
        </p:spPr>
        <p:txBody>
          <a:bodyPr/>
          <a:lstStyle/>
          <a:p>
            <a:pPr eaLnBrk="1" hangingPunct="1">
              <a:buFont typeface="Arial" pitchFamily="34" charset="0"/>
              <a:buNone/>
              <a:defRPr/>
            </a:pPr>
            <a:r>
              <a:rPr lang="en-US" sz="1800" dirty="0"/>
              <a:t>International</a:t>
            </a:r>
          </a:p>
          <a:p>
            <a:pPr eaLnBrk="1" hangingPunct="1">
              <a:lnSpc>
                <a:spcPct val="140000"/>
              </a:lnSpc>
              <a:buClr>
                <a:schemeClr val="hlink"/>
              </a:buClr>
              <a:buSzPct val="120000"/>
              <a:buFont typeface="Wingdings" pitchFamily="2" charset="2"/>
              <a:buChar char="Ø"/>
              <a:defRPr/>
            </a:pPr>
            <a:r>
              <a:rPr lang="en-US" sz="1200" dirty="0"/>
              <a:t>European Committee for </a:t>
            </a:r>
            <a:r>
              <a:rPr lang="en-US" sz="1200" dirty="0" err="1"/>
              <a:t>Electrotechnical</a:t>
            </a:r>
            <a:r>
              <a:rPr lang="en-US" sz="1200" dirty="0"/>
              <a:t> Standardization (CENELEC)</a:t>
            </a:r>
          </a:p>
          <a:p>
            <a:pPr eaLnBrk="1" hangingPunct="1">
              <a:lnSpc>
                <a:spcPct val="140000"/>
              </a:lnSpc>
              <a:buClr>
                <a:schemeClr val="hlink"/>
              </a:buClr>
              <a:buSzPct val="120000"/>
              <a:buFont typeface="Wingdings" pitchFamily="2" charset="2"/>
              <a:buChar char="Ø"/>
              <a:defRPr/>
            </a:pPr>
            <a:r>
              <a:rPr lang="en-US" sz="1200" dirty="0"/>
              <a:t>European Telecommunications Standards (ETSI)</a:t>
            </a:r>
          </a:p>
          <a:p>
            <a:pPr eaLnBrk="1" hangingPunct="1">
              <a:lnSpc>
                <a:spcPct val="140000"/>
              </a:lnSpc>
              <a:buClr>
                <a:schemeClr val="hlink"/>
              </a:buClr>
              <a:buSzPct val="120000"/>
              <a:buFont typeface="Wingdings" pitchFamily="2" charset="2"/>
              <a:buChar char="Ø"/>
              <a:defRPr/>
            </a:pPr>
            <a:r>
              <a:rPr lang="en-US" sz="1200" dirty="0"/>
              <a:t>Institute of Electrical and Electronic Engineers (IEEE)</a:t>
            </a:r>
          </a:p>
          <a:p>
            <a:pPr eaLnBrk="1" hangingPunct="1">
              <a:lnSpc>
                <a:spcPct val="140000"/>
              </a:lnSpc>
              <a:buClr>
                <a:schemeClr val="hlink"/>
              </a:buClr>
              <a:buSzPct val="120000"/>
              <a:buFont typeface="Wingdings" pitchFamily="2" charset="2"/>
              <a:buChar char="Ø"/>
              <a:defRPr/>
            </a:pPr>
            <a:r>
              <a:rPr lang="en-US" sz="1200" dirty="0"/>
              <a:t>International </a:t>
            </a:r>
            <a:r>
              <a:rPr lang="en-US" sz="1200" dirty="0" err="1"/>
              <a:t>Electrotechnical</a:t>
            </a:r>
            <a:r>
              <a:rPr lang="en-US" sz="1200" dirty="0"/>
              <a:t> Commission (IEC)</a:t>
            </a:r>
          </a:p>
          <a:p>
            <a:pPr eaLnBrk="1" hangingPunct="1">
              <a:lnSpc>
                <a:spcPct val="140000"/>
              </a:lnSpc>
              <a:buClr>
                <a:schemeClr val="hlink"/>
              </a:buClr>
              <a:buSzPct val="120000"/>
              <a:buFont typeface="Wingdings" pitchFamily="2" charset="2"/>
              <a:buChar char="Ø"/>
              <a:defRPr/>
            </a:pPr>
            <a:r>
              <a:rPr lang="en-US" sz="1200" dirty="0"/>
              <a:t>International Organization for Standardization (ISO)</a:t>
            </a:r>
          </a:p>
          <a:p>
            <a:pPr eaLnBrk="1" hangingPunct="1">
              <a:lnSpc>
                <a:spcPct val="140000"/>
              </a:lnSpc>
              <a:buClr>
                <a:schemeClr val="hlink"/>
              </a:buClr>
              <a:buSzPct val="120000"/>
              <a:buFont typeface="Wingdings" pitchFamily="2" charset="2"/>
              <a:buChar char="Ø"/>
              <a:defRPr/>
            </a:pPr>
            <a:r>
              <a:rPr lang="en-US" sz="1200" dirty="0"/>
              <a:t>International Special Committee on Radio Interference (CISPR)</a:t>
            </a:r>
          </a:p>
          <a:p>
            <a:pPr eaLnBrk="1" hangingPunct="1">
              <a:lnSpc>
                <a:spcPct val="140000"/>
              </a:lnSpc>
              <a:buClr>
                <a:schemeClr val="hlink"/>
              </a:buClr>
              <a:buSzPct val="120000"/>
              <a:buFont typeface="Wingdings" pitchFamily="2" charset="2"/>
              <a:buChar char="Ø"/>
              <a:defRPr/>
            </a:pPr>
            <a:r>
              <a:rPr lang="en-US" sz="1200" dirty="0"/>
              <a:t>International Telecommunication Union (ITU)</a:t>
            </a:r>
          </a:p>
          <a:p>
            <a:pPr eaLnBrk="1" hangingPunct="1">
              <a:lnSpc>
                <a:spcPct val="140000"/>
              </a:lnSpc>
              <a:buClr>
                <a:schemeClr val="hlink"/>
              </a:buClr>
              <a:buSzPct val="120000"/>
              <a:buFont typeface="Wingdings" pitchFamily="2" charset="2"/>
              <a:buChar char="Ø"/>
              <a:defRPr/>
            </a:pPr>
            <a:endParaRPr lang="en-US" sz="1200" dirty="0"/>
          </a:p>
          <a:p>
            <a:pPr eaLnBrk="1" hangingPunct="1">
              <a:lnSpc>
                <a:spcPct val="140000"/>
              </a:lnSpc>
              <a:buClr>
                <a:schemeClr val="hlink"/>
              </a:buClr>
              <a:buSzPct val="120000"/>
              <a:buFont typeface="Wingdings" pitchFamily="2" charset="2"/>
              <a:buChar char="Ø"/>
              <a:defRPr/>
            </a:pPr>
            <a:endParaRPr lang="en-US" sz="1200" dirty="0"/>
          </a:p>
        </p:txBody>
      </p:sp>
      <p:sp>
        <p:nvSpPr>
          <p:cNvPr id="40965" name="Rectangle 5"/>
          <p:cNvSpPr>
            <a:spLocks noChangeArrowheads="1"/>
          </p:cNvSpPr>
          <p:nvPr/>
        </p:nvSpPr>
        <p:spPr bwMode="auto">
          <a:xfrm>
            <a:off x="5538788" y="5948363"/>
            <a:ext cx="184150" cy="623887"/>
          </a:xfrm>
          <a:prstGeom prst="rect">
            <a:avLst/>
          </a:prstGeom>
          <a:noFill/>
          <a:ln w="12700">
            <a:noFill/>
            <a:miter lim="800000"/>
            <a:headEnd type="none" w="sm" len="sm"/>
            <a:tailEnd type="none" w="sm" len="sm"/>
          </a:ln>
        </p:spPr>
        <p:txBody>
          <a:bodyPr wrap="none" lIns="91429" tIns="45715" rIns="91429" bIns="45715" anchor="ctr">
            <a:spAutoFit/>
          </a:bodyPr>
          <a:lstStyle/>
          <a:p>
            <a:endParaRPr kumimoji="1" lang="en-US" sz="1100" b="1">
              <a:latin typeface="SimSun" pitchFamily="2" charset="-122"/>
            </a:endParaRPr>
          </a:p>
          <a:p>
            <a:endParaRPr kumimoji="1" lang="en-US"/>
          </a:p>
        </p:txBody>
      </p:sp>
      <p:sp>
        <p:nvSpPr>
          <p:cNvPr id="40966" name="Slide Number Placeholder 2"/>
          <p:cNvSpPr>
            <a:spLocks noGrp="1"/>
          </p:cNvSpPr>
          <p:nvPr>
            <p:ph type="sldNum" sz="quarter" idx="10"/>
          </p:nvPr>
        </p:nvSpPr>
        <p:spPr>
          <a:noFill/>
        </p:spPr>
        <p:txBody>
          <a:bodyPr/>
          <a:lstStyle/>
          <a:p>
            <a:fld id="{C12E65BF-6466-4447-8AC9-C3A0BCC96EA1}" type="slidenum">
              <a:rPr lang="en-US" smtClean="0">
                <a:latin typeface="Arial" pitchFamily="34" charset="0"/>
              </a:rPr>
              <a:pPr/>
              <a:t>6</a:t>
            </a:fld>
            <a:endParaRPr lang="en-US" smtClean="0">
              <a:latin typeface="Arial" pitchFamily="34" charset="0"/>
            </a:endParaRPr>
          </a:p>
        </p:txBody>
      </p:sp>
      <p:sp>
        <p:nvSpPr>
          <p:cNvPr id="7" name="Left Arrow 6">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5263" y="171450"/>
            <a:ext cx="8405812" cy="1077913"/>
          </a:xfrm>
        </p:spPr>
        <p:txBody>
          <a:bodyPr/>
          <a:lstStyle/>
          <a:p>
            <a:pPr eaLnBrk="1" hangingPunct="1"/>
            <a:r>
              <a:rPr lang="en-US" smtClean="0"/>
              <a:t>Links</a:t>
            </a:r>
            <a:endParaRPr lang="en-US" sz="3600" smtClean="0"/>
          </a:p>
        </p:txBody>
      </p:sp>
      <p:sp>
        <p:nvSpPr>
          <p:cNvPr id="41987" name="Rectangle 3"/>
          <p:cNvSpPr>
            <a:spLocks noChangeArrowheads="1"/>
          </p:cNvSpPr>
          <p:nvPr/>
        </p:nvSpPr>
        <p:spPr bwMode="auto">
          <a:xfrm>
            <a:off x="0" y="1627188"/>
            <a:ext cx="4867275" cy="0"/>
          </a:xfrm>
          <a:prstGeom prst="rect">
            <a:avLst/>
          </a:prstGeom>
          <a:solidFill>
            <a:srgbClr val="808080"/>
          </a:solidFill>
          <a:ln w="12700">
            <a:noFill/>
            <a:miter lim="800000"/>
            <a:headEnd type="none" w="sm" len="sm"/>
            <a:tailEnd type="none" w="sm" len="sm"/>
          </a:ln>
        </p:spPr>
        <p:txBody>
          <a:bodyPr wrap="none" anchor="ctr">
            <a:spAutoFit/>
          </a:bodyPr>
          <a:lstStyle/>
          <a:p>
            <a:endParaRPr lang="en-US"/>
          </a:p>
        </p:txBody>
      </p:sp>
      <p:sp>
        <p:nvSpPr>
          <p:cNvPr id="41988" name="Rectangle 14"/>
          <p:cNvSpPr>
            <a:spLocks noChangeArrowheads="1"/>
          </p:cNvSpPr>
          <p:nvPr/>
        </p:nvSpPr>
        <p:spPr bwMode="auto">
          <a:xfrm>
            <a:off x="0" y="3917950"/>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41989" name="TextBox 8"/>
          <p:cNvSpPr txBox="1">
            <a:spLocks noChangeArrowheads="1"/>
          </p:cNvSpPr>
          <p:nvPr/>
        </p:nvSpPr>
        <p:spPr bwMode="auto">
          <a:xfrm>
            <a:off x="369888" y="1673225"/>
            <a:ext cx="8054975" cy="5521325"/>
          </a:xfrm>
          <a:prstGeom prst="rect">
            <a:avLst/>
          </a:prstGeom>
          <a:noFill/>
          <a:ln w="9525">
            <a:noFill/>
            <a:miter lim="800000"/>
            <a:headEnd/>
            <a:tailEnd/>
          </a:ln>
        </p:spPr>
        <p:txBody>
          <a:bodyPr>
            <a:spAutoFit/>
          </a:bodyPr>
          <a:lstStyle/>
          <a:p>
            <a:pPr>
              <a:buFont typeface="Arial" pitchFamily="34" charset="0"/>
              <a:buChar char="•"/>
            </a:pPr>
            <a:r>
              <a:rPr lang="en-US" sz="1400">
                <a:solidFill>
                  <a:srgbClr val="000000"/>
                </a:solidFill>
              </a:rPr>
              <a:t> EU EMC Directives: </a:t>
            </a:r>
            <a:r>
              <a:rPr lang="en-US" sz="1400">
                <a:solidFill>
                  <a:srgbClr val="000000"/>
                </a:solidFill>
                <a:hlinkClick r:id="rId3"/>
              </a:rPr>
              <a:t>http://ec.europa.eu/enterprise/sectors/electrical/documents/emc/legislation/index_en.htm</a:t>
            </a:r>
            <a:endParaRPr lang="en-US" sz="1400">
              <a:solidFill>
                <a:srgbClr val="000000"/>
              </a:solidFill>
            </a:endParaRPr>
          </a:p>
          <a:p>
            <a:pPr>
              <a:buFont typeface="Arial" pitchFamily="34" charset="0"/>
              <a:buChar char="•"/>
            </a:pPr>
            <a:r>
              <a:rPr lang="en-US" sz="1400">
                <a:solidFill>
                  <a:srgbClr val="000000"/>
                </a:solidFill>
              </a:rPr>
              <a:t> EU EMC Standards List (24 Feb 2011):</a:t>
            </a:r>
          </a:p>
          <a:p>
            <a:r>
              <a:rPr lang="en-US" sz="1400">
                <a:solidFill>
                  <a:srgbClr val="000000"/>
                </a:solidFill>
                <a:hlinkClick r:id="rId4"/>
              </a:rPr>
              <a:t>http://eur-lex.europa.eu/LexUriServ/LexUriServ.do?uri=OJ:C:2011:059:0001:0019:EN:PDF</a:t>
            </a:r>
            <a:endParaRPr lang="en-US" sz="1400">
              <a:solidFill>
                <a:srgbClr val="000000"/>
              </a:solidFill>
            </a:endParaRPr>
          </a:p>
          <a:p>
            <a:pPr>
              <a:buFont typeface="Arial" pitchFamily="34" charset="0"/>
              <a:buChar char="•"/>
            </a:pPr>
            <a:r>
              <a:rPr lang="en-US" sz="1400">
                <a:solidFill>
                  <a:srgbClr val="000000"/>
                </a:solidFill>
              </a:rPr>
              <a:t> FCC Rules (Title 47 Telecommunications, Part 2): </a:t>
            </a:r>
            <a:r>
              <a:rPr lang="en-US" sz="1400">
                <a:solidFill>
                  <a:srgbClr val="000000"/>
                </a:solidFill>
                <a:hlinkClick r:id="rId5"/>
              </a:rPr>
              <a:t>http://www.access.gpo.gov/nara/cfr/waisidx_10/47cfr2_10.html</a:t>
            </a:r>
            <a:endParaRPr lang="en-US" sz="1400">
              <a:solidFill>
                <a:srgbClr val="000000"/>
              </a:solidFill>
            </a:endParaRPr>
          </a:p>
          <a:p>
            <a:pPr>
              <a:buFont typeface="Arial" pitchFamily="34" charset="0"/>
              <a:buChar char="•"/>
            </a:pPr>
            <a:r>
              <a:rPr lang="en-US" sz="1400">
                <a:solidFill>
                  <a:srgbClr val="000000"/>
                </a:solidFill>
              </a:rPr>
              <a:t> FCC Rules (Title 47 Telecommunications, Part 15) </a:t>
            </a:r>
            <a:r>
              <a:rPr lang="en-US" sz="1400"/>
              <a:t>Information Technology Equipment (ITE)</a:t>
            </a:r>
            <a:r>
              <a:rPr lang="en-US" sz="1400">
                <a:solidFill>
                  <a:srgbClr val="000000"/>
                </a:solidFill>
              </a:rPr>
              <a:t>:</a:t>
            </a:r>
          </a:p>
          <a:p>
            <a:r>
              <a:rPr lang="en-US" sz="1400">
                <a:solidFill>
                  <a:srgbClr val="000000"/>
                </a:solidFill>
                <a:hlinkClick r:id="rId6"/>
              </a:rPr>
              <a:t>http://www.access.gpo.gov/nara/cfr/waisidx_10/47cfr15_10.html</a:t>
            </a:r>
            <a:endParaRPr lang="en-US" sz="1400">
              <a:solidFill>
                <a:srgbClr val="000000"/>
              </a:solidFill>
            </a:endParaRPr>
          </a:p>
          <a:p>
            <a:pPr>
              <a:buFont typeface="Arial" pitchFamily="34" charset="0"/>
              <a:buChar char="•"/>
            </a:pPr>
            <a:r>
              <a:rPr lang="en-US" sz="1400">
                <a:solidFill>
                  <a:srgbClr val="000000"/>
                </a:solidFill>
              </a:rPr>
              <a:t> FCC Rules (Title 47 Telecommunications, Part 18)</a:t>
            </a:r>
            <a:r>
              <a:rPr lang="en-US" sz="1400"/>
              <a:t> Industrial, Scientific, &amp; Medical Equipment (ISM)</a:t>
            </a:r>
            <a:r>
              <a:rPr lang="en-US" sz="1400">
                <a:solidFill>
                  <a:srgbClr val="000000"/>
                </a:solidFill>
              </a:rPr>
              <a:t>:</a:t>
            </a:r>
          </a:p>
          <a:p>
            <a:r>
              <a:rPr lang="en-US" sz="1400">
                <a:solidFill>
                  <a:srgbClr val="000000"/>
                </a:solidFill>
                <a:hlinkClick r:id="rId7"/>
              </a:rPr>
              <a:t>http://www.access.gpo.gov/nara/cfr/waisidx_10/47cfr18_10.html</a:t>
            </a:r>
            <a:endParaRPr lang="en-US" sz="1400">
              <a:solidFill>
                <a:srgbClr val="000000"/>
              </a:solidFill>
            </a:endParaRPr>
          </a:p>
          <a:p>
            <a:pPr>
              <a:buFont typeface="Arial" pitchFamily="34" charset="0"/>
              <a:buChar char="•"/>
            </a:pPr>
            <a:r>
              <a:rPr lang="en-US" sz="1400">
                <a:solidFill>
                  <a:srgbClr val="000000"/>
                </a:solidFill>
              </a:rPr>
              <a:t> FDA Inspection and Compliance (Medical devices are exempt from FCC regulations):</a:t>
            </a:r>
          </a:p>
          <a:p>
            <a:r>
              <a:rPr lang="en-US" sz="1400">
                <a:solidFill>
                  <a:srgbClr val="000000"/>
                </a:solidFill>
                <a:hlinkClick r:id="rId8"/>
              </a:rPr>
              <a:t>http://www.fda.gov/ICECI/Inspections/InspectionGuides/ucm090621.htm</a:t>
            </a:r>
            <a:endParaRPr lang="en-US" sz="1400">
              <a:solidFill>
                <a:srgbClr val="000000"/>
              </a:solidFill>
            </a:endParaRPr>
          </a:p>
          <a:p>
            <a:endParaRPr lang="en-US" sz="1400">
              <a:solidFill>
                <a:srgbClr val="000000"/>
              </a:solidFill>
            </a:endParaRPr>
          </a:p>
          <a:p>
            <a:endParaRPr lang="en-US" sz="1400">
              <a:solidFill>
                <a:srgbClr val="000000"/>
              </a:solidFill>
            </a:endParaRPr>
          </a:p>
          <a:p>
            <a:endParaRPr lang="en-US" sz="1400">
              <a:solidFill>
                <a:srgbClr val="000000"/>
              </a:solidFill>
            </a:endParaRPr>
          </a:p>
          <a:p>
            <a:endParaRPr lang="en-US">
              <a:solidFill>
                <a:srgbClr val="000000"/>
              </a:solidFill>
            </a:endParaRPr>
          </a:p>
          <a:p>
            <a:pPr>
              <a:buFont typeface="Arial" pitchFamily="34" charset="0"/>
              <a:buChar char="•"/>
            </a:pPr>
            <a:endParaRPr lang="en-US">
              <a:solidFill>
                <a:srgbClr val="000000"/>
              </a:solidFill>
            </a:endParaRPr>
          </a:p>
        </p:txBody>
      </p:sp>
      <p:sp>
        <p:nvSpPr>
          <p:cNvPr id="41990" name="Slide Number Placeholder 2"/>
          <p:cNvSpPr>
            <a:spLocks noGrp="1"/>
          </p:cNvSpPr>
          <p:nvPr>
            <p:ph type="sldNum" sz="quarter" idx="10"/>
          </p:nvPr>
        </p:nvSpPr>
        <p:spPr>
          <a:noFill/>
        </p:spPr>
        <p:txBody>
          <a:bodyPr/>
          <a:lstStyle/>
          <a:p>
            <a:fld id="{44439EC6-E8C9-477A-A01B-A9C00D4FA313}" type="slidenum">
              <a:rPr lang="en-US" smtClean="0">
                <a:latin typeface="Arial" pitchFamily="34" charset="0"/>
              </a:rPr>
              <a:pPr/>
              <a:t>7</a:t>
            </a:fld>
            <a:endParaRPr lang="en-US" smtClean="0">
              <a:latin typeface="Arial" pitchFamily="34" charset="0"/>
            </a:endParaRPr>
          </a:p>
        </p:txBody>
      </p:sp>
      <p:sp>
        <p:nvSpPr>
          <p:cNvPr id="7" name="Left Arrow 6">
            <a:hlinkClick r:id="rId9"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0"/>
          </p:nvPr>
        </p:nvSpPr>
        <p:spPr>
          <a:noFill/>
        </p:spPr>
        <p:txBody>
          <a:bodyPr/>
          <a:lstStyle/>
          <a:p>
            <a:fld id="{AA5B0D2C-AD55-4F3D-A8D8-FF1CF7FEB16C}" type="slidenum">
              <a:rPr lang="en-US" smtClean="0">
                <a:latin typeface="Arial" pitchFamily="34" charset="0"/>
              </a:rPr>
              <a:pPr/>
              <a:t>8</a:t>
            </a:fld>
            <a:endParaRPr lang="en-US" smtClean="0">
              <a:latin typeface="Arial" pitchFamily="34" charset="0"/>
            </a:endParaRPr>
          </a:p>
        </p:txBody>
      </p:sp>
      <p:sp>
        <p:nvSpPr>
          <p:cNvPr id="43011" name="Rectangle 2"/>
          <p:cNvSpPr>
            <a:spLocks noChangeArrowheads="1"/>
          </p:cNvSpPr>
          <p:nvPr/>
        </p:nvSpPr>
        <p:spPr bwMode="auto">
          <a:xfrm>
            <a:off x="533400" y="1752600"/>
            <a:ext cx="3886200" cy="4419600"/>
          </a:xfrm>
          <a:prstGeom prst="rect">
            <a:avLst/>
          </a:prstGeom>
          <a:solidFill>
            <a:schemeClr val="bg1"/>
          </a:solidFill>
          <a:ln w="19050">
            <a:solidFill>
              <a:schemeClr val="tx2"/>
            </a:solidFill>
            <a:miter lim="800000"/>
            <a:headEnd/>
            <a:tailEnd/>
          </a:ln>
        </p:spPr>
        <p:txBody>
          <a:bodyPr wrap="none" anchor="ctr"/>
          <a:lstStyle/>
          <a:p>
            <a:endParaRPr lang="en-US">
              <a:ea typeface="MS PGothic" charset="-128"/>
            </a:endParaRPr>
          </a:p>
        </p:txBody>
      </p:sp>
      <p:sp>
        <p:nvSpPr>
          <p:cNvPr id="43012" name="Rectangle 3"/>
          <p:cNvSpPr>
            <a:spLocks noGrp="1" noChangeArrowheads="1"/>
          </p:cNvSpPr>
          <p:nvPr>
            <p:ph type="title" idx="4294967295"/>
          </p:nvPr>
        </p:nvSpPr>
        <p:spPr/>
        <p:txBody>
          <a:bodyPr/>
          <a:lstStyle/>
          <a:p>
            <a:pPr eaLnBrk="1" hangingPunct="1"/>
            <a:r>
              <a:rPr lang="en-US" smtClean="0"/>
              <a:t>Conducted vs. Radiated Emission Limits</a:t>
            </a:r>
          </a:p>
        </p:txBody>
      </p:sp>
      <p:sp>
        <p:nvSpPr>
          <p:cNvPr id="43013" name="Rectangle 7"/>
          <p:cNvSpPr>
            <a:spLocks noChangeArrowheads="1"/>
          </p:cNvSpPr>
          <p:nvPr/>
        </p:nvSpPr>
        <p:spPr bwMode="auto">
          <a:xfrm>
            <a:off x="533400" y="1295400"/>
            <a:ext cx="3886200" cy="457200"/>
          </a:xfrm>
          <a:prstGeom prst="rect">
            <a:avLst/>
          </a:prstGeom>
          <a:solidFill>
            <a:schemeClr val="tx2"/>
          </a:solidFill>
          <a:ln w="19050">
            <a:solidFill>
              <a:schemeClr val="tx2"/>
            </a:solidFill>
            <a:miter lim="800000"/>
            <a:headEnd/>
            <a:tailEnd/>
          </a:ln>
        </p:spPr>
        <p:txBody>
          <a:bodyPr anchor="ctr"/>
          <a:lstStyle/>
          <a:p>
            <a:r>
              <a:rPr lang="en-US" sz="2200">
                <a:solidFill>
                  <a:schemeClr val="bg1"/>
                </a:solidFill>
                <a:ea typeface="MS PGothic" charset="-128"/>
              </a:rPr>
              <a:t>Conducted</a:t>
            </a:r>
          </a:p>
        </p:txBody>
      </p:sp>
      <p:sp>
        <p:nvSpPr>
          <p:cNvPr id="43014" name="Rectangle 8"/>
          <p:cNvSpPr>
            <a:spLocks noChangeArrowheads="1"/>
          </p:cNvSpPr>
          <p:nvPr/>
        </p:nvSpPr>
        <p:spPr bwMode="auto">
          <a:xfrm>
            <a:off x="4724400" y="1295400"/>
            <a:ext cx="3886200" cy="457200"/>
          </a:xfrm>
          <a:prstGeom prst="rect">
            <a:avLst/>
          </a:prstGeom>
          <a:solidFill>
            <a:srgbClr val="CC5200"/>
          </a:solidFill>
          <a:ln w="19050">
            <a:solidFill>
              <a:srgbClr val="CC5200"/>
            </a:solidFill>
            <a:miter lim="800000"/>
            <a:headEnd/>
            <a:tailEnd/>
          </a:ln>
        </p:spPr>
        <p:txBody>
          <a:bodyPr anchor="ctr"/>
          <a:lstStyle/>
          <a:p>
            <a:r>
              <a:rPr lang="en-US" sz="2200">
                <a:solidFill>
                  <a:schemeClr val="bg1"/>
                </a:solidFill>
                <a:ea typeface="MS PGothic" charset="-128"/>
              </a:rPr>
              <a:t>Radiated</a:t>
            </a:r>
          </a:p>
        </p:txBody>
      </p:sp>
      <p:sp>
        <p:nvSpPr>
          <p:cNvPr id="43015" name="Rectangle 11"/>
          <p:cNvSpPr>
            <a:spLocks noChangeArrowheads="1"/>
          </p:cNvSpPr>
          <p:nvPr/>
        </p:nvSpPr>
        <p:spPr bwMode="auto">
          <a:xfrm>
            <a:off x="4724400" y="1752600"/>
            <a:ext cx="3886200" cy="4419600"/>
          </a:xfrm>
          <a:prstGeom prst="rect">
            <a:avLst/>
          </a:prstGeom>
          <a:solidFill>
            <a:schemeClr val="bg1"/>
          </a:solidFill>
          <a:ln w="19050">
            <a:solidFill>
              <a:srgbClr val="CC5200"/>
            </a:solidFill>
            <a:miter lim="800000"/>
            <a:headEnd/>
            <a:tailEnd/>
          </a:ln>
        </p:spPr>
        <p:txBody>
          <a:bodyPr wrap="none" anchor="ctr"/>
          <a:lstStyle/>
          <a:p>
            <a:endParaRPr lang="en-US">
              <a:ea typeface="MS PGothic" charset="-128"/>
            </a:endParaRPr>
          </a:p>
        </p:txBody>
      </p:sp>
      <p:sp>
        <p:nvSpPr>
          <p:cNvPr id="43016" name="Text Box 14"/>
          <p:cNvSpPr txBox="1">
            <a:spLocks noChangeArrowheads="1"/>
          </p:cNvSpPr>
          <p:nvPr/>
        </p:nvSpPr>
        <p:spPr bwMode="auto">
          <a:xfrm>
            <a:off x="533400" y="1828800"/>
            <a:ext cx="3886200" cy="338138"/>
          </a:xfrm>
          <a:prstGeom prst="rect">
            <a:avLst/>
          </a:prstGeom>
          <a:noFill/>
          <a:ln w="19050">
            <a:noFill/>
            <a:miter lim="800000"/>
            <a:headEnd/>
            <a:tailEnd/>
          </a:ln>
        </p:spPr>
        <p:txBody>
          <a:bodyPr>
            <a:spAutoFit/>
          </a:bodyPr>
          <a:lstStyle/>
          <a:p>
            <a:r>
              <a:rPr lang="en-US" sz="1600">
                <a:solidFill>
                  <a:schemeClr val="tx2"/>
                </a:solidFill>
                <a:ea typeface="MS PGothic" charset="-128"/>
              </a:rPr>
              <a:t>FCC/CISPR Conducted Emission Limits</a:t>
            </a:r>
          </a:p>
        </p:txBody>
      </p:sp>
      <p:sp>
        <p:nvSpPr>
          <p:cNvPr id="43017" name="Rectangle 16"/>
          <p:cNvSpPr>
            <a:spLocks noChangeArrowheads="1"/>
          </p:cNvSpPr>
          <p:nvPr/>
        </p:nvSpPr>
        <p:spPr bwMode="auto">
          <a:xfrm>
            <a:off x="4724400" y="4724400"/>
            <a:ext cx="3886200" cy="1447800"/>
          </a:xfrm>
          <a:prstGeom prst="rect">
            <a:avLst/>
          </a:prstGeom>
          <a:noFill/>
          <a:ln w="9525">
            <a:noFill/>
            <a:miter lim="800000"/>
            <a:headEnd/>
            <a:tailEnd/>
          </a:ln>
        </p:spPr>
        <p:txBody>
          <a:bodyPr lIns="91050" tIns="46418" rIns="91050" bIns="46418"/>
          <a:lstStyle/>
          <a:p>
            <a:pPr marL="195263" indent="-195263" defTabSz="912813" eaLnBrk="0" hangingPunct="0">
              <a:spcBef>
                <a:spcPct val="15000"/>
              </a:spcBef>
              <a:buClr>
                <a:schemeClr val="bg2"/>
              </a:buClr>
              <a:buFont typeface="Arial" pitchFamily="34" charset="0"/>
              <a:buChar char="•"/>
            </a:pPr>
            <a:r>
              <a:rPr lang="en-US" sz="1600">
                <a:ea typeface="MS PGothic" charset="-128"/>
              </a:rPr>
              <a:t>FCC and CISPR standards somewhat different</a:t>
            </a:r>
          </a:p>
          <a:p>
            <a:pPr marL="195263" indent="-195263" defTabSz="912813" eaLnBrk="0" hangingPunct="0">
              <a:spcBef>
                <a:spcPct val="15000"/>
              </a:spcBef>
              <a:buClr>
                <a:schemeClr val="bg2"/>
              </a:buClr>
              <a:buFont typeface="Arial" pitchFamily="34" charset="0"/>
              <a:buChar char="•"/>
            </a:pPr>
            <a:r>
              <a:rPr lang="en-US" sz="1600">
                <a:ea typeface="MS PGothic" charset="-128"/>
              </a:rPr>
              <a:t>FCC B (consumer) much more stringent than FCC A (commercial, industrial, and business)</a:t>
            </a:r>
          </a:p>
        </p:txBody>
      </p:sp>
      <p:sp>
        <p:nvSpPr>
          <p:cNvPr id="43018" name="Rectangle 16"/>
          <p:cNvSpPr>
            <a:spLocks noChangeArrowheads="1"/>
          </p:cNvSpPr>
          <p:nvPr/>
        </p:nvSpPr>
        <p:spPr bwMode="auto">
          <a:xfrm>
            <a:off x="533400" y="4724400"/>
            <a:ext cx="3886200" cy="1141413"/>
          </a:xfrm>
          <a:prstGeom prst="rect">
            <a:avLst/>
          </a:prstGeom>
          <a:noFill/>
          <a:ln w="9525">
            <a:noFill/>
            <a:miter lim="800000"/>
            <a:headEnd/>
            <a:tailEnd/>
          </a:ln>
        </p:spPr>
        <p:txBody>
          <a:bodyPr lIns="91050" tIns="46418" rIns="91050" bIns="46418"/>
          <a:lstStyle/>
          <a:p>
            <a:pPr marL="177800" indent="-177800">
              <a:buClr>
                <a:schemeClr val="bg2"/>
              </a:buClr>
              <a:buFont typeface="Arial" pitchFamily="34" charset="0"/>
              <a:buChar char="•"/>
            </a:pPr>
            <a:r>
              <a:rPr lang="en-US" sz="1600">
                <a:ea typeface="MS PGothic" charset="-128"/>
              </a:rPr>
              <a:t>FCC and CISPR standards the same</a:t>
            </a:r>
          </a:p>
        </p:txBody>
      </p:sp>
      <p:pic>
        <p:nvPicPr>
          <p:cNvPr id="43019" name="Picture 4"/>
          <p:cNvPicPr>
            <a:picLocks noChangeAspect="1" noChangeArrowheads="1"/>
          </p:cNvPicPr>
          <p:nvPr/>
        </p:nvPicPr>
        <p:blipFill>
          <a:blip r:embed="rId3" cstate="print"/>
          <a:srcRect/>
          <a:stretch>
            <a:fillRect/>
          </a:stretch>
        </p:blipFill>
        <p:spPr bwMode="auto">
          <a:xfrm>
            <a:off x="914400" y="2359025"/>
            <a:ext cx="3157538" cy="2286000"/>
          </a:xfrm>
          <a:prstGeom prst="rect">
            <a:avLst/>
          </a:prstGeom>
          <a:noFill/>
          <a:ln w="9525">
            <a:noFill/>
            <a:miter lim="800000"/>
            <a:headEnd/>
            <a:tailEnd/>
          </a:ln>
        </p:spPr>
      </p:pic>
      <p:sp>
        <p:nvSpPr>
          <p:cNvPr id="43020" name="Text Box 14"/>
          <p:cNvSpPr txBox="1">
            <a:spLocks noChangeArrowheads="1"/>
          </p:cNvSpPr>
          <p:nvPr/>
        </p:nvSpPr>
        <p:spPr bwMode="auto">
          <a:xfrm>
            <a:off x="4724400" y="1828800"/>
            <a:ext cx="3886200" cy="338138"/>
          </a:xfrm>
          <a:prstGeom prst="rect">
            <a:avLst/>
          </a:prstGeom>
          <a:noFill/>
          <a:ln w="19050">
            <a:noFill/>
            <a:miter lim="800000"/>
            <a:headEnd/>
            <a:tailEnd/>
          </a:ln>
        </p:spPr>
        <p:txBody>
          <a:bodyPr>
            <a:spAutoFit/>
          </a:bodyPr>
          <a:lstStyle/>
          <a:p>
            <a:r>
              <a:rPr lang="en-US" sz="1600">
                <a:solidFill>
                  <a:schemeClr val="accent1"/>
                </a:solidFill>
                <a:ea typeface="MS PGothic" charset="-128"/>
              </a:rPr>
              <a:t>FCC/CISPR Radiated Emission Limits</a:t>
            </a:r>
          </a:p>
        </p:txBody>
      </p:sp>
      <p:sp>
        <p:nvSpPr>
          <p:cNvPr id="43021" name="Rectangle 9"/>
          <p:cNvSpPr>
            <a:spLocks noChangeArrowheads="1"/>
          </p:cNvSpPr>
          <p:nvPr/>
        </p:nvSpPr>
        <p:spPr bwMode="auto">
          <a:xfrm>
            <a:off x="4718050" y="2085975"/>
            <a:ext cx="3968750" cy="276225"/>
          </a:xfrm>
          <a:prstGeom prst="rect">
            <a:avLst/>
          </a:prstGeom>
          <a:noFill/>
          <a:ln w="9525">
            <a:noFill/>
            <a:miter lim="800000"/>
            <a:headEnd/>
            <a:tailEnd/>
          </a:ln>
        </p:spPr>
        <p:txBody>
          <a:bodyPr anchor="ctr">
            <a:spAutoFit/>
          </a:bodyPr>
          <a:lstStyle/>
          <a:p>
            <a:r>
              <a:rPr lang="en-US" sz="1200">
                <a:ea typeface="MS Mincho" pitchFamily="49" charset="-128"/>
              </a:rPr>
              <a:t>Measured at 10m</a:t>
            </a:r>
            <a:endParaRPr lang="en-US">
              <a:ea typeface="MS Mincho" pitchFamily="49" charset="-128"/>
            </a:endParaRPr>
          </a:p>
        </p:txBody>
      </p:sp>
      <p:pic>
        <p:nvPicPr>
          <p:cNvPr id="43022" name="Picture 6"/>
          <p:cNvPicPr>
            <a:picLocks noChangeAspect="1" noChangeArrowheads="1"/>
          </p:cNvPicPr>
          <p:nvPr/>
        </p:nvPicPr>
        <p:blipFill>
          <a:blip r:embed="rId4" cstate="print"/>
          <a:srcRect/>
          <a:stretch>
            <a:fillRect/>
          </a:stretch>
        </p:blipFill>
        <p:spPr bwMode="auto">
          <a:xfrm>
            <a:off x="5056188" y="2349500"/>
            <a:ext cx="3019425" cy="2371725"/>
          </a:xfrm>
          <a:prstGeom prst="rect">
            <a:avLst/>
          </a:prstGeom>
          <a:noFill/>
          <a:ln w="9525">
            <a:noFill/>
            <a:miter lim="800000"/>
            <a:headEnd/>
            <a:tailEnd/>
          </a:ln>
        </p:spPr>
      </p:pic>
      <p:sp>
        <p:nvSpPr>
          <p:cNvPr id="15" name="Left Arrow 14">
            <a:hlinkClick r:id="rId5"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9A1584C4-48BE-4A23-9B22-908FEF39232B}" type="slidenum">
              <a:rPr lang="en-US" smtClean="0">
                <a:latin typeface="Arial" pitchFamily="34" charset="0"/>
              </a:rPr>
              <a:pPr/>
              <a:t>9</a:t>
            </a:fld>
            <a:endParaRPr lang="en-US" smtClean="0">
              <a:latin typeface="Arial" pitchFamily="34" charset="0"/>
            </a:endParaRPr>
          </a:p>
        </p:txBody>
      </p:sp>
      <p:sp>
        <p:nvSpPr>
          <p:cNvPr id="44035" name="Rectangle 2"/>
          <p:cNvSpPr>
            <a:spLocks noGrp="1" noChangeArrowheads="1"/>
          </p:cNvSpPr>
          <p:nvPr>
            <p:ph type="title"/>
          </p:nvPr>
        </p:nvSpPr>
        <p:spPr/>
        <p:txBody>
          <a:bodyPr/>
          <a:lstStyle/>
          <a:p>
            <a:pPr eaLnBrk="1" hangingPunct="1"/>
            <a:r>
              <a:rPr lang="en-US" smtClean="0"/>
              <a:t>How Does Noise Show Up in the System?</a:t>
            </a:r>
          </a:p>
        </p:txBody>
      </p:sp>
      <p:grpSp>
        <p:nvGrpSpPr>
          <p:cNvPr id="2" name="Group 35"/>
          <p:cNvGrpSpPr>
            <a:grpSpLocks/>
          </p:cNvGrpSpPr>
          <p:nvPr/>
        </p:nvGrpSpPr>
        <p:grpSpPr bwMode="auto">
          <a:xfrm>
            <a:off x="2967038" y="1463675"/>
            <a:ext cx="3159125" cy="1022350"/>
            <a:chOff x="3000895" y="1521783"/>
            <a:chExt cx="3158836" cy="1022465"/>
          </a:xfrm>
        </p:grpSpPr>
        <p:sp>
          <p:nvSpPr>
            <p:cNvPr id="44072" name="Rectangle 3"/>
            <p:cNvSpPr>
              <a:spLocks noChangeArrowheads="1"/>
            </p:cNvSpPr>
            <p:nvPr/>
          </p:nvSpPr>
          <p:spPr bwMode="auto">
            <a:xfrm>
              <a:off x="3000895" y="1521783"/>
              <a:ext cx="3158836" cy="1022465"/>
            </a:xfrm>
            <a:prstGeom prst="rect">
              <a:avLst/>
            </a:prstGeom>
            <a:solidFill>
              <a:srgbClr val="FFFF66"/>
            </a:solidFill>
            <a:ln w="12700">
              <a:solidFill>
                <a:schemeClr val="accent1"/>
              </a:solidFill>
              <a:miter lim="800000"/>
              <a:headEnd type="none" w="sm" len="sm"/>
              <a:tailEnd type="none" w="sm" len="sm"/>
            </a:ln>
          </p:spPr>
          <p:txBody>
            <a:bodyPr wrap="none" anchor="ctr"/>
            <a:lstStyle/>
            <a:p>
              <a:endParaRPr lang="en-US"/>
            </a:p>
          </p:txBody>
        </p:sp>
        <p:sp>
          <p:nvSpPr>
            <p:cNvPr id="44073" name="Text Box 6"/>
            <p:cNvSpPr txBox="1">
              <a:spLocks noChangeArrowheads="1"/>
            </p:cNvSpPr>
            <p:nvPr/>
          </p:nvSpPr>
          <p:spPr bwMode="auto">
            <a:xfrm>
              <a:off x="3297247" y="1604680"/>
              <a:ext cx="2560637" cy="411615"/>
            </a:xfrm>
            <a:prstGeom prst="rect">
              <a:avLst/>
            </a:prstGeom>
            <a:noFill/>
            <a:ln w="12700">
              <a:noFill/>
              <a:miter lim="800000"/>
              <a:headEnd type="none" w="sm" len="sm"/>
              <a:tailEnd type="none" w="sm" len="sm"/>
            </a:ln>
          </p:spPr>
          <p:txBody>
            <a:bodyPr lIns="102833" tIns="51417" rIns="102833" bIns="51417">
              <a:spAutoFit/>
            </a:bodyPr>
            <a:lstStyle/>
            <a:p>
              <a:pPr defTabSz="1028700" eaLnBrk="0" hangingPunct="0"/>
              <a:r>
                <a:rPr lang="en-US" sz="2000"/>
                <a:t>NOISE SOURCE</a:t>
              </a:r>
            </a:p>
          </p:txBody>
        </p:sp>
        <p:sp>
          <p:nvSpPr>
            <p:cNvPr id="44074" name="Text Box 12"/>
            <p:cNvSpPr txBox="1">
              <a:spLocks noChangeArrowheads="1"/>
            </p:cNvSpPr>
            <p:nvPr/>
          </p:nvSpPr>
          <p:spPr bwMode="auto">
            <a:xfrm>
              <a:off x="3416541" y="2012234"/>
              <a:ext cx="2236124" cy="313932"/>
            </a:xfrm>
            <a:prstGeom prst="rect">
              <a:avLst/>
            </a:prstGeom>
            <a:noFill/>
            <a:ln w="19050" algn="ctr">
              <a:noFill/>
              <a:miter lim="800000"/>
              <a:headEnd/>
              <a:tailEnd/>
            </a:ln>
          </p:spPr>
          <p:txBody>
            <a:bodyPr>
              <a:spAutoFit/>
            </a:bodyPr>
            <a:lstStyle/>
            <a:p>
              <a:r>
                <a:rPr lang="en-US" sz="1600"/>
                <a:t>Emissions</a:t>
              </a:r>
            </a:p>
          </p:txBody>
        </p:sp>
      </p:grpSp>
      <p:grpSp>
        <p:nvGrpSpPr>
          <p:cNvPr id="3" name="Group 49"/>
          <p:cNvGrpSpPr>
            <a:grpSpLocks/>
          </p:cNvGrpSpPr>
          <p:nvPr/>
        </p:nvGrpSpPr>
        <p:grpSpPr bwMode="auto">
          <a:xfrm>
            <a:off x="3062288" y="5373688"/>
            <a:ext cx="3363912" cy="803275"/>
            <a:chOff x="2962392" y="5373046"/>
            <a:chExt cx="3364718" cy="803310"/>
          </a:xfrm>
        </p:grpSpPr>
        <p:grpSp>
          <p:nvGrpSpPr>
            <p:cNvPr id="44068" name="Group 37"/>
            <p:cNvGrpSpPr>
              <a:grpSpLocks/>
            </p:cNvGrpSpPr>
            <p:nvPr/>
          </p:nvGrpSpPr>
          <p:grpSpPr bwMode="auto">
            <a:xfrm>
              <a:off x="2962392" y="5373046"/>
              <a:ext cx="3364718" cy="803310"/>
              <a:chOff x="2912515" y="5373046"/>
              <a:chExt cx="3364718" cy="457201"/>
            </a:xfrm>
          </p:grpSpPr>
          <p:sp>
            <p:nvSpPr>
              <p:cNvPr id="44070" name="Rectangle 5"/>
              <p:cNvSpPr>
                <a:spLocks noChangeArrowheads="1"/>
              </p:cNvSpPr>
              <p:nvPr/>
            </p:nvSpPr>
            <p:spPr bwMode="auto">
              <a:xfrm>
                <a:off x="2912515" y="5373046"/>
                <a:ext cx="3364718" cy="457201"/>
              </a:xfrm>
              <a:prstGeom prst="rect">
                <a:avLst/>
              </a:prstGeom>
              <a:solidFill>
                <a:srgbClr val="0070C0"/>
              </a:solidFill>
              <a:ln w="12700">
                <a:solidFill>
                  <a:schemeClr val="accent1"/>
                </a:solidFill>
                <a:miter lim="800000"/>
                <a:headEnd type="none" w="sm" len="sm"/>
                <a:tailEnd type="none" w="sm" len="sm"/>
              </a:ln>
            </p:spPr>
            <p:txBody>
              <a:bodyPr wrap="none" anchor="ctr"/>
              <a:lstStyle/>
              <a:p>
                <a:endParaRPr lang="en-US"/>
              </a:p>
            </p:txBody>
          </p:sp>
          <p:sp>
            <p:nvSpPr>
              <p:cNvPr id="44071" name="Text Box 7"/>
              <p:cNvSpPr txBox="1">
                <a:spLocks noChangeArrowheads="1"/>
              </p:cNvSpPr>
              <p:nvPr/>
            </p:nvSpPr>
            <p:spPr bwMode="auto">
              <a:xfrm>
                <a:off x="3036339" y="5411100"/>
                <a:ext cx="3198207" cy="411615"/>
              </a:xfrm>
              <a:prstGeom prst="rect">
                <a:avLst/>
              </a:prstGeom>
              <a:noFill/>
              <a:ln w="12700">
                <a:noFill/>
                <a:miter lim="800000"/>
                <a:headEnd type="none" w="sm" len="sm"/>
                <a:tailEnd type="none" w="sm" len="sm"/>
              </a:ln>
            </p:spPr>
            <p:txBody>
              <a:bodyPr lIns="102833" tIns="51417" rIns="102833" bIns="51417">
                <a:spAutoFit/>
              </a:bodyPr>
              <a:lstStyle/>
              <a:p>
                <a:pPr defTabSz="1028700" eaLnBrk="0" hangingPunct="0"/>
                <a:r>
                  <a:rPr lang="en-US" sz="2000"/>
                  <a:t>SUSCEPTIBLE SYSTEM</a:t>
                </a:r>
              </a:p>
            </p:txBody>
          </p:sp>
        </p:grpSp>
        <p:sp>
          <p:nvSpPr>
            <p:cNvPr id="44069" name="Text Box 12"/>
            <p:cNvSpPr txBox="1">
              <a:spLocks noChangeArrowheads="1"/>
            </p:cNvSpPr>
            <p:nvPr/>
          </p:nvSpPr>
          <p:spPr bwMode="auto">
            <a:xfrm>
              <a:off x="3472227" y="5812963"/>
              <a:ext cx="2236124" cy="313932"/>
            </a:xfrm>
            <a:prstGeom prst="rect">
              <a:avLst/>
            </a:prstGeom>
            <a:noFill/>
            <a:ln w="19050" algn="ctr">
              <a:noFill/>
              <a:miter lim="800000"/>
              <a:headEnd/>
              <a:tailEnd/>
            </a:ln>
          </p:spPr>
          <p:txBody>
            <a:bodyPr>
              <a:spAutoFit/>
            </a:bodyPr>
            <a:lstStyle/>
            <a:p>
              <a:r>
                <a:rPr lang="en-US" sz="1600"/>
                <a:t>Immunity</a:t>
              </a:r>
            </a:p>
          </p:txBody>
        </p:sp>
      </p:grpSp>
      <p:grpSp>
        <p:nvGrpSpPr>
          <p:cNvPr id="5" name="Group 48"/>
          <p:cNvGrpSpPr>
            <a:grpSpLocks/>
          </p:cNvGrpSpPr>
          <p:nvPr/>
        </p:nvGrpSpPr>
        <p:grpSpPr bwMode="auto">
          <a:xfrm>
            <a:off x="739775" y="2478088"/>
            <a:ext cx="7808913" cy="2851150"/>
            <a:chOff x="739833" y="2477745"/>
            <a:chExt cx="7808420" cy="2850713"/>
          </a:xfrm>
        </p:grpSpPr>
        <p:grpSp>
          <p:nvGrpSpPr>
            <p:cNvPr id="44040" name="Group 36"/>
            <p:cNvGrpSpPr>
              <a:grpSpLocks/>
            </p:cNvGrpSpPr>
            <p:nvPr/>
          </p:nvGrpSpPr>
          <p:grpSpPr bwMode="auto">
            <a:xfrm>
              <a:off x="739833" y="2477745"/>
              <a:ext cx="7805651" cy="2850713"/>
              <a:chOff x="739833" y="2477745"/>
              <a:chExt cx="7805651" cy="2850713"/>
            </a:xfrm>
          </p:grpSpPr>
          <p:sp>
            <p:nvSpPr>
              <p:cNvPr id="44044" name="Rectangle 10"/>
              <p:cNvSpPr>
                <a:spLocks noChangeArrowheads="1"/>
              </p:cNvSpPr>
              <p:nvPr/>
            </p:nvSpPr>
            <p:spPr bwMode="auto">
              <a:xfrm>
                <a:off x="739833" y="2873433"/>
                <a:ext cx="7805651" cy="2174055"/>
              </a:xfrm>
              <a:prstGeom prst="rect">
                <a:avLst/>
              </a:prstGeom>
              <a:solidFill>
                <a:srgbClr val="85CEFF">
                  <a:alpha val="49019"/>
                </a:srgbClr>
              </a:solidFill>
              <a:ln w="19050" algn="ctr">
                <a:noFill/>
                <a:round/>
                <a:headEnd/>
                <a:tailEnd/>
              </a:ln>
            </p:spPr>
            <p:txBody>
              <a:bodyPr anchor="ctr"/>
              <a:lstStyle/>
              <a:p>
                <a:pPr algn="ctr">
                  <a:lnSpc>
                    <a:spcPct val="90000"/>
                  </a:lnSpc>
                  <a:spcBef>
                    <a:spcPct val="50000"/>
                  </a:spcBef>
                </a:pPr>
                <a:endParaRPr lang="en-US" sz="2400" b="1">
                  <a:cs typeface="Arial" pitchFamily="34" charset="0"/>
                </a:endParaRPr>
              </a:p>
            </p:txBody>
          </p:sp>
          <p:sp>
            <p:nvSpPr>
              <p:cNvPr id="44045" name="Text Box 8"/>
              <p:cNvSpPr txBox="1">
                <a:spLocks noChangeArrowheads="1"/>
              </p:cNvSpPr>
              <p:nvPr/>
            </p:nvSpPr>
            <p:spPr bwMode="auto">
              <a:xfrm>
                <a:off x="2321144" y="2968401"/>
                <a:ext cx="4574540" cy="411615"/>
              </a:xfrm>
              <a:prstGeom prst="rect">
                <a:avLst/>
              </a:prstGeom>
              <a:noFill/>
              <a:ln w="12700">
                <a:noFill/>
                <a:miter lim="800000"/>
                <a:headEnd type="none" w="sm" len="sm"/>
                <a:tailEnd type="none" w="sm" len="sm"/>
              </a:ln>
            </p:spPr>
            <p:txBody>
              <a:bodyPr lIns="102833" tIns="51417" rIns="102833" bIns="51417">
                <a:spAutoFit/>
              </a:bodyPr>
              <a:lstStyle/>
              <a:p>
                <a:pPr defTabSz="1028700" eaLnBrk="0" hangingPunct="0"/>
                <a:r>
                  <a:rPr lang="en-US" sz="2000">
                    <a:solidFill>
                      <a:srgbClr val="FF0066"/>
                    </a:solidFill>
                  </a:rPr>
                  <a:t>ENERGY COUPLING MECHANISM</a:t>
                </a:r>
              </a:p>
            </p:txBody>
          </p:sp>
          <p:sp>
            <p:nvSpPr>
              <p:cNvPr id="44046" name="Rectangle 16"/>
              <p:cNvSpPr>
                <a:spLocks noChangeArrowheads="1"/>
              </p:cNvSpPr>
              <p:nvPr/>
            </p:nvSpPr>
            <p:spPr bwMode="auto">
              <a:xfrm>
                <a:off x="847898" y="3397134"/>
                <a:ext cx="1596044" cy="931025"/>
              </a:xfrm>
              <a:prstGeom prst="rect">
                <a:avLst/>
              </a:prstGeom>
              <a:solidFill>
                <a:srgbClr val="F5C80B"/>
              </a:solidFill>
              <a:ln w="19050" algn="ctr">
                <a:solidFill>
                  <a:schemeClr val="bg2"/>
                </a:solidFill>
                <a:round/>
                <a:headEnd/>
                <a:tailEnd/>
              </a:ln>
            </p:spPr>
            <p:txBody>
              <a:bodyPr anchor="ctr"/>
              <a:lstStyle/>
              <a:p>
                <a:pPr algn="ctr">
                  <a:lnSpc>
                    <a:spcPct val="90000"/>
                  </a:lnSpc>
                  <a:spcBef>
                    <a:spcPct val="50000"/>
                  </a:spcBef>
                </a:pPr>
                <a:endParaRPr lang="en-US" sz="2400" b="1">
                  <a:cs typeface="Arial" pitchFamily="34" charset="0"/>
                </a:endParaRPr>
              </a:p>
            </p:txBody>
          </p:sp>
          <p:sp>
            <p:nvSpPr>
              <p:cNvPr id="44047" name="TextBox 15"/>
              <p:cNvSpPr txBox="1">
                <a:spLocks noChangeArrowheads="1"/>
              </p:cNvSpPr>
              <p:nvPr/>
            </p:nvSpPr>
            <p:spPr bwMode="auto">
              <a:xfrm>
                <a:off x="809470" y="3679452"/>
                <a:ext cx="1571105" cy="341632"/>
              </a:xfrm>
              <a:prstGeom prst="rect">
                <a:avLst/>
              </a:prstGeom>
              <a:noFill/>
              <a:ln w="9525">
                <a:noFill/>
                <a:miter lim="800000"/>
                <a:headEnd/>
                <a:tailEnd/>
              </a:ln>
            </p:spPr>
            <p:txBody>
              <a:bodyPr>
                <a:spAutoFit/>
              </a:bodyPr>
              <a:lstStyle/>
              <a:p>
                <a:r>
                  <a:rPr lang="en-US"/>
                  <a:t>Conducted</a:t>
                </a:r>
              </a:p>
            </p:txBody>
          </p:sp>
          <p:sp>
            <p:nvSpPr>
              <p:cNvPr id="44048" name="Rectangle 17"/>
              <p:cNvSpPr>
                <a:spLocks noChangeArrowheads="1"/>
              </p:cNvSpPr>
              <p:nvPr/>
            </p:nvSpPr>
            <p:spPr bwMode="auto">
              <a:xfrm>
                <a:off x="2835563" y="3388821"/>
                <a:ext cx="1596044" cy="931025"/>
              </a:xfrm>
              <a:prstGeom prst="rect">
                <a:avLst/>
              </a:prstGeom>
              <a:solidFill>
                <a:srgbClr val="F5C80B"/>
              </a:solidFill>
              <a:ln w="19050" algn="ctr">
                <a:solidFill>
                  <a:schemeClr val="bg2"/>
                </a:solidFill>
                <a:round/>
                <a:headEnd/>
                <a:tailEnd/>
              </a:ln>
            </p:spPr>
            <p:txBody>
              <a:bodyPr anchor="ctr"/>
              <a:lstStyle/>
              <a:p>
                <a:pPr algn="ctr">
                  <a:lnSpc>
                    <a:spcPct val="90000"/>
                  </a:lnSpc>
                  <a:spcBef>
                    <a:spcPct val="50000"/>
                  </a:spcBef>
                </a:pPr>
                <a:endParaRPr lang="en-US" sz="2400" b="1">
                  <a:cs typeface="Arial" pitchFamily="34" charset="0"/>
                </a:endParaRPr>
              </a:p>
            </p:txBody>
          </p:sp>
          <p:sp>
            <p:nvSpPr>
              <p:cNvPr id="44049" name="TextBox 18"/>
              <p:cNvSpPr txBox="1">
                <a:spLocks noChangeArrowheads="1"/>
              </p:cNvSpPr>
              <p:nvPr/>
            </p:nvSpPr>
            <p:spPr bwMode="auto">
              <a:xfrm>
                <a:off x="2786906" y="3570079"/>
                <a:ext cx="1571105" cy="590931"/>
              </a:xfrm>
              <a:prstGeom prst="rect">
                <a:avLst/>
              </a:prstGeom>
              <a:noFill/>
              <a:ln w="9525">
                <a:noFill/>
                <a:miter lim="800000"/>
                <a:headEnd/>
                <a:tailEnd/>
              </a:ln>
            </p:spPr>
            <p:txBody>
              <a:bodyPr>
                <a:spAutoFit/>
              </a:bodyPr>
              <a:lstStyle/>
              <a:p>
                <a:r>
                  <a:rPr lang="en-US"/>
                  <a:t>Electric Fields</a:t>
                </a:r>
              </a:p>
            </p:txBody>
          </p:sp>
          <p:sp>
            <p:nvSpPr>
              <p:cNvPr id="44050" name="Rectangle 19"/>
              <p:cNvSpPr>
                <a:spLocks noChangeArrowheads="1"/>
              </p:cNvSpPr>
              <p:nvPr/>
            </p:nvSpPr>
            <p:spPr bwMode="auto">
              <a:xfrm>
                <a:off x="4823228" y="3388821"/>
                <a:ext cx="1596044" cy="931025"/>
              </a:xfrm>
              <a:prstGeom prst="rect">
                <a:avLst/>
              </a:prstGeom>
              <a:solidFill>
                <a:srgbClr val="F5C80B"/>
              </a:solidFill>
              <a:ln w="19050" algn="ctr">
                <a:solidFill>
                  <a:schemeClr val="bg2"/>
                </a:solidFill>
                <a:round/>
                <a:headEnd/>
                <a:tailEnd/>
              </a:ln>
            </p:spPr>
            <p:txBody>
              <a:bodyPr anchor="ctr"/>
              <a:lstStyle/>
              <a:p>
                <a:pPr algn="ctr">
                  <a:lnSpc>
                    <a:spcPct val="90000"/>
                  </a:lnSpc>
                  <a:spcBef>
                    <a:spcPct val="50000"/>
                  </a:spcBef>
                </a:pPr>
                <a:endParaRPr lang="en-US" sz="2400" b="1">
                  <a:cs typeface="Arial" pitchFamily="34" charset="0"/>
                </a:endParaRPr>
              </a:p>
            </p:txBody>
          </p:sp>
          <p:sp>
            <p:nvSpPr>
              <p:cNvPr id="44051" name="TextBox 20"/>
              <p:cNvSpPr txBox="1">
                <a:spLocks noChangeArrowheads="1"/>
              </p:cNvSpPr>
              <p:nvPr/>
            </p:nvSpPr>
            <p:spPr bwMode="auto">
              <a:xfrm>
                <a:off x="4950882" y="3578704"/>
                <a:ext cx="1251511" cy="590931"/>
              </a:xfrm>
              <a:prstGeom prst="rect">
                <a:avLst/>
              </a:prstGeom>
              <a:noFill/>
              <a:ln w="9525">
                <a:noFill/>
                <a:miter lim="800000"/>
                <a:headEnd/>
                <a:tailEnd/>
              </a:ln>
            </p:spPr>
            <p:txBody>
              <a:bodyPr>
                <a:spAutoFit/>
              </a:bodyPr>
              <a:lstStyle/>
              <a:p>
                <a:r>
                  <a:rPr lang="en-US"/>
                  <a:t>Magnetic Fields</a:t>
                </a:r>
              </a:p>
            </p:txBody>
          </p:sp>
          <p:sp>
            <p:nvSpPr>
              <p:cNvPr id="44052" name="Rectangle 21"/>
              <p:cNvSpPr>
                <a:spLocks noChangeArrowheads="1"/>
              </p:cNvSpPr>
              <p:nvPr/>
            </p:nvSpPr>
            <p:spPr bwMode="auto">
              <a:xfrm>
                <a:off x="6810894" y="3397134"/>
                <a:ext cx="1596044" cy="931025"/>
              </a:xfrm>
              <a:prstGeom prst="rect">
                <a:avLst/>
              </a:prstGeom>
              <a:solidFill>
                <a:srgbClr val="F5C80B"/>
              </a:solidFill>
              <a:ln w="19050" algn="ctr">
                <a:solidFill>
                  <a:schemeClr val="bg2"/>
                </a:solidFill>
                <a:round/>
                <a:headEnd/>
                <a:tailEnd/>
              </a:ln>
            </p:spPr>
            <p:txBody>
              <a:bodyPr anchor="ctr"/>
              <a:lstStyle/>
              <a:p>
                <a:pPr algn="ctr">
                  <a:lnSpc>
                    <a:spcPct val="90000"/>
                  </a:lnSpc>
                  <a:spcBef>
                    <a:spcPct val="50000"/>
                  </a:spcBef>
                </a:pPr>
                <a:endParaRPr lang="en-US" sz="2400" b="1">
                  <a:cs typeface="Arial" pitchFamily="34" charset="0"/>
                </a:endParaRPr>
              </a:p>
            </p:txBody>
          </p:sp>
          <p:sp>
            <p:nvSpPr>
              <p:cNvPr id="44053" name="TextBox 22"/>
              <p:cNvSpPr txBox="1">
                <a:spLocks noChangeArrowheads="1"/>
              </p:cNvSpPr>
              <p:nvPr/>
            </p:nvSpPr>
            <p:spPr bwMode="auto">
              <a:xfrm>
                <a:off x="6819206" y="3690849"/>
                <a:ext cx="1571105" cy="341632"/>
              </a:xfrm>
              <a:prstGeom prst="rect">
                <a:avLst/>
              </a:prstGeom>
              <a:noFill/>
              <a:ln w="9525">
                <a:noFill/>
                <a:miter lim="800000"/>
                <a:headEnd/>
                <a:tailEnd/>
              </a:ln>
            </p:spPr>
            <p:txBody>
              <a:bodyPr>
                <a:spAutoFit/>
              </a:bodyPr>
              <a:lstStyle/>
              <a:p>
                <a:r>
                  <a:rPr lang="en-US"/>
                  <a:t>Radiated</a:t>
                </a:r>
              </a:p>
            </p:txBody>
          </p:sp>
          <p:grpSp>
            <p:nvGrpSpPr>
              <p:cNvPr id="44054" name="Group 79"/>
              <p:cNvGrpSpPr>
                <a:grpSpLocks/>
              </p:cNvGrpSpPr>
              <p:nvPr/>
            </p:nvGrpSpPr>
            <p:grpSpPr bwMode="auto">
              <a:xfrm>
                <a:off x="1637606" y="2477745"/>
                <a:ext cx="5971309" cy="548090"/>
                <a:chOff x="1637606" y="2433366"/>
                <a:chExt cx="5971309" cy="913847"/>
              </a:xfrm>
            </p:grpSpPr>
            <p:cxnSp>
              <p:nvCxnSpPr>
                <p:cNvPr id="64" name="Straight Connector 63"/>
                <p:cNvCxnSpPr/>
                <p:nvPr/>
              </p:nvCxnSpPr>
              <p:spPr bwMode="auto">
                <a:xfrm rot="5400000">
                  <a:off x="4407741" y="2573630"/>
                  <a:ext cx="280527" cy="0"/>
                </a:xfrm>
                <a:prstGeom prst="line">
                  <a:avLst/>
                </a:prstGeom>
                <a:solidFill>
                  <a:schemeClr val="hlink"/>
                </a:solidFill>
                <a:ln w="31750" cap="flat" cmpd="sng" algn="ctr">
                  <a:solidFill>
                    <a:schemeClr val="tx2">
                      <a:lumMod val="60000"/>
                      <a:lumOff val="40000"/>
                    </a:schemeClr>
                  </a:solidFill>
                  <a:prstDash val="solid"/>
                  <a:round/>
                  <a:headEnd type="none" w="med" len="med"/>
                  <a:tailEnd type="none" w="med" len="med"/>
                </a:ln>
                <a:effectLst/>
              </p:spPr>
            </p:cxnSp>
            <p:cxnSp>
              <p:nvCxnSpPr>
                <p:cNvPr id="66" name="Straight Connector 65"/>
                <p:cNvCxnSpPr/>
                <p:nvPr/>
              </p:nvCxnSpPr>
              <p:spPr bwMode="auto">
                <a:xfrm>
                  <a:off x="1638301" y="2713893"/>
                  <a:ext cx="5951162" cy="0"/>
                </a:xfrm>
                <a:prstGeom prst="line">
                  <a:avLst/>
                </a:prstGeom>
                <a:solidFill>
                  <a:schemeClr val="hlink"/>
                </a:solidFill>
                <a:ln w="31750" cap="flat" cmpd="sng" algn="ctr">
                  <a:solidFill>
                    <a:schemeClr val="tx2">
                      <a:lumMod val="60000"/>
                      <a:lumOff val="40000"/>
                    </a:schemeClr>
                  </a:solidFill>
                  <a:prstDash val="solid"/>
                  <a:round/>
                  <a:headEnd type="none" w="med" len="med"/>
                  <a:tailEnd type="none" w="med" len="med"/>
                </a:ln>
                <a:effectLst/>
              </p:spPr>
            </p:cxnSp>
            <p:cxnSp>
              <p:nvCxnSpPr>
                <p:cNvPr id="71" name="Straight Arrow Connector 70"/>
                <p:cNvCxnSpPr>
                  <a:endCxn id="44046" idx="0"/>
                </p:cNvCxnSpPr>
                <p:nvPr/>
              </p:nvCxnSpPr>
              <p:spPr bwMode="auto">
                <a:xfrm rot="16200000" flipH="1">
                  <a:off x="1319399" y="3019562"/>
                  <a:ext cx="645741" cy="7937"/>
                </a:xfrm>
                <a:prstGeom prst="straightConnector1">
                  <a:avLst/>
                </a:prstGeom>
                <a:solidFill>
                  <a:schemeClr val="hlink"/>
                </a:solidFill>
                <a:ln w="31750" cap="flat" cmpd="sng" algn="ctr">
                  <a:solidFill>
                    <a:schemeClr val="tx2">
                      <a:lumMod val="60000"/>
                      <a:lumOff val="40000"/>
                    </a:schemeClr>
                  </a:solidFill>
                  <a:prstDash val="solid"/>
                  <a:round/>
                  <a:headEnd type="none" w="med" len="med"/>
                  <a:tailEnd type="arrow"/>
                </a:ln>
                <a:effectLst/>
              </p:spPr>
            </p:cxnSp>
            <p:cxnSp>
              <p:nvCxnSpPr>
                <p:cNvPr id="73" name="Straight Arrow Connector 72"/>
                <p:cNvCxnSpPr/>
                <p:nvPr/>
              </p:nvCxnSpPr>
              <p:spPr bwMode="auto">
                <a:xfrm rot="16200000" flipH="1">
                  <a:off x="3329316" y="3012947"/>
                  <a:ext cx="624570" cy="15874"/>
                </a:xfrm>
                <a:prstGeom prst="straightConnector1">
                  <a:avLst/>
                </a:prstGeom>
                <a:solidFill>
                  <a:schemeClr val="hlink"/>
                </a:solidFill>
                <a:ln w="31750" cap="flat" cmpd="sng" algn="ctr">
                  <a:solidFill>
                    <a:schemeClr val="tx2">
                      <a:lumMod val="60000"/>
                      <a:lumOff val="40000"/>
                    </a:schemeClr>
                  </a:solidFill>
                  <a:prstDash val="solid"/>
                  <a:round/>
                  <a:headEnd type="none" w="med" len="med"/>
                  <a:tailEnd type="arrow"/>
                </a:ln>
                <a:effectLst/>
              </p:spPr>
            </p:cxnSp>
            <p:cxnSp>
              <p:nvCxnSpPr>
                <p:cNvPr id="75" name="Straight Arrow Connector 74"/>
                <p:cNvCxnSpPr/>
                <p:nvPr/>
              </p:nvCxnSpPr>
              <p:spPr bwMode="auto">
                <a:xfrm rot="16200000" flipH="1">
                  <a:off x="5272552" y="3016916"/>
                  <a:ext cx="651034" cy="7937"/>
                </a:xfrm>
                <a:prstGeom prst="straightConnector1">
                  <a:avLst/>
                </a:prstGeom>
                <a:solidFill>
                  <a:schemeClr val="hlink"/>
                </a:solidFill>
                <a:ln w="31750" cap="flat" cmpd="sng" algn="ctr">
                  <a:solidFill>
                    <a:schemeClr val="tx2">
                      <a:lumMod val="60000"/>
                      <a:lumOff val="40000"/>
                    </a:schemeClr>
                  </a:solidFill>
                  <a:prstDash val="solid"/>
                  <a:round/>
                  <a:headEnd type="none" w="med" len="med"/>
                  <a:tailEnd type="arrow"/>
                </a:ln>
                <a:effectLst/>
              </p:spPr>
            </p:cxnSp>
            <p:cxnSp>
              <p:nvCxnSpPr>
                <p:cNvPr id="77" name="Straight Arrow Connector 76"/>
                <p:cNvCxnSpPr>
                  <a:endCxn id="44052" idx="0"/>
                </p:cNvCxnSpPr>
                <p:nvPr/>
              </p:nvCxnSpPr>
              <p:spPr bwMode="auto">
                <a:xfrm rot="16200000" flipH="1">
                  <a:off x="7276116" y="3014004"/>
                  <a:ext cx="653680" cy="11112"/>
                </a:xfrm>
                <a:prstGeom prst="straightConnector1">
                  <a:avLst/>
                </a:prstGeom>
                <a:solidFill>
                  <a:schemeClr val="hlink"/>
                </a:solidFill>
                <a:ln w="31750" cap="flat" cmpd="sng" algn="ctr">
                  <a:solidFill>
                    <a:schemeClr val="tx2">
                      <a:lumMod val="60000"/>
                      <a:lumOff val="40000"/>
                    </a:schemeClr>
                  </a:solidFill>
                  <a:prstDash val="solid"/>
                  <a:round/>
                  <a:headEnd type="none" w="med" len="med"/>
                  <a:tailEnd type="arrow"/>
                </a:ln>
                <a:effectLst/>
              </p:spPr>
            </p:cxnSp>
          </p:grpSp>
          <p:grpSp>
            <p:nvGrpSpPr>
              <p:cNvPr id="44055" name="Group 100"/>
              <p:cNvGrpSpPr>
                <a:grpSpLocks/>
              </p:cNvGrpSpPr>
              <p:nvPr/>
            </p:nvGrpSpPr>
            <p:grpSpPr bwMode="auto">
              <a:xfrm>
                <a:off x="1657002" y="4650139"/>
                <a:ext cx="5971308" cy="678319"/>
                <a:chOff x="1657002" y="4650139"/>
                <a:chExt cx="5971308" cy="678319"/>
              </a:xfrm>
            </p:grpSpPr>
            <p:cxnSp>
              <p:nvCxnSpPr>
                <p:cNvPr id="89" name="Straight Connector 88"/>
                <p:cNvCxnSpPr/>
                <p:nvPr/>
              </p:nvCxnSpPr>
              <p:spPr bwMode="auto">
                <a:xfrm rot="16200000" flipV="1">
                  <a:off x="4566273" y="5181636"/>
                  <a:ext cx="290468" cy="3175"/>
                </a:xfrm>
                <a:prstGeom prst="line">
                  <a:avLst/>
                </a:prstGeom>
                <a:solidFill>
                  <a:schemeClr val="hlink"/>
                </a:solidFill>
                <a:ln w="31750" cap="flat" cmpd="sng" algn="ctr">
                  <a:solidFill>
                    <a:schemeClr val="tx2">
                      <a:lumMod val="60000"/>
                      <a:lumOff val="40000"/>
                    </a:schemeClr>
                  </a:solidFill>
                  <a:prstDash val="solid"/>
                  <a:round/>
                  <a:headEnd type="stealth" w="lg" len="lg"/>
                  <a:tailEnd type="none" w="med" len="med"/>
                </a:ln>
                <a:effectLst/>
              </p:spPr>
            </p:cxnSp>
            <p:cxnSp>
              <p:nvCxnSpPr>
                <p:cNvPr id="90" name="Straight Connector 89"/>
                <p:cNvCxnSpPr/>
                <p:nvPr/>
              </p:nvCxnSpPr>
              <p:spPr bwMode="auto">
                <a:xfrm rot="10800000">
                  <a:off x="1668462" y="5037990"/>
                  <a:ext cx="5951161" cy="0"/>
                </a:xfrm>
                <a:prstGeom prst="line">
                  <a:avLst/>
                </a:prstGeom>
                <a:solidFill>
                  <a:schemeClr val="hlink"/>
                </a:solidFill>
                <a:ln w="31750" cap="flat" cmpd="sng" algn="ctr">
                  <a:solidFill>
                    <a:schemeClr val="tx2">
                      <a:lumMod val="60000"/>
                      <a:lumOff val="40000"/>
                    </a:schemeClr>
                  </a:solidFill>
                  <a:prstDash val="solid"/>
                  <a:round/>
                  <a:headEnd type="none" w="med" len="med"/>
                  <a:tailEnd type="none" w="med" len="med"/>
                </a:ln>
                <a:effectLst/>
              </p:spPr>
            </p:cxnSp>
            <p:cxnSp>
              <p:nvCxnSpPr>
                <p:cNvPr id="91" name="Straight Arrow Connector 90"/>
                <p:cNvCxnSpPr/>
                <p:nvPr/>
              </p:nvCxnSpPr>
              <p:spPr bwMode="auto">
                <a:xfrm rot="16200000" flipV="1">
                  <a:off x="7429947" y="4840375"/>
                  <a:ext cx="387291" cy="7937"/>
                </a:xfrm>
                <a:prstGeom prst="straightConnector1">
                  <a:avLst/>
                </a:prstGeom>
                <a:solidFill>
                  <a:schemeClr val="hlink"/>
                </a:solidFill>
                <a:ln w="31750" cap="flat" cmpd="sng" algn="ctr">
                  <a:solidFill>
                    <a:schemeClr val="tx2">
                      <a:lumMod val="60000"/>
                      <a:lumOff val="40000"/>
                    </a:schemeClr>
                  </a:solidFill>
                  <a:prstDash val="solid"/>
                  <a:round/>
                  <a:headEnd type="arrow" w="med" len="med"/>
                  <a:tailEnd type="none"/>
                </a:ln>
                <a:effectLst/>
              </p:spPr>
            </p:cxnSp>
            <p:cxnSp>
              <p:nvCxnSpPr>
                <p:cNvPr id="92" name="Straight Arrow Connector 91"/>
                <p:cNvCxnSpPr/>
                <p:nvPr/>
              </p:nvCxnSpPr>
              <p:spPr bwMode="auto">
                <a:xfrm rot="5400000" flipH="1" flipV="1">
                  <a:off x="5434586" y="4840375"/>
                  <a:ext cx="387291" cy="7936"/>
                </a:xfrm>
                <a:prstGeom prst="straightConnector1">
                  <a:avLst/>
                </a:prstGeom>
                <a:solidFill>
                  <a:schemeClr val="hlink"/>
                </a:solidFill>
                <a:ln w="31750" cap="flat" cmpd="sng" algn="ctr">
                  <a:solidFill>
                    <a:schemeClr val="tx2">
                      <a:lumMod val="60000"/>
                      <a:lumOff val="40000"/>
                    </a:schemeClr>
                  </a:solidFill>
                  <a:prstDash val="solid"/>
                  <a:round/>
                  <a:headEnd type="arrow" w="med" len="med"/>
                  <a:tailEnd type="none"/>
                </a:ln>
                <a:effectLst/>
              </p:spPr>
            </p:cxnSp>
            <p:cxnSp>
              <p:nvCxnSpPr>
                <p:cNvPr id="93" name="Straight Arrow Connector 92"/>
                <p:cNvCxnSpPr/>
                <p:nvPr/>
              </p:nvCxnSpPr>
              <p:spPr bwMode="auto">
                <a:xfrm rot="16200000" flipV="1">
                  <a:off x="3449542" y="4845932"/>
                  <a:ext cx="392053" cy="1588"/>
                </a:xfrm>
                <a:prstGeom prst="straightConnector1">
                  <a:avLst/>
                </a:prstGeom>
                <a:solidFill>
                  <a:schemeClr val="hlink"/>
                </a:solidFill>
                <a:ln w="31750" cap="flat" cmpd="sng" algn="ctr">
                  <a:solidFill>
                    <a:schemeClr val="tx2">
                      <a:lumMod val="60000"/>
                      <a:lumOff val="40000"/>
                    </a:schemeClr>
                  </a:solidFill>
                  <a:prstDash val="solid"/>
                  <a:round/>
                  <a:headEnd type="arrow" w="med" len="med"/>
                  <a:tailEnd type="none"/>
                </a:ln>
                <a:effectLst/>
              </p:spPr>
            </p:cxnSp>
            <p:cxnSp>
              <p:nvCxnSpPr>
                <p:cNvPr id="94" name="Straight Arrow Connector 93"/>
                <p:cNvCxnSpPr/>
                <p:nvPr/>
              </p:nvCxnSpPr>
              <p:spPr bwMode="auto">
                <a:xfrm rot="16200000" flipV="1">
                  <a:off x="1466880" y="4841169"/>
                  <a:ext cx="392053" cy="11112"/>
                </a:xfrm>
                <a:prstGeom prst="straightConnector1">
                  <a:avLst/>
                </a:prstGeom>
                <a:solidFill>
                  <a:schemeClr val="hlink"/>
                </a:solidFill>
                <a:ln w="31750" cap="flat" cmpd="sng" algn="ctr">
                  <a:solidFill>
                    <a:schemeClr val="tx2">
                      <a:lumMod val="60000"/>
                      <a:lumOff val="40000"/>
                    </a:schemeClr>
                  </a:solidFill>
                  <a:prstDash val="solid"/>
                  <a:round/>
                  <a:headEnd type="arrow" w="med" len="med"/>
                  <a:tailEnd type="none"/>
                </a:ln>
                <a:effectLst/>
              </p:spPr>
            </p:cxnSp>
          </p:grpSp>
        </p:grpSp>
        <p:sp>
          <p:nvSpPr>
            <p:cNvPr id="44041" name="Text Box 12"/>
            <p:cNvSpPr txBox="1">
              <a:spLocks noChangeArrowheads="1"/>
            </p:cNvSpPr>
            <p:nvPr/>
          </p:nvSpPr>
          <p:spPr bwMode="auto">
            <a:xfrm>
              <a:off x="775865" y="4342565"/>
              <a:ext cx="1867582" cy="313932"/>
            </a:xfrm>
            <a:prstGeom prst="rect">
              <a:avLst/>
            </a:prstGeom>
            <a:noFill/>
            <a:ln w="19050" algn="ctr">
              <a:noFill/>
              <a:miter lim="800000"/>
              <a:headEnd/>
              <a:tailEnd/>
            </a:ln>
          </p:spPr>
          <p:txBody>
            <a:bodyPr>
              <a:spAutoFit/>
            </a:bodyPr>
            <a:lstStyle/>
            <a:p>
              <a:r>
                <a:rPr lang="en-US" sz="1600"/>
                <a:t>Low Frequency</a:t>
              </a:r>
            </a:p>
          </p:txBody>
        </p:sp>
        <p:sp>
          <p:nvSpPr>
            <p:cNvPr id="44042" name="Text Box 12"/>
            <p:cNvSpPr txBox="1">
              <a:spLocks noChangeArrowheads="1"/>
            </p:cNvSpPr>
            <p:nvPr/>
          </p:nvSpPr>
          <p:spPr bwMode="auto">
            <a:xfrm>
              <a:off x="2698875" y="4386900"/>
              <a:ext cx="3718550" cy="313932"/>
            </a:xfrm>
            <a:prstGeom prst="rect">
              <a:avLst/>
            </a:prstGeom>
            <a:noFill/>
            <a:ln w="19050" algn="ctr">
              <a:noFill/>
              <a:miter lim="800000"/>
              <a:headEnd/>
              <a:tailEnd/>
            </a:ln>
          </p:spPr>
          <p:txBody>
            <a:bodyPr>
              <a:spAutoFit/>
            </a:bodyPr>
            <a:lstStyle/>
            <a:p>
              <a:r>
                <a:rPr lang="en-US" sz="1600"/>
                <a:t>Low, Mid Frequency, LC Resonance</a:t>
              </a:r>
            </a:p>
          </p:txBody>
        </p:sp>
        <p:sp>
          <p:nvSpPr>
            <p:cNvPr id="44043" name="Text Box 12"/>
            <p:cNvSpPr txBox="1">
              <a:spLocks noChangeArrowheads="1"/>
            </p:cNvSpPr>
            <p:nvPr/>
          </p:nvSpPr>
          <p:spPr bwMode="auto">
            <a:xfrm>
              <a:off x="6680671" y="4361961"/>
              <a:ext cx="1867582" cy="313932"/>
            </a:xfrm>
            <a:prstGeom prst="rect">
              <a:avLst/>
            </a:prstGeom>
            <a:noFill/>
            <a:ln w="19050" algn="ctr">
              <a:noFill/>
              <a:miter lim="800000"/>
              <a:headEnd/>
              <a:tailEnd/>
            </a:ln>
          </p:spPr>
          <p:txBody>
            <a:bodyPr>
              <a:spAutoFit/>
            </a:bodyPr>
            <a:lstStyle/>
            <a:p>
              <a:r>
                <a:rPr lang="en-US" sz="1600"/>
                <a:t>High Frequency</a:t>
              </a:r>
            </a:p>
          </p:txBody>
        </p:sp>
      </p:grpSp>
      <p:sp>
        <p:nvSpPr>
          <p:cNvPr id="42" name="Left Arrow 41">
            <a:hlinkClick r:id="rId3" action="ppaction://hlinksldjump"/>
          </p:cNvPr>
          <p:cNvSpPr/>
          <p:nvPr/>
        </p:nvSpPr>
        <p:spPr>
          <a:xfrm>
            <a:off x="8077200" y="6372225"/>
            <a:ext cx="56197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LACEWARE-AUD-SLIDE-NAME" val="What did you draw?"/>
</p:tagLst>
</file>

<file path=ppt/tags/tag10.xml><?xml version="1.0" encoding="utf-8"?>
<p:tagLst xmlns:a="http://schemas.openxmlformats.org/drawingml/2006/main" xmlns:r="http://schemas.openxmlformats.org/officeDocument/2006/relationships" xmlns:p="http://schemas.openxmlformats.org/presentationml/2006/main">
  <p:tag name="PLACEWARE-AUD-SLIDE-NAME" val="What did you draw?"/>
</p:tagLst>
</file>

<file path=ppt/tags/tag2.xml><?xml version="1.0" encoding="utf-8"?>
<p:tagLst xmlns:a="http://schemas.openxmlformats.org/drawingml/2006/main" xmlns:r="http://schemas.openxmlformats.org/officeDocument/2006/relationships" xmlns:p="http://schemas.openxmlformats.org/presentationml/2006/main">
  <p:tag name="PLACEWARE-AUD-SLIDE-NAME" val="What did you draw?"/>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PLACEWARE-AUD-SLIDE-NAME" val="What did you draw?"/>
</p:tagLst>
</file>

<file path=ppt/tags/tag6.xml><?xml version="1.0" encoding="utf-8"?>
<p:tagLst xmlns:a="http://schemas.openxmlformats.org/drawingml/2006/main" xmlns:r="http://schemas.openxmlformats.org/officeDocument/2006/relationships" xmlns:p="http://schemas.openxmlformats.org/presentationml/2006/main">
  <p:tag name="PLACEWARE-AUD-SLIDE-NAME" val="What did you draw?"/>
</p:tagLst>
</file>

<file path=ppt/tags/tag7.xml><?xml version="1.0" encoding="utf-8"?>
<p:tagLst xmlns:a="http://schemas.openxmlformats.org/drawingml/2006/main" xmlns:r="http://schemas.openxmlformats.org/officeDocument/2006/relationships" xmlns:p="http://schemas.openxmlformats.org/presentationml/2006/main">
  <p:tag name="PLACEWARE-AUD-SLIDE-NAME" val="What did you draw?"/>
</p:tagLst>
</file>

<file path=ppt/tags/tag8.xml><?xml version="1.0" encoding="utf-8"?>
<p:tagLst xmlns:a="http://schemas.openxmlformats.org/drawingml/2006/main" xmlns:r="http://schemas.openxmlformats.org/officeDocument/2006/relationships" xmlns:p="http://schemas.openxmlformats.org/presentationml/2006/main">
  <p:tag name="PLACEWARE-AUD-SLIDE-NAME" val="What did you draw?"/>
</p:tagLst>
</file>

<file path=ppt/tags/tag9.xml><?xml version="1.0" encoding="utf-8"?>
<p:tagLst xmlns:a="http://schemas.openxmlformats.org/drawingml/2006/main" xmlns:r="http://schemas.openxmlformats.org/officeDocument/2006/relationships" xmlns:p="http://schemas.openxmlformats.org/presentationml/2006/main">
  <p:tag name="PLACEWARE-AUD-SLIDE-NAME" val="What did you draw?"/>
</p:tagLst>
</file>

<file path=ppt/theme/theme1.xml><?xml version="1.0" encoding="utf-8"?>
<a:theme xmlns:a="http://schemas.openxmlformats.org/drawingml/2006/main" name="FinalPowerpoint">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docProps/app.xml><?xml version="1.0" encoding="utf-8"?>
<Properties xmlns="http://schemas.openxmlformats.org/officeDocument/2006/extended-properties" xmlns:vt="http://schemas.openxmlformats.org/officeDocument/2006/docPropsVTypes">
  <Template>FinalPowerpoint</Template>
  <TotalTime>2806</TotalTime>
  <Words>7756</Words>
  <Application>Microsoft Office PowerPoint</Application>
  <PresentationFormat>On-screen Show (4:3)</PresentationFormat>
  <Paragraphs>952</Paragraphs>
  <Slides>59</Slides>
  <Notes>59</Notes>
  <HiddenSlides>0</HiddenSlides>
  <MMClips>0</MMClips>
  <ScaleCrop>false</ScaleCrop>
  <HeadingPairs>
    <vt:vector size="6" baseType="variant">
      <vt:variant>
        <vt:lpstr>Theme</vt:lpstr>
      </vt:variant>
      <vt:variant>
        <vt:i4>4</vt:i4>
      </vt:variant>
      <vt:variant>
        <vt:lpstr>Embedded OLE Servers</vt:lpstr>
      </vt:variant>
      <vt:variant>
        <vt:i4>3</vt:i4>
      </vt:variant>
      <vt:variant>
        <vt:lpstr>Slide Titles</vt:lpstr>
      </vt:variant>
      <vt:variant>
        <vt:i4>59</vt:i4>
      </vt:variant>
    </vt:vector>
  </HeadingPairs>
  <TitlesOfParts>
    <vt:vector size="66" baseType="lpstr">
      <vt:lpstr>FinalPowerpoint</vt:lpstr>
      <vt:lpstr>Custom Design</vt:lpstr>
      <vt:lpstr>1_Custom Design</vt:lpstr>
      <vt:lpstr>3_Custom Design</vt:lpstr>
      <vt:lpstr>Equation</vt:lpstr>
      <vt:lpstr>Visio</vt:lpstr>
      <vt:lpstr>Microsoft Office Excel 97-2003 Worksheet</vt:lpstr>
      <vt:lpstr>Non Isolated Power Supply Layout Design for EMI Mitigation</vt:lpstr>
      <vt:lpstr>AGENDA</vt:lpstr>
      <vt:lpstr>AGENDA</vt:lpstr>
      <vt:lpstr>What is EMI &amp; EMC?</vt:lpstr>
      <vt:lpstr>EMI/EMC Standards</vt:lpstr>
      <vt:lpstr>EMI/EMC Standards Organizations</vt:lpstr>
      <vt:lpstr>Links</vt:lpstr>
      <vt:lpstr>Conducted vs. Radiated Emission Limits</vt:lpstr>
      <vt:lpstr>How Does Noise Show Up in the System?</vt:lpstr>
      <vt:lpstr>Engineering Approach To Mitigate EMI</vt:lpstr>
      <vt:lpstr>SMPSs Are Big Generators Of Radiated And Conducted Emissions</vt:lpstr>
      <vt:lpstr>Electrically Small Loop Antennas</vt:lpstr>
      <vt:lpstr>Theory Behind EMI Mitigation by PCB Layout</vt:lpstr>
      <vt:lpstr>Theory Behind EMI Mitigation by PCB Layout</vt:lpstr>
      <vt:lpstr>Theory Behind EMI Mitigation by PCB Layout</vt:lpstr>
      <vt:lpstr>EMI Mitigation</vt:lpstr>
      <vt:lpstr>Steps To Mitigate EMI In PCB</vt:lpstr>
      <vt:lpstr>AGENDA</vt:lpstr>
      <vt:lpstr>Identify Critical Path</vt:lpstr>
      <vt:lpstr>Identify Critical Path</vt:lpstr>
      <vt:lpstr>Identify Critical Path</vt:lpstr>
      <vt:lpstr>What Can We Do In PCB Layout? --Buck example </vt:lpstr>
      <vt:lpstr>What Can We Do In PCB Layout? --Buck-Boost example </vt:lpstr>
      <vt:lpstr>AGENDA</vt:lpstr>
      <vt:lpstr>EMI Mitigation by PCB Layout</vt:lpstr>
      <vt:lpstr>Lower EMI can be achieved by…</vt:lpstr>
      <vt:lpstr>Slide 27</vt:lpstr>
      <vt:lpstr>EMI Mitigation by PCB Layout</vt:lpstr>
      <vt:lpstr>EMI Mitigation by PCB Layout</vt:lpstr>
      <vt:lpstr>EMI Mitigation by PCB Layout</vt:lpstr>
      <vt:lpstr>EMI Mitigation by PCB Layout</vt:lpstr>
      <vt:lpstr>EMI Mitigation by PCB Layout</vt:lpstr>
      <vt:lpstr>EMI Mitigation by PCB Layout</vt:lpstr>
      <vt:lpstr>EMI Mitigation by PCB Layout</vt:lpstr>
      <vt:lpstr>EMI Mitigation by PCB Layout</vt:lpstr>
      <vt:lpstr>EMI Mitigation by PCB Layout</vt:lpstr>
      <vt:lpstr>EMI Mitigation by PCB Layout</vt:lpstr>
      <vt:lpstr>EMI Mitigation by PCB Layout</vt:lpstr>
      <vt:lpstr>Switcher Power Modules  (LMZ23610)   </vt:lpstr>
      <vt:lpstr>Passing CISPR22 Class B Radiated EMI</vt:lpstr>
      <vt:lpstr>Passing CISPR 25 Class 5 Radiated EMI</vt:lpstr>
      <vt:lpstr>AGENDA</vt:lpstr>
      <vt:lpstr>Protect EMI Sensitive Nodes from Noise</vt:lpstr>
      <vt:lpstr>Good Practice to Protect EMI Sensitive Nodes  </vt:lpstr>
      <vt:lpstr>Protect EMI Sensitive Nodes – Cont.</vt:lpstr>
      <vt:lpstr>Customer Layout Example</vt:lpstr>
      <vt:lpstr>Customer Layout Example</vt:lpstr>
      <vt:lpstr>Check List</vt:lpstr>
      <vt:lpstr>AGENDA</vt:lpstr>
      <vt:lpstr>DM Conducted EMI</vt:lpstr>
      <vt:lpstr>DM Conducted EMI Mitigation</vt:lpstr>
      <vt:lpstr>Input Filter Design for Conducted EMI</vt:lpstr>
      <vt:lpstr>Necessary Input Filter Attenuation</vt:lpstr>
      <vt:lpstr>Typical Conducted EMI Filter</vt:lpstr>
      <vt:lpstr>Conducted EMI Filter Design Tool</vt:lpstr>
      <vt:lpstr>Conducted EMI Before and After Filter</vt:lpstr>
      <vt:lpstr>AGENDA</vt:lpstr>
      <vt:lpstr>SUMMARY</vt:lpstr>
      <vt:lpstr>AGENDA</vt:lpstr>
    </vt:vector>
  </TitlesOfParts>
  <Company>Texas Instruments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
  <cp:lastModifiedBy>a0413449</cp:lastModifiedBy>
  <cp:revision>112</cp:revision>
  <dcterms:created xsi:type="dcterms:W3CDTF">2007-12-19T20:51:45Z</dcterms:created>
  <dcterms:modified xsi:type="dcterms:W3CDTF">2012-09-13T22:59:32Z</dcterms:modified>
</cp:coreProperties>
</file>