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58" r:id="rId2"/>
    <p:sldId id="278" r:id="rId3"/>
    <p:sldId id="279" r:id="rId4"/>
    <p:sldId id="285" r:id="rId5"/>
    <p:sldId id="263" r:id="rId6"/>
  </p:sldIdLst>
  <p:sldSz cx="14630400" cy="8229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652463" indent="-195263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1304925" indent="-390525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958975" indent="-587375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2611438" indent="-782638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F3"/>
    <a:srgbClr val="E6E6E6"/>
    <a:srgbClr val="C0C0C0"/>
    <a:srgbClr val="D5D5D5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191" autoAdjust="0"/>
    <p:restoredTop sz="90929"/>
  </p:normalViewPr>
  <p:slideViewPr>
    <p:cSldViewPr>
      <p:cViewPr>
        <p:scale>
          <a:sx n="75" d="100"/>
          <a:sy n="75" d="100"/>
        </p:scale>
        <p:origin x="-216" y="-396"/>
      </p:cViewPr>
      <p:guideLst>
        <p:guide orient="horz" pos="2592"/>
        <p:guide pos="4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2FDCABB0-A6E9-4889-B580-24D48D49D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pitchFamily="50" charset="-128"/>
        <a:cs typeface="ＭＳ Ｐゴシック"/>
      </a:defRPr>
    </a:lvl1pPr>
    <a:lvl2pPr marL="65246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pitchFamily="50" charset="-128"/>
        <a:cs typeface="ＭＳ Ｐゴシック"/>
      </a:defRPr>
    </a:lvl2pPr>
    <a:lvl3pPr marL="130492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pitchFamily="50" charset="-128"/>
        <a:cs typeface="ＭＳ Ｐゴシック"/>
      </a:defRPr>
    </a:lvl3pPr>
    <a:lvl4pPr marL="195897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pitchFamily="50" charset="-128"/>
        <a:cs typeface="ＭＳ Ｐゴシック"/>
      </a:defRPr>
    </a:lvl4pPr>
    <a:lvl5pPr marL="261143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pitchFamily="50" charset="-128"/>
        <a:cs typeface="ＭＳ Ｐゴシック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56B1E2-9316-4AB4-B21C-B9E90237CA01}" type="slidenum">
              <a:rPr lang="en-US" smtClean="0">
                <a:ea typeface="ＭＳ Ｐゴシック"/>
                <a:cs typeface="ＭＳ Ｐゴシック"/>
              </a:rPr>
              <a:pPr/>
              <a:t>1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>
              <a:ea typeface="ＭＳ Ｐゴシック"/>
            </a:endParaRPr>
          </a:p>
        </p:txBody>
      </p:sp>
      <p:sp>
        <p:nvSpPr>
          <p:cNvPr id="5325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CAA337D-768C-43E7-9EE5-13ED45E1BCC3}" type="slidenum">
              <a:rPr lang="en-US" sz="1200"/>
              <a:pPr algn="r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>
              <a:ea typeface="ＭＳ Ｐゴシック"/>
            </a:endParaRPr>
          </a:p>
        </p:txBody>
      </p:sp>
      <p:sp>
        <p:nvSpPr>
          <p:cNvPr id="5529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0CF755-9FA2-45A5-A6E7-AD39E7553FC1}" type="slidenum">
              <a:rPr lang="en-US" sz="1200"/>
              <a:pPr algn="r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>
              <a:ea typeface="ＭＳ Ｐゴシック"/>
            </a:endParaRPr>
          </a:p>
        </p:txBody>
      </p:sp>
      <p:sp>
        <p:nvSpPr>
          <p:cNvPr id="6144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FBB00E8-170B-4A98-A551-B922A485FB01}" type="slidenum">
              <a:rPr lang="en-US" sz="1200"/>
              <a:pPr algn="r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605DF-6906-4546-A0E9-DE1F42821D24}" type="slidenum">
              <a:rPr lang="en-US" smtClean="0">
                <a:ea typeface="ＭＳ Ｐゴシック"/>
                <a:cs typeface="ＭＳ Ｐゴシック"/>
              </a:rPr>
              <a:pPr/>
              <a:t>5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5142" y="3067050"/>
            <a:ext cx="19898360" cy="21183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10280" y="5596890"/>
            <a:ext cx="16388080" cy="2522220"/>
          </a:xfrm>
        </p:spPr>
        <p:txBody>
          <a:bodyPr/>
          <a:lstStyle>
            <a:lvl1pPr marL="0" indent="0" algn="ctr">
              <a:buNone/>
              <a:defRPr/>
            </a:lvl1pPr>
            <a:lvl2pPr marL="653110" indent="0" algn="ctr">
              <a:buNone/>
              <a:defRPr/>
            </a:lvl2pPr>
            <a:lvl3pPr marL="1306220" indent="0" algn="ctr">
              <a:buNone/>
              <a:defRPr/>
            </a:lvl3pPr>
            <a:lvl4pPr marL="1959331" indent="0" algn="ctr">
              <a:buNone/>
              <a:defRPr/>
            </a:lvl4pPr>
            <a:lvl5pPr marL="2612441" indent="0" algn="ctr">
              <a:buNone/>
              <a:defRPr/>
            </a:lvl5pPr>
            <a:lvl6pPr marL="3265551" indent="0" algn="ctr">
              <a:buNone/>
              <a:defRPr/>
            </a:lvl6pPr>
            <a:lvl7pPr marL="3918661" indent="0" algn="ctr">
              <a:buNone/>
              <a:defRPr/>
            </a:lvl7pPr>
            <a:lvl8pPr marL="4571771" indent="0" algn="ctr">
              <a:buNone/>
              <a:defRPr/>
            </a:lvl8pPr>
            <a:lvl9pPr marL="522488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AD28-9D6C-4C4F-BC0B-8D631C842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F94DA-170A-43AE-8EF7-3E4D8D536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680182" y="878206"/>
            <a:ext cx="4973320" cy="79000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5141" y="878206"/>
            <a:ext cx="14681200" cy="79000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CBF4B-BB3E-4F28-A2C6-83AE46C69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31520"/>
            <a:ext cx="1243584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377440"/>
            <a:ext cx="12435840" cy="23774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4937760"/>
            <a:ext cx="12435840" cy="23774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E9C7C-EEF0-49F2-B75B-1E81C086B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77F98-1D04-4494-8233-F1AFD4D5C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9121" y="6345556"/>
            <a:ext cx="19898360" cy="196215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9121" y="4185286"/>
            <a:ext cx="19898360" cy="2160270"/>
          </a:xfrm>
        </p:spPr>
        <p:txBody>
          <a:bodyPr anchor="b"/>
          <a:lstStyle>
            <a:lvl1pPr marL="0" indent="0">
              <a:buNone/>
              <a:defRPr sz="2900"/>
            </a:lvl1pPr>
            <a:lvl2pPr marL="653110" indent="0">
              <a:buNone/>
              <a:defRPr sz="2600"/>
            </a:lvl2pPr>
            <a:lvl3pPr marL="1306220" indent="0">
              <a:buNone/>
              <a:defRPr sz="2300"/>
            </a:lvl3pPr>
            <a:lvl4pPr marL="1959331" indent="0">
              <a:buNone/>
              <a:defRPr sz="2000"/>
            </a:lvl4pPr>
            <a:lvl5pPr marL="2612441" indent="0">
              <a:buNone/>
              <a:defRPr sz="2000"/>
            </a:lvl5pPr>
            <a:lvl6pPr marL="3265551" indent="0">
              <a:buNone/>
              <a:defRPr sz="2000"/>
            </a:lvl6pPr>
            <a:lvl7pPr marL="3918661" indent="0">
              <a:buNone/>
              <a:defRPr sz="2000"/>
            </a:lvl7pPr>
            <a:lvl8pPr marL="4571771" indent="0">
              <a:buNone/>
              <a:defRPr sz="2000"/>
            </a:lvl8pPr>
            <a:lvl9pPr marL="5224882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7C540-6487-4E96-B2B0-D34DD6C7B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5142" y="2853691"/>
            <a:ext cx="9827259" cy="592455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0" y="2853691"/>
            <a:ext cx="9827261" cy="592455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7AC91-8925-460E-8676-CFFF1C4FF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942" y="396240"/>
            <a:ext cx="21066760" cy="164592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0941" y="2209800"/>
            <a:ext cx="10342880" cy="922020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0941" y="3131820"/>
            <a:ext cx="10342880" cy="569023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892280" y="2209800"/>
            <a:ext cx="10345421" cy="922020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892280" y="3131820"/>
            <a:ext cx="10345421" cy="569023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C9862-CB93-4BCE-BD08-1FFDFC2C1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F6BCB-405F-455A-AE11-DBB683077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01A1C-A2CE-47CD-8B74-FA463FAE1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941" y="392430"/>
            <a:ext cx="7701280" cy="167449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1621" y="392430"/>
            <a:ext cx="13086080" cy="842962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941" y="2066926"/>
            <a:ext cx="7701280" cy="6755130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629D0-7393-42EB-8DF2-6CDA9FD5B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241" y="6913246"/>
            <a:ext cx="14046200" cy="81534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87241" y="882016"/>
            <a:ext cx="14046200" cy="5926454"/>
          </a:xfrm>
        </p:spPr>
        <p:txBody>
          <a:bodyPr lIns="186594" tIns="93297" rIns="186594" bIns="93297"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241" y="7728586"/>
            <a:ext cx="14046200" cy="116014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87380-9F47-4AEC-A0CF-E03AB1BAA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96963" y="731838"/>
            <a:ext cx="124364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15" tIns="65308" rIns="130615" bIns="653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6963" y="2378075"/>
            <a:ext cx="12436475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15" tIns="65308" rIns="130615" bIns="65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96963" y="7497763"/>
            <a:ext cx="3048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15" tIns="65308" rIns="130615" bIns="6530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9038" y="7497763"/>
            <a:ext cx="46323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15" tIns="65308" rIns="130615" bIns="6530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20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438" y="7497763"/>
            <a:ext cx="3048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15" tIns="65308" rIns="130615" bIns="6530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20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22743F3-8095-4143-AD57-D98EAA140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+mj-lt"/>
          <a:ea typeface="ＭＳ Ｐゴシック" pitchFamily="50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  <a:ea typeface="ＭＳ Ｐゴシック" pitchFamily="50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  <a:ea typeface="ＭＳ Ｐゴシック" pitchFamily="50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  <a:ea typeface="ＭＳ Ｐゴシック" pitchFamily="50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  <a:ea typeface="ＭＳ Ｐゴシック" pitchFamily="50" charset="-128"/>
          <a:cs typeface="ＭＳ Ｐゴシック"/>
        </a:defRPr>
      </a:lvl5pPr>
      <a:lvl6pPr marL="653110" algn="ctr" defTabSz="1866354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1306220" algn="ctr" defTabSz="1866354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959331" algn="ctr" defTabSz="1866354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2612441" algn="ctr" defTabSz="1866354" rtl="0" fontAlgn="base">
        <a:spcBef>
          <a:spcPct val="0"/>
        </a:spcBef>
        <a:spcAft>
          <a:spcPct val="0"/>
        </a:spcAft>
        <a:defRPr sz="90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488950" indent="-488950" algn="l" rtl="0" eaLnBrk="0" fontAlgn="base" hangingPunct="0">
        <a:spcBef>
          <a:spcPct val="20000"/>
        </a:spcBef>
        <a:spcAft>
          <a:spcPct val="0"/>
        </a:spcAft>
        <a:buChar char="•"/>
        <a:defRPr sz="4600">
          <a:solidFill>
            <a:schemeClr val="tx1"/>
          </a:solidFill>
          <a:latin typeface="+mn-lt"/>
          <a:ea typeface="ＭＳ Ｐゴシック" pitchFamily="50" charset="-128"/>
          <a:cs typeface="ＭＳ Ｐゴシック"/>
        </a:defRPr>
      </a:lvl1pPr>
      <a:lvl2pPr marL="1060450" indent="-407988" algn="l" rtl="0" eaLnBrk="0" fontAlgn="base" hangingPunct="0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  <a:ea typeface="ＭＳ Ｐゴシック" pitchFamily="50" charset="-128"/>
          <a:cs typeface="ＭＳ Ｐゴシック"/>
        </a:defRPr>
      </a:lvl2pPr>
      <a:lvl3pPr marL="1631950" indent="-325438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ＭＳ Ｐゴシック" pitchFamily="50" charset="-128"/>
          <a:cs typeface="ＭＳ Ｐゴシック"/>
        </a:defRPr>
      </a:lvl3pPr>
      <a:lvl4pPr marL="2284413" indent="-32543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  <a:ea typeface="ＭＳ Ｐゴシック" pitchFamily="50" charset="-128"/>
          <a:cs typeface="ＭＳ Ｐゴシック"/>
        </a:defRPr>
      </a:lvl4pPr>
      <a:lvl5pPr marL="2938463" indent="-325438" algn="l" rtl="0" eaLnBrk="0" fontAlgn="base" hangingPunct="0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  <a:ea typeface="ＭＳ Ｐゴシック" pitchFamily="50" charset="-128"/>
          <a:cs typeface="ＭＳ Ｐゴシック"/>
        </a:defRPr>
      </a:lvl5pPr>
      <a:lvl6pPr marL="4850705" indent="-464888" algn="l" defTabSz="1866354" rtl="0" fontAlgn="base">
        <a:spcBef>
          <a:spcPct val="20000"/>
        </a:spcBef>
        <a:spcAft>
          <a:spcPct val="0"/>
        </a:spcAft>
        <a:buChar char="»"/>
        <a:defRPr sz="4100">
          <a:solidFill>
            <a:schemeClr val="tx1"/>
          </a:solidFill>
          <a:latin typeface="+mn-lt"/>
          <a:ea typeface="+mn-ea"/>
        </a:defRPr>
      </a:lvl6pPr>
      <a:lvl7pPr marL="5503815" indent="-464888" algn="l" defTabSz="1866354" rtl="0" fontAlgn="base">
        <a:spcBef>
          <a:spcPct val="20000"/>
        </a:spcBef>
        <a:spcAft>
          <a:spcPct val="0"/>
        </a:spcAft>
        <a:buChar char="»"/>
        <a:defRPr sz="4100">
          <a:solidFill>
            <a:schemeClr val="tx1"/>
          </a:solidFill>
          <a:latin typeface="+mn-lt"/>
          <a:ea typeface="+mn-ea"/>
        </a:defRPr>
      </a:lvl7pPr>
      <a:lvl8pPr marL="6156925" indent="-464888" algn="l" defTabSz="1866354" rtl="0" fontAlgn="base">
        <a:spcBef>
          <a:spcPct val="20000"/>
        </a:spcBef>
        <a:spcAft>
          <a:spcPct val="0"/>
        </a:spcAft>
        <a:buChar char="»"/>
        <a:defRPr sz="4100">
          <a:solidFill>
            <a:schemeClr val="tx1"/>
          </a:solidFill>
          <a:latin typeface="+mn-lt"/>
          <a:ea typeface="+mn-ea"/>
        </a:defRPr>
      </a:lvl8pPr>
      <a:lvl9pPr marL="6810035" indent="-464888" algn="l" defTabSz="1866354" rtl="0" fontAlgn="base">
        <a:spcBef>
          <a:spcPct val="20000"/>
        </a:spcBef>
        <a:spcAft>
          <a:spcPct val="0"/>
        </a:spcAft>
        <a:buChar char="»"/>
        <a:defRPr sz="4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times.com/design/power-management-desig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429000"/>
            <a:ext cx="12725400" cy="1371600"/>
          </a:xfrm>
        </p:spPr>
        <p:txBody>
          <a:bodyPr/>
          <a:lstStyle/>
          <a:p>
            <a:pPr eaLnBrk="1" hangingPunct="1"/>
            <a:r>
              <a:rPr lang="en-US" altLang="ja-JP" b="1" smtClean="0">
                <a:solidFill>
                  <a:srgbClr val="FF0000"/>
                </a:solidFill>
                <a:ea typeface="ＭＳ Ｐゴシック"/>
              </a:rPr>
              <a:t>Power Tip #6: Accurately Measuring Power Supply Ripple</a:t>
            </a:r>
            <a:r>
              <a:rPr lang="en-US" altLang="ja-JP" smtClean="0">
                <a:ea typeface="ＭＳ Ｐゴシック"/>
              </a:rPr>
              <a:t> </a:t>
            </a:r>
            <a:endParaRPr lang="en-US" smtClean="0"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533400"/>
            <a:ext cx="13258800" cy="1371600"/>
          </a:xfrm>
        </p:spPr>
        <p:txBody>
          <a:bodyPr lIns="130622" tIns="65311" rIns="130622" bIns="65311"/>
          <a:lstStyle/>
          <a:p>
            <a:pPr eaLnBrk="1" hangingPunct="1"/>
            <a:r>
              <a:rPr lang="en-US" altLang="ja-JP" smtClean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en-US" altLang="ja-JP" b="1" smtClean="0">
                <a:solidFill>
                  <a:srgbClr val="FF0000"/>
                </a:solidFill>
                <a:ea typeface="ＭＳ Ｐゴシック"/>
              </a:rPr>
              <a:t>Improper Ripple Measurement Yield Poor Results</a:t>
            </a:r>
            <a:r>
              <a:rPr lang="en-US" altLang="ja-JP" smtClean="0">
                <a:ea typeface="ＭＳ Ｐゴシック"/>
              </a:rPr>
              <a:t> </a:t>
            </a:r>
            <a:endParaRPr lang="en-US" smtClean="0">
              <a:ea typeface="ＭＳ Ｐゴシック"/>
            </a:endParaRPr>
          </a:p>
        </p:txBody>
      </p:sp>
      <p:sp>
        <p:nvSpPr>
          <p:cNvPr id="52232" name="Rectangle 5"/>
          <p:cNvSpPr>
            <a:spLocks noChangeArrowheads="1"/>
          </p:cNvSpPr>
          <p:nvPr/>
        </p:nvSpPr>
        <p:spPr bwMode="auto">
          <a:xfrm>
            <a:off x="0" y="3971925"/>
            <a:ext cx="14630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 anchor="ctr">
            <a:spAutoFit/>
          </a:bodyPr>
          <a:lstStyle/>
          <a:p>
            <a:pPr defTabSz="1306513"/>
            <a:endParaRPr lang="en-US" sz="2600"/>
          </a:p>
        </p:txBody>
      </p:sp>
      <p:sp>
        <p:nvSpPr>
          <p:cNvPr id="52233" name="Rectangle 7"/>
          <p:cNvSpPr>
            <a:spLocks noChangeArrowheads="1"/>
          </p:cNvSpPr>
          <p:nvPr/>
        </p:nvSpPr>
        <p:spPr bwMode="auto">
          <a:xfrm>
            <a:off x="0" y="3995738"/>
            <a:ext cx="14630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2240" name="Object 16"/>
          <p:cNvGraphicFramePr>
            <a:graphicFrameLocks noChangeAspect="1"/>
          </p:cNvGraphicFramePr>
          <p:nvPr/>
        </p:nvGraphicFramePr>
        <p:xfrm>
          <a:off x="7258050" y="4006850"/>
          <a:ext cx="114300" cy="215900"/>
        </p:xfrm>
        <a:graphic>
          <a:graphicData uri="http://schemas.openxmlformats.org/presentationml/2006/ole">
            <p:oleObj spid="_x0000_s52240" name="Equation" r:id="rId4" imgW="114120" imgH="215640" progId="Equation.3">
              <p:embed/>
            </p:oleObj>
          </a:graphicData>
        </a:graphic>
      </p:graphicFrame>
      <p:pic>
        <p:nvPicPr>
          <p:cNvPr id="52247" name="Picture 23" descr="Composite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2590800"/>
            <a:ext cx="96012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48" name="Rectangle 10"/>
          <p:cNvSpPr>
            <a:spLocks noChangeArrowheads="1"/>
          </p:cNvSpPr>
          <p:nvPr/>
        </p:nvSpPr>
        <p:spPr bwMode="auto">
          <a:xfrm>
            <a:off x="8777288" y="2514600"/>
            <a:ext cx="5853112" cy="3886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30622" tIns="65311" rIns="130622" bIns="65311"/>
          <a:lstStyle/>
          <a:p>
            <a:pPr marL="490538" indent="-490538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Full Scope Bandwidth</a:t>
            </a:r>
          </a:p>
          <a:p>
            <a:pPr marL="490538" indent="-490538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Long Probe Lead</a:t>
            </a:r>
          </a:p>
          <a:p>
            <a:pPr marL="490538" indent="-490538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Common Mode Pick-up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457200"/>
            <a:ext cx="14401800" cy="1371600"/>
          </a:xfrm>
        </p:spPr>
        <p:txBody>
          <a:bodyPr lIns="130622" tIns="65311" rIns="130622" bIns="65311"/>
          <a:lstStyle/>
          <a:p>
            <a:pPr eaLnBrk="1" hangingPunct="1"/>
            <a:r>
              <a:rPr lang="en-US" altLang="ja-JP" b="1" smtClean="0">
                <a:solidFill>
                  <a:srgbClr val="FF0000"/>
                </a:solidFill>
                <a:ea typeface="ＭＳ Ｐゴシック"/>
              </a:rPr>
              <a:t>Four Simple Changes Drastically Improve Measurement</a:t>
            </a:r>
            <a:endParaRPr lang="en-US" b="1" smtClean="0">
              <a:solidFill>
                <a:srgbClr val="FF0000"/>
              </a:solidFill>
              <a:ea typeface="ＭＳ Ｐゴシック"/>
            </a:endParaRPr>
          </a:p>
        </p:txBody>
      </p:sp>
      <p:pic>
        <p:nvPicPr>
          <p:cNvPr id="54281" name="Picture 9" descr="Composit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667000"/>
            <a:ext cx="8915400" cy="404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8153400" y="2514600"/>
            <a:ext cx="6477000" cy="5410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30622" tIns="65311" rIns="130622" bIns="65311"/>
          <a:lstStyle/>
          <a:p>
            <a:pPr marL="490538" indent="-490538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20 MHz Scope Bandwidth</a:t>
            </a:r>
          </a:p>
          <a:p>
            <a:pPr marL="490538" indent="-490538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Shortened Probe Lead</a:t>
            </a:r>
          </a:p>
          <a:p>
            <a:pPr marL="490538" indent="-490538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Measure on Caps</a:t>
            </a:r>
          </a:p>
          <a:p>
            <a:pPr marL="490538" indent="-490538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Common Mode Filter on Probe Lead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533400"/>
            <a:ext cx="13106400" cy="1371600"/>
          </a:xfrm>
        </p:spPr>
        <p:txBody>
          <a:bodyPr lIns="130622" tIns="65311" rIns="130622" bIns="65311"/>
          <a:lstStyle/>
          <a:p>
            <a:pPr eaLnBrk="1" hangingPunct="1"/>
            <a:r>
              <a:rPr lang="en-US" sz="5700" b="1" smtClean="0">
                <a:solidFill>
                  <a:srgbClr val="FF0000"/>
                </a:solidFill>
                <a:ea typeface="ＭＳ Ｐゴシック"/>
              </a:rPr>
              <a:t>Ripple Usually Gets Better in the System</a:t>
            </a:r>
          </a:p>
        </p:txBody>
      </p:sp>
      <p:sp>
        <p:nvSpPr>
          <p:cNvPr id="60418" name="Rectangle 5"/>
          <p:cNvSpPr>
            <a:spLocks noChangeArrowheads="1"/>
          </p:cNvSpPr>
          <p:nvPr/>
        </p:nvSpPr>
        <p:spPr bwMode="auto">
          <a:xfrm>
            <a:off x="0" y="3971925"/>
            <a:ext cx="14630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 anchor="ctr">
            <a:spAutoFit/>
          </a:bodyPr>
          <a:lstStyle/>
          <a:p>
            <a:pPr defTabSz="1306513"/>
            <a:endParaRPr lang="en-US" sz="2600"/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0" y="3995738"/>
            <a:ext cx="14630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420" name="Rectangle 10"/>
          <p:cNvSpPr>
            <a:spLocks noChangeArrowheads="1"/>
          </p:cNvSpPr>
          <p:nvPr/>
        </p:nvSpPr>
        <p:spPr bwMode="auto">
          <a:xfrm>
            <a:off x="685800" y="2286000"/>
            <a:ext cx="131683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/>
          <a:lstStyle/>
          <a:p>
            <a:pPr marL="490538" indent="-490538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Interconnect Inductance</a:t>
            </a:r>
          </a:p>
          <a:p>
            <a:pPr marL="1062038" lvl="1" indent="-409575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Wiring</a:t>
            </a:r>
          </a:p>
          <a:p>
            <a:pPr marL="1062038" lvl="1" indent="-409575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Board Etch</a:t>
            </a:r>
          </a:p>
          <a:p>
            <a:pPr marL="490538" indent="-490538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Additional Load Capacitance</a:t>
            </a:r>
          </a:p>
          <a:p>
            <a:pPr marL="490538" indent="-490538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Effect Particular Apparent on Spikes</a:t>
            </a:r>
          </a:p>
          <a:p>
            <a:pPr marL="1062038" lvl="1" indent="-409575" defTabSz="1306513">
              <a:spcBef>
                <a:spcPct val="20000"/>
              </a:spcBef>
              <a:buFontTx/>
              <a:buChar char="•"/>
            </a:pPr>
            <a:r>
              <a:rPr lang="en-US" sz="4600"/>
              <a:t>15 nH &amp; 10 uF Resonate at 400 kHz!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457200"/>
            <a:ext cx="13639800" cy="1371600"/>
          </a:xfrm>
        </p:spPr>
        <p:txBody>
          <a:bodyPr/>
          <a:lstStyle/>
          <a:p>
            <a:pPr algn="l" eaLnBrk="1" hangingPunct="1"/>
            <a:r>
              <a:rPr lang="en-US" sz="6400" b="1" smtClean="0">
                <a:solidFill>
                  <a:srgbClr val="FF0000"/>
                </a:solidFill>
                <a:ea typeface="ＭＳ Ｐゴシック"/>
              </a:rPr>
              <a:t>For more Power Tips:</a:t>
            </a:r>
            <a:endParaRPr lang="en-US" smtClean="0">
              <a:ea typeface="ＭＳ Ｐゴシック"/>
            </a:endParaRPr>
          </a:p>
        </p:txBody>
      </p:sp>
      <p:sp>
        <p:nvSpPr>
          <p:cNvPr id="74754" name="Subtitle 4"/>
          <p:cNvSpPr>
            <a:spLocks noGrp="1"/>
          </p:cNvSpPr>
          <p:nvPr>
            <p:ph type="subTitle" idx="1"/>
          </p:nvPr>
        </p:nvSpPr>
        <p:spPr>
          <a:xfrm>
            <a:off x="2057400" y="2895600"/>
            <a:ext cx="10244138" cy="210185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/>
              </a:rPr>
              <a:t>Visit Power Management DesignLine and search: Power Tips</a:t>
            </a:r>
          </a:p>
          <a:p>
            <a:pPr eaLnBrk="1" hangingPunct="1"/>
            <a:r>
              <a:rPr lang="en-US" sz="2900" smtClean="0">
                <a:ea typeface="ＭＳ Ｐゴシック"/>
                <a:hlinkClick r:id="rId3"/>
              </a:rPr>
              <a:t>http://www.eetimes.com/design/power-management-design</a:t>
            </a:r>
            <a:endParaRPr lang="en-US" sz="2900" smtClean="0">
              <a:ea typeface="ＭＳ Ｐゴシック"/>
            </a:endParaRPr>
          </a:p>
          <a:p>
            <a:pPr eaLnBrk="1" hangingPunct="1"/>
            <a:r>
              <a:rPr lang="en-US" smtClean="0">
                <a:ea typeface="ＭＳ Ｐゴシック"/>
              </a:rPr>
              <a:t>Or click on the link to all articles in the description section of this video.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18242</TotalTime>
  <Words>107</Words>
  <Application>Microsoft Office PowerPoint</Application>
  <PresentationFormat>Custom</PresentationFormat>
  <Paragraphs>26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ＭＳ Ｐゴシック</vt:lpstr>
      <vt:lpstr>Blank Presentation</vt:lpstr>
      <vt:lpstr>Microsoft Equation 3.0</vt:lpstr>
      <vt:lpstr>Power Tip #6: Accurately Measuring Power Supply Ripple </vt:lpstr>
      <vt:lpstr> Improper Ripple Measurement Yield Poor Results </vt:lpstr>
      <vt:lpstr>Four Simple Changes Drastically Improve Measurement</vt:lpstr>
      <vt:lpstr>Ripple Usually Gets Better in the System</vt:lpstr>
      <vt:lpstr>For more Power Tips:</vt:lpstr>
    </vt:vector>
  </TitlesOfParts>
  <Company>Texas Instruments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pattie coenhaver</dc:creator>
  <cp:lastModifiedBy>a0152162</cp:lastModifiedBy>
  <cp:revision>42</cp:revision>
  <dcterms:created xsi:type="dcterms:W3CDTF">2009-08-28T22:45:39Z</dcterms:created>
  <dcterms:modified xsi:type="dcterms:W3CDTF">2011-12-28T15:07:20Z</dcterms:modified>
</cp:coreProperties>
</file>