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60587-D2F1-4245-A506-90296ECF370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BCCD4-6F8D-4313-8854-A64D883048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19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762FE-6BDF-43B1-9DE3-EE0A65D5B48E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D68F7-D11C-4698-9D39-A33C434B83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39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4963" y="0"/>
            <a:ext cx="2116137" cy="5878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75" y="0"/>
            <a:ext cx="6199188" cy="5878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E761-CE2D-474D-B803-2260B98C8C5C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258B3-937D-4B8F-89A0-2E697C429B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0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89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0491E-7B70-4C95-B511-45D7F247C10D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DCAAC-B994-453A-8B73-4707E571CF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608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D53E-B595-47EB-A7BB-1C720AA49B65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E47DF-4FCC-4DA9-8CF2-3CA3B011AF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40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3375" y="0"/>
            <a:ext cx="8467725" cy="5878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5F6EC-5BC6-401C-ACB7-D70F583BEFD1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DE51C-7897-42FA-8DCB-BF1DA2CA7E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78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F0273-09CD-4D0C-8C45-B3974D920A5F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21020-8471-4834-8883-AFE92310D6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2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EF336-49C2-444D-BD03-80D6A08FBFD0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8E7E4-EE00-4722-9A50-FF184DB8E3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37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FB9E1-2934-4896-ADF9-8076F5A2A56B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2E897-5B81-42AF-845C-10DE5BAE54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3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4171F-D9D2-445D-B50A-9E63CB47ECA2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D666C-2842-48F2-82EB-C166979D74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94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B81B0-4EDC-4F9D-A1C8-6D7912CFC442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433A6-AD60-4A43-AEE3-E2F8864ED1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267A5-C9D4-4E81-8D15-DA56808709A1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1FD86-7BE5-4FFB-9D1B-7B70A2035F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37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890E1-7618-498B-A733-AABA001375FA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84A86-947E-4290-A901-307CB6305E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89D5B-E95D-4C8D-BFDA-CA08C534BB1F}" type="datetime1">
              <a:rPr lang="en-US">
                <a:solidFill>
                  <a:srgbClr val="000000"/>
                </a:solidFill>
              </a:rPr>
              <a:pPr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3E84B-C1A4-4C88-8C30-576011B556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42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7" descr="ti_stk_2c_pos_rgb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418263"/>
            <a:ext cx="113665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0"/>
            <a:ext cx="84582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185863"/>
            <a:ext cx="8467725" cy="469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73C083-6C98-4865-957F-4410F2CA3553}" type="datetime1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9/10/2013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6038850"/>
            <a:ext cx="2895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38850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434F9-8568-49D8-8658-EA4B99AAEBF0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6330950"/>
            <a:ext cx="8462962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38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25750"/>
            <a:ext cx="9144000" cy="1189038"/>
          </a:xfrm>
        </p:spPr>
        <p:txBody>
          <a:bodyPr/>
          <a:lstStyle/>
          <a:p>
            <a:pPr algn="ctr"/>
            <a:r>
              <a:rPr lang="en-US" sz="4400" smtClean="0"/>
              <a:t>Improve Accuracy with Software:</a:t>
            </a:r>
            <a:r>
              <a:rPr lang="en-US" sz="5400" smtClean="0"/>
              <a:t/>
            </a:r>
            <a:br>
              <a:rPr lang="en-US" sz="5400" smtClean="0"/>
            </a:br>
            <a:r>
              <a:rPr lang="en-US" sz="5400" smtClean="0"/>
              <a:t>S</a:t>
            </a:r>
            <a:r>
              <a:rPr lang="en-US" sz="5400" baseline="-25000" smtClean="0"/>
              <a:t>0</a:t>
            </a:r>
            <a:r>
              <a:rPr lang="en-US" sz="5400" smtClean="0"/>
              <a:t> Calibration</a:t>
            </a:r>
          </a:p>
        </p:txBody>
      </p:sp>
    </p:spTree>
    <p:extLst>
      <p:ext uri="{BB962C8B-B14F-4D97-AF65-F5344CB8AC3E}">
        <p14:creationId xmlns:p14="http://schemas.microsoft.com/office/powerpoint/2010/main" val="414390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Calibrating the System</a:t>
            </a:r>
            <a:endParaRPr lang="en-US" baseline="-2500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71600"/>
            <a:ext cx="8715375" cy="46482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dirty="0" smtClean="0"/>
              <a:t>Plot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endParaRPr lang="en-US" sz="2400" dirty="0" smtClean="0"/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dirty="0" smtClean="0"/>
              <a:t>Draw the best straight line fit for the above function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en-US" sz="2000" dirty="0" smtClean="0"/>
              <a:t>You can find the line with a minimum of two points</a:t>
            </a:r>
          </a:p>
          <a:p>
            <a:pPr lvl="2">
              <a:lnSpc>
                <a:spcPct val="80000"/>
              </a:lnSpc>
              <a:spcBef>
                <a:spcPct val="35000"/>
              </a:spcBef>
            </a:pPr>
            <a:r>
              <a:rPr lang="en-US" sz="1800" dirty="0" smtClean="0"/>
              <a:t>Run a conversion at two different object temperatures.</a:t>
            </a:r>
          </a:p>
          <a:p>
            <a:pPr lvl="2">
              <a:lnSpc>
                <a:spcPct val="80000"/>
              </a:lnSpc>
              <a:spcBef>
                <a:spcPct val="35000"/>
              </a:spcBef>
            </a:pPr>
            <a:r>
              <a:rPr lang="en-US" sz="1800" dirty="0" smtClean="0"/>
              <a:t>Try to run the system at the two extreme points of operation and measure the object’s temperature with a accurate temperature measurement</a:t>
            </a:r>
          </a:p>
          <a:p>
            <a:pPr lvl="2">
              <a:lnSpc>
                <a:spcPct val="80000"/>
              </a:lnSpc>
              <a:spcBef>
                <a:spcPct val="35000"/>
              </a:spcBef>
            </a:pPr>
            <a:r>
              <a:rPr lang="en-US" sz="1800" dirty="0" smtClean="0"/>
              <a:t>Example: the sensor is at 25</a:t>
            </a:r>
            <a:r>
              <a:rPr lang="en-US" sz="1800" dirty="0" smtClean="0">
                <a:cs typeface="Arial" pitchFamily="34" charset="0"/>
              </a:rPr>
              <a:t>°</a:t>
            </a:r>
            <a:r>
              <a:rPr lang="en-US" sz="1800" dirty="0" smtClean="0"/>
              <a:t>C and the object is at 0</a:t>
            </a:r>
            <a:r>
              <a:rPr lang="en-US" sz="1800" dirty="0" smtClean="0">
                <a:cs typeface="Arial" pitchFamily="34" charset="0"/>
              </a:rPr>
              <a:t>°</a:t>
            </a:r>
            <a:r>
              <a:rPr lang="en-US" sz="1800" dirty="0" smtClean="0"/>
              <a:t>C and 60</a:t>
            </a:r>
            <a:r>
              <a:rPr lang="en-US" sz="1800" dirty="0" smtClean="0">
                <a:cs typeface="Arial" pitchFamily="34" charset="0"/>
              </a:rPr>
              <a:t>°</a:t>
            </a:r>
            <a:r>
              <a:rPr lang="en-US" sz="1800" dirty="0" smtClean="0"/>
              <a:t>C.</a:t>
            </a:r>
          </a:p>
          <a:p>
            <a:pPr lvl="1">
              <a:lnSpc>
                <a:spcPct val="80000"/>
              </a:lnSpc>
              <a:spcBef>
                <a:spcPct val="35000"/>
              </a:spcBef>
            </a:pPr>
            <a:r>
              <a:rPr lang="en-US" sz="2000" dirty="0" smtClean="0"/>
              <a:t>The more points measured the better the calibration</a:t>
            </a: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en-US" b="1" i="1" dirty="0" smtClean="0">
                <a:latin typeface="Times New Roman" pitchFamily="18" charset="0"/>
              </a:rPr>
              <a:t>S</a:t>
            </a:r>
            <a:r>
              <a:rPr lang="en-US" b="1" i="1" baseline="-25000" dirty="0" smtClean="0">
                <a:latin typeface="Times New Roman" pitchFamily="18" charset="0"/>
              </a:rPr>
              <a:t>0</a:t>
            </a:r>
            <a:r>
              <a:rPr lang="en-US" dirty="0" smtClean="0"/>
              <a:t> (calibrated sensitivity) is equal to the slope 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Tx/>
              <a:buNone/>
            </a:pPr>
            <a:r>
              <a:rPr lang="en-US" dirty="0" smtClean="0"/>
              <a:t>	of this line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485900" y="990600"/>
          <a:ext cx="70167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3276360" imgH="533160" progId="Equation.3">
                  <p:embed/>
                </p:oleObj>
              </mc:Choice>
              <mc:Fallback>
                <p:oleObj name="Equation" r:id="rId4" imgW="32763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990600"/>
                        <a:ext cx="70167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40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Calibration – Solving for S</a:t>
            </a:r>
            <a:r>
              <a:rPr lang="en-US" baseline="-25000" smtClean="0"/>
              <a:t>0</a:t>
            </a:r>
          </a:p>
        </p:txBody>
      </p:sp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2133600" y="1066800"/>
          <a:ext cx="44196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4" imgW="7148608" imgH="1415748" progId="Visio.Drawing.11">
                  <p:embed/>
                </p:oleObj>
              </mc:Choice>
              <mc:Fallback>
                <p:oleObj name="Visio" r:id="rId4" imgW="7148608" imgH="141574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066800"/>
                        <a:ext cx="44196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0" y="1585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1524000" y="1981200"/>
          <a:ext cx="5791200" cy="411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6" imgW="5178171" imgH="3687699" progId="Visio.Drawing.11">
                  <p:embed/>
                </p:oleObj>
              </mc:Choice>
              <mc:Fallback>
                <p:oleObj name="Visio" r:id="rId6" imgW="5178171" imgH="368769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81200"/>
                        <a:ext cx="5791200" cy="411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327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Calibrating the System: Example</a:t>
            </a:r>
          </a:p>
        </p:txBody>
      </p:sp>
      <p:grpSp>
        <p:nvGrpSpPr>
          <p:cNvPr id="11268" name="Group 3"/>
          <p:cNvGrpSpPr>
            <a:grpSpLocks/>
          </p:cNvGrpSpPr>
          <p:nvPr/>
        </p:nvGrpSpPr>
        <p:grpSpPr bwMode="auto">
          <a:xfrm>
            <a:off x="2057400" y="2057400"/>
            <a:ext cx="4445000" cy="3990975"/>
            <a:chOff x="1427" y="1536"/>
            <a:chExt cx="2269" cy="2037"/>
          </a:xfrm>
        </p:grpSpPr>
        <p:pic>
          <p:nvPicPr>
            <p:cNvPr id="112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536"/>
              <a:ext cx="2016" cy="1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7" name="Text Box 5"/>
            <p:cNvSpPr txBox="1">
              <a:spLocks noChangeArrowheads="1"/>
            </p:cNvSpPr>
            <p:nvPr/>
          </p:nvSpPr>
          <p:spPr bwMode="auto">
            <a:xfrm>
              <a:off x="2438" y="3401"/>
              <a:ext cx="626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000000"/>
                  </a:solidFill>
                </a:rPr>
                <a:t>T</a:t>
              </a:r>
              <a:r>
                <a:rPr lang="en-US" sz="1600" b="1" baseline="-25000">
                  <a:solidFill>
                    <a:srgbClr val="000000"/>
                  </a:solidFill>
                </a:rPr>
                <a:t>die</a:t>
              </a:r>
              <a:r>
                <a:rPr lang="en-US" sz="1600" b="1" baseline="30000">
                  <a:solidFill>
                    <a:srgbClr val="000000"/>
                  </a:solidFill>
                </a:rPr>
                <a:t>4</a:t>
              </a:r>
              <a:r>
                <a:rPr lang="en-US" sz="1600" b="1">
                  <a:solidFill>
                    <a:srgbClr val="000000"/>
                  </a:solidFill>
                </a:rPr>
                <a:t> – T</a:t>
              </a:r>
              <a:r>
                <a:rPr lang="en-US" sz="1600" b="1" baseline="-25000">
                  <a:solidFill>
                    <a:srgbClr val="000000"/>
                  </a:solidFill>
                </a:rPr>
                <a:t>obj</a:t>
              </a:r>
              <a:r>
                <a:rPr lang="en-US" sz="1600" b="1" baseline="300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1278" name="Text Box 6"/>
            <p:cNvSpPr txBox="1">
              <a:spLocks noChangeArrowheads="1"/>
            </p:cNvSpPr>
            <p:nvPr/>
          </p:nvSpPr>
          <p:spPr bwMode="auto">
            <a:xfrm rot="-5400000">
              <a:off x="961" y="2074"/>
              <a:ext cx="1103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000000"/>
                  </a:solidFill>
                </a:rPr>
                <a:t>Calibration Function</a:t>
              </a:r>
              <a:endParaRPr lang="en-US" sz="1600" b="1" baseline="30000">
                <a:solidFill>
                  <a:srgbClr val="000000"/>
                </a:solidFill>
              </a:endParaRPr>
            </a:p>
          </p:txBody>
        </p:sp>
      </p:grpSp>
      <p:sp>
        <p:nvSpPr>
          <p:cNvPr id="11269" name="Line 7"/>
          <p:cNvSpPr>
            <a:spLocks noChangeShapeType="1"/>
          </p:cNvSpPr>
          <p:nvPr/>
        </p:nvSpPr>
        <p:spPr bwMode="auto">
          <a:xfrm>
            <a:off x="4648200" y="38862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638800" y="3517900"/>
            <a:ext cx="1676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This is the best straight line fit for these points</a:t>
            </a:r>
          </a:p>
        </p:txBody>
      </p:sp>
      <p:sp>
        <p:nvSpPr>
          <p:cNvPr id="11271" name="Oval 9"/>
          <p:cNvSpPr>
            <a:spLocks noChangeArrowheads="1"/>
          </p:cNvSpPr>
          <p:nvPr/>
        </p:nvSpPr>
        <p:spPr bwMode="auto">
          <a:xfrm>
            <a:off x="5715000" y="26670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272" name="Oval 10"/>
          <p:cNvSpPr>
            <a:spLocks noChangeArrowheads="1"/>
          </p:cNvSpPr>
          <p:nvPr/>
        </p:nvSpPr>
        <p:spPr bwMode="auto">
          <a:xfrm>
            <a:off x="3733800" y="4572000"/>
            <a:ext cx="15240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1273" name="Text Box 11"/>
          <p:cNvSpPr txBox="1">
            <a:spLocks noChangeArrowheads="1"/>
          </p:cNvSpPr>
          <p:nvPr/>
        </p:nvSpPr>
        <p:spPr bwMode="auto">
          <a:xfrm>
            <a:off x="5867400" y="2605088"/>
            <a:ext cx="860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(x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, y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3886200" y="4495800"/>
            <a:ext cx="860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(x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, y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1275" name="Text Box 13"/>
          <p:cNvSpPr txBox="1">
            <a:spLocks noChangeArrowheads="1"/>
          </p:cNvSpPr>
          <p:nvPr/>
        </p:nvSpPr>
        <p:spPr bwMode="auto">
          <a:xfrm>
            <a:off x="2590800" y="1177925"/>
            <a:ext cx="2928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slope of the line S</a:t>
            </a:r>
            <a:r>
              <a:rPr lang="en-US" baseline="-25000">
                <a:solidFill>
                  <a:srgbClr val="000000"/>
                </a:solidFill>
              </a:rPr>
              <a:t>0</a:t>
            </a:r>
            <a:r>
              <a:rPr lang="en-US">
                <a:solidFill>
                  <a:srgbClr val="000000"/>
                </a:solidFill>
              </a:rPr>
              <a:t> =   </a:t>
            </a:r>
          </a:p>
        </p:txBody>
      </p:sp>
      <p:graphicFrame>
        <p:nvGraphicFramePr>
          <p:cNvPr id="11266" name="Object 14"/>
          <p:cNvGraphicFramePr>
            <a:graphicFrameLocks noChangeAspect="1"/>
          </p:cNvGraphicFramePr>
          <p:nvPr/>
        </p:nvGraphicFramePr>
        <p:xfrm>
          <a:off x="5334000" y="1011238"/>
          <a:ext cx="91440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5" imgW="482400" imgH="431640" progId="Equation.3">
                  <p:embed/>
                </p:oleObj>
              </mc:Choice>
              <mc:Fallback>
                <p:oleObj name="Equation" r:id="rId5" imgW="482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011238"/>
                        <a:ext cx="914400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103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137</Words>
  <Application>Microsoft Office PowerPoint</Application>
  <PresentationFormat>On-screen Show (4:3)</PresentationFormat>
  <Paragraphs>20</Paragraphs>
  <Slides>4</Slides>
  <Notes>4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1_FinalPowerpoint</vt:lpstr>
      <vt:lpstr>Microsoft Equation 3.0</vt:lpstr>
      <vt:lpstr>Microsoft Visio Drawing</vt:lpstr>
      <vt:lpstr>Improve Accuracy with Software: S0 Calibration</vt:lpstr>
      <vt:lpstr>Calibrating the System</vt:lpstr>
      <vt:lpstr>Calibration – Solving for S0</vt:lpstr>
      <vt:lpstr>Calibrating the System: Example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Accuracy with Software: S0 Calibration</dc:title>
  <dc:creator>Muppiri, Abhishek</dc:creator>
  <cp:lastModifiedBy>Muppiri, Abhishek</cp:lastModifiedBy>
  <cp:revision>1</cp:revision>
  <dcterms:created xsi:type="dcterms:W3CDTF">2013-09-10T17:46:34Z</dcterms:created>
  <dcterms:modified xsi:type="dcterms:W3CDTF">2013-09-10T17:49:20Z</dcterms:modified>
</cp:coreProperties>
</file>