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Override2.xml" ContentType="application/vnd.openxmlformats-officedocument.themeOverrid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84" r:id="rId4"/>
  </p:sldMasterIdLst>
  <p:notesMasterIdLst>
    <p:notesMasterId r:id="rId11"/>
  </p:notesMasterIdLst>
  <p:sldIdLst>
    <p:sldId id="257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53" autoAdjust="0"/>
    <p:restoredTop sz="94598" autoAdjust="0"/>
  </p:normalViewPr>
  <p:slideViewPr>
    <p:cSldViewPr snapToGrid="0">
      <p:cViewPr>
        <p:scale>
          <a:sx n="73" d="100"/>
          <a:sy n="73" d="100"/>
        </p:scale>
        <p:origin x="-618" y="672"/>
      </p:cViewPr>
      <p:guideLst>
        <p:guide orient="horz" pos="432"/>
        <p:guide pos="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18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1B031E-BE13-4D52-914E-DAD64F7C59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55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DD070-AB10-4606-B87D-43071EE95B1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43A2AF-6450-4D81-8A51-D0EDE19B8F2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1c_revBlack_rgb_powerpoint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FE3C958E-1E73-43C1-82A5-7E6D6E6EBC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01" name="Picture 29" descr="ti_stk_2c_pos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</p:spPr>
      </p:pic>
      <p:sp>
        <p:nvSpPr>
          <p:cNvPr id="3102" name="Text Box 30"/>
          <p:cNvSpPr txBox="1">
            <a:spLocks noChangeArrowheads="1"/>
          </p:cNvSpPr>
          <p:nvPr userDrawn="1"/>
        </p:nvSpPr>
        <p:spPr bwMode="auto">
          <a:xfrm>
            <a:off x="314325" y="6086475"/>
            <a:ext cx="218598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TI Information – Selective Disclosure</a:t>
            </a:r>
          </a:p>
          <a:p>
            <a:pPr>
              <a:spcBef>
                <a:spcPct val="50000"/>
              </a:spcBef>
            </a:pPr>
            <a:endParaRPr lang="en-US" sz="9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4B2551-6432-4169-86C4-E6AAC0E122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C6C2ED-EDB3-45EE-81F4-07DDA704E7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9CC77D-D9D4-47E2-B040-CF64F5DE03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0EA3AC-9B8E-44AA-8CF7-36FC60486C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1F8586-8CAD-47C0-ADED-BDCDCC22C8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65E7E8-D51B-4864-9A22-CC4EB7B0A4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BF89F8-28B0-4A12-94C2-5328ED27DE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EDFC2D-3D98-4056-B898-EBF8BF620B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D7E809-7C08-43C3-946D-A481AB496B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42BB50-0AA1-41D4-B453-0A0B804CF5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A02DF7-9CD8-4BF4-9267-E64238E524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B40442-3944-45B1-9298-1C717E6B94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06B7CB-6A67-4ADF-B499-C9702E346E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16A299-E842-495B-826D-FE5FCAF18D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28B12E-167B-499A-887F-15B5B017BD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3CA3F0-7389-4AB8-AC00-32674FBF51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B3C072-9461-4917-8C3A-ECE9AE8A91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554F7A-9913-4BDC-9CE9-1B1CCACE8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7D8CF0-D993-4F1B-AAB0-F69F15DD88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C2FC78-4E5A-4A85-895C-B06440801C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C5CB1B-3E31-4E58-9614-BDBD354E33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F6F370-4310-469E-99B8-20C4658D67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BAD83C-87A0-4958-8093-A300EB29DA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FA99FF-2AC9-4A6D-ADAA-DA2C5FC16B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E2F84-C1AE-4C1F-A6F4-17B1232CE7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D4A742-833C-4FFB-9162-5996B47FED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c_revBlack_rgb_power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7" name="Picture 10" descr="ti_stk_2c_pos_rg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45624-8E1E-48C5-B952-66F36D14FE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8AEC8-5A66-4CE0-93CD-C6ED0BB124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185863"/>
            <a:ext cx="8467725" cy="5029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6553D-D426-4564-A864-0CD2041B4B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5029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5029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14E96-8CD3-4C5A-8BCB-F07F40A1C1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 u="sng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14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 u="sng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114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A0E8-2350-4F27-BBBE-C051D67693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F262-39BB-4228-A45E-6956AE522B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27E293-2EC0-4D5E-9FD0-995D09A364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B2034-27A1-4C49-8BEC-3338F94883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50292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3438" y="1185863"/>
            <a:ext cx="4157662" cy="50292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392D0-A15A-4D8C-9AAD-5C61E63E51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1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5152" y="1185863"/>
            <a:ext cx="4157663" cy="50292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8328" y="1185863"/>
            <a:ext cx="4157662" cy="5029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392D0-A15A-4D8C-9AAD-5C61E63E51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42875"/>
            <a:ext cx="8458200" cy="814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4157663" cy="50292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185862"/>
            <a:ext cx="4157662" cy="246888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703320"/>
            <a:ext cx="4157662" cy="246888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345936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6616" y="6565392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84464" y="6345935"/>
            <a:ext cx="484632" cy="42976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392D0-A15A-4D8C-9AAD-5C61E63E51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42875"/>
            <a:ext cx="8458200" cy="814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185862"/>
            <a:ext cx="4157662" cy="246888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703320"/>
            <a:ext cx="4157662" cy="246888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345936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6616" y="6565392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84464" y="6345935"/>
            <a:ext cx="484632" cy="42976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392D0-A15A-4D8C-9AAD-5C61E63E51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338328" y="1188720"/>
            <a:ext cx="4157662" cy="246888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4"/>
          </p:nvPr>
        </p:nvSpPr>
        <p:spPr>
          <a:xfrm>
            <a:off x="338328" y="3703320"/>
            <a:ext cx="4157662" cy="246888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42875"/>
            <a:ext cx="8458200" cy="814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4157663" cy="5029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5029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345936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6616" y="6565392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84464" y="6345935"/>
            <a:ext cx="484632" cy="42976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392D0-A15A-4D8C-9AAD-5C61E63E51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42875"/>
            <a:ext cx="8458200" cy="814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33375" y="1185863"/>
            <a:ext cx="8467725" cy="46926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345936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6616" y="6565392"/>
            <a:ext cx="2895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84464" y="6345935"/>
            <a:ext cx="484632" cy="42976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392D0-A15A-4D8C-9AAD-5C61E63E51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2F868F-5695-420E-A591-FA3E062035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C89421-BE46-4891-9162-FDAD4328B8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0DDFFF-21FE-4DCF-B0C8-FCAE69E65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081192-E51C-4349-8066-026F793C7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8CC7D0-8DB1-4631-BBB5-157A4EEB25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78538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30091EB-134C-4404-9BEC-38A395AD00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54" name="Picture 30" descr="ti_stk_2c_pos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</p:spPr>
      </p:pic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333375" y="6105525"/>
            <a:ext cx="2533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1" fontAlgn="base" hangingPunct="1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01738" indent="-233363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4890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13" name="Picture 29" descr="1c_revBlack_rgb_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</p:spPr>
      </p:pic>
      <p:sp>
        <p:nvSpPr>
          <p:cNvPr id="1640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4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40D7B38C-CE6D-4F73-92AA-DBF4A23EB6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361950" y="6096000"/>
            <a:ext cx="4229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TI Information – Selective Disclosure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41313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CF106105-5815-42FF-BA6B-B305074B0EA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8627" name="Picture 19" descr="1c_revBlack_rgb_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</p:spPr>
      </p:pic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304800" y="6124575"/>
            <a:ext cx="3419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41313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345936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Updated: 2012-08-20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6616" y="6565392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2012-09 Sensing Products Overview - Customer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4464" y="6345935"/>
            <a:ext cx="484632" cy="429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AFA463D2-E931-4CC3-AA5D-77D596C244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7176" name="Picture 8" descr="ti_stk_2c_pos_rgb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3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17387-8D06-4D5A-8153-9F4FE50272C2}" type="slidenum">
              <a:rPr lang="en-US"/>
              <a:pPr/>
              <a:t>1</a:t>
            </a:fld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42900" y="1943100"/>
            <a:ext cx="8458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100000"/>
              </a:spcBef>
              <a:spcAft>
                <a:spcPct val="100000"/>
              </a:spcAft>
            </a:pPr>
            <a:r>
              <a:rPr lang="en-US" sz="4000" b="1" dirty="0" smtClean="0">
                <a:solidFill>
                  <a:srgbClr val="FF0000"/>
                </a:solidFill>
              </a:rPr>
              <a:t>Silicon Based Temp Sensor Primer</a:t>
            </a:r>
            <a:endParaRPr lang="en-US" sz="1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does a Si temp sensor work?</a:t>
            </a:r>
            <a:endParaRPr lang="en-US" dirty="0" smtClean="0"/>
          </a:p>
        </p:txBody>
      </p:sp>
      <p:sp>
        <p:nvSpPr>
          <p:cNvPr id="13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A silicon temperature sensor measures the changes in base-emitter voltage due to temperature with a known pair of fixed precision currents.  The currents through a p-n junction are given by the following equations: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The change in base-emitter voltage produces Proportional-to-Absolute (PTAT) voltage which is immune to most variations in process.  The temperature is calculated from this PTAT voltage: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53D-D426-4564-A864-0CD2041B4B3C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63"/>
          <p:cNvGrpSpPr/>
          <p:nvPr/>
        </p:nvGrpSpPr>
        <p:grpSpPr>
          <a:xfrm>
            <a:off x="914400" y="2057400"/>
            <a:ext cx="7332662" cy="1384995"/>
            <a:chOff x="973138" y="1981200"/>
            <a:chExt cx="7332662" cy="1384995"/>
          </a:xfrm>
        </p:grpSpPr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3335338" y="1981200"/>
              <a:ext cx="4970462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  <a:tabLst>
                  <a:tab pos="457200" algn="l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F</a:t>
              </a: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	Forward current</a:t>
              </a:r>
            </a:p>
            <a:p>
              <a:pPr>
                <a:spcBef>
                  <a:spcPts val="0"/>
                </a:spcBef>
                <a:tabLst>
                  <a:tab pos="457200" algn="l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	Saturation </a:t>
              </a:r>
              <a:r>
                <a:rPr lang="en-US" sz="12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current</a:t>
              </a:r>
            </a:p>
            <a:p>
              <a:pPr>
                <a:spcBef>
                  <a:spcPts val="0"/>
                </a:spcBef>
                <a:tabLst>
                  <a:tab pos="457200" algn="l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200" baseline="-250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BE</a:t>
              </a: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	Base Emitter Voltage</a:t>
              </a:r>
            </a:p>
            <a:p>
              <a:pPr>
                <a:spcBef>
                  <a:spcPts val="0"/>
                </a:spcBef>
                <a:tabLst>
                  <a:tab pos="457200" algn="l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η	Process non-ideality factor</a:t>
              </a:r>
              <a:endParaRPr lang="en-US" sz="12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0"/>
                </a:spcBef>
                <a:tabLst>
                  <a:tab pos="457200" algn="l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k	Boltzmann’s </a:t>
              </a:r>
              <a:r>
                <a:rPr lang="en-US" sz="12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constant (1.38 x 10</a:t>
              </a:r>
              <a:r>
                <a:rPr lang="en-US" sz="1200" baseline="400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-23 </a:t>
              </a:r>
              <a:r>
                <a:rPr lang="en-US" sz="12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J/K)</a:t>
              </a:r>
            </a:p>
            <a:p>
              <a:pPr>
                <a:spcBef>
                  <a:spcPts val="0"/>
                </a:spcBef>
                <a:tabLst>
                  <a:tab pos="457200" algn="l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	Absolute Temperature in K</a:t>
              </a:r>
            </a:p>
            <a:p>
              <a:pPr>
                <a:spcBef>
                  <a:spcPts val="0"/>
                </a:spcBef>
                <a:tabLst>
                  <a:tab pos="457200" algn="l"/>
                </a:tabLst>
              </a:pP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q	Electron </a:t>
              </a:r>
              <a:r>
                <a:rPr lang="en-US" sz="12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charge constant (1.6 x 10</a:t>
              </a:r>
              <a:r>
                <a:rPr lang="en-US" sz="1200" baseline="400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-19</a:t>
              </a:r>
              <a:r>
                <a:rPr lang="en-US" sz="12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C</a:t>
              </a:r>
              <a:r>
                <a:rPr lang="en-US" sz="12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4098" name="Object 6"/>
            <p:cNvGraphicFramePr>
              <a:graphicFrameLocks noChangeAspect="1"/>
            </p:cNvGraphicFramePr>
            <p:nvPr/>
          </p:nvGraphicFramePr>
          <p:xfrm>
            <a:off x="973138" y="2667000"/>
            <a:ext cx="1143000" cy="666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Equation" r:id="rId4" imgW="761760" imgH="444240" progId="">
                    <p:embed/>
                  </p:oleObj>
                </mc:Choice>
                <mc:Fallback>
                  <p:oleObj name="Equation" r:id="rId4" imgW="761760" imgH="444240" progId="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3138" y="2667000"/>
                          <a:ext cx="1143000" cy="6668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9" name="Object 7"/>
            <p:cNvGraphicFramePr>
              <a:graphicFrameLocks noChangeAspect="1"/>
            </p:cNvGraphicFramePr>
            <p:nvPr/>
          </p:nvGraphicFramePr>
          <p:xfrm>
            <a:off x="973138" y="1981200"/>
            <a:ext cx="1230312" cy="6609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name="Equation" r:id="rId6" imgW="685800" imgH="368280" progId="">
                    <p:embed/>
                  </p:oleObj>
                </mc:Choice>
                <mc:Fallback>
                  <p:oleObj name="Equation" r:id="rId6" imgW="685800" imgH="368280" progId="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3138" y="1981200"/>
                          <a:ext cx="1230312" cy="6609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11013" name="Object 9"/>
          <p:cNvGraphicFramePr>
            <a:graphicFrameLocks noChangeAspect="1"/>
          </p:cNvGraphicFramePr>
          <p:nvPr/>
        </p:nvGraphicFramePr>
        <p:xfrm>
          <a:off x="762001" y="4572000"/>
          <a:ext cx="2057399" cy="542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8" imgW="1231560" imgH="431640" progId="">
                  <p:embed/>
                </p:oleObj>
              </mc:Choice>
              <mc:Fallback>
                <p:oleObj name="Equation" r:id="rId8" imgW="1231560" imgH="43164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4572000"/>
                        <a:ext cx="2057399" cy="5424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1014" name="Object 10"/>
          <p:cNvGraphicFramePr>
            <a:graphicFrameLocks noChangeAspect="1"/>
          </p:cNvGraphicFramePr>
          <p:nvPr/>
        </p:nvGraphicFramePr>
        <p:xfrm>
          <a:off x="762001" y="5181601"/>
          <a:ext cx="1828800" cy="373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10" imgW="1130040" imgH="228600" progId="">
                  <p:embed/>
                </p:oleObj>
              </mc:Choice>
              <mc:Fallback>
                <p:oleObj name="Equation" r:id="rId10" imgW="1130040" imgH="22860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5181601"/>
                        <a:ext cx="1828800" cy="3735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1015" name="Object 11"/>
          <p:cNvGraphicFramePr>
            <a:graphicFrameLocks noChangeAspect="1"/>
          </p:cNvGraphicFramePr>
          <p:nvPr/>
        </p:nvGraphicFramePr>
        <p:xfrm>
          <a:off x="3276600" y="4419600"/>
          <a:ext cx="2362200" cy="542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12" imgW="1269720" imgH="431640" progId="">
                  <p:embed/>
                </p:oleObj>
              </mc:Choice>
              <mc:Fallback>
                <p:oleObj name="Equation" r:id="rId12" imgW="1269720" imgH="43164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419600"/>
                        <a:ext cx="2362200" cy="5425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1016" name="Object 12"/>
          <p:cNvGraphicFramePr>
            <a:graphicFrameLocks noChangeAspect="1"/>
          </p:cNvGraphicFramePr>
          <p:nvPr/>
        </p:nvGraphicFramePr>
        <p:xfrm>
          <a:off x="3276600" y="5105400"/>
          <a:ext cx="1878129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4" imgW="1320480" imgH="482400" progId="">
                  <p:embed/>
                </p:oleObj>
              </mc:Choice>
              <mc:Fallback>
                <p:oleObj name="Equation" r:id="rId14" imgW="1320480" imgH="48240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105400"/>
                        <a:ext cx="1878129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1017" name="Object 13"/>
          <p:cNvGraphicFramePr>
            <a:graphicFrameLocks noChangeAspect="1"/>
          </p:cNvGraphicFramePr>
          <p:nvPr/>
        </p:nvGraphicFramePr>
        <p:xfrm>
          <a:off x="5867400" y="4419600"/>
          <a:ext cx="2438400" cy="1375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16" imgW="1193760" imgH="672840" progId="">
                  <p:embed/>
                </p:oleObj>
              </mc:Choice>
              <mc:Fallback>
                <p:oleObj name="Equation" r:id="rId16" imgW="1193760" imgH="67284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19600"/>
                        <a:ext cx="2438400" cy="137596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Remote vs. Local Temperature Sensing</a:t>
            </a:r>
          </a:p>
        </p:txBody>
      </p:sp>
      <p:graphicFrame>
        <p:nvGraphicFramePr>
          <p:cNvPr id="178272" name="Group 96"/>
          <p:cNvGraphicFramePr>
            <a:graphicFrameLocks noGrp="1"/>
          </p:cNvGraphicFramePr>
          <p:nvPr>
            <p:ph type="tbl" idx="1"/>
          </p:nvPr>
        </p:nvGraphicFramePr>
        <p:xfrm>
          <a:off x="333375" y="1783080"/>
          <a:ext cx="8467725" cy="3901440"/>
        </p:xfrm>
        <a:graphic>
          <a:graphicData uri="http://schemas.openxmlformats.org/drawingml/2006/table">
            <a:tbl>
              <a:tblPr/>
              <a:tblGrid>
                <a:gridCol w="1633538"/>
                <a:gridCol w="3432175"/>
                <a:gridCol w="3402012"/>
              </a:tblGrid>
              <a:tr h="184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Local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7013" marR="0" lvl="0" indent="-2270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Remote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677">
                <a:tc>
                  <a:txBody>
                    <a:bodyPr/>
                    <a:lstStyle/>
                    <a:p>
                      <a:pPr marL="227013" marR="0" lvl="0" indent="-2270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Advantages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Inexpensive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Easy to use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Good noise immunity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No external transistor required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Excellent accuracy and temperature range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Extremely Linear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Multi-channel available; allows temperatures to be monitored for more than 1 location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Measure direct die temp of CPUs/GPUs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Not required to be close to temperature source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Good accuracy and temperature range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Extremely Linear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383">
                <a:tc>
                  <a:txBody>
                    <a:bodyPr/>
                    <a:lstStyle/>
                    <a:p>
                      <a:pPr marL="227013" marR="0" lvl="0" indent="-2270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Disadvantages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Must be proximal to source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Only 1 temperature reading from 1 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Remote Diode or transistor required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Higher Noise sensitivity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Not as accurate as local temp sensor</a:t>
                      </a:r>
                    </a:p>
                    <a:p>
                      <a:pPr marL="182880" marR="0" lvl="0" indent="-18288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N-factor calibration required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92D0-A15A-4D8C-9AAD-5C61E63E517F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Content Placeholder 184" descr="Untitled.jpg"/>
          <p:cNvPicPr>
            <a:picLocks noGrp="1" noChangeAspect="1"/>
          </p:cNvPicPr>
          <p:nvPr>
            <p:ph sz="quarter" idx="3"/>
          </p:nvPr>
        </p:nvPicPr>
        <p:blipFill>
          <a:blip r:embed="rId2" cstate="print"/>
          <a:srcRect t="4309" r="5483"/>
          <a:stretch>
            <a:fillRect/>
          </a:stretch>
        </p:blipFill>
        <p:spPr>
          <a:xfrm>
            <a:off x="4953001" y="3632283"/>
            <a:ext cx="3428999" cy="2665768"/>
          </a:xfrm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Error Effect of Noise in a Remote Diode Junction</a:t>
            </a:r>
            <a:endParaRPr lang="en-US" dirty="0" smtClean="0"/>
          </a:p>
        </p:txBody>
      </p:sp>
      <p:pic>
        <p:nvPicPr>
          <p:cNvPr id="183" name="Content Placeholder 182" descr="Untitled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650304"/>
            <a:ext cx="4459095" cy="300412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53D-D426-4564-A864-0CD2041B4B3C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6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4" cstate="print"/>
          <a:stretch>
            <a:fillRect/>
          </a:stretch>
        </p:blipFill>
        <p:spPr>
          <a:xfrm>
            <a:off x="338138" y="1287827"/>
            <a:ext cx="4157662" cy="2270983"/>
          </a:xfrm>
        </p:spPr>
      </p:pic>
      <p:pic>
        <p:nvPicPr>
          <p:cNvPr id="118" name="Content Placeholder 60" descr="Untitled.jpg"/>
          <p:cNvPicPr>
            <a:picLocks noGrp="1" noChangeAspect="1"/>
          </p:cNvPicPr>
          <p:nvPr>
            <p:ph sz="quarter" idx="14"/>
          </p:nvPr>
        </p:nvPicPr>
        <p:blipFill>
          <a:blip r:embed="rId5" cstate="print"/>
          <a:stretch>
            <a:fillRect/>
          </a:stretch>
        </p:blipFill>
        <p:spPr>
          <a:xfrm>
            <a:off x="338138" y="3880404"/>
            <a:ext cx="4157662" cy="2115030"/>
          </a:xfrm>
        </p:spPr>
      </p:pic>
      <p:sp>
        <p:nvSpPr>
          <p:cNvPr id="184" name="Rectangle 2"/>
          <p:cNvSpPr txBox="1">
            <a:spLocks noChangeArrowheads="1"/>
          </p:cNvSpPr>
          <p:nvPr/>
        </p:nvSpPr>
        <p:spPr bwMode="auto">
          <a:xfrm>
            <a:off x="457200" y="2819400"/>
            <a:ext cx="392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400" b="1" kern="0" smtClean="0">
                <a:solidFill>
                  <a:srgbClr val="FFFFFF"/>
                </a:solidFill>
                <a:latin typeface="Arial"/>
              </a:rPr>
              <a:t>Example of Noise in a remote diode junction </a:t>
            </a:r>
            <a:endParaRPr lang="en-US" sz="1400" b="1" kern="0" dirty="0" smtClean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What is the fix for EMI/RFI from a noisy remote junction?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1185863"/>
            <a:ext cx="8702675" cy="469265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Add series resistance to attenuate capacitor “sampling” effect</a:t>
            </a:r>
          </a:p>
          <a:p>
            <a:pPr eaLnBrk="1" hangingPunct="1"/>
            <a:r>
              <a:rPr lang="en-US" smtClean="0"/>
              <a:t>Remove the Differential “Filter” capacitor</a:t>
            </a:r>
          </a:p>
          <a:p>
            <a:pPr eaLnBrk="1" hangingPunct="1"/>
            <a:r>
              <a:rPr lang="en-US" smtClean="0"/>
              <a:t>Add Ferrite Beads with a cutoff of 200MHz</a:t>
            </a:r>
          </a:p>
          <a:p>
            <a:pPr eaLnBrk="1" hangingPunct="1"/>
            <a:r>
              <a:rPr lang="en-US" smtClean="0"/>
              <a:t>If possible, use twisted pairs from the remote source to the temperature sensor</a:t>
            </a:r>
          </a:p>
          <a:p>
            <a:pPr eaLnBrk="1" hangingPunct="1"/>
            <a:r>
              <a:rPr lang="en-US" smtClean="0"/>
              <a:t>Use good bypassing at the supply pins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6553D-D426-4564-A864-0CD2041B4B3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3108960" y="1188720"/>
            <a:ext cx="2926080" cy="24688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soft" dir="t"/>
          </a:scene3d>
          <a:sp3d prstMaterial="matte">
            <a:bevelT w="241300" h="419100" prst="relaxedInset"/>
          </a:sp3d>
        </p:spPr>
        <p:txBody>
          <a:bodyPr lIns="91440" tIns="91440" rIns="91440" bIns="91440"/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Local Digital</a:t>
            </a:r>
          </a:p>
          <a:p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Reports temperature at location of the sensor</a:t>
            </a:r>
          </a:p>
          <a:p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defTabSz="1089025">
              <a:tabLst>
                <a:tab pos="1143000" algn="l"/>
                <a:tab pos="1947863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Smallest:	TMP112	TMP103</a:t>
            </a:r>
          </a:p>
          <a:p>
            <a:pPr defTabSz="1089025">
              <a:tabLst>
                <a:tab pos="1143000" algn="l"/>
                <a:tab pos="1947863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Lowest Power: 	TMP102	TMP103</a:t>
            </a:r>
          </a:p>
          <a:p>
            <a:pPr defTabSz="1089025">
              <a:tabLst>
                <a:tab pos="1143000" algn="l"/>
                <a:tab pos="1947863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Highest Temp: 	LM95172</a:t>
            </a:r>
          </a:p>
          <a:p>
            <a:pPr defTabSz="1089025">
              <a:tabLst>
                <a:tab pos="1143000" algn="l"/>
                <a:tab pos="1947863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Highest Accuracy: 	TMP275	TMP112</a:t>
            </a:r>
          </a:p>
          <a:p>
            <a:pPr defTabSz="1089025">
              <a:tabLst>
                <a:tab pos="1143000" algn="l"/>
                <a:tab pos="1947863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Ind. Standard: 	LM 75	TMP75</a:t>
            </a:r>
            <a:endParaRPr lang="en-US" sz="1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6126480" y="1188720"/>
            <a:ext cx="2926080" cy="24688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soft" dir="t"/>
          </a:scene3d>
          <a:sp3d prstMaterial="matte">
            <a:bevelT w="241300" h="419100" prst="relaxedInset"/>
          </a:sp3d>
        </p:spPr>
        <p:txBody>
          <a:bodyPr lIns="91440" tIns="91440" rIns="91440" bIns="91440"/>
          <a:lstStyle/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Remote Digital</a:t>
            </a:r>
          </a:p>
          <a:p>
            <a:pPr>
              <a:defRPr/>
            </a:pPr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 any Diode, Transistor, or CPU/GPU/FPGA</a:t>
            </a:r>
          </a:p>
          <a:p>
            <a:pPr>
              <a:defRPr/>
            </a:pPr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Highest # of Ch:	LM95234	LM95214</a:t>
            </a:r>
          </a:p>
          <a:p>
            <a:pPr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Int. Power Monitor	TMP512	TMP513</a:t>
            </a:r>
          </a:p>
          <a:p>
            <a:pPr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Beta Correction: 	TMP44x	LM95245</a:t>
            </a:r>
          </a:p>
          <a:p>
            <a:pPr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Most Popular:	TMP411	LM96163</a:t>
            </a:r>
            <a:endParaRPr lang="en-US" sz="1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91440" y="3749040"/>
            <a:ext cx="2926080" cy="24688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soft" dir="t"/>
          </a:scene3d>
          <a:sp3d prstMaterial="matte">
            <a:bevelT w="241300" h="419100" prst="relaxedInset"/>
          </a:sp3d>
        </p:spPr>
        <p:txBody>
          <a:bodyPr lIns="91440" tIns="91440" rIns="91440" bIns="91440"/>
          <a:lstStyle/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Contactless IR</a:t>
            </a:r>
          </a:p>
          <a:p>
            <a:pPr>
              <a:defRPr/>
            </a:pPr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Measures passive IR to determine object temperature without making contact</a:t>
            </a:r>
          </a:p>
          <a:p>
            <a:pPr>
              <a:defRPr/>
            </a:pPr>
            <a:endParaRPr lang="en-US" sz="10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World’s First:	TMP006</a:t>
            </a:r>
          </a:p>
          <a:p>
            <a:pPr>
              <a:defRPr/>
            </a:pPr>
            <a:endParaRPr lang="en-US" sz="10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0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3108960" y="3749040"/>
            <a:ext cx="2926080" cy="24688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soft" dir="t"/>
          </a:scene3d>
          <a:sp3d prstMaterial="matte">
            <a:bevelT w="241300" h="419100" prst="relaxedInset"/>
          </a:sp3d>
        </p:spPr>
        <p:txBody>
          <a:bodyPr lIns="91440" tIns="91440" rIns="91440" bIns="91440"/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Switches/Thermostat</a:t>
            </a:r>
          </a:p>
          <a:p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Simple hardware over temperature protection</a:t>
            </a:r>
          </a:p>
          <a:p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Dual Alerts: 	LM56	LM57</a:t>
            </a:r>
          </a:p>
          <a:p>
            <a:pPr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Resistor </a:t>
            </a:r>
            <a:r>
              <a:rPr lang="en-US" sz="1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Prog</a:t>
            </a: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	TMP708	LM57</a:t>
            </a:r>
          </a:p>
          <a:p>
            <a:pPr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Pin Programmable:	TMP302</a:t>
            </a:r>
          </a:p>
          <a:p>
            <a:pPr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Factory Preset:	TMP303	LM27</a:t>
            </a:r>
            <a:endParaRPr lang="en-US" sz="1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6126480" y="3749040"/>
            <a:ext cx="2926080" cy="24688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soft" dir="t"/>
          </a:scene3d>
          <a:sp3d prstMaterial="matte">
            <a:bevelT w="241300" h="419100" prst="relaxedInset"/>
          </a:sp3d>
        </p:spPr>
        <p:txBody>
          <a:bodyPr lIns="91440" tIns="91440" rIns="91440" bIns="91440"/>
          <a:lstStyle/>
          <a:p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</a:rPr>
              <a:t>Fan Control /HW Monitors</a:t>
            </a:r>
          </a:p>
          <a:p>
            <a:endParaRPr lang="en-US" sz="1000" dirty="0" smtClean="0">
              <a:solidFill>
                <a:srgbClr val="000000"/>
              </a:solidFill>
              <a:latin typeface="Arial" pitchFamily="34" charset="0"/>
            </a:endParaRPr>
          </a:p>
          <a:p>
            <a:endParaRPr lang="en-US" sz="1000" dirty="0" smtClean="0">
              <a:solidFill>
                <a:srgbClr val="000000"/>
              </a:solidFill>
              <a:latin typeface="Arial" pitchFamily="34" charset="0"/>
            </a:endParaRPr>
          </a:p>
          <a:p>
            <a:pPr>
              <a:tabLst>
                <a:tab pos="1143000" algn="l"/>
                <a:tab pos="1882775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</a:rPr>
              <a:t>2 Wire Interface:	LM96080	AMC80</a:t>
            </a:r>
          </a:p>
          <a:p>
            <a:pPr>
              <a:tabLst>
                <a:tab pos="1143000" algn="l"/>
                <a:tab pos="1882775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</a:rPr>
              <a:t>Fan Control:	LM96163	AMC6821</a:t>
            </a:r>
          </a:p>
          <a:p>
            <a:pPr>
              <a:tabLst>
                <a:tab pos="1143000" algn="l"/>
                <a:tab pos="1882775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</a:rPr>
              <a:t>Monitor &amp; Control:	LMP92001</a:t>
            </a:r>
          </a:p>
          <a:p>
            <a:pPr>
              <a:tabLst>
                <a:tab pos="1143000" algn="l"/>
                <a:tab pos="1882775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</a:rPr>
              <a:t>6-ch Comparators:	LMV7231</a:t>
            </a:r>
            <a:endParaRPr lang="en-US" sz="1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7" name="Titl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Management Solutions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553D-D426-4564-A864-0CD2041B4B3C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91440" y="1188720"/>
            <a:ext cx="2926080" cy="24688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soft" dir="t"/>
          </a:scene3d>
          <a:sp3d prstMaterial="matte">
            <a:bevelT w="241300" h="419100" prst="relaxedInset"/>
          </a:sp3d>
        </p:spPr>
        <p:txBody>
          <a:bodyPr lIns="91440" tIns="91440" rIns="91440" bIns="91440"/>
          <a:lstStyle/>
          <a:p>
            <a:pPr defTabSz="754960">
              <a:tabLst>
                <a:tab pos="1416320" algn="l"/>
                <a:tab pos="2124480" algn="l"/>
              </a:tabLst>
            </a:pP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Local Analog </a:t>
            </a:r>
          </a:p>
          <a:p>
            <a:pPr defTabSz="754960">
              <a:tabLst>
                <a:tab pos="1416320" algn="l"/>
                <a:tab pos="2124480" algn="l"/>
              </a:tabLst>
            </a:pPr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defTabSz="754960">
              <a:tabLst>
                <a:tab pos="1416320" algn="l"/>
                <a:tab pos="2124480" algn="l"/>
              </a:tabLst>
            </a:pPr>
            <a:r>
              <a:rPr lang="en-US" sz="1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Voltage output proportional to temperature</a:t>
            </a:r>
          </a:p>
          <a:p>
            <a:pPr defTabSz="754960">
              <a:tabLst>
                <a:tab pos="1416320" algn="l"/>
                <a:tab pos="2124480" algn="l"/>
              </a:tabLst>
            </a:pPr>
            <a:endParaRPr lang="en-US" sz="10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defTabSz="754960"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Smallest:   	LM20 	 LM94023</a:t>
            </a:r>
          </a:p>
          <a:p>
            <a:pPr defTabSz="754960"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Highest Accuracy	LM57</a:t>
            </a:r>
          </a:p>
          <a:p>
            <a:pPr defTabSz="754960"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Lowest Power:  	LM94022	 TMP20</a:t>
            </a:r>
          </a:p>
          <a:p>
            <a:pPr defTabSz="754960"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Highest Temp:	LM34</a:t>
            </a:r>
          </a:p>
          <a:p>
            <a:pPr defTabSz="754960">
              <a:tabLst>
                <a:tab pos="1143000" algn="l"/>
                <a:tab pos="1828800" algn="l"/>
              </a:tabLst>
            </a:pPr>
            <a:r>
              <a:rPr lang="en-US" sz="1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Most Popular: 	LM50</a:t>
            </a:r>
            <a:endParaRPr lang="en-US" sz="1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_SelectiveDisclosure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ppt/theme/themeOverride2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TI_SelectiveDisclosure</Template>
  <TotalTime>35</TotalTime>
  <Words>324</Words>
  <Application>Microsoft Office PowerPoint</Application>
  <PresentationFormat>On-screen Show (4:3)</PresentationFormat>
  <Paragraphs>105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TI_SelectiveDisclosure</vt:lpstr>
      <vt:lpstr>Custom Design</vt:lpstr>
      <vt:lpstr>1_Custom Design</vt:lpstr>
      <vt:lpstr>FinalPowerpoint</vt:lpstr>
      <vt:lpstr>Equation</vt:lpstr>
      <vt:lpstr>PowerPoint Presentation</vt:lpstr>
      <vt:lpstr>How does a Si temp sensor work?</vt:lpstr>
      <vt:lpstr>Remote vs. Local Temperature Sensing</vt:lpstr>
      <vt:lpstr>Error Effect of Noise in a Remote Diode Junction</vt:lpstr>
      <vt:lpstr>What is the fix for EMI/RFI from a noisy remote junction?</vt:lpstr>
      <vt:lpstr>Thermal Management Solutions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a0872715</dc:creator>
  <cp:lastModifiedBy>Muppiri, Abhishek</cp:lastModifiedBy>
  <cp:revision>2</cp:revision>
  <dcterms:created xsi:type="dcterms:W3CDTF">2013-04-19T17:44:35Z</dcterms:created>
  <dcterms:modified xsi:type="dcterms:W3CDTF">2013-04-20T05:50:27Z</dcterms:modified>
</cp:coreProperties>
</file>