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9658" autoAdjust="0"/>
  </p:normalViewPr>
  <p:slideViewPr>
    <p:cSldViewPr showGuides="1">
      <p:cViewPr>
        <p:scale>
          <a:sx n="125" d="100"/>
          <a:sy n="125" d="100"/>
        </p:scale>
        <p:origin x="-1272" y="-54"/>
      </p:cViewPr>
      <p:guideLst>
        <p:guide orient="horz" pos="4319"/>
        <p:guide pos="57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50B83-620F-41C9-A656-26F1770B17F6}" type="datetimeFigureOut">
              <a:rPr kumimoji="1" lang="ja-JP" altLang="en-US" smtClean="0"/>
              <a:t>2014/9/4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A0D1F-9EB4-4DE9-B0EA-3CBF30DA03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0977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50B83-620F-41C9-A656-26F1770B17F6}" type="datetimeFigureOut">
              <a:rPr kumimoji="1" lang="ja-JP" altLang="en-US" smtClean="0"/>
              <a:t>2014/9/4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A0D1F-9EB4-4DE9-B0EA-3CBF30DA03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7522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50B83-620F-41C9-A656-26F1770B17F6}" type="datetimeFigureOut">
              <a:rPr kumimoji="1" lang="ja-JP" altLang="en-US" smtClean="0"/>
              <a:t>2014/9/4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A0D1F-9EB4-4DE9-B0EA-3CBF30DA03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0614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50B83-620F-41C9-A656-26F1770B17F6}" type="datetimeFigureOut">
              <a:rPr kumimoji="1" lang="ja-JP" altLang="en-US" smtClean="0"/>
              <a:t>2014/9/4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A0D1F-9EB4-4DE9-B0EA-3CBF30DA03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9551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50B83-620F-41C9-A656-26F1770B17F6}" type="datetimeFigureOut">
              <a:rPr kumimoji="1" lang="ja-JP" altLang="en-US" smtClean="0"/>
              <a:t>2014/9/4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A0D1F-9EB4-4DE9-B0EA-3CBF30DA03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0708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50B83-620F-41C9-A656-26F1770B17F6}" type="datetimeFigureOut">
              <a:rPr kumimoji="1" lang="ja-JP" altLang="en-US" smtClean="0"/>
              <a:t>2014/9/4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A0D1F-9EB4-4DE9-B0EA-3CBF30DA03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8588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50B83-620F-41C9-A656-26F1770B17F6}" type="datetimeFigureOut">
              <a:rPr kumimoji="1" lang="ja-JP" altLang="en-US" smtClean="0"/>
              <a:t>2014/9/4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A0D1F-9EB4-4DE9-B0EA-3CBF30DA03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1234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50B83-620F-41C9-A656-26F1770B17F6}" type="datetimeFigureOut">
              <a:rPr kumimoji="1" lang="ja-JP" altLang="en-US" smtClean="0"/>
              <a:t>2014/9/4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A0D1F-9EB4-4DE9-B0EA-3CBF30DA03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1010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50B83-620F-41C9-A656-26F1770B17F6}" type="datetimeFigureOut">
              <a:rPr kumimoji="1" lang="ja-JP" altLang="en-US" smtClean="0"/>
              <a:t>2014/9/4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A0D1F-9EB4-4DE9-B0EA-3CBF30DA03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3260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50B83-620F-41C9-A656-26F1770B17F6}" type="datetimeFigureOut">
              <a:rPr kumimoji="1" lang="ja-JP" altLang="en-US" smtClean="0"/>
              <a:t>2014/9/4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A0D1F-9EB4-4DE9-B0EA-3CBF30DA03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4926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50B83-620F-41C9-A656-26F1770B17F6}" type="datetimeFigureOut">
              <a:rPr kumimoji="1" lang="ja-JP" altLang="en-US" smtClean="0"/>
              <a:t>2014/9/4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A0D1F-9EB4-4DE9-B0EA-3CBF30DA03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3059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A50B83-620F-41C9-A656-26F1770B17F6}" type="datetimeFigureOut">
              <a:rPr kumimoji="1" lang="ja-JP" altLang="en-US" smtClean="0"/>
              <a:t>2014/9/4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8A0D1F-9EB4-4DE9-B0EA-3CBF30DA03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6649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5824330"/>
              </p:ext>
            </p:extLst>
          </p:nvPr>
        </p:nvGraphicFramePr>
        <p:xfrm>
          <a:off x="395536" y="548680"/>
          <a:ext cx="8229600" cy="3619836"/>
        </p:xfrm>
        <a:graphic>
          <a:graphicData uri="http://schemas.openxmlformats.org/drawingml/2006/table">
            <a:tbl>
              <a:tblPr/>
              <a:tblGrid>
                <a:gridCol w="1076600"/>
                <a:gridCol w="894125"/>
                <a:gridCol w="894125"/>
                <a:gridCol w="894125"/>
                <a:gridCol w="894125"/>
                <a:gridCol w="894125"/>
                <a:gridCol w="894125"/>
                <a:gridCol w="894125"/>
                <a:gridCol w="894125"/>
              </a:tblGrid>
              <a:tr h="492681"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     EVENT </a:t>
                      </a:r>
                      <a:b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</a:br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/>
                      </a:r>
                      <a:b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</a:br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/>
                      </a:r>
                      <a:b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</a:br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/>
                      </a:r>
                      <a:b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</a:br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STATE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B7DEE8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Global STANDBY conditions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Global RESET conditions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Global SAFE conditions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NRES_ERR = High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ENDRV_ERR = High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Power supply failure that doesn’t cause state change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LBIST Stop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ABIST Stop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  <a:tr h="36951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>
                          <a:solidFill>
                            <a:srgbClr val="FF0000"/>
                          </a:solidFill>
                          <a:effectLst/>
                          <a:latin typeface="ＭＳ Ｐゴシック"/>
                        </a:rPr>
                        <a:t>(failure leading to UV/OV event)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13001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13001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STANDBY State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NA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NA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NA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NA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NA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NA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NA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NA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170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RESET State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ＭＳ Ｐゴシック"/>
                        </a:rPr>
                        <a:t>NA  Q6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ＭＳ Ｐゴシック"/>
                        </a:rPr>
                        <a:t>NA  Q6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ＭＳ Ｐゴシック"/>
                        </a:rPr>
                        <a:t>NA  Q6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ＭＳ Ｐゴシック"/>
                        </a:rPr>
                        <a:t>NA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NA</a:t>
                      </a:r>
                      <a:r>
                        <a:rPr lang="en-US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ＭＳ Ｐゴシック"/>
                        </a:rPr>
                        <a:t>  </a:t>
                      </a:r>
                      <a:r>
                        <a:rPr lang="en-US" sz="8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ＭＳ Ｐゴシック"/>
                        </a:rPr>
                        <a:t>Q7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269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effectLst/>
                          <a:latin typeface="ＭＳ Ｐゴシック"/>
                        </a:rPr>
                        <a:t>(no impact since device is in RESET state)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Only in wake-up, device transits to SAFE state if ABIST failure occurs.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123170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DIAGNOSTIC State while BIST execution(21ms)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ＭＳ Ｐゴシック"/>
                        </a:rPr>
                        <a:t>A  Q1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ＭＳ Ｐゴシック"/>
                        </a:rPr>
                        <a:t>A  Q2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ＭＳ Ｐゴシック"/>
                        </a:rPr>
                        <a:t>A  </a:t>
                      </a:r>
                      <a:r>
                        <a:rPr lang="en-US" sz="8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ＭＳ Ｐゴシック"/>
                        </a:rPr>
                        <a:t>Q3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ＭＳ Ｐゴシック"/>
                        </a:rPr>
                        <a:t>NA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ＭＳ Ｐゴシック"/>
                        </a:rPr>
                        <a:t>A  Q5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ＭＳ Ｐゴシック"/>
                        </a:rPr>
                        <a:t>A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18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effectLst/>
                          <a:latin typeface="ＭＳ Ｐゴシック"/>
                        </a:rPr>
                        <a:t>(for VDD5 and VSOUT1)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123170"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800" b="0" i="0" u="none" strike="noStrike"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ＭＳ Ｐゴシック"/>
                        </a:rPr>
                        <a:t>NA  Q4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ＭＳ Ｐゴシック"/>
                        </a:rPr>
                        <a:t>NA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ＭＳ Ｐゴシック"/>
                        </a:rPr>
                        <a:t>NA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34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DIAGNOSTIC State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effectLst/>
                          <a:latin typeface="ＭＳ Ｐゴシック"/>
                        </a:rPr>
                        <a:t>(for VDD5 and VSOUT1)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13001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After BIST execution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123170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ACTIVE State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ＭＳ Ｐゴシック"/>
                        </a:rPr>
                        <a:t>A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18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effectLst/>
                          <a:latin typeface="ＭＳ Ｐゴシック"/>
                        </a:rPr>
                        <a:t>(for VDD5 and VSOUT1)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123170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SAFE State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ＭＳ Ｐゴシック"/>
                        </a:rPr>
                        <a:t>NA  Q4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NA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NA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635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effectLst/>
                          <a:latin typeface="ＭＳ Ｐゴシック"/>
                        </a:rPr>
                        <a:t>(no impact since device is in SAFE state)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ＭＳ Ｐゴシック"/>
                        </a:rPr>
                        <a:t>(for VDD5 and VSOUT1)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テキスト ボックス 32"/>
          <p:cNvSpPr txBox="1"/>
          <p:nvPr/>
        </p:nvSpPr>
        <p:spPr>
          <a:xfrm>
            <a:off x="0" y="4480561"/>
            <a:ext cx="9125108" cy="1612736"/>
          </a:xfrm>
          <a:prstGeom prst="rect">
            <a:avLst/>
          </a:prstGeom>
          <a:solidFill>
            <a:sysClr val="window" lastClr="FFFFFF"/>
          </a:solidFill>
          <a:ln w="9525" cmpd="sng">
            <a:solidFill>
              <a:sysClr val="window" lastClr="FFFFFF">
                <a:shade val="50000"/>
              </a:sysClr>
            </a:solidFill>
          </a:ln>
          <a:effectLst/>
        </p:spPr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kumimoji="1" lang="en-US" altLang="ja-JP" sz="9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Q1</a:t>
            </a:r>
            <a:r>
              <a:rPr lang="en-US" altLang="ja-JP" sz="900" kern="0" dirty="0">
                <a:solidFill>
                  <a:sysClr val="windowText" lastClr="000000"/>
                </a:solidFill>
              </a:rPr>
              <a:t>: </a:t>
            </a:r>
            <a:r>
              <a:rPr lang="en-US" altLang="ja-JP" sz="900" kern="0" dirty="0" smtClean="0">
                <a:solidFill>
                  <a:sysClr val="windowText" lastClr="000000"/>
                </a:solidFill>
              </a:rPr>
              <a:t>VBATP_UV,LOCLK,VDD3/5_OT can not be detected while BIST execution, so TPS65381 change state to STANDBY when </a:t>
            </a:r>
            <a:r>
              <a:rPr lang="en-US" altLang="ja-JP" sz="900" kern="0" dirty="0">
                <a:solidFill>
                  <a:sysClr val="windowText" lastClr="000000"/>
                </a:solidFill>
              </a:rPr>
              <a:t> </a:t>
            </a:r>
            <a:r>
              <a:rPr lang="en-US" altLang="ja-JP" sz="900" kern="0" dirty="0" smtClean="0">
                <a:solidFill>
                  <a:sysClr val="windowText" lastClr="000000"/>
                </a:solidFill>
              </a:rPr>
              <a:t>“IGN </a:t>
            </a:r>
            <a:r>
              <a:rPr lang="en-US" altLang="ja-JP" sz="900" kern="0" dirty="0">
                <a:solidFill>
                  <a:sysClr val="windowText" lastClr="000000"/>
                </a:solidFill>
              </a:rPr>
              <a:t>= 0 &amp; IGN_PWRL=0 &amp; CANWU_L = </a:t>
            </a:r>
            <a:r>
              <a:rPr lang="en-US" altLang="ja-JP" sz="900" kern="0" dirty="0" smtClean="0">
                <a:solidFill>
                  <a:sysClr val="windowText" lastClr="000000"/>
                </a:solidFill>
              </a:rPr>
              <a:t>0” is detected.</a:t>
            </a:r>
          </a:p>
          <a:p>
            <a:pPr lvl="0">
              <a:defRPr/>
            </a:pPr>
            <a:r>
              <a:rPr kumimoji="1" lang="en-US" altLang="ja-JP" sz="9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 </a:t>
            </a:r>
            <a:r>
              <a:rPr kumimoji="1" lang="en-US" altLang="ja-JP" sz="9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       Please</a:t>
            </a:r>
            <a:r>
              <a:rPr kumimoji="1" lang="en-US" altLang="ja-JP" sz="900" b="0" i="0" u="none" strike="noStrike" kern="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 confirm above understanding is correct.</a:t>
            </a:r>
            <a:endParaRPr kumimoji="1" lang="en-US" altLang="ja-JP" sz="9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  <a:p>
            <a:pPr lvl="0">
              <a:defRPr/>
            </a:pPr>
            <a:r>
              <a:rPr lang="en-US" altLang="ja-JP" sz="900" kern="0" dirty="0" smtClean="0">
                <a:solidFill>
                  <a:sysClr val="windowText" lastClr="000000"/>
                </a:solidFill>
                <a:latin typeface="Calibri"/>
                <a:ea typeface="ＭＳ Ｐゴシック"/>
              </a:rPr>
              <a:t>Q2: I think </a:t>
            </a:r>
            <a:r>
              <a:rPr lang="en-US" altLang="ja-JP" sz="900" kern="0" dirty="0">
                <a:solidFill>
                  <a:sysClr val="windowText" lastClr="000000"/>
                </a:solidFill>
              </a:rPr>
              <a:t>Global Reset Condition</a:t>
            </a:r>
            <a:r>
              <a:rPr lang="ja-JP" altLang="ja-JP" sz="900" kern="0" dirty="0">
                <a:solidFill>
                  <a:sysClr val="windowText" lastClr="000000"/>
                </a:solidFill>
              </a:rPr>
              <a:t>（</a:t>
            </a:r>
            <a:r>
              <a:rPr lang="en-US" altLang="ja-JP" sz="900" kern="0" dirty="0">
                <a:solidFill>
                  <a:sysClr val="windowText" lastClr="000000"/>
                </a:solidFill>
              </a:rPr>
              <a:t>VDD3/5_UV or</a:t>
            </a:r>
            <a:r>
              <a:rPr lang="ja-JP" altLang="ja-JP" sz="900" kern="0" dirty="0">
                <a:solidFill>
                  <a:sysClr val="windowText" lastClr="000000"/>
                </a:solidFill>
              </a:rPr>
              <a:t> </a:t>
            </a:r>
            <a:r>
              <a:rPr lang="en-US" altLang="ja-JP" sz="900" kern="0" dirty="0">
                <a:solidFill>
                  <a:sysClr val="windowText" lastClr="000000"/>
                </a:solidFill>
              </a:rPr>
              <a:t>VDD1_UV or VDD5_OT or (VBAT_OV &amp; not MASK_VBATP_OV) or (WD_FAIL_CNT=7 &amp; WD_RST_EN=1</a:t>
            </a:r>
            <a:r>
              <a:rPr lang="en-US" altLang="ja-JP" sz="900" kern="0" dirty="0" smtClean="0">
                <a:solidFill>
                  <a:sysClr val="windowText" lastClr="000000"/>
                </a:solidFill>
              </a:rPr>
              <a:t>) can not be detected while BIST  </a:t>
            </a:r>
          </a:p>
          <a:p>
            <a:pPr lvl="0">
              <a:defRPr/>
            </a:pPr>
            <a:r>
              <a:rPr lang="en-US" altLang="ja-JP" sz="900" kern="0" dirty="0">
                <a:solidFill>
                  <a:sysClr val="windowText" lastClr="000000"/>
                </a:solidFill>
              </a:rPr>
              <a:t> </a:t>
            </a:r>
            <a:r>
              <a:rPr lang="en-US" altLang="ja-JP" sz="900" kern="0" dirty="0" smtClean="0">
                <a:solidFill>
                  <a:sysClr val="windowText" lastClr="000000"/>
                </a:solidFill>
              </a:rPr>
              <a:t>      execution , so TPS65381 does not change state to RESET.  Please explain the reason that TPS65381 can transit to RESET state.</a:t>
            </a:r>
          </a:p>
          <a:p>
            <a:pPr lvl="0">
              <a:defRPr/>
            </a:pPr>
            <a:r>
              <a:rPr lang="en-US" altLang="ja-JP" sz="900" kern="0" dirty="0" smtClean="0">
                <a:solidFill>
                  <a:sysClr val="windowText" lastClr="000000"/>
                </a:solidFill>
                <a:latin typeface="Calibri"/>
                <a:ea typeface="ＭＳ Ｐゴシック"/>
              </a:rPr>
              <a:t>Q3: I think NRES_ERR can not be detected while BIST execution. Is it true that NRES_ERR can be detected while BIST execution?</a:t>
            </a:r>
          </a:p>
          <a:p>
            <a:pPr lvl="0">
              <a:defRPr/>
            </a:pPr>
            <a:r>
              <a:rPr lang="en-US" altLang="ja-JP" sz="900" kern="0" dirty="0" smtClean="0">
                <a:solidFill>
                  <a:sysClr val="windowText" lastClr="000000"/>
                </a:solidFill>
                <a:latin typeface="Calibri"/>
                <a:ea typeface="ＭＳ Ｐゴシック"/>
              </a:rPr>
              <a:t>Q4: Please explain why ENDRV_ERR=High can not be detected in DIAGNOSTIC and SAFE state in spite of NRES_ERROR=High can be detected </a:t>
            </a:r>
            <a:r>
              <a:rPr lang="en-US" altLang="ja-JP" sz="900" kern="0" dirty="0">
                <a:solidFill>
                  <a:sysClr val="windowText" lastClr="000000"/>
                </a:solidFill>
              </a:rPr>
              <a:t>in DIAGNOSTIC and SAFE </a:t>
            </a:r>
            <a:r>
              <a:rPr lang="en-US" altLang="ja-JP" sz="900" kern="0" dirty="0" smtClean="0">
                <a:solidFill>
                  <a:sysClr val="windowText" lastClr="000000"/>
                </a:solidFill>
              </a:rPr>
              <a:t>state.</a:t>
            </a:r>
          </a:p>
          <a:p>
            <a:pPr lvl="0">
              <a:defRPr/>
            </a:pPr>
            <a:r>
              <a:rPr lang="en-US" altLang="ja-JP" sz="900" kern="0" dirty="0" smtClean="0">
                <a:solidFill>
                  <a:sysClr val="windowText" lastClr="000000"/>
                </a:solidFill>
                <a:latin typeface="Calibri"/>
                <a:ea typeface="ＭＳ Ｐゴシック"/>
              </a:rPr>
              <a:t>Q5: I think OV/UV can not be detected while BIST execution. Please explain why OV/UV can be detected while BIST execution.</a:t>
            </a:r>
          </a:p>
          <a:p>
            <a:pPr lvl="0">
              <a:defRPr/>
            </a:pPr>
            <a:r>
              <a:rPr lang="en-US" altLang="ja-JP" sz="900" kern="0" dirty="0" smtClean="0">
                <a:solidFill>
                  <a:sysClr val="windowText" lastClr="000000"/>
                </a:solidFill>
                <a:latin typeface="Calibri"/>
                <a:ea typeface="ＭＳ Ｐゴシック"/>
              </a:rPr>
              <a:t>Q6: Does your answer means that NRES_ERR, ENDRV_ERR, VDD5_UV/OV and VSOU1_OV/UV can be detected in RESET state but it can not be read by SPI so it’s errors are no impact?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9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        Or these errors can</a:t>
            </a:r>
            <a:r>
              <a:rPr kumimoji="1" lang="en-US" altLang="ja-JP" sz="900" b="0" i="0" u="none" strike="noStrike" kern="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 not be detected in RESET state?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900" kern="0" baseline="0" dirty="0" smtClean="0">
                <a:solidFill>
                  <a:sysClr val="windowText" lastClr="000000"/>
                </a:solidFill>
                <a:latin typeface="Calibri"/>
                <a:ea typeface="ＭＳ Ｐゴシック"/>
              </a:rPr>
              <a:t>Q7: I think </a:t>
            </a:r>
            <a:r>
              <a:rPr lang="en-US" altLang="ja-JP" sz="900" kern="0" dirty="0" smtClean="0">
                <a:solidFill>
                  <a:sysClr val="windowText" lastClr="000000"/>
                </a:solidFill>
                <a:latin typeface="Calibri"/>
                <a:ea typeface="ＭＳ Ｐゴシック"/>
              </a:rPr>
              <a:t> ABIST is executed in RESET state , so I think it may stop.  Please explain the reason why you answered “A”</a:t>
            </a:r>
            <a:endParaRPr kumimoji="1" lang="en-US" altLang="ja-JP" sz="9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9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75050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419</Words>
  <Application>Microsoft Office PowerPoint</Application>
  <PresentationFormat>画面に合わせる (4:3)</PresentationFormat>
  <Paragraphs>85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TED PAN Ushikubo Toshio</dc:creator>
  <cp:lastModifiedBy>TED PAN Ushikubo Toshio</cp:lastModifiedBy>
  <cp:revision>21</cp:revision>
  <cp:lastPrinted>2014-09-04T10:44:05Z</cp:lastPrinted>
  <dcterms:created xsi:type="dcterms:W3CDTF">2014-08-01T08:33:12Z</dcterms:created>
  <dcterms:modified xsi:type="dcterms:W3CDTF">2014-09-04T11:49:01Z</dcterms:modified>
</cp:coreProperties>
</file>