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51" r:id="rId3"/>
  </p:sldMasterIdLst>
  <p:notesMasterIdLst>
    <p:notesMasterId r:id="rId11"/>
  </p:notesMasterIdLst>
  <p:handoutMasterIdLst>
    <p:handoutMasterId r:id="rId12"/>
  </p:handoutMasterIdLst>
  <p:sldIdLst>
    <p:sldId id="296" r:id="rId4"/>
    <p:sldId id="323" r:id="rId5"/>
    <p:sldId id="297" r:id="rId6"/>
    <p:sldId id="321" r:id="rId7"/>
    <p:sldId id="322" r:id="rId8"/>
    <p:sldId id="324" r:id="rId9"/>
    <p:sldId id="327" r:id="rId10"/>
  </p:sldIdLst>
  <p:sldSz cx="9144000" cy="6858000" type="screen4x3"/>
  <p:notesSz cx="6935788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AAAA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53" autoAdjust="0"/>
    <p:restoredTop sz="94598" autoAdjust="0"/>
  </p:normalViewPr>
  <p:slideViewPr>
    <p:cSldViewPr snapToGrid="0">
      <p:cViewPr>
        <p:scale>
          <a:sx n="100" d="100"/>
          <a:sy n="100" d="100"/>
        </p:scale>
        <p:origin x="-114" y="-72"/>
      </p:cViewPr>
      <p:guideLst>
        <p:guide orient="horz" pos="432"/>
        <p:guide pos="2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1657DF6-DED1-446B-9C37-16028A7D17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8312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58238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22724E8-DCDF-4FDC-8324-9886781B8F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7" descr="1c_revBlack_rgb_powerpoint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5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28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7" name="Picture 29" descr="ti_stk_2c_pos_rgb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00" y="6418263"/>
            <a:ext cx="1136650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30"/>
          <p:cNvSpPr txBox="1">
            <a:spLocks noChangeArrowheads="1"/>
          </p:cNvSpPr>
          <p:nvPr userDrawn="1"/>
        </p:nvSpPr>
        <p:spPr bwMode="auto">
          <a:xfrm>
            <a:off x="314325" y="6086475"/>
            <a:ext cx="21859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90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778A7D-B499-41E9-B767-9AA5E4619B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CA022-6F5F-4A96-9F0A-4A6D2F11E1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2875"/>
            <a:ext cx="2141537" cy="57356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0BECE-83A3-4AAD-AC78-1423F0BF1C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0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BDD7D-842D-4EC1-9927-1C73336E86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5686D-5BE6-4044-9E74-A1EA0B5581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94E67-0612-48C9-AA7C-67CD66498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BDCAB-850F-403A-87DE-667B5B5E5C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97DF9-EFE2-45FE-BE16-D724EFAB7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A7A65-C81A-4EAB-90A7-7893EECC8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32A73-253F-4B38-AE34-55005FCDB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F33B6-9D46-4BB3-9D26-01E0332B30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E13C2-C0E3-4E12-A3A0-D40C21A059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F14E6-ECA3-4EBA-BE15-506F7EDA6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C01BD-6FD8-4A34-AB23-3401983821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943100"/>
            <a:ext cx="2114550" cy="3314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43100"/>
            <a:ext cx="6191250" cy="3314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ECC0C-D226-4B25-A2AA-BD1E303A7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F27BE-016B-4999-9B9D-ED7A3FF832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1B0CE-9694-421B-8D11-2B16A6446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4F2F9-2DC6-426D-A73A-9D8C6DFD24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657600"/>
            <a:ext cx="4152900" cy="160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74DAE-751A-479B-9C78-76F41A282C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16436-E9B1-4BDF-A53C-3F21CF32F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797E3-4E64-4967-8C88-C0C8092A52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216C6-B854-40FD-96AA-7821C93F65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31459-1350-40C1-9EA2-93FAC25E3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F6C43-1D96-4D49-B226-0F05C37185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D7D3B-363A-4455-B2F2-15B3628A29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0C6AF-38CB-4BBA-83FF-5C294A8D9A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943100"/>
            <a:ext cx="2114550" cy="3314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43100"/>
            <a:ext cx="6191250" cy="3314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FABA2-D9FE-48F3-BF20-89524CE9E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0457E-D418-4BC3-8E14-80255864D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CF3C2-FCDE-4EF6-9090-8FB10F7F9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1AF53-EE34-4EEC-8A40-44BA579C3F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2FC18-4336-4A72-9595-21449F0D74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8DF50-065D-46E9-97C9-EC1BC47E5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34D64-D3EB-4128-8465-5C4622E17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185863"/>
            <a:ext cx="8467725" cy="4692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78538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smtClean="0"/>
            </a:lvl1pPr>
          </a:lstStyle>
          <a:p>
            <a:pPr>
              <a:defRPr/>
            </a:pPr>
            <a:fld id="{DEB97C0D-DB67-481E-AC31-4C454531A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43" name="Rectangle 19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2" name="Picture 30" descr="ti_stk_2c_pos_rgb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29400" y="6418263"/>
            <a:ext cx="1136650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5" name="Text Box 31"/>
          <p:cNvSpPr txBox="1">
            <a:spLocks noChangeArrowheads="1"/>
          </p:cNvSpPr>
          <p:nvPr userDrawn="1"/>
        </p:nvSpPr>
        <p:spPr bwMode="auto">
          <a:xfrm>
            <a:off x="333375" y="6105525"/>
            <a:ext cx="25336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900"/>
              <a:t>TI Confidential – NDA Restrictions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ct val="65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53" descr="1c_revBlack_rgb_powerpoint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104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1943100"/>
            <a:ext cx="8458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10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3657600"/>
            <a:ext cx="8458200" cy="1600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409" name="Rectangle 10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smtClean="0"/>
            </a:lvl1pPr>
          </a:lstStyle>
          <a:p>
            <a:pPr>
              <a:defRPr/>
            </a:pPr>
            <a:fld id="{455AFEEB-1B1D-4E67-94A8-4EC1BE16FF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410" name="Rectangle 1050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414" name="Text Box 1054"/>
          <p:cNvSpPr txBox="1">
            <a:spLocks noChangeArrowheads="1"/>
          </p:cNvSpPr>
          <p:nvPr userDrawn="1"/>
        </p:nvSpPr>
        <p:spPr bwMode="auto">
          <a:xfrm>
            <a:off x="361950" y="6096000"/>
            <a:ext cx="42291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900"/>
              <a:t>TI Confidential – NDA Restrictions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6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341313" indent="115888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</a:defRPr>
      </a:lvl2pPr>
      <a:lvl3pPr marL="688975" indent="225425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968375" indent="4032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1316038" indent="51276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17732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2304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26876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1448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1943100"/>
            <a:ext cx="8458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3657600"/>
            <a:ext cx="8458200" cy="1600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8624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smtClean="0"/>
            </a:lvl1pPr>
          </a:lstStyle>
          <a:p>
            <a:pPr>
              <a:defRPr/>
            </a:pPr>
            <a:fld id="{995D348F-8021-4204-9910-FEAAA1E820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8625" name="Rectangle 17"/>
          <p:cNvSpPr>
            <a:spLocks noChangeArrowheads="1"/>
          </p:cNvSpPr>
          <p:nvPr userDrawn="1"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3078" name="Picture 19" descr="1c_revBlack_rgb_powerpoint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38925" y="6427788"/>
            <a:ext cx="111918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28" name="Text Box 20"/>
          <p:cNvSpPr txBox="1">
            <a:spLocks noChangeArrowheads="1"/>
          </p:cNvSpPr>
          <p:nvPr userDrawn="1"/>
        </p:nvSpPr>
        <p:spPr bwMode="auto">
          <a:xfrm>
            <a:off x="304800" y="6124575"/>
            <a:ext cx="34194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900"/>
              <a:t>TI Confidential – NDA Restrictions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6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341313" indent="115888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</a:defRPr>
      </a:lvl2pPr>
      <a:lvl3pPr marL="688975" indent="225425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968375" indent="4032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1316038" indent="51276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17732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2304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26876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1448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Number Placeholder 3"/>
          <p:cNvSpPr txBox="1">
            <a:spLocks noGrp="1"/>
          </p:cNvSpPr>
          <p:nvPr/>
        </p:nvSpPr>
        <p:spPr bwMode="auto">
          <a:xfrm>
            <a:off x="66421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BEF4CFF-D9D6-4463-AAF5-E3A6A76FBBBF}" type="slidenum">
              <a:rPr lang="en-US" sz="800"/>
              <a:pPr algn="r"/>
              <a:t>1</a:t>
            </a:fld>
            <a:endParaRPr lang="en-US" sz="800"/>
          </a:p>
        </p:txBody>
      </p:sp>
      <p:sp>
        <p:nvSpPr>
          <p:cNvPr id="86019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342900" y="1943100"/>
            <a:ext cx="7548563" cy="1485900"/>
          </a:xfrm>
        </p:spPr>
        <p:txBody>
          <a:bodyPr/>
          <a:lstStyle/>
          <a:p>
            <a:pPr eaLnBrk="1" hangingPunct="1"/>
            <a:r>
              <a:rPr lang="en-US" sz="2400" smtClean="0"/>
              <a:t>LMK04828 MultiMode Driver Termination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CLKout driver termination network impacts CLKout output swing, phase noise and power dissipation.</a:t>
            </a:r>
          </a:p>
          <a:p>
            <a:pPr>
              <a:lnSpc>
                <a:spcPct val="90000"/>
              </a:lnSpc>
            </a:pPr>
            <a:r>
              <a:rPr lang="en-US" smtClean="0"/>
              <a:t>Recommended AC coupled termination network for PECL drivers (LVPECL 1.6V, LVPECL 2V, LCPECL) are shown in slide #3.</a:t>
            </a:r>
          </a:p>
          <a:p>
            <a:pPr>
              <a:lnSpc>
                <a:spcPct val="90000"/>
              </a:lnSpc>
            </a:pPr>
            <a:r>
              <a:rPr lang="en-US" smtClean="0"/>
              <a:t>Recommended termination network for HSDS drivers (HSDS-10mA/8mA/6mA) and LVDS are shown in slide #4, #5.</a:t>
            </a:r>
          </a:p>
          <a:p>
            <a:pPr>
              <a:lnSpc>
                <a:spcPct val="90000"/>
              </a:lnSpc>
            </a:pPr>
            <a:r>
              <a:rPr lang="en-US" smtClean="0"/>
              <a:t>Recommended low Vcm DC coupled termination network for LCPECL drivers are shown in slide #6~9.</a:t>
            </a:r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Default EVK termination network: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CLKout0,1,2,3: PECL drivers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CLKout4,~13: HSDS / LVDS driver</a:t>
            </a:r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smtClean="0"/>
              <a:t>PECL Driver Termination (200 ohms to GND provides DC bias; 100 ohms  at receiver end provide trace termination)</a:t>
            </a:r>
          </a:p>
        </p:txBody>
      </p:sp>
      <p:pic>
        <p:nvPicPr>
          <p:cNvPr id="87046" name="Picture 6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/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smtClean="0"/>
              <a:t>HSDS/LVDS Driver Termination: 100 ohm provide DC bias as well as trace termination.</a:t>
            </a:r>
          </a:p>
        </p:txBody>
      </p:sp>
      <p:pic>
        <p:nvPicPr>
          <p:cNvPr id="114691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/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smtClean="0"/>
              <a:t>HSDS/LVDS Driver Termination for Bench Test: 560ohm provides DC bias; 50 /100 ohm from test equipment/termination resistors provide trace termination)</a:t>
            </a:r>
          </a:p>
        </p:txBody>
      </p:sp>
      <p:pic>
        <p:nvPicPr>
          <p:cNvPr id="116740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/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Low Vcm DC Coupling Using LCPECL</a:t>
            </a:r>
            <a:br>
              <a:rPr lang="en-US" sz="2800" smtClean="0"/>
            </a:br>
            <a:r>
              <a:rPr lang="en-US" sz="2800" smtClean="0"/>
              <a:t>  Vcm=0.5V</a:t>
            </a:r>
          </a:p>
        </p:txBody>
      </p:sp>
      <p:pic>
        <p:nvPicPr>
          <p:cNvPr id="11878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6863" y="1843088"/>
            <a:ext cx="6010275" cy="317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Low Vcm DC Coupling Using LCPECL</a:t>
            </a:r>
            <a:br>
              <a:rPr lang="en-US" sz="2800" smtClean="0"/>
            </a:br>
            <a:r>
              <a:rPr lang="en-US" sz="2800" smtClean="0"/>
              <a:t>  Vcm= 1V</a:t>
            </a:r>
          </a:p>
        </p:txBody>
      </p:sp>
      <p:pic>
        <p:nvPicPr>
          <p:cNvPr id="1218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8300" y="1423988"/>
            <a:ext cx="5867400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FinalPowerpoint 1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AAAAAA"/>
      </a:accent1>
      <a:accent2>
        <a:srgbClr val="000000"/>
      </a:accent2>
      <a:accent3>
        <a:srgbClr val="FFFFFF"/>
      </a:accent3>
      <a:accent4>
        <a:srgbClr val="000000"/>
      </a:accent4>
      <a:accent5>
        <a:srgbClr val="D2D2D2"/>
      </a:accent5>
      <a:accent6>
        <a:srgbClr val="000000"/>
      </a:accent6>
      <a:hlink>
        <a:srgbClr val="FF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AAAAAA"/>
      </a:dk1>
      <a:lt1>
        <a:srgbClr val="FFFFFF"/>
      </a:lt1>
      <a:dk2>
        <a:srgbClr val="000000"/>
      </a:dk2>
      <a:lt2>
        <a:srgbClr val="FFFFFF"/>
      </a:lt2>
      <a:accent1>
        <a:srgbClr val="AAAAAA"/>
      </a:accent1>
      <a:accent2>
        <a:srgbClr val="FFFFFF"/>
      </a:accent2>
      <a:accent3>
        <a:srgbClr val="AAAAAA"/>
      </a:accent3>
      <a:accent4>
        <a:srgbClr val="DADADA"/>
      </a:accent4>
      <a:accent5>
        <a:srgbClr val="D2D2D2"/>
      </a:accent5>
      <a:accent6>
        <a:srgbClr val="E7E7E7"/>
      </a:accent6>
      <a:hlink>
        <a:srgbClr val="AAAAAA"/>
      </a:hlink>
      <a:folHlink>
        <a:srgbClr val="FF00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AAAAAA"/>
      </a:lt1>
      <a:dk2>
        <a:srgbClr val="FFFFFF"/>
      </a:dk2>
      <a:lt2>
        <a:srgbClr val="808080"/>
      </a:lt2>
      <a:accent1>
        <a:srgbClr val="000000"/>
      </a:accent1>
      <a:accent2>
        <a:srgbClr val="AAAAAA"/>
      </a:accent2>
      <a:accent3>
        <a:srgbClr val="D2D2D2"/>
      </a:accent3>
      <a:accent4>
        <a:srgbClr val="000000"/>
      </a:accent4>
      <a:accent5>
        <a:srgbClr val="AAAAAA"/>
      </a:accent5>
      <a:accent6>
        <a:srgbClr val="9A9A9A"/>
      </a:accent6>
      <a:hlink>
        <a:srgbClr val="FF0000"/>
      </a:hlink>
      <a:folHlink>
        <a:srgbClr val="FFFFFF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AAAAAA"/>
        </a:lt1>
        <a:dk2>
          <a:srgbClr val="FFFFFF"/>
        </a:dk2>
        <a:lt2>
          <a:srgbClr val="80808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000000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inalPowerpoint 4">
    <a:dk1>
      <a:srgbClr val="000000"/>
    </a:dk1>
    <a:lt1>
      <a:srgbClr val="FF0000"/>
    </a:lt1>
    <a:dk2>
      <a:srgbClr val="FFFFFF"/>
    </a:dk2>
    <a:lt2>
      <a:srgbClr val="000000"/>
    </a:lt2>
    <a:accent1>
      <a:srgbClr val="AAAAAA"/>
    </a:accent1>
    <a:accent2>
      <a:srgbClr val="FFFFFF"/>
    </a:accent2>
    <a:accent3>
      <a:srgbClr val="FFAAAA"/>
    </a:accent3>
    <a:accent4>
      <a:srgbClr val="000000"/>
    </a:accent4>
    <a:accent5>
      <a:srgbClr val="D2D2D2"/>
    </a:accent5>
    <a:accent6>
      <a:srgbClr val="E7E7E7"/>
    </a:accent6>
    <a:hlink>
      <a:srgbClr val="000000"/>
    </a:hlink>
    <a:folHlink>
      <a:srgbClr val="AAAAA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</Template>
  <TotalTime>767</TotalTime>
  <Words>172</Words>
  <Application>Microsoft Office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FinalPowerpoint</vt:lpstr>
      <vt:lpstr>Custom Design</vt:lpstr>
      <vt:lpstr>1_Custom Design</vt:lpstr>
      <vt:lpstr>LMK04828 MultiMode Driver Termination</vt:lpstr>
      <vt:lpstr>Introduction</vt:lpstr>
      <vt:lpstr>PECL Driver Termination (200 ohms to GND provides DC bias; 100 ohms  at receiver end provide trace termination)</vt:lpstr>
      <vt:lpstr>HSDS/LVDS Driver Termination: 100 ohm provide DC bias as well as trace termination.</vt:lpstr>
      <vt:lpstr>HSDS/LVDS Driver Termination for Bench Test: 560ohm provides DC bias; 50 /100 ohm from test equipment/termination resistors provide trace termination)</vt:lpstr>
      <vt:lpstr>Low Vcm DC Coupling Using LCPECL   Vcm=0.5V</vt:lpstr>
      <vt:lpstr>Low Vcm DC Coupling Using LCPECL   Vcm= 1V</vt:lpstr>
    </vt:vector>
  </TitlesOfParts>
  <Company>Texas Instruments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Sridhar, Arvind</dc:creator>
  <cp:lastModifiedBy>Arvind Sridhar</cp:lastModifiedBy>
  <cp:revision>92</cp:revision>
  <dcterms:created xsi:type="dcterms:W3CDTF">2007-12-19T20:51:45Z</dcterms:created>
  <dcterms:modified xsi:type="dcterms:W3CDTF">2014-09-24T07:15:45Z</dcterms:modified>
</cp:coreProperties>
</file>