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66" r:id="rId2"/>
    <p:sldId id="268" r:id="rId3"/>
    <p:sldId id="269" r:id="rId4"/>
    <p:sldId id="270" r:id="rId5"/>
    <p:sldId id="271" r:id="rId6"/>
  </p:sldIdLst>
  <p:sldSz cx="9144000" cy="6858000" type="screen4x3"/>
  <p:notesSz cx="6935788" cy="9220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AAAAA"/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7875" autoAdjust="0"/>
    <p:restoredTop sz="94573" autoAdjust="0"/>
  </p:normalViewPr>
  <p:slideViewPr>
    <p:cSldViewPr snapToGrid="0">
      <p:cViewPr varScale="1">
        <p:scale>
          <a:sx n="86" d="100"/>
          <a:sy n="86" d="100"/>
        </p:scale>
        <p:origin x="-1422" y="-90"/>
      </p:cViewPr>
      <p:guideLst>
        <p:guide orient="horz" pos="2160"/>
        <p:guide pos="2878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51" d="100"/>
          <a:sy n="51" d="100"/>
        </p:scale>
        <p:origin x="-2850" y="-96"/>
      </p:cViewPr>
      <p:guideLst>
        <p:guide orient="horz" pos="2904"/>
        <p:guide pos="2184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5138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8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29063" y="0"/>
            <a:ext cx="3005137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8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758238"/>
            <a:ext cx="3005138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8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29063" y="8758238"/>
            <a:ext cx="3005137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26606AE6-79EA-4845-9D31-31A155B283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5138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18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29063" y="0"/>
            <a:ext cx="3005137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62050" y="692150"/>
            <a:ext cx="4611688" cy="3457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18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93738" y="4379913"/>
            <a:ext cx="5548312" cy="414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218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58238"/>
            <a:ext cx="3005138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18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29063" y="8758238"/>
            <a:ext cx="3005137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E2B7A98E-0E72-45FE-A82A-9D963975D6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BF16AEB-63D2-4F58-8695-994A1D956F91}" type="slidenum">
              <a:rPr lang="en-US"/>
              <a:pPr/>
              <a:t>2</a:t>
            </a:fld>
            <a:endParaRPr lang="en-US"/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345773C-E70A-4531-862A-8F350F1CD1EE}" type="slidenum">
              <a:rPr lang="en-US"/>
              <a:pPr/>
              <a:t>3</a:t>
            </a:fld>
            <a:endParaRPr lang="en-US"/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6924CB4-8C83-41AA-9217-90E8ABC24CA3}" type="slidenum">
              <a:rPr lang="en-US"/>
              <a:pPr/>
              <a:t>4</a:t>
            </a:fld>
            <a:endParaRPr lang="en-US"/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0802A45-FD7F-4293-9E63-0CAD9E82EC9B}" type="slidenum">
              <a:rPr lang="en-US"/>
              <a:pPr/>
              <a:t>5</a:t>
            </a:fld>
            <a:endParaRPr lang="en-US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1943100"/>
            <a:ext cx="8458200" cy="1470025"/>
          </a:xfrm>
        </p:spPr>
        <p:txBody>
          <a:bodyPr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" y="3698875"/>
            <a:ext cx="8458200" cy="1485900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2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42100" y="6038850"/>
            <a:ext cx="2133600" cy="206375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A24BE1D-B4F8-483A-82C1-5DA0813E3F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823D9E-2967-4705-98E7-D085E6836C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5A9DB2-FE0A-4354-AF9C-F7E37836F96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622F12-EA2B-46F1-B99E-170D481A25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A7F52F-8711-4E7D-A391-271A87654D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59563" y="142875"/>
            <a:ext cx="2141537" cy="5735638"/>
          </a:xfrm>
        </p:spPr>
        <p:txBody>
          <a:bodyPr vert="eaVert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31775" y="142875"/>
            <a:ext cx="6275388" cy="57356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66EB60-8CD2-4255-8114-98687074BB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selected_powerpoint_bg_2.jp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 userDrawn="1"/>
        </p:nvSpPr>
        <p:spPr>
          <a:xfrm>
            <a:off x="0" y="6324600"/>
            <a:ext cx="8804275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cs typeface="Arial" charset="0"/>
            </a:endParaRPr>
          </a:p>
        </p:txBody>
      </p:sp>
      <p:grpSp>
        <p:nvGrpSpPr>
          <p:cNvPr id="6" name="Group 18"/>
          <p:cNvGrpSpPr>
            <a:grpSpLocks/>
          </p:cNvGrpSpPr>
          <p:nvPr userDrawn="1"/>
        </p:nvGrpSpPr>
        <p:grpSpPr bwMode="auto">
          <a:xfrm>
            <a:off x="-7938" y="6323013"/>
            <a:ext cx="8815388" cy="466725"/>
            <a:chOff x="-7620" y="6323077"/>
            <a:chExt cx="8814816" cy="466344"/>
          </a:xfrm>
        </p:grpSpPr>
        <p:cxnSp>
          <p:nvCxnSpPr>
            <p:cNvPr id="7" name="Straight Connector 6"/>
            <p:cNvCxnSpPr/>
            <p:nvPr userDrawn="1"/>
          </p:nvCxnSpPr>
          <p:spPr>
            <a:xfrm>
              <a:off x="-7620" y="6789421"/>
              <a:ext cx="8814816" cy="0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 userDrawn="1"/>
          </p:nvCxnSpPr>
          <p:spPr>
            <a:xfrm>
              <a:off x="-7620" y="6324663"/>
              <a:ext cx="8814816" cy="0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 userDrawn="1"/>
          </p:nvCxnSpPr>
          <p:spPr>
            <a:xfrm rot="16200000">
              <a:off x="8570849" y="6556249"/>
              <a:ext cx="466344" cy="0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pic>
        <p:nvPicPr>
          <p:cNvPr id="10" name="Picture 25" descr="ti_logo_powerpoint_1_line.pn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75438" y="6440488"/>
            <a:ext cx="1874837" cy="231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1943100"/>
            <a:ext cx="8458200" cy="1470025"/>
          </a:xfrm>
        </p:spPr>
        <p:txBody>
          <a:bodyPr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" y="3698875"/>
            <a:ext cx="8458200" cy="1485900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1" name="Rectangle 2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42100" y="6038850"/>
            <a:ext cx="2133600" cy="206375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FDCBE19-10BE-4FED-846A-6C5FCDDFBE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selected_powerpoint_bg_1.jp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 userDrawn="1"/>
        </p:nvSpPr>
        <p:spPr>
          <a:xfrm>
            <a:off x="0" y="6324600"/>
            <a:ext cx="8804275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cs typeface="Arial" charset="0"/>
            </a:endParaRPr>
          </a:p>
        </p:txBody>
      </p:sp>
      <p:grpSp>
        <p:nvGrpSpPr>
          <p:cNvPr id="6" name="Group 13"/>
          <p:cNvGrpSpPr>
            <a:grpSpLocks/>
          </p:cNvGrpSpPr>
          <p:nvPr userDrawn="1"/>
        </p:nvGrpSpPr>
        <p:grpSpPr bwMode="auto">
          <a:xfrm>
            <a:off x="-7938" y="6323013"/>
            <a:ext cx="8815388" cy="466725"/>
            <a:chOff x="-7620" y="6323077"/>
            <a:chExt cx="8814816" cy="466344"/>
          </a:xfrm>
        </p:grpSpPr>
        <p:cxnSp>
          <p:nvCxnSpPr>
            <p:cNvPr id="7" name="Straight Connector 6"/>
            <p:cNvCxnSpPr/>
            <p:nvPr userDrawn="1"/>
          </p:nvCxnSpPr>
          <p:spPr>
            <a:xfrm>
              <a:off x="-7620" y="6789421"/>
              <a:ext cx="8814816" cy="0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 userDrawn="1"/>
          </p:nvCxnSpPr>
          <p:spPr>
            <a:xfrm>
              <a:off x="-7620" y="6324663"/>
              <a:ext cx="8814816" cy="0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 userDrawn="1"/>
          </p:nvCxnSpPr>
          <p:spPr>
            <a:xfrm rot="16200000">
              <a:off x="8570849" y="6556249"/>
              <a:ext cx="466344" cy="0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pic>
        <p:nvPicPr>
          <p:cNvPr id="10" name="Picture 25" descr="ti_logo_powerpoint_1_line.pn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75438" y="6440488"/>
            <a:ext cx="1874837" cy="231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1943100"/>
            <a:ext cx="8458200" cy="1470025"/>
          </a:xfrm>
        </p:spPr>
        <p:txBody>
          <a:bodyPr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" y="3698875"/>
            <a:ext cx="8458200" cy="1485900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1" name="Rectangle 2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42100" y="6038850"/>
            <a:ext cx="2133600" cy="206375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450AF53-5A0B-4520-B299-2B383D04A1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selected_powerpoint_bg_1_grey.jp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 userDrawn="1"/>
        </p:nvSpPr>
        <p:spPr>
          <a:xfrm>
            <a:off x="0" y="6324600"/>
            <a:ext cx="8782050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cs typeface="Arial" charset="0"/>
            </a:endParaRPr>
          </a:p>
        </p:txBody>
      </p:sp>
      <p:grpSp>
        <p:nvGrpSpPr>
          <p:cNvPr id="6" name="Group 13"/>
          <p:cNvGrpSpPr>
            <a:grpSpLocks/>
          </p:cNvGrpSpPr>
          <p:nvPr userDrawn="1"/>
        </p:nvGrpSpPr>
        <p:grpSpPr bwMode="auto">
          <a:xfrm>
            <a:off x="-7938" y="6323013"/>
            <a:ext cx="8815388" cy="466725"/>
            <a:chOff x="-7620" y="6323077"/>
            <a:chExt cx="8814816" cy="466344"/>
          </a:xfrm>
        </p:grpSpPr>
        <p:cxnSp>
          <p:nvCxnSpPr>
            <p:cNvPr id="7" name="Straight Connector 6"/>
            <p:cNvCxnSpPr/>
            <p:nvPr userDrawn="1"/>
          </p:nvCxnSpPr>
          <p:spPr>
            <a:xfrm>
              <a:off x="-7620" y="6789421"/>
              <a:ext cx="8814816" cy="0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 userDrawn="1"/>
          </p:nvCxnSpPr>
          <p:spPr>
            <a:xfrm>
              <a:off x="-7620" y="6324663"/>
              <a:ext cx="8814816" cy="0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 userDrawn="1"/>
          </p:nvCxnSpPr>
          <p:spPr>
            <a:xfrm rot="16200000">
              <a:off x="8570849" y="6556249"/>
              <a:ext cx="466344" cy="0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pic>
        <p:nvPicPr>
          <p:cNvPr id="10" name="Picture 25" descr="ti_logo_powerpoint_1_line.pn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75438" y="6440488"/>
            <a:ext cx="1874837" cy="231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1943100"/>
            <a:ext cx="8458200" cy="1470025"/>
          </a:xfrm>
        </p:spPr>
        <p:txBody>
          <a:bodyPr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" y="3698875"/>
            <a:ext cx="8458200" cy="1485900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1" name="Rectangle 2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42100" y="6038850"/>
            <a:ext cx="2133600" cy="206375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814AAD1-73FD-4593-A67C-E82EDC5DE1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3375" y="1048468"/>
            <a:ext cx="8467725" cy="4945932"/>
          </a:xfrm>
        </p:spPr>
        <p:txBody>
          <a:bodyPr/>
          <a:lstStyle>
            <a:lvl1pPr>
              <a:spcBef>
                <a:spcPts val="800"/>
              </a:spcBef>
              <a:defRPr/>
            </a:lvl1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86747B-E7F4-4991-B407-778D1CD0265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38925" y="6049963"/>
            <a:ext cx="2133600" cy="206375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603F07E-4507-4B6A-A373-E05A364AD7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33375" y="1185863"/>
            <a:ext cx="4157663" cy="4692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3438" y="1185863"/>
            <a:ext cx="4157662" cy="4692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F243FB-E4A0-43F0-9686-6F4AF0A5AF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945111-4226-4D8E-BABA-1BD6276D6D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A7CE55-7BCA-4095-A87F-BAABF7D0A0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 userDrawn="1"/>
        </p:nvSpPr>
        <p:spPr>
          <a:xfrm>
            <a:off x="0" y="6324600"/>
            <a:ext cx="8804275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19" name="Rectangle 18"/>
          <p:cNvSpPr/>
          <p:nvPr userDrawn="1"/>
        </p:nvSpPr>
        <p:spPr>
          <a:xfrm>
            <a:off x="41275" y="6324600"/>
            <a:ext cx="8740775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cs typeface="Arial" charset="0"/>
            </a:endParaRPr>
          </a:p>
        </p:txBody>
      </p:sp>
      <p:pic>
        <p:nvPicPr>
          <p:cNvPr id="2052" name="Picture 8" descr="ti_logo_powerpoint_1_line.png"/>
          <p:cNvPicPr>
            <a:picLocks noChangeAspect="1"/>
          </p:cNvPicPr>
          <p:nvPr userDrawn="1"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6675438" y="6440488"/>
            <a:ext cx="1874837" cy="231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3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31775" y="142875"/>
            <a:ext cx="8458200" cy="814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4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33375" y="1058863"/>
            <a:ext cx="8467725" cy="49355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642100" y="6049963"/>
            <a:ext cx="2133600" cy="20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800" smtClean="0"/>
            </a:lvl1pPr>
          </a:lstStyle>
          <a:p>
            <a:pPr>
              <a:defRPr/>
            </a:pPr>
            <a:fld id="{ABB25185-3D74-4C5E-BD10-58DCDF480F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2056" name="Group 16"/>
          <p:cNvGrpSpPr>
            <a:grpSpLocks/>
          </p:cNvGrpSpPr>
          <p:nvPr userDrawn="1"/>
        </p:nvGrpSpPr>
        <p:grpSpPr bwMode="auto">
          <a:xfrm>
            <a:off x="-7938" y="6323013"/>
            <a:ext cx="8815388" cy="466725"/>
            <a:chOff x="-7620" y="6323077"/>
            <a:chExt cx="8814816" cy="466344"/>
          </a:xfrm>
        </p:grpSpPr>
        <p:cxnSp>
          <p:nvCxnSpPr>
            <p:cNvPr id="13" name="Straight Connector 12"/>
            <p:cNvCxnSpPr/>
            <p:nvPr userDrawn="1"/>
          </p:nvCxnSpPr>
          <p:spPr>
            <a:xfrm>
              <a:off x="-7620" y="6789421"/>
              <a:ext cx="8814816" cy="0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 userDrawn="1"/>
          </p:nvCxnSpPr>
          <p:spPr>
            <a:xfrm>
              <a:off x="-7620" y="6324663"/>
              <a:ext cx="8814816" cy="0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 userDrawn="1"/>
          </p:nvCxnSpPr>
          <p:spPr>
            <a:xfrm rot="16200000">
              <a:off x="8570849" y="6556249"/>
              <a:ext cx="466344" cy="0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2057" name="Group 9"/>
          <p:cNvGrpSpPr>
            <a:grpSpLocks/>
          </p:cNvGrpSpPr>
          <p:nvPr userDrawn="1"/>
        </p:nvGrpSpPr>
        <p:grpSpPr bwMode="auto">
          <a:xfrm>
            <a:off x="-560388" y="-820738"/>
            <a:ext cx="8815388" cy="466725"/>
            <a:chOff x="-7620" y="6323077"/>
            <a:chExt cx="8814816" cy="466344"/>
          </a:xfrm>
        </p:grpSpPr>
        <p:cxnSp>
          <p:nvCxnSpPr>
            <p:cNvPr id="11" name="Straight Connector 10"/>
            <p:cNvCxnSpPr/>
            <p:nvPr userDrawn="1"/>
          </p:nvCxnSpPr>
          <p:spPr>
            <a:xfrm>
              <a:off x="-7620" y="6789421"/>
              <a:ext cx="8814816" cy="0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 userDrawn="1"/>
          </p:nvCxnSpPr>
          <p:spPr>
            <a:xfrm>
              <a:off x="-7620" y="6324664"/>
              <a:ext cx="8814816" cy="0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 userDrawn="1"/>
          </p:nvCxnSpPr>
          <p:spPr>
            <a:xfrm rot="16200000">
              <a:off x="8570849" y="6556249"/>
              <a:ext cx="466344" cy="0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18" name="Rectangle 17"/>
          <p:cNvSpPr/>
          <p:nvPr userDrawn="1"/>
        </p:nvSpPr>
        <p:spPr>
          <a:xfrm>
            <a:off x="-496888" y="-817563"/>
            <a:ext cx="8740776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cs typeface="Arial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4" r:id="rId1"/>
    <p:sldLayoutId id="2147483795" r:id="rId2"/>
    <p:sldLayoutId id="2147483796" r:id="rId3"/>
    <p:sldLayoutId id="2147483797" r:id="rId4"/>
    <p:sldLayoutId id="2147483785" r:id="rId5"/>
    <p:sldLayoutId id="2147483798" r:id="rId6"/>
    <p:sldLayoutId id="2147483786" r:id="rId7"/>
    <p:sldLayoutId id="2147483787" r:id="rId8"/>
    <p:sldLayoutId id="2147483788" r:id="rId9"/>
    <p:sldLayoutId id="2147483789" r:id="rId10"/>
    <p:sldLayoutId id="2147483790" r:id="rId11"/>
    <p:sldLayoutId id="2147483791" r:id="rId12"/>
    <p:sldLayoutId id="2147483792" r:id="rId13"/>
    <p:sldLayoutId id="2147483793" r:id="rId14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2pPr>
      <a:lvl3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3pPr>
      <a:lvl4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4pPr>
      <a:lvl5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5pPr>
      <a:lvl6pPr marL="457200" algn="l" rtl="0" fontAlgn="base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rgbClr val="FF0000"/>
          </a:solidFill>
          <a:latin typeface="Arial" charset="0"/>
        </a:defRPr>
      </a:lvl6pPr>
      <a:lvl7pPr marL="914400" algn="l" rtl="0" fontAlgn="base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rgbClr val="FF0000"/>
          </a:solidFill>
          <a:latin typeface="Arial" charset="0"/>
        </a:defRPr>
      </a:lvl7pPr>
      <a:lvl8pPr marL="1371600" algn="l" rtl="0" fontAlgn="base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rgbClr val="FF0000"/>
          </a:solidFill>
          <a:latin typeface="Arial" charset="0"/>
        </a:defRPr>
      </a:lvl8pPr>
      <a:lvl9pPr marL="1828800" algn="l" rtl="0" fontAlgn="base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rgbClr val="FF0000"/>
          </a:solidFill>
          <a:latin typeface="Arial" charset="0"/>
        </a:defRPr>
      </a:lvl9pPr>
    </p:titleStyle>
    <p:bodyStyle>
      <a:lvl1pPr marL="227013" indent="-227013" algn="l" rtl="0" eaLnBrk="0" fontAlgn="base" hangingPunct="0">
        <a:spcBef>
          <a:spcPts val="8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574675" indent="-233363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2pPr>
      <a:lvl3pPr marL="854075" indent="-165100" algn="l" rtl="0" eaLnBrk="0" fontAlgn="base" hangingPunct="0">
        <a:spcBef>
          <a:spcPct val="15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201738" indent="-233363" algn="l" rtl="0" eaLnBrk="0" fontAlgn="base" hangingPunct="0">
        <a:spcBef>
          <a:spcPct val="5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1489075" indent="-173038" algn="l" rtl="0" eaLnBrk="0" fontAlgn="base" hangingPunct="0">
        <a:spcBef>
          <a:spcPct val="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1946275" indent="-173038" algn="l" rtl="0" fontAlgn="base">
        <a:spcBef>
          <a:spcPct val="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6pPr>
      <a:lvl7pPr marL="2403475" indent="-173038" algn="l" rtl="0" fontAlgn="base">
        <a:spcBef>
          <a:spcPct val="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7pPr>
      <a:lvl8pPr marL="2860675" indent="-173038" algn="l" rtl="0" fontAlgn="base">
        <a:spcBef>
          <a:spcPct val="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8pPr>
      <a:lvl9pPr marL="3317875" indent="-173038" algn="l" rtl="0" fontAlgn="base">
        <a:spcBef>
          <a:spcPct val="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Thermal Design for Power Stages</a:t>
            </a:r>
          </a:p>
        </p:txBody>
      </p:sp>
      <p:sp>
        <p:nvSpPr>
          <p:cNvPr id="8195" name="Rectangle 24"/>
          <p:cNvSpPr>
            <a:spLocks noGrp="1" noChangeArrowheads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20739306-FF1F-4F27-A819-CF9D576754A5}" type="slidenum">
              <a:rPr lang="en-US"/>
              <a:pPr/>
              <a:t>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a-DK" smtClean="0"/>
              <a:t>Thermal Design Consideratons</a:t>
            </a:r>
            <a:endParaRPr lang="en-US" smtClean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33375" y="1047750"/>
            <a:ext cx="8467725" cy="49466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da-DK" smtClean="0"/>
              <a:t>Understand test conditions</a:t>
            </a:r>
          </a:p>
          <a:p>
            <a:pPr lvl="1" eaLnBrk="1" hangingPunct="1">
              <a:lnSpc>
                <a:spcPct val="90000"/>
              </a:lnSpc>
            </a:pPr>
            <a:r>
              <a:rPr lang="da-DK" smtClean="0"/>
              <a:t>Power test</a:t>
            </a:r>
          </a:p>
          <a:p>
            <a:pPr lvl="1" eaLnBrk="1" hangingPunct="1">
              <a:lnSpc>
                <a:spcPct val="90000"/>
              </a:lnSpc>
            </a:pPr>
            <a:r>
              <a:rPr lang="da-DK" smtClean="0"/>
              <a:t>Natural convection or forced air flow</a:t>
            </a:r>
          </a:p>
          <a:p>
            <a:pPr eaLnBrk="1" hangingPunct="1">
              <a:lnSpc>
                <a:spcPct val="90000"/>
              </a:lnSpc>
            </a:pPr>
            <a:r>
              <a:rPr lang="da-DK" smtClean="0"/>
              <a:t>Heat sink requirements</a:t>
            </a:r>
          </a:p>
          <a:p>
            <a:pPr lvl="1" eaLnBrk="1" hangingPunct="1">
              <a:lnSpc>
                <a:spcPct val="90000"/>
              </a:lnSpc>
            </a:pPr>
            <a:r>
              <a:rPr lang="da-DK" smtClean="0"/>
              <a:t>Thermal mass</a:t>
            </a:r>
          </a:p>
          <a:p>
            <a:pPr lvl="1" eaLnBrk="1" hangingPunct="1">
              <a:lnSpc>
                <a:spcPct val="90000"/>
              </a:lnSpc>
            </a:pPr>
            <a:r>
              <a:rPr lang="da-DK" smtClean="0"/>
              <a:t>Thermal resistance</a:t>
            </a:r>
          </a:p>
          <a:p>
            <a:pPr eaLnBrk="1" hangingPunct="1">
              <a:lnSpc>
                <a:spcPct val="90000"/>
              </a:lnSpc>
            </a:pPr>
            <a:r>
              <a:rPr lang="da-DK" smtClean="0"/>
              <a:t>Thermal interface requirements</a:t>
            </a:r>
          </a:p>
          <a:p>
            <a:pPr lvl="1" eaLnBrk="1" hangingPunct="1">
              <a:lnSpc>
                <a:spcPct val="90000"/>
              </a:lnSpc>
            </a:pPr>
            <a:r>
              <a:rPr lang="da-DK" smtClean="0"/>
              <a:t>Thickness</a:t>
            </a:r>
          </a:p>
          <a:p>
            <a:pPr lvl="1" eaLnBrk="1" hangingPunct="1">
              <a:lnSpc>
                <a:spcPct val="90000"/>
              </a:lnSpc>
            </a:pPr>
            <a:r>
              <a:rPr lang="da-DK" smtClean="0"/>
              <a:t>Thermal conductivity</a:t>
            </a: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a-DK" smtClean="0"/>
              <a:t>Device power density</a:t>
            </a:r>
            <a:endParaRPr lang="en-US" smtClean="0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33375" y="1047750"/>
            <a:ext cx="8467725" cy="4946650"/>
          </a:xfrm>
        </p:spPr>
        <p:txBody>
          <a:bodyPr/>
          <a:lstStyle/>
          <a:p>
            <a:pPr eaLnBrk="1" hangingPunct="1"/>
            <a:r>
              <a:rPr lang="da-DK" dirty="0" smtClean="0"/>
              <a:t>2x300W output power @ </a:t>
            </a:r>
            <a:r>
              <a:rPr lang="el-GR" dirty="0" smtClean="0">
                <a:cs typeface="Arial" charset="0"/>
              </a:rPr>
              <a:t>η</a:t>
            </a:r>
            <a:r>
              <a:rPr lang="da-DK" dirty="0" smtClean="0">
                <a:cs typeface="Arial" charset="0"/>
              </a:rPr>
              <a:t>=</a:t>
            </a:r>
            <a:r>
              <a:rPr lang="da-DK" dirty="0" smtClean="0"/>
              <a:t>90% </a:t>
            </a:r>
            <a:r>
              <a:rPr lang="da-DK" dirty="0" smtClean="0">
                <a:cs typeface="Arial" charset="0"/>
              </a:rPr>
              <a:t>→ 60W dissipation</a:t>
            </a:r>
          </a:p>
          <a:p>
            <a:pPr eaLnBrk="1" hangingPunct="1"/>
            <a:r>
              <a:rPr lang="da-DK" dirty="0" smtClean="0">
                <a:cs typeface="Arial" charset="0"/>
              </a:rPr>
              <a:t>Power pad area = 0.64mm</a:t>
            </a:r>
            <a:r>
              <a:rPr lang="da-DK" baseline="30000" dirty="0" smtClean="0">
                <a:cs typeface="Arial" charset="0"/>
              </a:rPr>
              <a:t>2</a:t>
            </a:r>
            <a:r>
              <a:rPr lang="da-DK" dirty="0" smtClean="0">
                <a:cs typeface="Arial" charset="0"/>
              </a:rPr>
              <a:t> (&lt;0.1sq inch)</a:t>
            </a:r>
          </a:p>
          <a:p>
            <a:pPr eaLnBrk="1" hangingPunct="1"/>
            <a:r>
              <a:rPr lang="da-DK" dirty="0" smtClean="0">
                <a:cs typeface="Arial" charset="0"/>
              </a:rPr>
              <a:t>Thermal interface material between device and heat sink is very important</a:t>
            </a:r>
            <a:r>
              <a:rPr lang="da-DK" dirty="0" smtClean="0">
                <a:cs typeface="Arial" charset="0"/>
              </a:rPr>
              <a:t>!</a:t>
            </a:r>
          </a:p>
          <a:p>
            <a:pPr lvl="1" eaLnBrk="1" hangingPunct="1">
              <a:defRPr/>
            </a:pPr>
            <a:r>
              <a:rPr lang="da-DK" dirty="0" smtClean="0"/>
              <a:t>Thin interface layer required</a:t>
            </a:r>
          </a:p>
          <a:p>
            <a:pPr lvl="1" eaLnBrk="1" hangingPunct="1">
              <a:defRPr/>
            </a:pPr>
            <a:r>
              <a:rPr lang="da-DK" dirty="0" smtClean="0"/>
              <a:t>High thermal conductivity required</a:t>
            </a:r>
            <a:endParaRPr lang="en-US" dirty="0" smtClean="0"/>
          </a:p>
          <a:p>
            <a:pPr lvl="1" eaLnBrk="1" hangingPunct="1"/>
            <a:endParaRPr lang="da-DK" dirty="0" smtClean="0">
              <a:cs typeface="Arial" charset="0"/>
            </a:endParaRPr>
          </a:p>
          <a:p>
            <a:pPr lvl="1" eaLnBrk="1" hangingPunct="1"/>
            <a:endParaRPr lang="da-DK" dirty="0" smtClean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Heatsink mounting</a:t>
            </a:r>
          </a:p>
        </p:txBody>
      </p:sp>
      <p:pic>
        <p:nvPicPr>
          <p:cNvPr id="11267" name="Picture 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1676400"/>
            <a:ext cx="7848600" cy="318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a-DK" smtClean="0"/>
              <a:t>Heatsink mounting</a:t>
            </a:r>
            <a:endParaRPr lang="en-US" smtClean="0"/>
          </a:p>
        </p:txBody>
      </p:sp>
      <p:pic>
        <p:nvPicPr>
          <p:cNvPr id="12291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71700" y="1808163"/>
            <a:ext cx="4581525" cy="291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inalPowerpoint">
  <a:themeElements>
    <a:clrScheme name="Custom 1">
      <a:dk1>
        <a:srgbClr val="000000"/>
      </a:dk1>
      <a:lt1>
        <a:srgbClr val="FFFFFF"/>
      </a:lt1>
      <a:dk2>
        <a:srgbClr val="DE0000"/>
      </a:dk2>
      <a:lt2>
        <a:srgbClr val="808080"/>
      </a:lt2>
      <a:accent1>
        <a:srgbClr val="DE0000"/>
      </a:accent1>
      <a:accent2>
        <a:srgbClr val="AEAEAE"/>
      </a:accent2>
      <a:accent3>
        <a:srgbClr val="117788"/>
      </a:accent3>
      <a:accent4>
        <a:srgbClr val="404040"/>
      </a:accent4>
      <a:accent5>
        <a:srgbClr val="7F7F7F"/>
      </a:accent5>
      <a:accent6>
        <a:srgbClr val="32B4CE"/>
      </a:accent6>
      <a:hlink>
        <a:srgbClr val="DE0000"/>
      </a:hlink>
      <a:folHlink>
        <a:srgbClr val="AAAAAA"/>
      </a:folHlink>
    </a:clrScheme>
    <a:fontScheme name="FinalPowerpoi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inalPowerpoint 1">
        <a:dk1>
          <a:srgbClr val="000000"/>
        </a:dk1>
        <a:lt1>
          <a:srgbClr val="FFFFFF"/>
        </a:lt1>
        <a:dk2>
          <a:srgbClr val="FF0000"/>
        </a:dk2>
        <a:lt2>
          <a:srgbClr val="808080"/>
        </a:lt2>
        <a:accent1>
          <a:srgbClr val="AAAAAA"/>
        </a:accent1>
        <a:accent2>
          <a:srgbClr val="000000"/>
        </a:accent2>
        <a:accent3>
          <a:srgbClr val="FFFFFF"/>
        </a:accent3>
        <a:accent4>
          <a:srgbClr val="000000"/>
        </a:accent4>
        <a:accent5>
          <a:srgbClr val="D2D2D2"/>
        </a:accent5>
        <a:accent6>
          <a:srgbClr val="000000"/>
        </a:accent6>
        <a:hlink>
          <a:srgbClr val="FF0000"/>
        </a:hlink>
        <a:folHlink>
          <a:srgbClr val="AAAAA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inalPowerpoint 2">
        <a:dk1>
          <a:srgbClr val="AAAAAA"/>
        </a:dk1>
        <a:lt1>
          <a:srgbClr val="FFFFFF"/>
        </a:lt1>
        <a:dk2>
          <a:srgbClr val="000000"/>
        </a:dk2>
        <a:lt2>
          <a:srgbClr val="FFFFFF"/>
        </a:lt2>
        <a:accent1>
          <a:srgbClr val="AAAAAA"/>
        </a:accent1>
        <a:accent2>
          <a:srgbClr val="FFFFFF"/>
        </a:accent2>
        <a:accent3>
          <a:srgbClr val="AAAAAA"/>
        </a:accent3>
        <a:accent4>
          <a:srgbClr val="DADADA"/>
        </a:accent4>
        <a:accent5>
          <a:srgbClr val="D2D2D2"/>
        </a:accent5>
        <a:accent6>
          <a:srgbClr val="E7E7E7"/>
        </a:accent6>
        <a:hlink>
          <a:srgbClr val="AAAAAA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nalPowerpoint 3">
        <a:dk1>
          <a:srgbClr val="808080"/>
        </a:dk1>
        <a:lt1>
          <a:srgbClr val="FFFFFF"/>
        </a:lt1>
        <a:dk2>
          <a:srgbClr val="AAAAAA"/>
        </a:dk2>
        <a:lt2>
          <a:srgbClr val="000000"/>
        </a:lt2>
        <a:accent1>
          <a:srgbClr val="000000"/>
        </a:accent1>
        <a:accent2>
          <a:srgbClr val="AAAAAA"/>
        </a:accent2>
        <a:accent3>
          <a:srgbClr val="D2D2D2"/>
        </a:accent3>
        <a:accent4>
          <a:srgbClr val="DADADA"/>
        </a:accent4>
        <a:accent5>
          <a:srgbClr val="AAAAAA"/>
        </a:accent5>
        <a:accent6>
          <a:srgbClr val="9A9A9A"/>
        </a:accent6>
        <a:hlink>
          <a:srgbClr val="FF0000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nalPowerpoint 4">
        <a:dk1>
          <a:srgbClr val="000000"/>
        </a:dk1>
        <a:lt1>
          <a:srgbClr val="FF0000"/>
        </a:lt1>
        <a:dk2>
          <a:srgbClr val="FFFFFF"/>
        </a:dk2>
        <a:lt2>
          <a:srgbClr val="000000"/>
        </a:lt2>
        <a:accent1>
          <a:srgbClr val="AAAAAA"/>
        </a:accent1>
        <a:accent2>
          <a:srgbClr val="FFFFFF"/>
        </a:accent2>
        <a:accent3>
          <a:srgbClr val="FFAAAA"/>
        </a:accent3>
        <a:accent4>
          <a:srgbClr val="000000"/>
        </a:accent4>
        <a:accent5>
          <a:srgbClr val="D2D2D2"/>
        </a:accent5>
        <a:accent6>
          <a:srgbClr val="E7E7E7"/>
        </a:accent6>
        <a:hlink>
          <a:srgbClr val="000000"/>
        </a:hlink>
        <a:folHlink>
          <a:srgbClr val="AAAAA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725</TotalTime>
  <Words>83</Words>
  <Application>Microsoft Office PowerPoint</Application>
  <PresentationFormat>On-screen Show (4:3)</PresentationFormat>
  <Paragraphs>24</Paragraphs>
  <Slides>5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7" baseType="lpstr">
      <vt:lpstr>Arial</vt:lpstr>
      <vt:lpstr>FinalPowerpoint</vt:lpstr>
      <vt:lpstr>Thermal Design for Power Stages</vt:lpstr>
      <vt:lpstr>Thermal Design Consideratons</vt:lpstr>
      <vt:lpstr>Device power density</vt:lpstr>
      <vt:lpstr>Heatsink mounting</vt:lpstr>
      <vt:lpstr>Heatsink mounting</vt:lpstr>
    </vt:vector>
  </TitlesOfParts>
  <Company>Texas Instruments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 here</dc:title>
  <dc:creator>Greene, Matt</dc:creator>
  <cp:lastModifiedBy>chen13</cp:lastModifiedBy>
  <cp:revision>90</cp:revision>
  <dcterms:created xsi:type="dcterms:W3CDTF">2007-12-19T20:51:45Z</dcterms:created>
  <dcterms:modified xsi:type="dcterms:W3CDTF">2013-09-30T19:44:18Z</dcterms:modified>
</cp:coreProperties>
</file>