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99" r:id="rId3"/>
    <p:sldId id="386" r:id="rId4"/>
    <p:sldId id="513" r:id="rId5"/>
    <p:sldId id="532" r:id="rId6"/>
    <p:sldId id="514" r:id="rId7"/>
    <p:sldId id="526" r:id="rId8"/>
    <p:sldId id="529" r:id="rId9"/>
    <p:sldId id="387" r:id="rId10"/>
    <p:sldId id="440" r:id="rId11"/>
    <p:sldId id="530" r:id="rId12"/>
    <p:sldId id="531" r:id="rId13"/>
    <p:sldId id="442" r:id="rId14"/>
    <p:sldId id="443" r:id="rId15"/>
    <p:sldId id="444" r:id="rId16"/>
    <p:sldId id="541" r:id="rId17"/>
    <p:sldId id="445" r:id="rId18"/>
    <p:sldId id="446" r:id="rId19"/>
    <p:sldId id="522" r:id="rId20"/>
    <p:sldId id="447" r:id="rId21"/>
    <p:sldId id="448" r:id="rId22"/>
    <p:sldId id="460" r:id="rId23"/>
    <p:sldId id="461" r:id="rId24"/>
    <p:sldId id="467" r:id="rId25"/>
    <p:sldId id="533" r:id="rId26"/>
    <p:sldId id="534" r:id="rId27"/>
    <p:sldId id="537" r:id="rId28"/>
    <p:sldId id="538" r:id="rId29"/>
    <p:sldId id="539" r:id="rId30"/>
    <p:sldId id="540" r:id="rId31"/>
    <p:sldId id="535" r:id="rId32"/>
    <p:sldId id="468" r:id="rId33"/>
    <p:sldId id="469" r:id="rId34"/>
    <p:sldId id="470" r:id="rId35"/>
    <p:sldId id="471" r:id="rId36"/>
    <p:sldId id="451" r:id="rId37"/>
    <p:sldId id="452" r:id="rId38"/>
    <p:sldId id="453" r:id="rId39"/>
    <p:sldId id="472" r:id="rId40"/>
    <p:sldId id="458" r:id="rId41"/>
    <p:sldId id="542" r:id="rId42"/>
    <p:sldId id="543" r:id="rId43"/>
    <p:sldId id="536" r:id="rId44"/>
    <p:sldId id="525" r:id="rId45"/>
    <p:sldId id="524" r:id="rId46"/>
  </p:sldIdLst>
  <p:sldSz cx="9144000" cy="6858000" type="screen4x3"/>
  <p:notesSz cx="693578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0000FF"/>
    <a:srgbClr val="DE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9" autoAdjust="0"/>
    <p:restoredTop sz="94634" autoAdjust="0"/>
  </p:normalViewPr>
  <p:slideViewPr>
    <p:cSldViewPr snapToGrid="0">
      <p:cViewPr>
        <p:scale>
          <a:sx n="100" d="100"/>
          <a:sy n="100" d="100"/>
        </p:scale>
        <p:origin x="-816" y="204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904"/>
        <p:guide pos="21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C1A53B-5E1E-461A-9768-A204EB4CC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CEDCE9-A8DE-44A7-B9C5-3910F5026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93E7F-BB10-4DEA-87FF-42EB5E2A0700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E3AD3B-3EC6-4C3E-8726-1F62811DFA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C19836-25B3-42D1-9DD4-E04B5F2538EA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A1024B-5D1E-460E-BDCE-E1C6D86E1B7F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18ED7-B7A1-47BB-8B61-654242E515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8332D-E25C-4558-B105-C7E0C049E3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4AC70-CB8D-4C0F-A41C-969BCBFAE6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4AC70-CB8D-4C0F-A41C-969BCBFAE6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8EE1A-4681-495D-87E4-D7D2F71505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95F59-D84B-4BD1-8A1B-8A74521659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9C64AA-F9E2-45F1-97D5-9EE41B1EA717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54D5B-5C65-489B-8DC0-58E0C4653D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C959E-7BDC-4CB7-B18B-943EE11037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5E242-3441-47DC-9964-62B65DA03C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2F876-1DED-44FA-BDA0-47730FF3F8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EAC88-402D-4002-A7AB-C1DA9C1192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D1F1E-2592-4B3F-9157-ADD9E8612D2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E55FC-6A66-4610-BCD9-DC148C5E30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FC0B6-9B3F-4C7D-91A1-6BF5C85034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7FC6E-BF1F-4833-8BCD-D4F7FCC9E2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74A10-0F98-4C75-8DF8-EF37A916450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5B1510-1259-400F-8B1B-0242E2ACF68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8E89B-75FE-4ED9-95AE-5860ACE0BA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A6910-E681-4B89-82A4-85EDCBDEC1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15245-D4BE-4DA2-A893-C858F9A9D2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091FF-A568-4586-8C81-BEB97607117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B2194-4DBB-4745-9282-D5C035D7A2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EB0409-90D0-4A50-9EC1-292F0D9AAB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CBDE0B-4B43-4241-A437-7B4D1541267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8B1C95-5711-420B-93D9-716A315533F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2259A-4EB5-4C0F-B5C2-45D58CB7CC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3C7DC-C646-4285-8911-34855514CB7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7A819-6133-4387-A209-EB26FFF51E7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29DA89-E4FC-49EA-BA84-406FFE28C1FC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4C176-22A4-4B64-B7EA-3A985F3E1CD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4C176-22A4-4B64-B7EA-3A985F3E1CD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4C176-22A4-4B64-B7EA-3A985F3E1CD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BCC5FB-E704-4A0D-B84A-A47812ABDAA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2F5567-02C8-4D03-A491-F54C381A8484}" type="slidenum">
              <a:rPr lang="en-US" sz="1200"/>
              <a:pPr algn="r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15E7E4-1384-4DDF-B141-F4809D619F05}" type="slidenum">
              <a:rPr lang="en-US" sz="1200"/>
              <a:pPr algn="r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7D3B23-73CA-4983-9D71-7797F5C8E0C5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FD7BCF-5A89-4AC2-8ADD-0B1A76D112D2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C216DF-8EBF-4327-870F-84CEF4FDFE6E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9E9165-E092-4458-AD80-6535E67B0422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7F682-3E49-47A3-8A1E-A4B85C629A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989E-D3C4-43D9-9D6A-38EC8F3AD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58B6-C60F-4645-9F5D-FF9A2140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8AC3-58F0-4C96-9129-070011CC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E2461-FBD9-484B-BF5A-44994A19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6E2C4-D949-47CB-8D90-0379D1B21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BAEF-15B0-4292-8E26-545B9589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9657A-898B-43B7-B9D4-9DA891084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7FDB-9E2E-49AA-BCA9-BFA2861BA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66FCA-C232-4C49-A2A0-2151857A3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E571-89FB-420F-8843-377FA7962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2599-BD82-4C96-AF17-668D0A33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FD57-0244-46AC-AF7E-439AD222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CE3A-7AEE-42B7-B7A7-899D8727E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8" name="Picture 8" descr="ti_logo_powerpoint_1_line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CAEA79-F3B1-47A8-97ED-97CCE4686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2" name="Group 16"/>
          <p:cNvGrpSpPr>
            <a:grpSpLocks/>
          </p:cNvGrpSpPr>
          <p:nvPr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-560388" y="-820738"/>
            <a:ext cx="8815388" cy="466725"/>
            <a:chOff x="-7620" y="6323077"/>
            <a:chExt cx="8814816" cy="466344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7620" y="6324664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-496888" y="-817563"/>
            <a:ext cx="874077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8" r:id="rId4"/>
    <p:sldLayoutId id="2147483700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i.cmpnet.com/audiodesignline/2008/03/qft_fig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TAS57xx DAP </a:t>
            </a:r>
            <a:r>
              <a:rPr lang="en-US" dirty="0" smtClean="0"/>
              <a:t>Workshop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January 2014</a:t>
            </a:r>
          </a:p>
          <a:p>
            <a:pPr eaLnBrk="1" hangingPunct="1"/>
            <a:r>
              <a:rPr lang="en-US" dirty="0" smtClean="0"/>
              <a:t>Home Audio Group</a:t>
            </a:r>
          </a:p>
          <a:p>
            <a:pPr eaLnBrk="1" hangingPunct="1"/>
            <a:r>
              <a:rPr lang="en-US" dirty="0" smtClean="0"/>
              <a:t>TAS57xx</a:t>
            </a:r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4FC061-921D-47FF-B30F-DF8B1E3EBFBF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TAS57xx Example DAP flow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274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16764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8800" y="1660525"/>
            <a:ext cx="304800" cy="625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7" name="TextBox 15"/>
          <p:cNvSpPr txBox="1">
            <a:spLocks noChangeArrowheads="1"/>
          </p:cNvSpPr>
          <p:nvPr/>
        </p:nvSpPr>
        <p:spPr bwMode="auto">
          <a:xfrm>
            <a:off x="1035050" y="1385888"/>
            <a:ext cx="1223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u="sng">
                <a:solidFill>
                  <a:srgbClr val="FF0000"/>
                </a:solidFill>
                <a:latin typeface="Calibri" pitchFamily="34" charset="0"/>
              </a:rPr>
              <a:t>Bi-Quads (EQ)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4800" y="2667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9" name="TextBox 22"/>
          <p:cNvSpPr txBox="1">
            <a:spLocks noChangeArrowheads="1"/>
          </p:cNvSpPr>
          <p:nvPr/>
        </p:nvSpPr>
        <p:spPr bwMode="auto">
          <a:xfrm>
            <a:off x="14288" y="2698750"/>
            <a:ext cx="985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Left Channel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4325" y="3821113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1" name="TextBox 24"/>
          <p:cNvSpPr txBox="1">
            <a:spLocks noChangeArrowheads="1"/>
          </p:cNvSpPr>
          <p:nvPr/>
        </p:nvSpPr>
        <p:spPr bwMode="auto">
          <a:xfrm>
            <a:off x="25400" y="3854450"/>
            <a:ext cx="1076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alibri" pitchFamily="34" charset="0"/>
              </a:rPr>
              <a:t>Right Channel</a:t>
            </a:r>
          </a:p>
        </p:txBody>
      </p:sp>
      <p:sp>
        <p:nvSpPr>
          <p:cNvPr id="20492" name="TextBox 27"/>
          <p:cNvSpPr txBox="1">
            <a:spLocks noChangeArrowheads="1"/>
          </p:cNvSpPr>
          <p:nvPr/>
        </p:nvSpPr>
        <p:spPr bwMode="auto">
          <a:xfrm>
            <a:off x="1219200" y="4495800"/>
            <a:ext cx="124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u="sng">
                <a:solidFill>
                  <a:srgbClr val="FF0000"/>
                </a:solidFill>
                <a:latin typeface="Calibri" pitchFamily="34" charset="0"/>
              </a:rPr>
              <a:t>Mixer-Node(s)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524000" y="39624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524000" y="3886200"/>
            <a:ext cx="2362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5" name="TextBox 36"/>
          <p:cNvSpPr txBox="1">
            <a:spLocks noChangeArrowheads="1"/>
          </p:cNvSpPr>
          <p:nvPr/>
        </p:nvSpPr>
        <p:spPr bwMode="auto">
          <a:xfrm>
            <a:off x="4781550" y="3765550"/>
            <a:ext cx="938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u="sng">
                <a:solidFill>
                  <a:srgbClr val="FF0000"/>
                </a:solidFill>
                <a:latin typeface="Calibri" pitchFamily="34" charset="0"/>
              </a:rPr>
              <a:t>DRC (AGL)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953000" y="3124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68875" y="4114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8" name="TextBox 52"/>
          <p:cNvSpPr txBox="1">
            <a:spLocks noChangeArrowheads="1"/>
          </p:cNvSpPr>
          <p:nvPr/>
        </p:nvSpPr>
        <p:spPr bwMode="auto">
          <a:xfrm>
            <a:off x="6889750" y="4999038"/>
            <a:ext cx="793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u="sng">
                <a:solidFill>
                  <a:srgbClr val="FF0000"/>
                </a:solidFill>
                <a:latin typeface="Calibri" pitchFamily="34" charset="0"/>
              </a:rPr>
              <a:t>Level </a:t>
            </a:r>
          </a:p>
          <a:p>
            <a:r>
              <a:rPr lang="en-US" sz="1400" b="1" i="1" u="sng">
                <a:solidFill>
                  <a:srgbClr val="FF0000"/>
                </a:solidFill>
                <a:latin typeface="Calibri" pitchFamily="34" charset="0"/>
              </a:rPr>
              <a:t>Monitor</a:t>
            </a:r>
          </a:p>
        </p:txBody>
      </p:sp>
      <p:sp>
        <p:nvSpPr>
          <p:cNvPr id="20499" name="TextBox 53"/>
          <p:cNvSpPr txBox="1">
            <a:spLocks noChangeArrowheads="1"/>
          </p:cNvSpPr>
          <p:nvPr/>
        </p:nvSpPr>
        <p:spPr bwMode="auto">
          <a:xfrm>
            <a:off x="6934200" y="1295400"/>
            <a:ext cx="1241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 u="sng">
                <a:solidFill>
                  <a:srgbClr val="FF0000"/>
                </a:solidFill>
                <a:latin typeface="Calibri" pitchFamily="34" charset="0"/>
              </a:rPr>
              <a:t>THD-Manager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7010400" y="16002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315200" y="163195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239000" y="44196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13A68A-6817-49FC-908E-5F938BC046A2}" type="slidenum">
              <a:rPr lang="en-US" sz="800">
                <a:latin typeface="Calibri" pitchFamily="34" charset="0"/>
              </a:rPr>
              <a:pPr algn="r"/>
              <a:t>11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DAP Block Details…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185863"/>
            <a:ext cx="8467725" cy="503555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alibri" pitchFamily="34" charset="0"/>
              </a:rPr>
              <a:t>Input Mixer </a:t>
            </a:r>
            <a:r>
              <a:rPr lang="en-US" smtClean="0">
                <a:latin typeface="Calibri" pitchFamily="34" charset="0"/>
              </a:rPr>
              <a:t>nodes</a:t>
            </a:r>
            <a:r>
              <a:rPr lang="en-US" b="1" smtClean="0">
                <a:latin typeface="Calibri" pitchFamily="34" charset="0"/>
              </a:rPr>
              <a:t> </a:t>
            </a:r>
            <a:r>
              <a:rPr lang="en-US" smtClean="0">
                <a:latin typeface="Calibri" pitchFamily="34" charset="0"/>
              </a:rPr>
              <a:t>can be used to combine the different channels (in desired ratios) before audio processing, to create 3D effect’s etc. Typical use-case however is no input-mixing.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The TAS57xx DAP, provides several dedicated </a:t>
            </a:r>
            <a:r>
              <a:rPr lang="en-US" b="1" smtClean="0">
                <a:latin typeface="Calibri" pitchFamily="34" charset="0"/>
              </a:rPr>
              <a:t>“Bi-Quads” </a:t>
            </a:r>
            <a:r>
              <a:rPr lang="en-US" smtClean="0">
                <a:latin typeface="Calibri" pitchFamily="34" charset="0"/>
              </a:rPr>
              <a:t>which can be used to implement the digital filtering (EQ..more On this later…)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The </a:t>
            </a:r>
            <a:r>
              <a:rPr lang="en-US" b="1" smtClean="0">
                <a:latin typeface="Calibri" pitchFamily="34" charset="0"/>
              </a:rPr>
              <a:t>DRC/AGL</a:t>
            </a:r>
            <a:r>
              <a:rPr lang="en-US" smtClean="0">
                <a:latin typeface="Calibri" pitchFamily="34" charset="0"/>
              </a:rPr>
              <a:t> blocks are used to implement Dynamic Range Compression. i.e. DRC is used to limit the output at an arbitrary level. It is mainly used to prevent over-driving the speakers.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The </a:t>
            </a:r>
            <a:r>
              <a:rPr lang="en-US" b="1" smtClean="0">
                <a:latin typeface="Calibri" pitchFamily="34" charset="0"/>
              </a:rPr>
              <a:t>Output Mixer </a:t>
            </a:r>
            <a:r>
              <a:rPr lang="en-US" smtClean="0">
                <a:latin typeface="Calibri" pitchFamily="34" charset="0"/>
              </a:rPr>
              <a:t>nodes are used to combine the post-processed audio (i.e. after EQ &amp; DRC). One common use is in multi-band DRC (more on this later..)</a:t>
            </a:r>
          </a:p>
          <a:p>
            <a:pPr eaLnBrk="1" hangingPunct="1"/>
            <a:r>
              <a:rPr lang="en-US" b="1" smtClean="0">
                <a:latin typeface="Calibri" pitchFamily="34" charset="0"/>
              </a:rPr>
              <a:t>Other Blocks </a:t>
            </a:r>
            <a:r>
              <a:rPr lang="en-US" smtClean="0">
                <a:latin typeface="Calibri" pitchFamily="34" charset="0"/>
              </a:rPr>
              <a:t>like level-meter and scaler nodes are also available on some TAS57xx devices. </a:t>
            </a:r>
            <a:endParaRPr lang="en-US" b="1" smtClean="0">
              <a:latin typeface="Calibri" pitchFamily="34" charset="0"/>
            </a:endParaRP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43BE620-5848-42F0-94E6-F4632E22CCC4}" type="slidenum">
              <a:rPr lang="en-US" sz="800">
                <a:latin typeface="Calibri" pitchFamily="34" charset="0"/>
              </a:rPr>
              <a:pPr algn="r"/>
              <a:t>12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More on DRC/AGL…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4294967295"/>
          </p:nvPr>
        </p:nvSpPr>
        <p:spPr>
          <a:xfrm>
            <a:off x="360363" y="788988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0000CC"/>
                </a:solidFill>
                <a:latin typeface="Calibri" pitchFamily="34" charset="0"/>
              </a:rPr>
              <a:t>What is Dynamic Range?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Difference between Max Signal &amp; Min Signal. (i.e. Peak – Noise).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DRC is then simply the process of compressing this range.</a:t>
            </a:r>
          </a:p>
          <a:p>
            <a:pPr eaLnBrk="1" hangingPunct="1">
              <a:lnSpc>
                <a:spcPct val="80000"/>
              </a:lnSpc>
            </a:pPr>
            <a:endParaRPr lang="en-US" sz="17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0000CC"/>
                </a:solidFill>
                <a:latin typeface="Calibri" pitchFamily="34" charset="0"/>
              </a:rPr>
              <a:t>Why compress the range?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Prevent Clipping &amp; Distortion.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Protection of speaker, from damage due to large transients.</a:t>
            </a:r>
          </a:p>
          <a:p>
            <a:pPr eaLnBrk="1" hangingPunct="1">
              <a:lnSpc>
                <a:spcPct val="80000"/>
              </a:lnSpc>
            </a:pPr>
            <a:endParaRPr lang="en-US" sz="17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700" smtClean="0">
                <a:solidFill>
                  <a:srgbClr val="0000CC"/>
                </a:solidFill>
                <a:latin typeface="Calibri" pitchFamily="34" charset="0"/>
              </a:rPr>
              <a:t>What is multi-band DRC?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Audio band is 20Hz to 20KHz. Simplest form of DRC is single-band DRC.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However, in 1-band DRC, compression is applied over the entire audio band (Bass, Mid &amp; High frequency regions).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smtClean="0">
                <a:latin typeface="Calibri" pitchFamily="34" charset="0"/>
              </a:rPr>
              <a:t>For example, if an explosion sound (bass freq) is compressed, then mid-band (dialogue) also gets compressed.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For better control, multi –band DRC can be implemented, where the audio is split into different bands. Each band has its dedicated  DRC block.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>
                <a:latin typeface="Calibri" pitchFamily="34" charset="0"/>
              </a:rPr>
              <a:t>The different bands are therefore are decoupled from compression processing of the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EQ – Concept(s), Formulae etc..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Digital Processing can be used to modify signal properties.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 Transformation is applied through digital filters. (Can be of two types, IIR &amp; FIR). 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Transformation in digital domain is very attractive, since equivalent analog filter implementation would need several components (also subject to component tolerances)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Very simply, the input x(n) is applied to a digital filter to yield output y(n). The Digital filter’s transfer function determines the output y(n).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IIR filter is referred to as a “Bi-Quad”- (short for Bi-Quadratic), which refers to the fact that the transfer function of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 IIR filter is a polynomial of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order.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 – Concept(s), Formulae etc..</a:t>
            </a: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47196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990600" y="4333875"/>
            <a:ext cx="7324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y[n] = </a:t>
            </a:r>
            <a:r>
              <a:rPr lang="en-US" b="1" u="sng">
                <a:latin typeface="Calibri" pitchFamily="34" charset="0"/>
              </a:rPr>
              <a:t>bo * x[n]</a:t>
            </a:r>
            <a:r>
              <a:rPr lang="en-US" b="1">
                <a:latin typeface="Calibri" pitchFamily="34" charset="0"/>
              </a:rPr>
              <a:t>  +  </a:t>
            </a:r>
            <a:r>
              <a:rPr lang="en-US" b="1" u="sng">
                <a:latin typeface="Calibri" pitchFamily="34" charset="0"/>
              </a:rPr>
              <a:t>b1 * x[n-1</a:t>
            </a:r>
            <a:r>
              <a:rPr lang="en-US" b="1">
                <a:latin typeface="Calibri" pitchFamily="34" charset="0"/>
              </a:rPr>
              <a:t>]  +</a:t>
            </a:r>
            <a:r>
              <a:rPr lang="en-US" b="1" u="sng">
                <a:latin typeface="Calibri" pitchFamily="34" charset="0"/>
              </a:rPr>
              <a:t> b2 * x[n-2</a:t>
            </a:r>
            <a:r>
              <a:rPr lang="en-US" b="1">
                <a:latin typeface="Calibri" pitchFamily="34" charset="0"/>
              </a:rPr>
              <a:t>]  - </a:t>
            </a:r>
            <a:r>
              <a:rPr lang="en-US" b="1" u="sng">
                <a:latin typeface="Calibri" pitchFamily="34" charset="0"/>
              </a:rPr>
              <a:t> a1 * y[n-1</a:t>
            </a:r>
            <a:r>
              <a:rPr lang="en-US" b="1">
                <a:latin typeface="Calibri" pitchFamily="34" charset="0"/>
              </a:rPr>
              <a:t>]  –  </a:t>
            </a:r>
            <a:r>
              <a:rPr lang="en-US" b="1" u="sng">
                <a:latin typeface="Calibri" pitchFamily="34" charset="0"/>
              </a:rPr>
              <a:t>a2 * y[n-2</a:t>
            </a:r>
            <a:r>
              <a:rPr lang="en-US" b="1">
                <a:latin typeface="Calibri" pitchFamily="34" charset="0"/>
              </a:rPr>
              <a:t>]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Y(z) = b0 * x(z)  +  b1 * X(z)*Z</a:t>
            </a:r>
            <a:r>
              <a:rPr lang="en-US" b="1" baseline="30000">
                <a:latin typeface="Calibri" pitchFamily="34" charset="0"/>
              </a:rPr>
              <a:t>-1 </a:t>
            </a:r>
            <a:r>
              <a:rPr lang="en-US" b="1">
                <a:latin typeface="Calibri" pitchFamily="34" charset="0"/>
              </a:rPr>
              <a:t> +  b2 * X(Z) Z</a:t>
            </a:r>
            <a:r>
              <a:rPr lang="en-US" b="1" baseline="30000">
                <a:latin typeface="Calibri" pitchFamily="34" charset="0"/>
              </a:rPr>
              <a:t>-2 </a:t>
            </a:r>
            <a:r>
              <a:rPr lang="en-US" b="1">
                <a:latin typeface="Calibri" pitchFamily="34" charset="0"/>
              </a:rPr>
              <a:t> –a1* Y(Z) *Z</a:t>
            </a:r>
            <a:r>
              <a:rPr lang="en-US" b="1" baseline="30000">
                <a:latin typeface="Calibri" pitchFamily="34" charset="0"/>
              </a:rPr>
              <a:t>-1</a:t>
            </a:r>
            <a:r>
              <a:rPr lang="en-US" b="1">
                <a:latin typeface="Calibri" pitchFamily="34" charset="0"/>
              </a:rPr>
              <a:t>  – a2 *Y(Z) * Z</a:t>
            </a:r>
            <a:r>
              <a:rPr lang="en-US" b="1" baseline="30000">
                <a:latin typeface="Calibri" pitchFamily="34" charset="0"/>
              </a:rPr>
              <a:t>-2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1066800" y="5476875"/>
            <a:ext cx="643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Y(z)/X(z) = H(z) =  [ (bo + b1*Z</a:t>
            </a:r>
            <a:r>
              <a:rPr lang="en-US" b="1" baseline="30000">
                <a:latin typeface="Calibri" pitchFamily="34" charset="0"/>
              </a:rPr>
              <a:t>-1</a:t>
            </a:r>
            <a:r>
              <a:rPr lang="en-US" b="1">
                <a:latin typeface="Calibri" pitchFamily="34" charset="0"/>
              </a:rPr>
              <a:t> + b2*Z</a:t>
            </a:r>
            <a:r>
              <a:rPr lang="en-US" b="1" baseline="30000">
                <a:latin typeface="Calibri" pitchFamily="34" charset="0"/>
              </a:rPr>
              <a:t>-2</a:t>
            </a:r>
            <a:r>
              <a:rPr lang="en-US" b="1">
                <a:latin typeface="Calibri" pitchFamily="34" charset="0"/>
              </a:rPr>
              <a:t>) ] / [ (1 + a1*z</a:t>
            </a:r>
            <a:r>
              <a:rPr lang="en-US" b="1" baseline="30000">
                <a:latin typeface="Calibri" pitchFamily="34" charset="0"/>
              </a:rPr>
              <a:t>-1</a:t>
            </a:r>
            <a:r>
              <a:rPr lang="en-US" b="1">
                <a:latin typeface="Calibri" pitchFamily="34" charset="0"/>
              </a:rPr>
              <a:t> + a2*z</a:t>
            </a:r>
            <a:r>
              <a:rPr lang="en-US" b="1" baseline="30000">
                <a:latin typeface="Calibri" pitchFamily="34" charset="0"/>
              </a:rPr>
              <a:t>-2</a:t>
            </a:r>
            <a:r>
              <a:rPr lang="en-US" b="1">
                <a:latin typeface="Calibri" pitchFamily="34" charset="0"/>
              </a:rPr>
              <a:t> ) ]</a:t>
            </a:r>
            <a:endParaRPr lang="en-US" b="1" baseline="30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/>
              <a:t>TAS5717 has dedicated registers to perform EQ-function for each Bi-Quad (14 Bi-Quads for each channel)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Previously we saw that the transfer function of the digital filter determines the type of filtering applied.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Basically, all we are looking to do is program the five co-efficients ao, a1, bo, b1 &amp; b2 to specify the type of filtering we require.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An extract from the data-sheet for register 0x26 (corresponding to the 1</a:t>
            </a:r>
            <a:r>
              <a:rPr lang="en-US" sz="1400" baseline="30000" smtClean="0"/>
              <a:t>st</a:t>
            </a:r>
            <a:r>
              <a:rPr lang="en-US" sz="1400" smtClean="0"/>
              <a:t> Bi-Quad on left-channel) is shown below. We notice that the length of the register is 20-bytes, spilt into 5-chunks (one for each coefficient). 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Further, note that the default value is a0=1 &amp; all other coefficients = 0, which implies output y(n) = input x(n). (Note: Fixed Point Arithmetic)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21288"/>
            <a:ext cx="8001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1"/>
          <p:cNvSpPr>
            <a:spLocks noGrp="1"/>
          </p:cNvSpPr>
          <p:nvPr>
            <p:ph type="title" idx="4294967295"/>
          </p:nvPr>
        </p:nvSpPr>
        <p:spPr>
          <a:xfrm>
            <a:off x="457200" y="-444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EQ – Register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852863"/>
            <a:ext cx="6724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1"/>
          <p:cNvSpPr>
            <a:spLocks noGrp="1"/>
          </p:cNvSpPr>
          <p:nvPr>
            <p:ph type="title" idx="4294967295"/>
          </p:nvPr>
        </p:nvSpPr>
        <p:spPr>
          <a:xfrm>
            <a:off x="457200" y="-444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EQ – Coefficient Format Conversion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1133475"/>
            <a:ext cx="3914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863" y="1252538"/>
            <a:ext cx="4638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0" y="2305050"/>
            <a:ext cx="4095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EQ-Use Case Examples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Some EQ-Use cases:</a:t>
            </a:r>
          </a:p>
          <a:p>
            <a:pPr lvl="1" eaLnBrk="1" hangingPunct="1"/>
            <a:r>
              <a:rPr lang="en-US" sz="2400" dirty="0" smtClean="0"/>
              <a:t>Compensate speaker frequency response variations, and achieve a flat response.</a:t>
            </a:r>
          </a:p>
          <a:p>
            <a:pPr lvl="1" eaLnBrk="1" hangingPunct="1"/>
            <a:r>
              <a:rPr lang="en-US" sz="2400" dirty="0" smtClean="0"/>
              <a:t>Bass/Treble Boost or attenuation using shelving filter.</a:t>
            </a:r>
          </a:p>
          <a:p>
            <a:pPr lvl="1" eaLnBrk="1" hangingPunct="1"/>
            <a:r>
              <a:rPr lang="en-US" sz="2400" dirty="0" smtClean="0"/>
              <a:t>Notch filter to reject power-supply related hum noise (50Hz/60Hz) .</a:t>
            </a:r>
          </a:p>
          <a:p>
            <a:pPr lvl="1" eaLnBrk="1" hangingPunct="1"/>
            <a:r>
              <a:rPr lang="en-US" sz="2400" dirty="0" smtClean="0"/>
              <a:t>High-Pass (DC-block) and Low-Pass filtering.</a:t>
            </a:r>
          </a:p>
          <a:p>
            <a:pPr lvl="2" eaLnBrk="1" hangingPunct="1"/>
            <a:r>
              <a:rPr lang="en-US" dirty="0" smtClean="0"/>
              <a:t>This property is used in 2-band DRC to spilt the audio band into two bands (using high-pass &amp; low-pass)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/>
              <a:t>Example – frequency response of an LCD-TV speaker.</a:t>
            </a:r>
          </a:p>
        </p:txBody>
      </p:sp>
      <p:pic>
        <p:nvPicPr>
          <p:cNvPr id="27651" name="Picture 2" descr="http://i.cmpnet.com/audiodesignline/2008/03/qft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76438"/>
            <a:ext cx="449580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029200" y="1752600"/>
            <a:ext cx="37338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700">
                <a:latin typeface="Calibri" pitchFamily="34" charset="0"/>
              </a:rPr>
              <a:t>Choice of TV speakers is driven by cost &amp; space considerations. </a:t>
            </a:r>
          </a:p>
          <a:p>
            <a:endParaRPr lang="en-US" sz="1700">
              <a:latin typeface="Calibri" pitchFamily="34" charset="0"/>
            </a:endParaRPr>
          </a:p>
          <a:p>
            <a:r>
              <a:rPr lang="en-US" sz="170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700">
                <a:latin typeface="Calibri" pitchFamily="34" charset="0"/>
              </a:rPr>
              <a:t>As seen in this plot, speaker response typically  varies a lot across audible frequency range.</a:t>
            </a:r>
          </a:p>
          <a:p>
            <a:endParaRPr lang="en-US" sz="1700">
              <a:latin typeface="Calibri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1700">
                <a:latin typeface="Calibri" pitchFamily="34" charset="0"/>
              </a:rPr>
              <a:t>This can significantly impact the perceived audio-quality,. (High-end , good quality speakers are typically ones with a maximally flat-response.)</a:t>
            </a:r>
          </a:p>
          <a:p>
            <a:pPr>
              <a:buFont typeface="Wingdings" pitchFamily="2" charset="2"/>
              <a:buChar char="à"/>
            </a:pPr>
            <a:endParaRPr lang="en-US" sz="1700">
              <a:latin typeface="Calibri" pitchFamily="34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1700">
                <a:latin typeface="Calibri" pitchFamily="34" charset="0"/>
              </a:rPr>
              <a:t>Using Auto-Eq, tool the inverse response &amp; corresponding register coefficients can be generated.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57200" y="5867400"/>
            <a:ext cx="609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Image-Source: </a:t>
            </a:r>
            <a:r>
              <a:rPr lang="en-US" sz="1000">
                <a:latin typeface="Calibri" pitchFamily="34" charset="0"/>
                <a:hlinkClick r:id="rId4"/>
              </a:rPr>
              <a:t>http://i.cmpnet.com/audiodesignline/2008/03/qft_fig1.jpg</a:t>
            </a:r>
            <a:endParaRPr lang="en-US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Bi-Quads / EQ…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The Ideal frequency response of a speaker is a flat line from 20Hz to 20KHz. 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However, real-world speakers have a widely varying frequency response.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The audio output from these speakers without any audio processing is usually not of the highest perceived quality, as many frequencies can be attenuated.</a:t>
            </a:r>
          </a:p>
          <a:p>
            <a:pPr lvl="1" eaLnBrk="1" hangingPunct="1"/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n-US" smtClean="0">
                <a:latin typeface="Calibri" pitchFamily="34" charset="0"/>
              </a:rPr>
              <a:t>The process of compensating the speaker-response to make it close to a desired response is called “Equilization” or “EQ”.  Some use-cases</a:t>
            </a:r>
          </a:p>
          <a:p>
            <a:pPr lvl="1" eaLnBrk="1" hangingPunct="1"/>
            <a:r>
              <a:rPr lang="en-US" sz="2000" smtClean="0">
                <a:latin typeface="Calibri" pitchFamily="34" charset="0"/>
              </a:rPr>
              <a:t>Compensate speaker frequency response variations, and achieve a flat response.</a:t>
            </a:r>
          </a:p>
          <a:p>
            <a:pPr lvl="1" eaLnBrk="1" hangingPunct="1"/>
            <a:r>
              <a:rPr lang="en-US" sz="2000" smtClean="0">
                <a:latin typeface="Calibri" pitchFamily="34" charset="0"/>
              </a:rPr>
              <a:t>Bass/Treble Boost or attenuation using shelving filter.</a:t>
            </a:r>
          </a:p>
          <a:p>
            <a:pPr lvl="1" eaLnBrk="1" hangingPunct="1"/>
            <a:r>
              <a:rPr lang="en-US" sz="2000" smtClean="0">
                <a:latin typeface="Calibri" pitchFamily="34" charset="0"/>
              </a:rPr>
              <a:t>Notch filter to reject power-supply related hum noise (50Hz/60Hz) .</a:t>
            </a:r>
          </a:p>
          <a:p>
            <a:pPr lvl="1" eaLnBrk="1" hangingPunct="1"/>
            <a:r>
              <a:rPr lang="en-US" sz="2000" smtClean="0">
                <a:latin typeface="Calibri" pitchFamily="34" charset="0"/>
              </a:rPr>
              <a:t>High-Pass (DC-block) Low-Pass filtering.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F97DED-2DE0-4928-BFF4-2097040D5159}" type="slidenum">
              <a:rPr lang="en-US" sz="800"/>
              <a:pPr algn="r"/>
              <a:t>19</a:t>
            </a:fld>
            <a:endParaRPr lang="en-US" sz="800"/>
          </a:p>
        </p:txBody>
      </p:sp>
      <p:pic>
        <p:nvPicPr>
          <p:cNvPr id="5" name="Picture 2" descr="http://i.cmpnet.com/audiodesignline/2008/03/qft_fig1.jpg"/>
          <p:cNvPicPr>
            <a:picLocks noChangeAspect="1" noChangeArrowheads="1"/>
          </p:cNvPicPr>
          <p:nvPr/>
        </p:nvPicPr>
        <p:blipFill>
          <a:blip r:embed="rId3" cstate="print"/>
          <a:srcRect t="15625" r="7567" b="9375"/>
          <a:stretch>
            <a:fillRect/>
          </a:stretch>
        </p:blipFill>
        <p:spPr bwMode="auto">
          <a:xfrm>
            <a:off x="1023938" y="1603375"/>
            <a:ext cx="7053262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0271696\Desktop\Ravi\Vestel_EQ_Compare_Plot_WithRefere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3" y="758825"/>
            <a:ext cx="8132762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Agenda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33375" y="1047750"/>
            <a:ext cx="8467725" cy="494665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da-DK" sz="1800" u="sng" dirty="0" smtClean="0">
                <a:solidFill>
                  <a:schemeClr val="tx2"/>
                </a:solidFill>
              </a:rPr>
              <a:t>TAS57xx Products Overview</a:t>
            </a:r>
          </a:p>
          <a:p>
            <a:pPr lvl="1" eaLnBrk="1" hangingPunct="1"/>
            <a:r>
              <a:rPr lang="da-DK" sz="1600" dirty="0" smtClean="0"/>
              <a:t>TAS57xx Features </a:t>
            </a:r>
          </a:p>
          <a:p>
            <a:pPr lvl="1" eaLnBrk="1" hangingPunct="1"/>
            <a:r>
              <a:rPr lang="da-DK" sz="1600" dirty="0" smtClean="0"/>
              <a:t>TAS57xx Products Comparison</a:t>
            </a:r>
          </a:p>
          <a:p>
            <a:pPr eaLnBrk="1" hangingPunct="1">
              <a:buClr>
                <a:schemeClr val="tx1"/>
              </a:buClr>
            </a:pPr>
            <a:r>
              <a:rPr lang="da-DK" sz="1800" u="sng" dirty="0" smtClean="0">
                <a:solidFill>
                  <a:schemeClr val="tx2"/>
                </a:solidFill>
              </a:rPr>
              <a:t>TAS57xx Audio Process Flow</a:t>
            </a:r>
          </a:p>
          <a:p>
            <a:pPr lvl="1" eaLnBrk="1" hangingPunct="1">
              <a:buClr>
                <a:schemeClr val="tx1"/>
              </a:buClr>
            </a:pPr>
            <a:r>
              <a:rPr lang="da-DK" sz="1600" dirty="0" smtClean="0"/>
              <a:t>Audio Input</a:t>
            </a:r>
          </a:p>
          <a:p>
            <a:pPr lvl="1" eaLnBrk="1" hangingPunct="1">
              <a:buClr>
                <a:schemeClr val="tx1"/>
              </a:buClr>
            </a:pPr>
            <a:r>
              <a:rPr lang="da-DK" sz="1600" dirty="0" smtClean="0"/>
              <a:t>Digital Audio Processing</a:t>
            </a:r>
          </a:p>
          <a:p>
            <a:pPr lvl="1" eaLnBrk="1" hangingPunct="1">
              <a:buClr>
                <a:schemeClr val="tx1"/>
              </a:buClr>
            </a:pPr>
            <a:r>
              <a:rPr lang="da-DK" sz="1600" dirty="0" smtClean="0"/>
              <a:t>Audio Output</a:t>
            </a:r>
          </a:p>
          <a:p>
            <a:pPr eaLnBrk="1" hangingPunct="1">
              <a:buClr>
                <a:schemeClr val="tx1"/>
              </a:buClr>
            </a:pPr>
            <a:r>
              <a:rPr lang="da-DK" sz="1800" u="sng" dirty="0" smtClean="0">
                <a:solidFill>
                  <a:schemeClr val="tx2"/>
                </a:solidFill>
              </a:rPr>
              <a:t>TAS57xx Layout Recommendations</a:t>
            </a:r>
          </a:p>
          <a:p>
            <a:pPr lvl="1" eaLnBrk="1" hangingPunct="1"/>
            <a:r>
              <a:rPr lang="da-DK" sz="1600" dirty="0" smtClean="0"/>
              <a:t>Components</a:t>
            </a:r>
          </a:p>
          <a:p>
            <a:pPr lvl="1" eaLnBrk="1" hangingPunct="1"/>
            <a:r>
              <a:rPr lang="da-DK" sz="1600" dirty="0" smtClean="0"/>
              <a:t>Placement</a:t>
            </a:r>
          </a:p>
          <a:p>
            <a:pPr lvl="1" eaLnBrk="1" hangingPunct="1"/>
            <a:r>
              <a:rPr lang="da-DK" sz="1600" dirty="0" smtClean="0"/>
              <a:t>Routing</a:t>
            </a:r>
          </a:p>
          <a:p>
            <a:pPr lvl="1" eaLnBrk="1" hangingPunct="1"/>
            <a:r>
              <a:rPr lang="da-DK" sz="1600" dirty="0" smtClean="0"/>
              <a:t>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00ADC-1C13-45AA-96CA-99CF2D4275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0271696\Desktop\TAS5719_DAP\BassShelf_3d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733425"/>
            <a:ext cx="38004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a0271696\Desktop\TAS5719_DAP\TrebleShelf_3dB_2KH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8" y="3048000"/>
            <a:ext cx="38004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676400" y="1219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Bass Shelf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752600" y="3810000"/>
            <a:ext cx="105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Treble Shelf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4038600" y="5562600"/>
            <a:ext cx="43926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>
                <a:latin typeface="Calibri" pitchFamily="34" charset="0"/>
              </a:rPr>
              <a:t>Note the  roll-off at high-frequency  (due to LC filter).</a:t>
            </a:r>
          </a:p>
          <a:p>
            <a:r>
              <a:rPr lang="en-US" sz="1500">
                <a:latin typeface="Calibri" pitchFamily="34" charset="0"/>
              </a:rPr>
              <a:t>We will try to compensate this using EQ next.</a:t>
            </a: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2954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5065713" y="1446213"/>
            <a:ext cx="1670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Speaker – EQ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5087938" y="2419350"/>
            <a:ext cx="194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Head-Phone – EQ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810000" y="4495800"/>
            <a:ext cx="457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762000" y="1325563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Boost</a:t>
            </a:r>
          </a:p>
        </p:txBody>
      </p:sp>
      <p:sp>
        <p:nvSpPr>
          <p:cNvPr id="29708" name="TextBox 18"/>
          <p:cNvSpPr txBox="1">
            <a:spLocks noChangeArrowheads="1"/>
          </p:cNvSpPr>
          <p:nvPr/>
        </p:nvSpPr>
        <p:spPr bwMode="auto">
          <a:xfrm>
            <a:off x="762000" y="2254250"/>
            <a:ext cx="803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Attenuate</a:t>
            </a:r>
          </a:p>
        </p:txBody>
      </p:sp>
      <p:sp>
        <p:nvSpPr>
          <p:cNvPr id="29709" name="TextBox 20"/>
          <p:cNvSpPr txBox="1">
            <a:spLocks noChangeArrowheads="1"/>
          </p:cNvSpPr>
          <p:nvPr/>
        </p:nvSpPr>
        <p:spPr bwMode="auto">
          <a:xfrm>
            <a:off x="3060700" y="3643313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Boost</a:t>
            </a:r>
          </a:p>
        </p:txBody>
      </p: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3000375" y="4800600"/>
            <a:ext cx="803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Attenuate</a:t>
            </a: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1274763" y="1814513"/>
            <a:ext cx="639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Default</a:t>
            </a:r>
          </a:p>
        </p:txBody>
      </p:sp>
      <p:sp>
        <p:nvSpPr>
          <p:cNvPr id="29712" name="TextBox 23"/>
          <p:cNvSpPr txBox="1">
            <a:spLocks noChangeArrowheads="1"/>
          </p:cNvSpPr>
          <p:nvPr/>
        </p:nvSpPr>
        <p:spPr bwMode="auto">
          <a:xfrm>
            <a:off x="2787650" y="4114800"/>
            <a:ext cx="641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Default</a:t>
            </a:r>
          </a:p>
        </p:txBody>
      </p:sp>
      <p:sp>
        <p:nvSpPr>
          <p:cNvPr id="29713" name="TextBox 24"/>
          <p:cNvSpPr txBox="1">
            <a:spLocks noChangeArrowheads="1"/>
          </p:cNvSpPr>
          <p:nvPr/>
        </p:nvSpPr>
        <p:spPr bwMode="auto">
          <a:xfrm>
            <a:off x="5943600" y="1143000"/>
            <a:ext cx="2039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Multiple EQ (alternating)</a:t>
            </a:r>
          </a:p>
        </p:txBody>
      </p:sp>
      <p:sp>
        <p:nvSpPr>
          <p:cNvPr id="2971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EQ - Example Plots</a:t>
            </a:r>
          </a:p>
        </p:txBody>
      </p:sp>
      <p:pic>
        <p:nvPicPr>
          <p:cNvPr id="297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10000"/>
            <a:ext cx="35052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TextBox 29"/>
          <p:cNvSpPr txBox="1">
            <a:spLocks noChangeArrowheads="1"/>
          </p:cNvSpPr>
          <p:nvPr/>
        </p:nvSpPr>
        <p:spPr bwMode="auto">
          <a:xfrm>
            <a:off x="6019800" y="4419600"/>
            <a:ext cx="631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Notch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0271696\Desktop\TAS5719_DAP\TShelf_10K_Corre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4338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a0271696\Desktop\TAS5719_DAP\TShelf_10K+18K_Correction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1371600"/>
            <a:ext cx="4435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819400" y="33528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914400" y="3505200"/>
            <a:ext cx="1951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Default response  (RED)</a:t>
            </a:r>
          </a:p>
          <a:p>
            <a:r>
              <a:rPr lang="en-US" sz="1400" b="1" i="1">
                <a:latin typeface="Calibri" pitchFamily="34" charset="0"/>
              </a:rPr>
              <a:t>(roll-off due to LC filter</a:t>
            </a:r>
            <a:r>
              <a:rPr lang="en-US" b="1" i="1">
                <a:latin typeface="Calibri" pitchFamily="34" charset="0"/>
              </a:rPr>
              <a:t>)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1219200" y="20574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Treble Shelf gain –Applied at 10K(GREEN)</a:t>
            </a:r>
          </a:p>
          <a:p>
            <a:r>
              <a:rPr lang="en-US" sz="1400" b="1" i="1">
                <a:latin typeface="Calibri" pitchFamily="34" charset="0"/>
              </a:rPr>
              <a:t>(roll-off is now compensated (almost..)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25146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5257800" y="2286000"/>
            <a:ext cx="3505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Calibri" pitchFamily="34" charset="0"/>
              </a:rPr>
              <a:t>Treble Shelf gain –Applied at 10K &amp;18K (BLUE)</a:t>
            </a:r>
          </a:p>
          <a:p>
            <a:r>
              <a:rPr lang="en-US" sz="1400" b="1" i="1">
                <a:latin typeface="Calibri" pitchFamily="34" charset="0"/>
              </a:rPr>
              <a:t>(roll-off is now completely compensated</a:t>
            </a:r>
          </a:p>
        </p:txBody>
      </p:sp>
      <p:sp>
        <p:nvSpPr>
          <p:cNvPr id="30729" name="Title 1"/>
          <p:cNvSpPr>
            <a:spLocks noGrp="1"/>
          </p:cNvSpPr>
          <p:nvPr>
            <p:ph type="title" idx="4294967295"/>
          </p:nvPr>
        </p:nvSpPr>
        <p:spPr>
          <a:xfrm>
            <a:off x="457200" y="-74613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EQ Example - Compensating roll-off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DRC AND AGL COMPARISON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496888" y="1092200"/>
          <a:ext cx="3194050" cy="1779588"/>
        </p:xfrm>
        <a:graphic>
          <a:graphicData uri="http://schemas.openxmlformats.org/presentationml/2006/ole">
            <p:oleObj spid="_x0000_s1026" name="Visio" r:id="rId4" imgW="7242602" imgH="3836887" progId="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13" y="3492500"/>
            <a:ext cx="55530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129088" y="976313"/>
            <a:ext cx="31972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DRC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Feed-forward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Adjustable compression ratio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Settings: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Threshold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Compression ratio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Energy filter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Attack time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8000"/>
                </a:solidFill>
              </a:rPr>
              <a:t>Release time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80125" y="3709988"/>
            <a:ext cx="2689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AGL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Feed-back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Fixed compression ratio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Settings: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Threshold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Softening filter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Attack time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000099"/>
                </a:solidFill>
              </a:rPr>
              <a:t>Release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COMPRESSION WITH AGL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333375" y="1125538"/>
          <a:ext cx="8467725" cy="3987800"/>
        </p:xfrm>
        <a:graphic>
          <a:graphicData uri="http://schemas.openxmlformats.org/presentationml/2006/ole">
            <p:oleObj spid="_x0000_s2050" name="Visio" r:id="rId4" imgW="9123080" imgH="4297625" progId="">
              <p:embed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19325" y="5094288"/>
            <a:ext cx="3881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DRC:  TAS5706-TAS5711</a:t>
            </a:r>
          </a:p>
          <a:p>
            <a:pPr>
              <a:buFontTx/>
              <a:buChar char="•"/>
            </a:pPr>
            <a:r>
              <a:rPr lang="en-US" sz="2400"/>
              <a:t>AGL:   TAS5713-TAS5727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AGL FORMULA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38213"/>
            <a:ext cx="8467725" cy="5132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smtClean="0"/>
              <a:t>SOFTENING FILTER ALPHA (AEA)</a:t>
            </a: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DRC1 (lower-band) AEA is 3B.  Upper 4 bytes are AEA.  Lower 4 bytes are AEO.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DRC2 (upper-band) AEA is 3E.  Upper 4 bytes are AEA.  Lower 4 bytes are AEO.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AEA = 1 – e^(-1000/(fs* User_AE))  --- 3.23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e ~ 2.718281828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Fs = sampling frequency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User_AE = duration in mS – user input</a:t>
            </a:r>
            <a:endParaRPr lang="nb-NO" sz="1200" b="1" smtClean="0"/>
          </a:p>
          <a:p>
            <a:pPr eaLnBrk="1" hangingPunct="1">
              <a:lnSpc>
                <a:spcPct val="80000"/>
              </a:lnSpc>
            </a:pPr>
            <a:r>
              <a:rPr lang="nb-NO" sz="1200" b="1" smtClean="0"/>
              <a:t>SOFTENING FILTER OMEGA (AEO)</a:t>
            </a: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AEO = 1 – AEA    --- 3.23 format</a:t>
            </a:r>
            <a:endParaRPr lang="en-US" sz="1200" b="1" smtClean="0"/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ATTACK RATE</a:t>
            </a: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Attack and release rates are programmed in 3C for lower-band DRC1 and 3F for upper-band DRC2.  Upper 4 bytes are AA.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Attack rate = 2*(AA + Release rate)   --- 9.17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AA = 1000*User_Ad/Fs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User_Ad = attack duration in mS – user input</a:t>
            </a:r>
            <a:endParaRPr lang="en-US" sz="1200" b="1" smtClean="0"/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RELEASE RATE</a:t>
            </a: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Attack and release rates are programmed in 3C for lower-band DRC1 and 3F for upper-band DRC2.  Lower 4 bytes are Release Rate.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Release rate = 1000*User_Rd/Fs  --- 9.17 format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User_Rd = release duration in mS – user input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NOTE:  The release duration (User_Rd) should be longer that attack duration (User_Ad)</a:t>
            </a:r>
            <a:endParaRPr lang="en-US" sz="1200" b="1" smtClean="0"/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ATTACK THRESHOLD</a:t>
            </a:r>
            <a:endParaRPr lang="en-US" sz="12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Attack threshold is programmed in 40 for lower-band DRC1 and 43 for upper-band DRC2.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When the signal is below the threshold, ALG is not applied.  When the signal is above the threshold AGL is applied.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Attack Threshold = dB level – user input   --- 9.23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Two-Band DRC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735013"/>
            <a:ext cx="8229600" cy="5181600"/>
          </a:xfrm>
        </p:spPr>
        <p:txBody>
          <a:bodyPr/>
          <a:lstStyle/>
          <a:p>
            <a:pPr eaLnBrk="1" hangingPunct="1"/>
            <a:r>
              <a:rPr lang="en-US" sz="1500" smtClean="0"/>
              <a:t>By using a high-pass filter, audio signals above a “cut-off” value can be passed – lets call it band-1. By using a low-pass filter at the </a:t>
            </a:r>
            <a:r>
              <a:rPr lang="en-US" sz="1500" u="sng" smtClean="0"/>
              <a:t>same</a:t>
            </a:r>
            <a:r>
              <a:rPr lang="en-US" sz="1500" smtClean="0"/>
              <a:t> cut-off frequency, the other band (band-2) can be passed.</a:t>
            </a:r>
          </a:p>
          <a:p>
            <a:pPr eaLnBrk="1" hangingPunct="1"/>
            <a:endParaRPr lang="en-US" sz="1500" smtClean="0"/>
          </a:p>
          <a:p>
            <a:pPr eaLnBrk="1" hangingPunct="1"/>
            <a:r>
              <a:rPr lang="en-US" sz="1500" smtClean="0"/>
              <a:t>This cut-off frequency is called </a:t>
            </a:r>
            <a:r>
              <a:rPr lang="en-US" sz="1500" b="1" smtClean="0"/>
              <a:t>crossover-frequency</a:t>
            </a:r>
            <a:r>
              <a:rPr lang="en-US" sz="1500" smtClean="0"/>
              <a:t>, and the two bands can now be processed separately with independent DRC settings </a:t>
            </a:r>
            <a:r>
              <a:rPr lang="en-US" sz="1500" i="1" smtClean="0"/>
              <a:t>(The high-pass &amp; low-pass filters are implemented by using dedicated Bi-Quads.)</a:t>
            </a:r>
          </a:p>
          <a:p>
            <a:pPr eaLnBrk="1" hangingPunct="1"/>
            <a:endParaRPr lang="en-US" sz="1500" i="1" smtClean="0"/>
          </a:p>
          <a:p>
            <a:pPr eaLnBrk="1" hangingPunct="1"/>
            <a:r>
              <a:rPr lang="en-US" sz="1500" smtClean="0"/>
              <a:t>The 2-band DRC on TAS5717/19 can be configured under two different settings (Parallel or Series)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 l="48338" t="17604" b="47188"/>
          <a:stretch>
            <a:fillRect/>
          </a:stretch>
        </p:blipFill>
        <p:spPr bwMode="auto">
          <a:xfrm>
            <a:off x="1219200" y="4738688"/>
            <a:ext cx="325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 l="48338" t="10840" b="58807"/>
          <a:stretch>
            <a:fillRect/>
          </a:stretch>
        </p:blipFill>
        <p:spPr bwMode="auto">
          <a:xfrm>
            <a:off x="4754563" y="4845050"/>
            <a:ext cx="3257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1981200" y="5867400"/>
            <a:ext cx="158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Parallel 2-band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5410200" y="5867400"/>
            <a:ext cx="146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Series 2-band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2-Band DRC (Series vs. Parallel flow)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274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3505200" y="2438400"/>
            <a:ext cx="304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2441575"/>
            <a:ext cx="0" cy="30448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5200" y="5486400"/>
            <a:ext cx="2590800" cy="0"/>
          </a:xfrm>
          <a:prstGeom prst="line">
            <a:avLst/>
          </a:prstGeom>
          <a:ln>
            <a:solidFill>
              <a:srgbClr val="1A09F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5600" y="2424113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95600" y="5468938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096000" y="2667000"/>
            <a:ext cx="0" cy="2819400"/>
          </a:xfrm>
          <a:prstGeom prst="line">
            <a:avLst/>
          </a:prstGeom>
          <a:ln>
            <a:solidFill>
              <a:srgbClr val="1A09F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6000" y="2667000"/>
            <a:ext cx="304800" cy="0"/>
          </a:xfrm>
          <a:prstGeom prst="line">
            <a:avLst/>
          </a:prstGeom>
          <a:ln>
            <a:solidFill>
              <a:srgbClr val="1A09F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733800" y="2743200"/>
            <a:ext cx="0" cy="28956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733800" y="5638800"/>
            <a:ext cx="2286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33800" y="2743200"/>
            <a:ext cx="3048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989638" y="5441950"/>
            <a:ext cx="0" cy="2286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038600" y="2514600"/>
            <a:ext cx="304800" cy="2286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Isosceles Triangle 51"/>
          <p:cNvSpPr/>
          <p:nvPr/>
        </p:nvSpPr>
        <p:spPr>
          <a:xfrm flipV="1">
            <a:off x="2743200" y="4491038"/>
            <a:ext cx="304800" cy="228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flipV="1">
            <a:off x="2743200" y="2816225"/>
            <a:ext cx="304800" cy="228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>
            <a:off x="5943600" y="32004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>
            <a:off x="5943600" y="4724400"/>
            <a:ext cx="3048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5400000">
            <a:off x="3643313" y="2255838"/>
            <a:ext cx="304800" cy="3048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5400000">
            <a:off x="5105400" y="2271713"/>
            <a:ext cx="304800" cy="30480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3581400" y="4800600"/>
            <a:ext cx="304800" cy="2286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>
            <a:off x="3581400" y="3048000"/>
            <a:ext cx="304800" cy="2286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 rot="16200000">
            <a:off x="4210050" y="5483226"/>
            <a:ext cx="206375" cy="3048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Isosceles Triangle 73"/>
          <p:cNvSpPr/>
          <p:nvPr/>
        </p:nvSpPr>
        <p:spPr>
          <a:xfrm rot="16200000">
            <a:off x="5657850" y="5513388"/>
            <a:ext cx="206375" cy="3048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395288" y="5514975"/>
            <a:ext cx="457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819" name="TextBox 79"/>
          <p:cNvSpPr txBox="1">
            <a:spLocks noChangeArrowheads="1"/>
          </p:cNvSpPr>
          <p:nvPr/>
        </p:nvSpPr>
        <p:spPr bwMode="auto">
          <a:xfrm>
            <a:off x="792163" y="4313238"/>
            <a:ext cx="111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Input-Ch1</a:t>
            </a:r>
          </a:p>
        </p:txBody>
      </p:sp>
      <p:sp>
        <p:nvSpPr>
          <p:cNvPr id="33820" name="TextBox 80"/>
          <p:cNvSpPr txBox="1">
            <a:spLocks noChangeArrowheads="1"/>
          </p:cNvSpPr>
          <p:nvPr/>
        </p:nvSpPr>
        <p:spPr bwMode="auto">
          <a:xfrm>
            <a:off x="823913" y="4618038"/>
            <a:ext cx="852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Band-1</a:t>
            </a:r>
          </a:p>
        </p:txBody>
      </p:sp>
      <p:sp>
        <p:nvSpPr>
          <p:cNvPr id="33821" name="TextBox 81"/>
          <p:cNvSpPr txBox="1">
            <a:spLocks noChangeArrowheads="1"/>
          </p:cNvSpPr>
          <p:nvPr/>
        </p:nvSpPr>
        <p:spPr bwMode="auto">
          <a:xfrm>
            <a:off x="838200" y="5075238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Band-2</a:t>
            </a:r>
          </a:p>
        </p:txBody>
      </p:sp>
      <p:sp>
        <p:nvSpPr>
          <p:cNvPr id="33822" name="TextBox 83"/>
          <p:cNvSpPr txBox="1">
            <a:spLocks noChangeArrowheads="1"/>
          </p:cNvSpPr>
          <p:nvPr/>
        </p:nvSpPr>
        <p:spPr bwMode="auto">
          <a:xfrm>
            <a:off x="852488" y="5330825"/>
            <a:ext cx="85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Band-2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381000" y="5257800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1000" y="4800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81000" y="4511675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826" name="TextBox 87"/>
          <p:cNvSpPr txBox="1">
            <a:spLocks noChangeArrowheads="1"/>
          </p:cNvSpPr>
          <p:nvPr/>
        </p:nvSpPr>
        <p:spPr bwMode="auto">
          <a:xfrm>
            <a:off x="4038600" y="1951038"/>
            <a:ext cx="754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Series</a:t>
            </a:r>
          </a:p>
        </p:txBody>
      </p:sp>
      <p:sp>
        <p:nvSpPr>
          <p:cNvPr id="33827" name="TextBox 88"/>
          <p:cNvSpPr txBox="1">
            <a:spLocks noChangeArrowheads="1"/>
          </p:cNvSpPr>
          <p:nvPr/>
        </p:nvSpPr>
        <p:spPr bwMode="auto">
          <a:xfrm>
            <a:off x="6019800" y="1766888"/>
            <a:ext cx="892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Parallel</a:t>
            </a:r>
          </a:p>
        </p:txBody>
      </p:sp>
      <p:sp>
        <p:nvSpPr>
          <p:cNvPr id="33828" name="TextBox 89"/>
          <p:cNvSpPr txBox="1">
            <a:spLocks noChangeArrowheads="1"/>
          </p:cNvSpPr>
          <p:nvPr/>
        </p:nvSpPr>
        <p:spPr bwMode="auto">
          <a:xfrm>
            <a:off x="838200" y="1281113"/>
            <a:ext cx="2176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Red+Green = Series</a:t>
            </a:r>
          </a:p>
          <a:p>
            <a:r>
              <a:rPr lang="en-US" i="1">
                <a:latin typeface="Calibri" pitchFamily="34" charset="0"/>
              </a:rPr>
              <a:t>Red+Blue    =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AGL PROCESS FLOW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1470025"/>
            <a:ext cx="72802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722688" y="1914525"/>
            <a:ext cx="1762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300413" y="4870450"/>
            <a:ext cx="2090737" cy="31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5400675" y="2386013"/>
            <a:ext cx="1588" cy="25003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695700" y="1687513"/>
            <a:ext cx="1131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LEFT-UPPER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302000" y="4835525"/>
            <a:ext cx="1166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LEFT-LOWER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951288" y="3128963"/>
            <a:ext cx="1660525" cy="4762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567113" y="3781425"/>
            <a:ext cx="1951037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290888" y="3741738"/>
            <a:ext cx="74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RIGHT</a:t>
            </a:r>
          </a:p>
          <a:p>
            <a:r>
              <a:rPr lang="en-US" sz="1200"/>
              <a:t>LOWER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098925" y="3162300"/>
            <a:ext cx="1233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RIGHT-UPPER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5529263" y="3271838"/>
            <a:ext cx="0" cy="5238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SERIES AGL PROCESS FLOW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631825" y="1724025"/>
            <a:ext cx="7280275" cy="3589338"/>
            <a:chOff x="398" y="1086"/>
            <a:chExt cx="4586" cy="2261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" y="1086"/>
              <a:ext cx="4586" cy="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>
              <a:off x="2398" y="1366"/>
              <a:ext cx="1110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V="1">
              <a:off x="2105" y="3177"/>
              <a:ext cx="1045" cy="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V="1">
              <a:off x="2111" y="1647"/>
              <a:ext cx="6" cy="15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2381" y="1223"/>
              <a:ext cx="7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LEFT-UPPER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107" y="3174"/>
              <a:ext cx="7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LEFT-LOWER</a:t>
              </a: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2542" y="2131"/>
              <a:ext cx="961" cy="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2215" y="2388"/>
              <a:ext cx="1143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126" y="2517"/>
              <a:ext cx="4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RIGHT</a:t>
              </a:r>
            </a:p>
            <a:p>
              <a:r>
                <a:rPr lang="en-US" sz="1200"/>
                <a:t>LOWER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2635" y="2152"/>
              <a:ext cx="7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RIGHT-UPPER</a:t>
              </a:r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H="1" flipV="1">
              <a:off x="2208" y="2247"/>
              <a:ext cx="6" cy="14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VS SERIES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366713" y="1173163"/>
          <a:ext cx="8383587" cy="3406775"/>
        </p:xfrm>
        <a:graphic>
          <a:graphicData uri="http://schemas.openxmlformats.org/presentationml/2006/ole">
            <p:oleObj spid="_x0000_s3074" name="Visio" r:id="rId4" imgW="9800498" imgH="3787367" progId="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25525" y="5108575"/>
            <a:ext cx="7324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By design parallel AGL has louder sound in mid-band with higher gain</a:t>
            </a:r>
          </a:p>
          <a:p>
            <a:pPr>
              <a:buFontTx/>
              <a:buChar char="•"/>
            </a:pPr>
            <a:r>
              <a:rPr lang="en-US"/>
              <a:t>By design series AGL has flatter frequency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TAS57xx Products 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 Audio Group</a:t>
            </a:r>
          </a:p>
        </p:txBody>
      </p:sp>
      <p:sp>
        <p:nvSpPr>
          <p:cNvPr id="8196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6150A-8A0A-47A2-AFE9-B030B4FB1C8A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3317" name="Text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820150" y="6416675"/>
            <a:ext cx="32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sym typeface="Wingdings" pitchFamily="2" charset="2"/>
                <a:hlinkClick r:id="rId3" action="ppaction://hlinksldjump"/>
              </a:rPr>
              <a:t>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42875"/>
            <a:ext cx="8424862" cy="788988"/>
          </a:xfrm>
        </p:spPr>
        <p:txBody>
          <a:bodyPr/>
          <a:lstStyle/>
          <a:p>
            <a:pPr eaLnBrk="1" hangingPunct="1"/>
            <a:r>
              <a:rPr lang="en-US" smtClean="0"/>
              <a:t>WHY DECOUPLE VOLUME – SERIES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334963" y="1604963"/>
          <a:ext cx="8464550" cy="3841750"/>
        </p:xfrm>
        <a:graphic>
          <a:graphicData uri="http://schemas.openxmlformats.org/presentationml/2006/ole">
            <p:oleObj spid="_x0000_s4098" name="Visio" r:id="rId4" imgW="9667633" imgH="41718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2-Band DRC : Combined Response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07988" y="1595438"/>
          <a:ext cx="8383587" cy="3240087"/>
        </p:xfrm>
        <a:graphic>
          <a:graphicData uri="http://schemas.openxmlformats.org/presentationml/2006/ole">
            <p:oleObj spid="_x0000_s5122" name="Visio" r:id="rId4" imgW="9800498" imgH="3787367" progId="">
              <p:embed/>
            </p:oleObj>
          </a:graphicData>
        </a:graphic>
      </p:graphicFrame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838200" y="5334000"/>
            <a:ext cx="6105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Parallel AGL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has louder sound in mid-band with higher gain</a:t>
            </a:r>
          </a:p>
          <a:p>
            <a:r>
              <a:rPr lang="en-US" b="1" u="sng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Series AGL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has flatter frequency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PROCEDURES – 2 BANDS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58863"/>
            <a:ext cx="8467725" cy="4935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Determine crossover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Check THD+N at operating set points:  PVDD, load, 0dBFS, 0dB gain – record power and THD+N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Choose parallel or series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Change to maximum system gain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Either small attack time (little steps) and large softening time (long integration time) or large attack time (many steps) and small softening time (short integration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AND SERIES SETTINGS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58863"/>
            <a:ext cx="8467725" cy="4935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1</a:t>
            </a:r>
            <a:r>
              <a:rPr lang="en-US" sz="1600" baseline="30000" smtClean="0"/>
              <a:t>st</a:t>
            </a:r>
            <a:r>
              <a:rPr lang="en-US" sz="1600" smtClean="0"/>
              <a:t> order LPF and 1</a:t>
            </a:r>
            <a:r>
              <a:rPr lang="en-US" sz="1600" baseline="30000" smtClean="0"/>
              <a:t>st</a:t>
            </a:r>
            <a:r>
              <a:rPr lang="en-US" sz="1600" smtClean="0"/>
              <a:t> order HPF at crossover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Turn on lower bytes of x51 and x52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Pre-scale address is x57 with 9.17 format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Headroom is 48dB for preserving volume information during calculations – avoid clipping in certain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Post-scale address is x56 with 5.23 format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Only 24dB so clipping can occur with post-scale setting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Series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1</a:t>
            </a:r>
            <a:r>
              <a:rPr lang="en-US" sz="1600" baseline="30000" smtClean="0"/>
              <a:t>st</a:t>
            </a:r>
            <a:r>
              <a:rPr lang="en-US" sz="1600" smtClean="0"/>
              <a:t> order LPF and 1</a:t>
            </a:r>
            <a:r>
              <a:rPr lang="en-US" sz="1600" baseline="30000" smtClean="0"/>
              <a:t>st</a:t>
            </a:r>
            <a:r>
              <a:rPr lang="en-US" sz="1600" smtClean="0"/>
              <a:t> order HPF at crossover frequency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Turn on x71 and x75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Pre-scale: same as parallel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Post-scale: same as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ADJUSTING HIGHER BAND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58863"/>
            <a:ext cx="8467725" cy="4935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Set input to 1kHz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Turn on compression – AGL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Turn off Softening filter – oscillation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00 08 00 00 00 00 00 00 (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1 and 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smtClean="0"/>
              <a:t> = 1 –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Adjust the attack time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Adjust the release time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Adjust the pre and/or post scales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Add softening filter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Tuning AGL is similar to tuning EQ – it will take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ADJUSTING LOWER BAND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58863"/>
            <a:ext cx="8467725" cy="493553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Set input to 100 Hz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Turn on compression – AGL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Turn off Softening filter – oscillation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00 08 00 00 00 00 00 00 (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1 and 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smtClean="0"/>
              <a:t> = 1 –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Adjust the attack time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Adjust the release time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Adjust the pre and/or post scales if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Add softening filter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Tuning AGL is similar to tuning EQ – it will take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 of DRC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TAS57xx implementation of DRC in the form of AGL, (Automatic Gain Limiter).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z="1800" smtClean="0"/>
              <a:t>The different settings of DRC control are:</a:t>
            </a:r>
          </a:p>
          <a:p>
            <a:pPr lvl="1" eaLnBrk="1" hangingPunct="1">
              <a:buFontTx/>
              <a:buChar char="•"/>
            </a:pPr>
            <a:r>
              <a:rPr lang="en-US" sz="1600" u="sng" smtClean="0"/>
              <a:t>Threshold</a:t>
            </a:r>
            <a:r>
              <a:rPr lang="en-US" smtClean="0"/>
              <a:t> </a:t>
            </a:r>
            <a:r>
              <a:rPr lang="en-US" sz="1400" smtClean="0"/>
              <a:t>(Value beyond which audio is compressed/limited)</a:t>
            </a:r>
          </a:p>
          <a:p>
            <a:pPr lvl="1" eaLnBrk="1" hangingPunct="1">
              <a:buFontTx/>
              <a:buChar char="•"/>
            </a:pPr>
            <a:r>
              <a:rPr lang="en-US" sz="1600" u="sng" smtClean="0"/>
              <a:t>Attack time </a:t>
            </a:r>
            <a:r>
              <a:rPr lang="en-US" sz="1500" smtClean="0"/>
              <a:t>(</a:t>
            </a:r>
            <a:r>
              <a:rPr lang="en-US" sz="1400" smtClean="0"/>
              <a:t>Step-Size</a:t>
            </a:r>
            <a:r>
              <a:rPr lang="en-US" sz="1500" smtClean="0"/>
              <a:t>, i.e. time DRC takes to reach threshold)</a:t>
            </a:r>
          </a:p>
          <a:p>
            <a:pPr lvl="1" eaLnBrk="1" hangingPunct="1">
              <a:buFontTx/>
              <a:buChar char="•"/>
            </a:pPr>
            <a:r>
              <a:rPr lang="en-US" sz="1600" u="sng" smtClean="0"/>
              <a:t>Release time </a:t>
            </a:r>
            <a:r>
              <a:rPr lang="en-US" sz="1400" smtClean="0"/>
              <a:t>(Step-Size, i.e. time DRC takes to reach threshold )</a:t>
            </a:r>
          </a:p>
          <a:p>
            <a:pPr lvl="1" eaLnBrk="1" hangingPunct="1">
              <a:buFontTx/>
              <a:buChar char="•"/>
            </a:pPr>
            <a:r>
              <a:rPr lang="en-US" sz="1600" u="sng" smtClean="0"/>
              <a:t>Softening filter </a:t>
            </a:r>
            <a:r>
              <a:rPr lang="en-US" sz="1400" smtClean="0"/>
              <a:t>(Sharpness of the compression-knee)</a:t>
            </a:r>
          </a:p>
          <a:p>
            <a:pPr lvl="1" eaLnBrk="1" hangingPunct="1">
              <a:buFontTx/>
              <a:buChar char="•"/>
            </a:pPr>
            <a:endParaRPr lang="en-US" smtClean="0">
              <a:solidFill>
                <a:srgbClr val="000099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61913"/>
            <a:ext cx="8229600" cy="928687"/>
          </a:xfrm>
        </p:spPr>
        <p:txBody>
          <a:bodyPr/>
          <a:lstStyle/>
          <a:p>
            <a:pPr eaLnBrk="1" hangingPunct="1"/>
            <a:r>
              <a:rPr lang="en-US" smtClean="0"/>
              <a:t>DRC - Threshold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9975"/>
            <a:ext cx="8229600" cy="4525963"/>
          </a:xfrm>
        </p:spPr>
        <p:txBody>
          <a:bodyPr/>
          <a:lstStyle/>
          <a:p>
            <a:pPr eaLnBrk="1" hangingPunct="1"/>
            <a:r>
              <a:rPr lang="en-US" sz="1400" smtClean="0"/>
              <a:t>Plot shows the output level (y-axis) vs. input level (x-axis).</a:t>
            </a:r>
          </a:p>
          <a:p>
            <a:pPr eaLnBrk="1" hangingPunct="1"/>
            <a:r>
              <a:rPr lang="en-US" sz="1400" smtClean="0"/>
              <a:t>With no DRC, the line is a 1:1 ratio, all the way upto full-scale input.</a:t>
            </a:r>
          </a:p>
          <a:p>
            <a:pPr eaLnBrk="1" hangingPunct="1"/>
            <a:r>
              <a:rPr lang="en-US" sz="1400" smtClean="0"/>
              <a:t>Different threshold settings are plotted, at each threshold level, the output can be seen to be limited.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52688"/>
            <a:ext cx="53927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90488"/>
            <a:ext cx="8229600" cy="884237"/>
          </a:xfrm>
        </p:spPr>
        <p:txBody>
          <a:bodyPr/>
          <a:lstStyle/>
          <a:p>
            <a:pPr eaLnBrk="1" hangingPunct="1"/>
            <a:r>
              <a:rPr lang="en-US" smtClean="0"/>
              <a:t>DRC - Attack &amp; Decay time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 t="4112" b="17738"/>
          <a:stretch>
            <a:fillRect/>
          </a:stretch>
        </p:blipFill>
        <p:spPr bwMode="auto">
          <a:xfrm>
            <a:off x="4038600" y="3048000"/>
            <a:ext cx="4191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9975"/>
            <a:ext cx="8229600" cy="4525963"/>
          </a:xfrm>
        </p:spPr>
        <p:txBody>
          <a:bodyPr/>
          <a:lstStyle/>
          <a:p>
            <a:pPr eaLnBrk="1" hangingPunct="1"/>
            <a:r>
              <a:rPr lang="en-US" sz="1400" smtClean="0"/>
              <a:t>Plot below shows DRC attack (RED) &amp; decay (BLUE).</a:t>
            </a:r>
          </a:p>
          <a:p>
            <a:pPr eaLnBrk="1" hangingPunct="1"/>
            <a:r>
              <a:rPr lang="en-US" sz="1400" smtClean="0"/>
              <a:t>For attack case, a very low threshold was set (-40dB or lower??), and then a large audio signal was provided. The DRC compresses the audio to threshold level in ~10ms.</a:t>
            </a:r>
          </a:p>
          <a:p>
            <a:pPr eaLnBrk="1" hangingPunct="1"/>
            <a:r>
              <a:rPr lang="en-US" sz="1400" smtClean="0"/>
              <a:t>After audio was in this compression range, threshold was instantaneously raised to 0dB. The DRC immediately starts releasing (BLUE) and audio reaches full level in ~10ms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ADJUSTMENTS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058863"/>
            <a:ext cx="8467725" cy="4935537"/>
          </a:xfrm>
        </p:spPr>
        <p:txBody>
          <a:bodyPr/>
          <a:lstStyle/>
          <a:p>
            <a:pPr eaLnBrk="1" hangingPunct="1"/>
            <a:r>
              <a:rPr lang="en-US" smtClean="0"/>
              <a:t>Listening test</a:t>
            </a:r>
          </a:p>
          <a:p>
            <a:pPr eaLnBrk="1" hangingPunct="1"/>
            <a:r>
              <a:rPr lang="en-US" smtClean="0"/>
              <a:t>Fine tune – small changes to:</a:t>
            </a:r>
          </a:p>
          <a:p>
            <a:pPr lvl="1" eaLnBrk="1" hangingPunct="1"/>
            <a:r>
              <a:rPr lang="en-US" smtClean="0"/>
              <a:t>Scales</a:t>
            </a:r>
          </a:p>
          <a:p>
            <a:pPr lvl="1" eaLnBrk="1" hangingPunct="1"/>
            <a:r>
              <a:rPr lang="en-US" smtClean="0"/>
              <a:t>Attack time</a:t>
            </a:r>
          </a:p>
          <a:p>
            <a:pPr lvl="1" eaLnBrk="1" hangingPunct="1"/>
            <a:r>
              <a:rPr lang="en-US" smtClean="0"/>
              <a:t>Softening time</a:t>
            </a:r>
          </a:p>
          <a:p>
            <a:pPr lvl="1" eaLnBrk="1" hangingPunct="1"/>
            <a:r>
              <a:rPr lang="en-US" smtClean="0"/>
              <a:t>Release 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A131A6-D7CA-4B86-9FB5-825288CC49BE}" type="slidenum">
              <a:rPr lang="en-US" sz="800">
                <a:latin typeface="Calibri" pitchFamily="34" charset="0"/>
              </a:rPr>
              <a:pPr algn="r"/>
              <a:t>4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-7938"/>
            <a:ext cx="8458200" cy="814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			     </a:t>
            </a:r>
            <a:r>
              <a:rPr lang="en-US" u="sng" dirty="0" smtClean="0">
                <a:latin typeface="Calibri" pitchFamily="34" charset="0"/>
              </a:rPr>
              <a:t>TAS57xx</a:t>
            </a:r>
            <a:r>
              <a:rPr lang="en-US" dirty="0" smtClean="0">
                <a:latin typeface="Calibri" pitchFamily="34" charset="0"/>
              </a:rPr>
              <a:t>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Black-Box</a:t>
            </a:r>
            <a:r>
              <a:rPr lang="en-US" dirty="0" smtClean="0">
                <a:latin typeface="Calibri" pitchFamily="34" charset="0"/>
              </a:rPr>
              <a:t> View  			</a:t>
            </a:r>
            <a:endParaRPr lang="en-US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1967350"/>
            <a:ext cx="3733800" cy="3200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TAS57xx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875" y="3390900"/>
            <a:ext cx="1712913" cy="5857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DIGITAL AUDIO IN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(I2S Format)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8188" y="3416300"/>
            <a:ext cx="2000250" cy="5857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Audio Output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(PWM FORMAT)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1950" y="984250"/>
            <a:ext cx="1497013" cy="646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Digital Supply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      (3.3V)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984250"/>
            <a:ext cx="1606550" cy="64611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Analog Supply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(4.5V to 24V) 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5867400"/>
            <a:ext cx="1587101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*  Typical Range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0" y="5624513"/>
            <a:ext cx="1447800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I2C Protocol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Register R/W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5257800"/>
            <a:ext cx="1841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haroni" pitchFamily="2" charset="-79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563394" y="1766094"/>
            <a:ext cx="457200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67225" y="5624513"/>
            <a:ext cx="1862138" cy="64611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Terminal Controls</a:t>
            </a: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(PDN, RESET etc.)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144294" y="5447506"/>
            <a:ext cx="381000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353594" y="1766094"/>
            <a:ext cx="457200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Notched Right Arrow 17"/>
          <p:cNvSpPr/>
          <p:nvPr/>
        </p:nvSpPr>
        <p:spPr>
          <a:xfrm>
            <a:off x="6617680" y="3491350"/>
            <a:ext cx="685800" cy="381000"/>
          </a:xfrm>
          <a:prstGeom prst="notchedRightArrow">
            <a:avLst/>
          </a:prstGeom>
          <a:solidFill>
            <a:srgbClr val="0000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5420519"/>
            <a:ext cx="381000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Notched Right Arrow 19"/>
          <p:cNvSpPr/>
          <p:nvPr/>
        </p:nvSpPr>
        <p:spPr>
          <a:xfrm>
            <a:off x="1981200" y="3491350"/>
            <a:ext cx="685800" cy="3810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41619" y="3796147"/>
            <a:ext cx="1535998" cy="3693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Magic Inside!!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0114" grpId="0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DAP Blocks: THD Manager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600" smtClean="0"/>
              <a:t>THD-Manager (Pre-Scale, Post-Scale)</a:t>
            </a:r>
          </a:p>
          <a:p>
            <a:pPr eaLnBrk="1" hangingPunct="1"/>
            <a:r>
              <a:rPr lang="en-US" sz="1200" smtClean="0"/>
              <a:t>The THD manager can be used to achieve digitally the specified THD levels without voltage clipping. </a:t>
            </a:r>
          </a:p>
          <a:p>
            <a:pPr eaLnBrk="1" hangingPunct="1"/>
            <a:r>
              <a:rPr lang="en-US" sz="1200" smtClean="0"/>
              <a:t>This allows user to achieve the same THD (for example, 10% THD) for different power levels (15 W/10 W/5W) with same PVCC level.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52800"/>
            <a:ext cx="55864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328863" y="5576888"/>
            <a:ext cx="5434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Reg 0x57 is used to achieve clipping. </a:t>
            </a:r>
          </a:p>
          <a:p>
            <a:r>
              <a:rPr lang="en-US">
                <a:latin typeface="Calibri" pitchFamily="34" charset="0"/>
              </a:rPr>
              <a:t>Reg 0x56 is used to scale power-level at desired clipping.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400" dirty="0" smtClean="0"/>
              <a:t>Reduce input signal </a:t>
            </a:r>
            <a:r>
              <a:rPr lang="en-US" sz="1400" dirty="0" smtClean="0"/>
              <a:t>to reduce output </a:t>
            </a:r>
            <a:r>
              <a:rPr lang="en-US" sz="1400" dirty="0" smtClean="0"/>
              <a:t>power to safe level (typical </a:t>
            </a:r>
            <a:r>
              <a:rPr lang="en-US" sz="1400" dirty="0" smtClean="0"/>
              <a:t>-12dBFs </a:t>
            </a:r>
            <a:r>
              <a:rPr lang="en-US" sz="1400" dirty="0" smtClean="0"/>
              <a:t>from max </a:t>
            </a:r>
            <a:r>
              <a:rPr lang="en-US" sz="1400" dirty="0" smtClean="0"/>
              <a:t>input signal volume of </a:t>
            </a:r>
            <a:r>
              <a:rPr lang="en-US" sz="1400" dirty="0" smtClean="0"/>
              <a:t>system)</a:t>
            </a:r>
            <a:endParaRPr lang="en-US" sz="1400" dirty="0" smtClean="0"/>
          </a:p>
          <a:p>
            <a:pPr eaLnBrk="1" hangingPunct="1"/>
            <a:r>
              <a:rPr lang="en-US" sz="1400" dirty="0" smtClean="0"/>
              <a:t>Disable AGL/DRC</a:t>
            </a:r>
          </a:p>
          <a:p>
            <a:pPr eaLnBrk="1" hangingPunct="1"/>
            <a:r>
              <a:rPr lang="en-US" sz="1400" dirty="0" smtClean="0"/>
              <a:t>Set </a:t>
            </a:r>
            <a:r>
              <a:rPr lang="en-US" sz="1400" dirty="0" smtClean="0"/>
              <a:t>Po</a:t>
            </a:r>
            <a:r>
              <a:rPr lang="en-US" sz="1400" dirty="0" smtClean="0"/>
              <a:t>st Scale </a:t>
            </a:r>
            <a:r>
              <a:rPr lang="en-US" sz="1400" dirty="0" smtClean="0"/>
              <a:t>register to around </a:t>
            </a:r>
            <a:r>
              <a:rPr lang="en-US" sz="1400" dirty="0" smtClean="0"/>
              <a:t>-20dB attenuation</a:t>
            </a:r>
          </a:p>
          <a:p>
            <a:pPr eaLnBrk="1" hangingPunct="1"/>
            <a:r>
              <a:rPr lang="en-US" sz="1400" dirty="0" smtClean="0"/>
              <a:t>Set </a:t>
            </a:r>
            <a:r>
              <a:rPr lang="en-US" sz="1400" dirty="0" smtClean="0"/>
              <a:t>Pre Scale register </a:t>
            </a:r>
            <a:r>
              <a:rPr lang="en-US" sz="1400" dirty="0" smtClean="0"/>
              <a:t>to around 20dB gain</a:t>
            </a:r>
          </a:p>
          <a:p>
            <a:pPr eaLnBrk="1" hangingPunct="1"/>
            <a:r>
              <a:rPr lang="en-US" sz="1400" dirty="0" smtClean="0"/>
              <a:t>Increase input signal until clipping (10% THD+N) shown here</a:t>
            </a:r>
          </a:p>
          <a:p>
            <a:pPr eaLnBrk="1" hangingPunct="1"/>
            <a:r>
              <a:rPr lang="en-US" sz="1400" dirty="0" smtClean="0"/>
              <a:t>If no clipping in observed lower input signal to -12dBFs and set post scale to -26dB and pre scale to 26dB and check for </a:t>
            </a:r>
            <a:r>
              <a:rPr lang="en-US" sz="1400" dirty="0" smtClean="0"/>
              <a:t>(10% THD+N) shown </a:t>
            </a:r>
            <a:r>
              <a:rPr lang="en-US" sz="1400" dirty="0" smtClean="0"/>
              <a:t>here, while ramping input signal</a:t>
            </a:r>
          </a:p>
          <a:p>
            <a:pPr eaLnBrk="1" hangingPunct="1"/>
            <a:r>
              <a:rPr lang="en-US" sz="1400" dirty="0" smtClean="0"/>
              <a:t>Decrease post scale gain and increase pre scale gain at the same rate until clipping is achieved</a:t>
            </a:r>
          </a:p>
          <a:p>
            <a:pPr eaLnBrk="1" hangingPunct="1"/>
            <a:r>
              <a:rPr lang="en-US" sz="1400" dirty="0" smtClean="0"/>
              <a:t>When clipping is achieved set input to 0dBFs </a:t>
            </a:r>
            <a:r>
              <a:rPr lang="en-US" sz="1400" dirty="0" smtClean="0"/>
              <a:t>(max input signal volume of system) </a:t>
            </a:r>
            <a:r>
              <a:rPr lang="en-US" sz="1400" dirty="0" smtClean="0"/>
              <a:t>and increase or decrease post scale gain set desire power for clipping to occur. It recommended have most of the gain </a:t>
            </a:r>
            <a:r>
              <a:rPr lang="en-US" sz="1400" dirty="0" smtClean="0"/>
              <a:t>before AGL/DRC </a:t>
            </a:r>
            <a:r>
              <a:rPr lang="en-US" sz="1400" dirty="0" smtClean="0"/>
              <a:t>block (use </a:t>
            </a:r>
            <a:r>
              <a:rPr lang="en-US" sz="1400" dirty="0" smtClean="0"/>
              <a:t>post AGL/DRC block including pre and post scale gains as last resort</a:t>
            </a:r>
            <a:r>
              <a:rPr lang="en-US" sz="1400" dirty="0" smtClean="0"/>
              <a:t>). If there’s available channel gain or gain before AGL/DRC block remove gain from pre scale and add the gain removed from pre scale to</a:t>
            </a:r>
            <a:r>
              <a:rPr lang="en-US" sz="1400" dirty="0" smtClean="0"/>
              <a:t> block</a:t>
            </a:r>
            <a:r>
              <a:rPr lang="en-US" sz="1400" dirty="0" smtClean="0"/>
              <a:t> before AGL/DRC (e.g. use channel gain, mixer gain, etc). Utilize the maximum </a:t>
            </a:r>
            <a:r>
              <a:rPr lang="en-US" sz="1400" smtClean="0"/>
              <a:t>gain available before </a:t>
            </a:r>
            <a:r>
              <a:rPr lang="en-US" sz="1400" dirty="0" smtClean="0"/>
              <a:t>the AGL/DRC block.</a:t>
            </a:r>
          </a:p>
          <a:p>
            <a:pPr eaLnBrk="1" hangingPunct="1"/>
            <a:r>
              <a:rPr lang="en-US" sz="1400" dirty="0" smtClean="0"/>
              <a:t>This will cut-off signals above this level limit the output power and creating a lower virtual power rail, which will protect the speakers and power supply from high peak signals that escapes the DRC/AGL</a:t>
            </a:r>
          </a:p>
          <a:p>
            <a:pPr eaLnBrk="1" hangingPunct="1"/>
            <a:r>
              <a:rPr lang="en-US" sz="1400" dirty="0" smtClean="0"/>
              <a:t>After setting clip level DRC/AGL must be re-tuned for correct DRC/AGL thresholds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117" y="1325643"/>
            <a:ext cx="1805708" cy="152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THD Manager: Output Peak Power Limit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1600" dirty="0" smtClean="0"/>
              <a:t>At 0dBFs (max input signal volume of system) enable AGL/DRC</a:t>
            </a:r>
          </a:p>
          <a:p>
            <a:pPr eaLnBrk="1" hangingPunct="1"/>
            <a:r>
              <a:rPr lang="en-US" sz="1600" dirty="0" smtClean="0"/>
              <a:t>Check if AGL/DRC is engaged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If not engaged increase the channel gain (before AGL/DRC block) until AGL/DRC becomes engaged (it most likely would be engaged)</a:t>
            </a:r>
          </a:p>
          <a:p>
            <a:pPr eaLnBrk="1" hangingPunct="1"/>
            <a:r>
              <a:rPr lang="en-US" sz="1600" dirty="0" smtClean="0"/>
              <a:t>Once engaged adjust AGL/DRC threshold until desire level is achieved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THD Manager: AGL/DRC Re-tuning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Other DAP blocks: PWM  Level Meter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229600" cy="1371600"/>
          </a:xfrm>
        </p:spPr>
        <p:txBody>
          <a:bodyPr/>
          <a:lstStyle/>
          <a:p>
            <a:pPr lvl="1" eaLnBrk="1" hangingPunct="1"/>
            <a:r>
              <a:rPr lang="en-US" sz="1200" smtClean="0"/>
              <a:t>Provide an estimate of the output signal level (through I2C register read-back), one register for per channel.</a:t>
            </a:r>
          </a:p>
          <a:p>
            <a:pPr lvl="1" eaLnBrk="1" hangingPunct="1"/>
            <a:r>
              <a:rPr lang="en-US" sz="1200" smtClean="0"/>
              <a:t>By using an external uC to monitor the signal levels, dynamic-DRC can be performed, or perhaps a LED brightness could be controlled etc…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6772275" y="8069263"/>
            <a:ext cx="2133600" cy="20637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C314A8-4896-44BF-A59D-23F8949C6588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altLang="ja-JP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085" name="Line 34"/>
          <p:cNvSpPr>
            <a:spLocks noChangeShapeType="1"/>
          </p:cNvSpPr>
          <p:nvPr/>
        </p:nvSpPr>
        <p:spPr bwMode="auto">
          <a:xfrm>
            <a:off x="6953250" y="7851775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6086" name="Group 48"/>
          <p:cNvGrpSpPr>
            <a:grpSpLocks/>
          </p:cNvGrpSpPr>
          <p:nvPr/>
        </p:nvGrpSpPr>
        <p:grpSpPr bwMode="auto">
          <a:xfrm>
            <a:off x="152400" y="2687638"/>
            <a:ext cx="8874125" cy="3481387"/>
            <a:chOff x="152400" y="2687638"/>
            <a:chExt cx="8874125" cy="3481387"/>
          </a:xfrm>
        </p:grpSpPr>
        <p:sp>
          <p:nvSpPr>
            <p:cNvPr id="46087" name="Line 3"/>
            <p:cNvSpPr>
              <a:spLocks noChangeShapeType="1"/>
            </p:cNvSpPr>
            <p:nvPr/>
          </p:nvSpPr>
          <p:spPr bwMode="auto">
            <a:xfrm>
              <a:off x="685800" y="4103688"/>
              <a:ext cx="20907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Rectangle 4"/>
            <p:cNvSpPr>
              <a:spLocks noChangeArrowheads="1"/>
            </p:cNvSpPr>
            <p:nvPr/>
          </p:nvSpPr>
          <p:spPr bwMode="auto">
            <a:xfrm>
              <a:off x="2809875" y="3292475"/>
              <a:ext cx="1122363" cy="16398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ja-JP" sz="100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6089" name="Rectangle 5"/>
            <p:cNvSpPr>
              <a:spLocks noChangeArrowheads="1"/>
            </p:cNvSpPr>
            <p:nvPr/>
          </p:nvSpPr>
          <p:spPr bwMode="auto">
            <a:xfrm>
              <a:off x="7499350" y="3687763"/>
              <a:ext cx="1163638" cy="10588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000">
                  <a:latin typeface="Calibri" pitchFamily="34" charset="0"/>
                  <a:ea typeface="MS PGothic" pitchFamily="34" charset="-128"/>
                </a:rPr>
                <a:t>ADDR = 0x6B/6C</a:t>
              </a:r>
            </a:p>
          </p:txBody>
        </p:sp>
        <p:sp>
          <p:nvSpPr>
            <p:cNvPr id="46090" name="Line 6"/>
            <p:cNvSpPr>
              <a:spLocks noChangeShapeType="1"/>
            </p:cNvSpPr>
            <p:nvPr/>
          </p:nvSpPr>
          <p:spPr bwMode="auto">
            <a:xfrm>
              <a:off x="725488" y="3300413"/>
              <a:ext cx="3074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Line 7"/>
            <p:cNvSpPr>
              <a:spLocks noChangeShapeType="1"/>
            </p:cNvSpPr>
            <p:nvPr/>
          </p:nvSpPr>
          <p:spPr bwMode="auto">
            <a:xfrm>
              <a:off x="731838" y="4921250"/>
              <a:ext cx="3067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Line 8"/>
            <p:cNvSpPr>
              <a:spLocks noChangeShapeType="1"/>
            </p:cNvSpPr>
            <p:nvPr/>
          </p:nvSpPr>
          <p:spPr bwMode="auto">
            <a:xfrm flipV="1">
              <a:off x="923925" y="3327400"/>
              <a:ext cx="0" cy="1579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Text Box 9"/>
            <p:cNvSpPr txBox="1">
              <a:spLocks noChangeArrowheads="1"/>
            </p:cNvSpPr>
            <p:nvPr/>
          </p:nvSpPr>
          <p:spPr bwMode="auto">
            <a:xfrm>
              <a:off x="4097338" y="3016250"/>
              <a:ext cx="13096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Calibri" pitchFamily="34" charset="0"/>
                  <a:ea typeface="MS PGothic" pitchFamily="34" charset="-128"/>
                </a:rPr>
                <a:t>Two’s complement  </a:t>
              </a:r>
            </a:p>
          </p:txBody>
        </p:sp>
        <p:sp>
          <p:nvSpPr>
            <p:cNvPr id="46094" name="Text Box 10"/>
            <p:cNvSpPr txBox="1">
              <a:spLocks noChangeArrowheads="1"/>
            </p:cNvSpPr>
            <p:nvPr/>
          </p:nvSpPr>
          <p:spPr bwMode="auto">
            <a:xfrm>
              <a:off x="4314825" y="3175000"/>
              <a:ext cx="9001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0111 1111</a:t>
              </a:r>
            </a:p>
          </p:txBody>
        </p:sp>
        <p:sp>
          <p:nvSpPr>
            <p:cNvPr id="46095" name="Text Box 11"/>
            <p:cNvSpPr txBox="1">
              <a:spLocks noChangeArrowheads="1"/>
            </p:cNvSpPr>
            <p:nvPr/>
          </p:nvSpPr>
          <p:spPr bwMode="auto">
            <a:xfrm>
              <a:off x="4302125" y="5162550"/>
              <a:ext cx="9001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1000 0000</a:t>
              </a:r>
            </a:p>
          </p:txBody>
        </p:sp>
        <p:sp>
          <p:nvSpPr>
            <p:cNvPr id="46096" name="Text Box 12"/>
            <p:cNvSpPr txBox="1">
              <a:spLocks noChangeArrowheads="1"/>
            </p:cNvSpPr>
            <p:nvPr/>
          </p:nvSpPr>
          <p:spPr bwMode="auto">
            <a:xfrm>
              <a:off x="4314825" y="4778375"/>
              <a:ext cx="9001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0000 0000</a:t>
              </a:r>
            </a:p>
          </p:txBody>
        </p:sp>
        <p:sp>
          <p:nvSpPr>
            <p:cNvPr id="46097" name="Line 13"/>
            <p:cNvSpPr>
              <a:spLocks noChangeShapeType="1"/>
            </p:cNvSpPr>
            <p:nvPr/>
          </p:nvSpPr>
          <p:spPr bwMode="auto">
            <a:xfrm>
              <a:off x="2794000" y="5170488"/>
              <a:ext cx="1133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14"/>
            <p:cNvSpPr>
              <a:spLocks noChangeShapeType="1"/>
            </p:cNvSpPr>
            <p:nvPr/>
          </p:nvSpPr>
          <p:spPr bwMode="auto">
            <a:xfrm>
              <a:off x="2808288" y="4827588"/>
              <a:ext cx="0" cy="706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Line 15"/>
            <p:cNvSpPr>
              <a:spLocks noChangeShapeType="1"/>
            </p:cNvSpPr>
            <p:nvPr/>
          </p:nvSpPr>
          <p:spPr bwMode="auto">
            <a:xfrm>
              <a:off x="3933825" y="4838700"/>
              <a:ext cx="0" cy="706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Text Box 16"/>
            <p:cNvSpPr txBox="1">
              <a:spLocks noChangeArrowheads="1"/>
            </p:cNvSpPr>
            <p:nvPr/>
          </p:nvSpPr>
          <p:spPr bwMode="auto">
            <a:xfrm>
              <a:off x="2816225" y="5435600"/>
              <a:ext cx="3476625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Time window</a:t>
              </a:r>
            </a:p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= generally, greater than 5-10 times of input freq.</a:t>
              </a:r>
            </a:p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Otherwise, not good estimation for RMS value.  </a:t>
              </a:r>
            </a:p>
          </p:txBody>
        </p:sp>
        <p:sp>
          <p:nvSpPr>
            <p:cNvPr id="46101" name="Line 17"/>
            <p:cNvSpPr>
              <a:spLocks noChangeShapeType="1"/>
            </p:cNvSpPr>
            <p:nvPr/>
          </p:nvSpPr>
          <p:spPr bwMode="auto">
            <a:xfrm>
              <a:off x="5195888" y="3333750"/>
              <a:ext cx="0" cy="158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Line 18"/>
            <p:cNvSpPr>
              <a:spLocks noChangeShapeType="1"/>
            </p:cNvSpPr>
            <p:nvPr/>
          </p:nvSpPr>
          <p:spPr bwMode="auto">
            <a:xfrm>
              <a:off x="5191125" y="3833813"/>
              <a:ext cx="141287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Text Box 19"/>
            <p:cNvSpPr txBox="1">
              <a:spLocks noChangeArrowheads="1"/>
            </p:cNvSpPr>
            <p:nvPr/>
          </p:nvSpPr>
          <p:spPr bwMode="auto">
            <a:xfrm>
              <a:off x="377825" y="3705225"/>
              <a:ext cx="5127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32bit</a:t>
              </a:r>
            </a:p>
          </p:txBody>
        </p:sp>
        <p:sp>
          <p:nvSpPr>
            <p:cNvPr id="46104" name="Text Box 20"/>
            <p:cNvSpPr txBox="1">
              <a:spLocks noChangeArrowheads="1"/>
            </p:cNvSpPr>
            <p:nvPr/>
          </p:nvSpPr>
          <p:spPr bwMode="auto">
            <a:xfrm>
              <a:off x="4481513" y="4003675"/>
              <a:ext cx="5127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16bit</a:t>
              </a:r>
            </a:p>
          </p:txBody>
        </p:sp>
        <p:sp>
          <p:nvSpPr>
            <p:cNvPr id="46105" name="Text Box 21"/>
            <p:cNvSpPr txBox="1">
              <a:spLocks noChangeArrowheads="1"/>
            </p:cNvSpPr>
            <p:nvPr/>
          </p:nvSpPr>
          <p:spPr bwMode="auto">
            <a:xfrm>
              <a:off x="2771775" y="3976688"/>
              <a:ext cx="11906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RMS estimator</a:t>
              </a:r>
            </a:p>
          </p:txBody>
        </p:sp>
        <p:sp>
          <p:nvSpPr>
            <p:cNvPr id="46106" name="Line 22"/>
            <p:cNvSpPr>
              <a:spLocks noChangeShapeType="1"/>
            </p:cNvSpPr>
            <p:nvPr/>
          </p:nvSpPr>
          <p:spPr bwMode="auto">
            <a:xfrm>
              <a:off x="5203825" y="4929188"/>
              <a:ext cx="1374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AutoShape 23"/>
            <p:cNvSpPr>
              <a:spLocks noChangeArrowheads="1"/>
            </p:cNvSpPr>
            <p:nvPr/>
          </p:nvSpPr>
          <p:spPr bwMode="auto">
            <a:xfrm>
              <a:off x="4027488" y="3963988"/>
              <a:ext cx="374650" cy="38258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8" name="AutoShape 24"/>
            <p:cNvSpPr>
              <a:spLocks noChangeArrowheads="1"/>
            </p:cNvSpPr>
            <p:nvPr/>
          </p:nvSpPr>
          <p:spPr bwMode="auto">
            <a:xfrm>
              <a:off x="6911975" y="4021138"/>
              <a:ext cx="374650" cy="38258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09" name="Text Box 25"/>
            <p:cNvSpPr txBox="1">
              <a:spLocks noChangeArrowheads="1"/>
            </p:cNvSpPr>
            <p:nvPr/>
          </p:nvSpPr>
          <p:spPr bwMode="auto">
            <a:xfrm>
              <a:off x="4619625" y="4948238"/>
              <a:ext cx="2270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:</a:t>
              </a:r>
              <a:endParaRPr lang="he-IL" altLang="ja-JP" sz="1200"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6110" name="AutoShape 26"/>
            <p:cNvSpPr>
              <a:spLocks/>
            </p:cNvSpPr>
            <p:nvPr/>
          </p:nvSpPr>
          <p:spPr bwMode="auto">
            <a:xfrm>
              <a:off x="4979988" y="3402013"/>
              <a:ext cx="88900" cy="1517650"/>
            </a:xfrm>
            <a:prstGeom prst="leftBrace">
              <a:avLst>
                <a:gd name="adj1" fmla="val 14226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46111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425" y="2687638"/>
              <a:ext cx="1816100" cy="270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2" name="Rectangle 37"/>
            <p:cNvSpPr>
              <a:spLocks noChangeArrowheads="1"/>
            </p:cNvSpPr>
            <p:nvPr/>
          </p:nvSpPr>
          <p:spPr bwMode="auto">
            <a:xfrm>
              <a:off x="152400" y="2895600"/>
              <a:ext cx="8874125" cy="327342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113" name="Text Box 38"/>
            <p:cNvSpPr txBox="1">
              <a:spLocks noChangeArrowheads="1"/>
            </p:cNvSpPr>
            <p:nvPr/>
          </p:nvSpPr>
          <p:spPr bwMode="auto">
            <a:xfrm>
              <a:off x="5229225" y="3568700"/>
              <a:ext cx="19256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Calibri" pitchFamily="34" charset="0"/>
                  <a:ea typeface="MS PGothic" pitchFamily="34" charset="-128"/>
                </a:rPr>
                <a:t>Ex.) Large input = 0x4E403228</a:t>
              </a:r>
            </a:p>
          </p:txBody>
        </p:sp>
        <p:sp>
          <p:nvSpPr>
            <p:cNvPr id="46114" name="Line 39"/>
            <p:cNvSpPr>
              <a:spLocks noChangeShapeType="1"/>
            </p:cNvSpPr>
            <p:nvPr/>
          </p:nvSpPr>
          <p:spPr bwMode="auto">
            <a:xfrm>
              <a:off x="5187950" y="4859338"/>
              <a:ext cx="141287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Text Box 40"/>
            <p:cNvSpPr txBox="1">
              <a:spLocks noChangeArrowheads="1"/>
            </p:cNvSpPr>
            <p:nvPr/>
          </p:nvSpPr>
          <p:spPr bwMode="auto">
            <a:xfrm>
              <a:off x="5256213" y="4595813"/>
              <a:ext cx="182086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Calibri" pitchFamily="34" charset="0"/>
                  <a:ea typeface="MS PGothic" pitchFamily="34" charset="-128"/>
                </a:rPr>
                <a:t>Ex.) Low input = 0x00006215</a:t>
              </a:r>
            </a:p>
          </p:txBody>
        </p:sp>
        <p:sp>
          <p:nvSpPr>
            <p:cNvPr id="46116" name="Text Box 41"/>
            <p:cNvSpPr txBox="1">
              <a:spLocks noChangeArrowheads="1"/>
            </p:cNvSpPr>
            <p:nvPr/>
          </p:nvSpPr>
          <p:spPr bwMode="auto">
            <a:xfrm>
              <a:off x="6321425" y="5351463"/>
              <a:ext cx="25098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>
                  <a:latin typeface="Calibri" pitchFamily="34" charset="0"/>
                  <a:ea typeface="MS PGothic" pitchFamily="34" charset="-128"/>
                </a:rPr>
                <a:t>If muted in DAP, code will be zero.</a:t>
              </a:r>
            </a:p>
          </p:txBody>
        </p:sp>
        <p:sp>
          <p:nvSpPr>
            <p:cNvPr id="46117" name="Line 42"/>
            <p:cNvSpPr>
              <a:spLocks noChangeShapeType="1"/>
            </p:cNvSpPr>
            <p:nvPr/>
          </p:nvSpPr>
          <p:spPr bwMode="auto">
            <a:xfrm>
              <a:off x="6818313" y="4851400"/>
              <a:ext cx="182562" cy="536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Text Box 43"/>
            <p:cNvSpPr txBox="1">
              <a:spLocks noChangeArrowheads="1"/>
            </p:cNvSpPr>
            <p:nvPr/>
          </p:nvSpPr>
          <p:spPr bwMode="auto">
            <a:xfrm>
              <a:off x="198438" y="5127625"/>
              <a:ext cx="13858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Calibri" pitchFamily="34" charset="0"/>
                  <a:ea typeface="MS PGothic" pitchFamily="34" charset="-128"/>
                </a:rPr>
                <a:t>Post-DAP processing</a:t>
              </a:r>
            </a:p>
          </p:txBody>
        </p:sp>
        <p:sp>
          <p:nvSpPr>
            <p:cNvPr id="46119" name="Line 44"/>
            <p:cNvSpPr>
              <a:spLocks noChangeShapeType="1"/>
            </p:cNvSpPr>
            <p:nvPr/>
          </p:nvSpPr>
          <p:spPr bwMode="auto">
            <a:xfrm flipV="1">
              <a:off x="377825" y="4106863"/>
              <a:ext cx="261938" cy="1044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55"/>
            <p:cNvSpPr>
              <a:spLocks noChangeShapeType="1"/>
            </p:cNvSpPr>
            <p:nvPr/>
          </p:nvSpPr>
          <p:spPr bwMode="auto">
            <a:xfrm>
              <a:off x="5197475" y="4745038"/>
              <a:ext cx="0" cy="633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21" name="Group 59"/>
            <p:cNvGrpSpPr>
              <a:grpSpLocks/>
            </p:cNvGrpSpPr>
            <p:nvPr/>
          </p:nvGrpSpPr>
          <p:grpSpPr bwMode="auto">
            <a:xfrm>
              <a:off x="5118100" y="5043488"/>
              <a:ext cx="173038" cy="166687"/>
              <a:chOff x="173" y="3285"/>
              <a:chExt cx="371" cy="236"/>
            </a:xfrm>
          </p:grpSpPr>
          <p:sp>
            <p:nvSpPr>
              <p:cNvPr id="46122" name="Freeform 57"/>
              <p:cNvSpPr>
                <a:spLocks/>
              </p:cNvSpPr>
              <p:nvPr/>
            </p:nvSpPr>
            <p:spPr bwMode="auto">
              <a:xfrm>
                <a:off x="177" y="3285"/>
                <a:ext cx="367" cy="158"/>
              </a:xfrm>
              <a:custGeom>
                <a:avLst/>
                <a:gdLst>
                  <a:gd name="T0" fmla="*/ 0 w 367"/>
                  <a:gd name="T1" fmla="*/ 78 h 158"/>
                  <a:gd name="T2" fmla="*/ 92 w 367"/>
                  <a:gd name="T3" fmla="*/ 0 h 158"/>
                  <a:gd name="T4" fmla="*/ 183 w 367"/>
                  <a:gd name="T5" fmla="*/ 78 h 158"/>
                  <a:gd name="T6" fmla="*/ 282 w 367"/>
                  <a:gd name="T7" fmla="*/ 157 h 158"/>
                  <a:gd name="T8" fmla="*/ 367 w 367"/>
                  <a:gd name="T9" fmla="*/ 72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58"/>
                  <a:gd name="T17" fmla="*/ 367 w 367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58">
                    <a:moveTo>
                      <a:pt x="0" y="78"/>
                    </a:moveTo>
                    <a:cubicBezTo>
                      <a:pt x="31" y="39"/>
                      <a:pt x="62" y="0"/>
                      <a:pt x="92" y="0"/>
                    </a:cubicBezTo>
                    <a:cubicBezTo>
                      <a:pt x="122" y="0"/>
                      <a:pt x="151" y="52"/>
                      <a:pt x="183" y="78"/>
                    </a:cubicBezTo>
                    <a:cubicBezTo>
                      <a:pt x="215" y="104"/>
                      <a:pt x="251" y="158"/>
                      <a:pt x="282" y="157"/>
                    </a:cubicBezTo>
                    <a:cubicBezTo>
                      <a:pt x="313" y="156"/>
                      <a:pt x="355" y="86"/>
                      <a:pt x="367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3" name="Freeform 58"/>
              <p:cNvSpPr>
                <a:spLocks/>
              </p:cNvSpPr>
              <p:nvPr/>
            </p:nvSpPr>
            <p:spPr bwMode="auto">
              <a:xfrm>
                <a:off x="173" y="3363"/>
                <a:ext cx="367" cy="158"/>
              </a:xfrm>
              <a:custGeom>
                <a:avLst/>
                <a:gdLst>
                  <a:gd name="T0" fmla="*/ 0 w 367"/>
                  <a:gd name="T1" fmla="*/ 78 h 158"/>
                  <a:gd name="T2" fmla="*/ 92 w 367"/>
                  <a:gd name="T3" fmla="*/ 0 h 158"/>
                  <a:gd name="T4" fmla="*/ 183 w 367"/>
                  <a:gd name="T5" fmla="*/ 78 h 158"/>
                  <a:gd name="T6" fmla="*/ 282 w 367"/>
                  <a:gd name="T7" fmla="*/ 157 h 158"/>
                  <a:gd name="T8" fmla="*/ 367 w 367"/>
                  <a:gd name="T9" fmla="*/ 72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58"/>
                  <a:gd name="T17" fmla="*/ 367 w 367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58">
                    <a:moveTo>
                      <a:pt x="0" y="78"/>
                    </a:moveTo>
                    <a:cubicBezTo>
                      <a:pt x="31" y="39"/>
                      <a:pt x="62" y="0"/>
                      <a:pt x="92" y="0"/>
                    </a:cubicBezTo>
                    <a:cubicBezTo>
                      <a:pt x="122" y="0"/>
                      <a:pt x="151" y="52"/>
                      <a:pt x="183" y="78"/>
                    </a:cubicBezTo>
                    <a:cubicBezTo>
                      <a:pt x="215" y="104"/>
                      <a:pt x="251" y="158"/>
                      <a:pt x="282" y="157"/>
                    </a:cubicBezTo>
                    <a:cubicBezTo>
                      <a:pt x="313" y="156"/>
                      <a:pt x="355" y="86"/>
                      <a:pt x="367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AB98B1-49F0-4E4A-8C27-836BCF4FA76D}" type="slidenum">
              <a:rPr lang="en-US" sz="800">
                <a:latin typeface="Calibri" pitchFamily="34" charset="0"/>
              </a:rPr>
              <a:pPr algn="r"/>
              <a:t>44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Typical TAS57xx EVM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976313"/>
            <a:ext cx="8510588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Layout Guidelines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333375" y="798513"/>
            <a:ext cx="8467725" cy="4259262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Reliability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High Frequency Decoupling should be very close to device pin.</a:t>
            </a:r>
          </a:p>
          <a:p>
            <a:pPr lvl="2" eaLnBrk="1" hangingPunct="1"/>
            <a:r>
              <a:rPr lang="en-US" smtClean="0">
                <a:latin typeface="Calibri" pitchFamily="34" charset="0"/>
              </a:rPr>
              <a:t>Good quality Cap’s (X7R)</a:t>
            </a:r>
          </a:p>
          <a:p>
            <a:pPr lvl="2" eaLnBrk="1" hangingPunct="1"/>
            <a:r>
              <a:rPr lang="en-US" smtClean="0">
                <a:latin typeface="Calibri" pitchFamily="34" charset="0"/>
              </a:rPr>
              <a:t>Voltage rating &gt;&gt; max system PVDD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RC-Snubber should be as close as possible to the output pin.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BST cap path should be kept small.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Thermal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Recommended Via Pattern (in datasheet) should be followed.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Have thermal via’s around the IC GND pins.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Good connection between Thermal PAD &amp; PCB.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Open spacing around the device, esp close to GND pins.</a:t>
            </a:r>
          </a:p>
          <a:p>
            <a:pPr eaLnBrk="1" hangingPunct="1"/>
            <a:r>
              <a:rPr lang="en-US" smtClean="0">
                <a:latin typeface="Calibri" pitchFamily="34" charset="0"/>
              </a:rPr>
              <a:t>Other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GND isolation between adjacent traces. 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Thick &amp; short traces for output.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Shielded Inductors for good cross-talk performance.</a:t>
            </a:r>
          </a:p>
          <a:p>
            <a:pPr lvl="1" eaLnBrk="1" hangingPunct="1"/>
            <a:r>
              <a:rPr lang="en-US" smtClean="0">
                <a:latin typeface="Calibri" pitchFamily="34" charset="0"/>
              </a:rPr>
              <a:t>Sufficient Bulk Decoupling. Voltage rating &gt;&gt;max system PVDD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F52019-53F8-45D4-AB57-51940598B843}" type="slidenum">
              <a:rPr lang="en-US" sz="800">
                <a:latin typeface="Calibri" pitchFamily="34" charset="0"/>
              </a:rPr>
              <a:pPr algn="r"/>
              <a:t>45</a:t>
            </a:fld>
            <a:endParaRPr lang="en-US" sz="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TAS5719 Functional Block Diagram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44F8FC-9167-487B-867B-7E18EA48C6AD}" type="slidenum">
              <a:rPr lang="en-US" sz="800">
                <a:latin typeface="Calibri" pitchFamily="34" charset="0"/>
              </a:rPr>
              <a:pPr algn="r"/>
              <a:t>5</a:t>
            </a:fld>
            <a:endParaRPr lang="en-US" sz="800">
              <a:latin typeface="Calibri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4" y="714474"/>
            <a:ext cx="6924675" cy="53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TAS57xx Flavors!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062F52D-1A9F-4683-B23F-E99213BCC099}" type="slidenum">
              <a:rPr lang="en-US" sz="800">
                <a:latin typeface="Calibri" pitchFamily="34" charset="0"/>
              </a:rPr>
              <a:pPr algn="r"/>
              <a:t>6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579938" y="2697163"/>
            <a:ext cx="4424362" cy="3559175"/>
          </a:xfrm>
          <a:prstGeom prst="round2Diag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Architecture :</a:t>
            </a: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Open-Loop or Closed-Loop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RDs-ON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Supply Range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Min 4.5V - 12V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Max 18V - 26V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Output-Power rating. 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Pinout (48-Pin to 64-pin)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Package type (QFP, TSSOP)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Integrated Head-Phone.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sz="1700">
                <a:solidFill>
                  <a:srgbClr val="262626"/>
                </a:solidFill>
                <a:latin typeface="Calibri" pitchFamily="34" charset="0"/>
                <a:cs typeface="Arial" pitchFamily="34" charset="0"/>
              </a:rPr>
              <a:t> Minimum Load Impedance.</a:t>
            </a:r>
          </a:p>
          <a:p>
            <a:pPr>
              <a:buFont typeface="Wingdings" pitchFamily="2" charset="2"/>
              <a:buChar char="à"/>
              <a:defRPr/>
            </a:pPr>
            <a:endParaRPr lang="en-US" sz="1700">
              <a:solidFill>
                <a:srgbClr val="262626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17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07963" y="2389188"/>
            <a:ext cx="4281487" cy="3576637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/>
              <a:buChar char="à"/>
              <a:defRPr/>
            </a:pPr>
            <a:r>
              <a:rPr lang="en-US" sz="17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Fs Rate  </a:t>
            </a:r>
          </a:p>
          <a:p>
            <a:pPr lvl="1"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Fs Min Supported 8KHz - 32KHz</a:t>
            </a:r>
          </a:p>
          <a:p>
            <a:pPr lvl="1"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Fs Max Supported 48KHz - 192KHz</a:t>
            </a:r>
          </a:p>
          <a:p>
            <a:pPr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SE Mode (2.1) support.</a:t>
            </a:r>
          </a:p>
          <a:p>
            <a:pPr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DRC Implementation (1-Band or 2-Band etc..)</a:t>
            </a:r>
          </a:p>
          <a:p>
            <a:pPr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No. of EQ’s available per channel.</a:t>
            </a:r>
          </a:p>
          <a:p>
            <a:pPr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Ternary Modulation support.</a:t>
            </a:r>
          </a:p>
          <a:p>
            <a:pPr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Multiple I2C Slave Address support.</a:t>
            </a:r>
          </a:p>
          <a:p>
            <a:pPr>
              <a:buFont typeface="Wingdings"/>
              <a:buChar char="à"/>
              <a:defRPr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Sub-Woofer Channel.</a:t>
            </a:r>
          </a:p>
          <a:p>
            <a:pPr>
              <a:buFont typeface="Wingdings"/>
              <a:buChar char="à"/>
              <a:defRPr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5741988" y="2393950"/>
            <a:ext cx="2557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Output-Stage Variations: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1344613" y="207645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latin typeface="Calibri" pitchFamily="34" charset="0"/>
              </a:rPr>
              <a:t>DAP Variations: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2900" y="776288"/>
            <a:ext cx="84582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>
              <a:spcBef>
                <a:spcPct val="65000"/>
              </a:spcBef>
              <a:buFontTx/>
              <a:buChar char="•"/>
            </a:pPr>
            <a:r>
              <a:rPr lang="en-US" sz="1600">
                <a:solidFill>
                  <a:srgbClr val="0000CC"/>
                </a:solidFill>
                <a:latin typeface="Calibri" pitchFamily="34" charset="0"/>
              </a:rPr>
              <a:t>TAS57xx  </a:t>
            </a:r>
            <a:r>
              <a:rPr lang="en-US" sz="1600" u="sng">
                <a:solidFill>
                  <a:srgbClr val="0000CC"/>
                </a:solidFill>
                <a:latin typeface="Calibri" pitchFamily="34" charset="0"/>
              </a:rPr>
              <a:t>Dictionary Definition: </a:t>
            </a:r>
          </a:p>
          <a:p>
            <a:pPr marL="684213" lvl="1" indent="-227013">
              <a:spcBef>
                <a:spcPct val="65000"/>
              </a:spcBef>
              <a:buFontTx/>
              <a:buChar char="•"/>
            </a:pPr>
            <a:r>
              <a:rPr lang="en-US" sz="1600">
                <a:solidFill>
                  <a:srgbClr val="606060"/>
                </a:solidFill>
                <a:latin typeface="Calibri" pitchFamily="34" charset="0"/>
              </a:rPr>
              <a:t>A Texas Instrument’s </a:t>
            </a:r>
            <a:r>
              <a:rPr lang="en-US" sz="1600" b="1">
                <a:solidFill>
                  <a:srgbClr val="606060"/>
                </a:solidFill>
                <a:latin typeface="Calibri" pitchFamily="34" charset="0"/>
              </a:rPr>
              <a:t>digital-input</a:t>
            </a:r>
            <a:r>
              <a:rPr lang="en-US" sz="1600">
                <a:solidFill>
                  <a:srgbClr val="606060"/>
                </a:solidFill>
                <a:latin typeface="Calibri" pitchFamily="34" charset="0"/>
              </a:rPr>
              <a:t>, </a:t>
            </a:r>
            <a:r>
              <a:rPr lang="en-US" sz="1600" b="1">
                <a:solidFill>
                  <a:srgbClr val="606060"/>
                </a:solidFill>
                <a:latin typeface="Calibri" pitchFamily="34" charset="0"/>
              </a:rPr>
              <a:t>medium-power</a:t>
            </a:r>
            <a:r>
              <a:rPr lang="en-US" sz="1600">
                <a:solidFill>
                  <a:srgbClr val="606060"/>
                </a:solidFill>
                <a:latin typeface="Calibri" pitchFamily="34" charset="0"/>
              </a:rPr>
              <a:t> (10W to 25W) class of  </a:t>
            </a:r>
            <a:r>
              <a:rPr lang="en-US" sz="1600" b="1">
                <a:solidFill>
                  <a:srgbClr val="606060"/>
                </a:solidFill>
                <a:latin typeface="Calibri" pitchFamily="34" charset="0"/>
              </a:rPr>
              <a:t>efficient Class-D </a:t>
            </a:r>
            <a:r>
              <a:rPr lang="en-US" sz="1600">
                <a:solidFill>
                  <a:srgbClr val="606060"/>
                </a:solidFill>
                <a:latin typeface="Calibri" pitchFamily="34" charset="0"/>
              </a:rPr>
              <a:t>audio amplifiers, which have a wide-range of  digital </a:t>
            </a:r>
            <a:r>
              <a:rPr lang="en-US" sz="1600" b="1">
                <a:solidFill>
                  <a:srgbClr val="606060"/>
                </a:solidFill>
                <a:latin typeface="Calibri" pitchFamily="34" charset="0"/>
              </a:rPr>
              <a:t>audio processing </a:t>
            </a:r>
            <a:r>
              <a:rPr lang="en-US" sz="1600">
                <a:solidFill>
                  <a:srgbClr val="606060"/>
                </a:solidFill>
                <a:latin typeface="Calibri" pitchFamily="34" charset="0"/>
              </a:rPr>
              <a:t>capability. These are commonly found in TV’s, Laptop’s &amp; other cool gadgets!!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7C6295B-59A3-42F2-BE7A-5B32B6ACE404}" type="slidenum">
              <a:rPr lang="en-US" sz="800">
                <a:latin typeface="Calibri" pitchFamily="34" charset="0"/>
              </a:rPr>
              <a:pPr algn="r"/>
              <a:t>7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TAS57xx Products Comparison</a:t>
            </a:r>
          </a:p>
        </p:txBody>
      </p:sp>
      <p:graphicFrame>
        <p:nvGraphicFramePr>
          <p:cNvPr id="346714" name="Group 1626"/>
          <p:cNvGraphicFramePr>
            <a:graphicFrameLocks noGrp="1"/>
          </p:cNvGraphicFramePr>
          <p:nvPr/>
        </p:nvGraphicFramePr>
        <p:xfrm>
          <a:off x="180975" y="1938338"/>
          <a:ext cx="8724900" cy="2897188"/>
        </p:xfrm>
        <a:graphic>
          <a:graphicData uri="http://schemas.openxmlformats.org/drawingml/2006/table">
            <a:tbl>
              <a:tblPr/>
              <a:tblGrid>
                <a:gridCol w="1774825"/>
                <a:gridCol w="1497013"/>
                <a:gridCol w="1112837"/>
                <a:gridCol w="1076325"/>
                <a:gridCol w="1074738"/>
                <a:gridCol w="1076325"/>
                <a:gridCol w="1112837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Feature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TAS5721MD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TAS5729MD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TAS5727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TAS5733M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TAS5739MD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TAS5760MD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Output Power @ 10% THD+N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2x10W (8Ω BTL) @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2x15W (8Ω BTL) @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2x25W (8Ω BTL) @ 20V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2x20W (8Ω BTL) @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2x25W (8Ω BTL) @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2x25W (8Ω BTL) @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Supply Range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4.5 to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4.5 to 24V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 to 26V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 to 26V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 to 26V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4.5 to 24V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Minimum Load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4Ω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Closed-Loop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Output Configuration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2.1,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BTL Stereo, SE Stereo , PBTL Mono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BTL Stereo, PBTL Mono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BTL Stereo, PBTL Mono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BTL Stereo, PBTL Mono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BTL Stereo, PBTL Mono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BTL Stereo, PBTL Mono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Digital Audio Processing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DirectPath Headphone/Line Driver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Package Size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48-Pin HTSSOP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48-Pin HTSSOP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48-Pin HTQFP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48-Pin HTQFP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48-Pin HTQFP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48-Pin HTSSOP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1DD243-CD18-4AD6-BBC5-85F76A6C464F}" type="slidenum">
              <a:rPr lang="en-US" sz="800">
                <a:latin typeface="Calibri" pitchFamily="34" charset="0"/>
              </a:rPr>
              <a:pPr algn="r"/>
              <a:t>8</a:t>
            </a:fld>
            <a:endParaRPr lang="en-US" sz="800">
              <a:latin typeface="Calibri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775" y="144463"/>
            <a:ext cx="8458200" cy="814387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TAS57xx Digital Audio Processing Intro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185863"/>
            <a:ext cx="8477250" cy="500697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TAS57xx are I2C slave devices. 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Several TAS57xx devices have the option of multi-slave address, where the device address is set by a ASEL pin.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Standard (100KHz) &amp; Fast  (400KHz) I2C rates are supported.</a:t>
            </a: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TAS57xx devices have a fixed I2C register map. 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Registers are used to set the device in different configurations and configure  the DAP flow.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Error-Register can be polled to check for any error conditions such as clock-error’s, Over Temperature, Over-Current, Under-Voltage etc..</a:t>
            </a: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0000CC"/>
                </a:solidFill>
                <a:latin typeface="Calibri" pitchFamily="34" charset="0"/>
              </a:rPr>
              <a:t>TAS57xx devices mostly have a DAP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Input Mixer, Bi-Quads, DRC, Output Mixer, THD Manager, etc..</a:t>
            </a: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lvl="1" eaLnBrk="1" hangingPunct="1"/>
            <a:endParaRPr lang="en-US" dirty="0" smtClean="0">
              <a:latin typeface="Calibri" pitchFamily="34" charset="0"/>
            </a:endParaRPr>
          </a:p>
          <a:p>
            <a:pPr lvl="1" eaLnBrk="1" hangingPunct="1">
              <a:buFontTx/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TAS57xx Audio Processing Flow</a:t>
            </a:r>
            <a:endParaRPr lang="en-US" smtClean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Home Audio Group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D818D-D3DB-4632-BE78-F95EC70729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9461" name="Text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820150" y="6416675"/>
            <a:ext cx="32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sym typeface="Wingdings" pitchFamily="2" charset="2"/>
                <a:hlinkClick r:id="rId3" action="ppaction://hlinksldjump"/>
              </a:rPr>
              <a:t>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_Standard_PowerPoint_NDARestrictions-v2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TI_Standard_PowerPoint_NDARestrictions-v2</Template>
  <TotalTime>10057</TotalTime>
  <Words>3317</Words>
  <Application>Microsoft Office PowerPoint</Application>
  <PresentationFormat>On-screen Show (4:3)</PresentationFormat>
  <Paragraphs>514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TI_Standard_PowerPoint_NDARestrictions-v2</vt:lpstr>
      <vt:lpstr>Visio</vt:lpstr>
      <vt:lpstr>TAS57xx DAP Workshop</vt:lpstr>
      <vt:lpstr>Agenda</vt:lpstr>
      <vt:lpstr>TAS57xx Products Overview</vt:lpstr>
      <vt:lpstr>        TAS57xx  Black-Box View     </vt:lpstr>
      <vt:lpstr>TAS5719 Functional Block Diagram</vt:lpstr>
      <vt:lpstr>TAS57xx Flavors!</vt:lpstr>
      <vt:lpstr>TAS57xx Products Comparison</vt:lpstr>
      <vt:lpstr>TAS57xx Digital Audio Processing Intro</vt:lpstr>
      <vt:lpstr>TAS57xx Audio Processing Flow</vt:lpstr>
      <vt:lpstr>TAS57xx Example DAP flow</vt:lpstr>
      <vt:lpstr>DAP Block Details…</vt:lpstr>
      <vt:lpstr>More on DRC/AGL…</vt:lpstr>
      <vt:lpstr>EQ – Concept(s), Formulae etc..</vt:lpstr>
      <vt:lpstr>EQ – Concept(s), Formulae etc..</vt:lpstr>
      <vt:lpstr>EQ – Register Mapping</vt:lpstr>
      <vt:lpstr>EQ – Coefficient Format Conversion</vt:lpstr>
      <vt:lpstr>EQ-Use Case Examples</vt:lpstr>
      <vt:lpstr>Example – frequency response of an LCD-TV speaker.</vt:lpstr>
      <vt:lpstr>More on Bi-Quads / EQ…</vt:lpstr>
      <vt:lpstr>EQ - Example Plots</vt:lpstr>
      <vt:lpstr>EQ Example - Compensating roll-off</vt:lpstr>
      <vt:lpstr>DRC AND AGL COMPARISON</vt:lpstr>
      <vt:lpstr>COMPRESSION WITH AGL</vt:lpstr>
      <vt:lpstr>AGL FORMULA</vt:lpstr>
      <vt:lpstr>Two-Band DRC</vt:lpstr>
      <vt:lpstr>2-Band DRC (Series vs. Parallel flow)</vt:lpstr>
      <vt:lpstr>PARALLEL AGL PROCESS FLOW</vt:lpstr>
      <vt:lpstr>SERIES AGL PROCESS FLOW</vt:lpstr>
      <vt:lpstr>PARALLEL VS SERIES</vt:lpstr>
      <vt:lpstr>WHY DECOUPLE VOLUME – SERIES</vt:lpstr>
      <vt:lpstr>2-Band DRC : Combined Response</vt:lpstr>
      <vt:lpstr>PROCEDURES – 2 BANDS</vt:lpstr>
      <vt:lpstr>PARALLEL AND SERIES SETTINGS</vt:lpstr>
      <vt:lpstr>ADJUSTING HIGHER BAND</vt:lpstr>
      <vt:lpstr>ADJUSTING LOWER BAND</vt:lpstr>
      <vt:lpstr>Elements of DRC</vt:lpstr>
      <vt:lpstr>DRC - Threshold</vt:lpstr>
      <vt:lpstr>DRC - Attack &amp; Decay time</vt:lpstr>
      <vt:lpstr>FINAL ADJUSTMENTS</vt:lpstr>
      <vt:lpstr>Other DAP Blocks: THD Manager</vt:lpstr>
      <vt:lpstr>THD Manager: Output Peak Power Limit</vt:lpstr>
      <vt:lpstr>THD Manager: AGL/DRC Re-tuning</vt:lpstr>
      <vt:lpstr>Other DAP blocks: PWM  Level Meter</vt:lpstr>
      <vt:lpstr>Typical TAS57xx EVM</vt:lpstr>
      <vt:lpstr>Layout Guidelines</vt:lpstr>
    </vt:vector>
  </TitlesOfParts>
  <Company>Texas Instruments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a0873521</dc:creator>
  <cp:lastModifiedBy>Damian Lewis</cp:lastModifiedBy>
  <cp:revision>35</cp:revision>
  <dcterms:created xsi:type="dcterms:W3CDTF">2013-08-29T12:37:10Z</dcterms:created>
  <dcterms:modified xsi:type="dcterms:W3CDTF">2014-01-23T17:16:28Z</dcterms:modified>
</cp:coreProperties>
</file>