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80" r:id="rId3"/>
    <p:sldId id="282" r:id="rId4"/>
    <p:sldId id="257" r:id="rId5"/>
    <p:sldId id="258" r:id="rId6"/>
    <p:sldId id="264" r:id="rId7"/>
    <p:sldId id="259" r:id="rId8"/>
    <p:sldId id="261" r:id="rId9"/>
    <p:sldId id="262" r:id="rId10"/>
    <p:sldId id="260" r:id="rId11"/>
    <p:sldId id="263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6" r:id="rId22"/>
    <p:sldId id="275" r:id="rId23"/>
    <p:sldId id="277" r:id="rId24"/>
    <p:sldId id="278" r:id="rId25"/>
    <p:sldId id="279" r:id="rId26"/>
  </p:sldIdLst>
  <p:sldSz cx="9144000" cy="6858000" type="screen4x3"/>
  <p:notesSz cx="7010400" cy="9296400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3155-C947-466D-B9A7-4949A07B341C}" type="datetimeFigureOut">
              <a:rPr lang="en-US"/>
              <a:pPr>
                <a:defRPr/>
              </a:pPr>
              <a:t>3/2/2012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7AD8D-4FD5-4254-85EC-94E240A7FA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DB201-C1ED-455E-87E7-3B09A293C007}" type="datetimeFigureOut">
              <a:rPr lang="en-US"/>
              <a:pPr>
                <a:defRPr/>
              </a:pPr>
              <a:t>3/2/2012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F3E1F-1DD0-47E5-8B4F-C9663B2E6E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90600"/>
            <a:ext cx="8229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Rectangle 25"/>
          <p:cNvSpPr>
            <a:spLocks noChangeArrowheads="1"/>
          </p:cNvSpPr>
          <p:nvPr userDrawn="1"/>
        </p:nvSpPr>
        <p:spPr bwMode="auto">
          <a:xfrm>
            <a:off x="338138" y="6477000"/>
            <a:ext cx="8462962" cy="315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cs typeface="Arial" charset="0"/>
            </a:endParaRPr>
          </a:p>
        </p:txBody>
      </p:sp>
      <p:pic>
        <p:nvPicPr>
          <p:cNvPr id="1029" name="Picture 8" descr="ti_hz_1c_pos_rgb_jpg.jpg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1950" y="6503988"/>
            <a:ext cx="11318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 userDrawn="1">
            <p:custDataLst>
              <p:tags r:id="rId6"/>
            </p:custDataLst>
          </p:nvPr>
        </p:nvSpPr>
        <p:spPr>
          <a:xfrm>
            <a:off x="7425072" y="6498264"/>
            <a:ext cx="1357103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  <a:latin typeface="Calibri"/>
                <a:cs typeface="Arial" charset="0"/>
              </a:rPr>
              <a:t>Multicore Training</a:t>
            </a:r>
            <a:endParaRPr lang="en-US" sz="12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prstClr val="black"/>
              </a:solidFill>
              <a:latin typeface="Calibri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7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Configuring the External memory Controller of C6678 – C6670 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18589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US" smtClean="0"/>
              <a:t>CIV Application team </a:t>
            </a:r>
          </a:p>
          <a:p>
            <a:pPr algn="ctr" eaLnBrk="1" hangingPunct="1">
              <a:buFont typeface="Arial" charset="0"/>
              <a:buNone/>
            </a:pPr>
            <a:r>
              <a:rPr lang="en-US" smtClean="0"/>
              <a:t>July 2011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sz="2000" dirty="0" smtClean="0"/>
              <a:t>Shared memory (MCMS RAM address 0c0000000 to 0c3f </a:t>
            </a:r>
            <a:r>
              <a:rPr lang="en-US" sz="2000" dirty="0" err="1" smtClean="0"/>
              <a:t>ffff</a:t>
            </a:r>
            <a:r>
              <a:rPr lang="en-US" sz="2000" dirty="0" smtClean="0"/>
              <a:t>) is L1 </a:t>
            </a:r>
            <a:r>
              <a:rPr lang="en-US" sz="2000" dirty="0" smtClean="0"/>
              <a:t>cacheable, </a:t>
            </a:r>
            <a:r>
              <a:rPr lang="en-US" sz="2000" dirty="0" smtClean="0"/>
              <a:t>but not L2 cacheable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User assumptions:</a:t>
            </a:r>
          </a:p>
          <a:p>
            <a:pPr lvl="2" eaLnBrk="1" hangingPunct="1"/>
            <a:r>
              <a:rPr lang="en-US" sz="1600" dirty="0" smtClean="0"/>
              <a:t>Make </a:t>
            </a:r>
            <a:r>
              <a:rPr lang="en-US" sz="1600" dirty="0" smtClean="0"/>
              <a:t>the first 1M of it L2 cacheable (and thus make it L3 memory</a:t>
            </a:r>
            <a:r>
              <a:rPr lang="en-US" sz="1600" dirty="0" smtClean="0"/>
              <a:t>).</a:t>
            </a:r>
            <a:endParaRPr lang="en-US" sz="1600" dirty="0" smtClean="0"/>
          </a:p>
          <a:p>
            <a:pPr lvl="2" eaLnBrk="1" hangingPunct="1"/>
            <a:r>
              <a:rPr lang="en-US" sz="1600" dirty="0" smtClean="0"/>
              <a:t>Protect </a:t>
            </a:r>
            <a:r>
              <a:rPr lang="en-US" sz="1600" dirty="0" smtClean="0"/>
              <a:t>this memory so that user and supervisor can read and write but not execute from this memory</a:t>
            </a:r>
          </a:p>
          <a:p>
            <a:pPr lvl="1" eaLnBrk="1" hangingPunct="1"/>
            <a:r>
              <a:rPr lang="en-US" sz="2000" dirty="0" smtClean="0"/>
              <a:t>The user must configure the MPAX and the MAR registers.</a:t>
            </a:r>
          </a:p>
          <a:p>
            <a:pPr lvl="1" eaLnBrk="1" hangingPunct="1"/>
            <a:endParaRPr lang="en-US" sz="2000" dirty="0" smtClean="0"/>
          </a:p>
          <a:p>
            <a:pPr lvl="1" eaLnBrk="1" hangingPunct="1"/>
            <a:endParaRPr lang="en-US" sz="2000" dirty="0" smtClean="0"/>
          </a:p>
          <a:p>
            <a:pPr lvl="1" eaLnBrk="1" hangingPunct="1"/>
            <a:endParaRPr lang="en-US" sz="2000" dirty="0" smtClean="0"/>
          </a:p>
          <a:p>
            <a:pPr lvl="1" eaLnBrk="1" hangingPunct="1"/>
            <a:endParaRPr lang="en-US" sz="2000" dirty="0" smtClean="0"/>
          </a:p>
          <a:p>
            <a:pPr lvl="2" eaLnBrk="1" hangingPunct="1"/>
            <a:endParaRPr lang="en-US" sz="1600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9906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Example 1: </a:t>
            </a:r>
            <a:r>
              <a:rPr lang="en-US" sz="3200" dirty="0" smtClean="0"/>
              <a:t>Enable L2 Cache for MC Shared </a:t>
            </a:r>
            <a:r>
              <a:rPr lang="en-US" sz="3200" dirty="0" smtClean="0"/>
              <a:t>Memory</a:t>
            </a:r>
            <a:br>
              <a:rPr lang="en-US" sz="3200" dirty="0" smtClean="0"/>
            </a:br>
            <a:r>
              <a:rPr lang="en-US" sz="3200" dirty="0" smtClean="0"/>
              <a:t>Assumptions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pPr eaLnBrk="1" hangingPunct="1"/>
            <a:r>
              <a:rPr lang="en-US" sz="1600" dirty="0" smtClean="0"/>
              <a:t>Configuring the </a:t>
            </a:r>
            <a:r>
              <a:rPr lang="en-US" sz="1600" dirty="0" smtClean="0"/>
              <a:t>MPAX </a:t>
            </a:r>
            <a:r>
              <a:rPr lang="en-US" sz="1600" dirty="0" smtClean="0"/>
              <a:t>register:</a:t>
            </a:r>
            <a:endParaRPr lang="en-US" sz="1600" dirty="0" smtClean="0"/>
          </a:p>
          <a:p>
            <a:pPr lvl="1" eaLnBrk="1" hangingPunct="1"/>
            <a:r>
              <a:rPr lang="en-US" sz="1600" dirty="0" smtClean="0"/>
              <a:t>Use any MPAX register that is </a:t>
            </a:r>
            <a:r>
              <a:rPr lang="en-US" sz="1600" dirty="0" smtClean="0"/>
              <a:t>available (e.g., Register 3)..</a:t>
            </a:r>
            <a:endParaRPr lang="en-US" sz="1600" dirty="0" smtClean="0"/>
          </a:p>
          <a:p>
            <a:pPr lvl="1" eaLnBrk="1" hangingPunct="1"/>
            <a:r>
              <a:rPr lang="en-US" sz="1600" dirty="0" smtClean="0"/>
              <a:t>Configure segment size to be </a:t>
            </a:r>
            <a:r>
              <a:rPr lang="en-US" sz="1600" dirty="0" smtClean="0"/>
              <a:t>1M.</a:t>
            </a:r>
            <a:endParaRPr lang="en-US" sz="1600" dirty="0" smtClean="0"/>
          </a:p>
          <a:p>
            <a:pPr lvl="1" eaLnBrk="1" hangingPunct="1"/>
            <a:r>
              <a:rPr lang="en-US" sz="1600" dirty="0" smtClean="0"/>
              <a:t>Give a different logical address to the first 1Mbytes of shared </a:t>
            </a:r>
            <a:r>
              <a:rPr lang="en-US" sz="1600" dirty="0" smtClean="0"/>
              <a:t>L2.</a:t>
            </a:r>
            <a:endParaRPr lang="en-US" sz="1600" dirty="0" smtClean="0"/>
          </a:p>
          <a:p>
            <a:pPr lvl="1" eaLnBrk="1" hangingPunct="1"/>
            <a:r>
              <a:rPr lang="en-US" sz="1600" dirty="0" smtClean="0"/>
              <a:t>The logical address will present a memory that does not exist on the </a:t>
            </a:r>
            <a:r>
              <a:rPr lang="en-US" sz="1600" dirty="0" smtClean="0"/>
              <a:t>board.</a:t>
            </a:r>
            <a:br>
              <a:rPr lang="en-US" sz="1600" dirty="0" smtClean="0"/>
            </a:br>
            <a:r>
              <a:rPr lang="en-US" sz="1600" dirty="0" smtClean="0"/>
              <a:t>For example: If </a:t>
            </a:r>
            <a:r>
              <a:rPr lang="en-US" sz="1600" dirty="0" smtClean="0"/>
              <a:t>there is  512M bytes of external memory (from address 0xc000 0000 to address  0xdfff </a:t>
            </a:r>
            <a:r>
              <a:rPr lang="en-US" sz="1600" dirty="0" err="1" smtClean="0"/>
              <a:t>ffff</a:t>
            </a:r>
            <a:r>
              <a:rPr lang="en-US" sz="1600" dirty="0" smtClean="0"/>
              <a:t>), choose </a:t>
            </a:r>
            <a:r>
              <a:rPr lang="en-US" sz="1600" dirty="0" smtClean="0"/>
              <a:t>the logical address to start at address  0xe000 0000</a:t>
            </a:r>
          </a:p>
          <a:p>
            <a:pPr lvl="1" eaLnBrk="1" hangingPunct="1"/>
            <a:r>
              <a:rPr lang="en-US" sz="1600" dirty="0" smtClean="0"/>
              <a:t>The </a:t>
            </a:r>
            <a:r>
              <a:rPr lang="en-US" sz="1600" dirty="0" smtClean="0"/>
              <a:t>protection bits are 00110110 (two reserved bits, Supervisor read, write, execute, user read, write, execute)</a:t>
            </a:r>
          </a:p>
          <a:p>
            <a:pPr eaLnBrk="1" hangingPunct="1"/>
            <a:r>
              <a:rPr lang="en-US" sz="1600" dirty="0" smtClean="0"/>
              <a:t>Segment 3 registers are at addresses 0x0800 0018 (low register) and 0x0800 001c (high register</a:t>
            </a:r>
            <a:r>
              <a:rPr lang="en-US" sz="1600" dirty="0" smtClean="0"/>
              <a:t>).</a:t>
            </a:r>
            <a:endParaRPr lang="en-US" sz="1600" dirty="0" smtClean="0"/>
          </a:p>
          <a:p>
            <a:pPr eaLnBrk="1" hangingPunct="1"/>
            <a:r>
              <a:rPr lang="en-US" sz="1600" dirty="0" smtClean="0"/>
              <a:t>Segment 3 has the following values:</a:t>
            </a:r>
          </a:p>
          <a:p>
            <a:pPr lvl="1" eaLnBrk="1" hangingPunct="1"/>
            <a:r>
              <a:rPr lang="en-US" sz="1600" dirty="0" smtClean="0"/>
              <a:t>Size = 1M = 10011b = 0x13  - 5 LSB of low register</a:t>
            </a:r>
          </a:p>
          <a:p>
            <a:pPr lvl="1" eaLnBrk="1" hangingPunct="1"/>
            <a:r>
              <a:rPr lang="en-US" sz="1600" dirty="0" smtClean="0"/>
              <a:t>7 bits reserved, written as zeros 0000000b</a:t>
            </a:r>
          </a:p>
          <a:p>
            <a:pPr lvl="1" eaLnBrk="1" hangingPunct="1"/>
            <a:r>
              <a:rPr lang="en-US" sz="1600" dirty="0" smtClean="0"/>
              <a:t>Logical base address 0x00E00  (12 </a:t>
            </a:r>
            <a:r>
              <a:rPr lang="en-US" sz="1600" dirty="0" smtClean="0"/>
              <a:t>bits with the </a:t>
            </a:r>
            <a:r>
              <a:rPr lang="en-US" sz="1600" dirty="0" smtClean="0"/>
              <a:t>20 zero bits from the size </a:t>
            </a:r>
            <a:r>
              <a:rPr lang="en-US" sz="1600" dirty="0" smtClean="0"/>
              <a:t>of the </a:t>
            </a:r>
            <a:r>
              <a:rPr lang="en-US" sz="1600" dirty="0" smtClean="0"/>
              <a:t>logical base address </a:t>
            </a:r>
            <a:r>
              <a:rPr lang="en-US" sz="1600" dirty="0" smtClean="0"/>
              <a:t>are </a:t>
            </a:r>
            <a:r>
              <a:rPr lang="en-US" sz="1600" dirty="0" smtClean="0"/>
              <a:t>0xE00</a:t>
            </a:r>
            <a:r>
              <a:rPr lang="en-US" sz="1600" b="1" dirty="0" smtClean="0"/>
              <a:t>00000</a:t>
            </a:r>
            <a:r>
              <a:rPr lang="en-US" sz="1600" dirty="0" smtClean="0"/>
              <a:t>). So </a:t>
            </a:r>
            <a:r>
              <a:rPr lang="en-US" sz="1600" dirty="0" smtClean="0"/>
              <a:t>the low register at address 0x08000018 </a:t>
            </a:r>
            <a:r>
              <a:rPr lang="en-US" sz="1600" dirty="0" smtClean="0"/>
              <a:t>is:</a:t>
            </a:r>
            <a:br>
              <a:rPr lang="en-US" sz="1600" dirty="0" smtClean="0"/>
            </a:br>
            <a:r>
              <a:rPr lang="en-US" sz="1600" b="1" dirty="0" smtClean="0"/>
              <a:t>0000 </a:t>
            </a:r>
            <a:r>
              <a:rPr lang="en-US" sz="1600" b="1" dirty="0" smtClean="0"/>
              <a:t>0000 1110 0000 0000 0000 0001 0011  </a:t>
            </a:r>
          </a:p>
          <a:p>
            <a:pPr lvl="1" eaLnBrk="1" hangingPunct="1"/>
            <a:r>
              <a:rPr lang="en-US" sz="1600" dirty="0" smtClean="0"/>
              <a:t>Physical (replacement) base address 0x000c0 (16 bits, with the 20 bits from the size the physical base address is 0x0c0</a:t>
            </a:r>
            <a:r>
              <a:rPr lang="en-US" sz="1600" b="1" dirty="0" smtClean="0"/>
              <a:t>00000</a:t>
            </a:r>
            <a:r>
              <a:rPr lang="en-US" sz="1600" dirty="0" smtClean="0"/>
              <a:t>). So </a:t>
            </a:r>
            <a:r>
              <a:rPr lang="en-US" sz="1600" dirty="0" smtClean="0"/>
              <a:t>the high register at address 0x0800001C </a:t>
            </a:r>
            <a:r>
              <a:rPr lang="en-US" sz="1600" dirty="0" smtClean="0"/>
              <a:t>is:</a:t>
            </a:r>
            <a:br>
              <a:rPr lang="en-US" sz="1600" dirty="0" smtClean="0"/>
            </a:br>
            <a:r>
              <a:rPr lang="en-US" sz="1600" b="1" dirty="0" smtClean="0"/>
              <a:t>0000 </a:t>
            </a:r>
            <a:r>
              <a:rPr lang="en-US" sz="1600" b="1" dirty="0" smtClean="0"/>
              <a:t>0000 0000 1110 0000 0011 0110 </a:t>
            </a:r>
          </a:p>
          <a:p>
            <a:pPr lvl="3" eaLnBrk="1" hangingPunct="1"/>
            <a:endParaRPr lang="en-US" sz="1200" dirty="0" smtClean="0"/>
          </a:p>
          <a:p>
            <a:pPr lvl="2" eaLnBrk="1" hangingPunct="1"/>
            <a:endParaRPr lang="en-US" sz="1600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9144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Example 1: </a:t>
            </a:r>
            <a:r>
              <a:rPr lang="en-US" sz="3200" dirty="0" smtClean="0"/>
              <a:t>Enable L2 Cache for MC Shared </a:t>
            </a:r>
            <a:r>
              <a:rPr lang="en-US" sz="3200" dirty="0" smtClean="0"/>
              <a:t>Memory</a:t>
            </a:r>
            <a:br>
              <a:rPr lang="en-US" sz="3200" dirty="0" smtClean="0"/>
            </a:br>
            <a:r>
              <a:rPr lang="en-US" sz="3200" dirty="0" smtClean="0"/>
              <a:t>Configuring MPAX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Configuring the </a:t>
            </a:r>
            <a:r>
              <a:rPr lang="en-US" sz="2400" dirty="0" smtClean="0"/>
              <a:t>MAR </a:t>
            </a:r>
            <a:r>
              <a:rPr lang="en-US" sz="2400" dirty="0" smtClean="0"/>
              <a:t>register:</a:t>
            </a:r>
          </a:p>
          <a:p>
            <a:pPr lvl="1" eaLnBrk="1" hangingPunct="1"/>
            <a:r>
              <a:rPr lang="en-US" sz="2000" dirty="0" smtClean="0"/>
              <a:t>The MAR </a:t>
            </a:r>
            <a:r>
              <a:rPr lang="en-US" sz="2000" dirty="0" smtClean="0"/>
              <a:t>register that </a:t>
            </a:r>
            <a:r>
              <a:rPr lang="en-US" sz="2000" dirty="0" smtClean="0"/>
              <a:t>corresponds </a:t>
            </a:r>
            <a:r>
              <a:rPr lang="en-US" sz="2000" dirty="0" smtClean="0"/>
              <a:t>to logical address 0xe000 0000 is MAR 224 at address </a:t>
            </a:r>
            <a:r>
              <a:rPr lang="en-US" sz="2000" dirty="0" smtClean="0"/>
              <a:t>0x01848380.</a:t>
            </a:r>
          </a:p>
          <a:p>
            <a:pPr lvl="1" eaLnBrk="1" hangingPunct="1"/>
            <a:r>
              <a:rPr lang="en-US" sz="2000" dirty="0" smtClean="0"/>
              <a:t>This </a:t>
            </a:r>
            <a:r>
              <a:rPr lang="en-US" sz="2000" dirty="0" smtClean="0"/>
              <a:t>register controls 4M of memory, from 0xe000 0000 to 0xe0ff </a:t>
            </a:r>
            <a:r>
              <a:rPr lang="en-US" sz="2000" dirty="0" err="1" smtClean="0"/>
              <a:t>ffff</a:t>
            </a:r>
            <a:r>
              <a:rPr lang="en-US" sz="2000" dirty="0" smtClean="0"/>
              <a:t> – even though only 1M of this memory is mapped into a “real” physical </a:t>
            </a:r>
            <a:r>
              <a:rPr lang="en-US" sz="2000" dirty="0" smtClean="0"/>
              <a:t>memory.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Assume that the user wants to enable both, the cache and the </a:t>
            </a:r>
            <a:r>
              <a:rPr lang="en-US" sz="2000" dirty="0" smtClean="0"/>
              <a:t>pre-fetch. So the </a:t>
            </a:r>
            <a:r>
              <a:rPr lang="en-US" sz="2000" dirty="0" smtClean="0"/>
              <a:t>value of the MAR register is set </a:t>
            </a:r>
            <a:r>
              <a:rPr lang="en-US" sz="2000" dirty="0" smtClean="0"/>
              <a:t>to:</a:t>
            </a:r>
            <a:br>
              <a:rPr lang="en-US" sz="2000" dirty="0" smtClean="0"/>
            </a:br>
            <a:r>
              <a:rPr lang="en-US" sz="2000" b="1" dirty="0" smtClean="0"/>
              <a:t>0000 </a:t>
            </a:r>
            <a:r>
              <a:rPr lang="en-US" sz="2000" b="1" dirty="0" smtClean="0"/>
              <a:t>0000 0000 0000 0000 0000 0000 1001</a:t>
            </a:r>
          </a:p>
          <a:p>
            <a:pPr lvl="2" eaLnBrk="1" hangingPunct="1"/>
            <a:endParaRPr lang="en-US" sz="16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9144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Example 1: </a:t>
            </a:r>
            <a:r>
              <a:rPr lang="en-US" sz="3200" dirty="0" smtClean="0"/>
              <a:t>Enable L2 Cache for MC Shared </a:t>
            </a:r>
            <a:r>
              <a:rPr lang="en-US" sz="3200" dirty="0" smtClean="0"/>
              <a:t>Memory</a:t>
            </a:r>
            <a:br>
              <a:rPr lang="en-US" sz="3200" dirty="0" smtClean="0"/>
            </a:br>
            <a:r>
              <a:rPr lang="en-US" sz="3200" dirty="0" smtClean="0"/>
              <a:t>Configuring MAR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Shared memory (MCMS RAM address 0c0000000 to 0c3f </a:t>
            </a:r>
            <a:r>
              <a:rPr lang="en-US" sz="2400" dirty="0" err="1" smtClean="0"/>
              <a:t>ffff</a:t>
            </a:r>
            <a:r>
              <a:rPr lang="en-US" sz="2400" dirty="0" smtClean="0"/>
              <a:t>) is L1 cacheable.  The coherency is not guaranteed between L1 cache and shared </a:t>
            </a:r>
            <a:r>
              <a:rPr lang="en-US" sz="2400" dirty="0" smtClean="0"/>
              <a:t>memory.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If the user wants to use the shared memory to communicate between cores, </a:t>
            </a:r>
            <a:r>
              <a:rPr lang="en-US" sz="2400" dirty="0" smtClean="0"/>
              <a:t>they </a:t>
            </a:r>
            <a:r>
              <a:rPr lang="en-US" sz="2400" dirty="0" smtClean="0"/>
              <a:t>must manually manage the L1 coherency or disable the </a:t>
            </a:r>
            <a:r>
              <a:rPr lang="en-US" sz="2400" dirty="0" smtClean="0"/>
              <a:t>“cache-ability” </a:t>
            </a:r>
            <a:r>
              <a:rPr lang="en-US" sz="2400" dirty="0" smtClean="0"/>
              <a:t>of the shared </a:t>
            </a:r>
            <a:r>
              <a:rPr lang="en-US" sz="2400" dirty="0" smtClean="0"/>
              <a:t>memory.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This example uses </a:t>
            </a:r>
            <a:r>
              <a:rPr lang="en-US" sz="2400" dirty="0" smtClean="0"/>
              <a:t>the same MPAX registers as in </a:t>
            </a:r>
            <a:r>
              <a:rPr lang="en-US" sz="2400" dirty="0" smtClean="0"/>
              <a:t>Example 1. However</a:t>
            </a:r>
            <a:r>
              <a:rPr lang="en-US" sz="2400" dirty="0" smtClean="0"/>
              <a:t>, </a:t>
            </a:r>
            <a:r>
              <a:rPr lang="en-US" sz="2400" dirty="0" smtClean="0"/>
              <a:t>the </a:t>
            </a:r>
            <a:r>
              <a:rPr lang="en-US" sz="2400" dirty="0" smtClean="0"/>
              <a:t>value of the correspondent MAR register (MAR 224 at address 0x01848380 ) </a:t>
            </a:r>
            <a:r>
              <a:rPr lang="en-US" sz="2400" dirty="0" smtClean="0"/>
              <a:t>is changed to disable cache </a:t>
            </a:r>
            <a:r>
              <a:rPr lang="en-US" sz="2400" dirty="0" smtClean="0"/>
              <a:t>and </a:t>
            </a:r>
            <a:r>
              <a:rPr lang="en-US" sz="2400" dirty="0" smtClean="0"/>
              <a:t>pre-fetch.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Thus, the </a:t>
            </a:r>
            <a:r>
              <a:rPr lang="en-US" sz="2400" dirty="0" smtClean="0"/>
              <a:t>MAR register </a:t>
            </a:r>
            <a:r>
              <a:rPr lang="en-US" sz="2400" dirty="0" smtClean="0"/>
              <a:t>is set to the value </a:t>
            </a:r>
            <a:r>
              <a:rPr lang="en-US" sz="2400" dirty="0" smtClean="0"/>
              <a:t>0x0000 </a:t>
            </a:r>
            <a:r>
              <a:rPr lang="en-US" sz="2400" dirty="0" smtClean="0"/>
              <a:t>0000.</a:t>
            </a:r>
            <a:endParaRPr lang="en-US" sz="2400" dirty="0" smtClean="0"/>
          </a:p>
          <a:p>
            <a:pPr lvl="1" eaLnBrk="1" hangingPunct="1"/>
            <a:endParaRPr lang="en-US" sz="2000" dirty="0" smtClean="0"/>
          </a:p>
          <a:p>
            <a:pPr lvl="1" eaLnBrk="1" hangingPunct="1"/>
            <a:endParaRPr lang="en-US" sz="2000" dirty="0" smtClean="0"/>
          </a:p>
          <a:p>
            <a:pPr lvl="1" eaLnBrk="1" hangingPunct="1"/>
            <a:endParaRPr lang="en-US" sz="2000" dirty="0" smtClean="0"/>
          </a:p>
          <a:p>
            <a:pPr lvl="2" eaLnBrk="1" hangingPunct="1"/>
            <a:endParaRPr lang="en-US" sz="16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9144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smtClean="0"/>
              <a:t>Example 2: Disable L1 </a:t>
            </a:r>
            <a:r>
              <a:rPr lang="en-US" sz="3100" dirty="0" smtClean="0"/>
              <a:t>Cache </a:t>
            </a:r>
            <a:r>
              <a:rPr lang="en-US" sz="3100" dirty="0" smtClean="0"/>
              <a:t>from </a:t>
            </a:r>
            <a:r>
              <a:rPr lang="en-US" sz="3100" dirty="0" smtClean="0"/>
              <a:t>MC Shared </a:t>
            </a:r>
            <a:r>
              <a:rPr lang="en-US" sz="3100" dirty="0" smtClean="0"/>
              <a:t>Memory</a:t>
            </a:r>
            <a:endParaRPr lang="en-US" sz="31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8683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smtClean="0"/>
              <a:t>Example 3: </a:t>
            </a:r>
            <a:r>
              <a:rPr lang="en-US" sz="3100" dirty="0" smtClean="0"/>
              <a:t>Sharing </a:t>
            </a:r>
            <a:r>
              <a:rPr lang="en-US" sz="3100" dirty="0" smtClean="0"/>
              <a:t>Very Large </a:t>
            </a:r>
            <a:r>
              <a:rPr lang="en-US" sz="3100" dirty="0" smtClean="0"/>
              <a:t>DDR for </a:t>
            </a:r>
            <a:r>
              <a:rPr lang="en-US" sz="3100" dirty="0" smtClean="0"/>
              <a:t>Different Cores</a:t>
            </a:r>
            <a:endParaRPr lang="en-US" sz="31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 rtlCol="0">
            <a:normAutofit fontScale="70000" lnSpcReduction="20000"/>
          </a:bodyPr>
          <a:lstStyle/>
          <a:p>
            <a:pPr eaLnBrk="1" hangingPunct="1">
              <a:defRPr/>
            </a:pPr>
            <a:r>
              <a:rPr lang="en-US" sz="2800" dirty="0" smtClean="0"/>
              <a:t>The DDR controller supports up to 8GB of external memory</a:t>
            </a:r>
            <a:r>
              <a:rPr lang="en-US" sz="2800" dirty="0" smtClean="0"/>
              <a:t>.</a:t>
            </a:r>
          </a:p>
          <a:p>
            <a:pPr lvl="1" eaLnBrk="1" hangingPunct="1">
              <a:defRPr/>
            </a:pPr>
            <a:r>
              <a:rPr lang="en-US" sz="2400" dirty="0" smtClean="0"/>
              <a:t>Each </a:t>
            </a:r>
            <a:r>
              <a:rPr lang="en-US" sz="2400" dirty="0" smtClean="0"/>
              <a:t>core logical address is limited to 32 bits, where the external memory starts at address 0x8000 </a:t>
            </a:r>
            <a:r>
              <a:rPr lang="en-US" sz="2400" dirty="0" smtClean="0"/>
              <a:t>0000.</a:t>
            </a:r>
          </a:p>
          <a:p>
            <a:pPr lvl="1" eaLnBrk="1" hangingPunct="1">
              <a:defRPr/>
            </a:pPr>
            <a:r>
              <a:rPr lang="en-US" sz="2400" dirty="0" smtClean="0"/>
              <a:t>So </a:t>
            </a:r>
            <a:r>
              <a:rPr lang="en-US" sz="2400" dirty="0" smtClean="0"/>
              <a:t>the maximum external addressable external memory from each core is 2G.</a:t>
            </a:r>
            <a:endParaRPr lang="en-US" sz="2400" dirty="0" smtClean="0"/>
          </a:p>
          <a:p>
            <a:pPr eaLnBrk="1" hangingPunct="1">
              <a:defRPr/>
            </a:pPr>
            <a:r>
              <a:rPr lang="en-US" sz="2800" dirty="0" smtClean="0"/>
              <a:t>If the user needs to use more external </a:t>
            </a:r>
            <a:r>
              <a:rPr lang="en-US" sz="2800" dirty="0" smtClean="0"/>
              <a:t>memory, each </a:t>
            </a:r>
            <a:r>
              <a:rPr lang="en-US" sz="2800" dirty="0" smtClean="0"/>
              <a:t>core </a:t>
            </a:r>
            <a:r>
              <a:rPr lang="en-US" sz="2800" dirty="0" smtClean="0"/>
              <a:t>can be provided a </a:t>
            </a:r>
            <a:r>
              <a:rPr lang="en-US" sz="2800" dirty="0" smtClean="0"/>
              <a:t>separate area in the external memory. F</a:t>
            </a:r>
            <a:r>
              <a:rPr lang="en-US" sz="2800" dirty="0" smtClean="0"/>
              <a:t>or </a:t>
            </a:r>
            <a:r>
              <a:rPr lang="en-US" sz="2800" dirty="0" smtClean="0"/>
              <a:t>example, four cores can use 8G of </a:t>
            </a:r>
            <a:r>
              <a:rPr lang="en-US" sz="2800" dirty="0" smtClean="0"/>
              <a:t>memory.</a:t>
            </a: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The following example shows how </a:t>
            </a:r>
            <a:r>
              <a:rPr lang="en-US" sz="2800" dirty="0" smtClean="0"/>
              <a:t>each </a:t>
            </a:r>
            <a:r>
              <a:rPr lang="en-US" sz="2800" dirty="0" smtClean="0"/>
              <a:t>of the eight cores configures 1G </a:t>
            </a:r>
            <a:r>
              <a:rPr lang="en-US" sz="2800" dirty="0" smtClean="0"/>
              <a:t>of </a:t>
            </a:r>
            <a:r>
              <a:rPr lang="en-US" sz="2800" dirty="0" smtClean="0"/>
              <a:t>logical external memory to different </a:t>
            </a:r>
            <a:r>
              <a:rPr lang="en-US" sz="2800" dirty="0" smtClean="0"/>
              <a:t>parts </a:t>
            </a:r>
            <a:r>
              <a:rPr lang="en-US" sz="2800" dirty="0" smtClean="0"/>
              <a:t>of the 8G physical external memory. This configuration can be for </a:t>
            </a:r>
            <a:r>
              <a:rPr lang="en-US" sz="2800" dirty="0" smtClean="0"/>
              <a:t>multi-channel applications </a:t>
            </a:r>
            <a:r>
              <a:rPr lang="en-US" sz="2800" dirty="0" smtClean="0"/>
              <a:t>where the same code runs on all cores on different </a:t>
            </a:r>
            <a:r>
              <a:rPr lang="en-US" sz="2800" dirty="0" smtClean="0"/>
              <a:t>channels.</a:t>
            </a: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To configure </a:t>
            </a:r>
            <a:r>
              <a:rPr lang="en-US" sz="2800" dirty="0" smtClean="0"/>
              <a:t>the MPAX </a:t>
            </a:r>
            <a:r>
              <a:rPr lang="en-US" sz="2800" dirty="0" smtClean="0"/>
              <a:t>register for each </a:t>
            </a:r>
            <a:r>
              <a:rPr lang="en-US" sz="2800" dirty="0" smtClean="0"/>
              <a:t>core:</a:t>
            </a:r>
            <a:endParaRPr lang="en-US" sz="2800" dirty="0" smtClean="0"/>
          </a:p>
          <a:p>
            <a:pPr lvl="1" eaLnBrk="1" hangingPunct="1">
              <a:defRPr/>
            </a:pPr>
            <a:r>
              <a:rPr lang="en-US" sz="2100" dirty="0" smtClean="0"/>
              <a:t>Use any MPAX register that is available, say register 1</a:t>
            </a:r>
          </a:p>
          <a:p>
            <a:pPr lvl="1" eaLnBrk="1" hangingPunct="1">
              <a:defRPr/>
            </a:pPr>
            <a:r>
              <a:rPr lang="en-US" sz="2100" dirty="0" smtClean="0"/>
              <a:t>Configure segment size to be 1G</a:t>
            </a:r>
          </a:p>
          <a:p>
            <a:pPr lvl="1" eaLnBrk="1" hangingPunct="1">
              <a:defRPr/>
            </a:pPr>
            <a:r>
              <a:rPr lang="en-US" sz="2100" dirty="0" smtClean="0"/>
              <a:t>The logical address will start at 0x8000 0000 to 0xbfff ffff</a:t>
            </a:r>
          </a:p>
          <a:p>
            <a:pPr lvl="1" eaLnBrk="1" hangingPunct="1">
              <a:defRPr/>
            </a:pPr>
            <a:r>
              <a:rPr lang="en-US" sz="2100" dirty="0" smtClean="0"/>
              <a:t>The physical address depends on the core number</a:t>
            </a:r>
          </a:p>
          <a:p>
            <a:pPr lvl="1" eaLnBrk="1" hangingPunct="1">
              <a:defRPr/>
            </a:pPr>
            <a:r>
              <a:rPr lang="en-US" sz="2100" dirty="0" smtClean="0"/>
              <a:t>Assume full permission of the memory (R/W/E)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0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000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48768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en-US" sz="1800" dirty="0" smtClean="0"/>
              <a:t>Core 0 physical address will be from address 0x0 0000 0000 to address 0x0 3fff </a:t>
            </a:r>
            <a:r>
              <a:rPr lang="en-US" sz="1800" dirty="0" err="1" smtClean="0"/>
              <a:t>ffff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eaLnBrk="1" hangingPunct="1">
              <a:defRPr/>
            </a:pPr>
            <a:r>
              <a:rPr lang="en-US" sz="1800" dirty="0" smtClean="0"/>
              <a:t>Core 1 physical address will be from address 0x0 4000 0000 to address 0x0 7fff </a:t>
            </a:r>
            <a:r>
              <a:rPr lang="en-US" sz="1800" dirty="0" err="1" smtClean="0"/>
              <a:t>ffff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eaLnBrk="1" hangingPunct="1">
              <a:defRPr/>
            </a:pPr>
            <a:r>
              <a:rPr lang="en-US" sz="1800" dirty="0" smtClean="0"/>
              <a:t>Core 2 physical address will be from address 0x0 8000 0000 to address 0x0 </a:t>
            </a:r>
            <a:r>
              <a:rPr lang="en-US" sz="1800" dirty="0" err="1" smtClean="0"/>
              <a:t>bfff</a:t>
            </a:r>
            <a:r>
              <a:rPr lang="en-US" sz="1800" dirty="0" smtClean="0"/>
              <a:t> </a:t>
            </a:r>
            <a:r>
              <a:rPr lang="en-US" sz="1800" dirty="0" err="1" smtClean="0"/>
              <a:t>ffff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eaLnBrk="1" hangingPunct="1">
              <a:defRPr/>
            </a:pPr>
            <a:r>
              <a:rPr lang="en-US" sz="1800" dirty="0" smtClean="0"/>
              <a:t>Core 3 physical address will be from address 0x0 C000 0000 to address 0x0 </a:t>
            </a:r>
            <a:r>
              <a:rPr lang="en-US" sz="1800" dirty="0" err="1" smtClean="0"/>
              <a:t>ffff</a:t>
            </a:r>
            <a:r>
              <a:rPr lang="en-US" sz="1800" dirty="0" smtClean="0"/>
              <a:t> </a:t>
            </a:r>
            <a:r>
              <a:rPr lang="en-US" sz="1800" dirty="0" err="1" smtClean="0"/>
              <a:t>ffff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eaLnBrk="1" hangingPunct="1">
              <a:defRPr/>
            </a:pPr>
            <a:r>
              <a:rPr lang="en-US" sz="1800" dirty="0" smtClean="0"/>
              <a:t>Core 4 physical address will be from address 0x1 0000 0000 to address 0x1 3fff </a:t>
            </a:r>
            <a:r>
              <a:rPr lang="en-US" sz="1800" dirty="0" err="1" smtClean="0"/>
              <a:t>ffff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eaLnBrk="1" hangingPunct="1">
              <a:defRPr/>
            </a:pPr>
            <a:r>
              <a:rPr lang="en-US" sz="1800" dirty="0" smtClean="0"/>
              <a:t>Core 5 physical address will be from address 0x1 4000 0000 to address 0x1 7fff </a:t>
            </a:r>
            <a:r>
              <a:rPr lang="en-US" sz="1800" dirty="0" err="1" smtClean="0"/>
              <a:t>ffff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eaLnBrk="1" hangingPunct="1">
              <a:defRPr/>
            </a:pPr>
            <a:r>
              <a:rPr lang="en-US" sz="1800" dirty="0" smtClean="0"/>
              <a:t>Core 6 physical address will be from address 0x1 8000 0000 to address 0x1 </a:t>
            </a:r>
            <a:r>
              <a:rPr lang="en-US" sz="1800" dirty="0" err="1" smtClean="0"/>
              <a:t>bfff</a:t>
            </a:r>
            <a:r>
              <a:rPr lang="en-US" sz="1800" dirty="0" smtClean="0"/>
              <a:t> </a:t>
            </a:r>
            <a:r>
              <a:rPr lang="en-US" sz="1800" dirty="0" err="1" smtClean="0"/>
              <a:t>ffff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eaLnBrk="1" hangingPunct="1">
              <a:defRPr/>
            </a:pPr>
            <a:r>
              <a:rPr lang="en-US" sz="1800" dirty="0" smtClean="0"/>
              <a:t>Core 7 physical address will be from address 0x1 c000 0000 to address 0x1 ffff ffff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0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000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8683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smtClean="0"/>
              <a:t>Example 3: </a:t>
            </a:r>
            <a:r>
              <a:rPr lang="en-US" sz="3100" dirty="0" smtClean="0"/>
              <a:t>Sharing </a:t>
            </a:r>
            <a:r>
              <a:rPr lang="en-US" sz="3100" dirty="0" smtClean="0"/>
              <a:t>Very Large </a:t>
            </a:r>
            <a:r>
              <a:rPr lang="en-US" sz="3100" dirty="0" smtClean="0"/>
              <a:t>DDR for </a:t>
            </a:r>
            <a:r>
              <a:rPr lang="en-US" sz="3100" dirty="0" smtClean="0"/>
              <a:t>Different Cores</a:t>
            </a:r>
            <a:endParaRPr lang="en-US" sz="31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Segment 1 registers are at addresses 0x0800 0008 (low register) and 0x0800 000c (high register</a:t>
            </a:r>
            <a:r>
              <a:rPr lang="en-US" sz="2400" dirty="0" smtClean="0"/>
              <a:t>).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Segment 1 has the following values:</a:t>
            </a:r>
          </a:p>
          <a:p>
            <a:pPr lvl="1" eaLnBrk="1" hangingPunct="1"/>
            <a:r>
              <a:rPr lang="en-US" sz="2000" dirty="0" smtClean="0"/>
              <a:t>Size = 1G = 11101b = </a:t>
            </a:r>
            <a:r>
              <a:rPr lang="en-US" sz="2000" dirty="0" smtClean="0"/>
              <a:t>0x1D; 5 </a:t>
            </a:r>
            <a:r>
              <a:rPr lang="en-US" sz="2000" dirty="0" smtClean="0"/>
              <a:t>LSB of low register</a:t>
            </a:r>
          </a:p>
          <a:p>
            <a:pPr lvl="1" eaLnBrk="1" hangingPunct="1"/>
            <a:r>
              <a:rPr lang="en-US" sz="2000" dirty="0" smtClean="0"/>
              <a:t>7 bits reserved, written as zeros 0000000b</a:t>
            </a:r>
          </a:p>
          <a:p>
            <a:pPr lvl="1" eaLnBrk="1" hangingPunct="1"/>
            <a:r>
              <a:rPr lang="en-US" sz="2000" dirty="0" smtClean="0"/>
              <a:t>Logical base address 0x00002  (2 bits, with the 30 zero bits from the size the logical base address is 0x80000000)</a:t>
            </a:r>
          </a:p>
          <a:p>
            <a:pPr lvl="1" eaLnBrk="1" hangingPunct="1"/>
            <a:r>
              <a:rPr lang="en-US" sz="2000" dirty="0" smtClean="0"/>
              <a:t>So the low register at address 0x08000008 for ALL the cores </a:t>
            </a:r>
            <a:r>
              <a:rPr lang="en-US" sz="2000" dirty="0" smtClean="0"/>
              <a:t>is</a:t>
            </a:r>
            <a:br>
              <a:rPr lang="en-US" sz="2000" dirty="0" smtClean="0"/>
            </a:br>
            <a:r>
              <a:rPr lang="en-US" sz="2400" dirty="0" smtClean="0"/>
              <a:t>0000 </a:t>
            </a:r>
            <a:r>
              <a:rPr lang="en-US" sz="2400" dirty="0" smtClean="0"/>
              <a:t>0000 0000 0000 0010 0000 0001 1101  </a:t>
            </a:r>
          </a:p>
          <a:p>
            <a:pPr eaLnBrk="1" hangingPunct="1"/>
            <a:r>
              <a:rPr lang="en-US" sz="2400" dirty="0" smtClean="0"/>
              <a:t>The </a:t>
            </a:r>
            <a:r>
              <a:rPr lang="en-US" sz="2400" dirty="0" smtClean="0"/>
              <a:t>higher </a:t>
            </a:r>
            <a:r>
              <a:rPr lang="en-US" sz="2400" dirty="0" smtClean="0"/>
              <a:t>register </a:t>
            </a:r>
            <a:r>
              <a:rPr lang="en-US" sz="2400" dirty="0" smtClean="0"/>
              <a:t>is a function of the core </a:t>
            </a:r>
            <a:r>
              <a:rPr lang="en-US" sz="2400" dirty="0" smtClean="0"/>
              <a:t>number:</a:t>
            </a:r>
            <a:endParaRPr lang="en-US" sz="2400" dirty="0" smtClean="0"/>
          </a:p>
          <a:p>
            <a:pPr lvl="1" eaLnBrk="1" hangingPunct="1"/>
            <a:r>
              <a:rPr lang="en-US" sz="2000" dirty="0" smtClean="0"/>
              <a:t>Core 0, Physical (replacement) base address 0x00000 (16 bits, with the 30 bits from the size the physical base address is 0x0 0000 0000)</a:t>
            </a:r>
          </a:p>
          <a:p>
            <a:pPr lvl="1" eaLnBrk="1" hangingPunct="1"/>
            <a:r>
              <a:rPr lang="en-US" sz="2000" dirty="0" smtClean="0"/>
              <a:t>So the high register at address 0x0800001C for </a:t>
            </a:r>
            <a:r>
              <a:rPr lang="en-US" sz="2000" dirty="0" smtClean="0"/>
              <a:t>Core </a:t>
            </a:r>
            <a:r>
              <a:rPr lang="en-US" sz="2000" dirty="0" smtClean="0"/>
              <a:t>0 </a:t>
            </a:r>
            <a:r>
              <a:rPr lang="en-US" sz="2000" dirty="0" smtClean="0"/>
              <a:t>is:</a:t>
            </a:r>
            <a:br>
              <a:rPr lang="en-US" sz="2000" dirty="0" smtClean="0"/>
            </a:br>
            <a:r>
              <a:rPr lang="en-US" sz="2400" dirty="0" smtClean="0"/>
              <a:t>0000 </a:t>
            </a:r>
            <a:r>
              <a:rPr lang="en-US" sz="2400" dirty="0" smtClean="0"/>
              <a:t>0000 0000 0000 0000 0011 </a:t>
            </a:r>
            <a:r>
              <a:rPr lang="en-US" sz="2400" dirty="0" smtClean="0"/>
              <a:t>1111</a:t>
            </a:r>
            <a:endParaRPr lang="en-US" sz="24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685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smtClean="0"/>
              <a:t>Example 3: </a:t>
            </a:r>
            <a:r>
              <a:rPr lang="en-US" sz="3100" dirty="0" smtClean="0"/>
              <a:t>Sharing </a:t>
            </a:r>
            <a:r>
              <a:rPr lang="en-US" sz="3100" dirty="0" smtClean="0"/>
              <a:t>Very Large </a:t>
            </a:r>
            <a:r>
              <a:rPr lang="en-US" sz="3100" dirty="0" smtClean="0"/>
              <a:t>DDR for </a:t>
            </a:r>
            <a:r>
              <a:rPr lang="en-US" sz="3100" dirty="0" smtClean="0"/>
              <a:t>Different Cores</a:t>
            </a:r>
            <a:endParaRPr lang="en-US" sz="31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 rtlCol="0">
            <a:normAutofit fontScale="77500" lnSpcReduction="20000"/>
          </a:bodyPr>
          <a:lstStyle/>
          <a:p>
            <a:pPr eaLnBrk="1" hangingPunct="1">
              <a:defRPr/>
            </a:pPr>
            <a:r>
              <a:rPr lang="en-US" sz="2800" dirty="0" smtClean="0"/>
              <a:t>Core 1, Physical (replacement) base address 0x00001 (16 bits, with the 30 bits from the size the physical base address is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0x0 </a:t>
            </a:r>
            <a:r>
              <a:rPr lang="en-US" sz="2800" dirty="0" smtClean="0"/>
              <a:t>4000 0000)</a:t>
            </a:r>
          </a:p>
          <a:p>
            <a:pPr eaLnBrk="1" hangingPunct="1">
              <a:defRPr/>
            </a:pPr>
            <a:r>
              <a:rPr lang="en-US" sz="2800" dirty="0" smtClean="0"/>
              <a:t>So the high register at address 0x0800001C for </a:t>
            </a:r>
            <a:r>
              <a:rPr lang="en-US" sz="2800" dirty="0" smtClean="0"/>
              <a:t>Core </a:t>
            </a:r>
            <a:r>
              <a:rPr lang="en-US" sz="2800" dirty="0" smtClean="0"/>
              <a:t>1 </a:t>
            </a:r>
            <a:r>
              <a:rPr lang="en-US" sz="2800" dirty="0" smtClean="0"/>
              <a:t>is</a:t>
            </a:r>
            <a:br>
              <a:rPr lang="en-US" sz="2800" dirty="0" smtClean="0"/>
            </a:br>
            <a:r>
              <a:rPr lang="en-US" dirty="0" smtClean="0"/>
              <a:t>0000 </a:t>
            </a:r>
            <a:r>
              <a:rPr lang="en-US" dirty="0" smtClean="0"/>
              <a:t>0000 0000 0000 0001 0011 </a:t>
            </a:r>
            <a:r>
              <a:rPr lang="en-US" dirty="0" smtClean="0"/>
              <a:t>1111</a:t>
            </a:r>
            <a:br>
              <a:rPr lang="en-US" dirty="0" smtClean="0"/>
            </a:br>
            <a:endParaRPr lang="en-US" dirty="0" smtClean="0"/>
          </a:p>
          <a:p>
            <a:pPr eaLnBrk="1" hangingPunct="1">
              <a:defRPr/>
            </a:pPr>
            <a:r>
              <a:rPr lang="en-US" sz="2800" dirty="0" smtClean="0"/>
              <a:t>Core 2, Physical (replacement) base address 0x00002 (16 bits, with the 30 bits from the size the physical base address is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0x0 </a:t>
            </a:r>
            <a:r>
              <a:rPr lang="en-US" sz="2800" dirty="0" smtClean="0"/>
              <a:t>8000 0000)</a:t>
            </a:r>
          </a:p>
          <a:p>
            <a:pPr eaLnBrk="1" hangingPunct="1">
              <a:defRPr/>
            </a:pPr>
            <a:r>
              <a:rPr lang="en-US" sz="2800" dirty="0" smtClean="0"/>
              <a:t>So the high register at address 0x0800001C for </a:t>
            </a:r>
            <a:r>
              <a:rPr lang="en-US" sz="2800" dirty="0" smtClean="0"/>
              <a:t>Core </a:t>
            </a:r>
            <a:r>
              <a:rPr lang="en-US" sz="2800" dirty="0" smtClean="0"/>
              <a:t>2 </a:t>
            </a:r>
            <a:r>
              <a:rPr lang="en-US" sz="2800" dirty="0" smtClean="0"/>
              <a:t>is</a:t>
            </a:r>
            <a:br>
              <a:rPr lang="en-US" sz="2800" dirty="0" smtClean="0"/>
            </a:br>
            <a:r>
              <a:rPr lang="en-US" dirty="0" smtClean="0"/>
              <a:t>0000 </a:t>
            </a:r>
            <a:r>
              <a:rPr lang="en-US" dirty="0" smtClean="0"/>
              <a:t>0000 0000 0000 0010 0011 1111 </a:t>
            </a:r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Core 7, Physical (replacement) base address 0x00007 (16 bits, with the 30 bits from the size the physical base address is 0x1 c000 0000)</a:t>
            </a:r>
          </a:p>
          <a:p>
            <a:pPr eaLnBrk="1" hangingPunct="1">
              <a:defRPr/>
            </a:pPr>
            <a:r>
              <a:rPr lang="en-US" sz="2800" dirty="0" smtClean="0"/>
              <a:t>So the high register at address 0x0800001C for </a:t>
            </a:r>
            <a:r>
              <a:rPr lang="en-US" sz="2800" dirty="0" smtClean="0"/>
              <a:t>Core </a:t>
            </a:r>
            <a:r>
              <a:rPr lang="en-US" sz="2800" dirty="0" smtClean="0"/>
              <a:t>7 </a:t>
            </a:r>
            <a:r>
              <a:rPr lang="en-US" sz="2800" dirty="0" smtClean="0"/>
              <a:t>is</a:t>
            </a:r>
            <a:br>
              <a:rPr lang="en-US" sz="2800" dirty="0" smtClean="0"/>
            </a:br>
            <a:r>
              <a:rPr lang="en-US" dirty="0" smtClean="0"/>
              <a:t>0000 </a:t>
            </a:r>
            <a:r>
              <a:rPr lang="en-US" dirty="0" smtClean="0"/>
              <a:t>0000 0000 0000 0111 0011 1111</a:t>
            </a:r>
          </a:p>
          <a:p>
            <a:pPr lvl="3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1600" dirty="0" smtClean="0"/>
          </a:p>
          <a:p>
            <a:pPr lvl="3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1200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685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smtClean="0"/>
              <a:t>Example 3: </a:t>
            </a:r>
            <a:r>
              <a:rPr lang="en-US" sz="3100" dirty="0" smtClean="0"/>
              <a:t>Sharing </a:t>
            </a:r>
            <a:r>
              <a:rPr lang="en-US" sz="3100" dirty="0" smtClean="0"/>
              <a:t>Very Large </a:t>
            </a:r>
            <a:r>
              <a:rPr lang="en-US" sz="3100" dirty="0" smtClean="0"/>
              <a:t>DDR for </a:t>
            </a:r>
            <a:r>
              <a:rPr lang="en-US" sz="3100" dirty="0" smtClean="0"/>
              <a:t>Different Cores</a:t>
            </a:r>
            <a:endParaRPr lang="en-US" sz="31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868362"/>
          </a:xfrm>
        </p:spPr>
        <p:txBody>
          <a:bodyPr/>
          <a:lstStyle/>
          <a:p>
            <a:pPr eaLnBrk="1" hangingPunct="1"/>
            <a:r>
              <a:rPr lang="en-US" sz="3600" dirty="0" smtClean="0"/>
              <a:t>Using Software to </a:t>
            </a:r>
            <a:r>
              <a:rPr lang="en-US" sz="3600" dirty="0" smtClean="0"/>
              <a:t>Configure </a:t>
            </a:r>
            <a:r>
              <a:rPr lang="en-US" sz="3600" dirty="0" smtClean="0"/>
              <a:t>XMC 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Verify that the following path exists in your project  (if not, add it</a:t>
            </a:r>
            <a:r>
              <a:rPr lang="en-US" dirty="0" smtClean="0"/>
              <a:t>):</a:t>
            </a:r>
            <a:endParaRPr lang="en-US" dirty="0" smtClean="0"/>
          </a:p>
          <a:p>
            <a:pPr lvl="1" eaLnBrk="1" hangingPunct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PDK_INSTALL\packages    </a:t>
            </a:r>
          </a:p>
          <a:p>
            <a:pPr lvl="1" eaLnBrk="1" hangingPunct="1"/>
            <a:r>
              <a:rPr lang="en-US" dirty="0" smtClean="0"/>
              <a:t>Where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PDK_INSTALL</a:t>
            </a:r>
            <a:r>
              <a:rPr lang="en-US" dirty="0" smtClean="0"/>
              <a:t> is the path to the directory where the latest </a:t>
            </a:r>
            <a:r>
              <a:rPr lang="en-US" dirty="0" smtClean="0"/>
              <a:t>PDK </a:t>
            </a:r>
            <a:r>
              <a:rPr lang="en-US" dirty="0" smtClean="0"/>
              <a:t>was </a:t>
            </a:r>
            <a:r>
              <a:rPr lang="en-US" dirty="0" smtClean="0"/>
              <a:t>installed.</a:t>
            </a:r>
          </a:p>
          <a:p>
            <a:pPr lvl="1" eaLnBrk="1" hangingPunct="1"/>
            <a:r>
              <a:rPr lang="en-US" dirty="0" smtClean="0"/>
              <a:t>A </a:t>
            </a:r>
            <a:r>
              <a:rPr lang="en-US" dirty="0" smtClean="0"/>
              <a:t>typical path looks </a:t>
            </a:r>
            <a:r>
              <a:rPr lang="en-US" dirty="0" smtClean="0"/>
              <a:t>like:</a:t>
            </a:r>
          </a:p>
          <a:p>
            <a:pPr algn="ctr" eaLnBrk="1" hangingPunct="1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:\Program Files\Texas Instruments\pdk_C6678_1_0_0_11\packages</a:t>
            </a:r>
          </a:p>
          <a:p>
            <a:pPr eaLnBrk="1" hangingPunct="1"/>
            <a:r>
              <a:rPr lang="en-US" dirty="0" smtClean="0"/>
              <a:t>Include the CSL Auxiliary include </a:t>
            </a:r>
            <a:r>
              <a:rPr lang="en-US" dirty="0" smtClean="0"/>
              <a:t>file:</a:t>
            </a:r>
            <a:br>
              <a:rPr lang="en-US" dirty="0" smtClean="0"/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include &lt;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ti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csl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csl_cacheAux.h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2" eaLnBrk="1" hangingPunct="1"/>
            <a:endParaRPr lang="en-US" sz="1600" dirty="0" smtClean="0"/>
          </a:p>
          <a:p>
            <a:pPr lvl="2" eaLnBrk="1" hangingPunct="1"/>
            <a:endParaRPr lang="en-US" sz="16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3600" dirty="0" smtClean="0"/>
              <a:t>Using Software to Configure XMC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 rtlCol="0">
            <a:normAutofit fontScale="85000" lnSpcReduction="20000"/>
          </a:bodyPr>
          <a:lstStyle/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Manipulate the </a:t>
            </a:r>
            <a:r>
              <a:rPr lang="en-US" sz="2400" dirty="0" smtClean="0"/>
              <a:t>MAR </a:t>
            </a:r>
            <a:r>
              <a:rPr lang="en-US" sz="2400" dirty="0" smtClean="0"/>
              <a:t>registers: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Defined in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csl_cacheAux.h</a:t>
            </a:r>
          </a:p>
          <a:p>
            <a:pPr lvl="3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CSL_IDEF_INLINE void CACHE_enableCaching ( Uint8  </a:t>
            </a:r>
            <a:r>
              <a:rPr lang="en-US" sz="1400" b="1" i="1" dirty="0" smtClean="0">
                <a:latin typeface="Courier New" pitchFamily="49" charset="0"/>
                <a:cs typeface="Courier New" pitchFamily="49" charset="0"/>
              </a:rPr>
              <a:t>mar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 ) </a:t>
            </a:r>
          </a:p>
          <a:p>
            <a:pPr lvl="3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CSL_IDEF_INLINE void CACHE_disableCaching ( Uint8  </a:t>
            </a:r>
            <a:r>
              <a:rPr lang="en-US" sz="1400" b="1" i="1" dirty="0" smtClean="0">
                <a:latin typeface="Courier New" pitchFamily="49" charset="0"/>
                <a:cs typeface="Courier New" pitchFamily="49" charset="0"/>
              </a:rPr>
              <a:t>mar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 ) </a:t>
            </a:r>
          </a:p>
          <a:p>
            <a:pPr lvl="3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CSL_IDEF_INLINE void CACHE_setMemRegionInfo (Uint8 mar, Uint8 pcx, Uint8 pfx)</a:t>
            </a:r>
          </a:p>
          <a:p>
            <a:pPr lvl="4" eaLnBrk="1" fontAlgn="auto" hangingPunct="1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en-US" sz="1400" dirty="0" smtClean="0"/>
              <a:t>Where Mar is 8 bits (0 to 255) number of the MAR register</a:t>
            </a:r>
          </a:p>
          <a:p>
            <a:pPr lvl="4" eaLnBrk="1" fontAlgn="auto" hangingPunct="1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en-US" sz="1400" dirty="0" smtClean="0"/>
              <a:t>Interestingly </a:t>
            </a:r>
            <a:r>
              <a:rPr lang="en-US" sz="1400" dirty="0" smtClean="0"/>
              <a:t>enough, this is the base address shifted 24 places to the right</a:t>
            </a:r>
          </a:p>
          <a:p>
            <a:pPr lvl="4" eaLnBrk="1" fontAlgn="auto" hangingPunct="1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en-US" sz="1400" dirty="0" smtClean="0"/>
              <a:t>PCX </a:t>
            </a:r>
            <a:r>
              <a:rPr lang="en-US" sz="1400" dirty="0" smtClean="0"/>
              <a:t>controls </a:t>
            </a:r>
            <a:r>
              <a:rPr lang="en-US" sz="1400" dirty="0" smtClean="0"/>
              <a:t>cache-ability</a:t>
            </a:r>
          </a:p>
          <a:p>
            <a:pPr lvl="4" eaLnBrk="1" fontAlgn="auto" hangingPunct="1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en-US" sz="1400" dirty="0" smtClean="0"/>
              <a:t>PFX </a:t>
            </a:r>
            <a:r>
              <a:rPr lang="en-US" sz="1400" dirty="0" smtClean="0"/>
              <a:t>controls pre-fetching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 smtClean="0"/>
              <a:t>Example 1: Enable </a:t>
            </a:r>
            <a:r>
              <a:rPr lang="en-US" sz="2000" dirty="0" smtClean="0"/>
              <a:t>cache for DDR3 memory 0x8000 0000 to 0x80ff </a:t>
            </a:r>
            <a:r>
              <a:rPr lang="en-US" sz="2000" dirty="0" smtClean="0"/>
              <a:t>ffff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#define MAPPED_VIRTUAL_ADDRESS0  0x80000000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CACHE_enableCaching ((MAPPED_VIRTUAL_ADDRESS0) &gt;&gt; 24);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 smtClean="0"/>
              <a:t>Example 2: </a:t>
            </a:r>
            <a:r>
              <a:rPr lang="en-US" sz="2000" dirty="0" smtClean="0"/>
              <a:t>Disable cache for DDR3 memory 0x8100 0000 to 0x81ff </a:t>
            </a:r>
            <a:r>
              <a:rPr lang="en-US" sz="2000" dirty="0" smtClean="0"/>
              <a:t>ffff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#define MAPPED_VIRTUAL_ADDRESS1  0x81000000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CACHE_disableCaching ((MAPPED_VIRTUAL_ADDRESS1) &gt;&gt; 24);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 smtClean="0"/>
              <a:t>Example 3: </a:t>
            </a:r>
            <a:r>
              <a:rPr lang="en-US" sz="2000" dirty="0" smtClean="0"/>
              <a:t>Disable cache and enable </a:t>
            </a:r>
            <a:r>
              <a:rPr lang="en-US" sz="2000" dirty="0" smtClean="0"/>
              <a:t>prefetch</a:t>
            </a:r>
            <a:r>
              <a:rPr lang="en-US" sz="2000" dirty="0" smtClean="0"/>
              <a:t> for DDR3 memory 0x8100 0000 </a:t>
            </a:r>
            <a:r>
              <a:rPr lang="en-US" sz="2000" dirty="0" smtClean="0"/>
              <a:t>to</a:t>
            </a:r>
            <a:br>
              <a:rPr lang="en-US" sz="2000" dirty="0" smtClean="0"/>
            </a:br>
            <a:r>
              <a:rPr lang="en-US" sz="2000" dirty="0" smtClean="0"/>
              <a:t>0x81ff </a:t>
            </a:r>
            <a:r>
              <a:rPr lang="en-US" sz="2000" dirty="0" err="1" smtClean="0"/>
              <a:t>ffff</a:t>
            </a:r>
            <a:endParaRPr lang="en-US" sz="2000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#define MAPPED_VIRTUAL_ADDRESS1  0x81000000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CACHE_setMemRegionInfo (((MAPPED_VIRTUAL_ADDRESS1) &gt;&gt; 24,0,1);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Note </a:t>
            </a:r>
            <a:r>
              <a:rPr lang="en-US" sz="1600" dirty="0" smtClean="0"/>
              <a:t>1: 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CACHE_setMemRegionInfo</a:t>
            </a:r>
            <a:r>
              <a:rPr lang="en-US" sz="1600" dirty="0" smtClean="0"/>
              <a:t>  is used, no need to use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CACHE_disableCaching</a:t>
            </a:r>
            <a:r>
              <a:rPr lang="en-US" sz="1600" dirty="0" smtClean="0"/>
              <a:t> or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CACHE_enableCaching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Note 2: Reset </a:t>
            </a:r>
            <a:r>
              <a:rPr lang="en-US" sz="1600" dirty="0" smtClean="0"/>
              <a:t>values (Mar 15 to 255) pre-fetch enable, cache disabled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772400" cy="685800"/>
          </a:xfrm>
        </p:spPr>
        <p:txBody>
          <a:bodyPr/>
          <a:lstStyle/>
          <a:p>
            <a:pPr eaLnBrk="1" hangingPunct="1"/>
            <a:r>
              <a:rPr lang="en-US" sz="3600" smtClean="0"/>
              <a:t>Agenda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143000" y="1447800"/>
            <a:ext cx="6400800" cy="4800600"/>
          </a:xfrm>
        </p:spPr>
        <p:txBody>
          <a:bodyPr/>
          <a:lstStyle/>
          <a:p>
            <a:pPr marL="342900" indent="-342900" algn="l" eaLnBrk="1" hangingPunct="1">
              <a:buFont typeface="Calibri" pitchFamily="34" charset="0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</a:rPr>
              <a:t>Short </a:t>
            </a:r>
            <a:r>
              <a:rPr lang="en-US" sz="2000" b="1" dirty="0" smtClean="0">
                <a:solidFill>
                  <a:schemeClr val="tx1"/>
                </a:solidFill>
              </a:rPr>
              <a:t>overview </a:t>
            </a:r>
            <a:r>
              <a:rPr lang="en-US" sz="2000" b="1" dirty="0" smtClean="0">
                <a:solidFill>
                  <a:schemeClr val="tx1"/>
                </a:solidFill>
              </a:rPr>
              <a:t>of the </a:t>
            </a:r>
            <a:r>
              <a:rPr lang="en-US" sz="2000" b="1" dirty="0" smtClean="0">
                <a:solidFill>
                  <a:schemeClr val="tx1"/>
                </a:solidFill>
              </a:rPr>
              <a:t>External Memory Controller (XMC) functionality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marL="342900" indent="-342900" algn="l" eaLnBrk="1" hangingPunct="1">
              <a:buFont typeface="Calibri" pitchFamily="34" charset="0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</a:rPr>
              <a:t>The MPAX registers</a:t>
            </a:r>
          </a:p>
          <a:p>
            <a:pPr marL="342900" indent="-342900" algn="l" eaLnBrk="1" hangingPunct="1">
              <a:buFont typeface="Calibri" pitchFamily="34" charset="0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</a:rPr>
              <a:t>The MAR registers</a:t>
            </a:r>
          </a:p>
          <a:p>
            <a:pPr marL="342900" indent="-342900" algn="l" eaLnBrk="1" hangingPunct="1">
              <a:buFont typeface="Calibri" pitchFamily="34" charset="0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</a:rPr>
              <a:t>Example 1 – Enable L2 cache for L2 shared memory</a:t>
            </a:r>
          </a:p>
          <a:p>
            <a:pPr marL="342900" indent="-342900" algn="l" eaLnBrk="1" hangingPunct="1">
              <a:buFont typeface="Calibri" pitchFamily="34" charset="0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</a:rPr>
              <a:t>Example 2 – Disable L1 cache for L2 shared memory</a:t>
            </a:r>
          </a:p>
          <a:p>
            <a:pPr marL="342900" indent="-342900" algn="l" eaLnBrk="1" hangingPunct="1">
              <a:buFont typeface="Calibri" pitchFamily="34" charset="0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</a:rPr>
              <a:t>Example 3 – Sharing very large DDR between multiple cores</a:t>
            </a:r>
          </a:p>
          <a:p>
            <a:pPr marL="342900" indent="-342900" algn="l" eaLnBrk="1" hangingPunct="1">
              <a:buFont typeface="Calibri" pitchFamily="34" charset="0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</a:rPr>
              <a:t>Using software to configure external memory </a:t>
            </a:r>
            <a:r>
              <a:rPr lang="en-US" sz="2000" b="1" dirty="0" smtClean="0">
                <a:solidFill>
                  <a:schemeClr val="tx1"/>
                </a:solidFill>
              </a:rPr>
              <a:t>controller </a:t>
            </a:r>
            <a:r>
              <a:rPr lang="en-US" sz="2000" b="1" dirty="0" smtClean="0">
                <a:solidFill>
                  <a:schemeClr val="tx1"/>
                </a:solidFill>
              </a:rPr>
              <a:t>using CSL API</a:t>
            </a:r>
          </a:p>
          <a:p>
            <a:pPr marL="342900" indent="-342900" algn="l" eaLnBrk="1" hangingPunct="1">
              <a:buFont typeface="Calibri" pitchFamily="34" charset="0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</a:rPr>
              <a:t>Implementation of </a:t>
            </a:r>
            <a:r>
              <a:rPr lang="en-US" sz="2000" b="1" dirty="0" smtClean="0">
                <a:solidFill>
                  <a:schemeClr val="tx1"/>
                </a:solidFill>
              </a:rPr>
              <a:t>Example </a:t>
            </a:r>
            <a:r>
              <a:rPr lang="en-US" sz="2000" b="1" dirty="0" smtClean="0">
                <a:solidFill>
                  <a:schemeClr val="tx1"/>
                </a:solidFill>
              </a:rPr>
              <a:t>1 using CSL API </a:t>
            </a:r>
          </a:p>
          <a:p>
            <a:pPr marL="342900" indent="-342900" algn="l" eaLnBrk="1" hangingPunct="1">
              <a:buFont typeface="Calibri" pitchFamily="34" charset="0"/>
              <a:buAutoNum type="arabicPeriod"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marL="342900" indent="-342900" algn="l" eaLnBrk="1" hangingPunct="1"/>
            <a:endParaRPr lang="en-US" sz="24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3600" dirty="0" smtClean="0"/>
              <a:t>Using Software to Configure XMC 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 lvl="1" eaLnBrk="1" hangingPunct="1">
              <a:buNone/>
            </a:pPr>
            <a:r>
              <a:rPr lang="en-US" sz="2400" dirty="0" smtClean="0"/>
              <a:t>Manipulate the MPAX registers:</a:t>
            </a:r>
          </a:p>
          <a:p>
            <a:pPr lvl="2" eaLnBrk="1" hangingPunct="1"/>
            <a:r>
              <a:rPr lang="en-US" sz="2000" dirty="0" smtClean="0"/>
              <a:t>Defined in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csl_xmcAux.h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buFont typeface="Arial" charset="0"/>
              <a:buNone/>
            </a:pPr>
            <a:endParaRPr lang="en-US" sz="2000" dirty="0" smtClean="0"/>
          </a:p>
          <a:p>
            <a:pPr lvl="1" eaLnBrk="1" hangingPunct="1">
              <a:buFont typeface="Arial" charset="0"/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CSL_IDEF_INLINE void </a:t>
            </a:r>
          </a:p>
          <a:p>
            <a:pPr lvl="1" eaLnBrk="1" hangingPunct="1">
              <a:buFont typeface="Arial" charset="0"/>
              <a:buNone/>
            </a:pP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CSL_XMC_setXMPAXL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 Uint32  </a:t>
            </a:r>
            <a:r>
              <a:rPr lang="en-US" sz="1400" b="1" i="1" dirty="0" smtClean="0"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CSL_XMC_XMPAXHL *  </a:t>
            </a:r>
            <a:r>
              <a:rPr lang="en-US" sz="1400" b="1" i="1" dirty="0" err="1" smtClean="0">
                <a:latin typeface="Courier New" pitchFamily="49" charset="0"/>
                <a:cs typeface="Courier New" pitchFamily="49" charset="0"/>
              </a:rPr>
              <a:t>mpaxh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 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400" b="1" dirty="0" smtClean="0">
                <a:latin typeface="Courier New" pitchFamily="49" charset="0"/>
                <a:cs typeface="Courier New" pitchFamily="49" charset="0"/>
              </a:rPr>
            </a:b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lvl="2" eaLnBrk="1" hangingPunct="1"/>
            <a:r>
              <a:rPr lang="en-US" sz="1800" dirty="0" smtClean="0"/>
              <a:t>Where index is one of the MPAX registers, 0 to 15  and CSL_XMC_XMPAXHL  is a structure that is defined in the next slide:</a:t>
            </a:r>
          </a:p>
          <a:p>
            <a:pPr lvl="2" eaLnBrk="1" hangingPunct="1">
              <a:buFont typeface="Arial" charset="0"/>
              <a:buNone/>
            </a:pPr>
            <a:endParaRPr lang="en-US" sz="1800" dirty="0" smtClean="0"/>
          </a:p>
          <a:p>
            <a:pPr lvl="2" eaLnBrk="1" hangingPunct="1"/>
            <a:endParaRPr lang="en-US" sz="2000" dirty="0" smtClean="0"/>
          </a:p>
          <a:p>
            <a:pPr lvl="2" eaLnBrk="1" hangingPunct="1"/>
            <a:endParaRPr lang="en-US" sz="2000" dirty="0" smtClean="0"/>
          </a:p>
          <a:p>
            <a:pPr lvl="2" eaLnBrk="1" hangingPunct="1"/>
            <a:endParaRPr lang="en-US" sz="20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6446142"/>
            <a:ext cx="8686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914400" y="719701"/>
            <a:ext cx="73152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/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CSL_XMC_XMPAXL </a:t>
            </a:r>
          </a:p>
          <a:p>
            <a:pPr lvl="2"/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2"/>
            <a:r>
              <a:rPr lang="en-US" sz="1400" b="1" dirty="0">
                <a:latin typeface="Courier New" pitchFamily="49" charset="0"/>
                <a:cs typeface="Courier New" pitchFamily="49" charset="0"/>
              </a:rPr>
              <a:t>	/** Replacement Address */</a:t>
            </a:r>
          </a:p>
          <a:p>
            <a:pPr lvl="2"/>
            <a:r>
              <a:rPr lang="en-US" sz="1400" b="1" dirty="0">
                <a:latin typeface="Courier New" pitchFamily="49" charset="0"/>
                <a:cs typeface="Courier New" pitchFamily="49" charset="0"/>
              </a:rPr>
              <a:t>	Uint32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rAddr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/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lvl="2"/>
            <a:r>
              <a:rPr lang="en-US" sz="1400" b="1" dirty="0">
                <a:latin typeface="Courier New" pitchFamily="49" charset="0"/>
                <a:cs typeface="Courier New" pitchFamily="49" charset="0"/>
              </a:rPr>
              <a:t>	/** When set, supervisor may read from segment */	</a:t>
            </a:r>
          </a:p>
          <a:p>
            <a:pPr lvl="2"/>
            <a:r>
              <a:rPr lang="en-US" sz="1400" b="1" dirty="0">
                <a:latin typeface="Courier New" pitchFamily="49" charset="0"/>
                <a:cs typeface="Courier New" pitchFamily="49" charset="0"/>
              </a:rPr>
              <a:t>	Uint32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/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1400" b="1" dirty="0">
                <a:latin typeface="Courier New" pitchFamily="49" charset="0"/>
                <a:cs typeface="Courier New" pitchFamily="49" charset="0"/>
              </a:rPr>
              <a:t>	/** When set, supervisor may write to segment */	</a:t>
            </a:r>
          </a:p>
          <a:p>
            <a:pPr lvl="2"/>
            <a:r>
              <a:rPr lang="en-US" sz="1400" b="1" dirty="0">
                <a:latin typeface="Courier New" pitchFamily="49" charset="0"/>
                <a:cs typeface="Courier New" pitchFamily="49" charset="0"/>
              </a:rPr>
              <a:t>	Uint32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/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lvl="2"/>
            <a:r>
              <a:rPr lang="en-US" sz="1400" b="1" dirty="0">
                <a:latin typeface="Courier New" pitchFamily="49" charset="0"/>
                <a:cs typeface="Courier New" pitchFamily="49" charset="0"/>
              </a:rPr>
              <a:t>	/** When set, supervisor may execute from segment */	</a:t>
            </a:r>
          </a:p>
          <a:p>
            <a:pPr lvl="2"/>
            <a:r>
              <a:rPr lang="en-US" sz="1400" b="1" dirty="0">
                <a:latin typeface="Courier New" pitchFamily="49" charset="0"/>
                <a:cs typeface="Courier New" pitchFamily="49" charset="0"/>
              </a:rPr>
              <a:t>	Uint32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/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lvl="2"/>
            <a:r>
              <a:rPr lang="en-US" sz="1400" b="1" dirty="0">
                <a:latin typeface="Courier New" pitchFamily="49" charset="0"/>
                <a:cs typeface="Courier New" pitchFamily="49" charset="0"/>
              </a:rPr>
              <a:t>	/** When set, user may read from segment */	</a:t>
            </a:r>
          </a:p>
          <a:p>
            <a:pPr lvl="2"/>
            <a:r>
              <a:rPr lang="en-US" sz="1400" b="1" dirty="0">
                <a:latin typeface="Courier New" pitchFamily="49" charset="0"/>
                <a:cs typeface="Courier New" pitchFamily="49" charset="0"/>
              </a:rPr>
              <a:t>	Uint32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ur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/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1400" b="1" dirty="0">
                <a:latin typeface="Courier New" pitchFamily="49" charset="0"/>
                <a:cs typeface="Courier New" pitchFamily="49" charset="0"/>
              </a:rPr>
              <a:t>	/** When set, user may write to segment */	</a:t>
            </a:r>
          </a:p>
          <a:p>
            <a:pPr lvl="2"/>
            <a:r>
              <a:rPr lang="en-US" sz="1400" b="1" dirty="0">
                <a:latin typeface="Courier New" pitchFamily="49" charset="0"/>
                <a:cs typeface="Courier New" pitchFamily="49" charset="0"/>
              </a:rPr>
              <a:t>	Uint32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uw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/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1400" b="1" dirty="0">
                <a:latin typeface="Courier New" pitchFamily="49" charset="0"/>
                <a:cs typeface="Courier New" pitchFamily="49" charset="0"/>
              </a:rPr>
              <a:t>	/** When set, user may execute from segment */	</a:t>
            </a:r>
          </a:p>
          <a:p>
            <a:pPr lvl="2"/>
            <a:r>
              <a:rPr lang="en-US" sz="1400" b="1" dirty="0">
                <a:latin typeface="Courier New" pitchFamily="49" charset="0"/>
                <a:cs typeface="Courier New" pitchFamily="49" charset="0"/>
              </a:rPr>
              <a:t>	Uint32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ux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/>
            <a:r>
              <a:rPr lang="en-US" sz="1400" b="1" dirty="0">
                <a:latin typeface="Courier New" pitchFamily="49" charset="0"/>
                <a:cs typeface="Courier New" pitchFamily="49" charset="0"/>
              </a:rPr>
              <a:t>}CSL_XMC_XMPAXL;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04800" y="76200"/>
            <a:ext cx="8229600" cy="609600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Definition: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3600" dirty="0" smtClean="0">
                <a:latin typeface="Calibri" pitchFamily="34" charset="0"/>
              </a:rPr>
              <a:t>CSL_XMC_XMPAXL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3600" dirty="0" smtClean="0"/>
              <a:t>Using Software to Configure XMC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sz="2400" dirty="0" smtClean="0"/>
              <a:t>Manipulate the MPAX </a:t>
            </a:r>
            <a:r>
              <a:rPr lang="en-US" sz="2400" dirty="0" smtClean="0"/>
              <a:t>registers: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000" dirty="0" smtClean="0"/>
              <a:t>Defined </a:t>
            </a:r>
            <a:r>
              <a:rPr lang="en-US" sz="2000" dirty="0" smtClean="0"/>
              <a:t>in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csl_xmcAux.h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CSL_IDEF_INLINE void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CSL_XMC_setXMPAXH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 Uint32  </a:t>
            </a:r>
            <a:r>
              <a:rPr lang="en-US" sz="1600" b="1" i="1" dirty="0" smtClean="0"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CSL_XMC_XMPAXH *  </a:t>
            </a:r>
            <a:r>
              <a:rPr lang="en-US" sz="1600" b="1" i="1" dirty="0" err="1" smtClean="0">
                <a:latin typeface="Courier New" pitchFamily="49" charset="0"/>
                <a:cs typeface="Courier New" pitchFamily="49" charset="0"/>
              </a:rPr>
              <a:t>mpaxh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 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/>
              <a:t>Where </a:t>
            </a:r>
            <a:r>
              <a:rPr lang="en-US" sz="1800" dirty="0" smtClean="0"/>
              <a:t>index is one of the MPAX registers, 0 to 15  and CSL_XMC_XMPAXH  is a structure that is defined as follows</a:t>
            </a:r>
            <a:r>
              <a:rPr lang="en-US" sz="1800" dirty="0" smtClean="0"/>
              <a:t>:</a:t>
            </a:r>
            <a:br>
              <a:rPr lang="en-US" sz="1800" dirty="0" smtClean="0"/>
            </a:br>
            <a:endParaRPr lang="en-US" sz="1800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CSL_XMC_XMPAXH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/** Base Address */	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Uint32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bAddr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/** Encoded Segment Size */	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Uint8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segSize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}CSL_XMC_XMPAXH;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rtlCol="0">
            <a:normAutofit/>
          </a:bodyPr>
          <a:lstStyle/>
          <a:p>
            <a:pPr marL="342900" indent="-342900"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Implementation of </a:t>
            </a:r>
            <a:r>
              <a:rPr lang="en-US" sz="3600" dirty="0" smtClean="0"/>
              <a:t>Example </a:t>
            </a:r>
            <a:r>
              <a:rPr lang="en-US" sz="3600" dirty="0" smtClean="0"/>
              <a:t>1 using CSL API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 lvl="1" eaLnBrk="1" hangingPunct="1">
              <a:buFont typeface="Arial" charset="0"/>
              <a:buNone/>
            </a:pPr>
            <a:r>
              <a:rPr lang="en-US" sz="2400" smtClean="0"/>
              <a:t>MPAX registers from the beginning of the presentation:</a:t>
            </a:r>
          </a:p>
          <a:p>
            <a:pPr lvl="1" eaLnBrk="1" hangingPunct="1"/>
            <a:r>
              <a:rPr lang="en-US" sz="2400" smtClean="0"/>
              <a:t>Use MPAX register 3</a:t>
            </a:r>
          </a:p>
          <a:p>
            <a:pPr lvl="1" eaLnBrk="1" hangingPunct="1"/>
            <a:r>
              <a:rPr lang="en-US" sz="2400" smtClean="0"/>
              <a:t>Segment size 1M   (0x13 = 10011b)</a:t>
            </a:r>
          </a:p>
          <a:p>
            <a:pPr lvl="1" eaLnBrk="1" hangingPunct="1"/>
            <a:r>
              <a:rPr lang="en-US" sz="2400" smtClean="0"/>
              <a:t>Logical address 0xe0000000 (0x00e00)</a:t>
            </a:r>
          </a:p>
          <a:p>
            <a:pPr lvl="1" eaLnBrk="1" hangingPunct="1"/>
            <a:r>
              <a:rPr lang="en-US" sz="2400" smtClean="0"/>
              <a:t>Protection for supervisor and user, read, write, no execution  (00110110)</a:t>
            </a:r>
          </a:p>
          <a:p>
            <a:pPr lvl="1" eaLnBrk="1" hangingPunct="1"/>
            <a:r>
              <a:rPr lang="en-US" sz="2400" smtClean="0"/>
              <a:t>Physical memory starts at 0x0c000000  (0x000c0)</a:t>
            </a:r>
          </a:p>
          <a:p>
            <a:pPr lvl="1" eaLnBrk="1" hangingPunct="1">
              <a:buFont typeface="Arial" charset="0"/>
              <a:buNone/>
            </a:pPr>
            <a:endParaRPr lang="en-US" sz="2400" smtClean="0"/>
          </a:p>
          <a:p>
            <a:pPr lvl="2" eaLnBrk="1" hangingPunct="1"/>
            <a:endParaRPr lang="en-US" sz="2000" smtClean="0"/>
          </a:p>
          <a:p>
            <a:pPr lvl="2" eaLnBrk="1" hangingPunct="1"/>
            <a:endParaRPr lang="en-US" sz="20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914400" y="1143000"/>
            <a:ext cx="73152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alibri" pitchFamily="34" charset="0"/>
              </a:rPr>
              <a:t>Load </a:t>
            </a:r>
            <a:r>
              <a:rPr lang="en-US" sz="2400" dirty="0" err="1">
                <a:latin typeface="Calibri" pitchFamily="34" charset="0"/>
              </a:rPr>
              <a:t>CSl</a:t>
            </a:r>
            <a:r>
              <a:rPr lang="en-US" sz="2400" dirty="0">
                <a:latin typeface="Calibri" pitchFamily="34" charset="0"/>
              </a:rPr>
              <a:t> structures (there are </a:t>
            </a:r>
            <a:r>
              <a:rPr lang="en-US" sz="2400" dirty="0" smtClean="0">
                <a:latin typeface="Calibri" pitchFamily="34" charset="0"/>
              </a:rPr>
              <a:t>APIs </a:t>
            </a:r>
            <a:r>
              <a:rPr lang="en-US" sz="2400" dirty="0">
                <a:latin typeface="Calibri" pitchFamily="34" charset="0"/>
              </a:rPr>
              <a:t>to load it with the appropriate values</a:t>
            </a:r>
            <a:r>
              <a:rPr lang="en-US" sz="2400" dirty="0" smtClean="0">
                <a:latin typeface="Calibri" pitchFamily="34" charset="0"/>
              </a:rPr>
              <a:t>):</a:t>
            </a:r>
            <a:endParaRPr lang="en-US" sz="2400" dirty="0">
              <a:latin typeface="Calibri" pitchFamily="34" charset="0"/>
            </a:endParaRPr>
          </a:p>
          <a:p>
            <a:pPr lvl="2"/>
            <a:endParaRPr lang="en-US" sz="1600" dirty="0">
              <a:latin typeface="Calibri" pitchFamily="34" charset="0"/>
            </a:endParaRPr>
          </a:p>
          <a:p>
            <a:pPr lvl="2"/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CSL_XMC_XMPAXL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lowerStructure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2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2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rAddr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0x00e00	</a:t>
            </a:r>
          </a:p>
          <a:p>
            <a:pPr lvl="2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lvl="2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1;</a:t>
            </a:r>
          </a:p>
          <a:p>
            <a:pPr lvl="2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0 ;</a:t>
            </a:r>
          </a:p>
          <a:p>
            <a:pPr lvl="2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ur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lvl="2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uw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1;</a:t>
            </a:r>
          </a:p>
          <a:p>
            <a:pPr lvl="2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ux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0 ;</a:t>
            </a:r>
          </a:p>
          <a:p>
            <a:pPr lvl="2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lvl="2"/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CSL_XMC_XMPAXH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higherStructure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2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lvl="2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bAddr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0X000C0;</a:t>
            </a:r>
          </a:p>
          <a:p>
            <a:pPr lvl="2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segSize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0x13 ;</a:t>
            </a:r>
          </a:p>
          <a:p>
            <a:pPr lvl="2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lvl="2"/>
            <a:endParaRPr lang="en-US" sz="1600" dirty="0">
              <a:latin typeface="Calibri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342900" indent="-342900" algn="ctr" fontAlgn="auto">
              <a:spcAft>
                <a:spcPts val="0"/>
              </a:spcAft>
              <a:defRPr/>
            </a:pPr>
            <a:r>
              <a:rPr lang="en-US" sz="3600" dirty="0"/>
              <a:t>Implementation of Example 1 using CSL API </a:t>
            </a:r>
            <a:endParaRPr lang="en-US" sz="3600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838200" y="1066800"/>
            <a:ext cx="73152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alibri" pitchFamily="34" charset="0"/>
              </a:rPr>
              <a:t>Call  </a:t>
            </a:r>
            <a:r>
              <a:rPr lang="en-US" sz="2400" dirty="0" err="1" smtClean="0">
                <a:latin typeface="Calibri" pitchFamily="34" charset="0"/>
              </a:rPr>
              <a:t>CSl</a:t>
            </a:r>
            <a:r>
              <a:rPr lang="en-US" sz="2400" dirty="0" smtClean="0">
                <a:latin typeface="Calibri" pitchFamily="34" charset="0"/>
              </a:rPr>
              <a:t> functions to set the MPAX registers:</a:t>
            </a:r>
          </a:p>
          <a:p>
            <a:pPr lvl="2"/>
            <a:endParaRPr lang="en-US" sz="1600" dirty="0" smtClean="0">
              <a:latin typeface="Calibri" pitchFamily="34" charset="0"/>
            </a:endParaRPr>
          </a:p>
          <a:p>
            <a:pPr lvl="2"/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CSL_XMC_setXMPAXH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(3,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higherStructure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;</a:t>
            </a:r>
          </a:p>
          <a:p>
            <a:pPr lvl="2"/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CSL_XMC_setXMPAXL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(3,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owerStructure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 ;</a:t>
            </a:r>
          </a:p>
          <a:p>
            <a:pPr lvl="2"/>
            <a:endParaRPr lang="en-US" sz="1600" dirty="0">
              <a:latin typeface="Calibri" pitchFamily="34" charset="0"/>
            </a:endParaRPr>
          </a:p>
          <a:p>
            <a:pPr lvl="2"/>
            <a:endParaRPr lang="en-US" sz="1600" dirty="0">
              <a:latin typeface="Calibri" pitchFamily="34" charset="0"/>
            </a:endParaRPr>
          </a:p>
          <a:p>
            <a:pPr lvl="2"/>
            <a:endParaRPr lang="en-US" sz="1600" dirty="0">
              <a:latin typeface="Calibri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342900" indent="-342900" algn="ctr" fontAlgn="auto">
              <a:spcAft>
                <a:spcPts val="0"/>
              </a:spcAft>
              <a:defRPr/>
            </a:pPr>
            <a:r>
              <a:rPr lang="en-US" sz="3600" dirty="0"/>
              <a:t>Implementation of Example 1 using CSL API </a:t>
            </a:r>
            <a:endParaRPr lang="en-US" sz="3600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772400" cy="6858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XMC – </a:t>
            </a:r>
            <a:r>
              <a:rPr lang="en-US" sz="3600" dirty="0" smtClean="0"/>
              <a:t>External Memory Controller </a:t>
            </a:r>
            <a:endParaRPr lang="en-US" sz="36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447800"/>
            <a:ext cx="7315200" cy="3581400"/>
          </a:xfrm>
        </p:spPr>
        <p:txBody>
          <a:bodyPr rtlCol="0">
            <a:normAutofit fontScale="55000" lnSpcReduction="20000"/>
          </a:bodyPr>
          <a:lstStyle/>
          <a:p>
            <a:pPr marL="342900" indent="-342900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dirty="0" smtClean="0">
                <a:solidFill>
                  <a:srgbClr val="FF0000"/>
                </a:solidFill>
              </a:rPr>
              <a:t>The XMC responsible for: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900" dirty="0" smtClean="0">
              <a:solidFill>
                <a:schemeClr val="tx1"/>
              </a:solidFill>
            </a:endParaRP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900" dirty="0" smtClean="0">
                <a:solidFill>
                  <a:schemeClr val="tx1"/>
                </a:solidFill>
              </a:rPr>
              <a:t>Address extension/translation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900" dirty="0" smtClean="0">
                <a:solidFill>
                  <a:schemeClr val="tx1"/>
                </a:solidFill>
              </a:rPr>
              <a:t>Memory protection for addresses outside C66x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900" dirty="0" smtClean="0">
                <a:solidFill>
                  <a:schemeClr val="tx1"/>
                </a:solidFill>
              </a:rPr>
              <a:t>Shared memory access path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900" dirty="0" smtClean="0">
                <a:solidFill>
                  <a:schemeClr val="tx1"/>
                </a:solidFill>
              </a:rPr>
              <a:t>Cache and </a:t>
            </a:r>
            <a:r>
              <a:rPr lang="en-US" sz="2900" dirty="0" smtClean="0">
                <a:solidFill>
                  <a:schemeClr val="tx1"/>
                </a:solidFill>
              </a:rPr>
              <a:t>pre-fetch </a:t>
            </a:r>
            <a:r>
              <a:rPr lang="en-US" sz="2900" dirty="0" smtClean="0">
                <a:solidFill>
                  <a:schemeClr val="tx1"/>
                </a:solidFill>
              </a:rPr>
              <a:t>support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900" dirty="0" smtClean="0">
              <a:solidFill>
                <a:schemeClr val="tx1"/>
              </a:solidFill>
            </a:endParaRPr>
          </a:p>
          <a:p>
            <a:pPr marL="342900" indent="-342900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dirty="0" smtClean="0">
                <a:solidFill>
                  <a:srgbClr val="FF0000"/>
                </a:solidFill>
              </a:rPr>
              <a:t>User Control of XMC: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900" dirty="0" smtClean="0">
              <a:solidFill>
                <a:schemeClr val="tx1"/>
              </a:solidFill>
            </a:endParaRP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900" dirty="0" smtClean="0">
                <a:solidFill>
                  <a:schemeClr val="tx1"/>
                </a:solidFill>
              </a:rPr>
              <a:t>MPAX registers – Memory Protection and Extension Registers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900" dirty="0" smtClean="0">
                <a:solidFill>
                  <a:schemeClr val="tx1"/>
                </a:solidFill>
              </a:rPr>
              <a:t>MAR registers   – Memory </a:t>
            </a:r>
            <a:r>
              <a:rPr lang="en-US" sz="2900" dirty="0" smtClean="0">
                <a:solidFill>
                  <a:schemeClr val="tx1"/>
                </a:solidFill>
              </a:rPr>
              <a:t>Attributes Registers</a:t>
            </a:r>
            <a:endParaRPr lang="en-US" sz="2900" dirty="0" smtClean="0">
              <a:solidFill>
                <a:schemeClr val="tx1"/>
              </a:solidFill>
            </a:endParaRP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900" dirty="0" smtClean="0">
              <a:solidFill>
                <a:schemeClr val="tx1"/>
              </a:solidFill>
            </a:endParaRPr>
          </a:p>
          <a:p>
            <a:pPr marL="342900" indent="-342900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dirty="0" smtClean="0">
                <a:solidFill>
                  <a:srgbClr val="FF0000"/>
                </a:solidFill>
              </a:rPr>
              <a:t>Each core has its own set of MPAX and MAR </a:t>
            </a:r>
            <a:r>
              <a:rPr lang="en-US" sz="2900" dirty="0" smtClean="0">
                <a:solidFill>
                  <a:srgbClr val="FF0000"/>
                </a:solidFill>
              </a:rPr>
              <a:t>registers!</a:t>
            </a:r>
            <a:endParaRPr lang="en-US" sz="2900" dirty="0" smtClean="0">
              <a:solidFill>
                <a:srgbClr val="FF0000"/>
              </a:solidFill>
            </a:endParaRP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marL="342900" indent="-342900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3600" smtClean="0"/>
              <a:t>The MPAX Registers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5334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Translate between physical and logical address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16 registers (64 bits each) control (up to) 16 memory </a:t>
            </a:r>
            <a:r>
              <a:rPr lang="en-US" sz="2400" dirty="0" smtClean="0"/>
              <a:t>segments</a:t>
            </a: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Each register translates logical memory into physical memory for the </a:t>
            </a:r>
            <a:r>
              <a:rPr lang="en-US" sz="2400" dirty="0" smtClean="0"/>
              <a:t>segment.</a:t>
            </a: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Segment definition in the MPAX registers: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 smtClean="0"/>
              <a:t>Segment </a:t>
            </a:r>
            <a:r>
              <a:rPr lang="en-US" sz="2000" dirty="0" smtClean="0"/>
              <a:t>size = 5 bits; </a:t>
            </a:r>
            <a:r>
              <a:rPr lang="en-US" sz="2000" dirty="0" smtClean="0"/>
              <a:t>power of </a:t>
            </a:r>
            <a:r>
              <a:rPr lang="en-US" sz="2000" dirty="0" smtClean="0"/>
              <a:t>2; </a:t>
            </a:r>
            <a:r>
              <a:rPr lang="en-US" sz="2000" dirty="0" smtClean="0"/>
              <a:t>smallest segment size 4K, up to 4GB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 smtClean="0"/>
              <a:t>Logical base address </a:t>
            </a:r>
            <a:r>
              <a:rPr lang="en-US" sz="2000" dirty="0" smtClean="0"/>
              <a:t>(</a:t>
            </a:r>
            <a:r>
              <a:rPr lang="en-US" sz="2000" dirty="0" smtClean="0"/>
              <a:t>up to 20 bits) </a:t>
            </a:r>
            <a:r>
              <a:rPr lang="en-US" sz="2000" dirty="0" smtClean="0"/>
              <a:t>is the </a:t>
            </a:r>
            <a:r>
              <a:rPr lang="en-US" sz="2000" dirty="0" smtClean="0"/>
              <a:t>upper bits of the logical segment base address. The lower N bits are zero where N is determined by the segment </a:t>
            </a:r>
            <a:r>
              <a:rPr lang="en-US" sz="2000" dirty="0" smtClean="0"/>
              <a:t>size:</a:t>
            </a:r>
            <a:endParaRPr lang="en-US" sz="2000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For segment size 4K, N = 12 and the base address uses 20 </a:t>
            </a:r>
            <a:r>
              <a:rPr lang="en-US" sz="1600" dirty="0" smtClean="0"/>
              <a:t>bits.</a:t>
            </a:r>
            <a:endParaRPr lang="en-US" sz="1600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For segment size 8k, N=13 and the base address uses only 19 </a:t>
            </a:r>
            <a:r>
              <a:rPr lang="en-US" sz="1600" dirty="0" smtClean="0"/>
              <a:t>bits.</a:t>
            </a:r>
            <a:endParaRPr lang="en-US" sz="1600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For segment size  1G, N=20 and the base address uses only 2 </a:t>
            </a:r>
            <a:r>
              <a:rPr lang="en-US" sz="1600" dirty="0" smtClean="0"/>
              <a:t>bits.</a:t>
            </a:r>
            <a:endParaRPr lang="en-US" sz="16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3600" smtClean="0"/>
              <a:t>The MPAX Registers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Segment definition in the MPAX registers (continue):</a:t>
            </a:r>
          </a:p>
          <a:p>
            <a:pPr lvl="1" eaLnBrk="1" hangingPunct="1"/>
            <a:r>
              <a:rPr lang="en-US" sz="2000" dirty="0" smtClean="0"/>
              <a:t>Physical (replacement address) base </a:t>
            </a:r>
            <a:r>
              <a:rPr lang="en-US" sz="2000" dirty="0" smtClean="0"/>
              <a:t>address </a:t>
            </a:r>
            <a:r>
              <a:rPr lang="en-US" sz="2000" dirty="0" smtClean="0"/>
              <a:t>(up to 24 bits) </a:t>
            </a:r>
            <a:r>
              <a:rPr lang="en-US" sz="2000" dirty="0" smtClean="0"/>
              <a:t>is the upper </a:t>
            </a:r>
            <a:r>
              <a:rPr lang="en-US" sz="2000" dirty="0" smtClean="0"/>
              <a:t>bits of the physical (replacement) segment base address. The lower N bits are zero where N is determined by the segment </a:t>
            </a:r>
            <a:r>
              <a:rPr lang="en-US" sz="2000" dirty="0" smtClean="0"/>
              <a:t>size: </a:t>
            </a:r>
            <a:endParaRPr lang="en-US" sz="2000" dirty="0" smtClean="0"/>
          </a:p>
          <a:p>
            <a:pPr lvl="2" eaLnBrk="1" hangingPunct="1"/>
            <a:r>
              <a:rPr lang="en-US" sz="1600" dirty="0" smtClean="0"/>
              <a:t>For segment size 4K, N = 12 and the base address uses up to 24 </a:t>
            </a:r>
            <a:r>
              <a:rPr lang="en-US" sz="1600" dirty="0" smtClean="0"/>
              <a:t>bits.</a:t>
            </a:r>
            <a:endParaRPr lang="en-US" sz="1600" dirty="0" smtClean="0"/>
          </a:p>
          <a:p>
            <a:pPr lvl="2" eaLnBrk="1" hangingPunct="1"/>
            <a:r>
              <a:rPr lang="en-US" sz="1600" dirty="0" smtClean="0"/>
              <a:t>For segment size 8k, N=13 and the base address uses up to 23 </a:t>
            </a:r>
            <a:r>
              <a:rPr lang="en-US" sz="1600" dirty="0" smtClean="0"/>
              <a:t>bits.</a:t>
            </a:r>
            <a:endParaRPr lang="en-US" sz="1600" dirty="0" smtClean="0"/>
          </a:p>
          <a:p>
            <a:pPr lvl="2" eaLnBrk="1" hangingPunct="1"/>
            <a:r>
              <a:rPr lang="en-US" sz="1600" dirty="0" smtClean="0"/>
              <a:t>For segment size  1G, N=20 and the base address uses up to 6 </a:t>
            </a:r>
            <a:r>
              <a:rPr lang="en-US" sz="1600" dirty="0" smtClean="0"/>
              <a:t>bits.</a:t>
            </a:r>
            <a:endParaRPr lang="en-US" sz="1600" dirty="0" smtClean="0"/>
          </a:p>
          <a:p>
            <a:pPr lvl="1" eaLnBrk="1" hangingPunct="1"/>
            <a:r>
              <a:rPr lang="en-US" sz="2000" dirty="0" smtClean="0"/>
              <a:t>Permission types </a:t>
            </a:r>
            <a:r>
              <a:rPr lang="en-US" sz="2000" dirty="0" smtClean="0"/>
              <a:t>allowed in this address </a:t>
            </a:r>
            <a:r>
              <a:rPr lang="en-US" sz="2000" dirty="0" smtClean="0"/>
              <a:t>range:</a:t>
            </a:r>
            <a:endParaRPr lang="en-US" sz="2000" dirty="0" smtClean="0"/>
          </a:p>
          <a:p>
            <a:pPr lvl="2" eaLnBrk="1" hangingPunct="1"/>
            <a:r>
              <a:rPr lang="en-US" sz="1600" dirty="0" smtClean="0"/>
              <a:t>Three bits are dedicated for supervisor mode (write, read, execute)</a:t>
            </a:r>
          </a:p>
          <a:p>
            <a:pPr lvl="2" eaLnBrk="1" hangingPunct="1"/>
            <a:r>
              <a:rPr lang="en-US" sz="1600" dirty="0" smtClean="0"/>
              <a:t>Three bits are dedicated for user mode (write, read, execute)</a:t>
            </a:r>
          </a:p>
          <a:p>
            <a:pPr lvl="1" eaLnBrk="1" hangingPunct="1"/>
            <a:endParaRPr lang="en-US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MPAX </a:t>
            </a:r>
            <a:r>
              <a:rPr lang="en-US" sz="3600" dirty="0" smtClean="0"/>
              <a:t>Registers </a:t>
            </a:r>
            <a:r>
              <a:rPr lang="en-US" sz="3600" dirty="0" smtClean="0"/>
              <a:t>Layout</a:t>
            </a:r>
            <a:endParaRPr lang="en-US" sz="2700" dirty="0" smtClean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65892" y="1295400"/>
            <a:ext cx="7639908" cy="4807775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6438585"/>
            <a:ext cx="8610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3600" smtClean="0"/>
              <a:t>The MPAX Registers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r>
              <a:rPr lang="en-US" sz="1600" dirty="0" smtClean="0"/>
              <a:t>The following table summarizes the names and addresses of the MPAX registers:</a:t>
            </a:r>
          </a:p>
          <a:p>
            <a:pPr eaLnBrk="1" hangingPunct="1"/>
            <a:endParaRPr lang="en-US" sz="1600" dirty="0" smtClean="0"/>
          </a:p>
          <a:p>
            <a:pPr lvl="1" eaLnBrk="1" hangingPunct="1"/>
            <a:endParaRPr lang="en-US" sz="20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1295400"/>
          <a:ext cx="6096000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MPAX description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Segment</a:t>
                      </a:r>
                      <a:r>
                        <a:rPr lang="en-US" sz="1600" baseline="0" dirty="0" smtClean="0"/>
                        <a:t> 0 lower 32 bits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XMPAXL0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0800_0000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Segment</a:t>
                      </a:r>
                      <a:r>
                        <a:rPr lang="en-US" sz="1600" baseline="0" dirty="0" smtClean="0"/>
                        <a:t> 0 upper 32 bits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XMPAXH0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0800_0004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Segment</a:t>
                      </a:r>
                      <a:r>
                        <a:rPr lang="en-US" sz="1600" baseline="0" dirty="0" smtClean="0"/>
                        <a:t> 1 lower 32 bits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XMPAXL1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0800_0008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Segment</a:t>
                      </a:r>
                      <a:r>
                        <a:rPr lang="en-US" sz="1600" baseline="0" dirty="0" smtClean="0"/>
                        <a:t> 1 upper 32 bits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XMPAXH1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0800_000c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Segment</a:t>
                      </a:r>
                      <a:r>
                        <a:rPr lang="en-US" sz="1600" baseline="0" dirty="0" smtClean="0"/>
                        <a:t> N lower 32 bits (N between 0 and 15)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XMPAXLN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0800_0000 + N * 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Segment</a:t>
                      </a:r>
                      <a:r>
                        <a:rPr lang="en-US" sz="1600" baseline="0" dirty="0" smtClean="0"/>
                        <a:t> N upper 32 bits(N between 0 and 15)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XMPAXHN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0800_0004 + N * 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Segment</a:t>
                      </a:r>
                      <a:r>
                        <a:rPr lang="en-US" sz="1600" baseline="0" dirty="0" smtClean="0"/>
                        <a:t> 15 lower 32 bits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XMPAXL15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0800_0078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Segment</a:t>
                      </a:r>
                      <a:r>
                        <a:rPr lang="en-US" sz="1600" baseline="0" dirty="0" smtClean="0"/>
                        <a:t> 15 upper 32 bits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XMPAXH15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0800_007c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3600" smtClean="0"/>
              <a:t>The MAR Registers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MAR = Memory Attributes Registers</a:t>
            </a:r>
          </a:p>
          <a:p>
            <a:pPr eaLnBrk="1" hangingPunct="1"/>
            <a:r>
              <a:rPr lang="en-US" sz="2000" dirty="0" smtClean="0"/>
              <a:t>256 registers (32 bits each) control 256 memory segment</a:t>
            </a:r>
          </a:p>
          <a:p>
            <a:pPr lvl="1" eaLnBrk="1" hangingPunct="1"/>
            <a:r>
              <a:rPr lang="en-US" sz="2000" dirty="0" smtClean="0"/>
              <a:t>Each segment size is 4MBytes, from logical address 0x00000000 to address 0xffffffff</a:t>
            </a:r>
          </a:p>
          <a:p>
            <a:pPr lvl="1" eaLnBrk="1" hangingPunct="1"/>
            <a:r>
              <a:rPr lang="en-US" sz="2000" dirty="0" smtClean="0"/>
              <a:t>The first 16 registers are read only. They control the core’s internal </a:t>
            </a:r>
            <a:r>
              <a:rPr lang="en-US" sz="2000" dirty="0" smtClean="0"/>
              <a:t>memories.</a:t>
            </a:r>
            <a:endParaRPr lang="en-US" sz="2000" dirty="0" smtClean="0"/>
          </a:p>
          <a:p>
            <a:pPr eaLnBrk="1" hangingPunct="1"/>
            <a:r>
              <a:rPr lang="en-US" sz="2000" dirty="0" smtClean="0"/>
              <a:t>Each register controls the cache-ability of the segment (bit 0) and the pre-fetch-ability (bit 3). All other bits are reserved and set to 0</a:t>
            </a:r>
          </a:p>
          <a:p>
            <a:pPr eaLnBrk="1" hangingPunct="1"/>
            <a:r>
              <a:rPr lang="en-US" sz="2000" dirty="0" smtClean="0"/>
              <a:t>All MAR bits are set to zero after reset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3600" smtClean="0"/>
              <a:t>The MAR Registers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r>
              <a:rPr lang="en-US" sz="1600" dirty="0" smtClean="0"/>
              <a:t>The following table gives names, segments and addresses some of the MAR registers:</a:t>
            </a:r>
          </a:p>
          <a:p>
            <a:pPr eaLnBrk="1" hangingPunct="1"/>
            <a:endParaRPr lang="en-US" sz="1600" dirty="0" smtClean="0"/>
          </a:p>
          <a:p>
            <a:pPr lvl="1" eaLnBrk="1" hangingPunct="1"/>
            <a:endParaRPr lang="en-US" sz="200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1397000"/>
          <a:ext cx="60960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Defines attributes for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0x0184 8000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</a:t>
                      </a:r>
                      <a:r>
                        <a:rPr lang="en-US" sz="1200" baseline="0" dirty="0" smtClean="0"/>
                        <a:t> register 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Local L2 (Ram)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0x0184 8004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</a:t>
                      </a:r>
                      <a:r>
                        <a:rPr lang="en-US" sz="1200" baseline="0" dirty="0" smtClean="0"/>
                        <a:t> register 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0100 0000h-01ff ffffh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0x0184 803c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</a:t>
                      </a:r>
                      <a:r>
                        <a:rPr lang="en-US" sz="1200" baseline="0" dirty="0" smtClean="0"/>
                        <a:t> register 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0f00 0000h-0fff ffffh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0x0184 8040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</a:t>
                      </a:r>
                      <a:r>
                        <a:rPr lang="en-US" sz="1200" baseline="0" dirty="0" smtClean="0"/>
                        <a:t> register 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1000 0000h-10ff ffffh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0x0184 8044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</a:t>
                      </a:r>
                      <a:r>
                        <a:rPr lang="en-US" sz="1200" baseline="0" dirty="0" smtClean="0"/>
                        <a:t> register 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1100 0000h-11ff ffffh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0x0184 8048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</a:t>
                      </a:r>
                      <a:r>
                        <a:rPr lang="en-US" sz="1200" baseline="0" dirty="0" smtClean="0"/>
                        <a:t> register 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1200 0000h-12ff ffffh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0x0184 8200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MAR128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</a:t>
                      </a:r>
                      <a:r>
                        <a:rPr lang="en-US" sz="1200" baseline="0" dirty="0" smtClean="0"/>
                        <a:t> register 128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8000 0000h-80ff ffffh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0x0184 8204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MAR129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</a:t>
                      </a:r>
                      <a:r>
                        <a:rPr lang="en-US" sz="1200" baseline="0" dirty="0" smtClean="0"/>
                        <a:t> register 129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8100 0000h-81ff ffffh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0x0184 83fc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MAR255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</a:t>
                      </a:r>
                      <a:r>
                        <a:rPr lang="en-US" sz="1200" baseline="0" dirty="0" smtClean="0"/>
                        <a:t> register 255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ff00 0000h-ffff ffffh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DOCUME~1\a0850458\LOCALS~1\Temp\articulate\presenter\imgtemp\RsnXHqfp_files\slide0001_image001.jp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DOCUME~1\a0850458\LOCALS~1\Temp\articulate\presenter\imgtemp\422akSh5_files\slide0001_image001.png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5715</TotalTime>
  <Words>1609</Words>
  <Application>Microsoft Office PowerPoint</Application>
  <PresentationFormat>On-screen Show (4:3)</PresentationFormat>
  <Paragraphs>311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1_Office Theme</vt:lpstr>
      <vt:lpstr> Configuring the External memory Controller of C6678 – C6670 </vt:lpstr>
      <vt:lpstr>Agenda</vt:lpstr>
      <vt:lpstr>XMC – External Memory Controller </vt:lpstr>
      <vt:lpstr>The MPAX Registers</vt:lpstr>
      <vt:lpstr>The MPAX Registers</vt:lpstr>
      <vt:lpstr>MPAX Registers Layout</vt:lpstr>
      <vt:lpstr>The MPAX Registers</vt:lpstr>
      <vt:lpstr>The MAR Registers</vt:lpstr>
      <vt:lpstr>The MAR Registers</vt:lpstr>
      <vt:lpstr>Example 1: Enable L2 Cache for MC Shared Memory Assumptions</vt:lpstr>
      <vt:lpstr>Example 1: Enable L2 Cache for MC Shared Memory Configuring MPAX</vt:lpstr>
      <vt:lpstr>Example 1: Enable L2 Cache for MC Shared Memory Configuring MAR</vt:lpstr>
      <vt:lpstr>Example 2: Disable L1 Cache from MC Shared Memory</vt:lpstr>
      <vt:lpstr>Example 3: Sharing Very Large DDR for Different Cores</vt:lpstr>
      <vt:lpstr>Example 3: Sharing Very Large DDR for Different Cores</vt:lpstr>
      <vt:lpstr>Example 3: Sharing Very Large DDR for Different Cores</vt:lpstr>
      <vt:lpstr>Example 3: Sharing Very Large DDR for Different Cores</vt:lpstr>
      <vt:lpstr>Using Software to Configure XMC </vt:lpstr>
      <vt:lpstr>Using Software to Configure XMC </vt:lpstr>
      <vt:lpstr>Using Software to Configure XMC </vt:lpstr>
      <vt:lpstr>Slide 21</vt:lpstr>
      <vt:lpstr>Using Software to Configure XMC </vt:lpstr>
      <vt:lpstr>Implementation of Example 1 using CSL API </vt:lpstr>
      <vt:lpstr>Slide 24</vt:lpstr>
      <vt:lpstr>Slide 25</vt:lpstr>
    </vt:vector>
  </TitlesOfParts>
  <Company>Texas Instruments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XMC – external memory Controller</dc:title>
  <dc:creator>a0270985</dc:creator>
  <cp:lastModifiedBy>Robert J. Hillard</cp:lastModifiedBy>
  <cp:revision>54</cp:revision>
  <dcterms:created xsi:type="dcterms:W3CDTF">2011-07-01T19:17:12Z</dcterms:created>
  <dcterms:modified xsi:type="dcterms:W3CDTF">2012-03-02T22:04:06Z</dcterms:modified>
</cp:coreProperties>
</file>