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4"/>
  </p:notesMasterIdLst>
  <p:handoutMasterIdLst>
    <p:handoutMasterId r:id="rId35"/>
  </p:handoutMasterIdLst>
  <p:sldIdLst>
    <p:sldId id="664" r:id="rId2"/>
    <p:sldId id="679" r:id="rId3"/>
    <p:sldId id="632" r:id="rId4"/>
    <p:sldId id="680" r:id="rId5"/>
    <p:sldId id="705" r:id="rId6"/>
    <p:sldId id="694" r:id="rId7"/>
    <p:sldId id="682" r:id="rId8"/>
    <p:sldId id="703" r:id="rId9"/>
    <p:sldId id="686" r:id="rId10"/>
    <p:sldId id="683" r:id="rId11"/>
    <p:sldId id="684" r:id="rId12"/>
    <p:sldId id="685" r:id="rId13"/>
    <p:sldId id="714" r:id="rId14"/>
    <p:sldId id="715" r:id="rId15"/>
    <p:sldId id="716" r:id="rId16"/>
    <p:sldId id="687" r:id="rId17"/>
    <p:sldId id="688" r:id="rId18"/>
    <p:sldId id="711" r:id="rId19"/>
    <p:sldId id="712" r:id="rId20"/>
    <p:sldId id="707" r:id="rId21"/>
    <p:sldId id="708" r:id="rId22"/>
    <p:sldId id="713" r:id="rId23"/>
    <p:sldId id="709" r:id="rId24"/>
    <p:sldId id="710" r:id="rId25"/>
    <p:sldId id="695" r:id="rId26"/>
    <p:sldId id="696" r:id="rId27"/>
    <p:sldId id="697" r:id="rId28"/>
    <p:sldId id="698" r:id="rId29"/>
    <p:sldId id="699" r:id="rId30"/>
    <p:sldId id="700" r:id="rId31"/>
    <p:sldId id="701" r:id="rId32"/>
    <p:sldId id="717" r:id="rId33"/>
  </p:sldIdLst>
  <p:sldSz cx="9144000" cy="6858000" type="screen4x3"/>
  <p:notesSz cx="7019925" cy="9305925"/>
  <p:defaultTextStyle>
    <a:defPPr>
      <a:defRPr lang="en-C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n E Stevenson" initials="" lastIdx="1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a:srgbClr val="FFFF00"/>
    <a:srgbClr val="3333CC"/>
    <a:srgbClr val="009900"/>
    <a:srgbClr val="00CC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68" autoAdjust="0"/>
    <p:restoredTop sz="80245" autoAdjust="0"/>
  </p:normalViewPr>
  <p:slideViewPr>
    <p:cSldViewPr>
      <p:cViewPr varScale="1">
        <p:scale>
          <a:sx n="110" d="100"/>
          <a:sy n="110" d="100"/>
        </p:scale>
        <p:origin x="-97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lIns="93287" tIns="46644" rIns="93287" bIns="46644" rtlCol="0"/>
          <a:lstStyle>
            <a:lvl1pPr algn="r">
              <a:defRPr sz="1200"/>
            </a:lvl1pPr>
          </a:lstStyle>
          <a:p>
            <a:fld id="{38BE6DA8-F9AA-4E16-BD0A-11E55F01C1C3}" type="datetimeFigureOut">
              <a:rPr lang="en-US" smtClean="0"/>
              <a:t>3/7/2014</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3287" tIns="46644" rIns="93287" bIns="46644" rtlCol="0" anchor="b"/>
          <a:lstStyle>
            <a:lvl1pPr algn="l">
              <a:defRPr sz="1200"/>
            </a:lvl1pPr>
          </a:lstStyle>
          <a:p>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lIns="93287" tIns="46644" rIns="93287" bIns="46644" rtlCol="0" anchor="b"/>
          <a:lstStyle>
            <a:lvl1pPr algn="r">
              <a:defRPr sz="1200"/>
            </a:lvl1pPr>
          </a:lstStyle>
          <a:p>
            <a:fld id="{12FCAADB-FCA2-47DA-8540-E1D3EF1CD15C}" type="slidenum">
              <a:rPr lang="en-US" smtClean="0"/>
              <a:t>‹#›</a:t>
            </a:fld>
            <a:endParaRPr lang="en-US"/>
          </a:p>
        </p:txBody>
      </p:sp>
    </p:spTree>
    <p:extLst>
      <p:ext uri="{BB962C8B-B14F-4D97-AF65-F5344CB8AC3E}">
        <p14:creationId xmlns:p14="http://schemas.microsoft.com/office/powerpoint/2010/main" val="33709383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41968" cy="465296"/>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defRPr sz="1200">
                <a:latin typeface="Arial" charset="0"/>
              </a:defRPr>
            </a:lvl1pPr>
          </a:lstStyle>
          <a:p>
            <a:pPr>
              <a:defRPr/>
            </a:pPr>
            <a:endParaRPr lang="en-CA"/>
          </a:p>
        </p:txBody>
      </p:sp>
      <p:sp>
        <p:nvSpPr>
          <p:cNvPr id="29699" name="Rectangle 3"/>
          <p:cNvSpPr>
            <a:spLocks noGrp="1" noChangeArrowheads="1"/>
          </p:cNvSpPr>
          <p:nvPr>
            <p:ph type="dt" idx="1"/>
          </p:nvPr>
        </p:nvSpPr>
        <p:spPr bwMode="auto">
          <a:xfrm>
            <a:off x="3976333" y="0"/>
            <a:ext cx="3041968" cy="465296"/>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lgn="r">
              <a:defRPr sz="1200">
                <a:latin typeface="Arial" charset="0"/>
              </a:defRPr>
            </a:lvl1pPr>
          </a:lstStyle>
          <a:p>
            <a:pPr>
              <a:defRPr/>
            </a:pPr>
            <a:endParaRPr lang="en-CA"/>
          </a:p>
        </p:txBody>
      </p:sp>
      <p:sp>
        <p:nvSpPr>
          <p:cNvPr id="13316" name="Rectangle 4"/>
          <p:cNvSpPr>
            <a:spLocks noGrp="1" noRot="1" noChangeAspect="1" noChangeArrowheads="1" noTextEdit="1"/>
          </p:cNvSpPr>
          <p:nvPr>
            <p:ph type="sldImg" idx="2"/>
          </p:nvPr>
        </p:nvSpPr>
        <p:spPr bwMode="auto">
          <a:xfrm>
            <a:off x="1184275" y="698500"/>
            <a:ext cx="4651375" cy="3489325"/>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701993" y="4420315"/>
            <a:ext cx="5615940" cy="4187666"/>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p>
        </p:txBody>
      </p:sp>
      <p:sp>
        <p:nvSpPr>
          <p:cNvPr id="29702" name="Rectangle 6"/>
          <p:cNvSpPr>
            <a:spLocks noGrp="1" noChangeArrowheads="1"/>
          </p:cNvSpPr>
          <p:nvPr>
            <p:ph type="ftr" sz="quarter" idx="4"/>
          </p:nvPr>
        </p:nvSpPr>
        <p:spPr bwMode="auto">
          <a:xfrm>
            <a:off x="0" y="8839014"/>
            <a:ext cx="3041968" cy="465296"/>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defRPr sz="1200">
                <a:latin typeface="Arial" charset="0"/>
              </a:defRPr>
            </a:lvl1pPr>
          </a:lstStyle>
          <a:p>
            <a:pPr>
              <a:defRPr/>
            </a:pPr>
            <a:endParaRPr lang="en-CA"/>
          </a:p>
        </p:txBody>
      </p:sp>
      <p:sp>
        <p:nvSpPr>
          <p:cNvPr id="29703" name="Rectangle 7"/>
          <p:cNvSpPr>
            <a:spLocks noGrp="1" noChangeArrowheads="1"/>
          </p:cNvSpPr>
          <p:nvPr>
            <p:ph type="sldNum" sz="quarter" idx="5"/>
          </p:nvPr>
        </p:nvSpPr>
        <p:spPr bwMode="auto">
          <a:xfrm>
            <a:off x="3976333" y="8839014"/>
            <a:ext cx="3041968" cy="465296"/>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lgn="r">
              <a:defRPr sz="1200">
                <a:latin typeface="Arial" charset="0"/>
              </a:defRPr>
            </a:lvl1pPr>
          </a:lstStyle>
          <a:p>
            <a:pPr>
              <a:defRPr/>
            </a:pPr>
            <a:fld id="{6469AE50-A58A-4637-90F6-E825CB6E16DD}" type="slidenum">
              <a:rPr lang="en-CA"/>
              <a:pPr>
                <a:defRPr/>
              </a:pPr>
              <a:t>‹#›</a:t>
            </a:fld>
            <a:endParaRPr lang="en-CA"/>
          </a:p>
        </p:txBody>
      </p:sp>
    </p:spTree>
    <p:extLst>
      <p:ext uri="{BB962C8B-B14F-4D97-AF65-F5344CB8AC3E}">
        <p14:creationId xmlns:p14="http://schemas.microsoft.com/office/powerpoint/2010/main" val="27780969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9F376A2-1078-4B62-BA99-BB9B43631400}"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21221783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10</a:t>
            </a:fld>
            <a:endParaRPr lang="en-CA"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ChangeArrowheads="1" noTextEdit="1"/>
          </p:cNvSpPr>
          <p:nvPr>
            <p:ph type="sldImg"/>
          </p:nvPr>
        </p:nvSpPr>
        <p:spPr>
          <a:ln/>
        </p:spPr>
      </p:sp>
      <p:sp>
        <p:nvSpPr>
          <p:cNvPr id="675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ln/>
        </p:spPr>
      </p:sp>
      <p:sp>
        <p:nvSpPr>
          <p:cNvPr id="6656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13</a:t>
            </a:fld>
            <a:endParaRPr lang="en-CA"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14</a:t>
            </a:fld>
            <a:endParaRPr lang="en-CA"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15</a:t>
            </a:fld>
            <a:endParaRPr lang="en-CA"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16</a:t>
            </a:fld>
            <a:endParaRPr lang="en-CA"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17</a:t>
            </a:fld>
            <a:endParaRPr lang="en-CA"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devices that have</a:t>
            </a:r>
            <a:r>
              <a:rPr lang="en-US" baseline="0" dirty="0" smtClean="0"/>
              <a:t> trace connected to both ETB and pins</a:t>
            </a:r>
            <a:endParaRPr lang="en-US" dirty="0"/>
          </a:p>
        </p:txBody>
      </p:sp>
      <p:sp>
        <p:nvSpPr>
          <p:cNvPr id="4" name="Slide Number Placeholder 3"/>
          <p:cNvSpPr>
            <a:spLocks noGrp="1"/>
          </p:cNvSpPr>
          <p:nvPr>
            <p:ph type="sldNum" sz="quarter" idx="10"/>
          </p:nvPr>
        </p:nvSpPr>
        <p:spPr/>
        <p:txBody>
          <a:bodyPr/>
          <a:lstStyle/>
          <a:p>
            <a:pPr>
              <a:defRPr/>
            </a:pPr>
            <a:fld id="{19F376A2-1078-4B62-BA99-BB9B43631400}"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333A79-B249-446A-B43B-A5FD9477DFFE}" type="slidenum">
              <a:rPr lang="en-US" smtClean="0"/>
              <a:pPr/>
              <a:t>19</a:t>
            </a:fld>
            <a:endParaRPr lang="en-US"/>
          </a:p>
        </p:txBody>
      </p:sp>
    </p:spTree>
    <p:extLst>
      <p:ext uri="{BB962C8B-B14F-4D97-AF65-F5344CB8AC3E}">
        <p14:creationId xmlns:p14="http://schemas.microsoft.com/office/powerpoint/2010/main" val="2319359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469AE50-A58A-4637-90F6-E825CB6E16DD}" type="slidenum">
              <a:rPr lang="en-CA" smtClean="0"/>
              <a:pPr>
                <a:defRPr/>
              </a:pPr>
              <a:t>2</a:t>
            </a:fld>
            <a:endParaRPr lang="en-CA"/>
          </a:p>
        </p:txBody>
      </p:sp>
    </p:spTree>
    <p:extLst>
      <p:ext uri="{BB962C8B-B14F-4D97-AF65-F5344CB8AC3E}">
        <p14:creationId xmlns:p14="http://schemas.microsoft.com/office/powerpoint/2010/main" val="36384567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20</a:t>
            </a:fld>
            <a:endParaRPr lang="en-CA"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21</a:t>
            </a:fld>
            <a:endParaRPr lang="en-CA"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D0641A18-ACBD-4E72-B830-559749E36956}" type="slidenum">
              <a:rPr lang="en-US" smtClean="0"/>
              <a:pPr/>
              <a:t>22</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r>
              <a:rPr lang="pt-BR" dirty="0" smtClean="0"/>
              <a:t>This</a:t>
            </a:r>
            <a:r>
              <a:rPr lang="pt-BR" baseline="0" dirty="0" smtClean="0"/>
              <a:t> table summarizes the Trace features available per emulator family, and the main advantages and disadvantages of each. Basically the XDS560v2 PRO Trace is able to perform any type of Trace, while XDS560v2 only lacks Core pin trace, and the others are only able to do Trace if the device has an ETB.</a:t>
            </a:r>
            <a:endParaRPr lang="en-US" dirty="0" smtClean="0"/>
          </a:p>
        </p:txBody>
      </p:sp>
      <p:sp>
        <p:nvSpPr>
          <p:cNvPr id="26628" name="Slide Number Placeholder 3"/>
          <p:cNvSpPr>
            <a:spLocks noGrp="1"/>
          </p:cNvSpPr>
          <p:nvPr>
            <p:ph type="sldNum" sz="quarter" idx="5"/>
          </p:nvPr>
        </p:nvSpPr>
        <p:spPr>
          <a:noFill/>
        </p:spPr>
        <p:txBody>
          <a:bodyPr/>
          <a:lstStyle/>
          <a:p>
            <a:fld id="{ACC2CAB5-9B30-4BCD-A332-ACC287F53C20}"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r>
              <a:rPr lang="pt-BR" dirty="0" smtClean="0"/>
              <a:t>This</a:t>
            </a:r>
            <a:r>
              <a:rPr lang="pt-BR" baseline="0" dirty="0" smtClean="0"/>
              <a:t> other table shows the features available per device. In summary, all devices that have a C6400, C6600 or an ARM core have some type of Trace, although only the C6000 devices sport Core Trace with external pins. Also, all devices that have an ARM core also have ETB, which automatically allows performing Core Trace using ETB but only the most modern are also capable of performing  System Trace. </a:t>
            </a:r>
            <a:endParaRPr lang="en-US" dirty="0" smtClean="0"/>
          </a:p>
        </p:txBody>
      </p:sp>
      <p:sp>
        <p:nvSpPr>
          <p:cNvPr id="26628" name="Slide Number Placeholder 3"/>
          <p:cNvSpPr>
            <a:spLocks noGrp="1"/>
          </p:cNvSpPr>
          <p:nvPr>
            <p:ph type="sldNum" sz="quarter" idx="5"/>
          </p:nvPr>
        </p:nvSpPr>
        <p:spPr>
          <a:noFill/>
        </p:spPr>
        <p:txBody>
          <a:bodyPr/>
          <a:lstStyle/>
          <a:p>
            <a:fld id="{ACC2CAB5-9B30-4BCD-A332-ACC287F53C20}"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9502AE-68C0-4F98-B316-4BAD4C9855AA}" type="slidenum">
              <a:rPr lang="en-US" smtClean="0"/>
              <a:pPr>
                <a:defRPr/>
              </a:pPr>
              <a:t>25</a:t>
            </a:fld>
            <a:endParaRPr lang="en-US"/>
          </a:p>
        </p:txBody>
      </p:sp>
    </p:spTree>
    <p:extLst>
      <p:ext uri="{BB962C8B-B14F-4D97-AF65-F5344CB8AC3E}">
        <p14:creationId xmlns:p14="http://schemas.microsoft.com/office/powerpoint/2010/main" val="12102123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26</a:t>
            </a:fld>
            <a:endParaRPr lang="en-CA"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27</a:t>
            </a:fld>
            <a:endParaRPr lang="en-CA"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5572E3-0B88-4304-9298-B8B7AB935B24}"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5572E3-0B88-4304-9298-B8B7AB935B24}"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3</a:t>
            </a:fld>
            <a:endParaRPr lang="en-CA"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30</a:t>
            </a:fld>
            <a:endParaRPr lang="en-CA"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31</a:t>
            </a:fld>
            <a:endParaRPr lang="en-CA"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C4117D9-5639-4C41-9D58-97C11C0DD78D}" type="slidenum">
              <a:rPr lang="en-US" smtClean="0"/>
              <a:pPr>
                <a:defRPr/>
              </a:pPr>
              <a:t>32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4</a:t>
            </a:fld>
            <a:endParaRPr lang="en-CA"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9502AE-68C0-4F98-B316-4BAD4C9855AA}" type="slidenum">
              <a:rPr lang="en-US" smtClean="0"/>
              <a:pPr>
                <a:defRPr/>
              </a:pPr>
              <a:t>5</a:t>
            </a:fld>
            <a:endParaRPr lang="en-US"/>
          </a:p>
        </p:txBody>
      </p:sp>
    </p:spTree>
    <p:extLst>
      <p:ext uri="{BB962C8B-B14F-4D97-AF65-F5344CB8AC3E}">
        <p14:creationId xmlns:p14="http://schemas.microsoft.com/office/powerpoint/2010/main" val="1210212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9502AE-68C0-4F98-B316-4BAD4C9855AA}" type="slidenum">
              <a:rPr lang="en-US" smtClean="0"/>
              <a:pPr>
                <a:defRPr/>
              </a:pPr>
              <a:t>6</a:t>
            </a:fld>
            <a:endParaRPr lang="en-US"/>
          </a:p>
        </p:txBody>
      </p:sp>
    </p:spTree>
    <p:extLst>
      <p:ext uri="{BB962C8B-B14F-4D97-AF65-F5344CB8AC3E}">
        <p14:creationId xmlns:p14="http://schemas.microsoft.com/office/powerpoint/2010/main" val="12102123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7</a:t>
            </a:fld>
            <a:endParaRPr lang="en-CA"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ln/>
        </p:spPr>
      </p:sp>
      <p:sp>
        <p:nvSpPr>
          <p:cNvPr id="136194" name="Notes Placeholder 2"/>
          <p:cNvSpPr>
            <a:spLocks noGrp="1"/>
          </p:cNvSpPr>
          <p:nvPr>
            <p:ph type="body" idx="1"/>
          </p:nvPr>
        </p:nvSpPr>
        <p:spPr>
          <a:noFill/>
          <a:ln/>
        </p:spPr>
        <p:txBody>
          <a:bodyPr lIns="92391" tIns="46196" rIns="92391" bIns="46196"/>
          <a:lstStyle/>
          <a:p>
            <a:endParaRPr lang="en-US" smtClean="0"/>
          </a:p>
        </p:txBody>
      </p:sp>
      <p:sp>
        <p:nvSpPr>
          <p:cNvPr id="136195" name="Slide Number Placeholder 3"/>
          <p:cNvSpPr txBox="1">
            <a:spLocks noGrp="1"/>
          </p:cNvSpPr>
          <p:nvPr/>
        </p:nvSpPr>
        <p:spPr bwMode="auto">
          <a:xfrm>
            <a:off x="3976333" y="8839014"/>
            <a:ext cx="3041968" cy="465296"/>
          </a:xfrm>
          <a:prstGeom prst="rect">
            <a:avLst/>
          </a:prstGeom>
          <a:noFill/>
          <a:ln w="9525">
            <a:noFill/>
            <a:miter lim="800000"/>
            <a:headEnd/>
            <a:tailEnd/>
          </a:ln>
        </p:spPr>
        <p:txBody>
          <a:bodyPr lIns="92391" tIns="46196" rIns="92391" bIns="46196" anchor="b"/>
          <a:lstStyle/>
          <a:p>
            <a:pPr algn="r" defTabSz="923153"/>
            <a:fld id="{04885381-EA95-46CD-88E6-47D8519DFD95}" type="slidenum">
              <a:rPr lang="en-CA" sz="1200"/>
              <a:pPr algn="r" defTabSz="923153"/>
              <a:t>8</a:t>
            </a:fld>
            <a:endParaRPr lang="en-CA"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ChangeArrowheads="1" noTextEdit="1"/>
          </p:cNvSpPr>
          <p:nvPr>
            <p:ph type="sldImg"/>
          </p:nvPr>
        </p:nvSpPr>
        <p:spPr>
          <a:ln/>
        </p:spPr>
      </p:sp>
      <p:sp>
        <p:nvSpPr>
          <p:cNvPr id="675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2.xml"/><Relationship Id="rId4"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Black)">
    <p:bg>
      <p:bgPr>
        <a:solidFill>
          <a:schemeClr val="tx1"/>
        </a:solidFill>
        <a:effectLst/>
      </p:bgPr>
    </p:bg>
    <p:spTree>
      <p:nvGrpSpPr>
        <p:cNvPr id="1" name=""/>
        <p:cNvGrpSpPr/>
        <p:nvPr/>
      </p:nvGrpSpPr>
      <p:grpSpPr>
        <a:xfrm>
          <a:off x="0" y="0"/>
          <a:ext cx="0" cy="0"/>
          <a:chOff x="0" y="0"/>
          <a:chExt cx="0" cy="0"/>
        </a:xfrm>
      </p:grpSpPr>
      <p:sp>
        <p:nvSpPr>
          <p:cNvPr id="4" name="Rectangle 7"/>
          <p:cNvSpPr>
            <a:spLocks noChangeArrowheads="1"/>
          </p:cNvSpPr>
          <p:nvPr/>
        </p:nvSpPr>
        <p:spPr bwMode="auto">
          <a:xfrm>
            <a:off x="342900" y="4248150"/>
            <a:ext cx="8462963" cy="636588"/>
          </a:xfrm>
          <a:prstGeom prst="rect">
            <a:avLst/>
          </a:prstGeom>
          <a:solidFill>
            <a:srgbClr val="FF0000"/>
          </a:solidFill>
          <a:ln w="9525">
            <a:noFill/>
            <a:miter lim="800000"/>
            <a:headEnd/>
            <a:tailEnd/>
          </a:ln>
        </p:spPr>
        <p:txBody>
          <a:bodyPr wrap="none" anchor="ctr"/>
          <a:lstStyle/>
          <a:p>
            <a:pPr fontAlgn="auto">
              <a:spcBef>
                <a:spcPts val="0"/>
              </a:spcBef>
              <a:spcAft>
                <a:spcPts val="0"/>
              </a:spcAft>
            </a:pPr>
            <a:endParaRPr lang="en-US" dirty="0">
              <a:solidFill>
                <a:srgbClr val="000000"/>
              </a:solidFill>
              <a:latin typeface="Arial"/>
            </a:endParaRPr>
          </a:p>
        </p:txBody>
      </p:sp>
      <p:pic>
        <p:nvPicPr>
          <p:cNvPr id="5" name="Picture 8" descr="1c_revBlack_rgb_powerpoint"/>
          <p:cNvPicPr>
            <a:picLocks noChangeAspect="1" noChangeArrowheads="1"/>
          </p:cNvPicPr>
          <p:nvPr/>
        </p:nvPicPr>
        <p:blipFill>
          <a:blip r:embed="rId3" cstate="print"/>
          <a:srcRect/>
          <a:stretch>
            <a:fillRect/>
          </a:stretch>
        </p:blipFill>
        <p:spPr bwMode="auto">
          <a:xfrm>
            <a:off x="6791325" y="4386263"/>
            <a:ext cx="1408113" cy="330200"/>
          </a:xfrm>
          <a:prstGeom prst="rect">
            <a:avLst/>
          </a:prstGeom>
          <a:noFill/>
          <a:ln w="9525">
            <a:noFill/>
            <a:miter lim="800000"/>
            <a:headEnd/>
            <a:tailEnd/>
          </a:ln>
        </p:spPr>
      </p:pic>
      <p:sp>
        <p:nvSpPr>
          <p:cNvPr id="129026" name="Rectangle 2"/>
          <p:cNvSpPr>
            <a:spLocks noGrp="1" noChangeArrowheads="1"/>
          </p:cNvSpPr>
          <p:nvPr>
            <p:ph type="ctrTitle"/>
          </p:nvPr>
        </p:nvSpPr>
        <p:spPr>
          <a:xfrm>
            <a:off x="342900" y="2628900"/>
            <a:ext cx="8458200" cy="1470025"/>
          </a:xfrm>
        </p:spPr>
        <p:txBody>
          <a:bodyPr/>
          <a:lstStyle>
            <a:lvl1pPr>
              <a:defRPr sz="4000">
                <a:solidFill>
                  <a:schemeClr val="tx2"/>
                </a:solidFill>
              </a:defRPr>
            </a:lvl1pPr>
          </a:lstStyle>
          <a:p>
            <a:r>
              <a:rPr lang="en-US" smtClean="0"/>
              <a:t>Click to edit Master title style</a:t>
            </a:r>
            <a:endParaRPr lang="en-US"/>
          </a:p>
        </p:txBody>
      </p:sp>
      <p:sp>
        <p:nvSpPr>
          <p:cNvPr id="129027" name="Rectangle 3"/>
          <p:cNvSpPr>
            <a:spLocks noGrp="1" noChangeArrowheads="1"/>
          </p:cNvSpPr>
          <p:nvPr>
            <p:ph type="subTitle" idx="1"/>
          </p:nvPr>
        </p:nvSpPr>
        <p:spPr>
          <a:xfrm>
            <a:off x="342900" y="5006975"/>
            <a:ext cx="8458200" cy="1485900"/>
          </a:xfrm>
          <a:ln/>
        </p:spPr>
        <p:txBody>
          <a:bodyPr/>
          <a:lstStyle>
            <a:lvl1pPr marL="0" indent="0">
              <a:buFontTx/>
              <a:buNone/>
              <a:defRPr b="1">
                <a:solidFill>
                  <a:schemeClr val="tx2"/>
                </a:solidFill>
              </a:defRPr>
            </a:lvl1pPr>
          </a:lstStyle>
          <a:p>
            <a:r>
              <a:rPr lang="en-US" smtClean="0"/>
              <a:t>Click to edit Master subtitle style</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bg>
      <p:bgPr>
        <a:solidFill>
          <a:schemeClr val="tx2"/>
        </a:solidFill>
        <a:effectLst/>
      </p:bgPr>
    </p:bg>
    <p:spTree>
      <p:nvGrpSpPr>
        <p:cNvPr id="1" name=""/>
        <p:cNvGrpSpPr/>
        <p:nvPr/>
      </p:nvGrpSpPr>
      <p:grpSpPr>
        <a:xfrm>
          <a:off x="0" y="0"/>
          <a:ext cx="0" cy="0"/>
          <a:chOff x="0" y="0"/>
          <a:chExt cx="0" cy="0"/>
        </a:xfrm>
      </p:grpSpPr>
      <p:pic>
        <p:nvPicPr>
          <p:cNvPr id="3" name="Picture 2" descr="1c_revBlack_rgb_powerpoint"/>
          <p:cNvPicPr>
            <a:picLocks noChangeAspect="1" noChangeArrowheads="1"/>
          </p:cNvPicPr>
          <p:nvPr/>
        </p:nvPicPr>
        <p:blipFill>
          <a:blip r:embed="rId3" cstate="print"/>
          <a:srcRect/>
          <a:stretch>
            <a:fillRect/>
          </a:stretch>
        </p:blipFill>
        <p:spPr bwMode="auto">
          <a:xfrm>
            <a:off x="6638925" y="6427788"/>
            <a:ext cx="1119188" cy="261937"/>
          </a:xfrm>
          <a:prstGeom prst="rect">
            <a:avLst/>
          </a:prstGeom>
          <a:noFill/>
          <a:ln w="9525">
            <a:noFill/>
            <a:miter lim="800000"/>
            <a:headEnd/>
            <a:tailEnd/>
          </a:ln>
        </p:spPr>
      </p:pic>
      <p:sp>
        <p:nvSpPr>
          <p:cNvPr id="4" name="Rectangle 7"/>
          <p:cNvSpPr>
            <a:spLocks noChangeArrowheads="1"/>
          </p:cNvSpPr>
          <p:nvPr/>
        </p:nvSpPr>
        <p:spPr bwMode="auto">
          <a:xfrm>
            <a:off x="338138" y="6330950"/>
            <a:ext cx="8462962" cy="461963"/>
          </a:xfrm>
          <a:prstGeom prst="rect">
            <a:avLst/>
          </a:prstGeom>
          <a:noFill/>
          <a:ln w="9525">
            <a:solidFill>
              <a:schemeClr val="tx2"/>
            </a:solidFill>
            <a:miter lim="800000"/>
            <a:headEnd/>
            <a:tailEnd/>
          </a:ln>
          <a:effectLst/>
        </p:spPr>
        <p:txBody>
          <a:bodyPr wrap="none" anchor="ctr"/>
          <a:lstStyle/>
          <a:p>
            <a:pPr>
              <a:defRPr/>
            </a:pPr>
            <a:endParaRPr lang="en-US"/>
          </a:p>
        </p:txBody>
      </p:sp>
      <p:sp>
        <p:nvSpPr>
          <p:cNvPr id="5" name="Rectangle 8"/>
          <p:cNvSpPr>
            <a:spLocks noChangeArrowheads="1"/>
          </p:cNvSpPr>
          <p:nvPr/>
        </p:nvSpPr>
        <p:spPr bwMode="auto">
          <a:xfrm>
            <a:off x="338138" y="6330950"/>
            <a:ext cx="8462962" cy="461963"/>
          </a:xfrm>
          <a:prstGeom prst="rect">
            <a:avLst/>
          </a:prstGeom>
          <a:noFill/>
          <a:ln w="9525">
            <a:solidFill>
              <a:schemeClr val="tx1"/>
            </a:solidFill>
            <a:miter lim="800000"/>
            <a:headEnd/>
            <a:tailEnd/>
          </a:ln>
          <a:effectLst/>
        </p:spPr>
        <p:txBody>
          <a:bodyPr wrap="none" anchor="ctr"/>
          <a:lstStyle/>
          <a:p>
            <a:pPr>
              <a:defRPr/>
            </a:pPr>
            <a:endParaRPr lang="en-US"/>
          </a:p>
        </p:txBody>
      </p:sp>
      <p:pic>
        <p:nvPicPr>
          <p:cNvPr id="6" name="Picture 9" descr="ti_stk_2c_pos_rgb"/>
          <p:cNvPicPr>
            <a:picLocks noChangeAspect="1" noChangeArrowheads="1"/>
          </p:cNvPicPr>
          <p:nvPr/>
        </p:nvPicPr>
        <p:blipFill>
          <a:blip r:embed="rId4" cstate="print"/>
          <a:srcRect/>
          <a:stretch>
            <a:fillRect/>
          </a:stretch>
        </p:blipFill>
        <p:spPr bwMode="auto">
          <a:xfrm>
            <a:off x="6629400" y="6418263"/>
            <a:ext cx="1136650" cy="280987"/>
          </a:xfrm>
          <a:prstGeom prst="rect">
            <a:avLst/>
          </a:prstGeom>
          <a:noFill/>
          <a:ln w="9525">
            <a:noFill/>
            <a:miter lim="800000"/>
            <a:headEnd/>
            <a:tailEnd/>
          </a:ln>
        </p:spPr>
      </p:pic>
      <p:sp>
        <p:nvSpPr>
          <p:cNvPr id="10243" name="Rectangle 3"/>
          <p:cNvSpPr>
            <a:spLocks noGrp="1" noChangeArrowheads="1"/>
          </p:cNvSpPr>
          <p:nvPr>
            <p:ph type="ctrTitle"/>
          </p:nvPr>
        </p:nvSpPr>
        <p:spPr>
          <a:xfrm>
            <a:off x="342900" y="2463031"/>
            <a:ext cx="8458200" cy="1470025"/>
          </a:xfrm>
        </p:spPr>
        <p:txBody>
          <a:bodyPr/>
          <a:lstStyle>
            <a:lvl1pPr algn="ctr">
              <a:lnSpc>
                <a:spcPct val="100000"/>
              </a:lnSpc>
              <a:defRPr sz="5400">
                <a:effectLst>
                  <a:outerShdw blurRad="38100" dist="38100" dir="2700000" algn="tl">
                    <a:srgbClr val="000000">
                      <a:alpha val="43137"/>
                    </a:srgbClr>
                  </a:outerShdw>
                </a:effectLst>
              </a:defRPr>
            </a:lvl1pPr>
          </a:lstStyle>
          <a:p>
            <a:r>
              <a:rPr lang="en-CA" dirty="0"/>
              <a:t>Click to edit Master title style</a:t>
            </a:r>
          </a:p>
        </p:txBody>
      </p:sp>
      <p:sp>
        <p:nvSpPr>
          <p:cNvPr id="7" name="Rectangle 6"/>
          <p:cNvSpPr>
            <a:spLocks noGrp="1" noChangeArrowheads="1"/>
          </p:cNvSpPr>
          <p:nvPr>
            <p:ph type="sldNum" sz="quarter" idx="10"/>
          </p:nvPr>
        </p:nvSpPr>
        <p:spPr>
          <a:xfrm>
            <a:off x="6642100" y="6038850"/>
            <a:ext cx="2133600" cy="206375"/>
          </a:xfrm>
        </p:spPr>
        <p:txBody>
          <a:bodyPr/>
          <a:lstStyle>
            <a:lvl1pPr>
              <a:defRPr/>
            </a:lvl1pPr>
          </a:lstStyle>
          <a:p>
            <a:pPr>
              <a:defRPr/>
            </a:pPr>
            <a:fld id="{5A6DAB73-76A1-47D0-B9ED-FA8B2326868F}" type="slidenum">
              <a:rPr lang="en-CA"/>
              <a:pPr>
                <a:defRPr/>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1775" y="142875"/>
            <a:ext cx="8458200" cy="814388"/>
          </a:xfrm>
        </p:spPr>
        <p:txBody>
          <a:bodyPr/>
          <a:lstStyle/>
          <a:p>
            <a:r>
              <a:rPr lang="en-US"/>
              <a:t>Click to edit Master title style</a:t>
            </a:r>
          </a:p>
        </p:txBody>
      </p:sp>
      <p:sp>
        <p:nvSpPr>
          <p:cNvPr id="3" name="Content Placeholder 2"/>
          <p:cNvSpPr>
            <a:spLocks noGrp="1"/>
          </p:cNvSpPr>
          <p:nvPr>
            <p:ph idx="1"/>
          </p:nvPr>
        </p:nvSpPr>
        <p:spPr>
          <a:xfrm>
            <a:off x="333375" y="1185863"/>
            <a:ext cx="8467725" cy="4692650"/>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sldNum" sz="quarter" idx="10"/>
          </p:nvPr>
        </p:nvSpPr>
        <p:spPr>
          <a:ln/>
        </p:spPr>
        <p:txBody>
          <a:bodyPr/>
          <a:lstStyle>
            <a:lvl1pPr>
              <a:defRPr/>
            </a:lvl1pPr>
          </a:lstStyle>
          <a:p>
            <a:pPr>
              <a:defRPr/>
            </a:pPr>
            <a:fld id="{6BEDF17E-77BF-4D70-9A92-CBFD8ED452E7}"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Exercise Summary">
    <p:spTree>
      <p:nvGrpSpPr>
        <p:cNvPr id="1" name=""/>
        <p:cNvGrpSpPr/>
        <p:nvPr/>
      </p:nvGrpSpPr>
      <p:grpSpPr>
        <a:xfrm>
          <a:off x="0" y="0"/>
          <a:ext cx="0" cy="0"/>
          <a:chOff x="0" y="0"/>
          <a:chExt cx="0" cy="0"/>
        </a:xfrm>
      </p:grpSpPr>
      <p:sp>
        <p:nvSpPr>
          <p:cNvPr id="2" name="Title 1"/>
          <p:cNvSpPr>
            <a:spLocks noGrp="1"/>
          </p:cNvSpPr>
          <p:nvPr>
            <p:ph type="title"/>
          </p:nvPr>
        </p:nvSpPr>
        <p:spPr>
          <a:xfrm>
            <a:off x="231775" y="142875"/>
            <a:ext cx="8458200" cy="814388"/>
          </a:xfrm>
        </p:spPr>
        <p:txBody>
          <a:bodyPr/>
          <a:lstStyle/>
          <a:p>
            <a:r>
              <a:rPr lang="en-US"/>
              <a:t>Click to edit Master title style</a:t>
            </a:r>
          </a:p>
        </p:txBody>
      </p:sp>
      <p:sp>
        <p:nvSpPr>
          <p:cNvPr id="3" name="Content Placeholder 2"/>
          <p:cNvSpPr>
            <a:spLocks noGrp="1"/>
          </p:cNvSpPr>
          <p:nvPr>
            <p:ph idx="1"/>
          </p:nvPr>
        </p:nvSpPr>
        <p:spPr>
          <a:xfrm>
            <a:off x="333375" y="1185863"/>
            <a:ext cx="8467725" cy="4692650"/>
          </a:xfrm>
        </p:spPr>
        <p:txBody>
          <a:bodyPr/>
          <a:lstStyle>
            <a:lvl1pPr>
              <a:defRPr b="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sldNum" sz="quarter" idx="10"/>
          </p:nvPr>
        </p:nvSpPr>
        <p:spPr>
          <a:ln/>
        </p:spPr>
        <p:txBody>
          <a:bodyPr/>
          <a:lstStyle>
            <a:lvl1pPr>
              <a:defRPr/>
            </a:lvl1pPr>
          </a:lstStyle>
          <a:p>
            <a:pPr>
              <a:defRPr/>
            </a:pPr>
            <a:fld id="{6BEDF17E-77BF-4D70-9A92-CBFD8ED452E7}" type="slidenum">
              <a:rPr lang="en-CA"/>
              <a:pPr>
                <a:defRPr/>
              </a:pPr>
              <a:t>‹#›</a:t>
            </a:fld>
            <a:endParaRPr lang="en-CA"/>
          </a:p>
        </p:txBody>
      </p:sp>
    </p:spTree>
    <p:extLst>
      <p:ext uri="{BB962C8B-B14F-4D97-AF65-F5344CB8AC3E}">
        <p14:creationId xmlns:p14="http://schemas.microsoft.com/office/powerpoint/2010/main" val="2453031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Lab Steps">
    <p:spTree>
      <p:nvGrpSpPr>
        <p:cNvPr id="1" name=""/>
        <p:cNvGrpSpPr/>
        <p:nvPr/>
      </p:nvGrpSpPr>
      <p:grpSpPr>
        <a:xfrm>
          <a:off x="0" y="0"/>
          <a:ext cx="0" cy="0"/>
          <a:chOff x="0" y="0"/>
          <a:chExt cx="0" cy="0"/>
        </a:xfrm>
      </p:grpSpPr>
      <p:sp>
        <p:nvSpPr>
          <p:cNvPr id="2" name="Title 1"/>
          <p:cNvSpPr>
            <a:spLocks noGrp="1"/>
          </p:cNvSpPr>
          <p:nvPr>
            <p:ph type="title"/>
          </p:nvPr>
        </p:nvSpPr>
        <p:spPr>
          <a:xfrm>
            <a:off x="231775" y="142875"/>
            <a:ext cx="8458200" cy="814388"/>
          </a:xfrm>
        </p:spPr>
        <p:txBody>
          <a:bodyPr/>
          <a:lstStyle/>
          <a:p>
            <a:r>
              <a:rPr lang="en-US"/>
              <a:t>Click to edit Master title style</a:t>
            </a:r>
          </a:p>
        </p:txBody>
      </p:sp>
      <p:sp>
        <p:nvSpPr>
          <p:cNvPr id="3" name="Content Placeholder 2"/>
          <p:cNvSpPr>
            <a:spLocks noGrp="1"/>
          </p:cNvSpPr>
          <p:nvPr>
            <p:ph idx="1"/>
          </p:nvPr>
        </p:nvSpPr>
        <p:spPr>
          <a:xfrm>
            <a:off x="333375" y="1185863"/>
            <a:ext cx="8467725" cy="4692650"/>
          </a:xfrm>
        </p:spPr>
        <p:txBody>
          <a:bodyPr/>
          <a:lstStyle>
            <a:lvl1pPr marL="457200" indent="-457200">
              <a:buFont typeface="+mj-lt"/>
              <a:buAutoNum type="arabicPeriod"/>
              <a:defRPr b="0"/>
            </a:lvl1pPr>
            <a:lvl2pPr marL="682625" indent="-219075">
              <a:defRPr/>
            </a:lvl2pPr>
            <a:lvl3pPr marL="914400" indent="-225425">
              <a:defRPr/>
            </a:lvl3pPr>
            <a:lvl4pPr marL="1146175" indent="-231775">
              <a:defRPr/>
            </a:lvl4pPr>
            <a:lvl5pPr marL="1377950" indent="-231775">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sldNum" sz="quarter" idx="10"/>
          </p:nvPr>
        </p:nvSpPr>
        <p:spPr>
          <a:ln/>
        </p:spPr>
        <p:txBody>
          <a:bodyPr/>
          <a:lstStyle>
            <a:lvl1pPr>
              <a:defRPr/>
            </a:lvl1pPr>
          </a:lstStyle>
          <a:p>
            <a:pPr>
              <a:defRPr/>
            </a:pPr>
            <a:fld id="{6BEDF17E-77BF-4D70-9A92-CBFD8ED452E7}" type="slidenum">
              <a:rPr lang="en-CA"/>
              <a:pPr>
                <a:defRPr/>
              </a:pPr>
              <a:t>‹#›</a:t>
            </a:fld>
            <a:endParaRPr lang="en-CA"/>
          </a:p>
        </p:txBody>
      </p:sp>
    </p:spTree>
    <p:extLst>
      <p:ext uri="{BB962C8B-B14F-4D97-AF65-F5344CB8AC3E}">
        <p14:creationId xmlns:p14="http://schemas.microsoft.com/office/powerpoint/2010/main" val="1181090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333375" y="1185863"/>
            <a:ext cx="4157663" cy="4692650"/>
          </a:xfrm>
        </p:spPr>
        <p:txBody>
          <a:bodyPr/>
          <a:lstStyle>
            <a:lvl1pPr>
              <a:defRPr sz="2000" b="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3438" y="1185863"/>
            <a:ext cx="4157662" cy="4692650"/>
          </a:xfrm>
        </p:spPr>
        <p:txBody>
          <a:bodyPr/>
          <a:lstStyle>
            <a:lvl1pPr>
              <a:defRPr sz="2000" b="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5"/>
          <p:cNvSpPr>
            <a:spLocks noGrp="1" noChangeArrowheads="1"/>
          </p:cNvSpPr>
          <p:nvPr>
            <p:ph type="sldNum" sz="quarter" idx="10"/>
          </p:nvPr>
        </p:nvSpPr>
        <p:spPr>
          <a:ln/>
        </p:spPr>
        <p:txBody>
          <a:bodyPr/>
          <a:lstStyle>
            <a:lvl1pPr>
              <a:defRPr/>
            </a:lvl1pPr>
          </a:lstStyle>
          <a:p>
            <a:pPr>
              <a:defRPr/>
            </a:pPr>
            <a:fld id="{D45DEBB6-2E2D-482B-9F8D-418B7E1DC758}"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4" name="Rectangle 5"/>
          <p:cNvSpPr>
            <a:spLocks noGrp="1" noChangeArrowheads="1"/>
          </p:cNvSpPr>
          <p:nvPr>
            <p:ph type="sldNum" sz="quarter" idx="11"/>
          </p:nvPr>
        </p:nvSpPr>
        <p:spPr/>
        <p:txBody>
          <a:bodyPr/>
          <a:lstStyle>
            <a:lvl1pPr>
              <a:defRPr/>
            </a:lvl1pPr>
          </a:lstStyle>
          <a:p>
            <a:pPr>
              <a:defRPr/>
            </a:pPr>
            <a:fld id="{E9D9DC24-09D9-4E84-AAEE-D1BDE8BFE61F}"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D0E36EC3-BB8B-42D1-B807-03EE157ADD78}"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31775" y="142875"/>
            <a:ext cx="8458200" cy="8143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CA" dirty="0" smtClean="0"/>
              <a:t>Click to edit Master title style</a:t>
            </a:r>
          </a:p>
        </p:txBody>
      </p:sp>
      <p:sp>
        <p:nvSpPr>
          <p:cNvPr id="1028" name="Rectangle 3"/>
          <p:cNvSpPr>
            <a:spLocks noGrp="1" noChangeArrowheads="1"/>
          </p:cNvSpPr>
          <p:nvPr>
            <p:ph type="body" idx="1"/>
          </p:nvPr>
        </p:nvSpPr>
        <p:spPr bwMode="auto">
          <a:xfrm>
            <a:off x="333375" y="1185863"/>
            <a:ext cx="8467725" cy="46926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9221" name="Rectangle 5"/>
          <p:cNvSpPr>
            <a:spLocks noGrp="1" noChangeArrowheads="1"/>
          </p:cNvSpPr>
          <p:nvPr>
            <p:ph type="sldNum" sz="quarter" idx="4"/>
          </p:nvPr>
        </p:nvSpPr>
        <p:spPr bwMode="auto">
          <a:xfrm>
            <a:off x="6642100" y="6078538"/>
            <a:ext cx="2133600" cy="206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a:latin typeface="Arial" charset="0"/>
              </a:defRPr>
            </a:lvl1pPr>
          </a:lstStyle>
          <a:p>
            <a:pPr>
              <a:defRPr/>
            </a:pPr>
            <a:fld id="{9A4A3DC3-F575-4F34-81D3-9D0A869A6BD8}" type="slidenum">
              <a:rPr lang="en-CA"/>
              <a:pPr>
                <a:defRPr/>
              </a:pPr>
              <a:t>‹#›</a:t>
            </a:fld>
            <a:endParaRPr lang="en-CA"/>
          </a:p>
        </p:txBody>
      </p:sp>
      <p:sp>
        <p:nvSpPr>
          <p:cNvPr id="9222" name="Rectangle 6"/>
          <p:cNvSpPr>
            <a:spLocks noChangeArrowheads="1"/>
          </p:cNvSpPr>
          <p:nvPr/>
        </p:nvSpPr>
        <p:spPr bwMode="auto">
          <a:xfrm>
            <a:off x="338138" y="6330950"/>
            <a:ext cx="8462962" cy="461963"/>
          </a:xfrm>
          <a:prstGeom prst="rect">
            <a:avLst/>
          </a:prstGeom>
          <a:noFill/>
          <a:ln w="9525">
            <a:solidFill>
              <a:schemeClr val="tx1"/>
            </a:solidFill>
            <a:miter lim="800000"/>
            <a:headEnd/>
            <a:tailEnd/>
          </a:ln>
          <a:effectLst/>
        </p:spPr>
        <p:txBody>
          <a:bodyPr wrap="none" anchor="ctr"/>
          <a:lstStyle/>
          <a:p>
            <a:pPr>
              <a:defRPr/>
            </a:pPr>
            <a:endParaRPr lang="en-US"/>
          </a:p>
        </p:txBody>
      </p:sp>
      <p:pic>
        <p:nvPicPr>
          <p:cNvPr id="1031" name="Picture 7" descr="ti_stk_2c_pos_rgb"/>
          <p:cNvPicPr>
            <a:picLocks noChangeAspect="1" noChangeArrowheads="1"/>
          </p:cNvPicPr>
          <p:nvPr/>
        </p:nvPicPr>
        <p:blipFill>
          <a:blip r:embed="rId10" cstate="print"/>
          <a:srcRect/>
          <a:stretch>
            <a:fillRect/>
          </a:stretch>
        </p:blipFill>
        <p:spPr bwMode="auto">
          <a:xfrm>
            <a:off x="6629400" y="6418263"/>
            <a:ext cx="1136650" cy="280987"/>
          </a:xfrm>
          <a:prstGeom prst="rect">
            <a:avLst/>
          </a:prstGeom>
          <a:noFill/>
          <a:ln w="9525">
            <a:noFill/>
            <a:miter lim="800000"/>
            <a:headEnd/>
            <a:tailEnd/>
          </a:ln>
        </p:spPr>
      </p:pic>
      <p:sp>
        <p:nvSpPr>
          <p:cNvPr id="15" name="TextBox 14"/>
          <p:cNvSpPr txBox="1"/>
          <p:nvPr/>
        </p:nvSpPr>
        <p:spPr>
          <a:xfrm rot="5400000">
            <a:off x="8131969" y="5863432"/>
            <a:ext cx="1773237" cy="215900"/>
          </a:xfrm>
          <a:prstGeom prst="rect">
            <a:avLst/>
          </a:prstGeom>
          <a:noFill/>
        </p:spPr>
        <p:txBody>
          <a:bodyPr>
            <a:spAutoFit/>
          </a:bodyPr>
          <a:lstStyle/>
          <a:p>
            <a:pPr algn="ctr">
              <a:defRPr/>
            </a:pPr>
            <a:r>
              <a:rPr lang="en-US" sz="800" dirty="0">
                <a:solidFill>
                  <a:schemeClr val="accent3"/>
                </a:solidFill>
                <a:effectLst>
                  <a:outerShdw blurRad="38100" dist="38100" dir="2700000" algn="tl">
                    <a:srgbClr val="000000">
                      <a:alpha val="43137"/>
                    </a:srgbClr>
                  </a:outerShdw>
                </a:effectLst>
                <a:latin typeface="Arial" pitchFamily="34" charset="0"/>
              </a:rPr>
              <a:t>CCS APPS</a:t>
            </a:r>
          </a:p>
        </p:txBody>
      </p:sp>
    </p:spTree>
  </p:cSld>
  <p:clrMap bg1="lt1" tx1="dk1" bg2="lt2" tx2="dk2" accent1="accent1" accent2="accent2" accent3="accent3" accent4="accent4" accent5="accent5" accent6="accent6" hlink="hlink" folHlink="folHlink"/>
  <p:sldLayoutIdLst>
    <p:sldLayoutId id="2147483667" r:id="rId1"/>
    <p:sldLayoutId id="2147483662" r:id="rId2"/>
    <p:sldLayoutId id="2147483656" r:id="rId3"/>
    <p:sldLayoutId id="2147483668" r:id="rId4"/>
    <p:sldLayoutId id="2147483669" r:id="rId5"/>
    <p:sldLayoutId id="2147483658" r:id="rId6"/>
    <p:sldLayoutId id="2147483663" r:id="rId7"/>
    <p:sldLayoutId id="2147483657" r:id="rId8"/>
  </p:sldLayoutIdLst>
  <p:timing>
    <p:tnLst>
      <p:par>
        <p:cTn id="1" dur="indefinite" restart="never" nodeType="tmRoot"/>
      </p:par>
    </p:tnLst>
  </p:timing>
  <p:txStyles>
    <p:titleStyle>
      <a:lvl1pPr algn="l" rtl="0" eaLnBrk="0" fontAlgn="base" hangingPunct="0">
        <a:lnSpc>
          <a:spcPct val="85000"/>
        </a:lnSpc>
        <a:spcBef>
          <a:spcPct val="0"/>
        </a:spcBef>
        <a:spcAft>
          <a:spcPct val="0"/>
        </a:spcAft>
        <a:defRPr sz="3200" b="1">
          <a:solidFill>
            <a:srgbClr val="FF0000"/>
          </a:solidFill>
          <a:effectLst>
            <a:outerShdw blurRad="38100" dist="38100" dir="2700000" algn="tl">
              <a:srgbClr val="000000">
                <a:alpha val="43137"/>
              </a:srgbClr>
            </a:outerShdw>
          </a:effectLst>
          <a:latin typeface="+mj-lt"/>
          <a:ea typeface="+mj-ea"/>
          <a:cs typeface="+mj-cs"/>
        </a:defRPr>
      </a:lvl1pPr>
      <a:lvl2pPr algn="l" rtl="0" eaLnBrk="0" fontAlgn="base" hangingPunct="0">
        <a:lnSpc>
          <a:spcPct val="85000"/>
        </a:lnSpc>
        <a:spcBef>
          <a:spcPct val="0"/>
        </a:spcBef>
        <a:spcAft>
          <a:spcPct val="0"/>
        </a:spcAft>
        <a:defRPr sz="3200" b="1">
          <a:solidFill>
            <a:srgbClr val="FF0000"/>
          </a:solidFill>
          <a:latin typeface="Arial" charset="0"/>
        </a:defRPr>
      </a:lvl2pPr>
      <a:lvl3pPr algn="l" rtl="0" eaLnBrk="0" fontAlgn="base" hangingPunct="0">
        <a:lnSpc>
          <a:spcPct val="85000"/>
        </a:lnSpc>
        <a:spcBef>
          <a:spcPct val="0"/>
        </a:spcBef>
        <a:spcAft>
          <a:spcPct val="0"/>
        </a:spcAft>
        <a:defRPr sz="3200" b="1">
          <a:solidFill>
            <a:srgbClr val="FF0000"/>
          </a:solidFill>
          <a:latin typeface="Arial" charset="0"/>
        </a:defRPr>
      </a:lvl3pPr>
      <a:lvl4pPr algn="l" rtl="0" eaLnBrk="0" fontAlgn="base" hangingPunct="0">
        <a:lnSpc>
          <a:spcPct val="85000"/>
        </a:lnSpc>
        <a:spcBef>
          <a:spcPct val="0"/>
        </a:spcBef>
        <a:spcAft>
          <a:spcPct val="0"/>
        </a:spcAft>
        <a:defRPr sz="3200" b="1">
          <a:solidFill>
            <a:srgbClr val="FF0000"/>
          </a:solidFill>
          <a:latin typeface="Arial" charset="0"/>
        </a:defRPr>
      </a:lvl4pPr>
      <a:lvl5pPr algn="l" rtl="0" eaLnBrk="0" fontAlgn="base" hangingPunct="0">
        <a:lnSpc>
          <a:spcPct val="85000"/>
        </a:lnSpc>
        <a:spcBef>
          <a:spcPct val="0"/>
        </a:spcBef>
        <a:spcAft>
          <a:spcPct val="0"/>
        </a:spcAft>
        <a:defRPr sz="3200" b="1">
          <a:solidFill>
            <a:srgbClr val="FF0000"/>
          </a:solidFill>
          <a:latin typeface="Arial" charset="0"/>
        </a:defRPr>
      </a:lvl5pPr>
      <a:lvl6pPr marL="457200" algn="l" rtl="0" fontAlgn="base">
        <a:lnSpc>
          <a:spcPct val="85000"/>
        </a:lnSpc>
        <a:spcBef>
          <a:spcPct val="0"/>
        </a:spcBef>
        <a:spcAft>
          <a:spcPct val="0"/>
        </a:spcAft>
        <a:defRPr sz="3200" b="1">
          <a:solidFill>
            <a:srgbClr val="FF0000"/>
          </a:solidFill>
          <a:latin typeface="Arial" charset="0"/>
        </a:defRPr>
      </a:lvl6pPr>
      <a:lvl7pPr marL="914400" algn="l" rtl="0" fontAlgn="base">
        <a:lnSpc>
          <a:spcPct val="85000"/>
        </a:lnSpc>
        <a:spcBef>
          <a:spcPct val="0"/>
        </a:spcBef>
        <a:spcAft>
          <a:spcPct val="0"/>
        </a:spcAft>
        <a:defRPr sz="3200" b="1">
          <a:solidFill>
            <a:srgbClr val="FF0000"/>
          </a:solidFill>
          <a:latin typeface="Arial" charset="0"/>
        </a:defRPr>
      </a:lvl7pPr>
      <a:lvl8pPr marL="1371600" algn="l" rtl="0" fontAlgn="base">
        <a:lnSpc>
          <a:spcPct val="85000"/>
        </a:lnSpc>
        <a:spcBef>
          <a:spcPct val="0"/>
        </a:spcBef>
        <a:spcAft>
          <a:spcPct val="0"/>
        </a:spcAft>
        <a:defRPr sz="3200" b="1">
          <a:solidFill>
            <a:srgbClr val="FF0000"/>
          </a:solidFill>
          <a:latin typeface="Arial" charset="0"/>
        </a:defRPr>
      </a:lvl8pPr>
      <a:lvl9pPr marL="1828800" algn="l" rtl="0" fontAlgn="base">
        <a:lnSpc>
          <a:spcPct val="85000"/>
        </a:lnSpc>
        <a:spcBef>
          <a:spcPct val="0"/>
        </a:spcBef>
        <a:spcAft>
          <a:spcPct val="0"/>
        </a:spcAft>
        <a:defRPr sz="3200" b="1">
          <a:solidFill>
            <a:srgbClr val="FF0000"/>
          </a:solidFill>
          <a:latin typeface="Arial" charset="0"/>
        </a:defRPr>
      </a:lvl9pPr>
    </p:titleStyle>
    <p:bodyStyle>
      <a:lvl1pPr marL="227013" indent="-227013" algn="l" rtl="0" eaLnBrk="0" fontAlgn="base" hangingPunct="0">
        <a:spcBef>
          <a:spcPct val="65000"/>
        </a:spcBef>
        <a:spcAft>
          <a:spcPct val="0"/>
        </a:spcAft>
        <a:buChar char="•"/>
        <a:defRPr sz="2000" b="1">
          <a:solidFill>
            <a:schemeClr val="tx1"/>
          </a:solidFill>
          <a:latin typeface="+mn-lt"/>
          <a:ea typeface="+mn-ea"/>
          <a:cs typeface="+mn-cs"/>
        </a:defRPr>
      </a:lvl1pPr>
      <a:lvl2pPr marL="574675" indent="-233363" algn="l" rtl="0" eaLnBrk="0" fontAlgn="base" hangingPunct="0">
        <a:spcBef>
          <a:spcPct val="20000"/>
        </a:spcBef>
        <a:spcAft>
          <a:spcPct val="0"/>
        </a:spcAft>
        <a:buChar char="–"/>
        <a:defRPr>
          <a:solidFill>
            <a:schemeClr val="tx1"/>
          </a:solidFill>
          <a:latin typeface="+mn-lt"/>
        </a:defRPr>
      </a:lvl2pPr>
      <a:lvl3pPr marL="854075" indent="-165100" algn="l" rtl="0" eaLnBrk="0" fontAlgn="base" hangingPunct="0">
        <a:spcBef>
          <a:spcPct val="15000"/>
        </a:spcBef>
        <a:spcAft>
          <a:spcPct val="0"/>
        </a:spcAft>
        <a:buChar char="•"/>
        <a:defRPr sz="1600">
          <a:solidFill>
            <a:schemeClr val="tx1"/>
          </a:solidFill>
          <a:latin typeface="+mn-lt"/>
        </a:defRPr>
      </a:lvl3pPr>
      <a:lvl4pPr marL="1201738" indent="-233363" algn="l" rtl="0" eaLnBrk="0" fontAlgn="base" hangingPunct="0">
        <a:spcBef>
          <a:spcPct val="5000"/>
        </a:spcBef>
        <a:spcAft>
          <a:spcPct val="0"/>
        </a:spcAft>
        <a:buChar char="–"/>
        <a:defRPr sz="1600">
          <a:solidFill>
            <a:schemeClr val="tx1"/>
          </a:solidFill>
          <a:latin typeface="+mn-lt"/>
        </a:defRPr>
      </a:lvl4pPr>
      <a:lvl5pPr marL="1489075" indent="-173038" algn="l" rtl="0" eaLnBrk="0" fontAlgn="base" hangingPunct="0">
        <a:spcBef>
          <a:spcPct val="0"/>
        </a:spcBef>
        <a:spcAft>
          <a:spcPct val="0"/>
        </a:spcAft>
        <a:buChar char="»"/>
        <a:defRPr sz="1600">
          <a:solidFill>
            <a:schemeClr val="tx1"/>
          </a:solidFill>
          <a:latin typeface="+mn-lt"/>
        </a:defRPr>
      </a:lvl5pPr>
      <a:lvl6pPr marL="1946275" indent="-173038" algn="l" rtl="0" fontAlgn="base">
        <a:spcBef>
          <a:spcPct val="0"/>
        </a:spcBef>
        <a:spcAft>
          <a:spcPct val="0"/>
        </a:spcAft>
        <a:buChar char="»"/>
        <a:defRPr sz="1600">
          <a:solidFill>
            <a:schemeClr val="tx1"/>
          </a:solidFill>
          <a:latin typeface="+mn-lt"/>
        </a:defRPr>
      </a:lvl6pPr>
      <a:lvl7pPr marL="2403475" indent="-173038" algn="l" rtl="0" fontAlgn="base">
        <a:spcBef>
          <a:spcPct val="0"/>
        </a:spcBef>
        <a:spcAft>
          <a:spcPct val="0"/>
        </a:spcAft>
        <a:buChar char="»"/>
        <a:defRPr sz="1600">
          <a:solidFill>
            <a:schemeClr val="tx1"/>
          </a:solidFill>
          <a:latin typeface="+mn-lt"/>
        </a:defRPr>
      </a:lvl7pPr>
      <a:lvl8pPr marL="2860675" indent="-173038" algn="l" rtl="0" fontAlgn="base">
        <a:spcBef>
          <a:spcPct val="0"/>
        </a:spcBef>
        <a:spcAft>
          <a:spcPct val="0"/>
        </a:spcAft>
        <a:buChar char="»"/>
        <a:defRPr sz="1600">
          <a:solidFill>
            <a:schemeClr val="tx1"/>
          </a:solidFill>
          <a:latin typeface="+mn-lt"/>
        </a:defRPr>
      </a:lvl8pPr>
      <a:lvl9pPr marL="3317875" indent="-173038" algn="l" rtl="0" fontAlgn="base">
        <a:spcBef>
          <a:spcPct val="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ubtitle 3"/>
          <p:cNvSpPr>
            <a:spLocks noGrp="1"/>
          </p:cNvSpPr>
          <p:nvPr>
            <p:ph type="subTitle" idx="1"/>
          </p:nvPr>
        </p:nvSpPr>
        <p:spPr/>
        <p:txBody>
          <a:bodyPr/>
          <a:lstStyle/>
          <a:p>
            <a:r>
              <a:rPr lang="en-US" dirty="0" smtClean="0"/>
              <a:t>Embedded Development Tools</a:t>
            </a:r>
          </a:p>
        </p:txBody>
      </p:sp>
      <p:sp>
        <p:nvSpPr>
          <p:cNvPr id="11266" name="Title 3"/>
          <p:cNvSpPr>
            <a:spLocks noGrp="1"/>
          </p:cNvSpPr>
          <p:nvPr>
            <p:ph type="ctrTitle"/>
          </p:nvPr>
        </p:nvSpPr>
        <p:spPr>
          <a:xfrm>
            <a:off x="228600" y="2111375"/>
            <a:ext cx="8458200" cy="1470025"/>
          </a:xfrm>
        </p:spPr>
        <p:txBody>
          <a:bodyPr/>
          <a:lstStyle/>
          <a:p>
            <a:r>
              <a:rPr lang="en-US" sz="4800" dirty="0" smtClean="0">
                <a:solidFill>
                  <a:schemeClr val="bg1"/>
                </a:solidFill>
              </a:rPr>
              <a:t>Profiling (with CCS)</a:t>
            </a:r>
            <a:endParaRPr lang="en-US" sz="4800" baseline="30000" dirty="0" smtClean="0"/>
          </a:p>
        </p:txBody>
      </p:sp>
    </p:spTree>
    <p:extLst>
      <p:ext uri="{BB962C8B-B14F-4D97-AF65-F5344CB8AC3E}">
        <p14:creationId xmlns:p14="http://schemas.microsoft.com/office/powerpoint/2010/main" val="355650310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CCS Code Coverage Tool</a:t>
            </a:r>
            <a:endParaRPr lang="en-US" dirty="0"/>
          </a:p>
        </p:txBody>
      </p:sp>
      <p:sp>
        <p:nvSpPr>
          <p:cNvPr id="135169" name="Content Placeholder 2"/>
          <p:cNvSpPr>
            <a:spLocks noGrp="1"/>
          </p:cNvSpPr>
          <p:nvPr>
            <p:ph idx="1"/>
          </p:nvPr>
        </p:nvSpPr>
        <p:spPr>
          <a:xfrm>
            <a:off x="323528" y="980728"/>
            <a:ext cx="8467725" cy="5328592"/>
          </a:xfrm>
        </p:spPr>
        <p:txBody>
          <a:bodyPr/>
          <a:lstStyle/>
          <a:p>
            <a:r>
              <a:rPr lang="en-US" altLang="en-US" sz="2200" dirty="0" smtClean="0"/>
              <a:t>Provides Line </a:t>
            </a:r>
            <a:r>
              <a:rPr lang="en-US" altLang="en-US" sz="2200" dirty="0"/>
              <a:t>and Functional coverage information for a program after its execution has completed</a:t>
            </a:r>
          </a:p>
          <a:p>
            <a:pPr>
              <a:lnSpc>
                <a:spcPct val="80000"/>
              </a:lnSpc>
            </a:pPr>
            <a:r>
              <a:rPr lang="en-US" altLang="en-US" dirty="0" smtClean="0"/>
              <a:t>Data </a:t>
            </a:r>
            <a:r>
              <a:rPr lang="en-US" altLang="en-US" dirty="0"/>
              <a:t>Collection</a:t>
            </a:r>
          </a:p>
          <a:p>
            <a:pPr lvl="1"/>
            <a:r>
              <a:rPr lang="en-US" dirty="0"/>
              <a:t>Instrumentation and collection handled by the simulator </a:t>
            </a:r>
            <a:r>
              <a:rPr lang="en-US" i="1" dirty="0"/>
              <a:t>non-intrusively</a:t>
            </a:r>
          </a:p>
          <a:p>
            <a:pPr>
              <a:lnSpc>
                <a:spcPct val="80000"/>
              </a:lnSpc>
            </a:pPr>
            <a:r>
              <a:rPr lang="en-US" altLang="en-US" dirty="0" smtClean="0"/>
              <a:t>Supported </a:t>
            </a:r>
            <a:r>
              <a:rPr lang="en-US" altLang="en-US" dirty="0"/>
              <a:t>on:</a:t>
            </a:r>
          </a:p>
          <a:p>
            <a:pPr lvl="1">
              <a:lnSpc>
                <a:spcPct val="80000"/>
              </a:lnSpc>
            </a:pPr>
            <a:r>
              <a:rPr lang="en-US" altLang="en-US" dirty="0" smtClean="0"/>
              <a:t>C6x simulators only</a:t>
            </a:r>
            <a:endParaRPr lang="en-US" altLang="en-US" dirty="0"/>
          </a:p>
          <a:p>
            <a:r>
              <a:rPr lang="en-US" altLang="en-US" dirty="0" smtClean="0"/>
              <a:t>Pros</a:t>
            </a:r>
          </a:p>
          <a:p>
            <a:pPr lvl="1"/>
            <a:r>
              <a:rPr lang="en-US" altLang="en-US" dirty="0" smtClean="0"/>
              <a:t>Easy to use</a:t>
            </a:r>
          </a:p>
          <a:p>
            <a:pPr lvl="1"/>
            <a:r>
              <a:rPr lang="en-US" altLang="en-US" dirty="0" smtClean="0"/>
              <a:t>Works “out of the box”</a:t>
            </a:r>
          </a:p>
          <a:p>
            <a:pPr lvl="1"/>
            <a:r>
              <a:rPr lang="en-US" altLang="en-US" dirty="0" smtClean="0"/>
              <a:t>Non-intrusive</a:t>
            </a:r>
          </a:p>
          <a:p>
            <a:pPr lvl="1"/>
            <a:r>
              <a:rPr lang="en-US" altLang="en-US" dirty="0" smtClean="0"/>
              <a:t>Good visibility</a:t>
            </a:r>
          </a:p>
          <a:p>
            <a:r>
              <a:rPr lang="en-US" altLang="en-US" dirty="0" smtClean="0"/>
              <a:t>Cons</a:t>
            </a:r>
          </a:p>
          <a:p>
            <a:pPr lvl="1"/>
            <a:r>
              <a:rPr lang="en-US" altLang="en-US" dirty="0" smtClean="0"/>
              <a:t>Supported only on C6x simulators</a:t>
            </a:r>
          </a:p>
          <a:p>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9431155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3793" name="Rectangle 2"/>
          <p:cNvSpPr>
            <a:spLocks noGrp="1" noChangeArrowheads="1"/>
          </p:cNvSpPr>
          <p:nvPr>
            <p:ph type="title"/>
          </p:nvPr>
        </p:nvSpPr>
        <p:spPr/>
        <p:txBody>
          <a:bodyPr/>
          <a:lstStyle/>
          <a:p>
            <a:pPr>
              <a:defRPr/>
            </a:pPr>
            <a:r>
              <a:rPr lang="en-CA" dirty="0"/>
              <a:t>CCS Code Coverage Tool</a:t>
            </a:r>
            <a:endParaRPr lang="en-CA" dirty="0" smtClean="0"/>
          </a:p>
        </p:txBody>
      </p:sp>
      <p:pic>
        <p:nvPicPr>
          <p:cNvPr id="9218" name="Picture 2" descr="C:\Apps\CCSTraining\_MODULES\Code_Coverage\Materials\ss\cc05a.png"/>
          <p:cNvPicPr>
            <a:picLocks noChangeAspect="1" noChangeArrowheads="1"/>
          </p:cNvPicPr>
          <p:nvPr/>
        </p:nvPicPr>
        <p:blipFill>
          <a:blip r:embed="rId3" cstate="print"/>
          <a:srcRect/>
          <a:stretch>
            <a:fillRect/>
          </a:stretch>
        </p:blipFill>
        <p:spPr bwMode="auto">
          <a:xfrm>
            <a:off x="492711" y="3573016"/>
            <a:ext cx="8290249" cy="2680037"/>
          </a:xfrm>
          <a:prstGeom prst="rect">
            <a:avLst/>
          </a:prstGeom>
          <a:noFill/>
        </p:spPr>
      </p:pic>
      <p:pic>
        <p:nvPicPr>
          <p:cNvPr id="1026" name="Picture 2" descr="C:\Users\keesio\Dropbox\Work\Munich2013\1-03-Profiling\ss\p0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711" y="1124744"/>
            <a:ext cx="6120680" cy="2172389"/>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le 5"/>
          <p:cNvSpPr>
            <a:spLocks noChangeArrowheads="1"/>
          </p:cNvSpPr>
          <p:nvPr/>
        </p:nvSpPr>
        <p:spPr bwMode="auto">
          <a:xfrm>
            <a:off x="2687446" y="4797152"/>
            <a:ext cx="1950389" cy="578882"/>
          </a:xfrm>
          <a:prstGeom prst="roundRect">
            <a:avLst>
              <a:gd name="adj" fmla="val 16667"/>
            </a:avLst>
          </a:prstGeom>
          <a:solidFill>
            <a:srgbClr val="66FFFF"/>
          </a:solidFill>
          <a:ln w="12700" algn="ctr">
            <a:solidFill>
              <a:schemeClr val="tx1"/>
            </a:solidFill>
            <a:round/>
            <a:headEnd type="none" w="sm" len="sm"/>
            <a:tailEnd type="none" w="sm" len="sm"/>
          </a:ln>
        </p:spPr>
        <p:txBody>
          <a:bodyPr wrap="square">
            <a:spAutoFit/>
          </a:bodyPr>
          <a:lstStyle/>
          <a:p>
            <a:r>
              <a:rPr lang="en-US" sz="1400" dirty="0"/>
              <a:t>E</a:t>
            </a:r>
            <a:r>
              <a:rPr lang="en-US" sz="1400" dirty="0" smtClean="0"/>
              <a:t>ditor </a:t>
            </a:r>
            <a:r>
              <a:rPr lang="en-US" sz="1400" dirty="0"/>
              <a:t>highlighting of line coverage data</a:t>
            </a:r>
          </a:p>
        </p:txBody>
      </p:sp>
    </p:spTree>
    <p:extLst>
      <p:ext uri="{BB962C8B-B14F-4D97-AF65-F5344CB8AC3E}">
        <p14:creationId xmlns:p14="http://schemas.microsoft.com/office/powerpoint/2010/main" val="3148767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p:txBody>
          <a:bodyPr/>
          <a:lstStyle/>
          <a:p>
            <a:pPr>
              <a:defRPr/>
            </a:pPr>
            <a:r>
              <a:rPr lang="en-CA" dirty="0" smtClean="0"/>
              <a:t>View Function and Line Coverage Results</a:t>
            </a:r>
            <a:endParaRPr lang="en-US" dirty="0" smtClean="0"/>
          </a:p>
        </p:txBody>
      </p:sp>
      <p:pic>
        <p:nvPicPr>
          <p:cNvPr id="4098" name="Picture 2" descr="C:\Apps\CCSTraining\_MODULES\Code_Coverage\Materials\ss\cc06.png"/>
          <p:cNvPicPr>
            <a:picLocks noChangeAspect="1" noChangeArrowheads="1"/>
          </p:cNvPicPr>
          <p:nvPr/>
        </p:nvPicPr>
        <p:blipFill>
          <a:blip r:embed="rId3" cstate="print"/>
          <a:srcRect/>
          <a:stretch>
            <a:fillRect/>
          </a:stretch>
        </p:blipFill>
        <p:spPr bwMode="auto">
          <a:xfrm>
            <a:off x="395536" y="836712"/>
            <a:ext cx="8424936" cy="939705"/>
          </a:xfrm>
          <a:prstGeom prst="rect">
            <a:avLst/>
          </a:prstGeom>
          <a:noFill/>
        </p:spPr>
      </p:pic>
      <p:pic>
        <p:nvPicPr>
          <p:cNvPr id="4099" name="Picture 3" descr="C:\Apps\CCSTraining\_MODULES\Code_Coverage\Materials\ss\cc07.png"/>
          <p:cNvPicPr>
            <a:picLocks noChangeAspect="1" noChangeArrowheads="1"/>
          </p:cNvPicPr>
          <p:nvPr/>
        </p:nvPicPr>
        <p:blipFill>
          <a:blip r:embed="rId4" cstate="print"/>
          <a:srcRect/>
          <a:stretch>
            <a:fillRect/>
          </a:stretch>
        </p:blipFill>
        <p:spPr bwMode="auto">
          <a:xfrm>
            <a:off x="395536" y="2132856"/>
            <a:ext cx="8424935" cy="4170245"/>
          </a:xfrm>
          <a:prstGeom prst="rect">
            <a:avLst/>
          </a:prstGeom>
          <a:noFill/>
        </p:spPr>
      </p:pic>
      <p:sp>
        <p:nvSpPr>
          <p:cNvPr id="5" name="Rounded Rectangle 5"/>
          <p:cNvSpPr>
            <a:spLocks noChangeArrowheads="1"/>
          </p:cNvSpPr>
          <p:nvPr/>
        </p:nvSpPr>
        <p:spPr bwMode="auto">
          <a:xfrm>
            <a:off x="3203848" y="1747481"/>
            <a:ext cx="1800200" cy="817245"/>
          </a:xfrm>
          <a:prstGeom prst="roundRect">
            <a:avLst>
              <a:gd name="adj" fmla="val 16667"/>
            </a:avLst>
          </a:prstGeom>
          <a:solidFill>
            <a:srgbClr val="66FFFF"/>
          </a:solidFill>
          <a:ln w="12700" algn="ctr">
            <a:solidFill>
              <a:schemeClr val="tx1"/>
            </a:solidFill>
            <a:round/>
            <a:headEnd type="none" w="sm" len="sm"/>
            <a:tailEnd type="none" w="sm" len="sm"/>
          </a:ln>
        </p:spPr>
        <p:txBody>
          <a:bodyPr wrap="square">
            <a:spAutoFit/>
          </a:bodyPr>
          <a:lstStyle/>
          <a:p>
            <a:r>
              <a:rPr lang="en-US" sz="1400" dirty="0" smtClean="0"/>
              <a:t>Function and Line Coverage and Profile results</a:t>
            </a:r>
            <a:endParaRPr lang="en-US" sz="1400" dirty="0"/>
          </a:p>
        </p:txBody>
      </p:sp>
    </p:spTree>
    <p:extLst>
      <p:ext uri="{BB962C8B-B14F-4D97-AF65-F5344CB8AC3E}">
        <p14:creationId xmlns:p14="http://schemas.microsoft.com/office/powerpoint/2010/main" val="23069049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CCS Profile Clock</a:t>
            </a:r>
            <a:endParaRPr lang="en-US" dirty="0"/>
          </a:p>
        </p:txBody>
      </p:sp>
      <p:sp>
        <p:nvSpPr>
          <p:cNvPr id="135169" name="Content Placeholder 2"/>
          <p:cNvSpPr>
            <a:spLocks noGrp="1"/>
          </p:cNvSpPr>
          <p:nvPr>
            <p:ph idx="1"/>
          </p:nvPr>
        </p:nvSpPr>
        <p:spPr>
          <a:xfrm>
            <a:off x="323528" y="980728"/>
            <a:ext cx="8467725" cy="5544616"/>
          </a:xfrm>
        </p:spPr>
        <p:txBody>
          <a:bodyPr/>
          <a:lstStyle/>
          <a:p>
            <a:pPr>
              <a:lnSpc>
                <a:spcPct val="80000"/>
              </a:lnSpc>
            </a:pPr>
            <a:r>
              <a:rPr lang="en-US" altLang="en-US" dirty="0" smtClean="0"/>
              <a:t>A counter used to count events (usually cycles) when executing program from point A to point B (next time program is halted)</a:t>
            </a:r>
          </a:p>
          <a:p>
            <a:pPr>
              <a:lnSpc>
                <a:spcPct val="80000"/>
              </a:lnSpc>
            </a:pPr>
            <a:r>
              <a:rPr lang="en-US" altLang="en-US" dirty="0"/>
              <a:t>Data Collection</a:t>
            </a:r>
          </a:p>
          <a:p>
            <a:pPr lvl="1">
              <a:lnSpc>
                <a:spcPct val="80000"/>
              </a:lnSpc>
            </a:pPr>
            <a:r>
              <a:rPr lang="en-US" altLang="en-US" dirty="0" smtClean="0"/>
              <a:t>Enables and reads a counter on the target and then stores value on to a local buffer on the host (CCS)</a:t>
            </a:r>
          </a:p>
          <a:p>
            <a:pPr lvl="2">
              <a:lnSpc>
                <a:spcPct val="80000"/>
              </a:lnSpc>
            </a:pPr>
            <a:r>
              <a:rPr lang="en-US" altLang="en-US" dirty="0" smtClean="0"/>
              <a:t>The counter used varies from target to target</a:t>
            </a:r>
          </a:p>
          <a:p>
            <a:pPr lvl="2">
              <a:lnSpc>
                <a:spcPct val="80000"/>
              </a:lnSpc>
            </a:pPr>
            <a:r>
              <a:rPr lang="en-US" altLang="en-US" dirty="0" smtClean="0"/>
              <a:t>Usually the same counter that can be used by the CCS function profiler</a:t>
            </a:r>
            <a:endParaRPr lang="en-US" altLang="en-US" dirty="0"/>
          </a:p>
          <a:p>
            <a:pPr>
              <a:lnSpc>
                <a:spcPct val="80000"/>
              </a:lnSpc>
            </a:pPr>
            <a:r>
              <a:rPr lang="en-US" altLang="en-US" dirty="0"/>
              <a:t>Supported on:</a:t>
            </a:r>
          </a:p>
          <a:p>
            <a:pPr lvl="1">
              <a:lnSpc>
                <a:spcPct val="80000"/>
              </a:lnSpc>
            </a:pPr>
            <a:r>
              <a:rPr lang="en-US" altLang="en-US" dirty="0" smtClean="0"/>
              <a:t>(Almost) all targets</a:t>
            </a:r>
          </a:p>
          <a:p>
            <a:pPr lvl="2">
              <a:lnSpc>
                <a:spcPct val="80000"/>
              </a:lnSpc>
            </a:pPr>
            <a:r>
              <a:rPr lang="en-US" altLang="en-US" dirty="0" smtClean="0"/>
              <a:t>Very few targets do not support the profile clock (Cortex-</a:t>
            </a:r>
            <a:r>
              <a:rPr lang="en-US" altLang="en-US" dirty="0" err="1" smtClean="0"/>
              <a:t>Mx</a:t>
            </a:r>
            <a:r>
              <a:rPr lang="en-US" altLang="en-US" dirty="0" smtClean="0"/>
              <a:t>)</a:t>
            </a:r>
          </a:p>
          <a:p>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15364472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CCS Profile Clock</a:t>
            </a:r>
            <a:endParaRPr lang="en-US" dirty="0"/>
          </a:p>
        </p:txBody>
      </p:sp>
      <p:sp>
        <p:nvSpPr>
          <p:cNvPr id="135169" name="Content Placeholder 2"/>
          <p:cNvSpPr>
            <a:spLocks noGrp="1"/>
          </p:cNvSpPr>
          <p:nvPr>
            <p:ph idx="1"/>
          </p:nvPr>
        </p:nvSpPr>
        <p:spPr>
          <a:xfrm>
            <a:off x="323528" y="980728"/>
            <a:ext cx="8467725" cy="5544616"/>
          </a:xfrm>
        </p:spPr>
        <p:txBody>
          <a:bodyPr/>
          <a:lstStyle/>
          <a:p>
            <a:r>
              <a:rPr lang="en-US" altLang="en-US" dirty="0" smtClean="0"/>
              <a:t>Pros</a:t>
            </a:r>
          </a:p>
          <a:p>
            <a:pPr lvl="1"/>
            <a:r>
              <a:rPr lang="en-US" altLang="en-US" dirty="0" smtClean="0"/>
              <a:t>Easy to use</a:t>
            </a:r>
          </a:p>
          <a:p>
            <a:pPr lvl="1"/>
            <a:r>
              <a:rPr lang="en-US" altLang="en-US" dirty="0"/>
              <a:t>S</a:t>
            </a:r>
            <a:r>
              <a:rPr lang="en-US" altLang="en-US" dirty="0" smtClean="0"/>
              <a:t>upported on (almost) all targets</a:t>
            </a:r>
          </a:p>
          <a:p>
            <a:r>
              <a:rPr lang="en-US" altLang="en-US" dirty="0" smtClean="0"/>
              <a:t>Cons</a:t>
            </a:r>
          </a:p>
          <a:p>
            <a:pPr lvl="1"/>
            <a:r>
              <a:rPr lang="en-US" altLang="en-US" dirty="0" smtClean="0"/>
              <a:t>Only useful for basic use cases</a:t>
            </a:r>
          </a:p>
          <a:p>
            <a:pPr lvl="2"/>
            <a:r>
              <a:rPr lang="en-US" altLang="en-US" dirty="0" smtClean="0"/>
              <a:t>Can only count events for one range at a time</a:t>
            </a:r>
          </a:p>
          <a:p>
            <a:pPr lvl="1"/>
            <a:r>
              <a:rPr lang="en-US" altLang="en-US" dirty="0" smtClean="0"/>
              <a:t>Requires an emulation resource (can be an issue when emulation resources are lacking (HW breakpoints, </a:t>
            </a:r>
            <a:r>
              <a:rPr lang="en-US" altLang="en-US" dirty="0" err="1" smtClean="0"/>
              <a:t>watchpoints</a:t>
            </a:r>
            <a:r>
              <a:rPr lang="en-US" altLang="en-US" dirty="0" smtClean="0"/>
              <a:t>, </a:t>
            </a:r>
            <a:r>
              <a:rPr lang="en-US" altLang="en-US" dirty="0" err="1" smtClean="0"/>
              <a:t>etc</a:t>
            </a:r>
            <a:r>
              <a:rPr lang="en-US" altLang="en-US" dirty="0" smtClean="0"/>
              <a:t>)</a:t>
            </a:r>
          </a:p>
          <a:p>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28172115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23528" y="980728"/>
            <a:ext cx="8352927" cy="5544616"/>
          </a:xfrm>
        </p:spPr>
        <p:txBody>
          <a:bodyPr/>
          <a:lstStyle/>
          <a:p>
            <a:r>
              <a:rPr lang="en-US" i="1" dirty="0" smtClean="0"/>
              <a:t>Run -&gt; Clock </a:t>
            </a:r>
            <a:r>
              <a:rPr lang="en-US" i="1" dirty="0"/>
              <a:t>-&gt; </a:t>
            </a:r>
            <a:r>
              <a:rPr lang="en-US" i="1" dirty="0" smtClean="0"/>
              <a:t>Enable</a:t>
            </a:r>
          </a:p>
          <a:p>
            <a:endParaRPr lang="en-US" i="1" dirty="0"/>
          </a:p>
          <a:p>
            <a:pPr marL="0" indent="0">
              <a:buNone/>
            </a:pPr>
            <a:endParaRPr lang="en-US" i="1" dirty="0"/>
          </a:p>
          <a:p>
            <a:r>
              <a:rPr lang="en-US" i="1" dirty="0"/>
              <a:t>Run -&gt; Clock -&gt; </a:t>
            </a:r>
            <a:r>
              <a:rPr lang="en-US" i="1" dirty="0" smtClean="0"/>
              <a:t>Setup</a:t>
            </a:r>
            <a:endParaRPr lang="en-US" i="1" dirty="0"/>
          </a:p>
          <a:p>
            <a:pPr lvl="1"/>
            <a:r>
              <a:rPr lang="en-CA" dirty="0" smtClean="0"/>
              <a:t>Choose event to count (default is CPU cycles) </a:t>
            </a:r>
          </a:p>
          <a:p>
            <a:pPr lvl="2"/>
            <a:r>
              <a:rPr lang="en-CA" dirty="0" smtClean="0"/>
              <a:t>Available events vary with the target (simulators and C6000 HW support the most events)</a:t>
            </a:r>
          </a:p>
          <a:p>
            <a:endParaRPr lang="en-CA" dirty="0" smtClean="0"/>
          </a:p>
          <a:p>
            <a:endParaRPr lang="en-CA" dirty="0" smtClean="0"/>
          </a:p>
          <a:p>
            <a:endParaRPr lang="en-CA" dirty="0" smtClean="0"/>
          </a:p>
        </p:txBody>
      </p:sp>
      <p:sp>
        <p:nvSpPr>
          <p:cNvPr id="10" name="Title 9"/>
          <p:cNvSpPr>
            <a:spLocks noGrp="1"/>
          </p:cNvSpPr>
          <p:nvPr>
            <p:ph type="title"/>
          </p:nvPr>
        </p:nvSpPr>
        <p:spPr/>
        <p:txBody>
          <a:bodyPr/>
          <a:lstStyle/>
          <a:p>
            <a:r>
              <a:rPr lang="en-CA" dirty="0" smtClean="0"/>
              <a:t>CCS Profile Clock</a:t>
            </a:r>
            <a:endParaRPr lang="en-US" dirty="0"/>
          </a:p>
        </p:txBody>
      </p:sp>
      <p:pic>
        <p:nvPicPr>
          <p:cNvPr id="1027" name="Picture 3" descr="C:\Users\keesio\Dropbox\Work\Munich2013\1-03-Profiling\ss\p0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349806"/>
            <a:ext cx="4182003" cy="10801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9" name="Picture 5" descr="C:\Users\keesio\Dropbox\Work\Munich2013\1-03-Profiling\ss\p09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3717032"/>
            <a:ext cx="5121901" cy="187220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31833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Processor Trace</a:t>
            </a:r>
            <a:endParaRPr lang="en-US" dirty="0"/>
          </a:p>
        </p:txBody>
      </p:sp>
      <p:sp>
        <p:nvSpPr>
          <p:cNvPr id="135169" name="Content Placeholder 2"/>
          <p:cNvSpPr>
            <a:spLocks noGrp="1"/>
          </p:cNvSpPr>
          <p:nvPr>
            <p:ph idx="1"/>
          </p:nvPr>
        </p:nvSpPr>
        <p:spPr>
          <a:xfrm>
            <a:off x="323528" y="980728"/>
            <a:ext cx="8467725" cy="5328592"/>
          </a:xfrm>
        </p:spPr>
        <p:txBody>
          <a:bodyPr/>
          <a:lstStyle/>
          <a:p>
            <a:pPr>
              <a:lnSpc>
                <a:spcPct val="80000"/>
              </a:lnSpc>
            </a:pPr>
            <a:r>
              <a:rPr lang="en-US" altLang="en-US" dirty="0" smtClean="0"/>
              <a:t>Provides profiling </a:t>
            </a:r>
            <a:r>
              <a:rPr lang="en-US" altLang="en-US" dirty="0"/>
              <a:t>information for a program </a:t>
            </a:r>
            <a:r>
              <a:rPr lang="en-US" altLang="en-US" dirty="0" smtClean="0"/>
              <a:t>execution using processor (CPU) trace</a:t>
            </a:r>
          </a:p>
          <a:p>
            <a:pPr>
              <a:lnSpc>
                <a:spcPct val="80000"/>
              </a:lnSpc>
            </a:pPr>
            <a:r>
              <a:rPr lang="en-US" altLang="en-US" dirty="0"/>
              <a:t>Data Collection</a:t>
            </a:r>
          </a:p>
          <a:p>
            <a:pPr lvl="1"/>
            <a:r>
              <a:rPr lang="en-US" dirty="0" smtClean="0"/>
              <a:t>PC </a:t>
            </a:r>
            <a:r>
              <a:rPr lang="en-US" dirty="0"/>
              <a:t>discontinuity, data and event </a:t>
            </a:r>
            <a:r>
              <a:rPr lang="en-US" dirty="0" smtClean="0"/>
              <a:t>trace captured in an on-chip memory buffer (ETB) or a external dedicated trace receiver (XDS560v2 Pro Trace Emulator)</a:t>
            </a:r>
          </a:p>
          <a:p>
            <a:pPr lvl="2"/>
            <a:r>
              <a:rPr lang="en-US" dirty="0" smtClean="0"/>
              <a:t>ETB buffer size: 2-8 KB (10K – 30K processor lines)</a:t>
            </a:r>
          </a:p>
          <a:p>
            <a:pPr lvl="2"/>
            <a:r>
              <a:rPr lang="en-US" dirty="0" smtClean="0"/>
              <a:t>XDS560v2 Pro Trace buffer size: 2 GB (1M – 1G processor lines)</a:t>
            </a:r>
            <a:endParaRPr lang="en-US" dirty="0"/>
          </a:p>
          <a:p>
            <a:pPr lvl="2">
              <a:lnSpc>
                <a:spcPct val="80000"/>
              </a:lnSpc>
            </a:pPr>
            <a:endParaRPr lang="en-US" altLang="en-US" dirty="0"/>
          </a:p>
          <a:p>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15345153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Processor Trace</a:t>
            </a:r>
            <a:endParaRPr lang="en-US" dirty="0"/>
          </a:p>
        </p:txBody>
      </p:sp>
      <p:sp>
        <p:nvSpPr>
          <p:cNvPr id="135169" name="Content Placeholder 2"/>
          <p:cNvSpPr>
            <a:spLocks noGrp="1"/>
          </p:cNvSpPr>
          <p:nvPr>
            <p:ph idx="1"/>
          </p:nvPr>
        </p:nvSpPr>
        <p:spPr>
          <a:xfrm>
            <a:off x="323528" y="980728"/>
            <a:ext cx="8467725" cy="5328592"/>
          </a:xfrm>
        </p:spPr>
        <p:txBody>
          <a:bodyPr/>
          <a:lstStyle/>
          <a:p>
            <a:r>
              <a:rPr lang="en-US" altLang="en-US" dirty="0" smtClean="0"/>
              <a:t>Pros</a:t>
            </a:r>
          </a:p>
          <a:p>
            <a:pPr lvl="1"/>
            <a:r>
              <a:rPr lang="en-US" altLang="en-US" dirty="0" smtClean="0"/>
              <a:t>Great visibility into the program execution</a:t>
            </a:r>
          </a:p>
          <a:p>
            <a:pPr lvl="1"/>
            <a:r>
              <a:rPr lang="en-US" altLang="en-US" dirty="0" smtClean="0"/>
              <a:t>CCS data visualization and analysis tools can process and display trace data in a number of useful formats</a:t>
            </a:r>
          </a:p>
          <a:p>
            <a:pPr lvl="2"/>
            <a:r>
              <a:rPr lang="en-US" altLang="en-US" dirty="0" smtClean="0"/>
              <a:t>Exclusive Function Profile data</a:t>
            </a:r>
          </a:p>
          <a:p>
            <a:pPr lvl="2"/>
            <a:r>
              <a:rPr lang="en-US" altLang="en-US" dirty="0" smtClean="0"/>
              <a:t>Line profiling data</a:t>
            </a:r>
          </a:p>
          <a:p>
            <a:pPr lvl="2"/>
            <a:r>
              <a:rPr lang="en-US" altLang="en-US" dirty="0"/>
              <a:t>Code Coverage </a:t>
            </a:r>
            <a:r>
              <a:rPr lang="en-US" altLang="en-US" dirty="0" smtClean="0"/>
              <a:t>data</a:t>
            </a:r>
          </a:p>
          <a:p>
            <a:pPr lvl="1"/>
            <a:r>
              <a:rPr lang="en-US" altLang="en-US" dirty="0" smtClean="0"/>
              <a:t>No additional hardware needed to use the ETB</a:t>
            </a:r>
          </a:p>
          <a:p>
            <a:r>
              <a:rPr lang="en-US" altLang="en-US" dirty="0" smtClean="0"/>
              <a:t>Cons</a:t>
            </a:r>
          </a:p>
          <a:p>
            <a:pPr lvl="1"/>
            <a:r>
              <a:rPr lang="en-US" altLang="en-US" dirty="0" smtClean="0"/>
              <a:t>Only supported on select devices with an ETB or targets (device and board) that can support XDS560v2 Pro Trace</a:t>
            </a:r>
          </a:p>
          <a:p>
            <a:pPr lvl="1"/>
            <a:r>
              <a:rPr lang="en-US" altLang="en-US" dirty="0" smtClean="0"/>
              <a:t>Limited window of visibility when using the ETB due to limited buffer size </a:t>
            </a:r>
          </a:p>
          <a:p>
            <a:pPr lvl="1"/>
            <a:r>
              <a:rPr lang="en-US" altLang="en-US" dirty="0" smtClean="0"/>
              <a:t>XDS560v2 Pro Trace:</a:t>
            </a:r>
          </a:p>
          <a:p>
            <a:pPr lvl="2"/>
            <a:r>
              <a:rPr lang="en-US" altLang="en-US" dirty="0"/>
              <a:t>E</a:t>
            </a:r>
            <a:r>
              <a:rPr lang="en-US" altLang="en-US" dirty="0" smtClean="0"/>
              <a:t>xpensive (~$3500 USD)</a:t>
            </a:r>
          </a:p>
          <a:p>
            <a:pPr lvl="2"/>
            <a:r>
              <a:rPr lang="en-US" dirty="0" smtClean="0"/>
              <a:t>Supported by a limited number of C6x devices</a:t>
            </a:r>
          </a:p>
          <a:p>
            <a:pPr lvl="2"/>
            <a:r>
              <a:rPr lang="en-US" dirty="0" smtClean="0"/>
              <a:t>Additional pins on the board for trace </a:t>
            </a:r>
            <a:r>
              <a:rPr lang="en-US" dirty="0"/>
              <a:t>d</a:t>
            </a:r>
            <a:r>
              <a:rPr lang="en-US" dirty="0" smtClean="0"/>
              <a:t>ata</a:t>
            </a:r>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4827375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Processor Trace - </a:t>
            </a:r>
            <a:r>
              <a:rPr lang="en-CA" i="1" dirty="0" smtClean="0"/>
              <a:t>Trace Viewer</a:t>
            </a:r>
            <a:endParaRPr lang="en-US" i="1" dirty="0"/>
          </a:p>
        </p:txBody>
      </p:sp>
      <p:grpSp>
        <p:nvGrpSpPr>
          <p:cNvPr id="3" name="Group 13"/>
          <p:cNvGrpSpPr>
            <a:grpSpLocks/>
          </p:cNvGrpSpPr>
          <p:nvPr/>
        </p:nvGrpSpPr>
        <p:grpSpPr bwMode="auto">
          <a:xfrm>
            <a:off x="685800" y="990600"/>
            <a:ext cx="8610600" cy="5334000"/>
            <a:chOff x="3097" y="1772"/>
            <a:chExt cx="3021" cy="2161"/>
          </a:xfrm>
        </p:grpSpPr>
        <p:pic>
          <p:nvPicPr>
            <p:cNvPr id="5" name="Picture 14" descr="ta screenshot"/>
            <p:cNvPicPr>
              <a:picLocks noChangeAspect="1" noChangeArrowheads="1"/>
            </p:cNvPicPr>
            <p:nvPr/>
          </p:nvPicPr>
          <p:blipFill>
            <a:blip r:embed="rId3" cstate="print"/>
            <a:srcRect/>
            <a:stretch>
              <a:fillRect/>
            </a:stretch>
          </p:blipFill>
          <p:spPr bwMode="auto">
            <a:xfrm>
              <a:off x="3097" y="1772"/>
              <a:ext cx="2111" cy="1677"/>
            </a:xfrm>
            <a:prstGeom prst="rect">
              <a:avLst/>
            </a:prstGeom>
            <a:noFill/>
            <a:ln w="9525">
              <a:noFill/>
              <a:miter lim="800000"/>
              <a:headEnd/>
              <a:tailEnd/>
            </a:ln>
          </p:spPr>
        </p:pic>
        <p:sp>
          <p:nvSpPr>
            <p:cNvPr id="6" name="Line Callout 2 (Accent Bar) 5"/>
            <p:cNvSpPr>
              <a:spLocks/>
            </p:cNvSpPr>
            <p:nvPr/>
          </p:nvSpPr>
          <p:spPr bwMode="auto">
            <a:xfrm>
              <a:off x="3936" y="3599"/>
              <a:ext cx="794" cy="119"/>
            </a:xfrm>
            <a:prstGeom prst="accentCallout2">
              <a:avLst>
                <a:gd name="adj1" fmla="val 60505"/>
                <a:gd name="adj2" fmla="val -6046"/>
                <a:gd name="adj3" fmla="val 60505"/>
                <a:gd name="adj4" fmla="val -23176"/>
                <a:gd name="adj5" fmla="val -292435"/>
                <a:gd name="adj6" fmla="val -23551"/>
              </a:avLst>
            </a:prstGeom>
            <a:noFill/>
            <a:ln w="12700" algn="ctr">
              <a:solidFill>
                <a:srgbClr val="0070C0"/>
              </a:solidFill>
              <a:miter lim="800000"/>
              <a:headEnd/>
              <a:tailEnd/>
            </a:ln>
          </p:spPr>
          <p:txBody>
            <a:bodyPr lIns="18000" tIns="18000" rIns="0" bIns="18000" anchor="ctr"/>
            <a:lstStyle/>
            <a:p>
              <a:pPr>
                <a:defRPr/>
              </a:pPr>
              <a:r>
                <a:rPr lang="en-CA" sz="1000" b="1" dirty="0">
                  <a:latin typeface="+mn-lt"/>
                </a:rPr>
                <a:t>Function profiler</a:t>
              </a:r>
            </a:p>
          </p:txBody>
        </p:sp>
        <p:sp>
          <p:nvSpPr>
            <p:cNvPr id="7" name="Line Callout 2 (Accent Bar) 6"/>
            <p:cNvSpPr>
              <a:spLocks/>
            </p:cNvSpPr>
            <p:nvPr/>
          </p:nvSpPr>
          <p:spPr bwMode="auto">
            <a:xfrm>
              <a:off x="4893" y="3602"/>
              <a:ext cx="794" cy="122"/>
            </a:xfrm>
            <a:prstGeom prst="accentCallout2">
              <a:avLst>
                <a:gd name="adj1" fmla="val 59019"/>
                <a:gd name="adj2" fmla="val -6046"/>
                <a:gd name="adj3" fmla="val 59019"/>
                <a:gd name="adj4" fmla="val -23176"/>
                <a:gd name="adj5" fmla="val -308194"/>
                <a:gd name="adj6" fmla="val -23551"/>
              </a:avLst>
            </a:prstGeom>
            <a:noFill/>
            <a:ln w="12700" algn="ctr">
              <a:solidFill>
                <a:srgbClr val="0070C0"/>
              </a:solidFill>
              <a:miter lim="800000"/>
              <a:headEnd/>
              <a:tailEnd/>
            </a:ln>
          </p:spPr>
          <p:txBody>
            <a:bodyPr lIns="18000" tIns="18000" rIns="0" bIns="18000" anchor="ctr"/>
            <a:lstStyle/>
            <a:p>
              <a:pPr>
                <a:defRPr/>
              </a:pPr>
              <a:r>
                <a:rPr lang="en-CA" sz="1000" b="1" dirty="0">
                  <a:latin typeface="+mn-lt"/>
                </a:rPr>
                <a:t>Function call graph</a:t>
              </a:r>
            </a:p>
          </p:txBody>
        </p:sp>
        <p:sp>
          <p:nvSpPr>
            <p:cNvPr id="8" name="Line Callout 2 (Accent Bar) 7"/>
            <p:cNvSpPr>
              <a:spLocks/>
            </p:cNvSpPr>
            <p:nvPr/>
          </p:nvSpPr>
          <p:spPr bwMode="auto">
            <a:xfrm>
              <a:off x="3343" y="3814"/>
              <a:ext cx="795" cy="119"/>
            </a:xfrm>
            <a:prstGeom prst="accentCallout2">
              <a:avLst>
                <a:gd name="adj1" fmla="val 60505"/>
                <a:gd name="adj2" fmla="val -6037"/>
                <a:gd name="adj3" fmla="val 60505"/>
                <a:gd name="adj4" fmla="val -21889"/>
                <a:gd name="adj5" fmla="val -812606"/>
                <a:gd name="adj6" fmla="val -21889"/>
              </a:avLst>
            </a:prstGeom>
            <a:noFill/>
            <a:ln w="12700" algn="ctr">
              <a:solidFill>
                <a:srgbClr val="0070C0"/>
              </a:solidFill>
              <a:miter lim="800000"/>
              <a:headEnd/>
              <a:tailEnd/>
            </a:ln>
          </p:spPr>
          <p:txBody>
            <a:bodyPr lIns="18000" tIns="18000" rIns="0" bIns="18000" anchor="ctr"/>
            <a:lstStyle/>
            <a:p>
              <a:pPr>
                <a:defRPr/>
              </a:pPr>
              <a:r>
                <a:rPr lang="en-CA" sz="1000" b="1" dirty="0">
                  <a:latin typeface="+mn-lt"/>
                </a:rPr>
                <a:t>Source code tracking</a:t>
              </a:r>
            </a:p>
          </p:txBody>
        </p:sp>
        <p:sp>
          <p:nvSpPr>
            <p:cNvPr id="10" name="Line Callout 2 (Accent Bar) 9"/>
            <p:cNvSpPr>
              <a:spLocks/>
            </p:cNvSpPr>
            <p:nvPr/>
          </p:nvSpPr>
          <p:spPr bwMode="auto">
            <a:xfrm>
              <a:off x="5300" y="1937"/>
              <a:ext cx="818" cy="298"/>
            </a:xfrm>
            <a:prstGeom prst="accentCallout2">
              <a:avLst>
                <a:gd name="adj1" fmla="val 24162"/>
                <a:gd name="adj2" fmla="val -5866"/>
                <a:gd name="adj3" fmla="val 24162"/>
                <a:gd name="adj4" fmla="val -24574"/>
                <a:gd name="adj5" fmla="val 110065"/>
                <a:gd name="adj6" fmla="val -138630"/>
              </a:avLst>
            </a:prstGeom>
            <a:noFill/>
            <a:ln w="12700" algn="ctr">
              <a:solidFill>
                <a:srgbClr val="0070C0"/>
              </a:solidFill>
              <a:miter lim="800000"/>
              <a:headEnd/>
              <a:tailEnd/>
            </a:ln>
          </p:spPr>
          <p:txBody>
            <a:bodyPr lIns="18000" tIns="18000" rIns="0" bIns="18000" anchor="ctr"/>
            <a:lstStyle/>
            <a:p>
              <a:pPr>
                <a:defRPr/>
              </a:pPr>
              <a:r>
                <a:rPr lang="en-CA" sz="1000" b="1" dirty="0">
                  <a:latin typeface="+mn-lt"/>
                </a:rPr>
                <a:t>Source </a:t>
              </a:r>
            </a:p>
            <a:p>
              <a:pPr>
                <a:defRPr/>
              </a:pPr>
              <a:r>
                <a:rPr lang="en-CA" sz="1000" b="1" dirty="0">
                  <a:latin typeface="+mn-lt"/>
                </a:rPr>
                <a:t>code</a:t>
              </a:r>
            </a:p>
            <a:p>
              <a:pPr>
                <a:defRPr/>
              </a:pPr>
              <a:r>
                <a:rPr lang="en-CA" sz="1000" b="1" dirty="0">
                  <a:latin typeface="+mn-lt"/>
                </a:rPr>
                <a:t>correlation</a:t>
              </a:r>
            </a:p>
          </p:txBody>
        </p:sp>
        <p:sp>
          <p:nvSpPr>
            <p:cNvPr id="11" name="Line Callout 2 (Accent Bar) 10"/>
            <p:cNvSpPr>
              <a:spLocks/>
            </p:cNvSpPr>
            <p:nvPr/>
          </p:nvSpPr>
          <p:spPr bwMode="auto">
            <a:xfrm>
              <a:off x="5290" y="2666"/>
              <a:ext cx="536" cy="390"/>
            </a:xfrm>
            <a:prstGeom prst="accentCallout2">
              <a:avLst>
                <a:gd name="adj1" fmla="val 18463"/>
                <a:gd name="adj2" fmla="val -8954"/>
                <a:gd name="adj3" fmla="val 18463"/>
                <a:gd name="adj4" fmla="val -26681"/>
                <a:gd name="adj5" fmla="val -14616"/>
                <a:gd name="adj6" fmla="val -72759"/>
              </a:avLst>
            </a:prstGeom>
            <a:noFill/>
            <a:ln w="12700" algn="ctr">
              <a:solidFill>
                <a:srgbClr val="0070C0"/>
              </a:solidFill>
              <a:miter lim="800000"/>
              <a:headEnd/>
              <a:tailEnd/>
            </a:ln>
          </p:spPr>
          <p:txBody>
            <a:bodyPr lIns="18000" tIns="18000" rIns="0" bIns="18000" anchor="ctr"/>
            <a:lstStyle/>
            <a:p>
              <a:pPr>
                <a:defRPr/>
              </a:pPr>
              <a:r>
                <a:rPr lang="en-CA" sz="1000" b="1" dirty="0" smtClean="0">
                  <a:latin typeface="+mn-lt"/>
                </a:rPr>
                <a:t>Advanced</a:t>
              </a:r>
              <a:endParaRPr lang="en-CA" sz="1000" b="1" dirty="0">
                <a:latin typeface="+mn-lt"/>
              </a:endParaRPr>
            </a:p>
            <a:p>
              <a:pPr>
                <a:defRPr/>
              </a:pPr>
              <a:r>
                <a:rPr lang="en-CA" sz="1000" b="1" dirty="0">
                  <a:latin typeface="+mn-lt"/>
                </a:rPr>
                <a:t>data</a:t>
              </a:r>
            </a:p>
            <a:p>
              <a:pPr>
                <a:defRPr/>
              </a:pPr>
              <a:r>
                <a:rPr lang="en-CA" sz="1000" b="1" dirty="0">
                  <a:latin typeface="+mn-lt"/>
                </a:rPr>
                <a:t>navigation</a:t>
              </a:r>
            </a:p>
            <a:p>
              <a:pPr>
                <a:defRPr/>
              </a:pPr>
              <a:r>
                <a:rPr lang="en-CA" sz="1000" b="1" dirty="0">
                  <a:latin typeface="+mn-lt"/>
                </a:rPr>
                <a:t>features</a:t>
              </a:r>
            </a:p>
          </p:txBody>
        </p:sp>
      </p:grpSp>
    </p:spTree>
    <p:extLst>
      <p:ext uri="{BB962C8B-B14F-4D97-AF65-F5344CB8AC3E}">
        <p14:creationId xmlns:p14="http://schemas.microsoft.com/office/powerpoint/2010/main" val="8275505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8200"/>
            <a:ext cx="8467725" cy="4987925"/>
          </a:xfrm>
        </p:spPr>
        <p:txBody>
          <a:bodyPr/>
          <a:lstStyle/>
          <a:p>
            <a:pPr marL="0" lvl="0" indent="0">
              <a:buNone/>
            </a:pPr>
            <a:endParaRPr lang="en-US" sz="2000" dirty="0" smtClean="0">
              <a:ea typeface="Calibri" pitchFamily="34" charset="0"/>
              <a:cs typeface="Arial" pitchFamily="34" charset="0"/>
            </a:endParaRPr>
          </a:p>
          <a:p>
            <a:pPr marL="457200" lvl="0" indent="-457200">
              <a:buFont typeface="+mj-lt"/>
              <a:buAutoNum type="arabicPeriod" startAt="2"/>
            </a:pPr>
            <a:endParaRPr lang="en-US" sz="2000" dirty="0" smtClean="0">
              <a:ea typeface="Calibri" pitchFamily="34" charset="0"/>
              <a:cs typeface="Arial" pitchFamily="34" charset="0"/>
            </a:endParaRPr>
          </a:p>
          <a:p>
            <a:pPr marL="457200" lvl="0" indent="-457200">
              <a:buFont typeface="+mj-lt"/>
              <a:buAutoNum type="arabicPeriod" startAt="2"/>
            </a:pPr>
            <a:endParaRPr lang="en-US" sz="2000" dirty="0">
              <a:ea typeface="Calibri" pitchFamily="34" charset="0"/>
              <a:cs typeface="Arial" pitchFamily="34" charset="0"/>
            </a:endParaRPr>
          </a:p>
          <a:p>
            <a:pPr marL="457200" lvl="0" indent="-457200">
              <a:buFont typeface="+mj-lt"/>
              <a:buAutoNum type="arabicPeriod" startAt="2"/>
            </a:pPr>
            <a:endParaRPr lang="en-US" sz="2000" dirty="0" smtClean="0">
              <a:ea typeface="Calibri" pitchFamily="34" charset="0"/>
              <a:cs typeface="Arial" pitchFamily="34" charset="0"/>
            </a:endParaRPr>
          </a:p>
          <a:p>
            <a:pPr marL="457200" lvl="0" indent="-457200">
              <a:buFont typeface="+mj-lt"/>
              <a:buAutoNum type="arabicPeriod" startAt="2"/>
            </a:pPr>
            <a:endParaRPr lang="en-US" sz="2000" dirty="0" smtClean="0">
              <a:ea typeface="Calibri" pitchFamily="34" charset="0"/>
              <a:cs typeface="Arial" pitchFamily="34" charset="0"/>
            </a:endParaRPr>
          </a:p>
          <a:p>
            <a:pPr marL="457200" lvl="0" indent="-457200">
              <a:buFont typeface="+mj-lt"/>
              <a:buAutoNum type="arabicPeriod" startAt="2"/>
            </a:pPr>
            <a:endParaRPr lang="en-US" sz="2000" dirty="0">
              <a:ea typeface="Calibri" pitchFamily="34" charset="0"/>
              <a:cs typeface="Arial" pitchFamily="34" charset="0"/>
            </a:endParaRPr>
          </a:p>
          <a:p>
            <a:pPr marL="457200" lvl="0" indent="-457200">
              <a:buFont typeface="+mj-lt"/>
              <a:buAutoNum type="arabicPeriod" startAt="2"/>
            </a:pPr>
            <a:endParaRPr lang="en-US" sz="2000" dirty="0" smtClean="0">
              <a:ea typeface="Calibri" pitchFamily="34" charset="0"/>
              <a:cs typeface="Arial" pitchFamily="34" charset="0"/>
            </a:endParaRPr>
          </a:p>
          <a:p>
            <a:pPr marL="457200" lvl="0" indent="-457200">
              <a:buFont typeface="+mj-lt"/>
              <a:buAutoNum type="arabicPeriod" startAt="2"/>
            </a:pPr>
            <a:endParaRPr lang="en-US" sz="2000" dirty="0">
              <a:ea typeface="Calibri" pitchFamily="34" charset="0"/>
              <a:cs typeface="Arial" pitchFamily="34" charset="0"/>
            </a:endParaRPr>
          </a:p>
          <a:p>
            <a:pPr marL="457200" lvl="0" indent="-457200">
              <a:buFont typeface="+mj-lt"/>
              <a:buAutoNum type="arabicPeriod" startAt="2"/>
            </a:pPr>
            <a:endParaRPr lang="en-US" sz="2000" dirty="0" smtClean="0">
              <a:ea typeface="Calibri" pitchFamily="34" charset="0"/>
              <a:cs typeface="Arial" pitchFamily="34" charset="0"/>
            </a:endParaRPr>
          </a:p>
          <a:p>
            <a:pPr marL="457200" lvl="0" indent="-457200">
              <a:buFont typeface="+mj-lt"/>
              <a:buAutoNum type="arabicPeriod" startAt="2"/>
            </a:pPr>
            <a:endParaRPr lang="en-US" sz="2000" dirty="0">
              <a:ea typeface="Calibri" pitchFamily="34" charset="0"/>
              <a:cs typeface="Arial" pitchFamily="34" charset="0"/>
            </a:endParaRPr>
          </a:p>
          <a:p>
            <a:pPr marL="457200" lvl="0" indent="-457200">
              <a:buFont typeface="+mj-lt"/>
              <a:buAutoNum type="arabicPeriod" startAt="2"/>
            </a:pPr>
            <a:endParaRPr lang="en-US" sz="2000" dirty="0" smtClean="0">
              <a:ea typeface="Calibri" pitchFamily="34" charset="0"/>
              <a:cs typeface="Arial" pitchFamily="34" charset="0"/>
            </a:endParaRPr>
          </a:p>
          <a:p>
            <a:pPr marL="457200" lvl="0" indent="-457200">
              <a:buFont typeface="+mj-lt"/>
              <a:buAutoNum type="arabicPeriod" startAt="2"/>
            </a:pPr>
            <a:endParaRPr lang="en-US" sz="2000" dirty="0">
              <a:ea typeface="Calibri" pitchFamily="34" charset="0"/>
              <a:cs typeface="Arial" pitchFamily="34" charset="0"/>
            </a:endParaRPr>
          </a:p>
          <a:p>
            <a:pPr marL="457200" lvl="0" indent="-457200">
              <a:buFont typeface="+mj-lt"/>
              <a:buAutoNum type="arabicPeriod" startAt="2"/>
            </a:pPr>
            <a:endParaRPr lang="en-US" sz="2000" dirty="0" smtClean="0">
              <a:ea typeface="Calibri" pitchFamily="34" charset="0"/>
              <a:cs typeface="Arial" pitchFamily="34" charset="0"/>
            </a:endParaRPr>
          </a:p>
          <a:p>
            <a:pPr marL="342900" indent="-342900">
              <a:buNone/>
            </a:pPr>
            <a:r>
              <a:rPr lang="en-US" sz="1400" dirty="0" smtClean="0">
                <a:latin typeface="Calibri" pitchFamily="34" charset="0"/>
                <a:ea typeface="Calibri" pitchFamily="34" charset="0"/>
                <a:cs typeface="Calibri" pitchFamily="34" charset="0"/>
              </a:rPr>
              <a:t>	</a:t>
            </a:r>
          </a:p>
          <a:p>
            <a:pPr marL="342900" lvl="0" indent="-342900">
              <a:buFont typeface="+mj-lt"/>
              <a:buAutoNum type="arabicPeriod"/>
            </a:pPr>
            <a:endParaRPr lang="en-US" sz="1400" dirty="0" smtClean="0">
              <a:latin typeface="Calibri" pitchFamily="34" charset="0"/>
              <a:ea typeface="Calibri" pitchFamily="34" charset="0"/>
              <a:cs typeface="Calibri" pitchFamily="34" charset="0"/>
            </a:endParaRPr>
          </a:p>
          <a:p>
            <a:pPr marL="342900" lvl="0" indent="-342900">
              <a:buFont typeface="+mj-lt"/>
              <a:buAutoNum type="arabicPeriod"/>
            </a:pPr>
            <a:endParaRPr lang="en-US" sz="1400" dirty="0" smtClean="0">
              <a:latin typeface="Calibri" pitchFamily="34" charset="0"/>
              <a:ea typeface="Calibri" pitchFamily="34" charset="0"/>
              <a:cs typeface="Calibri" pitchFamily="34" charset="0"/>
            </a:endParaRPr>
          </a:p>
          <a:p>
            <a:pPr lvl="0">
              <a:buNone/>
            </a:pPr>
            <a:endParaRPr lang="en-US" sz="1400" dirty="0" smtClean="0">
              <a:latin typeface="Calibri" pitchFamily="34" charset="0"/>
              <a:ea typeface="Calibri" pitchFamily="34" charset="0"/>
              <a:cs typeface="Calibri" pitchFamily="34" charset="0"/>
            </a:endParaRPr>
          </a:p>
          <a:p>
            <a:endParaRPr lang="en-US" sz="1400" dirty="0" smtClean="0">
              <a:latin typeface="Calibri" pitchFamily="34" charset="0"/>
              <a:cs typeface="Calibri" pitchFamily="34" charset="0"/>
            </a:endParaRPr>
          </a:p>
        </p:txBody>
      </p:sp>
      <p:sp>
        <p:nvSpPr>
          <p:cNvPr id="2" name="Title 1"/>
          <p:cNvSpPr>
            <a:spLocks noGrp="1"/>
          </p:cNvSpPr>
          <p:nvPr>
            <p:ph type="title"/>
          </p:nvPr>
        </p:nvSpPr>
        <p:spPr>
          <a:xfrm>
            <a:off x="251520" y="116632"/>
            <a:ext cx="8458200" cy="814388"/>
          </a:xfrm>
        </p:spPr>
        <p:txBody>
          <a:bodyPr/>
          <a:lstStyle/>
          <a:p>
            <a:r>
              <a:rPr lang="en-CA" dirty="0" smtClean="0"/>
              <a:t>Processor Trace – Function Profiler</a:t>
            </a:r>
            <a:endParaRPr lang="en-US" dirty="0">
              <a:latin typeface="Calibri" pitchFamily="34" charset="0"/>
              <a:cs typeface="Calibri" pitchFamily="34" charset="0"/>
            </a:endParaRPr>
          </a:p>
        </p:txBody>
      </p:sp>
      <p:sp>
        <p:nvSpPr>
          <p:cNvPr id="5" name="Rectangle 24"/>
          <p:cNvSpPr txBox="1">
            <a:spLocks noChangeArrowheads="1"/>
          </p:cNvSpPr>
          <p:nvPr/>
        </p:nvSpPr>
        <p:spPr bwMode="auto">
          <a:xfrm>
            <a:off x="3733800" y="6477000"/>
            <a:ext cx="2133600" cy="206375"/>
          </a:xfrm>
          <a:prstGeom prst="rect">
            <a:avLst/>
          </a:prstGeom>
          <a:noFill/>
          <a:ln w="9525">
            <a:noFill/>
            <a:miter lim="800000"/>
            <a:headEnd/>
            <a:tailEnd/>
          </a:ln>
        </p:spPr>
        <p:txBody>
          <a:bodyPr/>
          <a:lstStyle/>
          <a:p>
            <a:pPr algn="ctr"/>
            <a:fld id="{D9F5DD2B-4A0F-41BF-9D2A-EA7699283C86}" type="slidenum">
              <a:rPr lang="en-US" sz="800">
                <a:solidFill>
                  <a:srgbClr val="000000"/>
                </a:solidFill>
                <a:latin typeface="Calibri" pitchFamily="34" charset="0"/>
                <a:cs typeface="Calibri" pitchFamily="34" charset="0"/>
              </a:rPr>
              <a:pPr algn="ctr"/>
              <a:t>19</a:t>
            </a:fld>
            <a:endParaRPr lang="en-US" sz="800" dirty="0">
              <a:solidFill>
                <a:srgbClr val="000000"/>
              </a:solidFill>
              <a:latin typeface="Calibri" pitchFamily="34" charset="0"/>
              <a:cs typeface="Calibri" pitchFamily="34" charset="0"/>
            </a:endParaRPr>
          </a:p>
        </p:txBody>
      </p:sp>
      <p:pic>
        <p:nvPicPr>
          <p:cNvPr id="1026" name="Picture 2" descr="C:\Users\a0389327\Dropbox\Work\Munich2013\2B-07-ProcessorTrace\ss\pt1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916832"/>
            <a:ext cx="8637811" cy="3173858"/>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bwMode="auto">
          <a:xfrm>
            <a:off x="323528" y="980728"/>
            <a:ext cx="8467725" cy="4176464"/>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lvl1pPr marL="227013" indent="-227013" algn="l" rtl="0" eaLnBrk="0" fontAlgn="base" hangingPunct="0">
              <a:spcBef>
                <a:spcPct val="65000"/>
              </a:spcBef>
              <a:spcAft>
                <a:spcPct val="0"/>
              </a:spcAft>
              <a:buChar char="•"/>
              <a:defRPr sz="2000" b="0">
                <a:solidFill>
                  <a:schemeClr val="tx1"/>
                </a:solidFill>
                <a:latin typeface="+mn-lt"/>
                <a:ea typeface="+mn-ea"/>
                <a:cs typeface="+mn-cs"/>
              </a:defRPr>
            </a:lvl1pPr>
            <a:lvl2pPr marL="574675" indent="-233363" algn="l" rtl="0" eaLnBrk="0" fontAlgn="base" hangingPunct="0">
              <a:spcBef>
                <a:spcPct val="20000"/>
              </a:spcBef>
              <a:spcAft>
                <a:spcPct val="0"/>
              </a:spcAft>
              <a:buChar char="–"/>
              <a:defRPr>
                <a:solidFill>
                  <a:schemeClr val="tx1"/>
                </a:solidFill>
                <a:latin typeface="+mn-lt"/>
              </a:defRPr>
            </a:lvl2pPr>
            <a:lvl3pPr marL="854075" indent="-165100" algn="l" rtl="0" eaLnBrk="0" fontAlgn="base" hangingPunct="0">
              <a:spcBef>
                <a:spcPct val="15000"/>
              </a:spcBef>
              <a:spcAft>
                <a:spcPct val="0"/>
              </a:spcAft>
              <a:buChar char="•"/>
              <a:defRPr sz="1600">
                <a:solidFill>
                  <a:schemeClr val="tx1"/>
                </a:solidFill>
                <a:latin typeface="+mn-lt"/>
              </a:defRPr>
            </a:lvl3pPr>
            <a:lvl4pPr marL="1201738" indent="-233363" algn="l" rtl="0" eaLnBrk="0" fontAlgn="base" hangingPunct="0">
              <a:spcBef>
                <a:spcPct val="5000"/>
              </a:spcBef>
              <a:spcAft>
                <a:spcPct val="0"/>
              </a:spcAft>
              <a:buChar char="–"/>
              <a:defRPr sz="1600">
                <a:solidFill>
                  <a:schemeClr val="tx1"/>
                </a:solidFill>
                <a:latin typeface="+mn-lt"/>
              </a:defRPr>
            </a:lvl4pPr>
            <a:lvl5pPr marL="1489075" indent="-173038" algn="l" rtl="0" eaLnBrk="0" fontAlgn="base" hangingPunct="0">
              <a:spcBef>
                <a:spcPct val="0"/>
              </a:spcBef>
              <a:spcAft>
                <a:spcPct val="0"/>
              </a:spcAft>
              <a:buChar char="»"/>
              <a:defRPr sz="1600">
                <a:solidFill>
                  <a:schemeClr val="tx1"/>
                </a:solidFill>
                <a:latin typeface="+mn-lt"/>
              </a:defRPr>
            </a:lvl5pPr>
            <a:lvl6pPr marL="1946275" indent="-173038" algn="l" rtl="0" fontAlgn="base">
              <a:spcBef>
                <a:spcPct val="0"/>
              </a:spcBef>
              <a:spcAft>
                <a:spcPct val="0"/>
              </a:spcAft>
              <a:buChar char="»"/>
              <a:defRPr sz="1600">
                <a:solidFill>
                  <a:schemeClr val="tx1"/>
                </a:solidFill>
                <a:latin typeface="+mn-lt"/>
              </a:defRPr>
            </a:lvl6pPr>
            <a:lvl7pPr marL="2403475" indent="-173038" algn="l" rtl="0" fontAlgn="base">
              <a:spcBef>
                <a:spcPct val="0"/>
              </a:spcBef>
              <a:spcAft>
                <a:spcPct val="0"/>
              </a:spcAft>
              <a:buChar char="»"/>
              <a:defRPr sz="1600">
                <a:solidFill>
                  <a:schemeClr val="tx1"/>
                </a:solidFill>
                <a:latin typeface="+mn-lt"/>
              </a:defRPr>
            </a:lvl7pPr>
            <a:lvl8pPr marL="2860675" indent="-173038" algn="l" rtl="0" fontAlgn="base">
              <a:spcBef>
                <a:spcPct val="0"/>
              </a:spcBef>
              <a:spcAft>
                <a:spcPct val="0"/>
              </a:spcAft>
              <a:buChar char="»"/>
              <a:defRPr sz="1600">
                <a:solidFill>
                  <a:schemeClr val="tx1"/>
                </a:solidFill>
                <a:latin typeface="+mn-lt"/>
              </a:defRPr>
            </a:lvl8pPr>
            <a:lvl9pPr marL="3317875" indent="-173038" algn="l" rtl="0" fontAlgn="base">
              <a:spcBef>
                <a:spcPct val="0"/>
              </a:spcBef>
              <a:spcAft>
                <a:spcPct val="0"/>
              </a:spcAft>
              <a:buChar char="»"/>
              <a:defRPr sz="1600">
                <a:solidFill>
                  <a:schemeClr val="tx1"/>
                </a:solidFill>
                <a:latin typeface="+mn-lt"/>
              </a:defRPr>
            </a:lvl9pPr>
          </a:lstStyle>
          <a:p>
            <a:r>
              <a:rPr lang="en-US" altLang="en-US" dirty="0" smtClean="0"/>
              <a:t>Generate exclusive function profiling information from processor trace data</a:t>
            </a:r>
          </a:p>
          <a:p>
            <a:endParaRPr lang="en-CA" dirty="0" smtClean="0"/>
          </a:p>
          <a:p>
            <a:endParaRPr lang="en-CA" dirty="0" smtClean="0"/>
          </a:p>
          <a:p>
            <a:endParaRPr lang="en-CA" dirty="0" smtClean="0"/>
          </a:p>
        </p:txBody>
      </p:sp>
    </p:spTree>
    <p:extLst>
      <p:ext uri="{BB962C8B-B14F-4D97-AF65-F5344CB8AC3E}">
        <p14:creationId xmlns:p14="http://schemas.microsoft.com/office/powerpoint/2010/main" val="5023852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204864"/>
            <a:ext cx="8568952" cy="1902073"/>
          </a:xfrm>
        </p:spPr>
        <p:txBody>
          <a:bodyPr/>
          <a:lstStyle/>
          <a:p>
            <a:r>
              <a:rPr lang="en-US" sz="1600" b="0" i="1" dirty="0">
                <a:effectLst/>
                <a:latin typeface="+mn-lt"/>
              </a:rPr>
              <a:t>"Program analysis tools are extremely important for understanding program behavior. Computer architects need such tools to evaluate how well programs will perform on new architectures. Software writers need tools to analyze their programs and identify critical sections of code. Compiler writers often use such tools to find out how well their instruction scheduling or branch prediction algorithm is performing..." </a:t>
            </a:r>
            <a:r>
              <a:rPr lang="en-US" sz="1100" i="1" dirty="0" smtClean="0">
                <a:effectLst/>
                <a:latin typeface="+mn-lt"/>
              </a:rPr>
              <a:t/>
            </a:r>
            <a:br>
              <a:rPr lang="en-US" sz="1100" i="1" dirty="0" smtClean="0">
                <a:effectLst/>
                <a:latin typeface="+mn-lt"/>
              </a:rPr>
            </a:br>
            <a:r>
              <a:rPr lang="en-US" sz="1400" i="1" dirty="0">
                <a:effectLst/>
                <a:latin typeface="+mn-lt"/>
              </a:rPr>
              <a:t/>
            </a:r>
            <a:br>
              <a:rPr lang="en-US" sz="1400" i="1" dirty="0">
                <a:effectLst/>
                <a:latin typeface="+mn-lt"/>
              </a:rPr>
            </a:br>
            <a:r>
              <a:rPr lang="en-US" sz="1400" dirty="0" smtClean="0">
                <a:effectLst/>
                <a:latin typeface="+mn-lt"/>
              </a:rPr>
              <a:t>-- </a:t>
            </a:r>
            <a:r>
              <a:rPr lang="en-US" sz="1400" dirty="0">
                <a:effectLst/>
                <a:latin typeface="+mn-lt"/>
              </a:rPr>
              <a:t>(ATOM, PLDI, '94)</a:t>
            </a:r>
          </a:p>
        </p:txBody>
      </p:sp>
    </p:spTree>
    <p:extLst>
      <p:ext uri="{BB962C8B-B14F-4D97-AF65-F5344CB8AC3E}">
        <p14:creationId xmlns:p14="http://schemas.microsoft.com/office/powerpoint/2010/main" val="4119208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System Trace</a:t>
            </a:r>
            <a:endParaRPr lang="en-US" dirty="0"/>
          </a:p>
        </p:txBody>
      </p:sp>
      <p:sp>
        <p:nvSpPr>
          <p:cNvPr id="135169" name="Content Placeholder 2"/>
          <p:cNvSpPr>
            <a:spLocks noGrp="1"/>
          </p:cNvSpPr>
          <p:nvPr>
            <p:ph idx="1"/>
          </p:nvPr>
        </p:nvSpPr>
        <p:spPr>
          <a:xfrm>
            <a:off x="323528" y="980728"/>
            <a:ext cx="8467725" cy="5328592"/>
          </a:xfrm>
        </p:spPr>
        <p:txBody>
          <a:bodyPr/>
          <a:lstStyle/>
          <a:p>
            <a:pPr eaLnBrk="1" hangingPunct="1"/>
            <a:r>
              <a:rPr lang="en-US" dirty="0"/>
              <a:t>Trace capability that monitors synchronization and timing between cores and on-chip </a:t>
            </a:r>
            <a:r>
              <a:rPr lang="en-US" dirty="0" smtClean="0"/>
              <a:t>peripherals</a:t>
            </a:r>
          </a:p>
          <a:p>
            <a:pPr>
              <a:lnSpc>
                <a:spcPct val="80000"/>
              </a:lnSpc>
            </a:pPr>
            <a:r>
              <a:rPr lang="en-US" altLang="en-US" dirty="0" smtClean="0"/>
              <a:t>Data </a:t>
            </a:r>
            <a:r>
              <a:rPr lang="en-US" altLang="en-US" dirty="0"/>
              <a:t>Collection</a:t>
            </a:r>
          </a:p>
          <a:p>
            <a:pPr lvl="1"/>
            <a:r>
              <a:rPr lang="en-US" dirty="0" smtClean="0"/>
              <a:t>Event (STM) messages captured in an on-chip memory buffer (ETB) or a external dedicated system trace receiver (XDS560v2 STM Emulator)</a:t>
            </a:r>
          </a:p>
          <a:p>
            <a:pPr lvl="2"/>
            <a:r>
              <a:rPr lang="en-US" dirty="0" smtClean="0"/>
              <a:t>ETB buffer size: 2-8 KB </a:t>
            </a:r>
          </a:p>
          <a:p>
            <a:pPr lvl="2"/>
            <a:r>
              <a:rPr lang="en-US" dirty="0" smtClean="0"/>
              <a:t>XDS560v2 STM buffer size: 128 MB</a:t>
            </a:r>
            <a:endParaRPr lang="en-US" dirty="0"/>
          </a:p>
          <a:p>
            <a:pPr lvl="2">
              <a:lnSpc>
                <a:spcPct val="80000"/>
              </a:lnSpc>
            </a:pPr>
            <a:endParaRPr lang="en-US" altLang="en-US" dirty="0"/>
          </a:p>
          <a:p>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15904304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System Trace</a:t>
            </a:r>
            <a:endParaRPr lang="en-US" dirty="0"/>
          </a:p>
        </p:txBody>
      </p:sp>
      <p:sp>
        <p:nvSpPr>
          <p:cNvPr id="135169" name="Content Placeholder 2"/>
          <p:cNvSpPr>
            <a:spLocks noGrp="1"/>
          </p:cNvSpPr>
          <p:nvPr>
            <p:ph idx="1"/>
          </p:nvPr>
        </p:nvSpPr>
        <p:spPr>
          <a:xfrm>
            <a:off x="323528" y="980728"/>
            <a:ext cx="8467725" cy="5328592"/>
          </a:xfrm>
        </p:spPr>
        <p:txBody>
          <a:bodyPr/>
          <a:lstStyle/>
          <a:p>
            <a:r>
              <a:rPr lang="en-US" altLang="en-US" dirty="0" smtClean="0"/>
              <a:t>Pros</a:t>
            </a:r>
          </a:p>
          <a:p>
            <a:pPr lvl="1" eaLnBrk="1" hangingPunct="1"/>
            <a:r>
              <a:rPr lang="en-US" dirty="0"/>
              <a:t>Provides </a:t>
            </a:r>
            <a:r>
              <a:rPr lang="en-US" b="1" dirty="0"/>
              <a:t>system level visibility</a:t>
            </a:r>
            <a:r>
              <a:rPr lang="en-US" dirty="0"/>
              <a:t> to software thread execution and hardware performance</a:t>
            </a:r>
          </a:p>
          <a:p>
            <a:pPr lvl="1"/>
            <a:r>
              <a:rPr lang="en-US" altLang="en-US" dirty="0" smtClean="0"/>
              <a:t>CCS data visualization and analysis tools can process and display system trace data in a number of useful formats</a:t>
            </a:r>
          </a:p>
          <a:p>
            <a:pPr lvl="1"/>
            <a:r>
              <a:rPr lang="en-US" altLang="en-US" dirty="0" smtClean="0"/>
              <a:t>No additional hardware needed to use the ETB</a:t>
            </a:r>
          </a:p>
          <a:p>
            <a:r>
              <a:rPr lang="en-US" altLang="en-US" dirty="0" smtClean="0"/>
              <a:t>Cons</a:t>
            </a:r>
          </a:p>
          <a:p>
            <a:pPr lvl="1"/>
            <a:r>
              <a:rPr lang="en-US" altLang="en-US" dirty="0" smtClean="0"/>
              <a:t>Only supported on select devices with an ETB or targets (device and board) that can support XDS560v2 Pro Trace</a:t>
            </a:r>
          </a:p>
          <a:p>
            <a:pPr lvl="1"/>
            <a:r>
              <a:rPr lang="en-US" altLang="en-US" dirty="0" smtClean="0"/>
              <a:t>Limited window of visibility when using the ETB due to limited buffer size </a:t>
            </a:r>
          </a:p>
          <a:p>
            <a:pPr lvl="1"/>
            <a:r>
              <a:rPr lang="en-US" altLang="en-US" dirty="0" smtClean="0"/>
              <a:t>XDS560v2 STM Trace:</a:t>
            </a:r>
          </a:p>
          <a:p>
            <a:pPr lvl="2"/>
            <a:r>
              <a:rPr lang="en-US" dirty="0" smtClean="0"/>
              <a:t>Supported by a limited number of devices</a:t>
            </a:r>
          </a:p>
          <a:p>
            <a:pPr lvl="2"/>
            <a:r>
              <a:rPr lang="en-US" dirty="0" smtClean="0"/>
              <a:t>Additional pins on the board for trace </a:t>
            </a:r>
            <a:r>
              <a:rPr lang="en-US" dirty="0"/>
              <a:t>d</a:t>
            </a:r>
            <a:r>
              <a:rPr lang="en-US" dirty="0" smtClean="0"/>
              <a:t>ata</a:t>
            </a:r>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34628680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dirty="0" smtClean="0"/>
              <a:t>System Trace – </a:t>
            </a:r>
            <a:r>
              <a:rPr lang="en-US" i="1" dirty="0" smtClean="0"/>
              <a:t>Trace Viewer</a:t>
            </a:r>
            <a:endParaRPr lang="en-US" sz="3600" i="1" dirty="0" smtClean="0"/>
          </a:p>
        </p:txBody>
      </p:sp>
      <p:pic>
        <p:nvPicPr>
          <p:cNvPr id="30723" name="Picture 2" descr="C:\Apps\CCS4Training\Ericsson\pics\e_STM.PNG"/>
          <p:cNvPicPr>
            <a:picLocks noChangeAspect="1" noChangeArrowheads="1"/>
          </p:cNvPicPr>
          <p:nvPr/>
        </p:nvPicPr>
        <p:blipFill>
          <a:blip r:embed="rId3" cstate="print"/>
          <a:srcRect/>
          <a:stretch>
            <a:fillRect/>
          </a:stretch>
        </p:blipFill>
        <p:spPr bwMode="auto">
          <a:xfrm>
            <a:off x="152400" y="990600"/>
            <a:ext cx="8948738" cy="5181600"/>
          </a:xfrm>
          <a:prstGeom prst="rect">
            <a:avLst/>
          </a:prstGeom>
          <a:noFill/>
          <a:ln w="9525">
            <a:noFill/>
            <a:miter lim="800000"/>
            <a:headEnd/>
            <a:tailEnd/>
          </a:ln>
        </p:spPr>
      </p:pic>
    </p:spTree>
    <p:extLst>
      <p:ext uri="{BB962C8B-B14F-4D97-AF65-F5344CB8AC3E}">
        <p14:creationId xmlns:p14="http://schemas.microsoft.com/office/powerpoint/2010/main" val="24241452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60000" y="0"/>
            <a:ext cx="8784000" cy="990000"/>
          </a:xfrm>
        </p:spPr>
        <p:txBody>
          <a:bodyPr/>
          <a:lstStyle/>
          <a:p>
            <a:r>
              <a:rPr lang="en-US" dirty="0" smtClean="0">
                <a:effectLst>
                  <a:outerShdw blurRad="38100" dist="38100" dir="2700000" algn="tl">
                    <a:srgbClr val="000000">
                      <a:alpha val="43137"/>
                    </a:srgbClr>
                  </a:outerShdw>
                </a:effectLst>
              </a:rPr>
              <a:t>Trace Features </a:t>
            </a:r>
            <a:r>
              <a:rPr lang="en-US" dirty="0"/>
              <a:t>P</a:t>
            </a:r>
            <a:r>
              <a:rPr lang="en-US" dirty="0" smtClean="0">
                <a:effectLst>
                  <a:outerShdw blurRad="38100" dist="38100" dir="2700000" algn="tl">
                    <a:srgbClr val="000000">
                      <a:alpha val="43137"/>
                    </a:srgbClr>
                  </a:outerShdw>
                </a:effectLst>
              </a:rPr>
              <a:t>er Emulator</a:t>
            </a:r>
          </a:p>
        </p:txBody>
      </p:sp>
      <p:sp>
        <p:nvSpPr>
          <p:cNvPr id="4100" name="Slide Number Placeholder 3"/>
          <p:cNvSpPr txBox="1">
            <a:spLocks noGrp="1"/>
          </p:cNvSpPr>
          <p:nvPr/>
        </p:nvSpPr>
        <p:spPr bwMode="auto">
          <a:xfrm>
            <a:off x="7010400" y="6651625"/>
            <a:ext cx="2133600" cy="206375"/>
          </a:xfrm>
          <a:prstGeom prst="rect">
            <a:avLst/>
          </a:prstGeom>
          <a:noFill/>
          <a:ln w="9525">
            <a:noFill/>
            <a:miter lim="800000"/>
            <a:headEnd/>
            <a:tailEnd/>
          </a:ln>
        </p:spPr>
        <p:txBody>
          <a:bodyPr/>
          <a:lstStyle/>
          <a:p>
            <a:pPr algn="r"/>
            <a:fld id="{7DB6D3D7-7EC2-45A3-B22D-48932C5BB735}" type="slidenum">
              <a:rPr lang="en-US" sz="800">
                <a:latin typeface="Arial" charset="0"/>
              </a:rPr>
              <a:pPr algn="r"/>
              <a:t>23</a:t>
            </a:fld>
            <a:endParaRPr lang="en-US" sz="800">
              <a:latin typeface="Arial" charset="0"/>
            </a:endParaRPr>
          </a:p>
        </p:txBody>
      </p:sp>
      <p:sp>
        <p:nvSpPr>
          <p:cNvPr id="4103" name="Rectangle 12"/>
          <p:cNvSpPr>
            <a:spLocks noChangeArrowheads="1"/>
          </p:cNvSpPr>
          <p:nvPr/>
        </p:nvSpPr>
        <p:spPr bwMode="auto">
          <a:xfrm>
            <a:off x="7991475" y="6067425"/>
            <a:ext cx="265113" cy="519113"/>
          </a:xfrm>
          <a:prstGeom prst="rect">
            <a:avLst/>
          </a:prstGeom>
          <a:noFill/>
          <a:ln w="9525">
            <a:noFill/>
            <a:miter lim="800000"/>
            <a:headEnd/>
            <a:tailEnd/>
          </a:ln>
        </p:spPr>
        <p:txBody>
          <a:bodyPr wrap="none">
            <a:spAutoFit/>
          </a:bodyPr>
          <a:lstStyle/>
          <a:p>
            <a:r>
              <a:rPr lang="en-CA"/>
              <a:t> </a:t>
            </a:r>
          </a:p>
        </p:txBody>
      </p:sp>
      <p:graphicFrame>
        <p:nvGraphicFramePr>
          <p:cNvPr id="7" name="Table 6"/>
          <p:cNvGraphicFramePr>
            <a:graphicFrameLocks noGrp="1"/>
          </p:cNvGraphicFramePr>
          <p:nvPr>
            <p:extLst>
              <p:ext uri="{D42A27DB-BD31-4B8C-83A1-F6EECF244321}">
                <p14:modId xmlns:p14="http://schemas.microsoft.com/office/powerpoint/2010/main" val="4253168159"/>
              </p:ext>
            </p:extLst>
          </p:nvPr>
        </p:nvGraphicFramePr>
        <p:xfrm>
          <a:off x="228600" y="1524000"/>
          <a:ext cx="8610600" cy="3048000"/>
        </p:xfrm>
        <a:graphic>
          <a:graphicData uri="http://schemas.openxmlformats.org/drawingml/2006/table">
            <a:tbl>
              <a:tblPr/>
              <a:tblGrid>
                <a:gridCol w="1295400"/>
                <a:gridCol w="1219200"/>
                <a:gridCol w="1295399"/>
                <a:gridCol w="1600200"/>
                <a:gridCol w="1828800"/>
                <a:gridCol w="1371601"/>
              </a:tblGrid>
              <a:tr h="653143">
                <a:tc>
                  <a:txBody>
                    <a:bodyPr/>
                    <a:lstStyle/>
                    <a:p>
                      <a:pPr marL="0" marR="0">
                        <a:lnSpc>
                          <a:spcPct val="115000"/>
                        </a:lnSpc>
                        <a:spcBef>
                          <a:spcPts val="0"/>
                        </a:spcBef>
                        <a:spcAft>
                          <a:spcPts val="0"/>
                        </a:spcAft>
                      </a:pPr>
                      <a:endParaRPr lang="en-US" sz="1600" dirty="0">
                        <a:latin typeface="Calibri"/>
                        <a:ea typeface="Calibri"/>
                        <a:cs typeface="Times New Roman"/>
                      </a:endParaRPr>
                    </a:p>
                    <a:p>
                      <a:pPr marL="0" marR="0">
                        <a:lnSpc>
                          <a:spcPct val="115000"/>
                        </a:lnSpc>
                        <a:spcBef>
                          <a:spcPts val="0"/>
                        </a:spcBef>
                        <a:spcAft>
                          <a:spcPts val="0"/>
                        </a:spcAft>
                      </a:pPr>
                      <a:r>
                        <a:rPr lang="pt-BR" sz="1600" b="1" dirty="0" smtClean="0">
                          <a:solidFill>
                            <a:srgbClr val="C00000"/>
                          </a:solidFill>
                          <a:effectLst>
                            <a:outerShdw blurRad="38100" dist="38100" dir="2700000" algn="tl">
                              <a:srgbClr val="000000">
                                <a:alpha val="43137"/>
                              </a:srgbClr>
                            </a:outerShdw>
                          </a:effectLst>
                          <a:latin typeface="Calibri"/>
                          <a:ea typeface="Calibri"/>
                          <a:cs typeface="Times New Roman"/>
                        </a:rPr>
                        <a:t>Device</a:t>
                      </a:r>
                      <a:r>
                        <a:rPr lang="pt-BR" sz="1600" b="1" baseline="0" dirty="0" smtClean="0">
                          <a:solidFill>
                            <a:srgbClr val="C00000"/>
                          </a:solidFill>
                          <a:effectLst>
                            <a:outerShdw blurRad="38100" dist="38100" dir="2700000" algn="tl">
                              <a:srgbClr val="000000">
                                <a:alpha val="43137"/>
                              </a:srgbClr>
                            </a:outerShdw>
                          </a:effectLst>
                          <a:latin typeface="Calibri"/>
                          <a:ea typeface="Calibri"/>
                          <a:cs typeface="Times New Roman"/>
                        </a:rPr>
                        <a:t> family</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600" b="1" dirty="0">
                          <a:solidFill>
                            <a:srgbClr val="4F81BD"/>
                          </a:solidFill>
                          <a:effectLst>
                            <a:outerShdw blurRad="38100" dist="38100" dir="2700000" algn="tl">
                              <a:srgbClr val="000000">
                                <a:alpha val="43137"/>
                              </a:srgbClr>
                            </a:outerShdw>
                          </a:effectLst>
                          <a:latin typeface="Calibri"/>
                          <a:ea typeface="Calibri"/>
                          <a:cs typeface="Times New Roman"/>
                        </a:rPr>
                        <a:t>Technology</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smtClean="0">
                          <a:solidFill>
                            <a:srgbClr val="4F81BD"/>
                          </a:solidFill>
                          <a:effectLst>
                            <a:outerShdw blurRad="38100" dist="38100" dir="2700000" algn="tl">
                              <a:srgbClr val="000000">
                                <a:alpha val="43137"/>
                              </a:srgbClr>
                            </a:outerShdw>
                          </a:effectLst>
                          <a:latin typeface="Calibri"/>
                          <a:ea typeface="Calibri"/>
                          <a:cs typeface="Times New Roman"/>
                        </a:rPr>
                        <a:t>Emulator </a:t>
                      </a:r>
                      <a:r>
                        <a:rPr lang="en-US" sz="1600" b="1" dirty="0">
                          <a:solidFill>
                            <a:srgbClr val="4F81BD"/>
                          </a:solidFill>
                          <a:effectLst>
                            <a:outerShdw blurRad="38100" dist="38100" dir="2700000" algn="tl">
                              <a:srgbClr val="000000">
                                <a:alpha val="43137"/>
                              </a:srgbClr>
                            </a:outerShdw>
                          </a:effectLst>
                          <a:latin typeface="Calibri"/>
                          <a:ea typeface="Calibri"/>
                          <a:cs typeface="Times New Roman"/>
                        </a:rPr>
                        <a:t>needed</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600" b="1" dirty="0">
                          <a:solidFill>
                            <a:srgbClr val="4F81BD"/>
                          </a:solidFill>
                          <a:effectLst>
                            <a:outerShdw blurRad="38100" dist="38100" dir="2700000" algn="tl">
                              <a:srgbClr val="000000">
                                <a:alpha val="43137"/>
                              </a:srgbClr>
                            </a:outerShdw>
                          </a:effectLst>
                          <a:latin typeface="Calibri"/>
                          <a:ea typeface="Calibri"/>
                          <a:cs typeface="Times New Roman"/>
                        </a:rPr>
                        <a:t>HW modification required?</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600" b="1" dirty="0">
                          <a:solidFill>
                            <a:srgbClr val="4F81BD"/>
                          </a:solidFill>
                          <a:effectLst>
                            <a:outerShdw blurRad="38100" dist="38100" dir="2700000" algn="tl">
                              <a:srgbClr val="000000">
                                <a:alpha val="43137"/>
                              </a:srgbClr>
                            </a:outerShdw>
                          </a:effectLst>
                          <a:latin typeface="Calibri"/>
                          <a:ea typeface="Calibri"/>
                          <a:cs typeface="Times New Roman"/>
                        </a:rPr>
                        <a:t>JTAG header connector required</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600" b="1" dirty="0">
                          <a:solidFill>
                            <a:srgbClr val="4F81BD"/>
                          </a:solidFill>
                          <a:effectLst>
                            <a:outerShdw blurRad="38100" dist="38100" dir="2700000" algn="tl">
                              <a:srgbClr val="000000">
                                <a:alpha val="43137"/>
                              </a:srgbClr>
                            </a:outerShdw>
                          </a:effectLst>
                          <a:latin typeface="Calibri"/>
                          <a:ea typeface="Calibri"/>
                          <a:cs typeface="Times New Roman"/>
                        </a:rPr>
                        <a:t>Performance</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428">
                <a:tc rowSpan="2">
                  <a:txBody>
                    <a:bodyPr/>
                    <a:lstStyle/>
                    <a:p>
                      <a:pPr marL="0" marR="0">
                        <a:lnSpc>
                          <a:spcPct val="115000"/>
                        </a:lnSpc>
                        <a:spcBef>
                          <a:spcPts val="0"/>
                        </a:spcBef>
                        <a:spcAft>
                          <a:spcPts val="0"/>
                        </a:spcAft>
                      </a:pPr>
                      <a:r>
                        <a:rPr lang="pt-BR" sz="1600" b="1" dirty="0" smtClean="0">
                          <a:solidFill>
                            <a:srgbClr val="C00000"/>
                          </a:solidFill>
                          <a:effectLst>
                            <a:outerShdw blurRad="38100" dist="38100" dir="2700000" algn="tl">
                              <a:srgbClr val="000000">
                                <a:alpha val="43137"/>
                              </a:srgbClr>
                            </a:outerShdw>
                          </a:effectLst>
                          <a:latin typeface="Calibri"/>
                          <a:ea typeface="Calibri"/>
                          <a:cs typeface="Times New Roman"/>
                        </a:rPr>
                        <a:t>Core/</a:t>
                      </a:r>
                      <a:br>
                        <a:rPr lang="pt-BR" sz="1600" b="1" dirty="0" smtClean="0">
                          <a:solidFill>
                            <a:srgbClr val="C00000"/>
                          </a:solidFill>
                          <a:effectLst>
                            <a:outerShdw blurRad="38100" dist="38100" dir="2700000" algn="tl">
                              <a:srgbClr val="000000">
                                <a:alpha val="43137"/>
                              </a:srgbClr>
                            </a:outerShdw>
                          </a:effectLst>
                          <a:latin typeface="Calibri"/>
                          <a:ea typeface="Calibri"/>
                          <a:cs typeface="Times New Roman"/>
                        </a:rPr>
                      </a:br>
                      <a:r>
                        <a:rPr lang="pt-BR" sz="1600" b="1" dirty="0" smtClean="0">
                          <a:solidFill>
                            <a:srgbClr val="C00000"/>
                          </a:solidFill>
                          <a:effectLst>
                            <a:outerShdw blurRad="38100" dist="38100" dir="2700000" algn="tl">
                              <a:srgbClr val="000000">
                                <a:alpha val="43137"/>
                              </a:srgbClr>
                            </a:outerShdw>
                          </a:effectLst>
                          <a:latin typeface="Calibri"/>
                          <a:ea typeface="Calibri"/>
                          <a:cs typeface="Times New Roman"/>
                        </a:rPr>
                        <a:t>Instruction</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400" b="1" dirty="0">
                          <a:latin typeface="Calibri"/>
                          <a:ea typeface="Calibri"/>
                          <a:cs typeface="Times New Roman"/>
                        </a:rPr>
                        <a:t>ETB</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b="1" dirty="0">
                          <a:latin typeface="Calibri"/>
                          <a:ea typeface="Calibri"/>
                          <a:cs typeface="Times New Roman"/>
                        </a:rPr>
                        <a:t>Any</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400" b="1">
                          <a:latin typeface="Calibri"/>
                          <a:ea typeface="Calibri"/>
                          <a:cs typeface="Times New Roman"/>
                        </a:rPr>
                        <a:t>No</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400" b="1">
                          <a:latin typeface="Calibri"/>
                          <a:ea typeface="Calibri"/>
                          <a:cs typeface="Times New Roman"/>
                        </a:rPr>
                        <a:t>Any</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400" b="1">
                          <a:latin typeface="Calibri"/>
                          <a:ea typeface="Calibri"/>
                          <a:cs typeface="Times New Roman"/>
                        </a:rPr>
                        <a:t>Small buffer</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3143">
                <a:tc vMerge="1">
                  <a:txBody>
                    <a:bodyPr/>
                    <a:lstStyle/>
                    <a:p>
                      <a:endParaRPr lang="en-US"/>
                    </a:p>
                  </a:txBody>
                  <a:tcPr/>
                </a:tc>
                <a:tc>
                  <a:txBody>
                    <a:bodyPr/>
                    <a:lstStyle/>
                    <a:p>
                      <a:pPr marL="0" marR="0">
                        <a:lnSpc>
                          <a:spcPct val="115000"/>
                        </a:lnSpc>
                        <a:spcBef>
                          <a:spcPts val="0"/>
                        </a:spcBef>
                        <a:spcAft>
                          <a:spcPts val="0"/>
                        </a:spcAft>
                      </a:pPr>
                      <a:r>
                        <a:rPr lang="pt-BR" sz="1400" b="1">
                          <a:latin typeface="Calibri"/>
                          <a:ea typeface="Calibri"/>
                          <a:cs typeface="Times New Roman"/>
                        </a:rPr>
                        <a:t>External pins</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400" b="1" dirty="0" smtClean="0">
                          <a:latin typeface="Calibri"/>
                          <a:ea typeface="Calibri"/>
                          <a:cs typeface="Times New Roman"/>
                        </a:rPr>
                        <a:t>XDS560v2 PRO Trace</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400" b="1" dirty="0">
                          <a:latin typeface="Calibri"/>
                          <a:ea typeface="Calibri"/>
                          <a:cs typeface="Times New Roman"/>
                        </a:rPr>
                        <a:t>Yes</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b="1" dirty="0">
                          <a:latin typeface="Calibri"/>
                          <a:ea typeface="Calibri"/>
                          <a:cs typeface="Times New Roman"/>
                        </a:rPr>
                        <a:t>TI 60-pin or MIPI </a:t>
                      </a:r>
                      <a:r>
                        <a:rPr lang="en-US" sz="1400" b="1" dirty="0" smtClean="0">
                          <a:latin typeface="Calibri"/>
                          <a:ea typeface="Calibri"/>
                          <a:cs typeface="Times New Roman"/>
                        </a:rPr>
                        <a:t>60-pin</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b="1" dirty="0">
                          <a:latin typeface="Calibri"/>
                          <a:ea typeface="Calibri"/>
                          <a:cs typeface="Times New Roman"/>
                        </a:rPr>
                        <a:t>Virtually unlimited buffer</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428">
                <a:tc rowSpan="2">
                  <a:txBody>
                    <a:bodyPr/>
                    <a:lstStyle/>
                    <a:p>
                      <a:pPr marL="0" marR="0">
                        <a:lnSpc>
                          <a:spcPct val="115000"/>
                        </a:lnSpc>
                        <a:spcBef>
                          <a:spcPts val="0"/>
                        </a:spcBef>
                        <a:spcAft>
                          <a:spcPts val="0"/>
                        </a:spcAft>
                      </a:pPr>
                      <a:r>
                        <a:rPr lang="pt-BR" sz="1600" b="1" dirty="0">
                          <a:solidFill>
                            <a:srgbClr val="C00000"/>
                          </a:solidFill>
                          <a:effectLst>
                            <a:outerShdw blurRad="38100" dist="38100" dir="2700000" algn="tl">
                              <a:srgbClr val="000000">
                                <a:alpha val="43137"/>
                              </a:srgbClr>
                            </a:outerShdw>
                          </a:effectLst>
                          <a:latin typeface="Calibri"/>
                          <a:ea typeface="Calibri"/>
                          <a:cs typeface="Times New Roman"/>
                        </a:rPr>
                        <a:t>System</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400" b="1">
                          <a:latin typeface="Calibri"/>
                          <a:ea typeface="Calibri"/>
                          <a:cs typeface="Times New Roman"/>
                        </a:rPr>
                        <a:t>ETB</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b="1">
                          <a:latin typeface="Calibri"/>
                          <a:ea typeface="Calibri"/>
                          <a:cs typeface="Times New Roman"/>
                        </a:rPr>
                        <a:t>Any</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400" b="1">
                          <a:latin typeface="Calibri"/>
                          <a:ea typeface="Calibri"/>
                          <a:cs typeface="Times New Roman"/>
                        </a:rPr>
                        <a:t>No</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400" b="1">
                          <a:latin typeface="Calibri"/>
                          <a:ea typeface="Calibri"/>
                          <a:cs typeface="Times New Roman"/>
                        </a:rPr>
                        <a:t>Any</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400" b="1">
                          <a:latin typeface="Calibri"/>
                          <a:ea typeface="Calibri"/>
                          <a:cs typeface="Times New Roman"/>
                        </a:rPr>
                        <a:t>Small buffer</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0858">
                <a:tc vMerge="1">
                  <a:txBody>
                    <a:bodyPr/>
                    <a:lstStyle/>
                    <a:p>
                      <a:endParaRPr lang="en-US"/>
                    </a:p>
                  </a:txBody>
                  <a:tcPr/>
                </a:tc>
                <a:tc>
                  <a:txBody>
                    <a:bodyPr/>
                    <a:lstStyle/>
                    <a:p>
                      <a:pPr marL="0" marR="0">
                        <a:lnSpc>
                          <a:spcPct val="115000"/>
                        </a:lnSpc>
                        <a:spcBef>
                          <a:spcPts val="0"/>
                        </a:spcBef>
                        <a:spcAft>
                          <a:spcPts val="0"/>
                        </a:spcAft>
                      </a:pPr>
                      <a:r>
                        <a:rPr lang="pt-BR" sz="1400" b="1" dirty="0">
                          <a:latin typeface="Calibri"/>
                          <a:ea typeface="Calibri"/>
                          <a:cs typeface="Times New Roman"/>
                        </a:rPr>
                        <a:t>External pins</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400" b="1" dirty="0" smtClean="0">
                          <a:latin typeface="Calibri"/>
                          <a:ea typeface="Calibri"/>
                          <a:cs typeface="Times New Roman"/>
                        </a:rPr>
                        <a:t>XDS560v2</a:t>
                      </a:r>
                      <a:r>
                        <a:rPr lang="en-US" sz="1400" b="1" baseline="30000" dirty="0" smtClean="0">
                          <a:latin typeface="Calibri"/>
                          <a:ea typeface="Calibri"/>
                          <a:cs typeface="Times New Roman"/>
                        </a:rPr>
                        <a:t>1</a:t>
                      </a:r>
                      <a:r>
                        <a:rPr lang="en-US" sz="1400" b="1" baseline="0" dirty="0" smtClean="0">
                          <a:latin typeface="Calibri"/>
                          <a:ea typeface="Calibri"/>
                          <a:cs typeface="Times New Roman"/>
                        </a:rPr>
                        <a:t> XDS560v2 PRO Trace</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pt-BR" sz="1400" b="1" dirty="0">
                          <a:latin typeface="Calibri"/>
                          <a:ea typeface="Calibri"/>
                          <a:cs typeface="Times New Roman"/>
                        </a:rPr>
                        <a:t>Optional</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b="1" dirty="0">
                          <a:latin typeface="Calibri"/>
                          <a:ea typeface="Calibri"/>
                          <a:cs typeface="Times New Roman"/>
                        </a:rPr>
                        <a:t>TI 14-pin </a:t>
                      </a:r>
                      <a:r>
                        <a:rPr lang="en-US" sz="1400" b="1" dirty="0" smtClean="0">
                          <a:latin typeface="Calibri"/>
                          <a:ea typeface="Calibri"/>
                          <a:cs typeface="Times New Roman"/>
                        </a:rPr>
                        <a:t>(</a:t>
                      </a:r>
                      <a:r>
                        <a:rPr lang="en-US" sz="1400" dirty="0" smtClean="0">
                          <a:solidFill>
                            <a:srgbClr val="4F6228"/>
                          </a:solidFill>
                          <a:latin typeface="Calibri"/>
                          <a:ea typeface="Calibri"/>
                          <a:cs typeface="Times New Roman"/>
                        </a:rPr>
                        <a:t>slowest</a:t>
                      </a:r>
                      <a:r>
                        <a:rPr lang="en-US" sz="1400" b="1" dirty="0" smtClean="0">
                          <a:latin typeface="Calibri"/>
                          <a:ea typeface="Calibri"/>
                          <a:cs typeface="Times New Roman"/>
                        </a:rPr>
                        <a:t>)</a:t>
                      </a:r>
                      <a:r>
                        <a:rPr lang="en-US" sz="1400" b="1" baseline="30000" dirty="0" smtClean="0">
                          <a:latin typeface="Calibri"/>
                          <a:ea typeface="Calibri"/>
                          <a:cs typeface="Times New Roman"/>
                        </a:rPr>
                        <a:t>2</a:t>
                      </a:r>
                      <a:endParaRPr lang="en-US" sz="1400" dirty="0">
                        <a:latin typeface="Calibri"/>
                        <a:ea typeface="Calibri"/>
                        <a:cs typeface="Times New Roman"/>
                      </a:endParaRPr>
                    </a:p>
                    <a:p>
                      <a:pPr marL="0" marR="0">
                        <a:lnSpc>
                          <a:spcPct val="115000"/>
                        </a:lnSpc>
                        <a:spcBef>
                          <a:spcPts val="0"/>
                        </a:spcBef>
                        <a:spcAft>
                          <a:spcPts val="0"/>
                        </a:spcAft>
                      </a:pPr>
                      <a:r>
                        <a:rPr lang="en-US" sz="1400" b="1" dirty="0" err="1">
                          <a:latin typeface="Calibri"/>
                          <a:ea typeface="Calibri"/>
                          <a:cs typeface="Times New Roman"/>
                        </a:rPr>
                        <a:t>cTI</a:t>
                      </a:r>
                      <a:r>
                        <a:rPr lang="en-US" sz="1400" b="1" dirty="0">
                          <a:latin typeface="Calibri"/>
                          <a:ea typeface="Calibri"/>
                          <a:cs typeface="Times New Roman"/>
                        </a:rPr>
                        <a:t> 20-pin, TI 60-pin or MIPI 60-pin (</a:t>
                      </a:r>
                      <a:r>
                        <a:rPr lang="en-US" sz="1400" dirty="0">
                          <a:solidFill>
                            <a:srgbClr val="4F6228"/>
                          </a:solidFill>
                          <a:latin typeface="Calibri"/>
                          <a:ea typeface="Calibri"/>
                          <a:cs typeface="Times New Roman"/>
                        </a:rPr>
                        <a:t>fastest</a:t>
                      </a:r>
                      <a:r>
                        <a:rPr lang="en-US" sz="1400" b="1" dirty="0">
                          <a:latin typeface="Calibri"/>
                          <a:ea typeface="Calibri"/>
                          <a:cs typeface="Times New Roman"/>
                        </a:rPr>
                        <a:t>)</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b="1" dirty="0">
                          <a:latin typeface="Calibri"/>
                          <a:ea typeface="Calibri"/>
                          <a:cs typeface="Times New Roman"/>
                        </a:rPr>
                        <a:t>Virtually unlimited buffer</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381000" y="5808707"/>
            <a:ext cx="5105400" cy="523220"/>
          </a:xfrm>
          <a:prstGeom prst="rect">
            <a:avLst/>
          </a:prstGeom>
          <a:noFill/>
        </p:spPr>
        <p:txBody>
          <a:bodyPr wrap="square" rtlCol="0">
            <a:spAutoFit/>
          </a:bodyPr>
          <a:lstStyle/>
          <a:p>
            <a:r>
              <a:rPr lang="pt-BR" sz="1400" baseline="30000" dirty="0" smtClean="0"/>
              <a:t>1</a:t>
            </a:r>
            <a:r>
              <a:rPr lang="pt-BR" sz="1400" dirty="0" smtClean="0"/>
              <a:t> Except XDS560v2 LC Traveler from Spectrum Digital</a:t>
            </a:r>
            <a:endParaRPr lang="pt-BR" sz="1400" baseline="30000" dirty="0" smtClean="0"/>
          </a:p>
          <a:p>
            <a:r>
              <a:rPr lang="pt-BR" sz="1400" baseline="30000" dirty="0" smtClean="0"/>
              <a:t>2</a:t>
            </a:r>
            <a:r>
              <a:rPr lang="pt-BR" sz="1400" dirty="0" smtClean="0"/>
              <a:t> 14-pin STM is not supported in all devices</a:t>
            </a:r>
            <a:endParaRPr lang="en-US" sz="1400" dirty="0"/>
          </a:p>
        </p:txBody>
      </p:sp>
    </p:spTree>
    <p:extLst>
      <p:ext uri="{BB962C8B-B14F-4D97-AF65-F5344CB8AC3E}">
        <p14:creationId xmlns:p14="http://schemas.microsoft.com/office/powerpoint/2010/main" val="37774405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60000" y="0"/>
            <a:ext cx="8784000" cy="990000"/>
          </a:xfrm>
        </p:spPr>
        <p:txBody>
          <a:bodyPr/>
          <a:lstStyle/>
          <a:p>
            <a:r>
              <a:rPr lang="en-US" dirty="0" smtClean="0">
                <a:effectLst>
                  <a:outerShdw blurRad="38100" dist="38100" dir="2700000" algn="tl">
                    <a:srgbClr val="000000">
                      <a:alpha val="43137"/>
                    </a:srgbClr>
                  </a:outerShdw>
                </a:effectLst>
              </a:rPr>
              <a:t>Trace Features </a:t>
            </a:r>
            <a:r>
              <a:rPr lang="en-US" dirty="0"/>
              <a:t>P</a:t>
            </a:r>
            <a:r>
              <a:rPr lang="en-US" dirty="0" smtClean="0">
                <a:effectLst>
                  <a:outerShdw blurRad="38100" dist="38100" dir="2700000" algn="tl">
                    <a:srgbClr val="000000">
                      <a:alpha val="43137"/>
                    </a:srgbClr>
                  </a:outerShdw>
                </a:effectLst>
              </a:rPr>
              <a:t>er Device</a:t>
            </a:r>
          </a:p>
        </p:txBody>
      </p:sp>
      <p:sp>
        <p:nvSpPr>
          <p:cNvPr id="4100" name="Slide Number Placeholder 3"/>
          <p:cNvSpPr txBox="1">
            <a:spLocks noGrp="1"/>
          </p:cNvSpPr>
          <p:nvPr/>
        </p:nvSpPr>
        <p:spPr bwMode="auto">
          <a:xfrm>
            <a:off x="7010400" y="6651625"/>
            <a:ext cx="2133600" cy="206375"/>
          </a:xfrm>
          <a:prstGeom prst="rect">
            <a:avLst/>
          </a:prstGeom>
          <a:noFill/>
          <a:ln w="9525">
            <a:noFill/>
            <a:miter lim="800000"/>
            <a:headEnd/>
            <a:tailEnd/>
          </a:ln>
        </p:spPr>
        <p:txBody>
          <a:bodyPr/>
          <a:lstStyle/>
          <a:p>
            <a:pPr algn="r"/>
            <a:fld id="{7DB6D3D7-7EC2-45A3-B22D-48932C5BB735}" type="slidenum">
              <a:rPr lang="en-US" sz="800">
                <a:latin typeface="Arial" charset="0"/>
              </a:rPr>
              <a:pPr algn="r"/>
              <a:t>24</a:t>
            </a:fld>
            <a:endParaRPr lang="en-US" sz="800">
              <a:latin typeface="Arial" charset="0"/>
            </a:endParaRPr>
          </a:p>
        </p:txBody>
      </p:sp>
      <p:sp>
        <p:nvSpPr>
          <p:cNvPr id="4103" name="Rectangle 12"/>
          <p:cNvSpPr>
            <a:spLocks noChangeArrowheads="1"/>
          </p:cNvSpPr>
          <p:nvPr/>
        </p:nvSpPr>
        <p:spPr bwMode="auto">
          <a:xfrm>
            <a:off x="7991475" y="6067425"/>
            <a:ext cx="265113" cy="519113"/>
          </a:xfrm>
          <a:prstGeom prst="rect">
            <a:avLst/>
          </a:prstGeom>
          <a:noFill/>
          <a:ln w="9525">
            <a:noFill/>
            <a:miter lim="800000"/>
            <a:headEnd/>
            <a:tailEnd/>
          </a:ln>
        </p:spPr>
        <p:txBody>
          <a:bodyPr wrap="none">
            <a:spAutoFit/>
          </a:bodyPr>
          <a:lstStyle/>
          <a:p>
            <a:r>
              <a:rPr lang="en-CA"/>
              <a:t> </a:t>
            </a:r>
          </a:p>
        </p:txBody>
      </p:sp>
      <p:graphicFrame>
        <p:nvGraphicFramePr>
          <p:cNvPr id="3" name="Table 2"/>
          <p:cNvGraphicFramePr>
            <a:graphicFrameLocks noGrp="1"/>
          </p:cNvGraphicFramePr>
          <p:nvPr>
            <p:extLst>
              <p:ext uri="{D42A27DB-BD31-4B8C-83A1-F6EECF244321}">
                <p14:modId xmlns:p14="http://schemas.microsoft.com/office/powerpoint/2010/main" val="2997535311"/>
              </p:ext>
            </p:extLst>
          </p:nvPr>
        </p:nvGraphicFramePr>
        <p:xfrm>
          <a:off x="381000" y="1524000"/>
          <a:ext cx="8366760" cy="3641346"/>
        </p:xfrm>
        <a:graphic>
          <a:graphicData uri="http://schemas.openxmlformats.org/drawingml/2006/table">
            <a:tbl>
              <a:tblPr firstRow="1" firstCol="1" bandRow="1"/>
              <a:tblGrid>
                <a:gridCol w="1828800"/>
                <a:gridCol w="1295400"/>
                <a:gridCol w="5242560"/>
              </a:tblGrid>
              <a:tr h="0">
                <a:tc>
                  <a:txBody>
                    <a:bodyPr/>
                    <a:lstStyle/>
                    <a:p>
                      <a:pPr>
                        <a:lnSpc>
                          <a:spcPct val="115000"/>
                        </a:lnSpc>
                        <a:spcAft>
                          <a:spcPts val="0"/>
                        </a:spcAft>
                      </a:pPr>
                      <a:r>
                        <a:rPr lang="en-US" sz="1600" b="1" dirty="0">
                          <a:solidFill>
                            <a:srgbClr val="C00000"/>
                          </a:solidFill>
                          <a:effectLst>
                            <a:outerShdw blurRad="38100" dist="38100" dir="2700000" algn="tl">
                              <a:srgbClr val="000000">
                                <a:alpha val="43137"/>
                              </a:srgbClr>
                            </a:outerShdw>
                          </a:effectLst>
                          <a:latin typeface="Calibri"/>
                          <a:ea typeface="Calibri"/>
                          <a:cs typeface="Times New Roman"/>
                        </a:rPr>
                        <a:t>Type of Trace</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dirty="0">
                          <a:solidFill>
                            <a:srgbClr val="4F81BD"/>
                          </a:solidFill>
                          <a:effectLst>
                            <a:outerShdw blurRad="38100" dist="38100" dir="2700000" algn="tl">
                              <a:srgbClr val="000000">
                                <a:alpha val="43137"/>
                              </a:srgbClr>
                            </a:outerShdw>
                          </a:effectLst>
                          <a:latin typeface="Calibri"/>
                          <a:ea typeface="Calibri"/>
                          <a:cs typeface="Times New Roman"/>
                        </a:rPr>
                        <a:t>Technology</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dirty="0">
                          <a:solidFill>
                            <a:srgbClr val="4F81BD"/>
                          </a:solidFill>
                          <a:effectLst>
                            <a:outerShdw blurRad="38100" dist="38100" dir="2700000" algn="tl">
                              <a:srgbClr val="000000">
                                <a:alpha val="43137"/>
                              </a:srgbClr>
                            </a:outerShdw>
                          </a:effectLst>
                          <a:latin typeface="Calibri"/>
                          <a:ea typeface="Calibri"/>
                          <a:cs typeface="Times New Roman"/>
                        </a:rPr>
                        <a:t>Device family</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rowSpan="2">
                  <a:txBody>
                    <a:bodyPr/>
                    <a:lstStyle/>
                    <a:p>
                      <a:pPr>
                        <a:lnSpc>
                          <a:spcPct val="115000"/>
                        </a:lnSpc>
                        <a:spcAft>
                          <a:spcPts val="0"/>
                        </a:spcAft>
                      </a:pPr>
                      <a:r>
                        <a:rPr lang="en-US" sz="1600" b="1" dirty="0" smtClean="0">
                          <a:solidFill>
                            <a:srgbClr val="C00000"/>
                          </a:solidFill>
                          <a:effectLst>
                            <a:outerShdw blurRad="38100" dist="38100" dir="2700000" algn="tl">
                              <a:srgbClr val="000000">
                                <a:alpha val="43137"/>
                              </a:srgbClr>
                            </a:outerShdw>
                          </a:effectLst>
                          <a:latin typeface="Calibri"/>
                          <a:ea typeface="Calibri"/>
                          <a:cs typeface="Times New Roman"/>
                        </a:rPr>
                        <a:t>Core / Instruction</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b="1" dirty="0">
                          <a:effectLst/>
                          <a:latin typeface="Calibri"/>
                          <a:ea typeface="Calibri"/>
                          <a:cs typeface="Times New Roman"/>
                        </a:rPr>
                        <a:t>ETB</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b="1" dirty="0">
                          <a:solidFill>
                            <a:srgbClr val="000000"/>
                          </a:solidFill>
                          <a:effectLst/>
                          <a:latin typeface="Calibri"/>
                          <a:ea typeface="Calibri"/>
                          <a:cs typeface="Times New Roman"/>
                        </a:rPr>
                        <a:t>C64x+</a:t>
                      </a:r>
                      <a:r>
                        <a:rPr lang="en-US" sz="1400" dirty="0">
                          <a:solidFill>
                            <a:srgbClr val="000000"/>
                          </a:solidFill>
                          <a:effectLst/>
                          <a:latin typeface="Calibri"/>
                          <a:ea typeface="Calibri"/>
                          <a:cs typeface="Times New Roman"/>
                        </a:rPr>
                        <a:t> </a:t>
                      </a:r>
                      <a:r>
                        <a:rPr lang="en-US" sz="1400" dirty="0">
                          <a:effectLst/>
                          <a:latin typeface="Calibri"/>
                          <a:ea typeface="Calibri"/>
                          <a:cs typeface="Times New Roman"/>
                        </a:rPr>
                        <a:t>(</a:t>
                      </a:r>
                      <a:r>
                        <a:rPr lang="en-US" sz="1400" dirty="0">
                          <a:solidFill>
                            <a:srgbClr val="4F6228"/>
                          </a:solidFill>
                          <a:effectLst/>
                          <a:latin typeface="Calibri"/>
                          <a:ea typeface="Calibri"/>
                          <a:cs typeface="Times New Roman"/>
                        </a:rPr>
                        <a:t>C645x, C647x, DM64x</a:t>
                      </a:r>
                      <a:r>
                        <a:rPr lang="en-US" sz="1400" dirty="0">
                          <a:effectLst/>
                          <a:latin typeface="Calibri"/>
                          <a:ea typeface="Calibri"/>
                          <a:cs typeface="Times New Roman"/>
                        </a:rPr>
                        <a:t>)</a:t>
                      </a:r>
                    </a:p>
                    <a:p>
                      <a:pPr>
                        <a:lnSpc>
                          <a:spcPct val="115000"/>
                        </a:lnSpc>
                        <a:spcAft>
                          <a:spcPts val="0"/>
                        </a:spcAft>
                      </a:pPr>
                      <a:r>
                        <a:rPr lang="en-US" sz="1400" b="1" dirty="0">
                          <a:solidFill>
                            <a:srgbClr val="000000"/>
                          </a:solidFill>
                          <a:effectLst/>
                          <a:latin typeface="Calibri"/>
                          <a:ea typeface="Calibri"/>
                          <a:cs typeface="Times New Roman"/>
                        </a:rPr>
                        <a:t>C66x</a:t>
                      </a:r>
                      <a:r>
                        <a:rPr lang="en-US" sz="1400" b="1" dirty="0">
                          <a:solidFill>
                            <a:srgbClr val="4F6228"/>
                          </a:solidFill>
                          <a:effectLst/>
                          <a:latin typeface="Calibri"/>
                          <a:ea typeface="Calibri"/>
                          <a:cs typeface="Times New Roman"/>
                        </a:rPr>
                        <a:t> </a:t>
                      </a:r>
                      <a:endParaRPr lang="en-US" sz="1400" dirty="0">
                        <a:effectLst/>
                        <a:latin typeface="Calibri"/>
                        <a:ea typeface="Calibri"/>
                        <a:cs typeface="Times New Roman"/>
                      </a:endParaRPr>
                    </a:p>
                    <a:p>
                      <a:pPr>
                        <a:lnSpc>
                          <a:spcPct val="115000"/>
                        </a:lnSpc>
                        <a:spcAft>
                          <a:spcPts val="0"/>
                        </a:spcAft>
                      </a:pPr>
                      <a:r>
                        <a:rPr lang="en-US" sz="1400" b="1" dirty="0">
                          <a:solidFill>
                            <a:srgbClr val="000000"/>
                          </a:solidFill>
                          <a:effectLst/>
                          <a:latin typeface="Calibri"/>
                          <a:ea typeface="Calibri"/>
                          <a:cs typeface="Times New Roman"/>
                        </a:rPr>
                        <a:t>ARM9</a:t>
                      </a:r>
                      <a:r>
                        <a:rPr lang="en-US" sz="1400" dirty="0">
                          <a:solidFill>
                            <a:srgbClr val="FF0000"/>
                          </a:solidFill>
                          <a:effectLst/>
                          <a:latin typeface="Calibri"/>
                          <a:ea typeface="Calibri"/>
                          <a:cs typeface="Times New Roman"/>
                        </a:rPr>
                        <a:t> </a:t>
                      </a:r>
                      <a:r>
                        <a:rPr lang="en-US" sz="1400" dirty="0">
                          <a:effectLst/>
                          <a:latin typeface="Calibri"/>
                          <a:ea typeface="Calibri"/>
                          <a:cs typeface="Times New Roman"/>
                        </a:rPr>
                        <a:t>(</a:t>
                      </a:r>
                      <a:r>
                        <a:rPr lang="en-US" sz="1400" dirty="0">
                          <a:solidFill>
                            <a:srgbClr val="4F6228"/>
                          </a:solidFill>
                          <a:effectLst/>
                          <a:latin typeface="Calibri"/>
                          <a:ea typeface="Calibri"/>
                          <a:cs typeface="Times New Roman"/>
                        </a:rPr>
                        <a:t>AM180x, OMAPL13x, DM3x, DM644x, DM646x</a:t>
                      </a:r>
                      <a:r>
                        <a:rPr lang="en-US" sz="1400" dirty="0">
                          <a:effectLst/>
                          <a:latin typeface="Calibri"/>
                          <a:ea typeface="Calibri"/>
                          <a:cs typeface="Times New Roman"/>
                        </a:rPr>
                        <a:t>)</a:t>
                      </a:r>
                    </a:p>
                    <a:p>
                      <a:pPr>
                        <a:lnSpc>
                          <a:spcPct val="115000"/>
                        </a:lnSpc>
                        <a:spcAft>
                          <a:spcPts val="0"/>
                        </a:spcAft>
                      </a:pPr>
                      <a:r>
                        <a:rPr lang="en-US" sz="1400" b="1" dirty="0">
                          <a:solidFill>
                            <a:srgbClr val="000000"/>
                          </a:solidFill>
                          <a:effectLst/>
                          <a:latin typeface="Calibri"/>
                          <a:ea typeface="Calibri"/>
                          <a:cs typeface="Times New Roman"/>
                        </a:rPr>
                        <a:t>Cortex A</a:t>
                      </a:r>
                      <a:r>
                        <a:rPr lang="en-US" sz="1400" dirty="0">
                          <a:effectLst/>
                          <a:latin typeface="Calibri"/>
                          <a:ea typeface="Calibri"/>
                          <a:cs typeface="Times New Roman"/>
                        </a:rPr>
                        <a:t> (</a:t>
                      </a:r>
                      <a:r>
                        <a:rPr lang="en-US" sz="1400" dirty="0">
                          <a:solidFill>
                            <a:srgbClr val="4F6228"/>
                          </a:solidFill>
                          <a:effectLst/>
                          <a:latin typeface="Calibri"/>
                          <a:ea typeface="Calibri"/>
                          <a:cs typeface="Times New Roman"/>
                        </a:rPr>
                        <a:t>AM33x, AM35x, AM37x, AM38x, DM37x, DM81x, OMAP4/5</a:t>
                      </a:r>
                      <a:r>
                        <a:rPr lang="en-US" sz="1400" dirty="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en-US"/>
                    </a:p>
                  </a:txBody>
                  <a:tcPr/>
                </a:tc>
                <a:tc>
                  <a:txBody>
                    <a:bodyPr/>
                    <a:lstStyle/>
                    <a:p>
                      <a:pPr>
                        <a:lnSpc>
                          <a:spcPct val="115000"/>
                        </a:lnSpc>
                        <a:spcAft>
                          <a:spcPts val="0"/>
                        </a:spcAft>
                      </a:pPr>
                      <a:r>
                        <a:rPr lang="pt-BR" sz="1400" b="1">
                          <a:effectLst/>
                          <a:latin typeface="Calibri"/>
                          <a:ea typeface="Calibri"/>
                          <a:cs typeface="Times New Roman"/>
                        </a:rPr>
                        <a:t>External pins</a:t>
                      </a:r>
                      <a:endParaRPr lang="en-US" sz="14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400" b="1" dirty="0">
                          <a:solidFill>
                            <a:srgbClr val="000000"/>
                          </a:solidFill>
                          <a:effectLst/>
                          <a:latin typeface="Calibri"/>
                          <a:ea typeface="Calibri"/>
                          <a:cs typeface="Times New Roman"/>
                        </a:rPr>
                        <a:t>C64x</a:t>
                      </a:r>
                      <a:r>
                        <a:rPr lang="pt-BR" sz="1400" dirty="0">
                          <a:solidFill>
                            <a:srgbClr val="000000"/>
                          </a:solidFill>
                          <a:effectLst/>
                          <a:latin typeface="Calibri"/>
                          <a:ea typeface="Calibri"/>
                          <a:cs typeface="Times New Roman"/>
                        </a:rPr>
                        <a:t> </a:t>
                      </a:r>
                      <a:r>
                        <a:rPr lang="pt-BR" sz="1400" dirty="0">
                          <a:effectLst/>
                          <a:latin typeface="Calibri"/>
                          <a:ea typeface="Calibri"/>
                          <a:cs typeface="Times New Roman"/>
                        </a:rPr>
                        <a:t>(</a:t>
                      </a:r>
                      <a:r>
                        <a:rPr lang="pt-BR" sz="1400" dirty="0">
                          <a:solidFill>
                            <a:srgbClr val="4F6228"/>
                          </a:solidFill>
                          <a:effectLst/>
                          <a:latin typeface="Calibri"/>
                          <a:ea typeface="Calibri"/>
                          <a:cs typeface="Times New Roman"/>
                        </a:rPr>
                        <a:t>C641x, C645x, C647x, DM64x</a:t>
                      </a:r>
                      <a:r>
                        <a:rPr lang="pt-BR" sz="1400" dirty="0">
                          <a:effectLst/>
                          <a:latin typeface="Calibri"/>
                          <a:ea typeface="Calibri"/>
                          <a:cs typeface="Times New Roman"/>
                        </a:rPr>
                        <a:t>)</a:t>
                      </a:r>
                      <a:endParaRPr lang="en-US" sz="1400" dirty="0">
                        <a:effectLst/>
                        <a:latin typeface="Calibri"/>
                        <a:ea typeface="Calibri"/>
                        <a:cs typeface="Times New Roman"/>
                      </a:endParaRPr>
                    </a:p>
                    <a:p>
                      <a:pPr>
                        <a:lnSpc>
                          <a:spcPct val="115000"/>
                        </a:lnSpc>
                        <a:spcAft>
                          <a:spcPts val="0"/>
                        </a:spcAft>
                      </a:pPr>
                      <a:r>
                        <a:rPr lang="en-US" sz="1400" b="1" dirty="0">
                          <a:solidFill>
                            <a:srgbClr val="000000"/>
                          </a:solidFill>
                          <a:effectLst/>
                          <a:latin typeface="Calibri"/>
                          <a:ea typeface="Calibri"/>
                          <a:cs typeface="Times New Roman"/>
                        </a:rPr>
                        <a:t>C66x</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rowSpan="2">
                  <a:txBody>
                    <a:bodyPr/>
                    <a:lstStyle/>
                    <a:p>
                      <a:pPr>
                        <a:lnSpc>
                          <a:spcPct val="115000"/>
                        </a:lnSpc>
                        <a:spcAft>
                          <a:spcPts val="0"/>
                        </a:spcAft>
                      </a:pPr>
                      <a:r>
                        <a:rPr lang="pt-BR" sz="1600" b="1" dirty="0">
                          <a:solidFill>
                            <a:srgbClr val="C00000"/>
                          </a:solidFill>
                          <a:effectLst>
                            <a:outerShdw blurRad="38100" dist="38100" dir="2700000" algn="tl">
                              <a:srgbClr val="000000">
                                <a:alpha val="43137"/>
                              </a:srgbClr>
                            </a:outerShdw>
                          </a:effectLst>
                          <a:latin typeface="Calibri"/>
                          <a:ea typeface="Calibri"/>
                          <a:cs typeface="Times New Roman"/>
                        </a:rPr>
                        <a:t>System</a:t>
                      </a:r>
                      <a:endParaRPr lang="en-US" sz="1600" dirty="0">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400" b="1">
                          <a:effectLst/>
                          <a:latin typeface="Calibri"/>
                          <a:ea typeface="Calibri"/>
                          <a:cs typeface="Times New Roman"/>
                        </a:rPr>
                        <a:t>ETB</a:t>
                      </a:r>
                      <a:endParaRPr lang="en-US" sz="14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b="1" dirty="0">
                          <a:solidFill>
                            <a:srgbClr val="000000"/>
                          </a:solidFill>
                          <a:effectLst/>
                          <a:latin typeface="Calibri"/>
                          <a:ea typeface="Calibri"/>
                          <a:cs typeface="Times New Roman"/>
                        </a:rPr>
                        <a:t>AM335x</a:t>
                      </a:r>
                      <a:endParaRPr lang="en-US" sz="1400" dirty="0">
                        <a:effectLst/>
                        <a:latin typeface="Calibri"/>
                        <a:ea typeface="Calibri"/>
                        <a:cs typeface="Times New Roman"/>
                      </a:endParaRPr>
                    </a:p>
                    <a:p>
                      <a:pPr>
                        <a:lnSpc>
                          <a:spcPct val="115000"/>
                        </a:lnSpc>
                        <a:spcAft>
                          <a:spcPts val="0"/>
                        </a:spcAft>
                      </a:pPr>
                      <a:r>
                        <a:rPr lang="en-US" sz="1400" b="1" dirty="0">
                          <a:solidFill>
                            <a:srgbClr val="000000"/>
                          </a:solidFill>
                          <a:effectLst/>
                          <a:latin typeface="Calibri"/>
                          <a:ea typeface="Calibri"/>
                          <a:cs typeface="Times New Roman"/>
                        </a:rPr>
                        <a:t>AM38x</a:t>
                      </a:r>
                      <a:endParaRPr lang="en-US" sz="1400" dirty="0">
                        <a:effectLst/>
                        <a:latin typeface="Calibri"/>
                        <a:ea typeface="Calibri"/>
                        <a:cs typeface="Times New Roman"/>
                      </a:endParaRPr>
                    </a:p>
                    <a:p>
                      <a:pPr>
                        <a:lnSpc>
                          <a:spcPct val="115000"/>
                        </a:lnSpc>
                        <a:spcAft>
                          <a:spcPts val="0"/>
                        </a:spcAft>
                      </a:pPr>
                      <a:r>
                        <a:rPr lang="en-US" sz="1400" b="1" dirty="0">
                          <a:solidFill>
                            <a:srgbClr val="000000"/>
                          </a:solidFill>
                          <a:effectLst/>
                          <a:latin typeface="Calibri"/>
                          <a:ea typeface="Calibri"/>
                          <a:cs typeface="Times New Roman"/>
                        </a:rPr>
                        <a:t>C66x</a:t>
                      </a:r>
                      <a:endParaRPr lang="en-US" sz="1400" dirty="0">
                        <a:effectLst/>
                        <a:latin typeface="Calibri"/>
                        <a:ea typeface="Calibri"/>
                        <a:cs typeface="Times New Roman"/>
                      </a:endParaRPr>
                    </a:p>
                    <a:p>
                      <a:pPr>
                        <a:lnSpc>
                          <a:spcPct val="115000"/>
                        </a:lnSpc>
                        <a:spcAft>
                          <a:spcPts val="0"/>
                        </a:spcAft>
                      </a:pPr>
                      <a:r>
                        <a:rPr lang="en-US" sz="1400" b="1" dirty="0">
                          <a:solidFill>
                            <a:srgbClr val="000000"/>
                          </a:solidFill>
                          <a:effectLst/>
                          <a:latin typeface="Calibri"/>
                          <a:ea typeface="Calibri"/>
                          <a:cs typeface="Times New Roman"/>
                        </a:rPr>
                        <a:t>DM81x</a:t>
                      </a:r>
                      <a:endParaRPr lang="en-US" sz="1400" dirty="0">
                        <a:effectLst/>
                        <a:latin typeface="Calibri"/>
                        <a:ea typeface="Calibri"/>
                        <a:cs typeface="Times New Roman"/>
                      </a:endParaRPr>
                    </a:p>
                    <a:p>
                      <a:pPr>
                        <a:lnSpc>
                          <a:spcPct val="115000"/>
                        </a:lnSpc>
                        <a:spcAft>
                          <a:spcPts val="0"/>
                        </a:spcAft>
                      </a:pPr>
                      <a:r>
                        <a:rPr lang="en-US" sz="1400" b="1" dirty="0">
                          <a:solidFill>
                            <a:srgbClr val="000000"/>
                          </a:solidFill>
                          <a:effectLst/>
                          <a:latin typeface="Calibri"/>
                          <a:ea typeface="Calibri"/>
                          <a:cs typeface="Times New Roman"/>
                        </a:rPr>
                        <a:t>OMAP4/5</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en-US"/>
                    </a:p>
                  </a:txBody>
                  <a:tcPr/>
                </a:tc>
                <a:tc>
                  <a:txBody>
                    <a:bodyPr/>
                    <a:lstStyle/>
                    <a:p>
                      <a:pPr>
                        <a:lnSpc>
                          <a:spcPct val="115000"/>
                        </a:lnSpc>
                        <a:spcAft>
                          <a:spcPts val="0"/>
                        </a:spcAft>
                      </a:pPr>
                      <a:r>
                        <a:rPr lang="pt-BR" sz="1400" b="1">
                          <a:effectLst/>
                          <a:latin typeface="Calibri"/>
                          <a:ea typeface="Calibri"/>
                          <a:cs typeface="Times New Roman"/>
                        </a:rPr>
                        <a:t>External pins</a:t>
                      </a:r>
                      <a:endParaRPr lang="en-US" sz="14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b="1" dirty="0">
                          <a:solidFill>
                            <a:srgbClr val="000000"/>
                          </a:solidFill>
                          <a:effectLst/>
                          <a:latin typeface="Calibri"/>
                          <a:ea typeface="Calibri"/>
                          <a:cs typeface="Times New Roman"/>
                        </a:rPr>
                        <a:t>AM335x</a:t>
                      </a:r>
                      <a:endParaRPr lang="en-US" sz="1400" dirty="0">
                        <a:effectLst/>
                        <a:latin typeface="Calibri"/>
                        <a:ea typeface="Calibri"/>
                        <a:cs typeface="Times New Roman"/>
                      </a:endParaRPr>
                    </a:p>
                    <a:p>
                      <a:pPr>
                        <a:lnSpc>
                          <a:spcPct val="115000"/>
                        </a:lnSpc>
                        <a:spcAft>
                          <a:spcPts val="0"/>
                        </a:spcAft>
                      </a:pPr>
                      <a:r>
                        <a:rPr lang="en-US" sz="1400" b="1" dirty="0">
                          <a:solidFill>
                            <a:srgbClr val="000000"/>
                          </a:solidFill>
                          <a:effectLst/>
                          <a:latin typeface="Calibri"/>
                          <a:ea typeface="Calibri"/>
                          <a:cs typeface="Times New Roman"/>
                        </a:rPr>
                        <a:t>C66x</a:t>
                      </a:r>
                      <a:endParaRPr lang="en-US" sz="1400" dirty="0">
                        <a:effectLst/>
                        <a:latin typeface="Calibri"/>
                        <a:ea typeface="Calibri"/>
                        <a:cs typeface="Times New Roman"/>
                      </a:endParaRPr>
                    </a:p>
                    <a:p>
                      <a:pPr>
                        <a:lnSpc>
                          <a:spcPct val="115000"/>
                        </a:lnSpc>
                        <a:spcAft>
                          <a:spcPts val="0"/>
                        </a:spcAft>
                      </a:pPr>
                      <a:r>
                        <a:rPr lang="en-US" sz="1400" b="1" dirty="0">
                          <a:solidFill>
                            <a:srgbClr val="000000"/>
                          </a:solidFill>
                          <a:effectLst/>
                          <a:latin typeface="Calibri"/>
                          <a:ea typeface="Calibri"/>
                          <a:cs typeface="Times New Roman"/>
                        </a:rPr>
                        <a:t>OMAP4/5</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381000" y="5808707"/>
            <a:ext cx="5105400" cy="307777"/>
          </a:xfrm>
          <a:prstGeom prst="rect">
            <a:avLst/>
          </a:prstGeom>
          <a:noFill/>
        </p:spPr>
        <p:txBody>
          <a:bodyPr wrap="square" rtlCol="0">
            <a:spAutoFit/>
          </a:bodyPr>
          <a:lstStyle/>
          <a:p>
            <a:r>
              <a:rPr lang="pt-BR" sz="1400" b="1" i="1" baseline="30000" dirty="0" smtClean="0"/>
              <a:t>*</a:t>
            </a:r>
            <a:r>
              <a:rPr lang="pt-BR" sz="1400" b="1" i="1" dirty="0" smtClean="0"/>
              <a:t> Newer devices may not appear on this list</a:t>
            </a:r>
            <a:endParaRPr lang="pt-BR" sz="1400" b="1" i="1" baseline="30000" dirty="0" smtClean="0"/>
          </a:p>
        </p:txBody>
      </p:sp>
    </p:spTree>
    <p:extLst>
      <p:ext uri="{BB962C8B-B14F-4D97-AF65-F5344CB8AC3E}">
        <p14:creationId xmlns:p14="http://schemas.microsoft.com/office/powerpoint/2010/main" val="38050093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67000"/>
            <a:ext cx="7543800" cy="1143000"/>
          </a:xfrm>
        </p:spPr>
        <p:txBody>
          <a:bodyPr/>
          <a:lstStyle/>
          <a:p>
            <a:pPr algn="ctr"/>
            <a:r>
              <a:rPr lang="en-US" dirty="0" smtClean="0"/>
              <a:t>Instrumented</a:t>
            </a:r>
            <a:endParaRPr lang="en-US" dirty="0"/>
          </a:p>
        </p:txBody>
      </p:sp>
    </p:spTree>
    <p:extLst>
      <p:ext uri="{BB962C8B-B14F-4D97-AF65-F5344CB8AC3E}">
        <p14:creationId xmlns:p14="http://schemas.microsoft.com/office/powerpoint/2010/main" val="33171391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Compiler Path Profiling</a:t>
            </a:r>
            <a:endParaRPr lang="en-US" dirty="0"/>
          </a:p>
        </p:txBody>
      </p:sp>
      <p:sp>
        <p:nvSpPr>
          <p:cNvPr id="135169" name="Content Placeholder 2"/>
          <p:cNvSpPr>
            <a:spLocks noGrp="1"/>
          </p:cNvSpPr>
          <p:nvPr>
            <p:ph idx="1"/>
          </p:nvPr>
        </p:nvSpPr>
        <p:spPr>
          <a:xfrm>
            <a:off x="323528" y="980728"/>
            <a:ext cx="8467725" cy="5328592"/>
          </a:xfrm>
        </p:spPr>
        <p:txBody>
          <a:bodyPr/>
          <a:lstStyle/>
          <a:p>
            <a:pPr>
              <a:lnSpc>
                <a:spcPct val="80000"/>
              </a:lnSpc>
            </a:pPr>
            <a:r>
              <a:rPr lang="en-US" dirty="0"/>
              <a:t>Compiler instrumented </a:t>
            </a:r>
            <a:r>
              <a:rPr lang="en-US" dirty="0" smtClean="0"/>
              <a:t>code coverage</a:t>
            </a:r>
          </a:p>
          <a:p>
            <a:pPr>
              <a:lnSpc>
                <a:spcPct val="80000"/>
              </a:lnSpc>
            </a:pPr>
            <a:r>
              <a:rPr lang="en-US" altLang="en-US" dirty="0" smtClean="0"/>
              <a:t>Data </a:t>
            </a:r>
            <a:r>
              <a:rPr lang="en-US" altLang="en-US" dirty="0"/>
              <a:t>Collection</a:t>
            </a:r>
          </a:p>
          <a:p>
            <a:pPr lvl="1"/>
            <a:r>
              <a:rPr lang="en-US" dirty="0"/>
              <a:t>Data is collected using the compiler </a:t>
            </a:r>
            <a:r>
              <a:rPr lang="en-US" b="1" dirty="0"/>
              <a:t>Path Profiling </a:t>
            </a:r>
            <a:r>
              <a:rPr lang="en-US" dirty="0"/>
              <a:t>capability</a:t>
            </a:r>
          </a:p>
          <a:p>
            <a:pPr lvl="1"/>
            <a:r>
              <a:rPr lang="en-US" dirty="0"/>
              <a:t>Path profiler will add additional instrumentation code to the application</a:t>
            </a:r>
          </a:p>
          <a:p>
            <a:pPr>
              <a:lnSpc>
                <a:spcPct val="80000"/>
              </a:lnSpc>
            </a:pPr>
            <a:r>
              <a:rPr lang="en-US" altLang="en-US" dirty="0" smtClean="0"/>
              <a:t>Supported </a:t>
            </a:r>
            <a:r>
              <a:rPr lang="en-US" altLang="en-US" dirty="0"/>
              <a:t>on:</a:t>
            </a:r>
          </a:p>
          <a:p>
            <a:pPr lvl="1">
              <a:lnSpc>
                <a:spcPct val="80000"/>
              </a:lnSpc>
            </a:pPr>
            <a:r>
              <a:rPr lang="en-US" altLang="en-US" dirty="0" smtClean="0"/>
              <a:t>C6x only</a:t>
            </a:r>
            <a:endParaRPr lang="en-US" altLang="en-US" dirty="0"/>
          </a:p>
          <a:p>
            <a:pPr lvl="1"/>
            <a:endParaRPr lang="en-US" altLang="en-US" dirty="0" smtClean="0"/>
          </a:p>
          <a:p>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357765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Compiler Path Profiling</a:t>
            </a:r>
            <a:endParaRPr lang="en-US" dirty="0"/>
          </a:p>
        </p:txBody>
      </p:sp>
      <p:sp>
        <p:nvSpPr>
          <p:cNvPr id="135169" name="Content Placeholder 2"/>
          <p:cNvSpPr>
            <a:spLocks noGrp="1"/>
          </p:cNvSpPr>
          <p:nvPr>
            <p:ph idx="1"/>
          </p:nvPr>
        </p:nvSpPr>
        <p:spPr>
          <a:xfrm>
            <a:off x="323528" y="908720"/>
            <a:ext cx="8467725" cy="5328592"/>
          </a:xfrm>
        </p:spPr>
        <p:txBody>
          <a:bodyPr/>
          <a:lstStyle/>
          <a:p>
            <a:r>
              <a:rPr lang="en-US" altLang="en-US" dirty="0" smtClean="0"/>
              <a:t>Pros</a:t>
            </a:r>
          </a:p>
          <a:p>
            <a:pPr lvl="1"/>
            <a:r>
              <a:rPr lang="en-US" altLang="en-US" dirty="0" smtClean="0"/>
              <a:t>Instrumentation code automatically handled by the compiler</a:t>
            </a:r>
          </a:p>
          <a:p>
            <a:pPr lvl="1"/>
            <a:r>
              <a:rPr lang="en-US" dirty="0"/>
              <a:t>Collected data can be used for generating </a:t>
            </a:r>
            <a:r>
              <a:rPr lang="en-US" dirty="0" smtClean="0"/>
              <a:t>profiling and code </a:t>
            </a:r>
            <a:r>
              <a:rPr lang="en-US" dirty="0"/>
              <a:t>coverage reports </a:t>
            </a:r>
          </a:p>
          <a:p>
            <a:pPr lvl="1"/>
            <a:r>
              <a:rPr lang="en-US" altLang="en-US" dirty="0" smtClean="0"/>
              <a:t>Integrated with CCS IDE</a:t>
            </a:r>
          </a:p>
          <a:p>
            <a:r>
              <a:rPr lang="en-US" altLang="en-US" dirty="0" smtClean="0"/>
              <a:t>Cons</a:t>
            </a:r>
          </a:p>
          <a:p>
            <a:pPr lvl="1"/>
            <a:r>
              <a:rPr lang="en-US" altLang="en-US" dirty="0" smtClean="0"/>
              <a:t>Additional compile/run time and memory footprint overhead</a:t>
            </a:r>
          </a:p>
          <a:p>
            <a:pPr lvl="1"/>
            <a:r>
              <a:rPr lang="en-US" altLang="en-US" dirty="0" smtClean="0"/>
              <a:t>RTS library must be used</a:t>
            </a:r>
          </a:p>
          <a:p>
            <a:pPr lvl="1"/>
            <a:r>
              <a:rPr lang="en-US" altLang="en-US" dirty="0" smtClean="0"/>
              <a:t>Application must reach exit point</a:t>
            </a:r>
          </a:p>
          <a:p>
            <a:pPr lvl="1"/>
            <a:r>
              <a:rPr lang="en-US" dirty="0"/>
              <a:t>Following applications will need additional tweaking to support writing of path profiling data</a:t>
            </a:r>
          </a:p>
          <a:p>
            <a:pPr lvl="2"/>
            <a:r>
              <a:rPr lang="en-US" dirty="0"/>
              <a:t>Non-terminating</a:t>
            </a:r>
          </a:p>
          <a:p>
            <a:pPr lvl="2"/>
            <a:r>
              <a:rPr lang="en-US" dirty="0"/>
              <a:t>No </a:t>
            </a:r>
            <a:r>
              <a:rPr lang="en-US" b="1" dirty="0"/>
              <a:t>main()</a:t>
            </a:r>
          </a:p>
          <a:p>
            <a:pPr lvl="2"/>
            <a:r>
              <a:rPr lang="en-US" dirty="0"/>
              <a:t>Custom boot/initialization routine</a:t>
            </a:r>
          </a:p>
          <a:p>
            <a:pPr lvl="2"/>
            <a:r>
              <a:rPr lang="en-US" dirty="0"/>
              <a:t>No run-time initialization model selected in the linker </a:t>
            </a:r>
            <a:r>
              <a:rPr lang="en-US" dirty="0" smtClean="0"/>
              <a:t>options</a:t>
            </a:r>
          </a:p>
          <a:p>
            <a:pPr lvl="1"/>
            <a:r>
              <a:rPr lang="en-US" dirty="0"/>
              <a:t>JTAG connection required for C I/O call to write the PDAT file to the host (CCS uses JTAG to communicate to the target)</a:t>
            </a:r>
          </a:p>
          <a:p>
            <a:pPr lvl="1"/>
            <a:endParaRPr lang="en-US" dirty="0"/>
          </a:p>
          <a:p>
            <a:pPr lvl="1"/>
            <a:endParaRPr lang="en-US" altLang="en-US" dirty="0" smtClean="0"/>
          </a:p>
          <a:p>
            <a:pPr lvl="1"/>
            <a:endParaRPr lang="en-US" altLang="en-US" dirty="0" smtClean="0"/>
          </a:p>
          <a:p>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35730697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lstStyle/>
          <a:p>
            <a:r>
              <a:rPr lang="en-US" dirty="0"/>
              <a:t>Path </a:t>
            </a:r>
            <a:r>
              <a:rPr lang="en-US" dirty="0" smtClean="0"/>
              <a:t>Profiling – Generate Code Coverage</a:t>
            </a:r>
            <a:endParaRPr lang="en-US" dirty="0"/>
          </a:p>
        </p:txBody>
      </p:sp>
      <p:grpSp>
        <p:nvGrpSpPr>
          <p:cNvPr id="2" name="Group 3"/>
          <p:cNvGrpSpPr>
            <a:grpSpLocks/>
          </p:cNvGrpSpPr>
          <p:nvPr/>
        </p:nvGrpSpPr>
        <p:grpSpPr bwMode="auto">
          <a:xfrm>
            <a:off x="542925" y="990600"/>
            <a:ext cx="4014788" cy="719138"/>
            <a:chOff x="624" y="768"/>
            <a:chExt cx="2160" cy="576"/>
          </a:xfrm>
        </p:grpSpPr>
        <p:sp>
          <p:nvSpPr>
            <p:cNvPr id="153604" name="Oval 4"/>
            <p:cNvSpPr>
              <a:spLocks noChangeArrowheads="1"/>
            </p:cNvSpPr>
            <p:nvPr/>
          </p:nvSpPr>
          <p:spPr bwMode="auto">
            <a:xfrm>
              <a:off x="624" y="768"/>
              <a:ext cx="2160" cy="576"/>
            </a:xfrm>
            <a:prstGeom prst="ellipse">
              <a:avLst/>
            </a:prstGeom>
            <a:noFill/>
            <a:ln w="9525">
              <a:solidFill>
                <a:schemeClr val="tx1"/>
              </a:solidFill>
              <a:round/>
              <a:headEnd/>
              <a:tailEnd/>
            </a:ln>
            <a:effectLst/>
          </p:spPr>
          <p:txBody>
            <a:bodyPr wrap="none" anchor="ctr"/>
            <a:lstStyle/>
            <a:p>
              <a:endParaRPr lang="en-US"/>
            </a:p>
          </p:txBody>
        </p:sp>
        <p:sp>
          <p:nvSpPr>
            <p:cNvPr id="153605" name="Text Box 5"/>
            <p:cNvSpPr txBox="1">
              <a:spLocks noChangeArrowheads="1"/>
            </p:cNvSpPr>
            <p:nvPr/>
          </p:nvSpPr>
          <p:spPr bwMode="auto">
            <a:xfrm>
              <a:off x="720" y="940"/>
              <a:ext cx="1968" cy="269"/>
            </a:xfrm>
            <a:prstGeom prst="rect">
              <a:avLst/>
            </a:prstGeom>
            <a:noFill/>
            <a:ln w="9525">
              <a:noFill/>
              <a:miter lim="800000"/>
              <a:headEnd/>
              <a:tailEnd/>
            </a:ln>
            <a:effectLst/>
          </p:spPr>
          <p:txBody>
            <a:bodyPr>
              <a:spAutoFit/>
            </a:bodyPr>
            <a:lstStyle/>
            <a:p>
              <a:pPr algn="ctr">
                <a:spcBef>
                  <a:spcPct val="50000"/>
                </a:spcBef>
              </a:pPr>
              <a:r>
                <a:rPr lang="en-US" sz="1600" b="1">
                  <a:latin typeface="Courier New" pitchFamily="49" charset="0"/>
                </a:rPr>
                <a:t>cl6x --gen_profile_info</a:t>
              </a:r>
            </a:p>
          </p:txBody>
        </p:sp>
      </p:grpSp>
      <p:sp>
        <p:nvSpPr>
          <p:cNvPr id="153606" name="Text Box 6"/>
          <p:cNvSpPr txBox="1">
            <a:spLocks noChangeArrowheads="1"/>
          </p:cNvSpPr>
          <p:nvPr/>
        </p:nvSpPr>
        <p:spPr bwMode="auto">
          <a:xfrm>
            <a:off x="1363663" y="1914525"/>
            <a:ext cx="2330450" cy="346075"/>
          </a:xfrm>
          <a:prstGeom prst="rect">
            <a:avLst/>
          </a:prstGeom>
          <a:noFill/>
          <a:ln w="9525">
            <a:solidFill>
              <a:schemeClr val="tx1"/>
            </a:solidFill>
            <a:miter lim="800000"/>
            <a:headEnd/>
            <a:tailEnd/>
          </a:ln>
          <a:effectLst/>
        </p:spPr>
        <p:txBody>
          <a:bodyPr>
            <a:spAutoFit/>
          </a:bodyPr>
          <a:lstStyle/>
          <a:p>
            <a:pPr algn="ctr">
              <a:spcBef>
                <a:spcPct val="50000"/>
              </a:spcBef>
            </a:pPr>
            <a:r>
              <a:rPr lang="en-US" sz="1600" b="1" dirty="0" err="1" smtClean="0">
                <a:latin typeface="Courier New" pitchFamily="49" charset="0"/>
              </a:rPr>
              <a:t>app.out</a:t>
            </a:r>
            <a:endParaRPr lang="en-US" sz="1600" b="1" dirty="0">
              <a:latin typeface="Courier New" pitchFamily="49" charset="0"/>
            </a:endParaRPr>
          </a:p>
        </p:txBody>
      </p:sp>
      <p:grpSp>
        <p:nvGrpSpPr>
          <p:cNvPr id="3" name="Group 7"/>
          <p:cNvGrpSpPr>
            <a:grpSpLocks/>
          </p:cNvGrpSpPr>
          <p:nvPr/>
        </p:nvGrpSpPr>
        <p:grpSpPr bwMode="auto">
          <a:xfrm>
            <a:off x="542925" y="2443163"/>
            <a:ext cx="4014788" cy="630237"/>
            <a:chOff x="624" y="768"/>
            <a:chExt cx="2160" cy="576"/>
          </a:xfrm>
        </p:grpSpPr>
        <p:sp>
          <p:nvSpPr>
            <p:cNvPr id="153608" name="Oval 8"/>
            <p:cNvSpPr>
              <a:spLocks noChangeArrowheads="1"/>
            </p:cNvSpPr>
            <p:nvPr/>
          </p:nvSpPr>
          <p:spPr bwMode="auto">
            <a:xfrm>
              <a:off x="624" y="768"/>
              <a:ext cx="2160" cy="576"/>
            </a:xfrm>
            <a:prstGeom prst="ellipse">
              <a:avLst/>
            </a:prstGeom>
            <a:noFill/>
            <a:ln w="9525">
              <a:solidFill>
                <a:schemeClr val="tx1"/>
              </a:solidFill>
              <a:round/>
              <a:headEnd/>
              <a:tailEnd/>
            </a:ln>
            <a:effectLst/>
          </p:spPr>
          <p:txBody>
            <a:bodyPr wrap="none" anchor="ctr"/>
            <a:lstStyle/>
            <a:p>
              <a:endParaRPr lang="en-US"/>
            </a:p>
          </p:txBody>
        </p:sp>
        <p:sp>
          <p:nvSpPr>
            <p:cNvPr id="153609" name="Text Box 9"/>
            <p:cNvSpPr txBox="1">
              <a:spLocks noChangeArrowheads="1"/>
            </p:cNvSpPr>
            <p:nvPr/>
          </p:nvSpPr>
          <p:spPr bwMode="auto">
            <a:xfrm>
              <a:off x="720" y="941"/>
              <a:ext cx="1968" cy="307"/>
            </a:xfrm>
            <a:prstGeom prst="rect">
              <a:avLst/>
            </a:prstGeom>
            <a:noFill/>
            <a:ln w="9525">
              <a:noFill/>
              <a:miter lim="800000"/>
              <a:headEnd/>
              <a:tailEnd/>
            </a:ln>
            <a:effectLst/>
          </p:spPr>
          <p:txBody>
            <a:bodyPr>
              <a:spAutoFit/>
            </a:bodyPr>
            <a:lstStyle/>
            <a:p>
              <a:pPr algn="ctr">
                <a:spcBef>
                  <a:spcPct val="50000"/>
                </a:spcBef>
              </a:pPr>
              <a:r>
                <a:rPr lang="en-US" sz="1600" b="1">
                  <a:latin typeface="Courier New" pitchFamily="49" charset="0"/>
                </a:rPr>
                <a:t>Execute</a:t>
              </a:r>
            </a:p>
          </p:txBody>
        </p:sp>
      </p:grpSp>
      <p:sp>
        <p:nvSpPr>
          <p:cNvPr id="153610" name="Text Box 10"/>
          <p:cNvSpPr txBox="1">
            <a:spLocks noChangeArrowheads="1"/>
          </p:cNvSpPr>
          <p:nvPr/>
        </p:nvSpPr>
        <p:spPr bwMode="auto">
          <a:xfrm>
            <a:off x="1366838" y="3355975"/>
            <a:ext cx="2339975" cy="346075"/>
          </a:xfrm>
          <a:prstGeom prst="rect">
            <a:avLst/>
          </a:prstGeom>
          <a:noFill/>
          <a:ln w="9525">
            <a:solidFill>
              <a:schemeClr val="tx1"/>
            </a:solidFill>
            <a:miter lim="800000"/>
            <a:headEnd/>
            <a:tailEnd/>
          </a:ln>
          <a:effectLst/>
        </p:spPr>
        <p:txBody>
          <a:bodyPr>
            <a:spAutoFit/>
          </a:bodyPr>
          <a:lstStyle/>
          <a:p>
            <a:pPr algn="ctr">
              <a:spcBef>
                <a:spcPct val="50000"/>
              </a:spcBef>
            </a:pPr>
            <a:r>
              <a:rPr lang="en-US" sz="1600" b="1">
                <a:latin typeface="Courier New" pitchFamily="49" charset="0"/>
              </a:rPr>
              <a:t>pprofout.pdat</a:t>
            </a:r>
          </a:p>
        </p:txBody>
      </p:sp>
      <p:grpSp>
        <p:nvGrpSpPr>
          <p:cNvPr id="4" name="Group 11"/>
          <p:cNvGrpSpPr>
            <a:grpSpLocks/>
          </p:cNvGrpSpPr>
          <p:nvPr/>
        </p:nvGrpSpPr>
        <p:grpSpPr bwMode="auto">
          <a:xfrm>
            <a:off x="542925" y="3910013"/>
            <a:ext cx="4014788" cy="614362"/>
            <a:chOff x="624" y="768"/>
            <a:chExt cx="2160" cy="576"/>
          </a:xfrm>
        </p:grpSpPr>
        <p:sp>
          <p:nvSpPr>
            <p:cNvPr id="153612" name="Oval 12"/>
            <p:cNvSpPr>
              <a:spLocks noChangeArrowheads="1"/>
            </p:cNvSpPr>
            <p:nvPr/>
          </p:nvSpPr>
          <p:spPr bwMode="auto">
            <a:xfrm>
              <a:off x="624" y="768"/>
              <a:ext cx="2160" cy="576"/>
            </a:xfrm>
            <a:prstGeom prst="ellipse">
              <a:avLst/>
            </a:prstGeom>
            <a:noFill/>
            <a:ln w="9525">
              <a:solidFill>
                <a:schemeClr val="tx1"/>
              </a:solidFill>
              <a:round/>
              <a:headEnd/>
              <a:tailEnd/>
            </a:ln>
            <a:effectLst/>
          </p:spPr>
          <p:txBody>
            <a:bodyPr wrap="none" anchor="ctr"/>
            <a:lstStyle/>
            <a:p>
              <a:endParaRPr lang="en-US"/>
            </a:p>
          </p:txBody>
        </p:sp>
        <p:sp>
          <p:nvSpPr>
            <p:cNvPr id="153613" name="Text Box 13"/>
            <p:cNvSpPr txBox="1">
              <a:spLocks noChangeArrowheads="1"/>
            </p:cNvSpPr>
            <p:nvPr/>
          </p:nvSpPr>
          <p:spPr bwMode="auto">
            <a:xfrm>
              <a:off x="720" y="941"/>
              <a:ext cx="1968" cy="315"/>
            </a:xfrm>
            <a:prstGeom prst="rect">
              <a:avLst/>
            </a:prstGeom>
            <a:noFill/>
            <a:ln w="9525">
              <a:noFill/>
              <a:miter lim="800000"/>
              <a:headEnd/>
              <a:tailEnd/>
            </a:ln>
            <a:effectLst/>
          </p:spPr>
          <p:txBody>
            <a:bodyPr>
              <a:spAutoFit/>
            </a:bodyPr>
            <a:lstStyle/>
            <a:p>
              <a:pPr algn="ctr">
                <a:spcBef>
                  <a:spcPct val="50000"/>
                </a:spcBef>
              </a:pPr>
              <a:r>
                <a:rPr lang="en-US" sz="1600" b="1">
                  <a:latin typeface="Courier New" pitchFamily="49" charset="0"/>
                </a:rPr>
                <a:t>pdd6x</a:t>
              </a:r>
            </a:p>
          </p:txBody>
        </p:sp>
      </p:grpSp>
      <p:sp>
        <p:nvSpPr>
          <p:cNvPr id="153614" name="Text Box 14"/>
          <p:cNvSpPr txBox="1">
            <a:spLocks noChangeArrowheads="1"/>
          </p:cNvSpPr>
          <p:nvPr/>
        </p:nvSpPr>
        <p:spPr bwMode="auto">
          <a:xfrm>
            <a:off x="1366838" y="4833938"/>
            <a:ext cx="2339975" cy="346075"/>
          </a:xfrm>
          <a:prstGeom prst="rect">
            <a:avLst/>
          </a:prstGeom>
          <a:noFill/>
          <a:ln w="9525">
            <a:solidFill>
              <a:schemeClr val="tx1"/>
            </a:solidFill>
            <a:miter lim="800000"/>
            <a:headEnd/>
            <a:tailEnd/>
          </a:ln>
          <a:effectLst/>
        </p:spPr>
        <p:txBody>
          <a:bodyPr>
            <a:spAutoFit/>
          </a:bodyPr>
          <a:lstStyle/>
          <a:p>
            <a:pPr algn="ctr">
              <a:spcBef>
                <a:spcPct val="50000"/>
              </a:spcBef>
            </a:pPr>
            <a:r>
              <a:rPr lang="en-US" sz="1600" b="1" dirty="0" smtClean="0">
                <a:latin typeface="Courier New" pitchFamily="49" charset="0"/>
              </a:rPr>
              <a:t>test.prf</a:t>
            </a:r>
            <a:endParaRPr lang="en-US" sz="1600" b="1" dirty="0">
              <a:latin typeface="Courier New" pitchFamily="49" charset="0"/>
            </a:endParaRPr>
          </a:p>
        </p:txBody>
      </p:sp>
      <p:sp>
        <p:nvSpPr>
          <p:cNvPr id="153615" name="Oval 15"/>
          <p:cNvSpPr>
            <a:spLocks noChangeArrowheads="1"/>
          </p:cNvSpPr>
          <p:nvPr/>
        </p:nvSpPr>
        <p:spPr bwMode="auto">
          <a:xfrm>
            <a:off x="251520" y="5445224"/>
            <a:ext cx="4680520" cy="792088"/>
          </a:xfrm>
          <a:prstGeom prst="ellipse">
            <a:avLst/>
          </a:prstGeom>
          <a:noFill/>
          <a:ln w="9525">
            <a:solidFill>
              <a:schemeClr val="tx1"/>
            </a:solidFill>
            <a:round/>
            <a:headEnd/>
            <a:tailEnd/>
          </a:ln>
          <a:effectLst/>
        </p:spPr>
        <p:txBody>
          <a:bodyPr wrap="none" anchor="ctr"/>
          <a:lstStyle/>
          <a:p>
            <a:endParaRPr lang="en-US"/>
          </a:p>
        </p:txBody>
      </p:sp>
      <p:sp>
        <p:nvSpPr>
          <p:cNvPr id="153616" name="Text Box 16"/>
          <p:cNvSpPr txBox="1">
            <a:spLocks noChangeArrowheads="1"/>
          </p:cNvSpPr>
          <p:nvPr/>
        </p:nvSpPr>
        <p:spPr bwMode="auto">
          <a:xfrm>
            <a:off x="251520" y="5589240"/>
            <a:ext cx="4536504" cy="584775"/>
          </a:xfrm>
          <a:prstGeom prst="rect">
            <a:avLst/>
          </a:prstGeom>
          <a:noFill/>
          <a:ln w="9525">
            <a:noFill/>
            <a:miter lim="800000"/>
            <a:headEnd/>
            <a:tailEnd/>
          </a:ln>
          <a:effectLst/>
        </p:spPr>
        <p:txBody>
          <a:bodyPr wrap="square">
            <a:spAutoFit/>
          </a:bodyPr>
          <a:lstStyle/>
          <a:p>
            <a:pPr lvl="1"/>
            <a:r>
              <a:rPr lang="en-US" sz="1600" b="1" dirty="0" smtClean="0">
                <a:latin typeface="Courier New" pitchFamily="49" charset="0"/>
                <a:cs typeface="Courier New" pitchFamily="49" charset="0"/>
              </a:rPr>
              <a:t>cl6x -</a:t>
            </a:r>
            <a:r>
              <a:rPr lang="en-US" sz="1600" b="1" dirty="0" err="1" smtClean="0">
                <a:latin typeface="Courier New" pitchFamily="49" charset="0"/>
                <a:cs typeface="Courier New" pitchFamily="49" charset="0"/>
              </a:rPr>
              <a:t>use_profile_info</a:t>
            </a:r>
            <a:r>
              <a:rPr lang="en-US" sz="1600" b="1" dirty="0" smtClean="0">
                <a:latin typeface="Courier New" pitchFamily="49" charset="0"/>
                <a:cs typeface="Courier New" pitchFamily="49" charset="0"/>
              </a:rPr>
              <a:t>=test.prf --</a:t>
            </a:r>
            <a:r>
              <a:rPr lang="en-US" sz="1600" b="1" dirty="0" err="1" smtClean="0">
                <a:latin typeface="Courier New" pitchFamily="49" charset="0"/>
                <a:cs typeface="Courier New" pitchFamily="49" charset="0"/>
              </a:rPr>
              <a:t>onlycodecov</a:t>
            </a:r>
            <a:endParaRPr lang="en-US" sz="1600" b="1" dirty="0">
              <a:latin typeface="Courier New" pitchFamily="49" charset="0"/>
              <a:cs typeface="Courier New" pitchFamily="49" charset="0"/>
            </a:endParaRPr>
          </a:p>
        </p:txBody>
      </p:sp>
      <p:sp>
        <p:nvSpPr>
          <p:cNvPr id="153617" name="Rectangle 17"/>
          <p:cNvSpPr>
            <a:spLocks noChangeArrowheads="1"/>
          </p:cNvSpPr>
          <p:nvPr/>
        </p:nvSpPr>
        <p:spPr bwMode="auto">
          <a:xfrm>
            <a:off x="5076056" y="908720"/>
            <a:ext cx="3771900" cy="5299075"/>
          </a:xfrm>
          <a:prstGeom prst="rect">
            <a:avLst/>
          </a:prstGeom>
          <a:noFill/>
          <a:ln w="9525">
            <a:noFill/>
            <a:miter lim="800000"/>
            <a:headEnd/>
            <a:tailEnd/>
          </a:ln>
          <a:effectLst/>
        </p:spPr>
        <p:txBody>
          <a:bodyPr/>
          <a:lstStyle/>
          <a:p>
            <a:pPr marL="342900" indent="-342900">
              <a:spcBef>
                <a:spcPct val="20000"/>
              </a:spcBef>
              <a:buFontTx/>
              <a:buChar char="•"/>
            </a:pPr>
            <a:r>
              <a:rPr lang="en-US" sz="2000" dirty="0"/>
              <a:t>Build and link to create </a:t>
            </a:r>
            <a:r>
              <a:rPr lang="en-US" sz="2000" u="sng" dirty="0"/>
              <a:t>instrumented</a:t>
            </a:r>
            <a:r>
              <a:rPr lang="en-US" sz="2000" dirty="0"/>
              <a:t> executable</a:t>
            </a:r>
          </a:p>
          <a:p>
            <a:pPr marL="342900" indent="-342900">
              <a:spcBef>
                <a:spcPct val="20000"/>
              </a:spcBef>
              <a:buFontTx/>
              <a:buChar char="•"/>
            </a:pPr>
            <a:endParaRPr lang="en-US" sz="2000" dirty="0"/>
          </a:p>
          <a:p>
            <a:pPr marL="342900" indent="-342900">
              <a:spcBef>
                <a:spcPct val="20000"/>
              </a:spcBef>
              <a:buFontTx/>
              <a:buChar char="•"/>
            </a:pPr>
            <a:endParaRPr lang="en-US" sz="2000" dirty="0"/>
          </a:p>
          <a:p>
            <a:pPr marL="342900" indent="-342900">
              <a:spcBef>
                <a:spcPct val="20000"/>
              </a:spcBef>
              <a:buFontTx/>
              <a:buChar char="•"/>
            </a:pPr>
            <a:endParaRPr lang="en-US" sz="2000" dirty="0" smtClean="0"/>
          </a:p>
          <a:p>
            <a:pPr marL="342900" indent="-342900">
              <a:spcBef>
                <a:spcPct val="20000"/>
              </a:spcBef>
              <a:buFontTx/>
              <a:buChar char="•"/>
            </a:pPr>
            <a:r>
              <a:rPr lang="en-US" sz="2000" dirty="0" smtClean="0"/>
              <a:t>RTS </a:t>
            </a:r>
            <a:r>
              <a:rPr lang="en-US" sz="2000" dirty="0"/>
              <a:t>function writes </a:t>
            </a:r>
            <a:r>
              <a:rPr lang="en-US" sz="2000" dirty="0" err="1"/>
              <a:t>pprofout.pdat</a:t>
            </a:r>
            <a:r>
              <a:rPr lang="en-US" sz="2000" dirty="0"/>
              <a:t> via C I/O</a:t>
            </a:r>
          </a:p>
          <a:p>
            <a:pPr marL="342900" indent="-342900">
              <a:spcBef>
                <a:spcPct val="20000"/>
              </a:spcBef>
              <a:buFontTx/>
              <a:buChar char="•"/>
            </a:pPr>
            <a:endParaRPr lang="en-US" sz="2000" dirty="0"/>
          </a:p>
          <a:p>
            <a:pPr marL="342900" indent="-342900">
              <a:spcBef>
                <a:spcPct val="20000"/>
              </a:spcBef>
              <a:buFontTx/>
              <a:buChar char="•"/>
            </a:pPr>
            <a:r>
              <a:rPr lang="en-US" sz="2000" u="sng" dirty="0"/>
              <a:t>P</a:t>
            </a:r>
            <a:r>
              <a:rPr lang="en-US" sz="2000" dirty="0"/>
              <a:t>rofile </a:t>
            </a:r>
            <a:r>
              <a:rPr lang="en-US" sz="2000" u="sng" dirty="0"/>
              <a:t>d</a:t>
            </a:r>
            <a:r>
              <a:rPr lang="en-US" sz="2000" dirty="0"/>
              <a:t>ata </a:t>
            </a:r>
            <a:r>
              <a:rPr lang="en-US" sz="2000" u="sng" dirty="0"/>
              <a:t>d</a:t>
            </a:r>
            <a:r>
              <a:rPr lang="en-US" sz="2000" dirty="0"/>
              <a:t>ecoder</a:t>
            </a:r>
          </a:p>
          <a:p>
            <a:pPr marL="342900" indent="-342900">
              <a:spcBef>
                <a:spcPct val="20000"/>
              </a:spcBef>
              <a:buFontTx/>
              <a:buChar char="•"/>
            </a:pPr>
            <a:r>
              <a:rPr lang="en-US" sz="2000" dirty="0"/>
              <a:t>Saves overhead on target</a:t>
            </a:r>
          </a:p>
          <a:p>
            <a:pPr marL="342900" indent="-342900">
              <a:spcBef>
                <a:spcPct val="20000"/>
              </a:spcBef>
              <a:buFontTx/>
              <a:buChar char="•"/>
            </a:pPr>
            <a:endParaRPr lang="en-US" sz="2000" dirty="0"/>
          </a:p>
          <a:p>
            <a:pPr marL="342900" indent="-342900">
              <a:spcBef>
                <a:spcPct val="20000"/>
              </a:spcBef>
              <a:buFontTx/>
              <a:buChar char="•"/>
            </a:pPr>
            <a:endParaRPr lang="en-US" sz="2000" dirty="0"/>
          </a:p>
          <a:p>
            <a:pPr marL="342900" indent="-342900">
              <a:spcBef>
                <a:spcPct val="20000"/>
              </a:spcBef>
              <a:buFontTx/>
              <a:buChar char="•"/>
            </a:pPr>
            <a:r>
              <a:rPr lang="en-US" sz="2000" dirty="0" smtClean="0"/>
              <a:t>Generates code coverage data</a:t>
            </a:r>
            <a:endParaRPr lang="en-US" sz="2000" dirty="0"/>
          </a:p>
        </p:txBody>
      </p:sp>
      <p:cxnSp>
        <p:nvCxnSpPr>
          <p:cNvPr id="153618" name="AutoShape 18"/>
          <p:cNvCxnSpPr>
            <a:cxnSpLocks noChangeShapeType="1"/>
            <a:stCxn id="153604" idx="4"/>
            <a:endCxn id="153606" idx="0"/>
          </p:cNvCxnSpPr>
          <p:nvPr/>
        </p:nvCxnSpPr>
        <p:spPr bwMode="auto">
          <a:xfrm flipH="1">
            <a:off x="2528888" y="1709738"/>
            <a:ext cx="22225" cy="204787"/>
          </a:xfrm>
          <a:prstGeom prst="straightConnector1">
            <a:avLst/>
          </a:prstGeom>
          <a:noFill/>
          <a:ln w="9525">
            <a:solidFill>
              <a:schemeClr val="tx1"/>
            </a:solidFill>
            <a:round/>
            <a:headEnd/>
            <a:tailEnd type="triangle" w="med" len="med"/>
          </a:ln>
          <a:effectLst/>
        </p:spPr>
      </p:cxnSp>
      <p:cxnSp>
        <p:nvCxnSpPr>
          <p:cNvPr id="153619" name="AutoShape 19"/>
          <p:cNvCxnSpPr>
            <a:cxnSpLocks noChangeShapeType="1"/>
            <a:stCxn id="153606" idx="2"/>
            <a:endCxn id="153608" idx="0"/>
          </p:cNvCxnSpPr>
          <p:nvPr/>
        </p:nvCxnSpPr>
        <p:spPr bwMode="auto">
          <a:xfrm>
            <a:off x="2528888" y="2260600"/>
            <a:ext cx="22225" cy="182563"/>
          </a:xfrm>
          <a:prstGeom prst="straightConnector1">
            <a:avLst/>
          </a:prstGeom>
          <a:noFill/>
          <a:ln w="9525">
            <a:solidFill>
              <a:schemeClr val="tx1"/>
            </a:solidFill>
            <a:round/>
            <a:headEnd/>
            <a:tailEnd type="triangle" w="med" len="med"/>
          </a:ln>
          <a:effectLst/>
        </p:spPr>
      </p:cxnSp>
      <p:cxnSp>
        <p:nvCxnSpPr>
          <p:cNvPr id="153620" name="AutoShape 20"/>
          <p:cNvCxnSpPr>
            <a:cxnSpLocks noChangeShapeType="1"/>
            <a:stCxn id="153608" idx="4"/>
            <a:endCxn id="153610" idx="0"/>
          </p:cNvCxnSpPr>
          <p:nvPr/>
        </p:nvCxnSpPr>
        <p:spPr bwMode="auto">
          <a:xfrm flipH="1">
            <a:off x="2536825" y="3073400"/>
            <a:ext cx="14288" cy="282575"/>
          </a:xfrm>
          <a:prstGeom prst="straightConnector1">
            <a:avLst/>
          </a:prstGeom>
          <a:noFill/>
          <a:ln w="9525">
            <a:solidFill>
              <a:schemeClr val="tx1"/>
            </a:solidFill>
            <a:round/>
            <a:headEnd/>
            <a:tailEnd type="triangle" w="med" len="med"/>
          </a:ln>
          <a:effectLst/>
        </p:spPr>
      </p:cxnSp>
      <p:cxnSp>
        <p:nvCxnSpPr>
          <p:cNvPr id="153621" name="AutoShape 21"/>
          <p:cNvCxnSpPr>
            <a:cxnSpLocks noChangeShapeType="1"/>
            <a:stCxn id="153610" idx="2"/>
            <a:endCxn id="153612" idx="0"/>
          </p:cNvCxnSpPr>
          <p:nvPr/>
        </p:nvCxnSpPr>
        <p:spPr bwMode="auto">
          <a:xfrm>
            <a:off x="2536825" y="3702050"/>
            <a:ext cx="14288" cy="207963"/>
          </a:xfrm>
          <a:prstGeom prst="straightConnector1">
            <a:avLst/>
          </a:prstGeom>
          <a:noFill/>
          <a:ln w="9525">
            <a:solidFill>
              <a:schemeClr val="tx1"/>
            </a:solidFill>
            <a:round/>
            <a:headEnd/>
            <a:tailEnd type="triangle" w="med" len="med"/>
          </a:ln>
          <a:effectLst/>
        </p:spPr>
      </p:cxnSp>
      <p:cxnSp>
        <p:nvCxnSpPr>
          <p:cNvPr id="153622" name="AutoShape 22"/>
          <p:cNvCxnSpPr>
            <a:cxnSpLocks noChangeShapeType="1"/>
            <a:stCxn id="153612" idx="4"/>
            <a:endCxn id="153614" idx="0"/>
          </p:cNvCxnSpPr>
          <p:nvPr/>
        </p:nvCxnSpPr>
        <p:spPr bwMode="auto">
          <a:xfrm flipH="1">
            <a:off x="2536825" y="4524375"/>
            <a:ext cx="14288" cy="309563"/>
          </a:xfrm>
          <a:prstGeom prst="straightConnector1">
            <a:avLst/>
          </a:prstGeom>
          <a:noFill/>
          <a:ln w="9525">
            <a:solidFill>
              <a:schemeClr val="tx1"/>
            </a:solidFill>
            <a:round/>
            <a:headEnd/>
            <a:tailEnd type="triangle" w="med" len="med"/>
          </a:ln>
          <a:effectLst/>
        </p:spPr>
      </p:cxnSp>
      <p:cxnSp>
        <p:nvCxnSpPr>
          <p:cNvPr id="153623" name="AutoShape 23"/>
          <p:cNvCxnSpPr>
            <a:cxnSpLocks noChangeShapeType="1"/>
            <a:stCxn id="153614" idx="2"/>
            <a:endCxn id="153615" idx="0"/>
          </p:cNvCxnSpPr>
          <p:nvPr/>
        </p:nvCxnSpPr>
        <p:spPr bwMode="auto">
          <a:xfrm rot="16200000" flipH="1">
            <a:off x="2431698" y="5285141"/>
            <a:ext cx="265211" cy="54954"/>
          </a:xfrm>
          <a:prstGeom prst="straightConnector1">
            <a:avLst/>
          </a:prstGeom>
          <a:noFill/>
          <a:ln w="9525">
            <a:solidFill>
              <a:schemeClr val="tx1"/>
            </a:solidFill>
            <a:round/>
            <a:headEnd/>
            <a:tailEnd type="triangle" w="med" len="med"/>
          </a:ln>
          <a:effectLst/>
        </p:spPr>
      </p:cxnSp>
      <p:cxnSp>
        <p:nvCxnSpPr>
          <p:cNvPr id="153624" name="AutoShape 24"/>
          <p:cNvCxnSpPr>
            <a:cxnSpLocks noChangeShapeType="1"/>
            <a:stCxn id="153606" idx="1"/>
            <a:endCxn id="153612" idx="2"/>
          </p:cNvCxnSpPr>
          <p:nvPr/>
        </p:nvCxnSpPr>
        <p:spPr bwMode="auto">
          <a:xfrm rot="10800000" flipV="1">
            <a:off x="542925" y="2087563"/>
            <a:ext cx="820738" cy="2130425"/>
          </a:xfrm>
          <a:prstGeom prst="bentConnector3">
            <a:avLst>
              <a:gd name="adj1" fmla="val 127852"/>
            </a:avLst>
          </a:prstGeom>
          <a:noFill/>
          <a:ln w="9525">
            <a:solidFill>
              <a:schemeClr val="tx1"/>
            </a:solidFill>
            <a:miter lim="800000"/>
            <a:headEnd/>
            <a:tailEnd type="triangle" w="med" len="med"/>
          </a:ln>
          <a:effectLst/>
        </p:spPr>
      </p:cxnSp>
    </p:spTree>
    <p:extLst>
      <p:ext uri="{BB962C8B-B14F-4D97-AF65-F5344CB8AC3E}">
        <p14:creationId xmlns:p14="http://schemas.microsoft.com/office/powerpoint/2010/main" val="7129253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lstStyle/>
          <a:p>
            <a:r>
              <a:rPr lang="en-US" dirty="0"/>
              <a:t>Path </a:t>
            </a:r>
            <a:r>
              <a:rPr lang="en-US" dirty="0" smtClean="0"/>
              <a:t>Profiling – Generate Code Coverage</a:t>
            </a:r>
            <a:endParaRPr lang="en-US" dirty="0"/>
          </a:p>
        </p:txBody>
      </p:sp>
      <p:grpSp>
        <p:nvGrpSpPr>
          <p:cNvPr id="2" name="Group 3"/>
          <p:cNvGrpSpPr>
            <a:grpSpLocks/>
          </p:cNvGrpSpPr>
          <p:nvPr/>
        </p:nvGrpSpPr>
        <p:grpSpPr bwMode="auto">
          <a:xfrm>
            <a:off x="542925" y="990600"/>
            <a:ext cx="4014788" cy="719138"/>
            <a:chOff x="624" y="768"/>
            <a:chExt cx="2160" cy="576"/>
          </a:xfrm>
        </p:grpSpPr>
        <p:sp>
          <p:nvSpPr>
            <p:cNvPr id="153604" name="Oval 4"/>
            <p:cNvSpPr>
              <a:spLocks noChangeArrowheads="1"/>
            </p:cNvSpPr>
            <p:nvPr/>
          </p:nvSpPr>
          <p:spPr bwMode="auto">
            <a:xfrm>
              <a:off x="624" y="768"/>
              <a:ext cx="2160" cy="576"/>
            </a:xfrm>
            <a:prstGeom prst="ellipse">
              <a:avLst/>
            </a:prstGeom>
            <a:noFill/>
            <a:ln w="9525">
              <a:solidFill>
                <a:schemeClr val="tx1"/>
              </a:solidFill>
              <a:round/>
              <a:headEnd/>
              <a:tailEnd/>
            </a:ln>
            <a:effectLst/>
          </p:spPr>
          <p:txBody>
            <a:bodyPr wrap="none" anchor="ctr"/>
            <a:lstStyle/>
            <a:p>
              <a:endParaRPr lang="en-US"/>
            </a:p>
          </p:txBody>
        </p:sp>
        <p:sp>
          <p:nvSpPr>
            <p:cNvPr id="153605" name="Text Box 5"/>
            <p:cNvSpPr txBox="1">
              <a:spLocks noChangeArrowheads="1"/>
            </p:cNvSpPr>
            <p:nvPr/>
          </p:nvSpPr>
          <p:spPr bwMode="auto">
            <a:xfrm>
              <a:off x="720" y="940"/>
              <a:ext cx="1968" cy="269"/>
            </a:xfrm>
            <a:prstGeom prst="rect">
              <a:avLst/>
            </a:prstGeom>
            <a:noFill/>
            <a:ln w="9525">
              <a:noFill/>
              <a:miter lim="800000"/>
              <a:headEnd/>
              <a:tailEnd/>
            </a:ln>
            <a:effectLst/>
          </p:spPr>
          <p:txBody>
            <a:bodyPr>
              <a:spAutoFit/>
            </a:bodyPr>
            <a:lstStyle/>
            <a:p>
              <a:pPr algn="ctr">
                <a:spcBef>
                  <a:spcPct val="50000"/>
                </a:spcBef>
              </a:pPr>
              <a:r>
                <a:rPr lang="en-US" sz="1600" b="1">
                  <a:latin typeface="Courier New" pitchFamily="49" charset="0"/>
                </a:rPr>
                <a:t>cl6x --gen_profile_info</a:t>
              </a:r>
            </a:p>
          </p:txBody>
        </p:sp>
      </p:grpSp>
      <p:sp>
        <p:nvSpPr>
          <p:cNvPr id="153606" name="Text Box 6"/>
          <p:cNvSpPr txBox="1">
            <a:spLocks noChangeArrowheads="1"/>
          </p:cNvSpPr>
          <p:nvPr/>
        </p:nvSpPr>
        <p:spPr bwMode="auto">
          <a:xfrm>
            <a:off x="1363663" y="1914525"/>
            <a:ext cx="2330450" cy="346075"/>
          </a:xfrm>
          <a:prstGeom prst="rect">
            <a:avLst/>
          </a:prstGeom>
          <a:noFill/>
          <a:ln w="9525">
            <a:solidFill>
              <a:schemeClr val="tx1"/>
            </a:solidFill>
            <a:miter lim="800000"/>
            <a:headEnd/>
            <a:tailEnd/>
          </a:ln>
          <a:effectLst/>
        </p:spPr>
        <p:txBody>
          <a:bodyPr>
            <a:spAutoFit/>
          </a:bodyPr>
          <a:lstStyle/>
          <a:p>
            <a:pPr algn="ctr">
              <a:spcBef>
                <a:spcPct val="50000"/>
              </a:spcBef>
            </a:pPr>
            <a:r>
              <a:rPr lang="en-US" sz="1600" b="1" dirty="0" err="1" smtClean="0">
                <a:latin typeface="Courier New" pitchFamily="49" charset="0"/>
              </a:rPr>
              <a:t>app.out</a:t>
            </a:r>
            <a:endParaRPr lang="en-US" sz="1600" b="1" dirty="0">
              <a:latin typeface="Courier New" pitchFamily="49" charset="0"/>
            </a:endParaRPr>
          </a:p>
        </p:txBody>
      </p:sp>
      <p:grpSp>
        <p:nvGrpSpPr>
          <p:cNvPr id="3" name="Group 7"/>
          <p:cNvGrpSpPr>
            <a:grpSpLocks/>
          </p:cNvGrpSpPr>
          <p:nvPr/>
        </p:nvGrpSpPr>
        <p:grpSpPr bwMode="auto">
          <a:xfrm>
            <a:off x="542925" y="2443163"/>
            <a:ext cx="4014788" cy="630237"/>
            <a:chOff x="624" y="768"/>
            <a:chExt cx="2160" cy="576"/>
          </a:xfrm>
        </p:grpSpPr>
        <p:sp>
          <p:nvSpPr>
            <p:cNvPr id="153608" name="Oval 8"/>
            <p:cNvSpPr>
              <a:spLocks noChangeArrowheads="1"/>
            </p:cNvSpPr>
            <p:nvPr/>
          </p:nvSpPr>
          <p:spPr bwMode="auto">
            <a:xfrm>
              <a:off x="624" y="768"/>
              <a:ext cx="2160" cy="576"/>
            </a:xfrm>
            <a:prstGeom prst="ellipse">
              <a:avLst/>
            </a:prstGeom>
            <a:noFill/>
            <a:ln w="9525">
              <a:solidFill>
                <a:schemeClr val="tx1"/>
              </a:solidFill>
              <a:round/>
              <a:headEnd/>
              <a:tailEnd/>
            </a:ln>
            <a:effectLst/>
          </p:spPr>
          <p:txBody>
            <a:bodyPr wrap="none" anchor="ctr"/>
            <a:lstStyle/>
            <a:p>
              <a:endParaRPr lang="en-US"/>
            </a:p>
          </p:txBody>
        </p:sp>
        <p:sp>
          <p:nvSpPr>
            <p:cNvPr id="153609" name="Text Box 9"/>
            <p:cNvSpPr txBox="1">
              <a:spLocks noChangeArrowheads="1"/>
            </p:cNvSpPr>
            <p:nvPr/>
          </p:nvSpPr>
          <p:spPr bwMode="auto">
            <a:xfrm>
              <a:off x="720" y="941"/>
              <a:ext cx="1968" cy="307"/>
            </a:xfrm>
            <a:prstGeom prst="rect">
              <a:avLst/>
            </a:prstGeom>
            <a:noFill/>
            <a:ln w="9525">
              <a:noFill/>
              <a:miter lim="800000"/>
              <a:headEnd/>
              <a:tailEnd/>
            </a:ln>
            <a:effectLst/>
          </p:spPr>
          <p:txBody>
            <a:bodyPr>
              <a:spAutoFit/>
            </a:bodyPr>
            <a:lstStyle/>
            <a:p>
              <a:pPr algn="ctr">
                <a:spcBef>
                  <a:spcPct val="50000"/>
                </a:spcBef>
              </a:pPr>
              <a:r>
                <a:rPr lang="en-US" sz="1600" b="1">
                  <a:latin typeface="Courier New" pitchFamily="49" charset="0"/>
                </a:rPr>
                <a:t>Execute</a:t>
              </a:r>
            </a:p>
          </p:txBody>
        </p:sp>
      </p:grpSp>
      <p:sp>
        <p:nvSpPr>
          <p:cNvPr id="153610" name="Text Box 10"/>
          <p:cNvSpPr txBox="1">
            <a:spLocks noChangeArrowheads="1"/>
          </p:cNvSpPr>
          <p:nvPr/>
        </p:nvSpPr>
        <p:spPr bwMode="auto">
          <a:xfrm>
            <a:off x="1366838" y="3355975"/>
            <a:ext cx="2339975" cy="346075"/>
          </a:xfrm>
          <a:prstGeom prst="rect">
            <a:avLst/>
          </a:prstGeom>
          <a:noFill/>
          <a:ln w="9525">
            <a:solidFill>
              <a:schemeClr val="tx1"/>
            </a:solidFill>
            <a:miter lim="800000"/>
            <a:headEnd/>
            <a:tailEnd/>
          </a:ln>
          <a:effectLst/>
        </p:spPr>
        <p:txBody>
          <a:bodyPr>
            <a:spAutoFit/>
          </a:bodyPr>
          <a:lstStyle/>
          <a:p>
            <a:pPr algn="ctr">
              <a:spcBef>
                <a:spcPct val="50000"/>
              </a:spcBef>
            </a:pPr>
            <a:r>
              <a:rPr lang="en-US" sz="1600" b="1">
                <a:latin typeface="Courier New" pitchFamily="49" charset="0"/>
              </a:rPr>
              <a:t>pprofout.pdat</a:t>
            </a:r>
          </a:p>
        </p:txBody>
      </p:sp>
      <p:grpSp>
        <p:nvGrpSpPr>
          <p:cNvPr id="4" name="Group 11"/>
          <p:cNvGrpSpPr>
            <a:grpSpLocks/>
          </p:cNvGrpSpPr>
          <p:nvPr/>
        </p:nvGrpSpPr>
        <p:grpSpPr bwMode="auto">
          <a:xfrm>
            <a:off x="542925" y="3910013"/>
            <a:ext cx="4014788" cy="614362"/>
            <a:chOff x="624" y="768"/>
            <a:chExt cx="2160" cy="576"/>
          </a:xfrm>
        </p:grpSpPr>
        <p:sp>
          <p:nvSpPr>
            <p:cNvPr id="153612" name="Oval 12"/>
            <p:cNvSpPr>
              <a:spLocks noChangeArrowheads="1"/>
            </p:cNvSpPr>
            <p:nvPr/>
          </p:nvSpPr>
          <p:spPr bwMode="auto">
            <a:xfrm>
              <a:off x="624" y="768"/>
              <a:ext cx="2160" cy="576"/>
            </a:xfrm>
            <a:prstGeom prst="ellipse">
              <a:avLst/>
            </a:prstGeom>
            <a:noFill/>
            <a:ln w="9525">
              <a:solidFill>
                <a:schemeClr val="tx1"/>
              </a:solidFill>
              <a:round/>
              <a:headEnd/>
              <a:tailEnd/>
            </a:ln>
            <a:effectLst/>
          </p:spPr>
          <p:txBody>
            <a:bodyPr wrap="none" anchor="ctr"/>
            <a:lstStyle/>
            <a:p>
              <a:endParaRPr lang="en-US"/>
            </a:p>
          </p:txBody>
        </p:sp>
        <p:sp>
          <p:nvSpPr>
            <p:cNvPr id="153613" name="Text Box 13"/>
            <p:cNvSpPr txBox="1">
              <a:spLocks noChangeArrowheads="1"/>
            </p:cNvSpPr>
            <p:nvPr/>
          </p:nvSpPr>
          <p:spPr bwMode="auto">
            <a:xfrm>
              <a:off x="720" y="941"/>
              <a:ext cx="1968" cy="315"/>
            </a:xfrm>
            <a:prstGeom prst="rect">
              <a:avLst/>
            </a:prstGeom>
            <a:noFill/>
            <a:ln w="9525">
              <a:noFill/>
              <a:miter lim="800000"/>
              <a:headEnd/>
              <a:tailEnd/>
            </a:ln>
            <a:effectLst/>
          </p:spPr>
          <p:txBody>
            <a:bodyPr>
              <a:spAutoFit/>
            </a:bodyPr>
            <a:lstStyle/>
            <a:p>
              <a:pPr algn="ctr">
                <a:spcBef>
                  <a:spcPct val="50000"/>
                </a:spcBef>
              </a:pPr>
              <a:r>
                <a:rPr lang="en-US" sz="1600" b="1">
                  <a:latin typeface="Courier New" pitchFamily="49" charset="0"/>
                </a:rPr>
                <a:t>pdd6x</a:t>
              </a:r>
            </a:p>
          </p:txBody>
        </p:sp>
      </p:grpSp>
      <p:sp>
        <p:nvSpPr>
          <p:cNvPr id="153614" name="Text Box 14"/>
          <p:cNvSpPr txBox="1">
            <a:spLocks noChangeArrowheads="1"/>
          </p:cNvSpPr>
          <p:nvPr/>
        </p:nvSpPr>
        <p:spPr bwMode="auto">
          <a:xfrm>
            <a:off x="1366838" y="4833938"/>
            <a:ext cx="2339975" cy="346075"/>
          </a:xfrm>
          <a:prstGeom prst="rect">
            <a:avLst/>
          </a:prstGeom>
          <a:noFill/>
          <a:ln w="9525">
            <a:solidFill>
              <a:schemeClr val="tx1"/>
            </a:solidFill>
            <a:miter lim="800000"/>
            <a:headEnd/>
            <a:tailEnd/>
          </a:ln>
          <a:effectLst/>
        </p:spPr>
        <p:txBody>
          <a:bodyPr>
            <a:spAutoFit/>
          </a:bodyPr>
          <a:lstStyle/>
          <a:p>
            <a:pPr algn="ctr">
              <a:spcBef>
                <a:spcPct val="50000"/>
              </a:spcBef>
            </a:pPr>
            <a:r>
              <a:rPr lang="en-US" sz="1600" b="1" dirty="0" smtClean="0">
                <a:latin typeface="Courier New" pitchFamily="49" charset="0"/>
              </a:rPr>
              <a:t>test.prf</a:t>
            </a:r>
            <a:endParaRPr lang="en-US" sz="1600" b="1" dirty="0">
              <a:latin typeface="Courier New" pitchFamily="49" charset="0"/>
            </a:endParaRPr>
          </a:p>
        </p:txBody>
      </p:sp>
      <p:sp>
        <p:nvSpPr>
          <p:cNvPr id="153615" name="Oval 15"/>
          <p:cNvSpPr>
            <a:spLocks noChangeArrowheads="1"/>
          </p:cNvSpPr>
          <p:nvPr/>
        </p:nvSpPr>
        <p:spPr bwMode="auto">
          <a:xfrm>
            <a:off x="251520" y="5445224"/>
            <a:ext cx="4680520" cy="792088"/>
          </a:xfrm>
          <a:prstGeom prst="ellipse">
            <a:avLst/>
          </a:prstGeom>
          <a:noFill/>
          <a:ln w="9525">
            <a:solidFill>
              <a:schemeClr val="tx1"/>
            </a:solidFill>
            <a:round/>
            <a:headEnd/>
            <a:tailEnd/>
          </a:ln>
          <a:effectLst/>
        </p:spPr>
        <p:txBody>
          <a:bodyPr wrap="none" anchor="ctr"/>
          <a:lstStyle/>
          <a:p>
            <a:endParaRPr lang="en-US"/>
          </a:p>
        </p:txBody>
      </p:sp>
      <p:sp>
        <p:nvSpPr>
          <p:cNvPr id="153616" name="Text Box 16"/>
          <p:cNvSpPr txBox="1">
            <a:spLocks noChangeArrowheads="1"/>
          </p:cNvSpPr>
          <p:nvPr/>
        </p:nvSpPr>
        <p:spPr bwMode="auto">
          <a:xfrm>
            <a:off x="251520" y="5589240"/>
            <a:ext cx="4536504" cy="584775"/>
          </a:xfrm>
          <a:prstGeom prst="rect">
            <a:avLst/>
          </a:prstGeom>
          <a:noFill/>
          <a:ln w="9525">
            <a:noFill/>
            <a:miter lim="800000"/>
            <a:headEnd/>
            <a:tailEnd/>
          </a:ln>
          <a:effectLst/>
        </p:spPr>
        <p:txBody>
          <a:bodyPr wrap="square">
            <a:spAutoFit/>
          </a:bodyPr>
          <a:lstStyle/>
          <a:p>
            <a:pPr lvl="1"/>
            <a:r>
              <a:rPr lang="en-US" sz="1600" b="1" dirty="0" smtClean="0">
                <a:latin typeface="Courier New" pitchFamily="49" charset="0"/>
                <a:cs typeface="Courier New" pitchFamily="49" charset="0"/>
              </a:rPr>
              <a:t>cl6x -</a:t>
            </a:r>
            <a:r>
              <a:rPr lang="en-US" sz="1600" b="1" dirty="0" err="1" smtClean="0">
                <a:latin typeface="Courier New" pitchFamily="49" charset="0"/>
                <a:cs typeface="Courier New" pitchFamily="49" charset="0"/>
              </a:rPr>
              <a:t>use_profile_info</a:t>
            </a:r>
            <a:r>
              <a:rPr lang="en-US" sz="1600" b="1" dirty="0" smtClean="0">
                <a:latin typeface="Courier New" pitchFamily="49" charset="0"/>
                <a:cs typeface="Courier New" pitchFamily="49" charset="0"/>
              </a:rPr>
              <a:t>=test.prf --</a:t>
            </a:r>
            <a:r>
              <a:rPr lang="en-US" sz="1600" b="1" dirty="0" err="1" smtClean="0">
                <a:latin typeface="Courier New" pitchFamily="49" charset="0"/>
                <a:cs typeface="Courier New" pitchFamily="49" charset="0"/>
              </a:rPr>
              <a:t>onlycodecov</a:t>
            </a:r>
            <a:endParaRPr lang="en-US" sz="1600" b="1" dirty="0">
              <a:latin typeface="Courier New" pitchFamily="49" charset="0"/>
              <a:cs typeface="Courier New" pitchFamily="49" charset="0"/>
            </a:endParaRPr>
          </a:p>
        </p:txBody>
      </p:sp>
      <p:sp>
        <p:nvSpPr>
          <p:cNvPr id="153617" name="Rectangle 17"/>
          <p:cNvSpPr>
            <a:spLocks noChangeArrowheads="1"/>
          </p:cNvSpPr>
          <p:nvPr/>
        </p:nvSpPr>
        <p:spPr bwMode="auto">
          <a:xfrm>
            <a:off x="5076056" y="908720"/>
            <a:ext cx="3771900" cy="5299075"/>
          </a:xfrm>
          <a:prstGeom prst="rect">
            <a:avLst/>
          </a:prstGeom>
          <a:noFill/>
          <a:ln w="9525">
            <a:noFill/>
            <a:miter lim="800000"/>
            <a:headEnd/>
            <a:tailEnd/>
          </a:ln>
          <a:effectLst/>
        </p:spPr>
        <p:txBody>
          <a:bodyPr/>
          <a:lstStyle/>
          <a:p>
            <a:pPr marL="342900" indent="-342900">
              <a:spcBef>
                <a:spcPct val="20000"/>
              </a:spcBef>
              <a:buFontTx/>
              <a:buChar char="•"/>
            </a:pPr>
            <a:r>
              <a:rPr lang="en-US" sz="2000" dirty="0"/>
              <a:t>Build and link to create </a:t>
            </a:r>
            <a:r>
              <a:rPr lang="en-US" sz="2000" u="sng" dirty="0"/>
              <a:t>instrumented</a:t>
            </a:r>
            <a:r>
              <a:rPr lang="en-US" sz="2000" dirty="0"/>
              <a:t> executable</a:t>
            </a:r>
          </a:p>
          <a:p>
            <a:pPr marL="342900" indent="-342900">
              <a:spcBef>
                <a:spcPct val="20000"/>
              </a:spcBef>
              <a:buFontTx/>
              <a:buChar char="•"/>
            </a:pPr>
            <a:endParaRPr lang="en-US" sz="2000" dirty="0"/>
          </a:p>
          <a:p>
            <a:pPr marL="342900" indent="-342900">
              <a:spcBef>
                <a:spcPct val="20000"/>
              </a:spcBef>
              <a:buFontTx/>
              <a:buChar char="•"/>
            </a:pPr>
            <a:endParaRPr lang="en-US" sz="2000" dirty="0" smtClean="0"/>
          </a:p>
          <a:p>
            <a:pPr marL="342900" indent="-342900">
              <a:spcBef>
                <a:spcPct val="20000"/>
              </a:spcBef>
            </a:pPr>
            <a:endParaRPr lang="en-US" sz="2000" dirty="0" smtClean="0"/>
          </a:p>
          <a:p>
            <a:pPr marL="342900" indent="-342900">
              <a:spcBef>
                <a:spcPct val="20000"/>
              </a:spcBef>
              <a:buFontTx/>
              <a:buChar char="•"/>
            </a:pPr>
            <a:r>
              <a:rPr lang="en-US" sz="2000" dirty="0" smtClean="0"/>
              <a:t>RTS </a:t>
            </a:r>
            <a:r>
              <a:rPr lang="en-US" sz="2000" dirty="0"/>
              <a:t>function writes </a:t>
            </a:r>
            <a:r>
              <a:rPr lang="en-US" sz="2000" dirty="0" err="1"/>
              <a:t>pprofout.pdat</a:t>
            </a:r>
            <a:r>
              <a:rPr lang="en-US" sz="2000" dirty="0"/>
              <a:t> via C I/O</a:t>
            </a:r>
          </a:p>
          <a:p>
            <a:pPr marL="342900" indent="-342900">
              <a:spcBef>
                <a:spcPct val="20000"/>
              </a:spcBef>
              <a:buFontTx/>
              <a:buChar char="•"/>
            </a:pPr>
            <a:endParaRPr lang="en-US" sz="2000" dirty="0"/>
          </a:p>
          <a:p>
            <a:pPr marL="342900" indent="-342900">
              <a:spcBef>
                <a:spcPct val="20000"/>
              </a:spcBef>
              <a:buFontTx/>
              <a:buChar char="•"/>
            </a:pPr>
            <a:r>
              <a:rPr lang="en-US" sz="2000" u="sng" dirty="0"/>
              <a:t>P</a:t>
            </a:r>
            <a:r>
              <a:rPr lang="en-US" sz="2000" dirty="0"/>
              <a:t>rofile </a:t>
            </a:r>
            <a:r>
              <a:rPr lang="en-US" sz="2000" u="sng" dirty="0"/>
              <a:t>d</a:t>
            </a:r>
            <a:r>
              <a:rPr lang="en-US" sz="2000" dirty="0"/>
              <a:t>ata </a:t>
            </a:r>
            <a:r>
              <a:rPr lang="en-US" sz="2000" u="sng" dirty="0"/>
              <a:t>d</a:t>
            </a:r>
            <a:r>
              <a:rPr lang="en-US" sz="2000" dirty="0"/>
              <a:t>ecoder</a:t>
            </a:r>
          </a:p>
          <a:p>
            <a:pPr marL="342900" indent="-342900">
              <a:spcBef>
                <a:spcPct val="20000"/>
              </a:spcBef>
              <a:buFontTx/>
              <a:buChar char="•"/>
            </a:pPr>
            <a:r>
              <a:rPr lang="en-US" sz="2000" dirty="0"/>
              <a:t>Saves overhead on target</a:t>
            </a:r>
          </a:p>
          <a:p>
            <a:pPr marL="342900" indent="-342900">
              <a:spcBef>
                <a:spcPct val="20000"/>
              </a:spcBef>
              <a:buFontTx/>
              <a:buChar char="•"/>
            </a:pPr>
            <a:endParaRPr lang="en-US" sz="2000" dirty="0"/>
          </a:p>
          <a:p>
            <a:pPr marL="342900" indent="-342900">
              <a:spcBef>
                <a:spcPct val="20000"/>
              </a:spcBef>
              <a:buFontTx/>
              <a:buChar char="•"/>
            </a:pPr>
            <a:endParaRPr lang="en-US" sz="2000" dirty="0"/>
          </a:p>
          <a:p>
            <a:pPr marL="342900" indent="-342900">
              <a:spcBef>
                <a:spcPct val="20000"/>
              </a:spcBef>
              <a:buFontTx/>
              <a:buChar char="•"/>
            </a:pPr>
            <a:r>
              <a:rPr lang="en-US" sz="2000" dirty="0" smtClean="0"/>
              <a:t>Generates code coverage data</a:t>
            </a:r>
            <a:endParaRPr lang="en-US" sz="2000" dirty="0"/>
          </a:p>
        </p:txBody>
      </p:sp>
      <p:cxnSp>
        <p:nvCxnSpPr>
          <p:cNvPr id="153618" name="AutoShape 18"/>
          <p:cNvCxnSpPr>
            <a:cxnSpLocks noChangeShapeType="1"/>
            <a:stCxn id="153604" idx="4"/>
            <a:endCxn id="153606" idx="0"/>
          </p:cNvCxnSpPr>
          <p:nvPr/>
        </p:nvCxnSpPr>
        <p:spPr bwMode="auto">
          <a:xfrm flipH="1">
            <a:off x="2528888" y="1709738"/>
            <a:ext cx="22225" cy="204787"/>
          </a:xfrm>
          <a:prstGeom prst="straightConnector1">
            <a:avLst/>
          </a:prstGeom>
          <a:noFill/>
          <a:ln w="9525">
            <a:solidFill>
              <a:schemeClr val="tx1"/>
            </a:solidFill>
            <a:round/>
            <a:headEnd/>
            <a:tailEnd type="triangle" w="med" len="med"/>
          </a:ln>
          <a:effectLst/>
        </p:spPr>
      </p:cxnSp>
      <p:cxnSp>
        <p:nvCxnSpPr>
          <p:cNvPr id="153619" name="AutoShape 19"/>
          <p:cNvCxnSpPr>
            <a:cxnSpLocks noChangeShapeType="1"/>
            <a:stCxn id="153606" idx="2"/>
            <a:endCxn id="153608" idx="0"/>
          </p:cNvCxnSpPr>
          <p:nvPr/>
        </p:nvCxnSpPr>
        <p:spPr bwMode="auto">
          <a:xfrm>
            <a:off x="2528888" y="2260600"/>
            <a:ext cx="22225" cy="182563"/>
          </a:xfrm>
          <a:prstGeom prst="straightConnector1">
            <a:avLst/>
          </a:prstGeom>
          <a:noFill/>
          <a:ln w="9525">
            <a:solidFill>
              <a:schemeClr val="tx1"/>
            </a:solidFill>
            <a:round/>
            <a:headEnd/>
            <a:tailEnd type="triangle" w="med" len="med"/>
          </a:ln>
          <a:effectLst/>
        </p:spPr>
      </p:cxnSp>
      <p:cxnSp>
        <p:nvCxnSpPr>
          <p:cNvPr id="153620" name="AutoShape 20"/>
          <p:cNvCxnSpPr>
            <a:cxnSpLocks noChangeShapeType="1"/>
            <a:stCxn id="153608" idx="4"/>
            <a:endCxn id="153610" idx="0"/>
          </p:cNvCxnSpPr>
          <p:nvPr/>
        </p:nvCxnSpPr>
        <p:spPr bwMode="auto">
          <a:xfrm flipH="1">
            <a:off x="2536825" y="3073400"/>
            <a:ext cx="14288" cy="282575"/>
          </a:xfrm>
          <a:prstGeom prst="straightConnector1">
            <a:avLst/>
          </a:prstGeom>
          <a:noFill/>
          <a:ln w="9525">
            <a:solidFill>
              <a:schemeClr val="tx1"/>
            </a:solidFill>
            <a:round/>
            <a:headEnd/>
            <a:tailEnd type="triangle" w="med" len="med"/>
          </a:ln>
          <a:effectLst/>
        </p:spPr>
      </p:cxnSp>
      <p:cxnSp>
        <p:nvCxnSpPr>
          <p:cNvPr id="153621" name="AutoShape 21"/>
          <p:cNvCxnSpPr>
            <a:cxnSpLocks noChangeShapeType="1"/>
            <a:stCxn id="153610" idx="2"/>
            <a:endCxn id="153612" idx="0"/>
          </p:cNvCxnSpPr>
          <p:nvPr/>
        </p:nvCxnSpPr>
        <p:spPr bwMode="auto">
          <a:xfrm>
            <a:off x="2536825" y="3702050"/>
            <a:ext cx="14288" cy="207963"/>
          </a:xfrm>
          <a:prstGeom prst="straightConnector1">
            <a:avLst/>
          </a:prstGeom>
          <a:noFill/>
          <a:ln w="9525">
            <a:solidFill>
              <a:schemeClr val="tx1"/>
            </a:solidFill>
            <a:round/>
            <a:headEnd/>
            <a:tailEnd type="triangle" w="med" len="med"/>
          </a:ln>
          <a:effectLst/>
        </p:spPr>
      </p:cxnSp>
      <p:cxnSp>
        <p:nvCxnSpPr>
          <p:cNvPr id="153622" name="AutoShape 22"/>
          <p:cNvCxnSpPr>
            <a:cxnSpLocks noChangeShapeType="1"/>
            <a:stCxn id="153612" idx="4"/>
            <a:endCxn id="153614" idx="0"/>
          </p:cNvCxnSpPr>
          <p:nvPr/>
        </p:nvCxnSpPr>
        <p:spPr bwMode="auto">
          <a:xfrm flipH="1">
            <a:off x="2536825" y="4524375"/>
            <a:ext cx="14288" cy="309563"/>
          </a:xfrm>
          <a:prstGeom prst="straightConnector1">
            <a:avLst/>
          </a:prstGeom>
          <a:noFill/>
          <a:ln w="9525">
            <a:solidFill>
              <a:schemeClr val="tx1"/>
            </a:solidFill>
            <a:round/>
            <a:headEnd/>
            <a:tailEnd type="triangle" w="med" len="med"/>
          </a:ln>
          <a:effectLst/>
        </p:spPr>
      </p:cxnSp>
      <p:cxnSp>
        <p:nvCxnSpPr>
          <p:cNvPr id="153623" name="AutoShape 23"/>
          <p:cNvCxnSpPr>
            <a:cxnSpLocks noChangeShapeType="1"/>
            <a:stCxn id="153614" idx="2"/>
            <a:endCxn id="153615" idx="0"/>
          </p:cNvCxnSpPr>
          <p:nvPr/>
        </p:nvCxnSpPr>
        <p:spPr bwMode="auto">
          <a:xfrm rot="16200000" flipH="1">
            <a:off x="2431698" y="5285141"/>
            <a:ext cx="265211" cy="54954"/>
          </a:xfrm>
          <a:prstGeom prst="straightConnector1">
            <a:avLst/>
          </a:prstGeom>
          <a:noFill/>
          <a:ln w="9525">
            <a:solidFill>
              <a:schemeClr val="tx1"/>
            </a:solidFill>
            <a:round/>
            <a:headEnd/>
            <a:tailEnd type="triangle" w="med" len="med"/>
          </a:ln>
          <a:effectLst/>
        </p:spPr>
      </p:cxnSp>
      <p:cxnSp>
        <p:nvCxnSpPr>
          <p:cNvPr id="153624" name="AutoShape 24"/>
          <p:cNvCxnSpPr>
            <a:cxnSpLocks noChangeShapeType="1"/>
            <a:stCxn id="153606" idx="1"/>
            <a:endCxn id="153612" idx="2"/>
          </p:cNvCxnSpPr>
          <p:nvPr/>
        </p:nvCxnSpPr>
        <p:spPr bwMode="auto">
          <a:xfrm rot="10800000" flipV="1">
            <a:off x="542925" y="2087563"/>
            <a:ext cx="820738" cy="2130425"/>
          </a:xfrm>
          <a:prstGeom prst="bentConnector3">
            <a:avLst>
              <a:gd name="adj1" fmla="val 127852"/>
            </a:avLst>
          </a:prstGeom>
          <a:noFill/>
          <a:ln w="9525">
            <a:solidFill>
              <a:schemeClr val="tx1"/>
            </a:solidFill>
            <a:miter lim="800000"/>
            <a:headEnd/>
            <a:tailEnd type="triangle" w="med" len="med"/>
          </a:ln>
          <a:effectLst/>
        </p:spPr>
      </p:cxnSp>
      <p:sp>
        <p:nvSpPr>
          <p:cNvPr id="35" name="Rectangle 34"/>
          <p:cNvSpPr/>
          <p:nvPr/>
        </p:nvSpPr>
        <p:spPr>
          <a:xfrm>
            <a:off x="107504" y="3861048"/>
            <a:ext cx="4896544" cy="2448272"/>
          </a:xfrm>
          <a:prstGeom prst="rect">
            <a:avLst/>
          </a:prstGeom>
          <a:no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44" name="Picture 8" descr="C:\Apps\CCSTraining\_MODULES\Code_Coverage\Materials\ss\cc14b.png"/>
          <p:cNvPicPr>
            <a:picLocks noChangeAspect="1" noChangeArrowheads="1"/>
          </p:cNvPicPr>
          <p:nvPr/>
        </p:nvPicPr>
        <p:blipFill>
          <a:blip r:embed="rId3" cstate="print"/>
          <a:srcRect/>
          <a:stretch>
            <a:fillRect/>
          </a:stretch>
        </p:blipFill>
        <p:spPr bwMode="auto">
          <a:xfrm>
            <a:off x="107504" y="3861048"/>
            <a:ext cx="4867275" cy="2390775"/>
          </a:xfrm>
          <a:prstGeom prst="rect">
            <a:avLst/>
          </a:prstGeom>
          <a:noFill/>
        </p:spPr>
      </p:pic>
      <p:sp>
        <p:nvSpPr>
          <p:cNvPr id="43" name="Rounded Rectangle 16"/>
          <p:cNvSpPr>
            <a:spLocks noChangeArrowheads="1"/>
          </p:cNvSpPr>
          <p:nvPr/>
        </p:nvSpPr>
        <p:spPr bwMode="auto">
          <a:xfrm>
            <a:off x="1691680" y="5373216"/>
            <a:ext cx="2304256" cy="510778"/>
          </a:xfrm>
          <a:prstGeom prst="roundRect">
            <a:avLst>
              <a:gd name="adj" fmla="val 16667"/>
            </a:avLst>
          </a:prstGeom>
          <a:solidFill>
            <a:srgbClr val="9F98FE"/>
          </a:solidFill>
          <a:ln w="12700" algn="ctr">
            <a:solidFill>
              <a:schemeClr val="tx1"/>
            </a:solidFill>
            <a:round/>
            <a:headEnd type="none" w="sm" len="sm"/>
            <a:tailEnd type="none" w="sm" len="sm"/>
          </a:ln>
        </p:spPr>
        <p:txBody>
          <a:bodyPr wrap="square">
            <a:spAutoFit/>
          </a:bodyPr>
          <a:lstStyle/>
          <a:p>
            <a:r>
              <a:rPr lang="en-CA" sz="1200" b="1" dirty="0" smtClean="0"/>
              <a:t>Handled by CCS </a:t>
            </a:r>
            <a:r>
              <a:rPr lang="en-CA" sz="1200" b="1" dirty="0" err="1" smtClean="0"/>
              <a:t>CodeGen</a:t>
            </a:r>
            <a:r>
              <a:rPr lang="en-CA" sz="1200" b="1" dirty="0" smtClean="0"/>
              <a:t> Code Coverage processer</a:t>
            </a:r>
            <a:endParaRPr lang="en-CA" sz="1200" b="1" dirty="0"/>
          </a:p>
        </p:txBody>
      </p:sp>
      <p:pic>
        <p:nvPicPr>
          <p:cNvPr id="14346" name="Picture 10" descr="C:\Apps\CCSTraining\_MODULES\Code_Coverage\Materials\ss\cc12b.png"/>
          <p:cNvPicPr>
            <a:picLocks noChangeAspect="1" noChangeArrowheads="1"/>
          </p:cNvPicPr>
          <p:nvPr/>
        </p:nvPicPr>
        <p:blipFill>
          <a:blip r:embed="rId4" cstate="print"/>
          <a:srcRect/>
          <a:stretch>
            <a:fillRect/>
          </a:stretch>
        </p:blipFill>
        <p:spPr bwMode="auto">
          <a:xfrm>
            <a:off x="2627784" y="3789040"/>
            <a:ext cx="2495550" cy="1295400"/>
          </a:xfrm>
          <a:prstGeom prst="rect">
            <a:avLst/>
          </a:prstGeom>
          <a:noFill/>
        </p:spPr>
      </p:pic>
      <p:pic>
        <p:nvPicPr>
          <p:cNvPr id="2050" name="Picture 2" descr="C:\Users\keesio\Dropbox\Work\Munich2013\1-03-Profiling\ss\p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0919" y="945356"/>
            <a:ext cx="3086100" cy="809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2534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What is Profiling?</a:t>
            </a:r>
            <a:endParaRPr lang="en-US" dirty="0"/>
          </a:p>
        </p:txBody>
      </p:sp>
      <p:sp>
        <p:nvSpPr>
          <p:cNvPr id="135169" name="Content Placeholder 2"/>
          <p:cNvSpPr>
            <a:spLocks noGrp="1"/>
          </p:cNvSpPr>
          <p:nvPr>
            <p:ph idx="1"/>
          </p:nvPr>
        </p:nvSpPr>
        <p:spPr/>
        <p:txBody>
          <a:bodyPr/>
          <a:lstStyle/>
          <a:p>
            <a:r>
              <a:rPr lang="en-US" dirty="0"/>
              <a:t>D</a:t>
            </a:r>
            <a:r>
              <a:rPr lang="en-US" dirty="0" smtClean="0"/>
              <a:t>ynamic </a:t>
            </a:r>
            <a:r>
              <a:rPr lang="en-US" dirty="0"/>
              <a:t>program analysis that can </a:t>
            </a:r>
            <a:r>
              <a:rPr lang="en-US" dirty="0" smtClean="0"/>
              <a:t>measures </a:t>
            </a:r>
            <a:r>
              <a:rPr lang="en-US" dirty="0"/>
              <a:t>relative statistics on your </a:t>
            </a:r>
            <a:r>
              <a:rPr lang="en-US" dirty="0" smtClean="0"/>
              <a:t>application</a:t>
            </a:r>
          </a:p>
          <a:p>
            <a:pPr lvl="1"/>
            <a:r>
              <a:rPr lang="en-US" dirty="0"/>
              <a:t>Profiling analyzes program execution and can show where your program is spending its time</a:t>
            </a:r>
          </a:p>
          <a:p>
            <a:r>
              <a:rPr lang="en-US" dirty="0" smtClean="0"/>
              <a:t>Profiling </a:t>
            </a:r>
            <a:r>
              <a:rPr lang="en-US" dirty="0"/>
              <a:t>is achieved by instrumenting either the program source code or its binary executable form using a tool called a </a:t>
            </a:r>
            <a:r>
              <a:rPr lang="en-US" dirty="0" smtClean="0"/>
              <a:t>profiler</a:t>
            </a:r>
          </a:p>
          <a:p>
            <a:pPr lvl="1"/>
            <a:r>
              <a:rPr lang="en-US" dirty="0"/>
              <a:t>A number of different techniques may be used by profilers, such as event-based, statistical, instrumented, and simulation </a:t>
            </a:r>
            <a:r>
              <a:rPr lang="en-US" dirty="0" smtClean="0"/>
              <a:t>methods</a:t>
            </a:r>
          </a:p>
          <a:p>
            <a:r>
              <a:rPr lang="en-US" dirty="0" smtClean="0"/>
              <a:t>Profilers can use a wide variety of techniques to collect data, including: </a:t>
            </a:r>
          </a:p>
          <a:p>
            <a:pPr lvl="1"/>
            <a:r>
              <a:rPr lang="en-US" dirty="0"/>
              <a:t>H</a:t>
            </a:r>
            <a:r>
              <a:rPr lang="en-US" dirty="0" smtClean="0"/>
              <a:t>ardware interrupts, code instrumentation, instruction set simulation, operating system hooks, and performance counters</a:t>
            </a:r>
          </a:p>
          <a:p>
            <a:endParaRPr lang="en-CA" dirty="0" smtClean="0"/>
          </a:p>
          <a:p>
            <a:endParaRPr lang="en-CA" dirty="0" smtClean="0"/>
          </a:p>
          <a:p>
            <a:endParaRPr lang="en-CA" dirty="0" smtClean="0"/>
          </a:p>
          <a:p>
            <a:endParaRPr lang="en-CA" dirty="0" smtClean="0"/>
          </a:p>
        </p:txBody>
      </p:sp>
      <p:pic>
        <p:nvPicPr>
          <p:cNvPr id="1028" name="Picture 4" descr="C:\Users\keesio\AppData\Local\Microsoft\Windows\Temporary Internet Files\Content.IE5\GNYXCC70\MC90005396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0392" y="102044"/>
            <a:ext cx="861365" cy="8449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System Analyzer / UIA</a:t>
            </a:r>
            <a:endParaRPr lang="en-US" dirty="0"/>
          </a:p>
        </p:txBody>
      </p:sp>
      <p:sp>
        <p:nvSpPr>
          <p:cNvPr id="135169" name="Content Placeholder 2"/>
          <p:cNvSpPr>
            <a:spLocks noGrp="1"/>
          </p:cNvSpPr>
          <p:nvPr>
            <p:ph idx="1"/>
          </p:nvPr>
        </p:nvSpPr>
        <p:spPr>
          <a:xfrm>
            <a:off x="323528" y="980728"/>
            <a:ext cx="8467725" cy="5328592"/>
          </a:xfrm>
        </p:spPr>
        <p:txBody>
          <a:bodyPr/>
          <a:lstStyle/>
          <a:p>
            <a:pPr>
              <a:lnSpc>
                <a:spcPct val="80000"/>
              </a:lnSpc>
            </a:pPr>
            <a:r>
              <a:rPr lang="en-US" dirty="0" smtClean="0"/>
              <a:t>Real-time </a:t>
            </a:r>
            <a:r>
              <a:rPr lang="en-US" dirty="0"/>
              <a:t>tool for analyzing, visualizing and profiling the performance and </a:t>
            </a:r>
            <a:r>
              <a:rPr lang="en-US" dirty="0" smtClean="0"/>
              <a:t>behavior </a:t>
            </a:r>
            <a:r>
              <a:rPr lang="en-US" dirty="0"/>
              <a:t>of your application running on single or multiple </a:t>
            </a:r>
            <a:r>
              <a:rPr lang="en-US" dirty="0" smtClean="0"/>
              <a:t>cores</a:t>
            </a:r>
          </a:p>
          <a:p>
            <a:pPr>
              <a:lnSpc>
                <a:spcPct val="80000"/>
              </a:lnSpc>
            </a:pPr>
            <a:r>
              <a:rPr lang="en-US" altLang="en-US" dirty="0" smtClean="0"/>
              <a:t>Data </a:t>
            </a:r>
            <a:r>
              <a:rPr lang="en-US" altLang="en-US" dirty="0"/>
              <a:t>Collection</a:t>
            </a:r>
          </a:p>
          <a:p>
            <a:pPr lvl="1"/>
            <a:r>
              <a:rPr lang="en-US" dirty="0"/>
              <a:t>Data is collected via software instrumentation using the UIA (Unified Instrumentation Architecture) target packages and can be transported via Ethernet, </a:t>
            </a:r>
            <a:r>
              <a:rPr lang="en-US" dirty="0" smtClean="0"/>
              <a:t>JTAG (run-mode and stop-mode), </a:t>
            </a:r>
            <a:r>
              <a:rPr lang="en-US" dirty="0"/>
              <a:t>STM or USB/UART to the host PC for </a:t>
            </a:r>
            <a:r>
              <a:rPr lang="en-US" dirty="0" smtClean="0"/>
              <a:t>analysis</a:t>
            </a:r>
          </a:p>
          <a:p>
            <a:r>
              <a:rPr lang="en-US" altLang="en-US" dirty="0" smtClean="0"/>
              <a:t>Supported </a:t>
            </a:r>
            <a:r>
              <a:rPr lang="en-US" altLang="en-US" dirty="0"/>
              <a:t>on:</a:t>
            </a:r>
          </a:p>
          <a:p>
            <a:pPr lvl="1">
              <a:lnSpc>
                <a:spcPct val="80000"/>
              </a:lnSpc>
            </a:pPr>
            <a:r>
              <a:rPr lang="en-US" dirty="0" smtClean="0"/>
              <a:t>C64x, C64x+, C674x, C66x, ARM9, Cortex-M3/4, Cortex-A8, C28x, MSP430 </a:t>
            </a:r>
            <a:endParaRPr lang="en-US" altLang="en-US" dirty="0" smtClean="0"/>
          </a:p>
          <a:p>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34791538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a:t>System Analyzer / UIA</a:t>
            </a:r>
            <a:endParaRPr lang="en-US" dirty="0"/>
          </a:p>
        </p:txBody>
      </p:sp>
      <p:sp>
        <p:nvSpPr>
          <p:cNvPr id="135169" name="Content Placeholder 2"/>
          <p:cNvSpPr>
            <a:spLocks noGrp="1"/>
          </p:cNvSpPr>
          <p:nvPr>
            <p:ph idx="1"/>
          </p:nvPr>
        </p:nvSpPr>
        <p:spPr>
          <a:xfrm>
            <a:off x="323528" y="980728"/>
            <a:ext cx="8467725" cy="5328592"/>
          </a:xfrm>
        </p:spPr>
        <p:txBody>
          <a:bodyPr/>
          <a:lstStyle/>
          <a:p>
            <a:r>
              <a:rPr lang="en-US" altLang="en-US" dirty="0" smtClean="0"/>
              <a:t>Pros</a:t>
            </a:r>
          </a:p>
          <a:p>
            <a:pPr lvl="1"/>
            <a:r>
              <a:rPr lang="en-US" altLang="en-US" dirty="0" smtClean="0"/>
              <a:t>Visibility at the system level for </a:t>
            </a:r>
            <a:r>
              <a:rPr lang="en-US" altLang="en-US" dirty="0" err="1" smtClean="0"/>
              <a:t>SoC</a:t>
            </a:r>
            <a:r>
              <a:rPr lang="en-US" altLang="en-US" dirty="0" smtClean="0"/>
              <a:t> devices</a:t>
            </a:r>
          </a:p>
          <a:p>
            <a:pPr lvl="2"/>
            <a:r>
              <a:rPr lang="en-US" altLang="en-US" dirty="0" smtClean="0"/>
              <a:t>Correlate data from multiple cores on a common time line</a:t>
            </a:r>
          </a:p>
          <a:p>
            <a:pPr lvl="1"/>
            <a:r>
              <a:rPr lang="en-US" dirty="0" smtClean="0"/>
              <a:t>OS aware instrumentation data</a:t>
            </a:r>
          </a:p>
          <a:p>
            <a:pPr lvl="2"/>
            <a:r>
              <a:rPr lang="en-US" dirty="0" smtClean="0"/>
              <a:t>Context aware function profiling</a:t>
            </a:r>
          </a:p>
          <a:p>
            <a:pPr lvl="1"/>
            <a:r>
              <a:rPr lang="en-US" dirty="0" smtClean="0"/>
              <a:t>‘</a:t>
            </a:r>
            <a:r>
              <a:rPr lang="en-US" i="1" dirty="0" smtClean="0"/>
              <a:t>Out of the box</a:t>
            </a:r>
            <a:r>
              <a:rPr lang="en-US" dirty="0" smtClean="0"/>
              <a:t>’ support for SYS/BIOS</a:t>
            </a:r>
            <a:endParaRPr lang="en-US" dirty="0"/>
          </a:p>
          <a:p>
            <a:r>
              <a:rPr lang="en-US" altLang="en-US" dirty="0" smtClean="0"/>
              <a:t>Cons</a:t>
            </a:r>
          </a:p>
          <a:p>
            <a:pPr lvl="1"/>
            <a:r>
              <a:rPr lang="en-US" altLang="en-US" dirty="0" smtClean="0"/>
              <a:t>Requires use of the UIA target package </a:t>
            </a:r>
          </a:p>
          <a:p>
            <a:pPr lvl="2"/>
            <a:r>
              <a:rPr lang="en-US" altLang="en-US" dirty="0" smtClean="0"/>
              <a:t>Must be ported to run on non-SYS/BIOS OS</a:t>
            </a:r>
          </a:p>
          <a:p>
            <a:pPr lvl="1"/>
            <a:r>
              <a:rPr lang="en-US" altLang="en-US" dirty="0" smtClean="0"/>
              <a:t>Non custom configurations can require a good deal of setup</a:t>
            </a:r>
          </a:p>
          <a:p>
            <a:pPr lvl="1"/>
            <a:r>
              <a:rPr lang="en-US" altLang="en-US" dirty="0" smtClean="0"/>
              <a:t>Learning curve for effectively using UIA</a:t>
            </a:r>
          </a:p>
          <a:p>
            <a:pPr lvl="1"/>
            <a:endParaRPr lang="en-US" dirty="0"/>
          </a:p>
          <a:p>
            <a:pPr lvl="1"/>
            <a:endParaRPr lang="en-US" altLang="en-US" dirty="0" smtClean="0"/>
          </a:p>
          <a:p>
            <a:pPr lvl="1"/>
            <a:endParaRPr lang="en-US" altLang="en-US" dirty="0" smtClean="0"/>
          </a:p>
          <a:p>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32703967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276225" y="47625"/>
            <a:ext cx="8867775" cy="668338"/>
          </a:xfrm>
        </p:spPr>
        <p:txBody>
          <a:bodyPr/>
          <a:lstStyle/>
          <a:p>
            <a:pPr eaLnBrk="1" hangingPunct="1"/>
            <a:r>
              <a:rPr lang="en-US" sz="3200" dirty="0" smtClean="0"/>
              <a:t>System Analyzer</a:t>
            </a:r>
          </a:p>
        </p:txBody>
      </p:sp>
      <p:sp>
        <p:nvSpPr>
          <p:cNvPr id="4" name="Slide Number Placeholder 3"/>
          <p:cNvSpPr txBox="1">
            <a:spLocks noGrp="1"/>
          </p:cNvSpPr>
          <p:nvPr/>
        </p:nvSpPr>
        <p:spPr bwMode="auto">
          <a:xfrm>
            <a:off x="7010400" y="6651625"/>
            <a:ext cx="2133600" cy="206375"/>
          </a:xfrm>
          <a:prstGeom prst="rect">
            <a:avLst/>
          </a:prstGeom>
          <a:noFill/>
          <a:ln>
            <a:miter lim="800000"/>
            <a:headEnd/>
            <a:tailEnd/>
          </a:ln>
        </p:spPr>
        <p:txBody>
          <a:bodyPr/>
          <a:lstStyle/>
          <a:p>
            <a:pPr algn="r">
              <a:defRPr/>
            </a:pPr>
            <a:fld id="{0978C927-EAA9-40BD-B01F-9AE949FABAF6}" type="slidenum">
              <a:rPr lang="en-US" sz="800">
                <a:latin typeface="+mn-lt"/>
              </a:rPr>
              <a:pPr algn="r">
                <a:defRPr/>
              </a:pPr>
              <a:t>32</a:t>
            </a:fld>
            <a:endParaRPr lang="en-US" sz="800">
              <a:latin typeface="+mn-lt"/>
            </a:endParaRPr>
          </a:p>
        </p:txBody>
      </p:sp>
      <p:sp>
        <p:nvSpPr>
          <p:cNvPr id="18435" name="Rectangle 3"/>
          <p:cNvSpPr txBox="1">
            <a:spLocks noChangeArrowheads="1"/>
          </p:cNvSpPr>
          <p:nvPr/>
        </p:nvSpPr>
        <p:spPr bwMode="auto">
          <a:xfrm>
            <a:off x="314325" y="711199"/>
            <a:ext cx="8551863" cy="5483225"/>
          </a:xfrm>
          <a:prstGeom prst="rect">
            <a:avLst/>
          </a:prstGeom>
          <a:noFill/>
          <a:ln w="9525">
            <a:noFill/>
            <a:miter lim="800000"/>
            <a:headEnd/>
            <a:tailEnd/>
          </a:ln>
        </p:spPr>
        <p:txBody>
          <a:bodyPr/>
          <a:lstStyle/>
          <a:p>
            <a:pPr marL="361950" indent="-361950">
              <a:spcBef>
                <a:spcPts val="200"/>
              </a:spcBef>
              <a:buSzPct val="100000"/>
              <a:buFont typeface="Arial" pitchFamily="34" charset="0"/>
              <a:buChar char="•"/>
            </a:pPr>
            <a:r>
              <a:rPr lang="en-US" sz="2000" dirty="0">
                <a:latin typeface="Arial" charset="0"/>
              </a:rPr>
              <a:t>Tooling for analysis and visibility of single and multi-core systems</a:t>
            </a:r>
          </a:p>
          <a:p>
            <a:pPr marL="361950" indent="-361950">
              <a:spcBef>
                <a:spcPts val="200"/>
              </a:spcBef>
              <a:buSzPct val="100000"/>
              <a:buFont typeface="Arial" pitchFamily="34" charset="0"/>
              <a:buChar char="•"/>
            </a:pPr>
            <a:r>
              <a:rPr lang="en-US" sz="2000" dirty="0">
                <a:latin typeface="Arial" charset="0"/>
              </a:rPr>
              <a:t>Instrumentation from multiple cores correlated to a common timeline</a:t>
            </a:r>
          </a:p>
          <a:p>
            <a:pPr marL="361950" indent="-361950">
              <a:spcBef>
                <a:spcPts val="200"/>
              </a:spcBef>
              <a:buSzPct val="100000"/>
              <a:buFont typeface="Arial" pitchFamily="34" charset="0"/>
              <a:buChar char="•"/>
            </a:pPr>
            <a:r>
              <a:rPr lang="en-US" sz="2000" dirty="0">
                <a:latin typeface="Arial" charset="0"/>
              </a:rPr>
              <a:t>Predefined events for application benchmarking, execution, profiling, statistics, context change, errors/warning/info, etc. </a:t>
            </a:r>
            <a:endParaRPr lang="en-US" sz="2000" dirty="0" smtClean="0">
              <a:latin typeface="Arial" charset="0"/>
            </a:endParaRPr>
          </a:p>
          <a:p>
            <a:pPr marL="361950" indent="-361950">
              <a:spcBef>
                <a:spcPts val="200"/>
              </a:spcBef>
              <a:buSzPct val="100000"/>
              <a:buFont typeface="Arial" pitchFamily="34" charset="0"/>
              <a:buChar char="•"/>
            </a:pPr>
            <a:r>
              <a:rPr lang="en-US" sz="2000" dirty="0" smtClean="0"/>
              <a:t>Command </a:t>
            </a:r>
            <a:r>
              <a:rPr lang="en-US" sz="2000" dirty="0"/>
              <a:t>channel for </a:t>
            </a:r>
            <a:r>
              <a:rPr lang="en-US" sz="2000" dirty="0" smtClean="0"/>
              <a:t/>
            </a:r>
            <a:br>
              <a:rPr lang="en-US" sz="2000" dirty="0" smtClean="0"/>
            </a:br>
            <a:r>
              <a:rPr lang="en-US" sz="2000" dirty="0" smtClean="0"/>
              <a:t>configuration </a:t>
            </a:r>
            <a:r>
              <a:rPr lang="en-US" sz="2000" dirty="0"/>
              <a:t>and control of </a:t>
            </a:r>
            <a:r>
              <a:rPr lang="en-US" sz="2000" dirty="0" smtClean="0"/>
              <a:t/>
            </a:r>
            <a:br>
              <a:rPr lang="en-US" sz="2000" dirty="0" smtClean="0"/>
            </a:br>
            <a:r>
              <a:rPr lang="en-US" sz="2000" dirty="0" smtClean="0"/>
              <a:t>logging</a:t>
            </a:r>
            <a:endParaRPr lang="en-US" sz="2000" dirty="0"/>
          </a:p>
          <a:p>
            <a:pPr marL="361950" indent="-361950">
              <a:spcBef>
                <a:spcPts val="200"/>
              </a:spcBef>
              <a:buSzPct val="100000"/>
              <a:buFont typeface="Arial" pitchFamily="34" charset="0"/>
              <a:buChar char="•"/>
            </a:pPr>
            <a:r>
              <a:rPr lang="en-US" sz="2000" dirty="0"/>
              <a:t>Extensible Framework for </a:t>
            </a:r>
            <a:r>
              <a:rPr lang="en-US" sz="2000" dirty="0" smtClean="0"/>
              <a:t/>
            </a:r>
            <a:br>
              <a:rPr lang="en-US" sz="2000" dirty="0" smtClean="0"/>
            </a:br>
            <a:r>
              <a:rPr lang="en-US" sz="2000" dirty="0" smtClean="0"/>
              <a:t>data/command </a:t>
            </a:r>
            <a:r>
              <a:rPr lang="en-US" sz="2000" dirty="0"/>
              <a:t>transports, </a:t>
            </a:r>
            <a:r>
              <a:rPr lang="en-US" sz="2000" dirty="0" smtClean="0"/>
              <a:t/>
            </a:r>
            <a:br>
              <a:rPr lang="en-US" sz="2000" dirty="0" smtClean="0"/>
            </a:br>
            <a:r>
              <a:rPr lang="en-US" sz="2000" dirty="0" smtClean="0"/>
              <a:t>loggers</a:t>
            </a:r>
            <a:r>
              <a:rPr lang="en-US" sz="2000" dirty="0"/>
              <a:t>, services, decoders, </a:t>
            </a:r>
            <a:r>
              <a:rPr lang="en-US" sz="2000" dirty="0" smtClean="0"/>
              <a:t/>
            </a:r>
            <a:br>
              <a:rPr lang="en-US" sz="2000" dirty="0" smtClean="0"/>
            </a:br>
            <a:r>
              <a:rPr lang="en-US" sz="2000" dirty="0" smtClean="0"/>
              <a:t>analysis</a:t>
            </a:r>
            <a:endParaRPr lang="en-US" sz="2000" dirty="0"/>
          </a:p>
          <a:p>
            <a:pPr marL="361950" indent="-361950">
              <a:spcBef>
                <a:spcPts val="200"/>
              </a:spcBef>
              <a:buSzPct val="100000"/>
              <a:buFont typeface="Arial" pitchFamily="34" charset="0"/>
              <a:buChar char="•"/>
            </a:pPr>
            <a:r>
              <a:rPr lang="en-US" sz="2000" dirty="0"/>
              <a:t>Multi-Core Analysis </a:t>
            </a:r>
            <a:r>
              <a:rPr lang="en-US" sz="2000" dirty="0" smtClean="0"/>
              <a:t>Features</a:t>
            </a:r>
            <a:br>
              <a:rPr lang="en-US" sz="2000" dirty="0" smtClean="0"/>
            </a:br>
            <a:endParaRPr lang="en-US" sz="2000" dirty="0"/>
          </a:p>
          <a:p>
            <a:pPr marL="361950" indent="-361950">
              <a:spcBef>
                <a:spcPts val="200"/>
              </a:spcBef>
              <a:buSzPct val="60000"/>
              <a:buFont typeface="Wingdings" pitchFamily="2" charset="2"/>
              <a:buChar char="u"/>
            </a:pPr>
            <a:endParaRPr lang="en-US" sz="2000" dirty="0">
              <a:latin typeface="Arial" charset="0"/>
            </a:endParaRPr>
          </a:p>
        </p:txBody>
      </p:sp>
      <p:pic>
        <p:nvPicPr>
          <p:cNvPr id="18436" name="Picture 2" descr="G:\analyze_manyviews.png"/>
          <p:cNvPicPr>
            <a:picLocks noChangeAspect="1" noChangeArrowheads="1"/>
          </p:cNvPicPr>
          <p:nvPr/>
        </p:nvPicPr>
        <p:blipFill>
          <a:blip r:embed="rId3" cstate="print"/>
          <a:srcRect/>
          <a:stretch>
            <a:fillRect/>
          </a:stretch>
        </p:blipFill>
        <p:spPr bwMode="auto">
          <a:xfrm>
            <a:off x="4220978" y="2478223"/>
            <a:ext cx="4667250" cy="3733800"/>
          </a:xfrm>
          <a:prstGeom prst="rect">
            <a:avLst/>
          </a:prstGeom>
          <a:noFill/>
          <a:ln w="9525">
            <a:noFill/>
            <a:miter lim="800000"/>
            <a:headEnd/>
            <a:tailEnd/>
          </a:ln>
        </p:spPr>
      </p:pic>
    </p:spTree>
    <p:extLst>
      <p:ext uri="{BB962C8B-B14F-4D97-AF65-F5344CB8AC3E}">
        <p14:creationId xmlns:p14="http://schemas.microsoft.com/office/powerpoint/2010/main" val="6253023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Why Profile? </a:t>
            </a:r>
            <a:endParaRPr lang="en-US" dirty="0"/>
          </a:p>
        </p:txBody>
      </p:sp>
      <p:sp>
        <p:nvSpPr>
          <p:cNvPr id="135169" name="Content Placeholder 2"/>
          <p:cNvSpPr>
            <a:spLocks noGrp="1"/>
          </p:cNvSpPr>
          <p:nvPr>
            <p:ph idx="1"/>
          </p:nvPr>
        </p:nvSpPr>
        <p:spPr/>
        <p:txBody>
          <a:bodyPr/>
          <a:lstStyle/>
          <a:p>
            <a:r>
              <a:rPr lang="en-US" dirty="0" smtClean="0"/>
              <a:t>Performance is critical for any program, but especially so for embedded programs</a:t>
            </a:r>
          </a:p>
          <a:p>
            <a:pPr lvl="1"/>
            <a:r>
              <a:rPr lang="en-US" dirty="0"/>
              <a:t>Most common use of profiling information is to aid program </a:t>
            </a:r>
            <a:r>
              <a:rPr lang="en-US" dirty="0" smtClean="0"/>
              <a:t>optimization</a:t>
            </a:r>
          </a:p>
          <a:p>
            <a:r>
              <a:rPr lang="en-US" dirty="0" smtClean="0"/>
              <a:t>80/20 </a:t>
            </a:r>
            <a:r>
              <a:rPr lang="en-US" dirty="0"/>
              <a:t>rule: </a:t>
            </a:r>
            <a:r>
              <a:rPr lang="en-US" i="1" dirty="0"/>
              <a:t>80% of the time is spent in 20% of the </a:t>
            </a:r>
            <a:r>
              <a:rPr lang="en-US" i="1" dirty="0" smtClean="0"/>
              <a:t>code</a:t>
            </a:r>
          </a:p>
          <a:p>
            <a:pPr lvl="1"/>
            <a:r>
              <a:rPr lang="en-US" dirty="0" smtClean="0"/>
              <a:t>Hard to identify that </a:t>
            </a:r>
            <a:r>
              <a:rPr lang="en-US" dirty="0"/>
              <a:t>20% as </a:t>
            </a:r>
            <a:r>
              <a:rPr lang="en-US" dirty="0" smtClean="0"/>
              <a:t>programs </a:t>
            </a:r>
            <a:r>
              <a:rPr lang="en-US" dirty="0"/>
              <a:t>continue to grow in size and </a:t>
            </a:r>
            <a:r>
              <a:rPr lang="en-US" dirty="0" smtClean="0"/>
              <a:t>complexity!</a:t>
            </a:r>
          </a:p>
          <a:p>
            <a:r>
              <a:rPr lang="en-US" dirty="0"/>
              <a:t>Profiling helps to identify that 20%</a:t>
            </a:r>
          </a:p>
          <a:p>
            <a:pPr lvl="1"/>
            <a:r>
              <a:rPr lang="en-US" dirty="0" smtClean="0"/>
              <a:t>Where </a:t>
            </a:r>
            <a:r>
              <a:rPr lang="en-US" dirty="0"/>
              <a:t>is the most time being spent? </a:t>
            </a:r>
          </a:p>
          <a:p>
            <a:pPr lvl="1"/>
            <a:r>
              <a:rPr lang="en-US" dirty="0" smtClean="0"/>
              <a:t>Which </a:t>
            </a:r>
            <a:r>
              <a:rPr lang="en-US" dirty="0"/>
              <a:t>functions takes the most time?</a:t>
            </a:r>
          </a:p>
          <a:p>
            <a:pPr lvl="1"/>
            <a:r>
              <a:rPr lang="en-US" dirty="0" smtClean="0"/>
              <a:t>Which </a:t>
            </a:r>
            <a:r>
              <a:rPr lang="en-US" dirty="0"/>
              <a:t>functions are called the most</a:t>
            </a:r>
            <a:r>
              <a:rPr lang="en-US" dirty="0" smtClean="0"/>
              <a:t>?</a:t>
            </a:r>
            <a:endParaRPr lang="en-US" dirty="0"/>
          </a:p>
          <a:p>
            <a:r>
              <a:rPr lang="en-US" dirty="0"/>
              <a:t>Profiling helps reduce the time it takes to identify and eliminate performance bottlenecks</a:t>
            </a:r>
          </a:p>
          <a:p>
            <a:endParaRPr lang="en-CA" dirty="0" smtClean="0"/>
          </a:p>
          <a:p>
            <a:endParaRPr lang="en-CA" dirty="0" smtClean="0"/>
          </a:p>
          <a:p>
            <a:endParaRPr lang="en-CA" dirty="0" smtClean="0"/>
          </a:p>
          <a:p>
            <a:endParaRPr lang="en-CA" dirty="0" smtClean="0"/>
          </a:p>
        </p:txBody>
      </p:sp>
      <p:pic>
        <p:nvPicPr>
          <p:cNvPr id="4" name="Picture 4" descr="C:\Users\keesio\AppData\Local\Microsoft\Windows\Temporary Internet Files\Content.IE5\GNYXCC70\MC90005396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0392" y="102044"/>
            <a:ext cx="861365" cy="844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35412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67000"/>
            <a:ext cx="7543800" cy="1143000"/>
          </a:xfrm>
        </p:spPr>
        <p:txBody>
          <a:bodyPr/>
          <a:lstStyle/>
          <a:p>
            <a:pPr algn="ctr"/>
            <a:r>
              <a:rPr lang="en-US" sz="3600" dirty="0" smtClean="0"/>
              <a:t>Profiling with CCS</a:t>
            </a:r>
            <a:endParaRPr lang="en-US" sz="3600" dirty="0"/>
          </a:p>
        </p:txBody>
      </p:sp>
    </p:spTree>
    <p:extLst>
      <p:ext uri="{BB962C8B-B14F-4D97-AF65-F5344CB8AC3E}">
        <p14:creationId xmlns:p14="http://schemas.microsoft.com/office/powerpoint/2010/main" val="20809260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67000"/>
            <a:ext cx="7543800" cy="1143000"/>
          </a:xfrm>
        </p:spPr>
        <p:txBody>
          <a:bodyPr/>
          <a:lstStyle/>
          <a:p>
            <a:pPr algn="ctr"/>
            <a:r>
              <a:rPr lang="en-US" dirty="0" smtClean="0"/>
              <a:t>Non-Instrumented</a:t>
            </a:r>
            <a:endParaRPr lang="en-US" dirty="0"/>
          </a:p>
        </p:txBody>
      </p:sp>
    </p:spTree>
    <p:extLst>
      <p:ext uri="{BB962C8B-B14F-4D97-AF65-F5344CB8AC3E}">
        <p14:creationId xmlns:p14="http://schemas.microsoft.com/office/powerpoint/2010/main" val="1411390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CCS Function Profiler</a:t>
            </a:r>
            <a:endParaRPr lang="en-US" dirty="0"/>
          </a:p>
        </p:txBody>
      </p:sp>
      <p:sp>
        <p:nvSpPr>
          <p:cNvPr id="135169" name="Content Placeholder 2"/>
          <p:cNvSpPr>
            <a:spLocks noGrp="1"/>
          </p:cNvSpPr>
          <p:nvPr>
            <p:ph idx="1"/>
          </p:nvPr>
        </p:nvSpPr>
        <p:spPr>
          <a:xfrm>
            <a:off x="323528" y="980728"/>
            <a:ext cx="8467725" cy="5328592"/>
          </a:xfrm>
        </p:spPr>
        <p:txBody>
          <a:bodyPr/>
          <a:lstStyle/>
          <a:p>
            <a:pPr>
              <a:lnSpc>
                <a:spcPct val="80000"/>
              </a:lnSpc>
            </a:pPr>
            <a:r>
              <a:rPr lang="en-US" altLang="en-US" dirty="0" smtClean="0"/>
              <a:t>Provides Function </a:t>
            </a:r>
            <a:r>
              <a:rPr lang="en-US" altLang="en-US" dirty="0"/>
              <a:t>Profiling information </a:t>
            </a:r>
            <a:r>
              <a:rPr lang="en-US" altLang="en-US" dirty="0" smtClean="0"/>
              <a:t>for all functions</a:t>
            </a:r>
          </a:p>
          <a:p>
            <a:pPr>
              <a:lnSpc>
                <a:spcPct val="80000"/>
              </a:lnSpc>
            </a:pPr>
            <a:r>
              <a:rPr lang="en-US" altLang="en-US" dirty="0"/>
              <a:t>Data Collection</a:t>
            </a:r>
          </a:p>
          <a:p>
            <a:pPr lvl="1">
              <a:lnSpc>
                <a:spcPct val="80000"/>
              </a:lnSpc>
            </a:pPr>
            <a:r>
              <a:rPr lang="en-US" altLang="en-US" dirty="0"/>
              <a:t>Simulator support is provided by collecting PCDT (PC discontinuity (branch)) data </a:t>
            </a:r>
          </a:p>
          <a:p>
            <a:pPr lvl="1">
              <a:lnSpc>
                <a:spcPct val="80000"/>
              </a:lnSpc>
            </a:pPr>
            <a:r>
              <a:rPr lang="en-US" altLang="en-US" dirty="0"/>
              <a:t>Hardware support is provided by setting breakpoints on each function entry/exit </a:t>
            </a:r>
            <a:r>
              <a:rPr lang="en-US" altLang="en-US" dirty="0" smtClean="0"/>
              <a:t>point and reading a counter on the target</a:t>
            </a:r>
            <a:endParaRPr lang="en-US" altLang="en-US" dirty="0"/>
          </a:p>
          <a:p>
            <a:pPr>
              <a:lnSpc>
                <a:spcPct val="80000"/>
              </a:lnSpc>
            </a:pPr>
            <a:r>
              <a:rPr lang="en-US" altLang="en-US" dirty="0"/>
              <a:t>Supported on:</a:t>
            </a:r>
          </a:p>
          <a:p>
            <a:pPr lvl="1">
              <a:lnSpc>
                <a:spcPct val="80000"/>
              </a:lnSpc>
            </a:pPr>
            <a:r>
              <a:rPr lang="en-US" altLang="en-US" dirty="0"/>
              <a:t>Simulation: ARM, </a:t>
            </a:r>
            <a:r>
              <a:rPr lang="en-US" altLang="en-US" dirty="0" smtClean="0"/>
              <a:t>C55x</a:t>
            </a:r>
            <a:r>
              <a:rPr lang="en-US" altLang="en-US" dirty="0"/>
              <a:t>, C6x</a:t>
            </a:r>
          </a:p>
          <a:p>
            <a:pPr lvl="1">
              <a:lnSpc>
                <a:spcPct val="80000"/>
              </a:lnSpc>
            </a:pPr>
            <a:r>
              <a:rPr lang="en-US" altLang="en-US" dirty="0"/>
              <a:t>Hardware: </a:t>
            </a:r>
            <a:r>
              <a:rPr lang="en-US" altLang="en-US" dirty="0" smtClean="0"/>
              <a:t>ARM7/9, C55x</a:t>
            </a:r>
            <a:endParaRPr lang="en-US" altLang="en-US" dirty="0"/>
          </a:p>
          <a:p>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14495192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CCS Function Profiler</a:t>
            </a:r>
            <a:endParaRPr lang="en-US" dirty="0"/>
          </a:p>
        </p:txBody>
      </p:sp>
      <p:sp>
        <p:nvSpPr>
          <p:cNvPr id="135169" name="Content Placeholder 2"/>
          <p:cNvSpPr>
            <a:spLocks noGrp="1"/>
          </p:cNvSpPr>
          <p:nvPr>
            <p:ph idx="1"/>
          </p:nvPr>
        </p:nvSpPr>
        <p:spPr>
          <a:xfrm>
            <a:off x="323528" y="980728"/>
            <a:ext cx="8467725" cy="5328592"/>
          </a:xfrm>
        </p:spPr>
        <p:txBody>
          <a:bodyPr/>
          <a:lstStyle/>
          <a:p>
            <a:r>
              <a:rPr lang="en-US" altLang="en-US" dirty="0" smtClean="0"/>
              <a:t>Pros</a:t>
            </a:r>
          </a:p>
          <a:p>
            <a:pPr lvl="1"/>
            <a:r>
              <a:rPr lang="en-US" altLang="en-US" dirty="0" smtClean="0"/>
              <a:t>Easy to use</a:t>
            </a:r>
          </a:p>
          <a:p>
            <a:pPr lvl="1"/>
            <a:r>
              <a:rPr lang="en-US" altLang="en-US" dirty="0" smtClean="0"/>
              <a:t>Works “out of the box” (no special tools or setup needed)</a:t>
            </a:r>
          </a:p>
          <a:p>
            <a:pPr lvl="1"/>
            <a:r>
              <a:rPr lang="en-US" altLang="en-US" dirty="0" smtClean="0"/>
              <a:t>Very effective on simulator targets</a:t>
            </a:r>
          </a:p>
          <a:p>
            <a:pPr lvl="2"/>
            <a:r>
              <a:rPr lang="en-US" altLang="en-US" dirty="0" smtClean="0"/>
              <a:t>Non-intrusive</a:t>
            </a:r>
          </a:p>
          <a:p>
            <a:pPr lvl="2"/>
            <a:r>
              <a:rPr lang="en-US" altLang="en-US" dirty="0" smtClean="0"/>
              <a:t>Good visibility</a:t>
            </a:r>
          </a:p>
          <a:p>
            <a:r>
              <a:rPr lang="en-US" altLang="en-US" dirty="0" smtClean="0"/>
              <a:t>Cons</a:t>
            </a:r>
          </a:p>
          <a:p>
            <a:pPr lvl="1"/>
            <a:r>
              <a:rPr lang="en-US" altLang="en-US" dirty="0" smtClean="0"/>
              <a:t>Breakpoint based on HW (halt target to read the counter)</a:t>
            </a:r>
          </a:p>
          <a:p>
            <a:pPr lvl="2"/>
            <a:r>
              <a:rPr lang="en-US" altLang="en-US" dirty="0" smtClean="0"/>
              <a:t>Intrusive (constant halts due to breakpoints)</a:t>
            </a:r>
          </a:p>
          <a:p>
            <a:pPr lvl="2"/>
            <a:r>
              <a:rPr lang="en-US" altLang="en-US" dirty="0" smtClean="0"/>
              <a:t>Unusable for programs in flash due to limited number of HW breakpoints</a:t>
            </a:r>
          </a:p>
          <a:p>
            <a:pPr lvl="1"/>
            <a:r>
              <a:rPr lang="en-US" altLang="en-US" dirty="0" smtClean="0"/>
              <a:t>Not supported on all devices or simulators</a:t>
            </a:r>
          </a:p>
          <a:p>
            <a:pPr lvl="2"/>
            <a:r>
              <a:rPr lang="en-US" altLang="en-US" dirty="0" smtClean="0"/>
              <a:t>Very limited support for HW targets</a:t>
            </a:r>
            <a:endParaRPr lang="en-US" altLang="en-US" dirty="0"/>
          </a:p>
          <a:p>
            <a:endParaRPr lang="en-CA" dirty="0" smtClean="0"/>
          </a:p>
          <a:p>
            <a:endParaRPr lang="en-CA" dirty="0" smtClean="0"/>
          </a:p>
          <a:p>
            <a:endParaRPr lang="en-CA" dirty="0" smtClean="0"/>
          </a:p>
          <a:p>
            <a:endParaRPr lang="en-CA" dirty="0" smtClean="0"/>
          </a:p>
        </p:txBody>
      </p:sp>
    </p:spTree>
    <p:extLst>
      <p:ext uri="{BB962C8B-B14F-4D97-AF65-F5344CB8AC3E}">
        <p14:creationId xmlns:p14="http://schemas.microsoft.com/office/powerpoint/2010/main" val="28502090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0402" y="1340768"/>
            <a:ext cx="5328592" cy="3539281"/>
          </a:xfrm>
        </p:spPr>
        <p:txBody>
          <a:bodyPr/>
          <a:lstStyle/>
          <a:p>
            <a:r>
              <a:rPr lang="en-US" i="1" dirty="0" smtClean="0"/>
              <a:t>Tools -&gt; Profile -&gt; Setup Profile Data Collection</a:t>
            </a:r>
            <a:endParaRPr lang="en-US" i="1" dirty="0"/>
          </a:p>
        </p:txBody>
      </p:sp>
      <p:sp>
        <p:nvSpPr>
          <p:cNvPr id="33793" name="Rectangle 2"/>
          <p:cNvSpPr>
            <a:spLocks noGrp="1" noChangeArrowheads="1"/>
          </p:cNvSpPr>
          <p:nvPr>
            <p:ph type="title"/>
          </p:nvPr>
        </p:nvSpPr>
        <p:spPr/>
        <p:txBody>
          <a:bodyPr/>
          <a:lstStyle/>
          <a:p>
            <a:pPr>
              <a:defRPr/>
            </a:pPr>
            <a:r>
              <a:rPr lang="en-CA" dirty="0"/>
              <a:t>CCS </a:t>
            </a:r>
            <a:r>
              <a:rPr lang="en-CA" dirty="0" smtClean="0"/>
              <a:t>Function Profiler</a:t>
            </a:r>
          </a:p>
        </p:txBody>
      </p:sp>
      <p:pic>
        <p:nvPicPr>
          <p:cNvPr id="2052" name="Picture 4" descr="C:\Users\keesio\Dropbox\Work\Munich2013\1-03-Profiling\ss\p0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5445224"/>
            <a:ext cx="8640960" cy="76764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keesio\Dropbox\Work\Munich2013\1-03-Profiling\ss\p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2564904"/>
            <a:ext cx="6109600" cy="2123703"/>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keesio\Dropbox\Work\Munich2013\1-03-Profiling\ss\p0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6379" y="602759"/>
            <a:ext cx="2286101" cy="4755615"/>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le 5"/>
          <p:cNvSpPr>
            <a:spLocks noChangeArrowheads="1"/>
          </p:cNvSpPr>
          <p:nvPr/>
        </p:nvSpPr>
        <p:spPr bwMode="auto">
          <a:xfrm>
            <a:off x="5106211" y="1628800"/>
            <a:ext cx="1944216" cy="1123712"/>
          </a:xfrm>
          <a:prstGeom prst="roundRect">
            <a:avLst>
              <a:gd name="adj" fmla="val 16667"/>
            </a:avLst>
          </a:prstGeom>
          <a:solidFill>
            <a:srgbClr val="66FFFF"/>
          </a:solidFill>
          <a:ln w="12700" algn="ctr">
            <a:solidFill>
              <a:schemeClr val="tx1"/>
            </a:solidFill>
            <a:round/>
            <a:headEnd type="none" w="sm" len="sm"/>
            <a:tailEnd type="none" w="sm" len="sm"/>
          </a:ln>
        </p:spPr>
        <p:txBody>
          <a:bodyPr wrap="square">
            <a:spAutoFit/>
          </a:bodyPr>
          <a:lstStyle/>
          <a:p>
            <a:r>
              <a:rPr lang="en-US" sz="1200" dirty="0" smtClean="0"/>
              <a:t>Select from a  variety of events to profile. </a:t>
            </a:r>
          </a:p>
          <a:p>
            <a:endParaRPr lang="en-US" sz="1200" dirty="0"/>
          </a:p>
          <a:p>
            <a:r>
              <a:rPr lang="en-US" sz="1200" dirty="0" smtClean="0"/>
              <a:t>NOTE: Available events vary per target</a:t>
            </a:r>
            <a:endParaRPr lang="en-US" sz="1200" dirty="0"/>
          </a:p>
        </p:txBody>
      </p:sp>
      <p:sp>
        <p:nvSpPr>
          <p:cNvPr id="13" name="Rounded Rectangle 5"/>
          <p:cNvSpPr>
            <a:spLocks noChangeArrowheads="1"/>
          </p:cNvSpPr>
          <p:nvPr/>
        </p:nvSpPr>
        <p:spPr bwMode="auto">
          <a:xfrm>
            <a:off x="2154192" y="5102985"/>
            <a:ext cx="2273792" cy="510778"/>
          </a:xfrm>
          <a:prstGeom prst="roundRect">
            <a:avLst>
              <a:gd name="adj" fmla="val 16667"/>
            </a:avLst>
          </a:prstGeom>
          <a:solidFill>
            <a:srgbClr val="66FFFF"/>
          </a:solidFill>
          <a:ln w="12700" algn="ctr">
            <a:solidFill>
              <a:schemeClr val="tx1"/>
            </a:solidFill>
            <a:round/>
            <a:headEnd type="none" w="sm" len="sm"/>
            <a:tailEnd type="none" w="sm" len="sm"/>
          </a:ln>
        </p:spPr>
        <p:txBody>
          <a:bodyPr wrap="square">
            <a:spAutoFit/>
          </a:bodyPr>
          <a:lstStyle/>
          <a:p>
            <a:r>
              <a:rPr lang="en-US" sz="1200" dirty="0" smtClean="0"/>
              <a:t>Both inclusive and exclusive counts are available</a:t>
            </a:r>
            <a:endParaRPr lang="en-US" sz="1200" dirty="0"/>
          </a:p>
        </p:txBody>
      </p:sp>
    </p:spTree>
    <p:extLst>
      <p:ext uri="{BB962C8B-B14F-4D97-AF65-F5344CB8AC3E}">
        <p14:creationId xmlns:p14="http://schemas.microsoft.com/office/powerpoint/2010/main" val="989272925"/>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1_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themeOverride>
</file>

<file path=ppt/theme/themeOverride2.xml><?xml version="1.0" encoding="utf-8"?>
<a:themeOverride xmlns:a="http://schemas.openxmlformats.org/drawingml/2006/main">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themeOverride>
</file>

<file path=docProps/app.xml><?xml version="1.0" encoding="utf-8"?>
<Properties xmlns="http://schemas.openxmlformats.org/officeDocument/2006/extended-properties" xmlns:vt="http://schemas.openxmlformats.org/officeDocument/2006/docPropsVTypes">
  <Template>TI_PPT_template</Template>
  <TotalTime>30074</TotalTime>
  <Words>1866</Words>
  <Application>Microsoft Office PowerPoint</Application>
  <PresentationFormat>On-screen Show (4:3)</PresentationFormat>
  <Paragraphs>380</Paragraphs>
  <Slides>32</Slides>
  <Notes>32</Notes>
  <HiddenSlides>1</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FinalPowerpoint</vt:lpstr>
      <vt:lpstr>Profiling (with CCS)</vt:lpstr>
      <vt:lpstr>"Program analysis tools are extremely important for understanding program behavior. Computer architects need such tools to evaluate how well programs will perform on new architectures. Software writers need tools to analyze their programs and identify critical sections of code. Compiler writers often use such tools to find out how well their instruction scheduling or branch prediction algorithm is performing..."   -- (ATOM, PLDI, '94)</vt:lpstr>
      <vt:lpstr>What is Profiling?</vt:lpstr>
      <vt:lpstr>Why Profile? </vt:lpstr>
      <vt:lpstr>Profiling with CCS</vt:lpstr>
      <vt:lpstr>Non-Instrumented</vt:lpstr>
      <vt:lpstr>CCS Function Profiler</vt:lpstr>
      <vt:lpstr>CCS Function Profiler</vt:lpstr>
      <vt:lpstr>CCS Function Profiler</vt:lpstr>
      <vt:lpstr>CCS Code Coverage Tool</vt:lpstr>
      <vt:lpstr>CCS Code Coverage Tool</vt:lpstr>
      <vt:lpstr>View Function and Line Coverage Results</vt:lpstr>
      <vt:lpstr>CCS Profile Clock</vt:lpstr>
      <vt:lpstr>CCS Profile Clock</vt:lpstr>
      <vt:lpstr>CCS Profile Clock</vt:lpstr>
      <vt:lpstr>Processor Trace</vt:lpstr>
      <vt:lpstr>Processor Trace</vt:lpstr>
      <vt:lpstr>Processor Trace - Trace Viewer</vt:lpstr>
      <vt:lpstr>Processor Trace – Function Profiler</vt:lpstr>
      <vt:lpstr>System Trace</vt:lpstr>
      <vt:lpstr>System Trace</vt:lpstr>
      <vt:lpstr>System Trace – Trace Viewer</vt:lpstr>
      <vt:lpstr>Trace Features Per Emulator</vt:lpstr>
      <vt:lpstr>Trace Features Per Device</vt:lpstr>
      <vt:lpstr>Instrumented</vt:lpstr>
      <vt:lpstr>Compiler Path Profiling</vt:lpstr>
      <vt:lpstr>Compiler Path Profiling</vt:lpstr>
      <vt:lpstr>Path Profiling – Generate Code Coverage</vt:lpstr>
      <vt:lpstr>Path Profiling – Generate Code Coverage</vt:lpstr>
      <vt:lpstr>System Analyzer / UIA</vt:lpstr>
      <vt:lpstr>System Analyzer / UIA</vt:lpstr>
      <vt:lpstr>System Analyzer</vt:lpstr>
    </vt:vector>
  </TitlesOfParts>
  <Company>Texas Instruments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CCS Overview Workshop</dc:title>
  <dc:subject>Code Composer Studio</dc:subject>
  <dc:creator>Ki-Soo Lee &amp; John Stevenson</dc:creator>
  <cp:lastModifiedBy>Lee, Ki-Soo</cp:lastModifiedBy>
  <cp:revision>2358</cp:revision>
  <cp:lastPrinted>2013-09-19T13:16:11Z</cp:lastPrinted>
  <dcterms:created xsi:type="dcterms:W3CDTF">2009-02-27T20:15:19Z</dcterms:created>
  <dcterms:modified xsi:type="dcterms:W3CDTF">2014-03-07T18:51:26Z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0x010100F8100CAD4EA2FB488A17BA6F18446178</vt:lpwstr>
  </property>
</Properties>
</file>