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820" autoAdjust="0"/>
  </p:normalViewPr>
  <p:slideViewPr>
    <p:cSldViewPr>
      <p:cViewPr varScale="1">
        <p:scale>
          <a:sx n="64" d="100"/>
          <a:sy n="64" d="100"/>
        </p:scale>
        <p:origin x="-16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90C76-D67E-4BA6-9F8C-81BF015B89B7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5FE48-4657-4C65-B7A5-CB955232A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75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5818" indent="-2830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027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4838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7649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0460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3271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6082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48892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6D5E740-C64E-4E13-86F2-38ECE0B752D1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32099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51298F9A-EF15-4664-887D-6C7AA5CE1E11}" type="slidenum">
              <a:rPr lang="en-US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32100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8E40296B-951F-4E8E-9BDE-1CF3B4502BE4}" type="slidenum">
              <a:rPr lang="en-US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32101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477D722-3F2A-4CE8-A133-E9FC8CABE897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32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In a Buck converter, it is obvious that the power switches is going to be part of the high di/dt loop, but which ground connection is more critical than the others? How  we find out is by identifying the current path of the two sub-sections in switching period of this converter. 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  <a:p>
            <a:pPr eaLnBrk="1" hangingPunct="1"/>
            <a:r>
              <a:rPr lang="en-US" smtClean="0">
                <a:latin typeface="Arial" pitchFamily="34" charset="0"/>
              </a:rPr>
              <a:t>When the high-set FET is on, the current is going to go through the blue trace, and when the low-set FET is on, the current is going to through the pink trace, shown in this slide. And if a branch contains both of the two colored lines, that means 100% of the time of the switching period, there is current going through this branch, and we consider that a DC current path. If a branch only contains one of the colored lines, that means only a part of the switching period has a current going through this branch, and the current is going to be discontinuous.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 So, we consider those to be high di/dt paths and the critical paths of the PCB layout. So, in Buck converter, this is shown as the shaded loop, which contains the high-side switch, the low-side switch, and the input capacitor.</a:t>
            </a:r>
          </a:p>
          <a:p>
            <a:pPr eaLnBrk="1" hangingPunct="1"/>
            <a:endParaRPr lang="en-US" b="1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5818" indent="-2830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027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4838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7649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0460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3271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6082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48892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512AC1F-4951-4988-9D8C-068EC100070D}" type="slidenum">
              <a:rPr lang="en-US" smtClean="0">
                <a:solidFill>
                  <a:prstClr val="black"/>
                </a:solidFill>
              </a:rPr>
              <a:pPr eaLnBrk="1" hangingPunct="1"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33123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096413A-F4BF-4DD0-8E62-F970C58D7240}" type="slidenum">
              <a:rPr lang="en-US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33124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5FBB3764-8E3D-4F2A-83AC-F2DCCC3B9CA6}" type="slidenum">
              <a:rPr lang="en-US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33125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D02C0D9-DC56-40C7-BF8E-FF4BF2B13FCD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33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We can do the same thing in the Boost converter, and the critical path is contained by the two switching components and the output capacitor.</a:t>
            </a:r>
          </a:p>
          <a:p>
            <a:pPr eaLnBrk="1" hangingPunct="1"/>
            <a:endParaRPr lang="en-US" b="1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5818" indent="-2830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027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4838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7649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0460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3271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6082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48892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C397732-B07A-46AC-94CC-61F5F39AF367}" type="slidenum">
              <a:rPr lang="en-US" smtClean="0">
                <a:solidFill>
                  <a:prstClr val="black"/>
                </a:solidFill>
              </a:rPr>
              <a:pPr eaLnBrk="1" hangingPunct="1"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34147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79C1476-03BC-45B7-B4D7-D7E09678EDB7}" type="slidenum">
              <a:rPr lang="en-US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34148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0055DCC8-7E90-4716-9DBB-7EE85AD6A4E7}" type="slidenum">
              <a:rPr lang="en-US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34149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9ED8A9D-4846-48A3-A5DC-D2F62C9CA49E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34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Now, inverting Buck boost is shown here, and the Buck boost. In both the input and output current are discontinuous.</a:t>
            </a:r>
            <a:endParaRPr lang="en-US" b="1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6C886BB2-49A2-44FF-977E-792A5D357C30}" type="slidenum">
              <a:rPr lang="en-US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35171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F8E43235-373F-450C-9C60-9D7BFBECE5EE}" type="slidenum">
              <a:rPr lang="en-US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35172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EC3BC646-EA02-46DB-BAE6-8CC44CDFDBE4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35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7927628" lvl="1" indent="-37470100"/>
            <a:r>
              <a:rPr lang="en-US" smtClean="0">
                <a:latin typeface="Arial" pitchFamily="34" charset="0"/>
                <a:cs typeface="Arial" pitchFamily="34" charset="0"/>
              </a:rPr>
              <a:t>Layout the pcb with the small loops.  Sometimes extra capacitors are </a:t>
            </a:r>
          </a:p>
          <a:p>
            <a:pPr marL="37927628" lvl="1" indent="-37470100"/>
            <a:r>
              <a:rPr lang="en-US" smtClean="0">
                <a:latin typeface="Arial" pitchFamily="34" charset="0"/>
                <a:cs typeface="Arial" pitchFamily="34" charset="0"/>
              </a:rPr>
              <a:t>Needed to bypass the noise.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5818" indent="-2830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027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4838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7649" indent="-22640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0460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3271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6082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48892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6F8B302-6595-4412-8E49-6F0488A4CC6C}" type="slidenum">
              <a:rPr lang="en-US" smtClean="0">
                <a:solidFill>
                  <a:prstClr val="black"/>
                </a:solidFill>
              </a:rPr>
              <a:pPr eaLnBrk="1" hangingPunct="1"/>
              <a:t>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36195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DCDB6761-78FD-4A91-88BA-056B2030CC8A}" type="slidenum">
              <a:rPr lang="en-US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36196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E09D4B1-469B-4880-8F9D-D2478A42B702}" type="slidenum">
              <a:rPr lang="en-US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36197" name="Rectangle 7"/>
          <p:cNvSpPr txBox="1">
            <a:spLocks noGrp="1" noChangeArrowheads="1"/>
          </p:cNvSpPr>
          <p:nvPr/>
        </p:nvSpPr>
        <p:spPr bwMode="auto">
          <a:xfrm>
            <a:off x="3884997" y="8685856"/>
            <a:ext cx="2971433" cy="4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A9CB1AF3-B690-495B-9197-AAE120715C95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36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="1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1c_revBlack_rgb_powerpoin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5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28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7" name="Picture 29" descr="ti_stk_2c_pos_rgb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1FBFC-1CFF-4270-AE19-F15292D65B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862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03656-6E10-4705-A8BE-17F84037CD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5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F1FDD-BB88-4BF6-AF43-1377BCF984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02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C533D-FF9B-42CC-9FF3-AF6B083CF6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59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0BFA0-2F94-4E34-8CA2-45C32C0F46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89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DB287-3570-4849-98E7-8416D02CAA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5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F8644-A79F-44B6-AD17-6FB718280A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67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2F61-3CDB-4CE4-922C-29085338A0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86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0FEB3-8C42-4380-B854-8690A96E6A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43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718EC-69B8-46FE-B4ED-A2D30F8D76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69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2A55F-1981-45DB-A8A9-5C746233A5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27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78538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CE4C71-ED62-4DE1-988E-AAE3F1FE0BC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19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2" name="Picture 30" descr="ti_stk_2c_pos_rgb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TCON-logo-TechSummits-4c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504" y="163218"/>
            <a:ext cx="929403" cy="42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05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0" lang="en-US" sz="3200" b="1" i="0" u="none" strike="noStrike" kern="0" cap="none" spc="0" normalizeH="0" baseline="0" noProof="0" dirty="0" smtClean="0">
          <a:ln>
            <a:noFill/>
          </a:ln>
          <a:solidFill>
            <a:srgbClr val="32B4CE"/>
          </a:solidFill>
          <a:effectLst/>
          <a:uLnTx/>
          <a:uFillTx/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6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Relationship Id="rId9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slide" Target="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slide" Target="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46877C3-FE32-4A06-9FA9-0AAE0B0623D2}" type="slidenum">
              <a:rPr lang="en-US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27651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616200" y="2419350"/>
          <a:ext cx="6108700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4" imgW="2196404" imgH="770972" progId="Visio.Drawing.11">
                  <p:embed/>
                </p:oleObj>
              </mc:Choice>
              <mc:Fallback>
                <p:oleObj name="Visio" r:id="rId4" imgW="2196404" imgH="77097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2419350"/>
                        <a:ext cx="6108700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 Critical Path</a:t>
            </a: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381000" y="1371600"/>
            <a:ext cx="2057400" cy="1295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Buck Converter</a:t>
            </a:r>
          </a:p>
        </p:txBody>
      </p:sp>
      <p:sp>
        <p:nvSpPr>
          <p:cNvPr id="27654" name="Rectangle 10"/>
          <p:cNvSpPr>
            <a:spLocks noChangeArrowheads="1"/>
          </p:cNvSpPr>
          <p:nvPr/>
        </p:nvSpPr>
        <p:spPr bwMode="auto">
          <a:xfrm>
            <a:off x="381000" y="2895600"/>
            <a:ext cx="2057400" cy="1295400"/>
          </a:xfrm>
          <a:prstGeom prst="rect">
            <a:avLst/>
          </a:prstGeom>
          <a:solidFill>
            <a:srgbClr val="B2B2B2"/>
          </a:solidFill>
          <a:ln w="19050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Boost Converter</a:t>
            </a: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381000" y="4419600"/>
            <a:ext cx="2057400" cy="1295400"/>
          </a:xfrm>
          <a:prstGeom prst="rect">
            <a:avLst/>
          </a:prstGeom>
          <a:solidFill>
            <a:srgbClr val="B2B2B2"/>
          </a:solidFill>
          <a:ln w="19050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Buck-Boost Converter</a:t>
            </a: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2457450" y="1371600"/>
            <a:ext cx="76200" cy="1295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2514600" y="1371600"/>
            <a:ext cx="6248400" cy="434340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2880" tIns="137160" rIns="182880" bIns="137160" anchor="ctr"/>
          <a:lstStyle/>
          <a:p>
            <a:pPr marL="195263" indent="-195263" defTabSz="912813" eaLnBrk="0" fontAlgn="base" hangingPunct="0">
              <a:spcBef>
                <a:spcPct val="75000"/>
              </a:spcBef>
              <a:spcAft>
                <a:spcPct val="0"/>
              </a:spcAft>
              <a:buClr>
                <a:srgbClr val="808080"/>
              </a:buClr>
              <a:buFont typeface="Arial" pitchFamily="34" charset="0"/>
              <a:buChar char="•"/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456238" y="2794000"/>
            <a:ext cx="2098675" cy="1539875"/>
            <a:chOff x="3401" y="1200"/>
            <a:chExt cx="1074" cy="776"/>
          </a:xfrm>
        </p:grpSpPr>
        <p:sp>
          <p:nvSpPr>
            <p:cNvPr id="27672" name="Rectangle 16"/>
            <p:cNvSpPr>
              <a:spLocks noChangeArrowheads="1"/>
            </p:cNvSpPr>
            <p:nvPr/>
          </p:nvSpPr>
          <p:spPr bwMode="auto">
            <a:xfrm>
              <a:off x="3407" y="1200"/>
              <a:ext cx="1062" cy="776"/>
            </a:xfrm>
            <a:prstGeom prst="rect">
              <a:avLst/>
            </a:prstGeom>
            <a:noFill/>
            <a:ln w="25400" algn="ctr">
              <a:solidFill>
                <a:srgbClr val="FF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73" name="Line 17"/>
            <p:cNvSpPr>
              <a:spLocks noChangeShapeType="1"/>
            </p:cNvSpPr>
            <p:nvPr/>
          </p:nvSpPr>
          <p:spPr bwMode="auto">
            <a:xfrm flipH="1">
              <a:off x="4469" y="1419"/>
              <a:ext cx="6" cy="39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74" name="Line 18"/>
            <p:cNvSpPr>
              <a:spLocks noChangeShapeType="1"/>
            </p:cNvSpPr>
            <p:nvPr/>
          </p:nvSpPr>
          <p:spPr bwMode="auto">
            <a:xfrm flipV="1">
              <a:off x="3401" y="1364"/>
              <a:ext cx="0" cy="35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724275" y="2716213"/>
            <a:ext cx="3917950" cy="1712912"/>
            <a:chOff x="2104" y="1170"/>
            <a:chExt cx="2407" cy="849"/>
          </a:xfrm>
        </p:grpSpPr>
        <p:sp>
          <p:nvSpPr>
            <p:cNvPr id="27669" name="Rectangle 20"/>
            <p:cNvSpPr>
              <a:spLocks noChangeArrowheads="1"/>
            </p:cNvSpPr>
            <p:nvPr/>
          </p:nvSpPr>
          <p:spPr bwMode="auto">
            <a:xfrm>
              <a:off x="2104" y="1170"/>
              <a:ext cx="2407" cy="843"/>
            </a:xfrm>
            <a:prstGeom prst="rect">
              <a:avLst/>
            </a:prstGeom>
            <a:noFill/>
            <a:ln w="25400" algn="ctr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70" name="Line 21"/>
            <p:cNvSpPr>
              <a:spLocks noChangeShapeType="1"/>
            </p:cNvSpPr>
            <p:nvPr/>
          </p:nvSpPr>
          <p:spPr bwMode="auto">
            <a:xfrm>
              <a:off x="2789" y="1170"/>
              <a:ext cx="34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671" name="Line 22"/>
            <p:cNvSpPr>
              <a:spLocks noChangeShapeType="1"/>
            </p:cNvSpPr>
            <p:nvPr/>
          </p:nvSpPr>
          <p:spPr bwMode="auto">
            <a:xfrm flipH="1">
              <a:off x="2571" y="2013"/>
              <a:ext cx="358" cy="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821113" y="2822575"/>
            <a:ext cx="1471612" cy="2690813"/>
            <a:chOff x="3773488" y="2136775"/>
            <a:chExt cx="1471612" cy="2690813"/>
          </a:xfrm>
        </p:grpSpPr>
        <p:sp>
          <p:nvSpPr>
            <p:cNvPr id="27665" name="Rectangle 23"/>
            <p:cNvSpPr>
              <a:spLocks noChangeArrowheads="1"/>
            </p:cNvSpPr>
            <p:nvPr/>
          </p:nvSpPr>
          <p:spPr bwMode="auto">
            <a:xfrm>
              <a:off x="3773488" y="2136775"/>
              <a:ext cx="1452562" cy="1481138"/>
            </a:xfrm>
            <a:prstGeom prst="rect">
              <a:avLst/>
            </a:prstGeom>
            <a:solidFill>
              <a:srgbClr val="FF0000">
                <a:alpha val="30980"/>
              </a:srgbClr>
            </a:solidFill>
            <a:ln w="19050" algn="ctr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27666" name="Group 23"/>
            <p:cNvGrpSpPr>
              <a:grpSpLocks/>
            </p:cNvGrpSpPr>
            <p:nvPr/>
          </p:nvGrpSpPr>
          <p:grpSpPr bwMode="auto">
            <a:xfrm>
              <a:off x="4022725" y="3311525"/>
              <a:ext cx="1222375" cy="1516063"/>
              <a:chOff x="4022725" y="3311525"/>
              <a:chExt cx="1222375" cy="1516063"/>
            </a:xfrm>
          </p:grpSpPr>
          <p:sp>
            <p:nvSpPr>
              <p:cNvPr id="27667" name="Text Box 25"/>
              <p:cNvSpPr txBox="1">
                <a:spLocks noChangeArrowheads="1"/>
              </p:cNvSpPr>
              <p:nvPr/>
            </p:nvSpPr>
            <p:spPr bwMode="auto">
              <a:xfrm>
                <a:off x="4022725" y="4186238"/>
                <a:ext cx="1222375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</a:rPr>
                  <a:t>Critical path</a:t>
                </a:r>
              </a:p>
            </p:txBody>
          </p:sp>
          <p:sp>
            <p:nvSpPr>
              <p:cNvPr id="27668" name="Line 26"/>
              <p:cNvSpPr>
                <a:spLocks noChangeShapeType="1"/>
              </p:cNvSpPr>
              <p:nvPr/>
            </p:nvSpPr>
            <p:spPr bwMode="auto">
              <a:xfrm flipV="1">
                <a:off x="4640263" y="3311525"/>
                <a:ext cx="19050" cy="8461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2676525" y="1638300"/>
            <a:ext cx="2390775" cy="904875"/>
            <a:chOff x="2676525" y="1638300"/>
            <a:chExt cx="2390775" cy="904875"/>
          </a:xfrm>
        </p:grpSpPr>
        <p:pic>
          <p:nvPicPr>
            <p:cNvPr id="27663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5125" y="2276475"/>
              <a:ext cx="723900" cy="2667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4" name="TextBox 31"/>
            <p:cNvSpPr txBox="1">
              <a:spLocks noChangeArrowheads="1"/>
            </p:cNvSpPr>
            <p:nvPr/>
          </p:nvSpPr>
          <p:spPr bwMode="auto">
            <a:xfrm>
              <a:off x="2676525" y="1638300"/>
              <a:ext cx="2390775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</a:rPr>
                <a:t>Switching Current exist in the input side</a:t>
              </a:r>
            </a:p>
          </p:txBody>
        </p:sp>
      </p:grpSp>
      <p:sp>
        <p:nvSpPr>
          <p:cNvPr id="26" name="Left Arrow 25">
            <a:hlinkClick r:id="rId7" action="ppaction://hlinksldjump"/>
          </p:cNvPr>
          <p:cNvSpPr/>
          <p:nvPr/>
        </p:nvSpPr>
        <p:spPr>
          <a:xfrm>
            <a:off x="8077200" y="6372225"/>
            <a:ext cx="561975" cy="3714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82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C7AFC53-9F5A-41B4-9B2B-0A5286E3F400}" type="slidenum">
              <a:rPr lang="en-US" smtClean="0">
                <a:solidFill>
                  <a:srgbClr val="000000"/>
                </a:solidFill>
              </a:rPr>
              <a:pPr eaLnBrk="1" hangingPunct="1"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28675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711450" y="2303463"/>
          <a:ext cx="585946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4" imgW="2196404" imgH="770972" progId="Visio.Drawing.11">
                  <p:embed/>
                </p:oleObj>
              </mc:Choice>
              <mc:Fallback>
                <p:oleObj name="Visio" r:id="rId4" imgW="2196404" imgH="77097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2303463"/>
                        <a:ext cx="5859463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2514600" y="1371600"/>
            <a:ext cx="6248400" cy="434340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2880" tIns="137160" rIns="182880" bIns="137160" anchor="ctr"/>
          <a:lstStyle/>
          <a:p>
            <a:pPr marL="195263" indent="-195263" defTabSz="912813" eaLnBrk="0" fontAlgn="base" hangingPunct="0">
              <a:spcBef>
                <a:spcPct val="75000"/>
              </a:spcBef>
              <a:spcAft>
                <a:spcPct val="0"/>
              </a:spcAft>
              <a:buClr>
                <a:srgbClr val="808080"/>
              </a:buClr>
              <a:buFont typeface="Arial" pitchFamily="34" charset="0"/>
              <a:buChar char="•"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 Critical Path</a:t>
            </a: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381000" y="1371600"/>
            <a:ext cx="2057400" cy="1295400"/>
          </a:xfrm>
          <a:prstGeom prst="rect">
            <a:avLst/>
          </a:prstGeom>
          <a:solidFill>
            <a:srgbClr val="B2B2B2"/>
          </a:solidFill>
          <a:ln w="19050" algn="ctr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Buck Converter</a:t>
            </a:r>
          </a:p>
        </p:txBody>
      </p:sp>
      <p:sp>
        <p:nvSpPr>
          <p:cNvPr id="28679" name="Rectangle 10"/>
          <p:cNvSpPr>
            <a:spLocks noChangeArrowheads="1"/>
          </p:cNvSpPr>
          <p:nvPr/>
        </p:nvSpPr>
        <p:spPr bwMode="auto">
          <a:xfrm>
            <a:off x="381000" y="2895600"/>
            <a:ext cx="2057400" cy="1295400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Boost Converter</a:t>
            </a:r>
          </a:p>
        </p:txBody>
      </p:sp>
      <p:sp>
        <p:nvSpPr>
          <p:cNvPr id="28680" name="Rectangle 13"/>
          <p:cNvSpPr>
            <a:spLocks noChangeArrowheads="1"/>
          </p:cNvSpPr>
          <p:nvPr/>
        </p:nvSpPr>
        <p:spPr bwMode="auto">
          <a:xfrm>
            <a:off x="381000" y="4419600"/>
            <a:ext cx="2057400" cy="1295400"/>
          </a:xfrm>
          <a:prstGeom prst="rect">
            <a:avLst/>
          </a:prstGeom>
          <a:solidFill>
            <a:srgbClr val="B2B2B2"/>
          </a:solidFill>
          <a:ln w="19050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Buck-Boost Converter</a:t>
            </a:r>
          </a:p>
        </p:txBody>
      </p:sp>
      <p:sp>
        <p:nvSpPr>
          <p:cNvPr id="3084" name="Rectangle 6"/>
          <p:cNvSpPr>
            <a:spLocks noChangeArrowheads="1"/>
          </p:cNvSpPr>
          <p:nvPr/>
        </p:nvSpPr>
        <p:spPr bwMode="auto">
          <a:xfrm>
            <a:off x="2438400" y="2895600"/>
            <a:ext cx="76200" cy="1295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02063" y="2725738"/>
            <a:ext cx="1366837" cy="1393825"/>
            <a:chOff x="3401" y="1200"/>
            <a:chExt cx="1074" cy="776"/>
          </a:xfrm>
        </p:grpSpPr>
        <p:sp>
          <p:nvSpPr>
            <p:cNvPr id="28693" name="Rectangle 12"/>
            <p:cNvSpPr>
              <a:spLocks noChangeArrowheads="1"/>
            </p:cNvSpPr>
            <p:nvPr/>
          </p:nvSpPr>
          <p:spPr bwMode="auto">
            <a:xfrm>
              <a:off x="3407" y="1200"/>
              <a:ext cx="1062" cy="776"/>
            </a:xfrm>
            <a:prstGeom prst="rect">
              <a:avLst/>
            </a:prstGeom>
            <a:noFill/>
            <a:ln w="25400" algn="ctr">
              <a:solidFill>
                <a:srgbClr val="FF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694" name="Line 13"/>
            <p:cNvSpPr>
              <a:spLocks noChangeShapeType="1"/>
            </p:cNvSpPr>
            <p:nvPr/>
          </p:nvSpPr>
          <p:spPr bwMode="auto">
            <a:xfrm flipH="1">
              <a:off x="4469" y="1419"/>
              <a:ext cx="6" cy="39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695" name="Line 14"/>
            <p:cNvSpPr>
              <a:spLocks noChangeShapeType="1"/>
            </p:cNvSpPr>
            <p:nvPr/>
          </p:nvSpPr>
          <p:spPr bwMode="auto">
            <a:xfrm flipV="1">
              <a:off x="3401" y="1364"/>
              <a:ext cx="0" cy="35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740150" y="2649538"/>
            <a:ext cx="3736975" cy="1600200"/>
            <a:chOff x="2030" y="1164"/>
            <a:chExt cx="2626" cy="1008"/>
          </a:xfrm>
        </p:grpSpPr>
        <p:sp>
          <p:nvSpPr>
            <p:cNvPr id="28690" name="Rectangle 15"/>
            <p:cNvSpPr>
              <a:spLocks noChangeArrowheads="1"/>
            </p:cNvSpPr>
            <p:nvPr/>
          </p:nvSpPr>
          <p:spPr bwMode="auto">
            <a:xfrm>
              <a:off x="2030" y="1164"/>
              <a:ext cx="2626" cy="1007"/>
            </a:xfrm>
            <a:prstGeom prst="rect">
              <a:avLst/>
            </a:prstGeom>
            <a:noFill/>
            <a:ln w="25400" algn="ctr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691" name="Line 16"/>
            <p:cNvSpPr>
              <a:spLocks noChangeShapeType="1"/>
            </p:cNvSpPr>
            <p:nvPr/>
          </p:nvSpPr>
          <p:spPr bwMode="auto">
            <a:xfrm>
              <a:off x="2819" y="1164"/>
              <a:ext cx="34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692" name="Line 17"/>
            <p:cNvSpPr>
              <a:spLocks noChangeShapeType="1"/>
            </p:cNvSpPr>
            <p:nvPr/>
          </p:nvSpPr>
          <p:spPr bwMode="auto">
            <a:xfrm flipH="1" flipV="1">
              <a:off x="2866" y="2164"/>
              <a:ext cx="354" cy="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348288" y="2736850"/>
            <a:ext cx="2001837" cy="2447925"/>
            <a:chOff x="5348288" y="2127250"/>
            <a:chExt cx="2001837" cy="2447925"/>
          </a:xfrm>
        </p:grpSpPr>
        <p:sp>
          <p:nvSpPr>
            <p:cNvPr id="28687" name="Rectangle 18"/>
            <p:cNvSpPr>
              <a:spLocks noChangeArrowheads="1"/>
            </p:cNvSpPr>
            <p:nvPr/>
          </p:nvSpPr>
          <p:spPr bwMode="auto">
            <a:xfrm>
              <a:off x="5473700" y="2127250"/>
              <a:ext cx="1876425" cy="1403350"/>
            </a:xfrm>
            <a:prstGeom prst="rect">
              <a:avLst/>
            </a:prstGeom>
            <a:solidFill>
              <a:srgbClr val="FF0000">
                <a:alpha val="30980"/>
              </a:srgbClr>
            </a:solidFill>
            <a:ln w="19050" algn="ctr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688" name="Text Box 19"/>
            <p:cNvSpPr txBox="1">
              <a:spLocks noChangeArrowheads="1"/>
            </p:cNvSpPr>
            <p:nvPr/>
          </p:nvSpPr>
          <p:spPr bwMode="auto">
            <a:xfrm>
              <a:off x="5348288" y="3933825"/>
              <a:ext cx="12223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Critical path</a:t>
              </a:r>
            </a:p>
          </p:txBody>
        </p:sp>
        <p:sp>
          <p:nvSpPr>
            <p:cNvPr id="28689" name="Line 20"/>
            <p:cNvSpPr>
              <a:spLocks noChangeShapeType="1"/>
            </p:cNvSpPr>
            <p:nvPr/>
          </p:nvSpPr>
          <p:spPr bwMode="auto">
            <a:xfrm flipV="1">
              <a:off x="6034088" y="3157538"/>
              <a:ext cx="230187" cy="7604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2143125"/>
            <a:ext cx="723900" cy="2667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Left Arrow 22">
            <a:hlinkClick r:id="rId7" action="ppaction://hlinksldjump"/>
          </p:cNvPr>
          <p:cNvSpPr/>
          <p:nvPr/>
        </p:nvSpPr>
        <p:spPr>
          <a:xfrm>
            <a:off x="8077200" y="6372225"/>
            <a:ext cx="561975" cy="3714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25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F63EAED-8D6F-48B9-A5EC-E4097D5210FA}" type="slidenum">
              <a:rPr lang="en-US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29699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817813" y="1412875"/>
          <a:ext cx="5676900" cy="18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Visio" r:id="rId4" imgW="2312916" imgH="770972" progId="Visio.Drawing.11">
                  <p:embed/>
                </p:oleObj>
              </mc:Choice>
              <mc:Fallback>
                <p:oleObj name="Visio" r:id="rId4" imgW="2312916" imgH="77097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1412875"/>
                        <a:ext cx="5676900" cy="189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Rectangle 8"/>
          <p:cNvSpPr>
            <a:spLocks noChangeArrowheads="1"/>
          </p:cNvSpPr>
          <p:nvPr/>
        </p:nvSpPr>
        <p:spPr bwMode="auto">
          <a:xfrm>
            <a:off x="2514600" y="1371600"/>
            <a:ext cx="6248400" cy="434340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2880" tIns="137160" rIns="182880" bIns="137160" anchor="ctr"/>
          <a:lstStyle/>
          <a:p>
            <a:pPr marL="195263" indent="-195263" defTabSz="912813" eaLnBrk="0" fontAlgn="base" hangingPunct="0">
              <a:spcBef>
                <a:spcPct val="75000"/>
              </a:spcBef>
              <a:spcAft>
                <a:spcPct val="0"/>
              </a:spcAft>
              <a:buClr>
                <a:srgbClr val="808080"/>
              </a:buClr>
              <a:buFont typeface="Arial" pitchFamily="34" charset="0"/>
              <a:buChar char="•"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Identify Critical Path</a:t>
            </a: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381000" y="1371600"/>
            <a:ext cx="2057400" cy="1295400"/>
          </a:xfrm>
          <a:prstGeom prst="rect">
            <a:avLst/>
          </a:prstGeom>
          <a:solidFill>
            <a:srgbClr val="B2B2B2"/>
          </a:solidFill>
          <a:ln w="19050" algn="ctr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Buck Converter</a:t>
            </a:r>
          </a:p>
        </p:txBody>
      </p:sp>
      <p:sp>
        <p:nvSpPr>
          <p:cNvPr id="29703" name="Rectangle 10"/>
          <p:cNvSpPr>
            <a:spLocks noChangeArrowheads="1"/>
          </p:cNvSpPr>
          <p:nvPr/>
        </p:nvSpPr>
        <p:spPr bwMode="auto">
          <a:xfrm>
            <a:off x="381000" y="2895600"/>
            <a:ext cx="2057400" cy="1295400"/>
          </a:xfrm>
          <a:prstGeom prst="rect">
            <a:avLst/>
          </a:prstGeom>
          <a:solidFill>
            <a:srgbClr val="B2B2B2"/>
          </a:solidFill>
          <a:ln w="19050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Boost Converter</a:t>
            </a:r>
          </a:p>
        </p:txBody>
      </p:sp>
      <p:sp>
        <p:nvSpPr>
          <p:cNvPr id="29704" name="Rectangle 13"/>
          <p:cNvSpPr>
            <a:spLocks noChangeArrowheads="1"/>
          </p:cNvSpPr>
          <p:nvPr/>
        </p:nvSpPr>
        <p:spPr bwMode="auto">
          <a:xfrm>
            <a:off x="381000" y="4419600"/>
            <a:ext cx="2057400" cy="1295400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Buck-Boost Converter</a:t>
            </a:r>
          </a:p>
        </p:txBody>
      </p:sp>
      <p:sp>
        <p:nvSpPr>
          <p:cNvPr id="4108" name="Rectangle 6"/>
          <p:cNvSpPr>
            <a:spLocks noChangeArrowheads="1"/>
          </p:cNvSpPr>
          <p:nvPr/>
        </p:nvSpPr>
        <p:spPr bwMode="auto">
          <a:xfrm>
            <a:off x="2438400" y="4419600"/>
            <a:ext cx="76200" cy="1295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29706" name="Object 3"/>
          <p:cNvGraphicFramePr>
            <a:graphicFrameLocks noChangeAspect="1"/>
          </p:cNvGraphicFramePr>
          <p:nvPr/>
        </p:nvGraphicFramePr>
        <p:xfrm>
          <a:off x="2962275" y="3813175"/>
          <a:ext cx="5076825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Visio" r:id="rId6" imgW="2196465" imgH="771144" progId="Visio.Drawing.11">
                  <p:embed/>
                </p:oleObj>
              </mc:Choice>
              <mc:Fallback>
                <p:oleObj name="Visio" r:id="rId6" imgW="2196465" imgH="77114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3813175"/>
                        <a:ext cx="5076825" cy="178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3684588" y="1663700"/>
            <a:ext cx="2824162" cy="3810000"/>
            <a:chOff x="3684588" y="1663700"/>
            <a:chExt cx="2824162" cy="3810000"/>
          </a:xfrm>
        </p:grpSpPr>
        <p:grpSp>
          <p:nvGrpSpPr>
            <p:cNvPr id="29732" name="Group 11"/>
            <p:cNvGrpSpPr>
              <a:grpSpLocks/>
            </p:cNvGrpSpPr>
            <p:nvPr/>
          </p:nvGrpSpPr>
          <p:grpSpPr bwMode="auto">
            <a:xfrm>
              <a:off x="3684588" y="1663700"/>
              <a:ext cx="2824162" cy="1530350"/>
              <a:chOff x="3401" y="1200"/>
              <a:chExt cx="1074" cy="776"/>
            </a:xfrm>
          </p:grpSpPr>
          <p:sp>
            <p:nvSpPr>
              <p:cNvPr id="29737" name="Rectangle 12"/>
              <p:cNvSpPr>
                <a:spLocks noChangeArrowheads="1"/>
              </p:cNvSpPr>
              <p:nvPr/>
            </p:nvSpPr>
            <p:spPr bwMode="auto">
              <a:xfrm>
                <a:off x="3407" y="1200"/>
                <a:ext cx="1062" cy="776"/>
              </a:xfrm>
              <a:prstGeom prst="rect">
                <a:avLst/>
              </a:prstGeom>
              <a:noFill/>
              <a:ln w="25400" algn="ctr">
                <a:solidFill>
                  <a:srgbClr val="FF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38" name="Line 13"/>
              <p:cNvSpPr>
                <a:spLocks noChangeShapeType="1"/>
              </p:cNvSpPr>
              <p:nvPr/>
            </p:nvSpPr>
            <p:spPr bwMode="auto">
              <a:xfrm flipH="1">
                <a:off x="4469" y="1419"/>
                <a:ext cx="6" cy="394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39" name="Line 14"/>
              <p:cNvSpPr>
                <a:spLocks noChangeShapeType="1"/>
              </p:cNvSpPr>
              <p:nvPr/>
            </p:nvSpPr>
            <p:spPr bwMode="auto">
              <a:xfrm flipV="1">
                <a:off x="3401" y="1364"/>
                <a:ext cx="0" cy="358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9733" name="Group 11"/>
            <p:cNvGrpSpPr>
              <a:grpSpLocks/>
            </p:cNvGrpSpPr>
            <p:nvPr/>
          </p:nvGrpSpPr>
          <p:grpSpPr bwMode="auto">
            <a:xfrm>
              <a:off x="3959225" y="4106863"/>
              <a:ext cx="1244600" cy="1366837"/>
              <a:chOff x="3401" y="1200"/>
              <a:chExt cx="1074" cy="776"/>
            </a:xfrm>
          </p:grpSpPr>
          <p:sp>
            <p:nvSpPr>
              <p:cNvPr id="29734" name="Rectangle 12"/>
              <p:cNvSpPr>
                <a:spLocks noChangeArrowheads="1"/>
              </p:cNvSpPr>
              <p:nvPr/>
            </p:nvSpPr>
            <p:spPr bwMode="auto">
              <a:xfrm>
                <a:off x="3407" y="1200"/>
                <a:ext cx="1062" cy="776"/>
              </a:xfrm>
              <a:prstGeom prst="rect">
                <a:avLst/>
              </a:prstGeom>
              <a:noFill/>
              <a:ln w="25400" algn="ctr">
                <a:solidFill>
                  <a:srgbClr val="FF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35" name="Line 13"/>
              <p:cNvSpPr>
                <a:spLocks noChangeShapeType="1"/>
              </p:cNvSpPr>
              <p:nvPr/>
            </p:nvSpPr>
            <p:spPr bwMode="auto">
              <a:xfrm flipH="1">
                <a:off x="4469" y="1419"/>
                <a:ext cx="6" cy="394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36" name="Line 14"/>
              <p:cNvSpPr>
                <a:spLocks noChangeShapeType="1"/>
              </p:cNvSpPr>
              <p:nvPr/>
            </p:nvSpPr>
            <p:spPr bwMode="auto">
              <a:xfrm flipV="1">
                <a:off x="3401" y="1364"/>
                <a:ext cx="0" cy="358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4908550" y="1739900"/>
            <a:ext cx="2763838" cy="3763963"/>
            <a:chOff x="4908550" y="1739900"/>
            <a:chExt cx="2763838" cy="3763963"/>
          </a:xfrm>
        </p:grpSpPr>
        <p:grpSp>
          <p:nvGrpSpPr>
            <p:cNvPr id="29724" name="Group 21"/>
            <p:cNvGrpSpPr>
              <a:grpSpLocks/>
            </p:cNvGrpSpPr>
            <p:nvPr/>
          </p:nvGrpSpPr>
          <p:grpSpPr bwMode="auto">
            <a:xfrm>
              <a:off x="4908550" y="1739900"/>
              <a:ext cx="2763838" cy="1406525"/>
              <a:chOff x="2243" y="2352"/>
              <a:chExt cx="2407" cy="849"/>
            </a:xfrm>
          </p:grpSpPr>
          <p:sp>
            <p:nvSpPr>
              <p:cNvPr id="29729" name="Rectangle 15"/>
              <p:cNvSpPr>
                <a:spLocks noChangeArrowheads="1"/>
              </p:cNvSpPr>
              <p:nvPr/>
            </p:nvSpPr>
            <p:spPr bwMode="auto">
              <a:xfrm>
                <a:off x="2243" y="2352"/>
                <a:ext cx="2407" cy="843"/>
              </a:xfrm>
              <a:prstGeom prst="rect">
                <a:avLst/>
              </a:prstGeom>
              <a:noFill/>
              <a:ln w="25400" algn="ctr">
                <a:solidFill>
                  <a:schemeClr val="tx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30" name="Line 16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34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31" name="Line 17"/>
              <p:cNvSpPr>
                <a:spLocks noChangeShapeType="1"/>
              </p:cNvSpPr>
              <p:nvPr/>
            </p:nvSpPr>
            <p:spPr bwMode="auto">
              <a:xfrm flipH="1">
                <a:off x="2710" y="3195"/>
                <a:ext cx="358" cy="6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9725" name="Group 21"/>
            <p:cNvGrpSpPr>
              <a:grpSpLocks/>
            </p:cNvGrpSpPr>
            <p:nvPr/>
          </p:nvGrpSpPr>
          <p:grpSpPr bwMode="auto">
            <a:xfrm>
              <a:off x="5445125" y="4105275"/>
              <a:ext cx="1647825" cy="1398588"/>
              <a:chOff x="2243" y="2352"/>
              <a:chExt cx="2407" cy="849"/>
            </a:xfrm>
          </p:grpSpPr>
          <p:sp>
            <p:nvSpPr>
              <p:cNvPr id="29726" name="Rectangle 15"/>
              <p:cNvSpPr>
                <a:spLocks noChangeArrowheads="1"/>
              </p:cNvSpPr>
              <p:nvPr/>
            </p:nvSpPr>
            <p:spPr bwMode="auto">
              <a:xfrm>
                <a:off x="2243" y="2352"/>
                <a:ext cx="2407" cy="843"/>
              </a:xfrm>
              <a:prstGeom prst="rect">
                <a:avLst/>
              </a:prstGeom>
              <a:noFill/>
              <a:ln w="25400" algn="ctr">
                <a:solidFill>
                  <a:schemeClr val="tx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27" name="Line 16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34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28" name="Line 17"/>
              <p:cNvSpPr>
                <a:spLocks noChangeShapeType="1"/>
              </p:cNvSpPr>
              <p:nvPr/>
            </p:nvSpPr>
            <p:spPr bwMode="auto">
              <a:xfrm flipH="1">
                <a:off x="2710" y="3195"/>
                <a:ext cx="358" cy="6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3829050" y="1847850"/>
            <a:ext cx="3708400" cy="3471863"/>
            <a:chOff x="3829050" y="1847850"/>
            <a:chExt cx="3708400" cy="3471863"/>
          </a:xfrm>
        </p:grpSpPr>
        <p:sp>
          <p:nvSpPr>
            <p:cNvPr id="29717" name="Rectangle 18"/>
            <p:cNvSpPr>
              <a:spLocks noChangeArrowheads="1"/>
            </p:cNvSpPr>
            <p:nvPr/>
          </p:nvSpPr>
          <p:spPr bwMode="auto">
            <a:xfrm>
              <a:off x="3829050" y="1855788"/>
              <a:ext cx="876300" cy="1239837"/>
            </a:xfrm>
            <a:prstGeom prst="rect">
              <a:avLst/>
            </a:prstGeom>
            <a:solidFill>
              <a:srgbClr val="FF0000">
                <a:alpha val="30980"/>
              </a:srgbClr>
            </a:solidFill>
            <a:ln w="19050" algn="ctr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718" name="Text Box 19"/>
            <p:cNvSpPr txBox="1">
              <a:spLocks noChangeArrowheads="1"/>
            </p:cNvSpPr>
            <p:nvPr/>
          </p:nvSpPr>
          <p:spPr bwMode="auto">
            <a:xfrm>
              <a:off x="4551363" y="3424238"/>
              <a:ext cx="176212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Critical path</a:t>
              </a:r>
            </a:p>
          </p:txBody>
        </p:sp>
        <p:sp>
          <p:nvSpPr>
            <p:cNvPr id="29719" name="Line 20"/>
            <p:cNvSpPr>
              <a:spLocks noChangeShapeType="1"/>
            </p:cNvSpPr>
            <p:nvPr/>
          </p:nvSpPr>
          <p:spPr bwMode="auto">
            <a:xfrm flipH="1" flipV="1">
              <a:off x="4244975" y="2724150"/>
              <a:ext cx="481013" cy="7699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720" name="Rectangle 22"/>
            <p:cNvSpPr>
              <a:spLocks noChangeArrowheads="1"/>
            </p:cNvSpPr>
            <p:nvPr/>
          </p:nvSpPr>
          <p:spPr bwMode="auto">
            <a:xfrm>
              <a:off x="6691313" y="1847850"/>
              <a:ext cx="846137" cy="1192213"/>
            </a:xfrm>
            <a:prstGeom prst="rect">
              <a:avLst/>
            </a:prstGeom>
            <a:solidFill>
              <a:srgbClr val="FF0000">
                <a:alpha val="30980"/>
              </a:srgbClr>
            </a:solidFill>
            <a:ln w="19050" algn="ctr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721" name="Line 23"/>
            <p:cNvSpPr>
              <a:spLocks noChangeShapeType="1"/>
            </p:cNvSpPr>
            <p:nvPr/>
          </p:nvSpPr>
          <p:spPr bwMode="auto">
            <a:xfrm flipV="1">
              <a:off x="6178550" y="3079750"/>
              <a:ext cx="827088" cy="431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722" name="Rectangle 18"/>
            <p:cNvSpPr>
              <a:spLocks noChangeArrowheads="1"/>
            </p:cNvSpPr>
            <p:nvPr/>
          </p:nvSpPr>
          <p:spPr bwMode="auto">
            <a:xfrm>
              <a:off x="4038600" y="4203700"/>
              <a:ext cx="2974975" cy="1116013"/>
            </a:xfrm>
            <a:prstGeom prst="rect">
              <a:avLst/>
            </a:prstGeom>
            <a:solidFill>
              <a:srgbClr val="FF0000">
                <a:alpha val="30980"/>
              </a:srgbClr>
            </a:solidFill>
            <a:ln w="19050" algn="ctr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723" name="Line 37"/>
            <p:cNvSpPr>
              <a:spLocks noChangeShapeType="1"/>
            </p:cNvSpPr>
            <p:nvPr/>
          </p:nvSpPr>
          <p:spPr bwMode="auto">
            <a:xfrm flipH="1">
              <a:off x="4918075" y="3811588"/>
              <a:ext cx="433388" cy="5492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9710" name="Text Box 38"/>
          <p:cNvSpPr txBox="1">
            <a:spLocks noChangeArrowheads="1"/>
          </p:cNvSpPr>
          <p:nvPr/>
        </p:nvSpPr>
        <p:spPr bwMode="auto">
          <a:xfrm>
            <a:off x="2543175" y="1106488"/>
            <a:ext cx="1895475" cy="368300"/>
          </a:xfrm>
          <a:prstGeom prst="rect">
            <a:avLst/>
          </a:prstGeom>
          <a:solidFill>
            <a:srgbClr val="F5C80B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 i="1">
                <a:solidFill>
                  <a:srgbClr val="C00000"/>
                </a:solidFill>
              </a:rPr>
              <a:t>Non-Inverting</a:t>
            </a:r>
          </a:p>
        </p:txBody>
      </p:sp>
      <p:sp>
        <p:nvSpPr>
          <p:cNvPr id="29711" name="Text Box 39"/>
          <p:cNvSpPr txBox="1">
            <a:spLocks noChangeArrowheads="1"/>
          </p:cNvSpPr>
          <p:nvPr/>
        </p:nvSpPr>
        <p:spPr bwMode="auto">
          <a:xfrm>
            <a:off x="2579688" y="3538538"/>
            <a:ext cx="1293812" cy="369887"/>
          </a:xfrm>
          <a:prstGeom prst="rect">
            <a:avLst/>
          </a:prstGeom>
          <a:solidFill>
            <a:srgbClr val="F5C80B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 i="1">
                <a:solidFill>
                  <a:srgbClr val="C00000"/>
                </a:solidFill>
              </a:rPr>
              <a:t>Inverting</a:t>
            </a:r>
          </a:p>
        </p:txBody>
      </p:sp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700" y="1266825"/>
            <a:ext cx="723900" cy="2667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3638550"/>
            <a:ext cx="723900" cy="2667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619250"/>
            <a:ext cx="723900" cy="2667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25" y="4000500"/>
            <a:ext cx="723900" cy="2667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Left Arrow 45">
            <a:hlinkClick r:id="rId9" action="ppaction://hlinksldjump"/>
          </p:cNvPr>
          <p:cNvSpPr/>
          <p:nvPr/>
        </p:nvSpPr>
        <p:spPr>
          <a:xfrm>
            <a:off x="8077200" y="6372225"/>
            <a:ext cx="561975" cy="3714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22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What Can We Do In PCB Layout?</a:t>
            </a:r>
            <a:br>
              <a:rPr lang="en-US" sz="2800" dirty="0" smtClean="0"/>
            </a:br>
            <a:r>
              <a:rPr lang="en-US" sz="2800" dirty="0" smtClean="0"/>
              <a:t>--Buck example </a:t>
            </a:r>
          </a:p>
        </p:txBody>
      </p:sp>
      <p:graphicFrame>
        <p:nvGraphicFramePr>
          <p:cNvPr id="30723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2749550" y="1435100"/>
          <a:ext cx="4745038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Visio" r:id="rId4" imgW="2196404" imgH="770972" progId="Visio.Drawing.11">
                  <p:embed/>
                </p:oleObj>
              </mc:Choice>
              <mc:Fallback>
                <p:oleObj name="Visio" r:id="rId4" imgW="2196404" imgH="77097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1435100"/>
                        <a:ext cx="4745038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Rectangle 7"/>
          <p:cNvSpPr>
            <a:spLocks noChangeArrowheads="1"/>
          </p:cNvSpPr>
          <p:nvPr/>
        </p:nvSpPr>
        <p:spPr bwMode="auto">
          <a:xfrm>
            <a:off x="381000" y="1371600"/>
            <a:ext cx="2057400" cy="1295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Buck Converter</a:t>
            </a:r>
          </a:p>
        </p:txBody>
      </p:sp>
      <p:sp>
        <p:nvSpPr>
          <p:cNvPr id="30725" name="Rectangle 10"/>
          <p:cNvSpPr>
            <a:spLocks noChangeArrowheads="1"/>
          </p:cNvSpPr>
          <p:nvPr/>
        </p:nvSpPr>
        <p:spPr bwMode="auto">
          <a:xfrm>
            <a:off x="381000" y="2895600"/>
            <a:ext cx="2057400" cy="1295400"/>
          </a:xfrm>
          <a:prstGeom prst="rect">
            <a:avLst/>
          </a:prstGeom>
          <a:solidFill>
            <a:srgbClr val="B2B2B2"/>
          </a:solidFill>
          <a:ln w="19050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Boost Converter</a:t>
            </a:r>
          </a:p>
        </p:txBody>
      </p:sp>
      <p:sp>
        <p:nvSpPr>
          <p:cNvPr id="30726" name="Rectangle 13"/>
          <p:cNvSpPr>
            <a:spLocks noChangeArrowheads="1"/>
          </p:cNvSpPr>
          <p:nvPr/>
        </p:nvSpPr>
        <p:spPr bwMode="auto">
          <a:xfrm>
            <a:off x="381000" y="4419600"/>
            <a:ext cx="2057400" cy="1295400"/>
          </a:xfrm>
          <a:prstGeom prst="rect">
            <a:avLst/>
          </a:prstGeom>
          <a:solidFill>
            <a:srgbClr val="B2B2B2"/>
          </a:solidFill>
          <a:ln w="19050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Buck-Boost Converter</a:t>
            </a:r>
          </a:p>
        </p:txBody>
      </p:sp>
      <p:sp>
        <p:nvSpPr>
          <p:cNvPr id="30727" name="Rectangle 8"/>
          <p:cNvSpPr>
            <a:spLocks noChangeArrowheads="1"/>
          </p:cNvSpPr>
          <p:nvPr/>
        </p:nvSpPr>
        <p:spPr bwMode="auto">
          <a:xfrm>
            <a:off x="2514600" y="1371600"/>
            <a:ext cx="6248400" cy="434340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2880" tIns="137160" rIns="182880" bIns="137160" anchor="ctr"/>
          <a:lstStyle/>
          <a:p>
            <a:pPr marL="195263" indent="-195263" defTabSz="912813" eaLnBrk="0" fontAlgn="base" hangingPunct="0">
              <a:spcBef>
                <a:spcPct val="75000"/>
              </a:spcBef>
              <a:spcAft>
                <a:spcPct val="0"/>
              </a:spcAft>
              <a:buClr>
                <a:srgbClr val="808080"/>
              </a:buClr>
              <a:buFont typeface="Arial" pitchFamily="34" charset="0"/>
              <a:buChar char="•"/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0728" name="Group 11"/>
          <p:cNvGrpSpPr>
            <a:grpSpLocks/>
          </p:cNvGrpSpPr>
          <p:nvPr/>
        </p:nvGrpSpPr>
        <p:grpSpPr bwMode="auto">
          <a:xfrm>
            <a:off x="4965700" y="1866900"/>
            <a:ext cx="1641475" cy="1023938"/>
            <a:chOff x="3401" y="1200"/>
            <a:chExt cx="1074" cy="776"/>
          </a:xfrm>
        </p:grpSpPr>
        <p:sp>
          <p:nvSpPr>
            <p:cNvPr id="30744" name="Rectangle 12"/>
            <p:cNvSpPr>
              <a:spLocks noChangeArrowheads="1"/>
            </p:cNvSpPr>
            <p:nvPr/>
          </p:nvSpPr>
          <p:spPr bwMode="auto">
            <a:xfrm>
              <a:off x="3407" y="1200"/>
              <a:ext cx="1062" cy="776"/>
            </a:xfrm>
            <a:prstGeom prst="rect">
              <a:avLst/>
            </a:prstGeom>
            <a:noFill/>
            <a:ln w="25400" algn="ctr">
              <a:solidFill>
                <a:srgbClr val="FF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745" name="Line 13"/>
            <p:cNvSpPr>
              <a:spLocks noChangeShapeType="1"/>
            </p:cNvSpPr>
            <p:nvPr/>
          </p:nvSpPr>
          <p:spPr bwMode="auto">
            <a:xfrm flipH="1">
              <a:off x="4469" y="1419"/>
              <a:ext cx="6" cy="39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746" name="Line 14"/>
            <p:cNvSpPr>
              <a:spLocks noChangeShapeType="1"/>
            </p:cNvSpPr>
            <p:nvPr/>
          </p:nvSpPr>
          <p:spPr bwMode="auto">
            <a:xfrm flipV="1">
              <a:off x="3401" y="1364"/>
              <a:ext cx="0" cy="35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0729" name="Group 15"/>
          <p:cNvGrpSpPr>
            <a:grpSpLocks/>
          </p:cNvGrpSpPr>
          <p:nvPr/>
        </p:nvGrpSpPr>
        <p:grpSpPr bwMode="auto">
          <a:xfrm>
            <a:off x="3600450" y="1770063"/>
            <a:ext cx="3103563" cy="1223962"/>
            <a:chOff x="2104" y="1170"/>
            <a:chExt cx="2407" cy="849"/>
          </a:xfrm>
        </p:grpSpPr>
        <p:sp>
          <p:nvSpPr>
            <p:cNvPr id="30741" name="Rectangle 16"/>
            <p:cNvSpPr>
              <a:spLocks noChangeArrowheads="1"/>
            </p:cNvSpPr>
            <p:nvPr/>
          </p:nvSpPr>
          <p:spPr bwMode="auto">
            <a:xfrm>
              <a:off x="2104" y="1170"/>
              <a:ext cx="2407" cy="843"/>
            </a:xfrm>
            <a:prstGeom prst="rect">
              <a:avLst/>
            </a:prstGeom>
            <a:noFill/>
            <a:ln w="25400" algn="ctr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742" name="Line 17"/>
            <p:cNvSpPr>
              <a:spLocks noChangeShapeType="1"/>
            </p:cNvSpPr>
            <p:nvPr/>
          </p:nvSpPr>
          <p:spPr bwMode="auto">
            <a:xfrm>
              <a:off x="2789" y="1170"/>
              <a:ext cx="34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743" name="Line 18"/>
            <p:cNvSpPr>
              <a:spLocks noChangeShapeType="1"/>
            </p:cNvSpPr>
            <p:nvPr/>
          </p:nvSpPr>
          <p:spPr bwMode="auto">
            <a:xfrm flipH="1">
              <a:off x="2571" y="2013"/>
              <a:ext cx="358" cy="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30" name="Rectangle 19"/>
          <p:cNvSpPr>
            <a:spLocks noChangeArrowheads="1"/>
          </p:cNvSpPr>
          <p:nvPr/>
        </p:nvSpPr>
        <p:spPr bwMode="auto">
          <a:xfrm>
            <a:off x="3705225" y="1866900"/>
            <a:ext cx="1103313" cy="1011238"/>
          </a:xfrm>
          <a:prstGeom prst="rect">
            <a:avLst/>
          </a:prstGeom>
          <a:solidFill>
            <a:srgbClr val="FF0000">
              <a:alpha val="30980"/>
            </a:srgbClr>
          </a:solidFill>
          <a:ln w="19050" algn="ctr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15736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838" y="3240088"/>
            <a:ext cx="4784725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2438400" y="1371600"/>
            <a:ext cx="76200" cy="1295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3046413" y="3638550"/>
            <a:ext cx="4248150" cy="1949450"/>
            <a:chOff x="3046375" y="3638550"/>
            <a:chExt cx="4248279" cy="1949597"/>
          </a:xfrm>
        </p:grpSpPr>
        <p:sp>
          <p:nvSpPr>
            <p:cNvPr id="30739" name="Rectangle 21"/>
            <p:cNvSpPr>
              <a:spLocks noChangeArrowheads="1"/>
            </p:cNvSpPr>
            <p:nvPr/>
          </p:nvSpPr>
          <p:spPr bwMode="auto">
            <a:xfrm>
              <a:off x="4611688" y="3638550"/>
              <a:ext cx="265112" cy="296863"/>
            </a:xfrm>
            <a:prstGeom prst="rect">
              <a:avLst/>
            </a:prstGeom>
            <a:solidFill>
              <a:srgbClr val="FF0000">
                <a:alpha val="30980"/>
              </a:srgbClr>
            </a:solidFill>
            <a:ln w="19050" algn="ctr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740" name="Rectangle 28"/>
            <p:cNvSpPr>
              <a:spLocks noChangeArrowheads="1"/>
            </p:cNvSpPr>
            <p:nvPr/>
          </p:nvSpPr>
          <p:spPr bwMode="auto">
            <a:xfrm>
              <a:off x="3046375" y="5163415"/>
              <a:ext cx="4248279" cy="424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231775" indent="-231775" fontAlgn="base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en-US">
                  <a:solidFill>
                    <a:srgbClr val="000000"/>
                  </a:solidFill>
                </a:rPr>
                <a:t>Minimize critical path area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049588" y="3973513"/>
            <a:ext cx="5380037" cy="2227262"/>
            <a:chOff x="3050338" y="3973483"/>
            <a:chExt cx="5380037" cy="2368352"/>
          </a:xfrm>
        </p:grpSpPr>
        <p:sp>
          <p:nvSpPr>
            <p:cNvPr id="30737" name="Text Box 22"/>
            <p:cNvSpPr txBox="1">
              <a:spLocks noChangeArrowheads="1"/>
            </p:cNvSpPr>
            <p:nvPr/>
          </p:nvSpPr>
          <p:spPr bwMode="auto">
            <a:xfrm>
              <a:off x="3050338" y="5584705"/>
              <a:ext cx="5380037" cy="7571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1775" indent="-231775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en-US">
                  <a:solidFill>
                    <a:srgbClr val="000000"/>
                  </a:solidFill>
                </a:rPr>
                <a:t>Separate noisy ground path from quiet ground</a:t>
              </a:r>
            </a:p>
          </p:txBody>
        </p:sp>
        <p:cxnSp>
          <p:nvCxnSpPr>
            <p:cNvPr id="30738" name="Straight Connector 30"/>
            <p:cNvCxnSpPr>
              <a:cxnSpLocks noChangeShapeType="1"/>
            </p:cNvCxnSpPr>
            <p:nvPr/>
          </p:nvCxnSpPr>
          <p:spPr bwMode="auto">
            <a:xfrm>
              <a:off x="4547062" y="3973483"/>
              <a:ext cx="374073" cy="0"/>
            </a:xfrm>
            <a:prstGeom prst="line">
              <a:avLst/>
            </a:prstGeom>
            <a:noFill/>
            <a:ln w="762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0735" name="Slide Number Placeholder 27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16A42AA-3E7D-4ECE-91AE-9BBD1C4AE376}" type="slidenum">
              <a:rPr lang="en-US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6" name="Left Arrow 25">
            <a:hlinkClick r:id="rId7" action="ppaction://hlinksldjump"/>
          </p:cNvPr>
          <p:cNvSpPr/>
          <p:nvPr/>
        </p:nvSpPr>
        <p:spPr>
          <a:xfrm>
            <a:off x="8077200" y="6372225"/>
            <a:ext cx="561975" cy="3714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71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5AA0CFE-6AEA-48A2-9C9A-C8EA0F14B8EC}" type="slidenum">
              <a:rPr lang="en-US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31747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817813" y="1412875"/>
          <a:ext cx="5676900" cy="18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Visio" r:id="rId4" imgW="2312916" imgH="770972" progId="Visio.Drawing.11">
                  <p:embed/>
                </p:oleObj>
              </mc:Choice>
              <mc:Fallback>
                <p:oleObj name="Visio" r:id="rId4" imgW="2312916" imgH="77097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1412875"/>
                        <a:ext cx="5676900" cy="189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Rectangle 8"/>
          <p:cNvSpPr>
            <a:spLocks noChangeArrowheads="1"/>
          </p:cNvSpPr>
          <p:nvPr/>
        </p:nvSpPr>
        <p:spPr bwMode="auto">
          <a:xfrm>
            <a:off x="2514600" y="1371600"/>
            <a:ext cx="6248400" cy="434340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2880" tIns="137160" rIns="182880" bIns="137160" anchor="ctr"/>
          <a:lstStyle/>
          <a:p>
            <a:pPr marL="195263" indent="-195263" defTabSz="912813" eaLnBrk="0" fontAlgn="base" hangingPunct="0">
              <a:spcBef>
                <a:spcPct val="75000"/>
              </a:spcBef>
              <a:spcAft>
                <a:spcPct val="0"/>
              </a:spcAft>
              <a:buClr>
                <a:srgbClr val="808080"/>
              </a:buClr>
              <a:buFont typeface="Arial" pitchFamily="34" charset="0"/>
              <a:buChar char="•"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749" name="Rectangle 7"/>
          <p:cNvSpPr>
            <a:spLocks noChangeArrowheads="1"/>
          </p:cNvSpPr>
          <p:nvPr/>
        </p:nvSpPr>
        <p:spPr bwMode="auto">
          <a:xfrm>
            <a:off x="381000" y="1371600"/>
            <a:ext cx="2057400" cy="1295400"/>
          </a:xfrm>
          <a:prstGeom prst="rect">
            <a:avLst/>
          </a:prstGeom>
          <a:solidFill>
            <a:srgbClr val="B2B2B2"/>
          </a:solidFill>
          <a:ln w="19050" algn="ctr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Buck Converter</a:t>
            </a:r>
          </a:p>
        </p:txBody>
      </p:sp>
      <p:sp>
        <p:nvSpPr>
          <p:cNvPr id="31750" name="Rectangle 10"/>
          <p:cNvSpPr>
            <a:spLocks noChangeArrowheads="1"/>
          </p:cNvSpPr>
          <p:nvPr/>
        </p:nvSpPr>
        <p:spPr bwMode="auto">
          <a:xfrm>
            <a:off x="381000" y="2895600"/>
            <a:ext cx="2057400" cy="1295400"/>
          </a:xfrm>
          <a:prstGeom prst="rect">
            <a:avLst/>
          </a:prstGeom>
          <a:solidFill>
            <a:srgbClr val="B2B2B2"/>
          </a:solidFill>
          <a:ln w="19050">
            <a:solidFill>
              <a:srgbClr val="B2B2B2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Boost Converter</a:t>
            </a:r>
          </a:p>
        </p:txBody>
      </p:sp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381000" y="4419600"/>
            <a:ext cx="2057400" cy="1295400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Buck-Boost Converter</a:t>
            </a:r>
          </a:p>
        </p:txBody>
      </p:sp>
      <p:sp>
        <p:nvSpPr>
          <p:cNvPr id="4108" name="Rectangle 6"/>
          <p:cNvSpPr>
            <a:spLocks noChangeArrowheads="1"/>
          </p:cNvSpPr>
          <p:nvPr/>
        </p:nvSpPr>
        <p:spPr bwMode="auto">
          <a:xfrm>
            <a:off x="2438400" y="4419600"/>
            <a:ext cx="76200" cy="1295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1753" name="Group 11"/>
          <p:cNvGrpSpPr>
            <a:grpSpLocks/>
          </p:cNvGrpSpPr>
          <p:nvPr/>
        </p:nvGrpSpPr>
        <p:grpSpPr bwMode="auto">
          <a:xfrm>
            <a:off x="3684588" y="1663700"/>
            <a:ext cx="2824162" cy="1530350"/>
            <a:chOff x="3401" y="1200"/>
            <a:chExt cx="1074" cy="776"/>
          </a:xfrm>
        </p:grpSpPr>
        <p:sp>
          <p:nvSpPr>
            <p:cNvPr id="31768" name="Rectangle 12"/>
            <p:cNvSpPr>
              <a:spLocks noChangeArrowheads="1"/>
            </p:cNvSpPr>
            <p:nvPr/>
          </p:nvSpPr>
          <p:spPr bwMode="auto">
            <a:xfrm>
              <a:off x="3407" y="1200"/>
              <a:ext cx="1062" cy="776"/>
            </a:xfrm>
            <a:prstGeom prst="rect">
              <a:avLst/>
            </a:prstGeom>
            <a:noFill/>
            <a:ln w="25400" algn="ctr">
              <a:solidFill>
                <a:srgbClr val="FF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769" name="Line 13"/>
            <p:cNvSpPr>
              <a:spLocks noChangeShapeType="1"/>
            </p:cNvSpPr>
            <p:nvPr/>
          </p:nvSpPr>
          <p:spPr bwMode="auto">
            <a:xfrm flipH="1">
              <a:off x="4469" y="1419"/>
              <a:ext cx="6" cy="39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770" name="Line 14"/>
            <p:cNvSpPr>
              <a:spLocks noChangeShapeType="1"/>
            </p:cNvSpPr>
            <p:nvPr/>
          </p:nvSpPr>
          <p:spPr bwMode="auto">
            <a:xfrm flipV="1">
              <a:off x="3401" y="1364"/>
              <a:ext cx="0" cy="35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1754" name="Group 21"/>
          <p:cNvGrpSpPr>
            <a:grpSpLocks/>
          </p:cNvGrpSpPr>
          <p:nvPr/>
        </p:nvGrpSpPr>
        <p:grpSpPr bwMode="auto">
          <a:xfrm>
            <a:off x="4908550" y="1739900"/>
            <a:ext cx="2763838" cy="1406525"/>
            <a:chOff x="2243" y="2352"/>
            <a:chExt cx="2407" cy="849"/>
          </a:xfrm>
        </p:grpSpPr>
        <p:sp>
          <p:nvSpPr>
            <p:cNvPr id="31765" name="Rectangle 15"/>
            <p:cNvSpPr>
              <a:spLocks noChangeArrowheads="1"/>
            </p:cNvSpPr>
            <p:nvPr/>
          </p:nvSpPr>
          <p:spPr bwMode="auto">
            <a:xfrm>
              <a:off x="2243" y="2352"/>
              <a:ext cx="2407" cy="843"/>
            </a:xfrm>
            <a:prstGeom prst="rect">
              <a:avLst/>
            </a:prstGeom>
            <a:noFill/>
            <a:ln w="25400" algn="ctr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766" name="Line 16"/>
            <p:cNvSpPr>
              <a:spLocks noChangeShapeType="1"/>
            </p:cNvSpPr>
            <p:nvPr/>
          </p:nvSpPr>
          <p:spPr bwMode="auto">
            <a:xfrm>
              <a:off x="2928" y="2352"/>
              <a:ext cx="34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767" name="Line 17"/>
            <p:cNvSpPr>
              <a:spLocks noChangeShapeType="1"/>
            </p:cNvSpPr>
            <p:nvPr/>
          </p:nvSpPr>
          <p:spPr bwMode="auto">
            <a:xfrm flipH="1">
              <a:off x="2710" y="3195"/>
              <a:ext cx="358" cy="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31755" name="Rectangle 18"/>
          <p:cNvSpPr>
            <a:spLocks noChangeArrowheads="1"/>
          </p:cNvSpPr>
          <p:nvPr/>
        </p:nvSpPr>
        <p:spPr bwMode="auto">
          <a:xfrm>
            <a:off x="3829050" y="1855788"/>
            <a:ext cx="876300" cy="1239837"/>
          </a:xfrm>
          <a:prstGeom prst="rect">
            <a:avLst/>
          </a:prstGeom>
          <a:solidFill>
            <a:srgbClr val="FF0000">
              <a:alpha val="30980"/>
            </a:srgbClr>
          </a:solidFill>
          <a:ln w="19050" algn="ctr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756" name="Rectangle 22"/>
          <p:cNvSpPr>
            <a:spLocks noChangeArrowheads="1"/>
          </p:cNvSpPr>
          <p:nvPr/>
        </p:nvSpPr>
        <p:spPr bwMode="auto">
          <a:xfrm>
            <a:off x="6691313" y="1847850"/>
            <a:ext cx="846137" cy="1192213"/>
          </a:xfrm>
          <a:prstGeom prst="rect">
            <a:avLst/>
          </a:prstGeom>
          <a:solidFill>
            <a:srgbClr val="FF0000">
              <a:alpha val="30980"/>
            </a:srgbClr>
          </a:solidFill>
          <a:ln w="19050" algn="ctr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757" name="Text Box 38"/>
          <p:cNvSpPr txBox="1">
            <a:spLocks noChangeArrowheads="1"/>
          </p:cNvSpPr>
          <p:nvPr/>
        </p:nvSpPr>
        <p:spPr bwMode="auto">
          <a:xfrm>
            <a:off x="2543175" y="1106488"/>
            <a:ext cx="2660650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 i="1">
                <a:solidFill>
                  <a:srgbClr val="C00000"/>
                </a:solidFill>
              </a:rPr>
              <a:t>Non-Inverting</a:t>
            </a:r>
          </a:p>
        </p:txBody>
      </p:sp>
      <p:pic>
        <p:nvPicPr>
          <p:cNvPr id="3175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038" y="3414713"/>
            <a:ext cx="5664200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9" name="Rectangle 21"/>
          <p:cNvSpPr>
            <a:spLocks noChangeArrowheads="1"/>
          </p:cNvSpPr>
          <p:nvPr/>
        </p:nvSpPr>
        <p:spPr bwMode="auto">
          <a:xfrm>
            <a:off x="4416425" y="3890963"/>
            <a:ext cx="265113" cy="296862"/>
          </a:xfrm>
          <a:prstGeom prst="rect">
            <a:avLst/>
          </a:prstGeom>
          <a:solidFill>
            <a:srgbClr val="FF0000">
              <a:alpha val="30980"/>
            </a:srgbClr>
          </a:solidFill>
          <a:ln w="19050" algn="ctr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760" name="Rectangle 21"/>
          <p:cNvSpPr>
            <a:spLocks noChangeArrowheads="1"/>
          </p:cNvSpPr>
          <p:nvPr/>
        </p:nvSpPr>
        <p:spPr bwMode="auto">
          <a:xfrm>
            <a:off x="6605588" y="3881438"/>
            <a:ext cx="265112" cy="296862"/>
          </a:xfrm>
          <a:prstGeom prst="rect">
            <a:avLst/>
          </a:prstGeom>
          <a:solidFill>
            <a:srgbClr val="FF0000">
              <a:alpha val="30980"/>
            </a:srgbClr>
          </a:solidFill>
          <a:ln w="19050" algn="ctr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7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What Can We Do In PCB Layout?</a:t>
            </a:r>
            <a:br>
              <a:rPr lang="en-US" sz="2800" dirty="0" smtClean="0"/>
            </a:br>
            <a:r>
              <a:rPr lang="en-US" sz="2800" dirty="0" smtClean="0"/>
              <a:t>--Buck-Boost example 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4297363" y="4264025"/>
            <a:ext cx="423862" cy="0"/>
          </a:xfrm>
          <a:prstGeom prst="line">
            <a:avLst/>
          </a:prstGeom>
          <a:solidFill>
            <a:schemeClr val="hlink"/>
          </a:solidFill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516688" y="4248150"/>
            <a:ext cx="474662" cy="0"/>
          </a:xfrm>
          <a:prstGeom prst="line">
            <a:avLst/>
          </a:prstGeom>
          <a:solidFill>
            <a:schemeClr val="hlink"/>
          </a:solidFill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Left Arrow 25">
            <a:hlinkClick r:id="rId7" action="ppaction://hlinksldjump"/>
          </p:cNvPr>
          <p:cNvSpPr/>
          <p:nvPr/>
        </p:nvSpPr>
        <p:spPr>
          <a:xfrm>
            <a:off x="8077200" y="6372225"/>
            <a:ext cx="561975" cy="3714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9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398</Words>
  <Application>Microsoft Office PowerPoint</Application>
  <PresentationFormat>On-screen Show (4:3)</PresentationFormat>
  <Paragraphs>61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FinalPowerpoint</vt:lpstr>
      <vt:lpstr>Visio</vt:lpstr>
      <vt:lpstr>Identify Critical Path</vt:lpstr>
      <vt:lpstr>Identify Critical Path</vt:lpstr>
      <vt:lpstr>Identify Critical Path</vt:lpstr>
      <vt:lpstr>What Can We Do In PCB Layout? --Buck example </vt:lpstr>
      <vt:lpstr>What Can We Do In PCB Layout? --Buck-Boost example 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 Critical Path</dc:title>
  <dc:creator>Anston Lobo</dc:creator>
  <cp:lastModifiedBy>Anston Lobo</cp:lastModifiedBy>
  <cp:revision>1</cp:revision>
  <dcterms:created xsi:type="dcterms:W3CDTF">2014-05-22T17:42:23Z</dcterms:created>
  <dcterms:modified xsi:type="dcterms:W3CDTF">2014-05-22T17:43:28Z</dcterms:modified>
</cp:coreProperties>
</file>