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A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Confidential</a:t>
            </a:r>
            <a:r>
              <a:rPr lang="en-US" sz="800" baseline="0" dirty="0" smtClean="0">
                <a:cs typeface="+mn-cs"/>
              </a:rPr>
              <a:t> </a:t>
            </a:r>
            <a:r>
              <a:rPr lang="en-US" sz="800" dirty="0" smtClean="0">
                <a:cs typeface="+mn-cs"/>
              </a:rPr>
              <a:t>– NDA Restrictions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Confidential</a:t>
            </a:r>
            <a:r>
              <a:rPr lang="en-US" sz="800" baseline="0" dirty="0" smtClean="0">
                <a:cs typeface="+mn-cs"/>
              </a:rPr>
              <a:t> </a:t>
            </a:r>
            <a:r>
              <a:rPr lang="en-US" sz="800" dirty="0" smtClean="0">
                <a:cs typeface="+mn-cs"/>
              </a:rPr>
              <a:t>– NDA Restrictions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Confidential</a:t>
            </a:r>
            <a:r>
              <a:rPr lang="en-US" sz="800" baseline="0" dirty="0" smtClean="0">
                <a:cs typeface="+mn-cs"/>
              </a:rPr>
              <a:t> </a:t>
            </a:r>
            <a:r>
              <a:rPr lang="en-US" sz="800" dirty="0" smtClean="0">
                <a:cs typeface="+mn-cs"/>
              </a:rPr>
              <a:t>– NDA Restrictions</a:t>
            </a:r>
            <a:endParaRPr lang="en-US" sz="800" dirty="0"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Confidential</a:t>
            </a:r>
            <a:r>
              <a:rPr lang="en-US" sz="800" baseline="0" dirty="0" smtClean="0">
                <a:cs typeface="+mn-cs"/>
              </a:rPr>
              <a:t> </a:t>
            </a:r>
            <a:r>
              <a:rPr lang="en-US" sz="800" dirty="0" smtClean="0">
                <a:cs typeface="+mn-cs"/>
              </a:rPr>
              <a:t>– NDA Restrictions</a:t>
            </a:r>
            <a:endParaRPr lang="en-US" sz="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DSP SUSPEND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RK – 26/7/13</a:t>
            </a:r>
          </a:p>
          <a:p>
            <a:r>
              <a:rPr lang="en-US" dirty="0" smtClean="0"/>
              <a:t>v1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85800" y="457200"/>
            <a:ext cx="2895600" cy="914400"/>
          </a:xfrm>
          <a:prstGeom prst="ellipse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Echo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 </a:t>
            </a: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mem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 &gt; /</a:t>
            </a: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sys/power/state</a:t>
            </a:r>
          </a:p>
          <a:p>
            <a:pPr algn="ctr"/>
            <a:endParaRPr lang="en-US" b="1" dirty="0" smtClean="0">
              <a:solidFill>
                <a:srgbClr val="17365D"/>
              </a:solidFill>
              <a:ea typeface="Times New Roman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38200" y="23622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Enter_state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  <a:endParaRPr lang="en-US" sz="1200" dirty="0" smtClean="0">
              <a:ea typeface="Times New Roman"/>
              <a:cs typeface="Times New Roman"/>
            </a:endParaRPr>
          </a:p>
          <a:p>
            <a:pPr algn="ctr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38200" y="38862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suspend_freeze_processes()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43400" y="3200400"/>
            <a:ext cx="2362200" cy="7620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solidFill>
                  <a:schemeClr val="bg1"/>
                </a:solidFill>
                <a:ea typeface="Times New Roman"/>
                <a:cs typeface="Times New Roman"/>
              </a:rPr>
              <a:t>DSP_POWER_PREPARE()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48200" y="1600200"/>
            <a:ext cx="2819400" cy="10668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freeze_processes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freeze_kernel_threads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 smtClean="0">
              <a:solidFill>
                <a:srgbClr val="17365D"/>
              </a:solidFill>
              <a:ea typeface="Times New Roman"/>
              <a:cs typeface="Times New Roman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8200" y="55626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suspend_finish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38200" y="47244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suspend_devices_and_enter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8200" y="31242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suspend_prepare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8200" y="1600200"/>
            <a:ext cx="2590800" cy="6096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600" b="1" dirty="0" err="1" smtClean="0">
                <a:solidFill>
                  <a:srgbClr val="17365D"/>
                </a:solidFill>
                <a:ea typeface="Times New Roman"/>
                <a:cs typeface="Times New Roman"/>
              </a:rPr>
              <a:t>Pm_suspend</a:t>
            </a:r>
            <a:r>
              <a:rPr lang="en-US" b="1" dirty="0" smtClean="0">
                <a:solidFill>
                  <a:srgbClr val="17365D"/>
                </a:solidFill>
                <a:ea typeface="Times New Roman"/>
                <a:cs typeface="Times New Roman"/>
              </a:rPr>
              <a:t>()</a:t>
            </a:r>
          </a:p>
        </p:txBody>
      </p:sp>
      <p:cxnSp>
        <p:nvCxnSpPr>
          <p:cNvPr id="12" name="Curved Connector 11"/>
          <p:cNvCxnSpPr>
            <a:stCxn id="4" idx="3"/>
            <a:endCxn id="6" idx="1"/>
          </p:cNvCxnSpPr>
          <p:nvPr/>
        </p:nvCxnSpPr>
        <p:spPr>
          <a:xfrm flipV="1">
            <a:off x="3429000" y="2133600"/>
            <a:ext cx="1219200" cy="20574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8" idx="3"/>
            <a:endCxn id="5" idx="1"/>
          </p:cNvCxnSpPr>
          <p:nvPr/>
        </p:nvCxnSpPr>
        <p:spPr>
          <a:xfrm flipV="1">
            <a:off x="3429000" y="3581400"/>
            <a:ext cx="914400" cy="14478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4419600" y="5562600"/>
            <a:ext cx="2362200" cy="7620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DSP_POWER_SUSPEND()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781800" y="4724400"/>
            <a:ext cx="2362200" cy="762000"/>
          </a:xfrm>
          <a:prstGeom prst="round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DSP_SUSPEND()</a:t>
            </a:r>
          </a:p>
        </p:txBody>
      </p:sp>
      <p:cxnSp>
        <p:nvCxnSpPr>
          <p:cNvPr id="23" name="Shape 22"/>
          <p:cNvCxnSpPr>
            <a:stCxn id="5" idx="3"/>
            <a:endCxn id="21" idx="0"/>
          </p:cNvCxnSpPr>
          <p:nvPr/>
        </p:nvCxnSpPr>
        <p:spPr>
          <a:xfrm>
            <a:off x="6705600" y="3581400"/>
            <a:ext cx="1257300" cy="11430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21" idx="1"/>
          </p:cNvCxnSpPr>
          <p:nvPr/>
        </p:nvCxnSpPr>
        <p:spPr>
          <a:xfrm rot="10800000">
            <a:off x="6096000" y="3962400"/>
            <a:ext cx="685800" cy="114300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20" idx="0"/>
          </p:cNvCxnSpPr>
          <p:nvPr/>
        </p:nvCxnSpPr>
        <p:spPr>
          <a:xfrm>
            <a:off x="5524500" y="3962400"/>
            <a:ext cx="762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7086600" y="3657600"/>
            <a:ext cx="1524000" cy="381000"/>
          </a:xfrm>
          <a:prstGeom prst="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Suspend_notify</a:t>
            </a:r>
            <a:endParaRPr lang="en-US" sz="1400" b="1" dirty="0" smtClean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15000" y="4267200"/>
            <a:ext cx="1752600" cy="381000"/>
          </a:xfrm>
          <a:prstGeom prst="rect">
            <a:avLst/>
          </a:prstGeom>
          <a:solidFill>
            <a:srgbClr val="6EA2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  <a:ea typeface="Times New Roman"/>
                <a:cs typeface="Times New Roman"/>
              </a:rPr>
              <a:t>Complete_notify</a:t>
            </a:r>
            <a:endParaRPr lang="en-US" sz="1400" b="1" dirty="0" smtClean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DSP_POWER_PREPARE</a:t>
            </a:r>
            <a:r>
              <a:rPr lang="en-US" sz="2000" dirty="0" smtClean="0"/>
              <a:t>() – Prepare DSP for suspend</a:t>
            </a:r>
          </a:p>
          <a:p>
            <a:pPr lvl="1"/>
            <a:r>
              <a:rPr lang="en-US" sz="2000" dirty="0" smtClean="0"/>
              <a:t>Notify/interrupt  the suspend routine on DSP about system suspend request</a:t>
            </a:r>
          </a:p>
          <a:p>
            <a:pPr lvl="1"/>
            <a:r>
              <a:rPr lang="en-US" sz="2000" dirty="0" smtClean="0"/>
              <a:t>We need an IPC such as </a:t>
            </a:r>
            <a:r>
              <a:rPr lang="en-US" sz="2000" dirty="0" err="1" smtClean="0"/>
              <a:t>SyslinkNotfiy</a:t>
            </a:r>
            <a:r>
              <a:rPr lang="en-US" sz="2000" smtClean="0"/>
              <a:t> </a:t>
            </a:r>
            <a:r>
              <a:rPr lang="en-US" sz="2000" dirty="0" smtClean="0"/>
              <a:t>to talk to our suspend routine on DSP</a:t>
            </a:r>
          </a:p>
          <a:p>
            <a:r>
              <a:rPr lang="en-US" sz="2000" dirty="0" smtClean="0"/>
              <a:t>DSP_SUSPEND</a:t>
            </a:r>
            <a:r>
              <a:rPr lang="en-US" sz="2000" dirty="0" smtClean="0"/>
              <a:t>() – Put DSP to suspend</a:t>
            </a:r>
          </a:p>
          <a:p>
            <a:pPr lvl="1"/>
            <a:r>
              <a:rPr lang="en-US" sz="2000" dirty="0" smtClean="0"/>
              <a:t>Freeze tasks/store context/disable clocks</a:t>
            </a:r>
          </a:p>
          <a:p>
            <a:pPr lvl="1"/>
            <a:r>
              <a:rPr lang="en-US" sz="2000" dirty="0" smtClean="0"/>
              <a:t>Notify DSP_POWER_PREPARE() that suspend is completed using IPC/</a:t>
            </a:r>
            <a:r>
              <a:rPr lang="en-US" sz="2000" dirty="0" err="1" smtClean="0"/>
              <a:t>Syslink</a:t>
            </a:r>
            <a:endParaRPr lang="en-US" sz="2000" dirty="0" smtClean="0"/>
          </a:p>
          <a:p>
            <a:r>
              <a:rPr lang="en-US" sz="2000" dirty="0" smtClean="0"/>
              <a:t>DSP_POWER_SUSPEND() – Do house keeping for </a:t>
            </a:r>
            <a:r>
              <a:rPr lang="en-US" sz="2000" dirty="0" err="1" smtClean="0"/>
              <a:t>pwrdm</a:t>
            </a:r>
            <a:r>
              <a:rPr lang="en-US" sz="2000" dirty="0" smtClean="0"/>
              <a:t> off</a:t>
            </a:r>
          </a:p>
          <a:p>
            <a:pPr lvl="1"/>
            <a:r>
              <a:rPr lang="en-US" sz="2000" dirty="0" smtClean="0"/>
              <a:t>Gate DSP </a:t>
            </a:r>
            <a:r>
              <a:rPr lang="en-US" sz="2000" dirty="0" err="1" smtClean="0"/>
              <a:t>iclk</a:t>
            </a:r>
            <a:r>
              <a:rPr lang="en-US" sz="2000" dirty="0" smtClean="0"/>
              <a:t>/</a:t>
            </a:r>
            <a:r>
              <a:rPr lang="en-US" sz="2000" dirty="0" err="1" smtClean="0"/>
              <a:t>fclk</a:t>
            </a:r>
            <a:r>
              <a:rPr lang="en-US" sz="2000" dirty="0" smtClean="0"/>
              <a:t>, put </a:t>
            </a:r>
            <a:r>
              <a:rPr lang="en-US" sz="2000" dirty="0" err="1" smtClean="0"/>
              <a:t>dsp</a:t>
            </a:r>
            <a:r>
              <a:rPr lang="en-US" sz="2000" dirty="0" smtClean="0"/>
              <a:t> </a:t>
            </a:r>
            <a:r>
              <a:rPr lang="en-US" sz="2000" dirty="0" err="1" smtClean="0"/>
              <a:t>clkdm</a:t>
            </a:r>
            <a:r>
              <a:rPr lang="en-US" sz="2000" dirty="0" smtClean="0"/>
              <a:t> to sleep</a:t>
            </a:r>
          </a:p>
          <a:p>
            <a:r>
              <a:rPr lang="en-US" sz="2000" dirty="0" smtClean="0"/>
              <a:t>DSP_POWER_COMPLETE() – (optional) 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TI_Standard_PowerPoint_NDARestrictions-v7</Template>
  <TotalTime>4</TotalTime>
  <Words>113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FinalPowerpoint</vt:lpstr>
      <vt:lpstr>DSP SUSPEND DESIGN</vt:lpstr>
      <vt:lpstr>Slide 2</vt:lpstr>
      <vt:lpstr>Functionality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 SUSPEND DESIGN</dc:title>
  <dc:creator>Kattekola, Ravikumar</dc:creator>
  <cp:lastModifiedBy>a0131654</cp:lastModifiedBy>
  <cp:revision>4</cp:revision>
  <dcterms:created xsi:type="dcterms:W3CDTF">2006-08-16T00:00:00Z</dcterms:created>
  <dcterms:modified xsi:type="dcterms:W3CDTF">2013-07-26T13:05:16Z</dcterms:modified>
</cp:coreProperties>
</file>