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268" r:id="rId2"/>
    <p:sldId id="290" r:id="rId3"/>
    <p:sldId id="258" r:id="rId4"/>
    <p:sldId id="259" r:id="rId5"/>
    <p:sldId id="260" r:id="rId6"/>
    <p:sldId id="261" r:id="rId7"/>
    <p:sldId id="262" r:id="rId8"/>
    <p:sldId id="263" r:id="rId9"/>
    <p:sldId id="264" r:id="rId10"/>
    <p:sldId id="265" r:id="rId11"/>
    <p:sldId id="266" r:id="rId12"/>
    <p:sldId id="295" r:id="rId13"/>
    <p:sldId id="288" r:id="rId14"/>
    <p:sldId id="267" r:id="rId15"/>
    <p:sldId id="270" r:id="rId16"/>
    <p:sldId id="269" r:id="rId17"/>
    <p:sldId id="271" r:id="rId18"/>
    <p:sldId id="273" r:id="rId19"/>
    <p:sldId id="274" r:id="rId20"/>
    <p:sldId id="296" r:id="rId21"/>
    <p:sldId id="275" r:id="rId22"/>
    <p:sldId id="276" r:id="rId23"/>
    <p:sldId id="277" r:id="rId24"/>
    <p:sldId id="297" r:id="rId25"/>
    <p:sldId id="278" r:id="rId26"/>
    <p:sldId id="281" r:id="rId27"/>
    <p:sldId id="280" r:id="rId28"/>
    <p:sldId id="282" r:id="rId29"/>
    <p:sldId id="283" r:id="rId30"/>
    <p:sldId id="292" r:id="rId31"/>
    <p:sldId id="285" r:id="rId32"/>
    <p:sldId id="286" r:id="rId33"/>
    <p:sldId id="284" r:id="rId34"/>
    <p:sldId id="293" r:id="rId35"/>
    <p:sldId id="299" r:id="rId36"/>
    <p:sldId id="298" r:id="rId37"/>
    <p:sldId id="300" r:id="rId38"/>
    <p:sldId id="289" r:id="rId39"/>
    <p:sldId id="301" r:id="rId40"/>
    <p:sldId id="302" r:id="rId41"/>
    <p:sldId id="303" r:id="rId42"/>
    <p:sldId id="304" r:id="rId43"/>
    <p:sldId id="294" r:id="rId44"/>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FF99"/>
    <a:srgbClr val="FF33CC"/>
    <a:srgbClr val="6600FF"/>
    <a:srgbClr val="CC0000"/>
    <a:srgbClr val="CC3300"/>
    <a:srgbClr val="FF0000"/>
    <a:srgbClr val="006699"/>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3" autoAdjust="0"/>
    <p:restoredTop sz="76593" autoAdjust="0"/>
  </p:normalViewPr>
  <p:slideViewPr>
    <p:cSldViewPr snapToGrid="0">
      <p:cViewPr>
        <p:scale>
          <a:sx n="100" d="100"/>
          <a:sy n="100" d="100"/>
        </p:scale>
        <p:origin x="-2166"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92"/>
    </p:cViewPr>
  </p:sorterViewPr>
  <p:notesViewPr>
    <p:cSldViewPr snapToGrid="0">
      <p:cViewPr>
        <p:scale>
          <a:sx n="100" d="100"/>
          <a:sy n="100" d="100"/>
        </p:scale>
        <p:origin x="-732" y="-72"/>
      </p:cViewPr>
      <p:guideLst>
        <p:guide orient="horz" pos="2928"/>
        <p:guide pos="2209"/>
      </p:guideLst>
    </p:cSldViewPr>
  </p:notesViewPr>
  <p:gridSpacing cx="46816963" cy="468169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l" defTabSz="915988" eaLnBrk="1" hangingPunct="1">
              <a:defRPr sz="1200"/>
            </a:lvl1pPr>
          </a:lstStyle>
          <a:p>
            <a:endParaRPr lang="en-US"/>
          </a:p>
        </p:txBody>
      </p:sp>
      <p:sp>
        <p:nvSpPr>
          <p:cNvPr id="16387"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defTabSz="915988" eaLnBrk="1" hangingPunct="1">
              <a:defRPr sz="1200"/>
            </a:lvl1pPr>
          </a:lstStyle>
          <a:p>
            <a:endParaRPr lang="en-US"/>
          </a:p>
        </p:txBody>
      </p:sp>
      <p:sp>
        <p:nvSpPr>
          <p:cNvPr id="16388" name="Rectangle 4"/>
          <p:cNvSpPr>
            <a:spLocks noRo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0088" y="4416425"/>
            <a:ext cx="5610225" cy="4181475"/>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l" defTabSz="915988" eaLnBrk="1" hangingPunct="1">
              <a:defRPr sz="1200"/>
            </a:lvl1pPr>
          </a:lstStyle>
          <a:p>
            <a:endParaRPr lang="en-US"/>
          </a:p>
        </p:txBody>
      </p:sp>
      <p:sp>
        <p:nvSpPr>
          <p:cNvPr id="16391"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defTabSz="915988" eaLnBrk="1" hangingPunct="1">
              <a:defRPr sz="1200"/>
            </a:lvl1pPr>
          </a:lstStyle>
          <a:p>
            <a:fld id="{27177920-9BD4-4EA9-A2D5-5529EEE672C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C28C9-7992-4871-9620-B1FB29FF430F}" type="slidenum">
              <a:rPr lang="en-US"/>
              <a:pPr/>
              <a:t>1</a:t>
            </a:fld>
            <a:endParaRPr 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30EBC-9546-4A96-8508-1F7DE33CD45E}" type="slidenum">
              <a:rPr lang="en-US"/>
              <a:pPr/>
              <a:t>10</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The second medium by which the high frequency EMI energy enters circuits is by radiation. This is a direct application of radio technology in which there is an RF source, a radiating antenna, and a receptor antenna that is connected to the active circuitry.</a:t>
            </a:r>
          </a:p>
          <a:p>
            <a:r>
              <a:rPr lang="en-US"/>
              <a:t>The antennas in this case may simply be wires, PC board traces, component and IC leads, board planes and even metal enclosures. The medium is simply the dielectric that exists between the source and receptor antennas. It is the medium through which the electromagnetic radiation propagates.</a:t>
            </a:r>
          </a:p>
          <a:p>
            <a:r>
              <a:rPr lang="en-US"/>
              <a:t>An important factor in the successful transfer of RF energy via radiation is efficient antennas. Wavelength is inversely proportional to frequency. Therefore, as the frequency is increased the wavelength decreases. For the energy to be efficiently radiated, any conductor serving as an antenna must represent a significant portion of a wavelength. Otherwise, the antenna “element” will exhibit very high reactance and will not effectively couple the electromagnetic energy. </a:t>
            </a:r>
          </a:p>
          <a:p>
            <a:r>
              <a:rPr lang="en-US"/>
              <a:t>The element lengths that most effectively couple RF energy are those which are multiples of ¼-wavelength. Such lengths represent resonant circuits with little to no reactive components. Since the element lengths in circuits are relatively short, they are most effective at VHF and UHF. Note however, if the EMI source produces sufficient power enough energy may be radiated by a grossly non-resonant element to produce field intensities sufficient to cause EMI.</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DAF72-53AC-4F38-B38F-A4B7174FEA7A}" type="slidenum">
              <a:rPr lang="en-US"/>
              <a:pPr/>
              <a:t>11</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pPr>
              <a:lnSpc>
                <a:spcPct val="90000"/>
              </a:lnSpc>
            </a:pPr>
            <a:r>
              <a:rPr lang="en-US"/>
              <a:t>Receptors of EMI signals may be the sensors or transducers, the connecting wires or the analog circuits or the analog integrated circuits themselves. It depends on the their location relative to the EMI source and their susceptibility. </a:t>
            </a:r>
          </a:p>
          <a:p>
            <a:pPr>
              <a:lnSpc>
                <a:spcPct val="90000"/>
              </a:lnSpc>
            </a:pPr>
            <a:r>
              <a:rPr lang="en-US"/>
              <a:t>The most common response of analog circuits to EMI is signal rectification. Often the overall bandwidth of the analog circuit may be far less than that of the EMI source, but individual stages within the devices can respond due to their much higher bandwidth.</a:t>
            </a:r>
          </a:p>
          <a:p>
            <a:pPr>
              <a:lnSpc>
                <a:spcPct val="90000"/>
              </a:lnSpc>
            </a:pPr>
            <a:r>
              <a:rPr lang="en-US"/>
              <a:t>Op-amps usually exhibit a different slewing rate for positive and negative going signal transitions. When the EMI is rectified a voltage offset results at the output that is a function of the difference between the positive and negative slewing rates. This response is most often exhibited by low-speed op-amps.</a:t>
            </a:r>
          </a:p>
          <a:p>
            <a:pPr>
              <a:lnSpc>
                <a:spcPct val="90000"/>
              </a:lnSpc>
            </a:pPr>
            <a:r>
              <a:rPr lang="en-US"/>
              <a:t>High-speed op-amps may have sufficient bandwidth to amplify the frequency components of the EMI and sum them with the intended signal. If the EMI signal level is excessive non-linear amplification can result adding noise and distortion to the intended signal.</a:t>
            </a:r>
          </a:p>
          <a:p>
            <a:pPr>
              <a:lnSpc>
                <a:spcPct val="90000"/>
              </a:lnSpc>
            </a:pPr>
            <a:r>
              <a:rPr lang="en-US"/>
              <a:t>Depending on the converter architecture and speed, the response to EMI can range from an output offset shift, to the EMI being aliased into the signal pass-band. When aliasing occurs these unintended signals result in distortion products and increased noise.</a:t>
            </a:r>
          </a:p>
          <a:p>
            <a:pPr>
              <a:lnSpc>
                <a:spcPct val="90000"/>
              </a:lnSpc>
            </a:pPr>
            <a:r>
              <a:rPr lang="en-US"/>
              <a:t>Regulators, both linear and switching, may produce an EMI-related voltage offset resulting in an incorrect regulator voltage.</a:t>
            </a:r>
          </a:p>
          <a:p>
            <a:pPr>
              <a:lnSpc>
                <a:spcPct val="90000"/>
              </a:lnSpc>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7E6FD-8B77-440C-8843-1AC444DB9A9D}" type="slidenum">
              <a:rPr lang="en-US"/>
              <a:pPr/>
              <a:t>12</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a:t>A TLE2071 wideband, low-noise JFET operational-amplifier is tested to determine its susceptibility to conducted EMI. The amplifier is connected for a high gain of +1000V/V such that any shift in input voltage-offset can be readily observed when RF is applied to its input.</a:t>
            </a:r>
          </a:p>
          <a:p>
            <a:r>
              <a:rPr lang="en-US"/>
              <a:t>A properly terminated, wide range RF generator is applied to the TLE2071 non-inverting input. The generator is swept from 1MHz to 500MHz, while the input amplitude is stepped in 3 increments fro -20dBm to +0dBm. A sensitive DVM connected at the output monitors the output-referred voltage-offset as the frequency is swept. The input voltage-offset change is derived from the circuit gain and output-offset voltage change, then plotted over frequency. Note that TLE2071 gain-bandwidth (GBW) to about 10MHz and at the lower frequencies exhibits some gain.</a:t>
            </a:r>
          </a:p>
          <a:p>
            <a:r>
              <a:rPr lang="en-US"/>
              <a:t>The offset-voltage change is the result of rectification by internal PN junctions encountered as the RF makes its way through the amplifier. As expected the voltage-offset shift is most pronounced at the highest input voltage level (0dBm), and least when it is at the lowest level (-20dBm). 0dBm, -10dBm, and -20dBm represent input voltage levels of 0.224V, 0.071V and 0.022V, respectively, across a 50</a:t>
            </a:r>
            <a:r>
              <a:rPr lang="el-GR">
                <a:cs typeface="Arial" charset="0"/>
              </a:rPr>
              <a:t>Ω</a:t>
            </a:r>
            <a:r>
              <a:rPr lang="en-US">
                <a:cs typeface="Arial" charset="0"/>
              </a:rPr>
              <a:t> input termination resistor.</a:t>
            </a:r>
            <a:endParaRPr lang="el-GR">
              <a:cs typeface="Arial" charset="0"/>
            </a:endParaRP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0CEFF-8738-4AAA-801E-27C847AC770B}" type="slidenum">
              <a:rPr lang="en-US"/>
              <a:pPr/>
              <a:t>13</a:t>
            </a:fld>
            <a:endParaRPr lang="en-U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This oscilloscope diagram depicts the affect of a strong EMI source in close proximity to a sensitive analog circuit. A 0.5W output, UHF transceiver is keyed with the antenna approximately 1.5 feet (45.7cm) from the ECG simulator. An ECG signal is very small, about 1mVp-p in amplitude, and requires a very high signal chain gain to bring the signal to usable observation levels. </a:t>
            </a:r>
          </a:p>
          <a:p>
            <a:r>
              <a:rPr lang="en-US"/>
              <a:t>When the transceiver is keyed, 2 effects are observed. The DC offset increases about 1.5mV and RF-related noise is evident on the ECG waveform. The basic ECG repetition rate stays the same, but the offset shift would be evident to both the human eye and any digital processing.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FEC56-2373-4612-82F6-6449F709199D}" type="slidenum">
              <a:rPr lang="en-US"/>
              <a:pPr/>
              <a:t>14</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EMI uses electric-field strength (volts/meter, uV/m) as the measurement parameter for electromagnetic fields. While power density (watts/ sq. meter, mW/cm</a:t>
            </a:r>
            <a:r>
              <a:rPr lang="en-US" baseline="30000"/>
              <a:t>2</a:t>
            </a:r>
            <a:r>
              <a:rPr lang="en-US"/>
              <a:t>) is used as the parameter for communications applications. The units can be cross calculated to equivalent values.</a:t>
            </a:r>
          </a:p>
          <a:p>
            <a:r>
              <a:rPr lang="en-US"/>
              <a:t>When measured in volts/meter the susceptibility of a system to EMI can be expressed. An exposure level of 10V/m or similar can be specified and the system tested accordingly. </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CB2B4-6883-49DF-A8EC-7F9332D5AC47}" type="slidenum">
              <a:rPr lang="en-US"/>
              <a:pPr/>
              <a:t>15</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EMI emission levels from digital sources are limited in the US by the FCC under part 15, and in Europe by the standards found in Publication 22 of the International Special Committee on Radio Interference (CISPRA). In 1993, the FCC moved to harmonize the US standards for radio frequency emissions from digital devices with the international emissions standards.</a:t>
            </a:r>
          </a:p>
          <a:p>
            <a:r>
              <a:rPr lang="en-US"/>
              <a:t>It is important to note that both the conducted and radiated emission levels are regulated by the FCC and CISPRA. Since conducted EMI exists on a conductor cable, wire or PCB trace, it is specified in uV, or dBuV. While radiated EMI is specified by field strength in uV/m, or dBuV/m. Conducted EMI limits are from 10kHz to 30MHz, and radiated EMI limits from 30MHz to 1GHz. Note that the levels listed are for a distance of 10m, and the levels will be considerably higher closer to the source.</a:t>
            </a:r>
          </a:p>
          <a:p>
            <a:r>
              <a:rPr lang="en-US"/>
              <a:t>The FCC divides both conducted and radiated EMI into 2 classes related to the intended use of the product containing the radiating devices. Class A is for electronic equipment intended for use in commercial, industrial or business environments. Class B is for electronic equipment intended for use in the residential environment, but may also be subjected to the Class A environment as well. Class B limits are more restrictive because of the likelihood of such devices being placed in close proximity to TV and radio receivers. Compliance is the responsibility of the end-product manufacturer.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57806-8C56-48E2-9882-68B3D4D942B1}" type="slidenum">
              <a:rPr lang="en-US"/>
              <a:pPr/>
              <a:t>16</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The EMI field strength in an environment can be roughly associated to the electronics application type. Typical field strength levels by application:</a:t>
            </a:r>
          </a:p>
          <a:p>
            <a:r>
              <a:rPr lang="en-US"/>
              <a:t>	Commercial		1 to 10V/m</a:t>
            </a:r>
          </a:p>
          <a:p>
            <a:r>
              <a:rPr lang="en-US"/>
              <a:t>	Industrial		1 to 10V/m</a:t>
            </a:r>
          </a:p>
          <a:p>
            <a:r>
              <a:rPr lang="en-US"/>
              <a:t>	Military		1 to 200V/m</a:t>
            </a:r>
          </a:p>
          <a:p>
            <a:r>
              <a:rPr lang="en-US"/>
              <a:t>	Medical		3 to 400V/m</a:t>
            </a:r>
          </a:p>
          <a:p>
            <a:r>
              <a:rPr lang="en-US"/>
              <a:t>	Automotive		20 to 200V/m</a:t>
            </a:r>
          </a:p>
          <a:p>
            <a:r>
              <a:rPr lang="en-US"/>
              <a:t>Note that this tells nothing about the frequencies involved, only field strengths. Even though the field strength may be high there may be no receptors of the particular EMI frequency. </a:t>
            </a:r>
          </a:p>
          <a:p>
            <a:r>
              <a:rPr lang="en-US"/>
              <a:t>On the other end, some unprotected analog circuits may respond to very low signal strength EMI. They may rectify low level RF signals and amplify the resulting audio in subsequent stages.</a:t>
            </a:r>
          </a:p>
          <a:p>
            <a:r>
              <a:rPr lang="en-US"/>
              <a:t>Digital circuits which may act as sources of EMI usually have a high EMI threshold making most an unlikely receptor. Their “rail-to-rail” operation affords a high amount of EMI immunity.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86329-ABAE-451C-A363-74FDCA86E02D}" type="slidenum">
              <a:rPr lang="en-US"/>
              <a:pPr/>
              <a:t>17</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pPr>
              <a:lnSpc>
                <a:spcPct val="90000"/>
              </a:lnSpc>
            </a:pPr>
            <a:r>
              <a:rPr lang="en-US"/>
              <a:t>EMI, originating as conducted or radiated, can appear at the inputs of an analog circuit as a differential signal, a common-mode signal, or a combination of both. Differential-mode EMI dominates at frequencies below 1MHz, while common-mode dominates above 1MHz. But keep in mind that either mode may originate from either a radiated or conducted source.</a:t>
            </a:r>
          </a:p>
          <a:p>
            <a:pPr>
              <a:lnSpc>
                <a:spcPct val="90000"/>
              </a:lnSpc>
            </a:pPr>
            <a:r>
              <a:rPr lang="en-US"/>
              <a:t>Radiated differential-mode EMI often originates from small, unintentional loop antennas within the circuits. These loop antennas are defined by the area enclosed by a loop and are formed by conductors carrying the EMI current. The radiated field strength is a function of the current magnitude, the area enclosed by the loop, and is proportional to the square of the EMI frequency. Differential-mode EMI radiation can be reduced by minimizing the area enclosed by the loop antenna. Unexpected loop antennas in receptor circuits can couple the radiated EMI into the analog circuit. </a:t>
            </a:r>
          </a:p>
          <a:p>
            <a:pPr>
              <a:lnSpc>
                <a:spcPct val="90000"/>
              </a:lnSpc>
            </a:pPr>
            <a:r>
              <a:rPr lang="en-US"/>
              <a:t>Radiated common-mode EMI is often transmitted and received by input and output cables. The conductors serve as  electric dipoles where the electric field dominates. Wires and form open loops often behaving as monopole antennas. As a cable length is made longer, it becomes a more appreciable fraction of a wavelength and is able to more effectively radiate or receive EMI energy. </a:t>
            </a:r>
          </a:p>
          <a:p>
            <a:pPr>
              <a:lnSpc>
                <a:spcPct val="90000"/>
              </a:lnSpc>
            </a:pPr>
            <a:r>
              <a:rPr lang="en-US"/>
              <a:t>Common-mode EMI is most frequently encountered. Very low levels of common-mode EMI current (uA) can result in a system failing radiated emissions levels. On the hand differential-mode EMI levels must be much higher (A) before it results in a system failing radiated emission levels.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D0502-2703-4F8D-AA03-68215F3B2A44}" type="slidenum">
              <a:rPr lang="en-US"/>
              <a:pPr/>
              <a:t>18</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It was mentioned that three elements are necessary for EMI to occur; an EMI source, a coupling medium and a sensitive receptor. Minimizing or limiting EMI from all sources is a good start. But once within compliance limits further reductions may become excessively difficult or costly to achieve. Designing a circuit and employing techniques that minimize EMI right from the start can prove to be the lower cost option. Having to revisit a non-compliant EMI source and applying remedies can prove difficult and expensive.</a:t>
            </a:r>
          </a:p>
          <a:p>
            <a:r>
              <a:rPr lang="en-US"/>
              <a:t>Reducing the effectiveness of the coupling medium is often addressed by careful layout, shielding and decoupling techniques. Depending on whether the EMI is common-mode or differential-mode the solution for reducing the coupling medium’s effectiveness will be quite different. This is a because of the difference in frequencies involved in the EMI.</a:t>
            </a:r>
          </a:p>
          <a:p>
            <a:r>
              <a:rPr lang="en-US"/>
              <a:t>Since sensitive analog circuits can be placed in almost any environment there is usually little way of knowing what EMI sources the circuit may encounter. A circuit might respond to a particular EMI source in one application and not to a different source in another. Therefore, one of the safest ways to avoid responding to EMI is to build effective EMI immunity into the circuit. That may be more easily said than done. But again, taking steps to reduce a circuits response susceptibility during the design phase is often the most prudent approach.</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3E95F7-6373-46A2-B449-3342728456A3}" type="slidenum">
              <a:rPr lang="en-US"/>
              <a:pPr/>
              <a:t>19</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pPr>
              <a:lnSpc>
                <a:spcPct val="90000"/>
              </a:lnSpc>
            </a:pPr>
            <a:r>
              <a:rPr lang="en-US"/>
              <a:t>Filters are one of the most common elements employed in restricting EMI from entering a circuit or leaving a circuit. Most often this takes the form of a low-pass filter designed such that the filter cut-off is well below the EMI frequencies. </a:t>
            </a:r>
          </a:p>
          <a:p>
            <a:pPr>
              <a:lnSpc>
                <a:spcPct val="90000"/>
              </a:lnSpc>
            </a:pPr>
            <a:r>
              <a:rPr lang="en-US"/>
              <a:t>For AC applications common-mode interference is most frequently encountered. EMI filters are designed to attenuate the common-mode EMI signals and may also be designed to effectively attenuate differential-mode EMI signals.</a:t>
            </a:r>
          </a:p>
          <a:p>
            <a:pPr>
              <a:lnSpc>
                <a:spcPct val="90000"/>
              </a:lnSpc>
            </a:pPr>
            <a:r>
              <a:rPr lang="en-US"/>
              <a:t>The AC line filter shown in the slide is designed for both common-mode and differential-mode filtering. A key element effective in the common-mode attenuation is the common-mode transformer. The common-mode signals are in phase</a:t>
            </a:r>
            <a:r>
              <a:rPr lang="en-US">
                <a:cs typeface="Arial" charset="0"/>
              </a:rPr>
              <a:t> and the fields do not cancel within the transformer core. Each CM signal encounters the winding impedance which provides  inductive reactance and restricts the CM current flow.</a:t>
            </a:r>
            <a:endParaRPr lang="en-US"/>
          </a:p>
          <a:p>
            <a:pPr>
              <a:lnSpc>
                <a:spcPct val="90000"/>
              </a:lnSpc>
            </a:pPr>
            <a:r>
              <a:rPr lang="en-US"/>
              <a:t>The transformer (L</a:t>
            </a:r>
            <a:r>
              <a:rPr lang="en-US" baseline="-25000"/>
              <a:t>1</a:t>
            </a:r>
            <a:r>
              <a:rPr lang="en-US"/>
              <a:t> and L</a:t>
            </a:r>
            <a:r>
              <a:rPr lang="en-US" baseline="-25000"/>
              <a:t>2</a:t>
            </a:r>
            <a:r>
              <a:rPr lang="en-US"/>
              <a:t>) exhibits inductance which is selected in conjunction with the common  mode capacitors (C</a:t>
            </a:r>
            <a:r>
              <a:rPr lang="en-US" baseline="-25000"/>
              <a:t>1</a:t>
            </a:r>
            <a:r>
              <a:rPr lang="en-US"/>
              <a:t> and C</a:t>
            </a:r>
            <a:r>
              <a:rPr lang="en-US" baseline="-25000"/>
              <a:t>2</a:t>
            </a:r>
            <a:r>
              <a:rPr lang="en-US"/>
              <a:t>) to form a low-pass pi filter. The table shows that the common-mode attenuation does not begin to come into play until the frequency exceeds about 100kHz.</a:t>
            </a:r>
          </a:p>
          <a:p>
            <a:pPr>
              <a:lnSpc>
                <a:spcPct val="90000"/>
              </a:lnSpc>
            </a:pPr>
            <a:r>
              <a:rPr lang="en-US"/>
              <a:t>Differential-mode EMI attenuation is facilitated by an inherent pi filter. The common-mode transformer exhibits significant leakage inductance. This can be upwards of 2% of the common-mode inductance. The pi filter is formed by this leakage inductance and the 2 differential capacitors (C</a:t>
            </a:r>
            <a:r>
              <a:rPr lang="en-US" baseline="-25000"/>
              <a:t>3</a:t>
            </a:r>
            <a:r>
              <a:rPr lang="en-US"/>
              <a:t> and C</a:t>
            </a:r>
            <a:r>
              <a:rPr lang="en-US" baseline="-25000"/>
              <a:t>4</a:t>
            </a:r>
            <a:r>
              <a:rPr lang="en-US"/>
              <a:t>). Again, like the common-mode filter, the differential-mode doesn’t become effective until the frequency exceeds 100kHz.</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5E2AC-3397-4ADE-A2AC-D75946FAB3B4}" type="slidenum">
              <a:rPr lang="en-US"/>
              <a:pPr/>
              <a:t>2</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Why do we even have concerns about EMI and RFI? Basically, it comes down to the proliferation of unintentional EMI/RFI radiators and receptors and the interference and havoc that arises when attention is not given to this matter. Emitted EMI/RFI amounts to frequency spectrum pollution that if not kept in check would render intended radio frequency services partially or completely ineffective.</a:t>
            </a:r>
          </a:p>
          <a:p>
            <a:r>
              <a:rPr lang="en-US"/>
              <a:t>However, that is only the start of the issue. EMI and RFI, because of their radio frequency energy, can affect circuits that have no intended radio frequency respond, do so in in an unexpected, negative fashion. This may take place on a single circuit board completely enclosed and isolated from other circuits. Or it may be on larger scale from one system to another located a distance away.</a:t>
            </a:r>
          </a:p>
          <a:p>
            <a:r>
              <a:rPr lang="en-US"/>
              <a:t>The unexpected negative response may be small measurement error or something as significant as a system malfunction shutdown, or even circuit damage. This is why EMI is such an issue with life support systems and air transportation. </a:t>
            </a:r>
          </a:p>
          <a:p>
            <a:r>
              <a:rPr lang="en-US"/>
              <a:t>Then there are the EMI conformance regulations mandated by government agencies around the world such as the FCC (USA), VDE (Europe), VCCI (Japan) and CISPR (Europe). These are the result of international treaties. Additionally, the military has mandatory EMI regulations of its own in place for electronics. While the automotive industry has had voluntary standards in place for many years.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249F8-90F5-47C7-86B4-CDDFA8A6C0A4}" type="slidenum">
              <a:rPr lang="en-US"/>
              <a:pPr/>
              <a:t>20</a:t>
            </a:fld>
            <a:endParaRPr lang="en-US"/>
          </a:p>
        </p:txBody>
      </p:sp>
      <p:sp>
        <p:nvSpPr>
          <p:cNvPr id="211970" name="Rectangle 2"/>
          <p:cNvSpPr>
            <a:spLocks noRo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A common-mode transformer can be an effective filter to common-mode EMI and noise, while offering little opposition to differential-mode signals. </a:t>
            </a:r>
          </a:p>
          <a:p>
            <a:r>
              <a:rPr lang="en-US"/>
              <a:t>The effectiveness of the common-mode filter lies in the way the transformer’s magnetic fields behave with common-mode and differential-mode signals. The dot convention indicates how the windings lie relative to each. Probably the easiest way to think about it is the two windings being wound adjacent to each other and wound in the same direction – even though the physical form of the transformer may be different. </a:t>
            </a:r>
          </a:p>
          <a:p>
            <a:r>
              <a:rPr lang="en-US"/>
              <a:t>When a signal is applied in a differential manner the currents flow through each winding in opposing directions. They produce opposing magnetic fluxes in the core and cancel each other. Little to no voltage is induced in the other winding. The differential signal passes through the transformer with little attenuation. Note that the totality of the flux cancellation depends on the matching, or “balance” of the two windings.</a:t>
            </a:r>
          </a:p>
          <a:p>
            <a:r>
              <a:rPr lang="en-US"/>
              <a:t>When a common-mode signal enters the two windings the flux build up from each aids the other. Therefore, the common-mode signal encounters the full impedance (inductive reactance) of both windings. This impedance restricts the flow of common-mode current effectively blocking it from flowing to the load.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C1A09-50F4-416E-B7BB-4987C3783D6F}" type="slidenum">
              <a:rPr lang="en-US"/>
              <a:pPr/>
              <a:t>21</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This slide shows typical inductors used in AC line filter applications. The common-mode coil or transformer has two windings separated with sufficient spacing between coils windings to prevent high voltage breakdown. The windings follow the dot convention such that their magnetic fields are in phase internal to the core. </a:t>
            </a:r>
          </a:p>
          <a:p>
            <a:r>
              <a:rPr lang="en-US"/>
              <a:t>The differential filter can be made to have greater attenuation by reducing the filter’s cut-off frequency. The leakage inductance on it’s own is sufficient to be used for a lower frequency filter, but a differential-mode inductor can be added in series with each input to the common-mode coils to lower the cutoff frequency. </a:t>
            </a:r>
          </a:p>
          <a:p>
            <a:r>
              <a:rPr lang="en-US"/>
              <a:t>Although the inductors shown are suitable for AC line filters, properly specified common-mode and differential-mode inductors may be utilized in EMI filter from DC to RF.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30C8C-A4CE-470F-B614-2D208420B1DB}" type="slidenum">
              <a:rPr lang="en-US"/>
              <a:pPr/>
              <a:t>22</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xfrm>
            <a:off x="700088" y="4416425"/>
            <a:ext cx="5610225" cy="4010025"/>
          </a:xfrm>
        </p:spPr>
        <p:txBody>
          <a:bodyPr/>
          <a:lstStyle/>
          <a:p>
            <a:r>
              <a:rPr lang="en-US"/>
              <a:t>Similar to the AC line filter is the EMI/noise filter commonly employed at the input of an instrumentation amplifier. Like the line filter this filter provides attenuation to both differential and common-mode EMI signals. </a:t>
            </a:r>
          </a:p>
          <a:p>
            <a:r>
              <a:rPr lang="en-US"/>
              <a:t>This is a passive RC filter exhibiting a first-order roll-off characteristic. However, the -3dB cutoff frequency is quite different for the two modes. The differential bandwidth of the filter must be set such that the desired signals from the source are not attenuated. From this requirement the differential filter -3dB bandwidth can be set.</a:t>
            </a:r>
          </a:p>
          <a:p>
            <a:r>
              <a:rPr lang="en-US"/>
              <a:t>Let’s use an example where the maximum differential signal frequency is less than 100Hz. A cutoff of about 350Hz will be used. In order to keep resistor noise contribution low their value should be kept under 10k</a:t>
            </a:r>
            <a:r>
              <a:rPr lang="el-GR">
                <a:cs typeface="Arial" charset="0"/>
              </a:rPr>
              <a:t>Ω</a:t>
            </a:r>
            <a:r>
              <a:rPr lang="en-US">
                <a:cs typeface="Arial" charset="0"/>
              </a:rPr>
              <a:t>, and preferably less. The smaller the resistors are made </a:t>
            </a:r>
            <a:r>
              <a:rPr lang="en-US"/>
              <a:t>the larger the filter capacitor values will be for a given cutoff frequency. So a compromise is called for. In this case, RA and RB are set 4.7k</a:t>
            </a:r>
            <a:r>
              <a:rPr lang="el-GR">
                <a:cs typeface="Arial" charset="0"/>
              </a:rPr>
              <a:t>Ω</a:t>
            </a:r>
            <a:r>
              <a:rPr lang="en-US">
                <a:cs typeface="Arial" charset="0"/>
              </a:rPr>
              <a:t>, which results in as standard capacitance value of 47nF for CA.</a:t>
            </a:r>
          </a:p>
          <a:p>
            <a:r>
              <a:rPr lang="en-US">
                <a:cs typeface="Arial" charset="0"/>
              </a:rPr>
              <a:t>The standard practice for the common-mode capacitors is set their value to 1/10</a:t>
            </a:r>
            <a:r>
              <a:rPr lang="en-US" baseline="30000">
                <a:cs typeface="Arial" charset="0"/>
              </a:rPr>
              <a:t>th</a:t>
            </a:r>
            <a:r>
              <a:rPr lang="en-US">
                <a:cs typeface="Arial" charset="0"/>
              </a:rPr>
              <a:t> that of the differential-mode capacitor; 4.7nF each, in this case. The common-mode filter cutoff frequency is then a function of this capacitance and RA or RB. The resulting common-mode cutoff frequency is about 21 times higher than that of the differential-mode filter.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DD6D9-4177-4C1A-B7CB-35DC913E5B54}" type="slidenum">
              <a:rPr lang="en-US"/>
              <a:pPr/>
              <a:t>23</a:t>
            </a:fld>
            <a:endParaRPr 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The previous slide indicated that the common-mode cutoff frequency was about 20 times higher than the differential-mode cutoff frequency. What can be done to realize high common-mode rejection when the differential-mode cutoff frequency must be increased, or just higher EMI common-mode rejection is needed?</a:t>
            </a:r>
          </a:p>
          <a:p>
            <a:r>
              <a:rPr lang="en-US"/>
              <a:t>A common-mode transformer can be added in front of the passive RC to lower the lower the common-mode filter’s cutoff frequency.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30093-B1AE-4422-BAD1-4C2F7ABF5211}" type="slidenum">
              <a:rPr lang="en-US"/>
              <a:pPr/>
              <a:t>24</a:t>
            </a:fld>
            <a:endParaRPr lang="en-US"/>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Reducing an operational-amplifier’s EMI susceptibility now may include an integrated input filter. A low-pass filter is created by using the input differential pair junction capacitances, and a small series resistances in the input paths. Since the differential pair exhibits both differential and common-mode capacitances the filter is effective for filtering both types of EMI.</a:t>
            </a:r>
          </a:p>
          <a:p>
            <a:r>
              <a:rPr lang="en-US"/>
              <a:t>An equivalent filter is shown having total differential and common-mode capacitances of 2.5pF and 5.0pF, respectively, and 1k</a:t>
            </a:r>
            <a:r>
              <a:rPr lang="el-GR">
                <a:cs typeface="Arial" charset="0"/>
              </a:rPr>
              <a:t>Ω</a:t>
            </a:r>
            <a:r>
              <a:rPr lang="en-US">
                <a:cs typeface="Arial" charset="0"/>
              </a:rPr>
              <a:t> series input resistors. The filter response plot reveals a first-order, low-pass response, and a -3dB cutoff frequency of 32MHz. Both differential and common-mode cutoff frequencies are the same for the capacitance and resistance values used.</a:t>
            </a:r>
          </a:p>
          <a:p>
            <a:r>
              <a:rPr lang="en-US">
                <a:cs typeface="Arial" charset="0"/>
              </a:rPr>
              <a:t>The actual unity-gain bandwidth of the operational-amplifier is commonly be a few Megahertz, so the low-pass filter cutoff frequency is well above it. That prevents the EMI filter from becoming a factor in the operational-amplifier’s normal AC response. However, the cutoff frequency is low enough to be effective in filtering of 100MHz and higher.</a:t>
            </a:r>
          </a:p>
          <a:p>
            <a:r>
              <a:rPr lang="en-US">
                <a:cs typeface="Arial" charset="0"/>
              </a:rPr>
              <a:t>The series resistances are selected to set the filter’s cutoff frequency, yet must be keep low in value so as not to degrade the amplifier’s low noise performance. </a:t>
            </a:r>
            <a:endParaRPr lang="el-GR">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1DE4A-B185-47F6-BCE3-3CFD7DA57DED}" type="slidenum">
              <a:rPr lang="en-US"/>
              <a:pPr/>
              <a:t>25</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a:xfrm>
            <a:off x="700088" y="4416425"/>
            <a:ext cx="5610225" cy="4537075"/>
          </a:xfrm>
        </p:spPr>
        <p:txBody>
          <a:bodyPr/>
          <a:lstStyle/>
          <a:p>
            <a:r>
              <a:rPr lang="en-US"/>
              <a:t>Ferrites are comprised of a homogenous mixture of ceramic, iron oxide(s) or carbonates and one or more additional metals such as zinc, manganese, nickel or magnesium. The ferrite composition is pressed into the required size and shape and then fired in a kiln at 2000</a:t>
            </a:r>
            <a:r>
              <a:rPr lang="en-US">
                <a:cs typeface="Arial" charset="0"/>
              </a:rPr>
              <a:t>ºF (1093ºC). </a:t>
            </a:r>
            <a:r>
              <a:rPr lang="en-US"/>
              <a:t>Specific combination have been developed for different applications such as EMI suppressors (chokes), switching supply inductors, RF transformers, etc. </a:t>
            </a:r>
            <a:endParaRPr lang="en-US">
              <a:cs typeface="Arial" charset="0"/>
            </a:endParaRPr>
          </a:p>
          <a:p>
            <a:r>
              <a:rPr lang="en-US">
                <a:cs typeface="Arial" charset="0"/>
              </a:rPr>
              <a:t>When employed as RF chokes ferrites are useful for EMI suppression. All wires exhibit self inductance which amounts to a few nanohenries per centimeter; 6nH/cm (1mm dia.) and 2.2nH/cm (10mm dia.). The reactance associated with short straight wires is usually negligible at frequencies less than 100MHz or so, and offers little reactance to EMI on the wires. Increasing the inductive reactance at the EMI frequencies helps choke off their current and prevents them from entering, or leaving, a circuit.</a:t>
            </a:r>
          </a:p>
          <a:p>
            <a:r>
              <a:rPr lang="en-US">
                <a:cs typeface="Arial" charset="0"/>
              </a:rPr>
              <a:t>Placing a wire or cable in close physical proximity to a ferrite causes the magnetic field surrounding the wire to concentrate in the ferrite core. This has the net effect of multiplying the wire’s self inductance by the core’s permeability. </a:t>
            </a:r>
          </a:p>
          <a:p>
            <a:r>
              <a:rPr lang="en-US">
                <a:cs typeface="Arial" charset="0"/>
              </a:rPr>
              <a:t>Ferrites have a permeability ranging from 10’s to 10,000’s so dramatic increases in the inductance and associated inductive reactance can be had by their inclusion in the EMI path. Note that the correct ferrite core material must be selected for the particular application. Different mixtures are optimized for specific frequency ranges. The curves shown in the slide are for the ribbon cable ferrite product which is optimized for applications of 60MHz or less. Other ferrite materials are optimized for applications from 1KHz to 1GHz.</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B5653-7B33-4500-AD93-CE5D6EEAA115}" type="slidenum">
              <a:rPr lang="en-US"/>
              <a:pPr/>
              <a:t>26</a:t>
            </a:fld>
            <a:endParaRPr 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The X2Y capacitor is a fairly recent capacitor structure development that by itself offers significant signal attenuation at EMI frequencies. It is effective in attenuating both common-mode and differential-mode EMI which stems from the fact that it is the equivalent of both differential and common-mode filter capacitors</a:t>
            </a:r>
          </a:p>
          <a:p>
            <a:r>
              <a:rPr lang="en-US"/>
              <a:t>Its construction is such that it is a truly balanced structure comprised of alternate capacitor and ground plates. The result is a matched and balanced, dual capacitor that provides both E and H field cancellation. The X2Y appears as a low-pass filter with a particular cutoff frequency. The larger capacitance values have lower cutoff frequencies. It exhibits a broader band reject bandwidth characteristic than a conventional series-resonant, ceramic capacitor, attributable its low internal inductance and  field cancellation properties.</a:t>
            </a:r>
          </a:p>
          <a:p>
            <a:r>
              <a:rPr lang="en-US"/>
              <a:t>Quoting a Yeago products presentation, </a:t>
            </a:r>
            <a:r>
              <a:rPr lang="en-US" i="1"/>
              <a:t>X2Y Technology – Technology in balance</a:t>
            </a:r>
            <a:r>
              <a:rPr lang="en-US"/>
              <a:t>, “The X2Y architecture uses images planes – shields, which create rectangular current loops that share a common image plane. The X2Y plates A&amp; B charge the image plane with opposing skin currents. When the currents are common on the image plane and 180</a:t>
            </a:r>
            <a:r>
              <a:rPr lang="en-US">
                <a:cs typeface="Arial" charset="0"/>
              </a:rPr>
              <a:t>º out-of-phase or oppositely charged, they will cancel.”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07799-FF84-4D3C-8DB6-214D43434E66}" type="slidenum">
              <a:rPr lang="en-US"/>
              <a:pPr/>
              <a:t>27</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a:xfrm>
            <a:off x="700088" y="4416425"/>
            <a:ext cx="5610225" cy="4489450"/>
          </a:xfrm>
        </p:spPr>
        <p:txBody>
          <a:bodyPr/>
          <a:lstStyle/>
          <a:p>
            <a:r>
              <a:rPr lang="en-US"/>
              <a:t>This application of the X2Y</a:t>
            </a:r>
            <a:r>
              <a:rPr lang="en-US">
                <a:cs typeface="Arial" charset="0"/>
              </a:rPr>
              <a:t>® capacitor shows two different uses; one used as the input EMI filter and the other as the power supply decoupling capacitor. The advantage in decoupling applications is from the reduced series inductance compared to standard decoupling capacitors. It has proven to be a much more effective decoupling element than the equivalent value, conventional ceramic capacitor.</a:t>
            </a:r>
          </a:p>
          <a:p>
            <a:r>
              <a:rPr lang="en-US">
                <a:cs typeface="Arial" charset="0"/>
              </a:rPr>
              <a:t>The plot shows the insertion loss presented to frequencies above the X2Y® cutoff frequency. Like a series resonant capacitor there is a resonant point where a impedance minimum is attained. However, the X2Y has a broader, and lower series impedance characteristic at the minimum, than that had by a conventional ceramic capacitor. The series impedance, increases at a rate of 20dB/dec on both sides of the resonant point. It increases without bound on the low frequency end, but eventually achieves a maximum at the anti-resonant (parallel resonant) frequency on the high end.</a:t>
            </a:r>
          </a:p>
          <a:p>
            <a:r>
              <a:rPr lang="en-US">
                <a:cs typeface="Arial" charset="0"/>
              </a:rPr>
              <a:t>A not so obvious advantage of the X2Y® filter approach is that the differential-mode and common cutoff frequencies will be close. Thus, the differential bandwidth can be much closer to the common-mode bandwidth. Which can be an issue with the standard RC filter approach.</a:t>
            </a:r>
          </a:p>
          <a:p>
            <a:r>
              <a:rPr lang="en-US">
                <a:cs typeface="Arial" charset="0"/>
              </a:rPr>
              <a:t>The OPA326 application circuit shown has resistances added to the X2Y® capacitor to lower the cutoff frequency. This should only be necessary when the application requires a cutoff frequency below what can be attained by the largest value X2Y® capacitor.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15D04-2FE7-452A-902E-92C451CA2C08}" type="slidenum">
              <a:rPr lang="en-US"/>
              <a:pPr/>
              <a:t>28</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Metal shielding can be applied between a source and receptor to reduce the effectiveness of the coupling medium. This reduction can be described in terms of an insertion loss, or alternately shielding effectiveness. The EMI energy received from, or transmitted into the external medium, will decrease as the insertion loss increases. Thus, the greater the insertion loss the better the shielding effectiveness will be. </a:t>
            </a:r>
          </a:p>
          <a:p>
            <a:r>
              <a:rPr lang="en-US"/>
              <a:t>The overall shielding effectiveness is different whether it is being applied to emission suppression or susceptibility of an enclosed circuit. For the emission suppression of an EMI source the effectiveness is approximately equal to the absorption loss. While the effectiveness relative to an enclosed susceptible circuit is approximately equal to the sum of the absorption, plus reflection loss associated with the type of incident wave.</a:t>
            </a:r>
            <a:r>
              <a:rPr lang="en-US" baseline="30000"/>
              <a:t>1 </a:t>
            </a:r>
            <a:r>
              <a:rPr lang="en-US"/>
              <a:t>  </a:t>
            </a:r>
          </a:p>
          <a:p>
            <a:endParaRPr lang="en-US"/>
          </a:p>
          <a:p>
            <a:r>
              <a:rPr lang="en-US"/>
              <a:t>1. </a:t>
            </a:r>
            <a:r>
              <a:rPr lang="en-US">
                <a:cs typeface="Arial" charset="0"/>
              </a:rPr>
              <a:t>From: COTS Journal, </a:t>
            </a:r>
            <a:r>
              <a:rPr lang="en-US" i="1">
                <a:cs typeface="Arial" charset="0"/>
              </a:rPr>
              <a:t>January 2004 – “Design Considerations</a:t>
            </a:r>
          </a:p>
          <a:p>
            <a:r>
              <a:rPr lang="en-US" i="1">
                <a:cs typeface="Arial" charset="0"/>
              </a:rPr>
              <a:t>In Building Shielded Enclosures.”</a:t>
            </a:r>
            <a:endParaRPr lang="en-US">
              <a:cs typeface="Arial" charset="0"/>
            </a:endParaRP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54BDE-2A2B-466B-BE22-C8382FA81C3C}" type="slidenum">
              <a:rPr lang="en-US"/>
              <a:pPr/>
              <a:t>29</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a:xfrm>
            <a:off x="700088" y="4416425"/>
            <a:ext cx="5610225" cy="4575175"/>
          </a:xfrm>
        </p:spPr>
        <p:txBody>
          <a:bodyPr/>
          <a:lstStyle/>
          <a:p>
            <a:r>
              <a:rPr lang="en-US" sz="1100"/>
              <a:t>Magnetic fields are induced by a low impedance source; while an electric field is induced by a high impedance source. Therefore, the method by which one or the other is contained or reduced differs.</a:t>
            </a:r>
          </a:p>
          <a:p>
            <a:r>
              <a:rPr lang="en-US" sz="1100"/>
              <a:t>As previously mentioned, the electromagnetic wave is comprised of the magnetic and electric fields. Close in, in the near field, the magnetic field or induction field may be a source of EMI. This is especially at frequencies below 20kHz. Some examples of possible magnetic EMI sources are transformers and CRT deflection coils. </a:t>
            </a:r>
          </a:p>
          <a:p>
            <a:r>
              <a:rPr lang="en-US" sz="1100"/>
              <a:t>Ferrous based, high permeability metals, such as steel, nickel-steel and Mu-metal (77% Ni, 15% Fe, +Cu, annealed in hydrogen) are effective in shielding circuits from inductively induced EMI. Magnetic energy induced into such materials result in eddy currents. When eddy currents flow through ferrous metal, which exhibits electrical resistance, the energy is converted to heat.</a:t>
            </a:r>
          </a:p>
          <a:p>
            <a:r>
              <a:rPr lang="en-US" sz="1100"/>
              <a:t>Electric fields emanating from high impedance sources such as IC pins, components leads and PC board traces are shielded with non-ferrous metals such as aluminum, copper and nickel. The thickness of the shield is not particularly critical and thin deposited metal films on non-conductive materials is effective in shielding EMI. </a:t>
            </a:r>
          </a:p>
          <a:p>
            <a:r>
              <a:rPr lang="en-US" sz="1100"/>
              <a:t>More important than the RF shield thickness is the continuous nature of the shielding. Ideally, the shield would completely surround the EMI source with no openings or seams. Since that is not practical the opening sizes should be minimized and sufficient for wiring and cooling. Critical applications should incorporate EMI gaskets and seals.</a:t>
            </a:r>
          </a:p>
          <a:p>
            <a:r>
              <a:rPr lang="en-US" sz="1100"/>
              <a:t>Shielding materials are not limited to solid sheets of metal. Ferrite plates and EMI absorbing materials can be employed on a local level, such as over a PC board or even a specific integrated circuit.</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AC510-FFD8-4AB8-9F41-E6238D8F50E0}" type="slidenum">
              <a:rPr lang="en-US"/>
              <a:pPr/>
              <a:t>3</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Electromagnetic Interference (EMI) and Radio Frequency Interference (RFI) are both electromagnetic interference. EMI is a more general term applicable to any electrical system interference but tends to be used to describe RF disturbances that are broadband in characteristic. While RFI is often associated with narrowband, radio transmission or reception based interference. </a:t>
            </a:r>
          </a:p>
          <a:p>
            <a:r>
              <a:rPr lang="en-US"/>
              <a:t>EMI is an undesirable byproduct of electrical systems and if it can be confined to the source or generator – all the better. But because EMI can produce a wide range of frequency spectra, it can affect otherwise properly operating circuits if they are sensitive to the particular frequencies generated by the source.</a:t>
            </a:r>
          </a:p>
          <a:p>
            <a:r>
              <a:rPr lang="en-US"/>
              <a:t>Even though an EMI source may be present in the vicinity of analog circuits their bandwidth or circuit design may be that they have little or no response to it. However, some analog circuits having surprisingly low bandwidth will respond to EMI in an undesirable manner. That is because individual components or subcircuits within them can have much higher bandwidths that see and respond to the EMI frequencies.</a:t>
            </a:r>
          </a:p>
          <a:p>
            <a:endParaRPr lang="en-US"/>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584DB-C00F-497F-B42A-A6586B8E0A4C}" type="slidenum">
              <a:rPr lang="en-US"/>
              <a:pPr/>
              <a:t>30</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In 2001 PulseCore announced a DDS based IC that was slated to reduce EMI generated by the system clock. It used a spread spectrum techniques to smear the clock frequency. A stand alone DDS can also serve in this function. </a:t>
            </a:r>
          </a:p>
          <a:p>
            <a:r>
              <a:rPr lang="en-US"/>
              <a:t>Frequency spectrum plot A illustrates the radiated clock amplitude of a conventional system clock at a distance of 10m. The amplitudes of the 1</a:t>
            </a:r>
            <a:r>
              <a:rPr lang="en-US" baseline="30000"/>
              <a:t>st</a:t>
            </a:r>
            <a:r>
              <a:rPr lang="en-US"/>
              <a:t> and 3</a:t>
            </a:r>
            <a:r>
              <a:rPr lang="en-US" baseline="30000"/>
              <a:t>rd</a:t>
            </a:r>
            <a:r>
              <a:rPr lang="en-US"/>
              <a:t> harmonic exceeds the FCC, class B limits in their respective frequency range. </a:t>
            </a:r>
          </a:p>
          <a:p>
            <a:r>
              <a:rPr lang="en-US"/>
              <a:t>The Pulsecore IC triggers off the clock edge and the DDS frequency modulates the incoming pulses resulting in a clock that varies from 39MHz to 41MHz. The results of the frequency smearing are shown in figure B. The 1</a:t>
            </a:r>
            <a:r>
              <a:rPr lang="en-US" baseline="30000"/>
              <a:t>st</a:t>
            </a:r>
            <a:r>
              <a:rPr lang="en-US"/>
              <a:t> and 3</a:t>
            </a:r>
            <a:r>
              <a:rPr lang="en-US" baseline="30000"/>
              <a:t>rd</a:t>
            </a:r>
            <a:r>
              <a:rPr lang="en-US"/>
              <a:t> harmonic amplitude has now decreased by about 15dB. Additional EMI reduction techniques would be required to bring the circuit into compliance.</a:t>
            </a:r>
          </a:p>
          <a:p>
            <a:r>
              <a:rPr lang="en-US"/>
              <a:t>One concern with this technique is whether the system being clocked, and those that interface with it, can withstand a constantly varying clock. This is an idea worth considering when the system is being designed. An EMI concern with this solution is that a broader range of frequencies with higher power levels may now affect a previously undetected receptor.</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0924D-1854-48F6-91F4-0D2BBC08C0DD}" type="slidenum">
              <a:rPr lang="en-US"/>
              <a:pPr/>
              <a:t>31</a:t>
            </a:fld>
            <a:endParaRPr 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This illustrates the concept of current loops in an analog circuit. The instrumentation amplifier has several current loops shown; an input current loop associated with the signal source and the amplifier input, the power supply loop, an output current loop, and multiple common-mode EMI loops. Note how these various current lops share a common path through ground.</a:t>
            </a:r>
          </a:p>
          <a:p>
            <a:r>
              <a:rPr lang="en-US"/>
              <a:t>EMI introduced by direct connection, or radiated and converted to a conducted current, returns to its source through the ground return paths. As it makes it way through the circuits it has the potential to disturb and corrupt the intended signals. </a:t>
            </a:r>
          </a:p>
          <a:p>
            <a:r>
              <a:rPr lang="en-US"/>
              <a:t>Physically, PCB traces and wiring associated with the loops may act as antennas. These antennas may effectively couple EMI/RFI in or out of circuits.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E102F-A569-43E7-8CDF-7B80A0651222}" type="slidenum">
              <a:rPr lang="en-US"/>
              <a:pPr/>
              <a:t>32</a:t>
            </a:fld>
            <a:endParaRPr 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A potential EMI situation exists when digital return currents flow through the same wiring as analog return currents. The wiring, which is likely a PC board trace, exhibits inductance which will develop a time variant voltage that modulates the various ground connections on the ICs. </a:t>
            </a:r>
          </a:p>
          <a:p>
            <a:r>
              <a:rPr lang="en-US"/>
              <a:t>This voltage is related to the inductance and the instantaneous current:</a:t>
            </a:r>
          </a:p>
          <a:p>
            <a:r>
              <a:rPr lang="en-US"/>
              <a:t>		</a:t>
            </a:r>
            <a:r>
              <a:rPr lang="en-US" i="1"/>
              <a:t>V</a:t>
            </a:r>
            <a:r>
              <a:rPr lang="en-US" i="1" baseline="-25000"/>
              <a:t>L</a:t>
            </a:r>
            <a:r>
              <a:rPr lang="en-US" i="1"/>
              <a:t> = L</a:t>
            </a:r>
            <a:r>
              <a:rPr lang="en-US" i="1">
                <a:cs typeface="Arial" charset="0"/>
              </a:rPr>
              <a:t>• di /dt</a:t>
            </a:r>
            <a:endParaRPr lang="en-US">
              <a:cs typeface="Arial" charset="0"/>
            </a:endParaRPr>
          </a:p>
          <a:p>
            <a:r>
              <a:rPr lang="en-US"/>
              <a:t>The circuit diagram illustrates the complexity of return currents through the system ground. Forethought applied before the circuit is laid out can minimize potential problems created when sensitive analog signals share paths with larger digital signals. As a rule the analog circuits should be partitioned from the digital circuits. Less field coupling is likely to occur by placing each circuit type physically apart from the other </a:t>
            </a:r>
          </a:p>
          <a:p>
            <a:r>
              <a:rPr lang="en-US"/>
              <a:t>PC board trace inductances can abound but if kept small their magnetic fields will be weak and less likely to be coupled. This requires short, wide traces. When possible keep the trace length-to-width ratio to 3 or less for high-current processor and digital circuits. A continuous ground plane, without any slots, provides the best prospect of eliminating ground loops.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6F365-ABE8-4545-AE64-458682D66C60}" type="slidenum">
              <a:rPr lang="en-US"/>
              <a:pPr/>
              <a:t>33</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a:xfrm>
            <a:off x="700088" y="4416425"/>
            <a:ext cx="5610225" cy="4565650"/>
          </a:xfrm>
        </p:spPr>
        <p:txBody>
          <a:bodyPr/>
          <a:lstStyle/>
          <a:p>
            <a:r>
              <a:rPr lang="en-US"/>
              <a:t>A circuit schematic as drawn provides the intended interconnection of passive and active components. But in reality the drawn schematic is usually only a first order representation of the circuit. The physical circuit may be transformed into a much more complex model as the frequencies used are increased. </a:t>
            </a:r>
          </a:p>
          <a:p>
            <a:r>
              <a:rPr lang="en-US"/>
              <a:t>Here for example is the model for a non-ideal 1nF capacitor. It consists of the capacitor and an equivalent series resistance (ESR) and two equivalent inductances (ESL). These inductors represent the lead inductances. </a:t>
            </a:r>
          </a:p>
          <a:p>
            <a:r>
              <a:rPr lang="en-US"/>
              <a:t>An ideal capacitor would exhibit ever decreasing capacitive reactance or impedance as the frequency is increased. The non-ideal capacitor behaves as a series resonant circuit having minimum reactance at resonance. As the frequency is further increased the reactance increases, but now as an inductive reactance. The capacitor is less able to couple increasingly higher frequencies. When this occurs bypass and decoupling capacitors may become less effective in shunting signals to ground or isolating circuits, respectively. </a:t>
            </a:r>
          </a:p>
          <a:p>
            <a:r>
              <a:rPr lang="en-US"/>
              <a:t>Capacitors are not the only passive element who’s characteristics become more complex with increasing frequency. Inductors attain a resonant point and begin to exhibit capacitive reactance beyond resonance. Inductance in conjunction with wiring or PC board traces may act as resonant antennas.</a:t>
            </a:r>
          </a:p>
          <a:p>
            <a:r>
              <a:rPr lang="en-US"/>
              <a:t>PC board traces and planes can become a complex network of stray capacitances, series inductances and even antennas. In combination they can couple EMI in or out of active components.</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EF3AE-BFD4-4F7C-8BCD-BCCEAB01057C}" type="slidenum">
              <a:rPr lang="en-US"/>
              <a:pPr/>
              <a:t>34</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Capacitors should be selected relative to the frequency range where they must provide effective bypassing, decoupling and coupling. As was seen earlier, the lead inductance limits the useful high frequency operating range. Note that not only the lead inductance, but the PC trace inductance as well can combine to lower the resonant frequency. PC board layouts must be designed to minimize the inductance in the bypass capacitor connection path.</a:t>
            </a:r>
          </a:p>
          <a:p>
            <a:r>
              <a:rPr lang="en-US"/>
              <a:t>Although a high upper limit is listed for the ceramic capacitor this only applies to those using the higher quality dielectrics such as C0G (NPO) and X7U.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47E5C-6D75-436C-B88A-018E62E71265}" type="slidenum">
              <a:rPr lang="en-US"/>
              <a:pPr/>
              <a:t>35</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Cables can receive and transmit EMI. And on a smaller scale PC board traces can do the same. Since common-mode EMI often propagates by way of these “lines” measures should be taken to reduce the likelihood of such occurrences. The key is to prevent common-mode currents from becoming differential currents which the active circuits connected to these lines may respond to in an unintended way.</a:t>
            </a:r>
          </a:p>
          <a:p>
            <a:r>
              <a:rPr lang="en-US"/>
              <a:t>Balanced lines and traces are constructed of two identical conductors separated equidistant from each other and having consistent dielectric characteristics. Twisting the wires within a cable such as done with telephone and CAT-5 cable helps assure close matching relative to their environment. When exposed to a common-mode field, or when a common-mode voltage is applied, each conductor exhibits identical electrical characteristics. The conductor currents are the same, the voltage with respect to ground is the same, and their impedance is the same. Therefore, the common-mode signals or EMI remains in their common-mode form and aren’t converted to differential-mode signals or EMI.</a:t>
            </a:r>
          </a:p>
          <a:p>
            <a:r>
              <a:rPr lang="en-US"/>
              <a:t>Conversely, in an unbalanced line each non-identical conductor sees a different electrical environment when exposed to common-mode EMI. The impedance to ground for each conductor is different and the voltage developed between them is different. Therefore, when the EMI reaches the active device inputs it sees the EMI as a differential voltage and responds to it in a differential manner.</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775A2-4363-4C4E-8C5A-0CFDE19F9E6A}" type="slidenum">
              <a:rPr lang="en-US"/>
              <a:pPr/>
              <a:t>36</a:t>
            </a:fld>
            <a:endParaRPr 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Applying balance to digital and analog circuits reduces a circuit’s likelihood of generating or responding to common-mode EMI. </a:t>
            </a:r>
          </a:p>
          <a:p>
            <a:r>
              <a:rPr lang="en-US"/>
              <a:t>Digital circuits that use low-voltage signal protocols dramatically reduce EMI simply because the signal amplitudes are smaller and less current is needed to charge the parasitic and load capacitances. Using a low-voltage, differential signaling protocol such as Low-Voltage Differential Signaling (LVDS) greatly reduces EMI generation.* </a:t>
            </a:r>
          </a:p>
          <a:p>
            <a:r>
              <a:rPr lang="en-US"/>
              <a:t>Similarly, balance may be applied to analog circuits to help reduce their response to common-mode EMI. The analog circuits exhibit common-mode rejection and this is optimized in a balanced circuit. Here too balanced input cables and PCB traces help keep common-mode EMI from converting to a differential EMI signal.</a:t>
            </a:r>
          </a:p>
          <a:p>
            <a:endParaRPr lang="en-US"/>
          </a:p>
          <a:p>
            <a:r>
              <a:rPr lang="en-US"/>
              <a:t>* Falcon, Carl, “</a:t>
            </a:r>
            <a:r>
              <a:rPr lang="en-US" i="1"/>
              <a:t>Curbing the Power of Radiated EMI in ASICS Designs,” </a:t>
            </a:r>
            <a:r>
              <a:rPr lang="en-US"/>
              <a:t>EE –   Evaluation Engineering, June 2004</a:t>
            </a:r>
          </a:p>
          <a:p>
            <a:endParaRPr lang="en-US"/>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BB650-1F8F-45CA-A40F-BAB048EC4EE8}" type="slidenum">
              <a:rPr lang="en-US"/>
              <a:pPr/>
              <a:t>37</a:t>
            </a:fld>
            <a:endParaRPr lang="en-US"/>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Here are some techniques to help control in-circuit EMI. Establish a near-perfect, zero impedance ground plane and if possible use a shielded enclosure. A perfect ground’s potential remains constant and is independent of currents into and out of it. In a system with a perfect ground only differential currents flow.</a:t>
            </a:r>
          </a:p>
          <a:p>
            <a:r>
              <a:rPr lang="en-US"/>
              <a:t>In a system with an imperfect ground, common-mode currents can develop. Unlike differential-mode currents, where there is no net charge transfer at any point in time, common-mode currents results in a charge imbalance and charge transfer. This charge transfer creates the fields that propagate EMI. Note that differential-mode currents can be transformed to common-mode currents in a poorly executed ground environment.</a:t>
            </a:r>
          </a:p>
          <a:p>
            <a:r>
              <a:rPr lang="en-US"/>
              <a:t>High-frequency currents sometimes encounter a high impedance path as they complete the return loop. Such an impedance is usually associated with an inductive reactance. When this occurs the lowest impedance path may then be capacitive coupling back to its source. An electric field is created and EMI can propagate away from that circuit and be received by another circuit.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EF48F-AF64-41A5-83E5-412B6027FE7D}" type="slidenum">
              <a:rPr lang="en-US"/>
              <a:pPr/>
              <a:t>38</a:t>
            </a:fld>
            <a:endParaRPr 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DCC9A-C099-4CD1-84C1-D0B356972EC0}" type="slidenum">
              <a:rPr lang="en-US"/>
              <a:pPr/>
              <a:t>39</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a:xfrm>
            <a:off x="700088" y="4416425"/>
            <a:ext cx="5610225" cy="4403725"/>
          </a:xfrm>
        </p:spPr>
        <p:txBody>
          <a:bodyPr/>
          <a:lstStyle/>
          <a:p>
            <a:r>
              <a:rPr lang="en-US"/>
              <a:t>An example Electronic Control Box is shown above.  It consists of an instrumentation amplifier front end, with inputs from an external bridge sensor, an ADC, Microcontroller, DAC and buffer amplifier output to the real world.  </a:t>
            </a:r>
          </a:p>
          <a:p>
            <a:endParaRPr lang="en-US"/>
          </a:p>
          <a:p>
            <a:r>
              <a:rPr lang="en-US"/>
              <a:t>Note that for most EMI signals they can be viewed as referenced to chassis ground.  In this example an EMI signal couples into the input instrumentation amplifier and the Output buffer amplifier.  The EMI currents seek a path of least impedance back to chassis ground.  This path is undefined and could be through ICs in our control box since we have unknown parasitic coupling through stray capacitances to chassis ground. EMI currents routing through our control box in large loop areas and/or through our signal conditioning ICs can result in EMI upset in the ICs manifesting itself as DC offset shifts, increased noise, and/or decreased signal acquisition accuracy.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8FB81-3935-4FF0-BBD3-D16809EB5C70}" type="slidenum">
              <a:rPr lang="en-US"/>
              <a:pPr/>
              <a:t>4</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A discussion of EMI requires a mention of fields. Fields are the medium by which the EMI propagates into the surrounding environment; either through conduction directly into circuit connecting wires, or radiation into the surrounding environment. </a:t>
            </a:r>
          </a:p>
          <a:p>
            <a:r>
              <a:rPr lang="en-US"/>
              <a:t>A field is a mathematical description of the forces between charges. There are three simple conditions that create physical forces between charges; electric, magnetic and electromagnetic (radiation) forces. </a:t>
            </a:r>
          </a:p>
          <a:p>
            <a:r>
              <a:rPr lang="en-US"/>
              <a:t>An electric field describes a force created by uneven charge distribution between two physical points. The force between charges is caused by nature trying to balance or even out the charge distribution. The electric field has a measure of volts/distance, which falls off rapidly with distance. </a:t>
            </a:r>
          </a:p>
          <a:p>
            <a:r>
              <a:rPr lang="en-US"/>
              <a:t>A magnetic field is created when charges move. When charges move they exert force on all other charges around them. Current flow in a wire is the movement of charge which results in the generation of a magnetic field. This field (or force) too falls off rapidly with distance.</a:t>
            </a:r>
          </a:p>
          <a:p>
            <a:r>
              <a:rPr lang="en-US"/>
              <a:t>Note that the electric and magnetic fields are interrelated and a change in one results in a simultaneous change in the other. </a:t>
            </a:r>
          </a:p>
          <a:p>
            <a:r>
              <a:rPr lang="en-US"/>
              <a:t>The electromagnetic field is created whenever an electron is accelerated. This occurs whenever a charge changes direction or is accelerated. Visualize the movement of an electron through a sine wave cycle. </a:t>
            </a:r>
          </a:p>
          <a:p>
            <a:endParaRPr lang="en-US"/>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F2F3E-C64A-40E0-A46A-6980E737BCE4}" type="slidenum">
              <a:rPr lang="en-US"/>
              <a:pPr/>
              <a:t>40</a:t>
            </a:fld>
            <a:endParaRPr lang="en-US"/>
          </a:p>
        </p:txBody>
      </p:sp>
      <p:sp>
        <p:nvSpPr>
          <p:cNvPr id="228354" name="Rectangle 2"/>
          <p:cNvSpPr>
            <a:spLocks noRot="1" noChangeArrowheads="1" noTextEdit="1"/>
          </p:cNvSpPr>
          <p:nvPr>
            <p:ph type="sldImg"/>
          </p:nvPr>
        </p:nvSpPr>
        <p:spPr>
          <a:ln/>
        </p:spPr>
      </p:sp>
      <p:sp>
        <p:nvSpPr>
          <p:cNvPr id="228355" name="Rectangle 3"/>
          <p:cNvSpPr>
            <a:spLocks noGrp="1" noChangeArrowheads="1"/>
          </p:cNvSpPr>
          <p:nvPr>
            <p:ph type="body" idx="1"/>
          </p:nvPr>
        </p:nvSpPr>
        <p:spPr>
          <a:xfrm>
            <a:off x="700088" y="4416425"/>
            <a:ext cx="5610225" cy="4403725"/>
          </a:xfrm>
        </p:spPr>
        <p:txBody>
          <a:bodyPr/>
          <a:lstStyle/>
          <a:p>
            <a:r>
              <a:rPr lang="en-US"/>
              <a:t>We re-visit our Electronic Control Box and add proper EMI/RFI Filtering.  One way to do this is to add CX1-CX4 which are coupling capacitors between our </a:t>
            </a:r>
          </a:p>
          <a:p>
            <a:r>
              <a:rPr lang="en-US"/>
              <a:t>Analog and Digital Ground and Chassis Ground.  Schematically we show these capacitors located at the four corners of our box. Physically on our PCB board we will place them at each corner of the board with the idea being that however and wherever the EMI current gets into our system we will create the smallest loop area to get the EMI currents out of our box so they cannot circulate through our signal conditioning circuitry. Industry standard practice is for CX1-CX4 to be rated at 1kV or higher to handle transients between chassis ground and signal/power ground. In addition we add RX, a 1M</a:t>
            </a:r>
            <a:r>
              <a:rPr lang="en-US">
                <a:latin typeface="Symbol" pitchFamily="18" charset="2"/>
              </a:rPr>
              <a:t>W, </a:t>
            </a:r>
            <a:r>
              <a:rPr lang="en-US">
                <a:latin typeface="Arial Unicode MS" pitchFamily="34" charset="-128"/>
              </a:rPr>
              <a:t>1kV, resistor to keep our signal/power ground from floating high above chassis which would create dangerous voltage potentials should one encounter signal/power ground while referenced to chassis ground!</a:t>
            </a:r>
          </a:p>
          <a:p>
            <a:endParaRPr lang="en-US">
              <a:latin typeface="Arial Unicode MS" pitchFamily="34" charset="-128"/>
            </a:endParaRPr>
          </a:p>
          <a:p>
            <a:r>
              <a:rPr lang="en-US">
                <a:latin typeface="Arial Unicode MS" pitchFamily="34" charset="-128"/>
              </a:rPr>
              <a:t>With this proper EMI/RFI Filtering we have defined the path for EMI currents to circulate if they do find their way into our box. In addition we have minimized the loop area to force EMI circulating currents back out of our box instead of allowing them to move freely through our ICs or on our signal traces and/or power and ground planes.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9A22F-BA77-46C5-8494-51FDD7DB9A06}" type="slidenum">
              <a:rPr lang="en-US"/>
              <a:pPr/>
              <a:t>41</a:t>
            </a:fld>
            <a:endParaRPr lang="en-US"/>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a:xfrm>
            <a:off x="700088" y="4416425"/>
            <a:ext cx="5610225" cy="4403725"/>
          </a:xfrm>
        </p:spPr>
        <p:txBody>
          <a:bodyPr/>
          <a:lstStyle/>
          <a:p>
            <a:r>
              <a:rPr lang="en-US"/>
              <a:t>From our recommended EMI/RFI Filtering schematic in the previous slide we show a recommended PCB implementation of the key additional EMI/RFI Filter components (CX1-CX4 and RX). A chassis “ground ring” is created around the outside edge of our PCB and CX1-CX4 are located between this chassis ground ring and signal/power ground.  CX1-CX4 are placed respectively in the four corners of the PCB to keep the loop area small for circulating EMI currents no matter where they get induced into our box. The chassis ground ring is connected mechanically and electrically directly to the box enclosure ensuring this connection provides a low impedance path at the EMI/RFI frequency ranges.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7F296-C990-4439-91F3-5BA56E18C474}" type="slidenum">
              <a:rPr lang="en-US"/>
              <a:pPr/>
              <a:t>42</a:t>
            </a:fld>
            <a:endParaRPr 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a:xfrm>
            <a:off x="700088" y="4416425"/>
            <a:ext cx="5610225" cy="4403725"/>
          </a:xfrm>
        </p:spPr>
        <p:txBody>
          <a:bodyPr/>
          <a:lstStyle/>
          <a:p>
            <a:r>
              <a:rPr lang="en-US"/>
              <a:t>The Family Radio Service (FRS) is one of the Citizens Band Radio Services. FRS operates at 1/2 watt with 14 channels of unlicensed communication. You are able to communicate up to 2 unobstructed miles. All FRS Radios are 0.5 Watt Transmit Power. You can use an FRS Radio as a “relative” test method for electronic circuitry susceptibility to EMI/RFI.  You can quickly compare results of circuitry changes by repeating the same test before and after the circuit modifications and note the changes in the circuitry output to keying the transmitter to within 0.5 to 1 meter of PCB traces, input wires, etc.  This is a low cost alternative to repeated CE Compliance Testing.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A6B01-3658-4694-B100-FE87A8C3DA4C}" type="slidenum">
              <a:rPr lang="en-US"/>
              <a:pPr/>
              <a:t>43</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9B137-2335-40FF-B120-AA8201B9F7C4}" type="slidenum">
              <a:rPr lang="en-US"/>
              <a:pPr/>
              <a:t>5</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Three elements must be present for an EMI response from an analog circuit. First, there must be a source of EMI. Second, there must be a medium present that couples the electromagnetic energy to the circuit. And third, a sensitive receptor of the energy must be present. That may be the analog circuit or any other circuit.</a:t>
            </a:r>
          </a:p>
          <a:p>
            <a:r>
              <a:rPr lang="en-US"/>
              <a:t>All 3 elements must be simultaneously present for EMI to have an affect. The source must generate sufficient RF power at frequencies that the receptor is sensitive to. A coupling source or sources must be present to couple the RF to the receptor. And the receptor has to be sufficiently sensitive to that particular RF condition such that it produces an unintended response.</a:t>
            </a:r>
          </a:p>
          <a:p>
            <a:r>
              <a:rPr lang="en-US"/>
              <a:t>Even though EMI may start its life as radiated energy it is eventually converted to conducted EMI where it may be freely conducted into other circuits.</a:t>
            </a:r>
          </a:p>
          <a:p>
            <a:r>
              <a:rPr lang="en-US"/>
              <a:t>As often as EMI occurs in practice it doesn’t seem like it is all too difficult to create the right conditions.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06305-ACC0-4D8C-9E60-BEFBC96AE9A4}" type="slidenum">
              <a:rPr lang="en-US"/>
              <a:pPr/>
              <a:t>6</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The source of electromagnetic energy may be a local, intended RF generator, but more likely it is a device in close proximity operating normally that produces RF energy as a byproduct. </a:t>
            </a:r>
          </a:p>
          <a:p>
            <a:r>
              <a:rPr lang="en-US"/>
              <a:t>Some sources may be more intuitive like clock circuits, oscillators and switching power supplies. Less obvious may be a normal operating, high-speed, digital IC. Or it may simply be an electromechanical device switching current and only produces EMI during make or break operations.</a:t>
            </a:r>
          </a:p>
          <a:p>
            <a:r>
              <a:rPr lang="en-US"/>
              <a:t>High-voltage electrical power system components can degrade and break down with time and provide a current path to ground. Arching connections often lead to corona discharge that interferes with sensitive radio receiving equipment.</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793B2-4992-4EEF-ADB7-68EC48CD7900}" type="slidenum">
              <a:rPr lang="en-US"/>
              <a:pPr/>
              <a:t>7</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This is an extreme example that illustrates the time and frequency domain characteristics of a pulse. A single 20ns pulse is shown with its corresponding frequency spectrum. The pulse edges are extremely fast for this example.</a:t>
            </a:r>
          </a:p>
          <a:p>
            <a:r>
              <a:rPr lang="en-US"/>
              <a:t>This is the classic “sin x / x” amplitude response across frequency. Note that the amplitude minimums occur at frequencies that relate to the reciprocal of T</a:t>
            </a:r>
            <a:r>
              <a:rPr lang="en-US" baseline="-25000"/>
              <a:t>0</a:t>
            </a:r>
            <a:r>
              <a:rPr lang="en-US"/>
              <a:t>. The plot gives the amplitude per a 1Hz bandwidth at a given frequency.</a:t>
            </a:r>
          </a:p>
          <a:p>
            <a:r>
              <a:rPr lang="en-US"/>
              <a:t>A 20ns pulse corresponds to a fundamental frequency of 50MHz – nothing out of the ordinary from a frequency standpoint. A system clock often produces a symmetrical square wave output with limited rise and fall times. Its frequency content will appear quite different than the pulse example consisting primarily of tightly clustered spectra at odd multiples of the fundamental frequency.</a:t>
            </a:r>
          </a:p>
          <a:p>
            <a:r>
              <a:rPr lang="en-US"/>
              <a:t>A point to keep in mind is even though a system’s operating frequencies may be much lower than this, is that the edge rates of logic signals can produce a wide range of radio frequencies. Some of these frequencies may have sufficient power to cause an unintended response from surrounding analog and digital circuits.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E6911-7AC9-49B9-B9E0-FEF1BEDBC553}" type="slidenum">
              <a:rPr lang="en-US"/>
              <a:pPr/>
              <a:t>8</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The likelihood of a signal being a potential source of EMI is related to its spectral content and the intensity of that content. The system clock may establish a time reference for the circuit, but it is the edge rates of the clock and digital circuits that create the harmonics. </a:t>
            </a:r>
          </a:p>
          <a:p>
            <a:r>
              <a:rPr lang="en-US"/>
              <a:t>The example shows the spectral content of a 10MHz square-wave; one with a 10ns edge rate, while the other has a 1ns edge rate. It can be seen that increased harmonics content accompanies the square wave with the faster edges.</a:t>
            </a:r>
          </a:p>
          <a:p>
            <a:r>
              <a:rPr lang="en-US"/>
              <a:t>A good rule of thumb regarding the frequency extent of harmonics accompanying a particular rate is given by:</a:t>
            </a:r>
          </a:p>
          <a:p>
            <a:endParaRPr lang="en-US"/>
          </a:p>
          <a:p>
            <a:r>
              <a:rPr lang="en-US"/>
              <a:t>		f</a:t>
            </a:r>
            <a:r>
              <a:rPr lang="en-US" baseline="-25000"/>
              <a:t>max</a:t>
            </a:r>
            <a:r>
              <a:rPr lang="en-US"/>
              <a:t> = (</a:t>
            </a:r>
            <a:r>
              <a:rPr lang="el-GR">
                <a:cs typeface="Arial" charset="0"/>
              </a:rPr>
              <a:t>π</a:t>
            </a:r>
            <a:r>
              <a:rPr lang="en-US">
                <a:cs typeface="Arial" charset="0"/>
              </a:rPr>
              <a:t> ∙ t</a:t>
            </a:r>
            <a:r>
              <a:rPr lang="en-US" baseline="-25000">
                <a:cs typeface="Arial" charset="0"/>
              </a:rPr>
              <a:t>rise</a:t>
            </a:r>
            <a:r>
              <a:rPr lang="en-US">
                <a:cs typeface="Arial" charset="0"/>
              </a:rPr>
              <a:t>)</a:t>
            </a:r>
            <a:r>
              <a:rPr lang="en-US" baseline="30000">
                <a:cs typeface="Arial" charset="0"/>
              </a:rPr>
              <a:t>-1</a:t>
            </a:r>
          </a:p>
          <a:p>
            <a:endParaRPr lang="en-US">
              <a:cs typeface="Arial" charset="0"/>
            </a:endParaRPr>
          </a:p>
          <a:p>
            <a:r>
              <a:rPr lang="en-US">
                <a:cs typeface="Arial" charset="0"/>
              </a:rPr>
              <a:t>This equates to about 31.8MHz  for the 10ns edge rate. The above plot shows that the last significant harmonic occurs at 30MHz. Meanwhile, the 1ns edge rate example equates to a maximum frequency of 318MHz. If the frequency scale had been extended beyond 300MHz, it then shows that the harmonics are significant to, but diminish rapidly above that frequency.  </a:t>
            </a:r>
          </a:p>
          <a:p>
            <a:r>
              <a:rPr lang="en-US"/>
              <a:t>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3EA06-A550-4689-9D48-1C54C9C95158}" type="slidenum">
              <a:rPr lang="en-US"/>
              <a:pPr/>
              <a:t>9</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Common mediums by which EMI enters a circuit are by electrostatic (capacitive) and/or magnetic (inductive) coupling and by direct conduction. When the EMI source is in close physical proximity of another circuit, connection wires, PC board traces exhibit parasitic capacitance and mutual inductances. These capacitances and inductances may be small relative to the use frequency, but may be significant at a much higher EMI frequency. When that is the case they can directly couple the EMI signal into unintended circuits.</a:t>
            </a:r>
          </a:p>
          <a:p>
            <a:r>
              <a:rPr lang="en-US"/>
              <a:t>Switching power supplies often operate with a switching frequency between 100kHz and 1MHz. Power Mosfets most often perform the switching task, because of their ability to carry large currents, speed and very low “on” resistance. Filtering is employed to attenuate high frequency switching transients and other “hash” (RF energy). However, these supplies are directly connected to the circuits via the power supply buss lines. Should any remaining RF energy reach the active devices, it may initiate a unintended response from the device. </a:t>
            </a:r>
          </a:p>
          <a:p>
            <a:endParaRPr lang="en-US"/>
          </a:p>
          <a:p>
            <a:r>
              <a:rPr lang="en-US"/>
              <a:t>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762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762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7175" y="76200"/>
            <a:ext cx="7312025"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990600"/>
            <a:ext cx="367665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19650" y="990600"/>
            <a:ext cx="367665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90600" y="3505200"/>
            <a:ext cx="367665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19650" y="3505200"/>
            <a:ext cx="367665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990600"/>
            <a:ext cx="36766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9650" y="990600"/>
            <a:ext cx="36766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bwMode="auto">
          <a:xfrm>
            <a:off x="1527175" y="76200"/>
            <a:ext cx="7312025"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18788" name="Rectangle 4"/>
          <p:cNvSpPr>
            <a:spLocks noGrp="1" noChangeArrowheads="1"/>
          </p:cNvSpPr>
          <p:nvPr>
            <p:ph type="body" idx="1"/>
          </p:nvPr>
        </p:nvSpPr>
        <p:spPr bwMode="auto">
          <a:xfrm>
            <a:off x="990600" y="990600"/>
            <a:ext cx="75057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8856" name="Picture 72"/>
          <p:cNvPicPr>
            <a:picLocks noChangeAspect="1" noChangeArrowheads="1"/>
          </p:cNvPicPr>
          <p:nvPr userDrawn="1"/>
        </p:nvPicPr>
        <p:blipFill>
          <a:blip r:embed="rId14" cstate="print"/>
          <a:srcRect/>
          <a:stretch>
            <a:fillRect/>
          </a:stretch>
        </p:blipFill>
        <p:spPr bwMode="auto">
          <a:xfrm>
            <a:off x="0" y="0"/>
            <a:ext cx="1490663" cy="747713"/>
          </a:xfrm>
          <a:prstGeom prst="rect">
            <a:avLst/>
          </a:prstGeom>
          <a:noFill/>
          <a:ln w="9525">
            <a:noFill/>
            <a:miter lim="800000"/>
            <a:headEnd/>
            <a:tailEnd/>
          </a:ln>
          <a:effectLst/>
        </p:spPr>
      </p:pic>
      <p:grpSp>
        <p:nvGrpSpPr>
          <p:cNvPr id="118857" name="Group 73"/>
          <p:cNvGrpSpPr>
            <a:grpSpLocks/>
          </p:cNvGrpSpPr>
          <p:nvPr userDrawn="1"/>
        </p:nvGrpSpPr>
        <p:grpSpPr bwMode="auto">
          <a:xfrm>
            <a:off x="338138" y="6330950"/>
            <a:ext cx="8462962" cy="461963"/>
            <a:chOff x="213" y="3988"/>
            <a:chExt cx="5331" cy="291"/>
          </a:xfrm>
        </p:grpSpPr>
        <p:pic>
          <p:nvPicPr>
            <p:cNvPr id="118858" name="Picture 74" descr="ti_stk_2c_pos_rgb"/>
            <p:cNvPicPr>
              <a:picLocks noChangeAspect="1" noChangeArrowheads="1"/>
            </p:cNvPicPr>
            <p:nvPr userDrawn="1"/>
          </p:nvPicPr>
          <p:blipFill>
            <a:blip r:embed="rId15" cstate="print"/>
            <a:srcRect/>
            <a:stretch>
              <a:fillRect/>
            </a:stretch>
          </p:blipFill>
          <p:spPr bwMode="auto">
            <a:xfrm>
              <a:off x="4176" y="4043"/>
              <a:ext cx="716" cy="177"/>
            </a:xfrm>
            <a:prstGeom prst="rect">
              <a:avLst/>
            </a:prstGeom>
            <a:noFill/>
          </p:spPr>
        </p:pic>
        <p:sp>
          <p:nvSpPr>
            <p:cNvPr id="118859" name="Rectangle 75"/>
            <p:cNvSpPr>
              <a:spLocks noChangeArrowheads="1"/>
            </p:cNvSpPr>
            <p:nvPr userDrawn="1"/>
          </p:nvSpPr>
          <p:spPr bwMode="auto">
            <a:xfrm>
              <a:off x="213" y="3988"/>
              <a:ext cx="5331" cy="291"/>
            </a:xfrm>
            <a:prstGeom prst="rect">
              <a:avLst/>
            </a:prstGeom>
            <a:noFill/>
            <a:ln w="9525">
              <a:solidFill>
                <a:schemeClr val="tx1"/>
              </a:solidFill>
              <a:miter lim="800000"/>
              <a:headEnd/>
              <a:tailEnd/>
            </a:ln>
            <a:effectLst/>
          </p:spPr>
          <p:txBody>
            <a:bodyPr wrap="none" anchor="ctr"/>
            <a:lstStyle/>
            <a:p>
              <a:endParaRPr lang="en-US"/>
            </a:p>
          </p:txBody>
        </p:sp>
      </p:grpSp>
      <p:sp>
        <p:nvSpPr>
          <p:cNvPr id="118860" name="Text Box 76"/>
          <p:cNvSpPr txBox="1">
            <a:spLocks noChangeArrowheads="1"/>
          </p:cNvSpPr>
          <p:nvPr userDrawn="1"/>
        </p:nvSpPr>
        <p:spPr bwMode="auto">
          <a:xfrm>
            <a:off x="7926388" y="6386513"/>
            <a:ext cx="862012" cy="304800"/>
          </a:xfrm>
          <a:prstGeom prst="rect">
            <a:avLst/>
          </a:prstGeom>
          <a:noFill/>
          <a:ln w="12700" algn="ctr">
            <a:noFill/>
            <a:miter lim="800000"/>
            <a:headEnd/>
            <a:tailEnd/>
          </a:ln>
          <a:effectLst/>
        </p:spPr>
        <p:txBody>
          <a:bodyPr wrap="none">
            <a:spAutoFit/>
          </a:bodyPr>
          <a:lstStyle/>
          <a:p>
            <a:fld id="{94152A54-E5D6-4BB5-AD46-86688E3D1BE7}" type="slidenum">
              <a:rPr lang="en-US" sz="1400" b="1"/>
              <a:pPr/>
              <a:t>‹#›</a:t>
            </a:fld>
            <a:r>
              <a:rPr lang="en-US" sz="1400" b="1"/>
              <a:t> of 42</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eaLnBrk="0" fontAlgn="base" hangingPunct="0">
        <a:spcBef>
          <a:spcPct val="0"/>
        </a:spcBef>
        <a:spcAft>
          <a:spcPct val="0"/>
        </a:spcAft>
        <a:defRPr sz="3200" b="1">
          <a:solidFill>
            <a:schemeClr val="tx1"/>
          </a:solidFill>
          <a:latin typeface="Arial" charset="0"/>
        </a:defRPr>
      </a:lvl6pPr>
      <a:lvl7pPr marL="914400" algn="ctr" rtl="0" eaLnBrk="0" fontAlgn="base" hangingPunct="0">
        <a:spcBef>
          <a:spcPct val="0"/>
        </a:spcBef>
        <a:spcAft>
          <a:spcPct val="0"/>
        </a:spcAft>
        <a:defRPr sz="3200" b="1">
          <a:solidFill>
            <a:schemeClr val="tx1"/>
          </a:solidFill>
          <a:latin typeface="Arial" charset="0"/>
        </a:defRPr>
      </a:lvl7pPr>
      <a:lvl8pPr marL="1371600" algn="ctr" rtl="0" eaLnBrk="0" fontAlgn="base" hangingPunct="0">
        <a:spcBef>
          <a:spcPct val="0"/>
        </a:spcBef>
        <a:spcAft>
          <a:spcPct val="0"/>
        </a:spcAft>
        <a:defRPr sz="3200" b="1">
          <a:solidFill>
            <a:schemeClr val="tx1"/>
          </a:solidFill>
          <a:latin typeface="Arial" charset="0"/>
        </a:defRPr>
      </a:lvl8pPr>
      <a:lvl9pPr marL="1828800" algn="ctr" rtl="0" eaLnBrk="0" fontAlgn="base" hangingPunct="0">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5.wmf"/><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p:txBody>
          <a:bodyPr/>
          <a:lstStyle/>
          <a:p>
            <a:r>
              <a:rPr lang="en-US" sz="2800"/>
              <a:t>Tackling EMI and RFI at the Board and System Level </a:t>
            </a:r>
            <a:r>
              <a:rPr lang="en-US" sz="2400" b="0"/>
              <a:t/>
            </a:r>
            <a:br>
              <a:rPr lang="en-US" sz="2400" b="0"/>
            </a:br>
            <a:r>
              <a:rPr lang="en-US" sz="2000" b="0" i="1"/>
              <a:t/>
            </a:r>
            <a:br>
              <a:rPr lang="en-US" sz="2000" b="0" i="1"/>
            </a:br>
            <a:endParaRPr lang="en-US" sz="2000" b="0"/>
          </a:p>
        </p:txBody>
      </p:sp>
      <p:sp>
        <p:nvSpPr>
          <p:cNvPr id="41989" name="Rectangle 5"/>
          <p:cNvSpPr>
            <a:spLocks noGrp="1" noChangeArrowheads="1"/>
          </p:cNvSpPr>
          <p:nvPr>
            <p:ph type="subTitle" idx="1"/>
          </p:nvPr>
        </p:nvSpPr>
        <p:spPr/>
        <p:txBody>
          <a:bodyPr/>
          <a:lstStyle/>
          <a:p>
            <a:r>
              <a:rPr lang="en-US" sz="2000" i="1">
                <a:solidFill>
                  <a:srgbClr val="CC0000"/>
                </a:solidFill>
              </a:rPr>
              <a:t>By Thomas Kuehl – Senior Applications Engineer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Grp="1" noChangeArrowheads="1"/>
          </p:cNvSpPr>
          <p:nvPr>
            <p:ph type="title"/>
          </p:nvPr>
        </p:nvSpPr>
        <p:spPr/>
        <p:txBody>
          <a:bodyPr/>
          <a:lstStyle/>
          <a:p>
            <a:r>
              <a:rPr lang="en-US" sz="2800"/>
              <a:t>Coupling Medium: Radiated Emissions</a:t>
            </a:r>
          </a:p>
        </p:txBody>
      </p:sp>
      <p:pic>
        <p:nvPicPr>
          <p:cNvPr id="32773" name="Picture 5" descr="10%"/>
          <p:cNvPicPr>
            <a:picLocks noChangeAspect="1" noChangeArrowheads="1"/>
          </p:cNvPicPr>
          <p:nvPr/>
        </p:nvPicPr>
        <p:blipFill>
          <a:blip r:embed="rId3" cstate="print"/>
          <a:srcRect l="-8546" r="-8356"/>
          <a:stretch>
            <a:fillRect/>
          </a:stretch>
        </p:blipFill>
        <p:spPr bwMode="auto">
          <a:xfrm>
            <a:off x="914400" y="1295400"/>
            <a:ext cx="7319963" cy="4857750"/>
          </a:xfrm>
          <a:prstGeom prst="rect">
            <a:avLst/>
          </a:prstGeom>
          <a:pattFill prst="pct10">
            <a:fgClr>
              <a:srgbClr val="3366FF"/>
            </a:fgClr>
            <a:bgClr>
              <a:schemeClr val="bg1"/>
            </a:bgClr>
          </a:pattFill>
          <a:ln w="12700">
            <a:solidFill>
              <a:srgbClr val="000000"/>
            </a:solidFill>
            <a:miter lim="800000"/>
            <a:headEnd type="none" w="sm" len="sm"/>
            <a:tailEnd type="none" w="sm" len="sm"/>
          </a:ln>
          <a:effectLst/>
        </p:spPr>
      </p:pic>
      <p:sp>
        <p:nvSpPr>
          <p:cNvPr id="32776" name="Text Box 8"/>
          <p:cNvSpPr txBox="1">
            <a:spLocks noChangeArrowheads="1"/>
          </p:cNvSpPr>
          <p:nvPr/>
        </p:nvSpPr>
        <p:spPr bwMode="auto">
          <a:xfrm>
            <a:off x="342900" y="6232525"/>
            <a:ext cx="5511800" cy="536575"/>
          </a:xfrm>
          <a:prstGeom prst="rect">
            <a:avLst/>
          </a:prstGeom>
          <a:solidFill>
            <a:schemeClr val="bg1"/>
          </a:solidFill>
          <a:ln w="19050">
            <a:solidFill>
              <a:srgbClr val="006600"/>
            </a:solidFill>
            <a:miter lim="800000"/>
            <a:headEnd/>
            <a:tailEnd/>
          </a:ln>
          <a:effectLst/>
        </p:spPr>
        <p:txBody>
          <a:bodyPr>
            <a:spAutoFit/>
          </a:bodyPr>
          <a:lstStyle/>
          <a:p>
            <a:pPr algn="l" eaLnBrk="1" hangingPunct="1">
              <a:buFont typeface="Symbol" pitchFamily="18" charset="2"/>
              <a:buChar char="l"/>
            </a:pPr>
            <a:r>
              <a:rPr lang="en-US" sz="1400" b="1" i="1">
                <a:solidFill>
                  <a:srgbClr val="006600"/>
                </a:solidFill>
              </a:rPr>
              <a:t> proportional to 1/f</a:t>
            </a:r>
          </a:p>
          <a:p>
            <a:pPr algn="l" eaLnBrk="1" hangingPunct="1">
              <a:buFont typeface="Symbol" pitchFamily="18" charset="2"/>
              <a:buNone/>
            </a:pPr>
            <a:r>
              <a:rPr lang="en-US" sz="1400" b="1" i="1">
                <a:solidFill>
                  <a:srgbClr val="006600"/>
                </a:solidFill>
              </a:rPr>
              <a:t>Antenna element coupling optimal at multiples of 1/4</a:t>
            </a:r>
            <a:r>
              <a:rPr lang="en-US" sz="1400" b="1" i="1">
                <a:solidFill>
                  <a:srgbClr val="006600"/>
                </a:solidFill>
                <a:latin typeface="Symbol" pitchFamily="18" charset="2"/>
              </a:rPr>
              <a:t>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457200" y="1371600"/>
            <a:ext cx="8245475" cy="4800600"/>
          </a:xfrm>
          <a:prstGeom prst="rect">
            <a:avLst/>
          </a:prstGeom>
          <a:solidFill>
            <a:srgbClr val="33CCCC">
              <a:alpha val="39999"/>
            </a:srgbClr>
          </a:solidFill>
          <a:ln w="22225">
            <a:noFill/>
            <a:miter lim="800000"/>
            <a:headEnd type="none" w="sm" len="sm"/>
            <a:tailEnd type="none" w="med" len="lg"/>
          </a:ln>
          <a:effectLst/>
        </p:spPr>
        <p:txBody>
          <a:bodyPr wrap="none" anchor="ctr"/>
          <a:lstStyle/>
          <a:p>
            <a:endParaRPr lang="en-US"/>
          </a:p>
        </p:txBody>
      </p:sp>
      <p:sp>
        <p:nvSpPr>
          <p:cNvPr id="35851" name="Rectangle 11"/>
          <p:cNvSpPr>
            <a:spLocks noGrp="1" noChangeArrowheads="1"/>
          </p:cNvSpPr>
          <p:nvPr>
            <p:ph type="title"/>
          </p:nvPr>
        </p:nvSpPr>
        <p:spPr/>
        <p:txBody>
          <a:bodyPr/>
          <a:lstStyle/>
          <a:p>
            <a:r>
              <a:rPr lang="en-US" sz="2800"/>
              <a:t>Analog receptors: </a:t>
            </a:r>
            <a:br>
              <a:rPr lang="en-US" sz="2800"/>
            </a:br>
            <a:r>
              <a:rPr lang="en-US" sz="2800"/>
              <a:t>	electromagnetic energy</a:t>
            </a:r>
          </a:p>
        </p:txBody>
      </p:sp>
      <p:pic>
        <p:nvPicPr>
          <p:cNvPr id="35847" name="Picture 7"/>
          <p:cNvPicPr>
            <a:picLocks noChangeAspect="1" noChangeArrowheads="1"/>
          </p:cNvPicPr>
          <p:nvPr/>
        </p:nvPicPr>
        <p:blipFill>
          <a:blip r:embed="rId3" cstate="print"/>
          <a:srcRect/>
          <a:stretch>
            <a:fillRect/>
          </a:stretch>
        </p:blipFill>
        <p:spPr bwMode="auto">
          <a:xfrm>
            <a:off x="1371600" y="1371600"/>
            <a:ext cx="4829175" cy="4800600"/>
          </a:xfrm>
          <a:prstGeom prst="rect">
            <a:avLst/>
          </a:prstGeom>
          <a:noFill/>
          <a:ln w="22225">
            <a:noFill/>
            <a:miter lim="800000"/>
            <a:headEnd type="none" w="sm" len="sm"/>
            <a:tailEnd type="none" w="med" len="lg"/>
          </a:ln>
          <a:effectLst/>
        </p:spPr>
      </p:pic>
      <p:sp>
        <p:nvSpPr>
          <p:cNvPr id="35848" name="Text Box 8"/>
          <p:cNvSpPr txBox="1">
            <a:spLocks noChangeArrowheads="1"/>
          </p:cNvSpPr>
          <p:nvPr/>
        </p:nvSpPr>
        <p:spPr bwMode="auto">
          <a:xfrm>
            <a:off x="5334000" y="1524000"/>
            <a:ext cx="3273425" cy="1112838"/>
          </a:xfrm>
          <a:prstGeom prst="rect">
            <a:avLst/>
          </a:prstGeom>
          <a:solidFill>
            <a:srgbClr val="CCCCFF"/>
          </a:solidFill>
          <a:ln w="12700">
            <a:solidFill>
              <a:schemeClr val="tx1"/>
            </a:solidFill>
            <a:miter lim="800000"/>
            <a:headEnd type="none" w="sm" len="sm"/>
            <a:tailEnd type="none" w="med" len="lg"/>
          </a:ln>
          <a:effectLst/>
        </p:spPr>
        <p:txBody>
          <a:bodyPr>
            <a:spAutoFit/>
          </a:bodyPr>
          <a:lstStyle/>
          <a:p>
            <a:r>
              <a:rPr lang="en-US" i="1">
                <a:solidFill>
                  <a:srgbClr val="FF0000"/>
                </a:solidFill>
              </a:rPr>
              <a:t>Op-amps</a:t>
            </a:r>
          </a:p>
          <a:p>
            <a:r>
              <a:rPr lang="en-US" sz="1600" i="1">
                <a:solidFill>
                  <a:schemeClr val="accent2"/>
                </a:solidFill>
              </a:rPr>
              <a:t>Low-speed: offset shift, RF noise</a:t>
            </a:r>
          </a:p>
          <a:p>
            <a:r>
              <a:rPr lang="en-US" sz="1600" i="1">
                <a:solidFill>
                  <a:schemeClr val="accent2"/>
                </a:solidFill>
              </a:rPr>
              <a:t>High-speed: linear and non-linear</a:t>
            </a:r>
          </a:p>
          <a:p>
            <a:r>
              <a:rPr lang="en-US" sz="1600" i="1">
                <a:solidFill>
                  <a:schemeClr val="accent2"/>
                </a:solidFill>
              </a:rPr>
              <a:t>amplification</a:t>
            </a:r>
          </a:p>
        </p:txBody>
      </p:sp>
      <p:sp>
        <p:nvSpPr>
          <p:cNvPr id="35849" name="Text Box 9"/>
          <p:cNvSpPr txBox="1">
            <a:spLocks noChangeArrowheads="1"/>
          </p:cNvSpPr>
          <p:nvPr/>
        </p:nvSpPr>
        <p:spPr bwMode="auto">
          <a:xfrm>
            <a:off x="5867400" y="3276600"/>
            <a:ext cx="2825750" cy="868363"/>
          </a:xfrm>
          <a:prstGeom prst="rect">
            <a:avLst/>
          </a:prstGeom>
          <a:solidFill>
            <a:srgbClr val="FFFF99"/>
          </a:solidFill>
          <a:ln w="12700">
            <a:solidFill>
              <a:srgbClr val="000000"/>
            </a:solidFill>
            <a:miter lim="800000"/>
            <a:headEnd type="none" w="sm" len="sm"/>
            <a:tailEnd type="none" w="med" len="lg"/>
          </a:ln>
          <a:effectLst/>
        </p:spPr>
        <p:txBody>
          <a:bodyPr>
            <a:spAutoFit/>
          </a:bodyPr>
          <a:lstStyle/>
          <a:p>
            <a:r>
              <a:rPr lang="en-US" i="1">
                <a:solidFill>
                  <a:srgbClr val="FF0000"/>
                </a:solidFill>
              </a:rPr>
              <a:t>Converters</a:t>
            </a:r>
          </a:p>
          <a:p>
            <a:r>
              <a:rPr lang="en-US" sz="1600" i="1">
                <a:solidFill>
                  <a:schemeClr val="accent2"/>
                </a:solidFill>
              </a:rPr>
              <a:t>EMI aliased into passband</a:t>
            </a:r>
          </a:p>
          <a:p>
            <a:r>
              <a:rPr lang="en-US" sz="1600" i="1">
                <a:solidFill>
                  <a:schemeClr val="accent2"/>
                </a:solidFill>
              </a:rPr>
              <a:t>offset shift</a:t>
            </a:r>
          </a:p>
        </p:txBody>
      </p:sp>
      <p:sp>
        <p:nvSpPr>
          <p:cNvPr id="35850" name="Text Box 10"/>
          <p:cNvSpPr txBox="1">
            <a:spLocks noChangeArrowheads="1"/>
          </p:cNvSpPr>
          <p:nvPr/>
        </p:nvSpPr>
        <p:spPr bwMode="auto">
          <a:xfrm>
            <a:off x="5715000" y="4800600"/>
            <a:ext cx="2673350" cy="623888"/>
          </a:xfrm>
          <a:prstGeom prst="rect">
            <a:avLst/>
          </a:prstGeom>
          <a:solidFill>
            <a:srgbClr val="00FFFF"/>
          </a:solidFill>
          <a:ln w="12700">
            <a:solidFill>
              <a:schemeClr val="tx1"/>
            </a:solidFill>
            <a:miter lim="800000"/>
            <a:headEnd type="none" w="sm" len="sm"/>
            <a:tailEnd type="none" w="med" len="lg"/>
          </a:ln>
          <a:effectLst/>
        </p:spPr>
        <p:txBody>
          <a:bodyPr wrap="none">
            <a:spAutoFit/>
          </a:bodyPr>
          <a:lstStyle/>
          <a:p>
            <a:r>
              <a:rPr lang="en-US" i="1">
                <a:solidFill>
                  <a:srgbClr val="FF0000"/>
                </a:solidFill>
              </a:rPr>
              <a:t>Regulators</a:t>
            </a:r>
          </a:p>
          <a:p>
            <a:r>
              <a:rPr lang="en-US" sz="1600" i="1">
                <a:solidFill>
                  <a:schemeClr val="accent2"/>
                </a:solidFill>
              </a:rPr>
              <a:t>offset shift in output voltage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6" name="Rectangle 14"/>
          <p:cNvSpPr>
            <a:spLocks noChangeArrowheads="1"/>
          </p:cNvSpPr>
          <p:nvPr/>
        </p:nvSpPr>
        <p:spPr bwMode="auto">
          <a:xfrm>
            <a:off x="962025" y="1104900"/>
            <a:ext cx="7296150" cy="5086350"/>
          </a:xfrm>
          <a:prstGeom prst="rect">
            <a:avLst/>
          </a:prstGeom>
          <a:solidFill>
            <a:srgbClr val="33CCCC"/>
          </a:solidFill>
          <a:ln w="12700" algn="ctr">
            <a:solidFill>
              <a:schemeClr val="tx1"/>
            </a:solidFill>
            <a:miter lim="800000"/>
            <a:headEnd/>
            <a:tailEnd/>
          </a:ln>
          <a:effectLst/>
        </p:spPr>
        <p:txBody>
          <a:bodyPr anchor="ctr">
            <a:spAutoFit/>
          </a:bodyPr>
          <a:lstStyle/>
          <a:p>
            <a:endParaRPr lang="en-US"/>
          </a:p>
        </p:txBody>
      </p:sp>
      <p:sp>
        <p:nvSpPr>
          <p:cNvPr id="197641" name="Rectangle 9"/>
          <p:cNvSpPr>
            <a:spLocks noGrp="1" noChangeArrowheads="1"/>
          </p:cNvSpPr>
          <p:nvPr>
            <p:ph type="title"/>
          </p:nvPr>
        </p:nvSpPr>
        <p:spPr>
          <a:xfrm>
            <a:off x="1555750" y="180975"/>
            <a:ext cx="7312025" cy="838200"/>
          </a:xfrm>
        </p:spPr>
        <p:txBody>
          <a:bodyPr/>
          <a:lstStyle/>
          <a:p>
            <a:r>
              <a:rPr lang="en-US" sz="2800"/>
              <a:t>Conducted EMI and its effect on an </a:t>
            </a:r>
            <a:br>
              <a:rPr lang="en-US" sz="2800"/>
            </a:br>
            <a:r>
              <a:rPr lang="en-US" sz="2800"/>
              <a:t>op-amp’s voltage offset</a:t>
            </a:r>
          </a:p>
        </p:txBody>
      </p:sp>
      <p:pic>
        <p:nvPicPr>
          <p:cNvPr id="197645" name="Picture 13"/>
          <p:cNvPicPr>
            <a:picLocks noChangeAspect="1" noChangeArrowheads="1"/>
          </p:cNvPicPr>
          <p:nvPr/>
        </p:nvPicPr>
        <p:blipFill>
          <a:blip r:embed="rId3" cstate="print"/>
          <a:srcRect/>
          <a:stretch>
            <a:fillRect/>
          </a:stretch>
        </p:blipFill>
        <p:spPr bwMode="auto">
          <a:xfrm>
            <a:off x="1128713" y="1206500"/>
            <a:ext cx="6953250" cy="4846638"/>
          </a:xfrm>
          <a:prstGeom prst="rect">
            <a:avLst/>
          </a:prstGeom>
          <a:noFill/>
          <a:ln w="12700" algn="ctr">
            <a:noFill/>
            <a:miter lim="800000"/>
            <a:headEnd/>
            <a:tailEnd/>
          </a:ln>
          <a:effectLst/>
        </p:spPr>
      </p:pic>
      <p:sp>
        <p:nvSpPr>
          <p:cNvPr id="197647" name="Text Box 15"/>
          <p:cNvSpPr txBox="1">
            <a:spLocks noChangeArrowheads="1"/>
          </p:cNvSpPr>
          <p:nvPr/>
        </p:nvSpPr>
        <p:spPr bwMode="auto">
          <a:xfrm>
            <a:off x="6461125" y="1719263"/>
            <a:ext cx="1236663" cy="652462"/>
          </a:xfrm>
          <a:prstGeom prst="rect">
            <a:avLst/>
          </a:prstGeom>
          <a:solidFill>
            <a:schemeClr val="bg1"/>
          </a:solidFill>
          <a:ln w="12700" algn="ctr">
            <a:solidFill>
              <a:schemeClr val="tx1"/>
            </a:solidFill>
            <a:miter lim="800000"/>
            <a:headEnd/>
            <a:tailEnd/>
          </a:ln>
          <a:effectLst/>
        </p:spPr>
        <p:txBody>
          <a:bodyPr wrap="none">
            <a:spAutoFit/>
          </a:bodyPr>
          <a:lstStyle/>
          <a:p>
            <a:r>
              <a:rPr lang="en-US" sz="1200" b="1"/>
              <a:t>TLE2071</a:t>
            </a:r>
          </a:p>
          <a:p>
            <a:r>
              <a:rPr lang="en-US" sz="1200" b="1"/>
              <a:t>GBW = 10MHz</a:t>
            </a:r>
          </a:p>
          <a:p>
            <a:r>
              <a:rPr lang="en-US" sz="1200" b="1"/>
              <a:t>Av = +1000V/V</a:t>
            </a:r>
          </a:p>
        </p:txBody>
      </p:sp>
      <p:sp>
        <p:nvSpPr>
          <p:cNvPr id="197649" name="Text Box 17"/>
          <p:cNvSpPr txBox="1">
            <a:spLocks noChangeArrowheads="1"/>
          </p:cNvSpPr>
          <p:nvPr/>
        </p:nvSpPr>
        <p:spPr bwMode="auto">
          <a:xfrm>
            <a:off x="381000" y="6369050"/>
            <a:ext cx="56515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Tested with RF Generator – Direct injection into Op Amp inputs</a:t>
            </a:r>
          </a:p>
        </p:txBody>
      </p:sp>
      <p:sp>
        <p:nvSpPr>
          <p:cNvPr id="197650" name="Text Box 18"/>
          <p:cNvSpPr txBox="1">
            <a:spLocks noChangeArrowheads="1"/>
          </p:cNvSpPr>
          <p:nvPr/>
        </p:nvSpPr>
        <p:spPr bwMode="auto">
          <a:xfrm>
            <a:off x="5511800" y="4235450"/>
            <a:ext cx="10414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0.224Vrms</a:t>
            </a:r>
          </a:p>
        </p:txBody>
      </p:sp>
      <p:sp>
        <p:nvSpPr>
          <p:cNvPr id="197651" name="Text Box 19"/>
          <p:cNvSpPr txBox="1">
            <a:spLocks noChangeArrowheads="1"/>
          </p:cNvSpPr>
          <p:nvPr/>
        </p:nvSpPr>
        <p:spPr bwMode="auto">
          <a:xfrm>
            <a:off x="4360863" y="3097213"/>
            <a:ext cx="1041400" cy="293687"/>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0.071Vrms</a:t>
            </a:r>
          </a:p>
        </p:txBody>
      </p:sp>
      <p:sp>
        <p:nvSpPr>
          <p:cNvPr id="197652" name="Text Box 20"/>
          <p:cNvSpPr txBox="1">
            <a:spLocks noChangeArrowheads="1"/>
          </p:cNvSpPr>
          <p:nvPr/>
        </p:nvSpPr>
        <p:spPr bwMode="auto">
          <a:xfrm>
            <a:off x="4302125" y="1946275"/>
            <a:ext cx="10414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0.022Vrms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09" name="Rectangle 77"/>
          <p:cNvSpPr>
            <a:spLocks noGrp="1" noChangeArrowheads="1"/>
          </p:cNvSpPr>
          <p:nvPr>
            <p:ph type="title"/>
          </p:nvPr>
        </p:nvSpPr>
        <p:spPr/>
        <p:txBody>
          <a:bodyPr/>
          <a:lstStyle/>
          <a:p>
            <a:r>
              <a:rPr lang="en-US" sz="2800"/>
              <a:t>Radiated RFI and its effect on an ECG simulator</a:t>
            </a:r>
          </a:p>
        </p:txBody>
      </p:sp>
      <p:pic>
        <p:nvPicPr>
          <p:cNvPr id="146468" name="Picture 36"/>
          <p:cNvPicPr>
            <a:picLocks noChangeAspect="1" noChangeArrowheads="1"/>
          </p:cNvPicPr>
          <p:nvPr/>
        </p:nvPicPr>
        <p:blipFill>
          <a:blip r:embed="rId3" cstate="print"/>
          <a:srcRect b="11"/>
          <a:stretch>
            <a:fillRect/>
          </a:stretch>
        </p:blipFill>
        <p:spPr bwMode="auto">
          <a:xfrm>
            <a:off x="1181100" y="1189038"/>
            <a:ext cx="6503988" cy="5119687"/>
          </a:xfrm>
          <a:prstGeom prst="rect">
            <a:avLst/>
          </a:prstGeom>
          <a:noFill/>
          <a:ln w="9525">
            <a:noFill/>
            <a:miter lim="800000"/>
            <a:headEnd/>
            <a:tailEnd/>
          </a:ln>
          <a:effectLst/>
        </p:spPr>
      </p:pic>
      <p:sp>
        <p:nvSpPr>
          <p:cNvPr id="146469" name="Text Box 37"/>
          <p:cNvSpPr txBox="1">
            <a:spLocks noChangeArrowheads="1"/>
          </p:cNvSpPr>
          <p:nvPr/>
        </p:nvSpPr>
        <p:spPr bwMode="auto">
          <a:xfrm>
            <a:off x="2152650" y="4660900"/>
            <a:ext cx="1266825" cy="1035050"/>
          </a:xfrm>
          <a:prstGeom prst="rect">
            <a:avLst/>
          </a:prstGeom>
          <a:solidFill>
            <a:schemeClr val="bg1"/>
          </a:solidFill>
          <a:ln w="9525">
            <a:solidFill>
              <a:srgbClr val="A50021"/>
            </a:solidFill>
            <a:miter lim="800000"/>
            <a:headEnd/>
            <a:tailEnd/>
          </a:ln>
          <a:effectLst/>
        </p:spPr>
        <p:txBody>
          <a:bodyPr>
            <a:spAutoFit/>
          </a:bodyPr>
          <a:lstStyle/>
          <a:p>
            <a:pPr algn="l">
              <a:lnSpc>
                <a:spcPct val="85000"/>
              </a:lnSpc>
              <a:spcBef>
                <a:spcPct val="50000"/>
              </a:spcBef>
            </a:pPr>
            <a:r>
              <a:rPr lang="en-US">
                <a:solidFill>
                  <a:srgbClr val="CC0000"/>
                </a:solidFill>
              </a:rPr>
              <a:t>ECG  Full Scale </a:t>
            </a:r>
            <a:r>
              <a:rPr lang="en-US" u="sng">
                <a:solidFill>
                  <a:srgbClr val="CC0000"/>
                </a:solidFill>
              </a:rPr>
              <a:t>1Vp-p </a:t>
            </a:r>
            <a:r>
              <a:rPr lang="en-US">
                <a:solidFill>
                  <a:srgbClr val="CC0000"/>
                </a:solidFill>
              </a:rPr>
              <a:t>0.5V/div</a:t>
            </a:r>
            <a:endParaRPr lang="en-US" u="sng">
              <a:solidFill>
                <a:srgbClr val="CC0000"/>
              </a:solidFill>
            </a:endParaRPr>
          </a:p>
        </p:txBody>
      </p:sp>
      <p:sp>
        <p:nvSpPr>
          <p:cNvPr id="146472" name="Text Box 40"/>
          <p:cNvSpPr txBox="1">
            <a:spLocks noChangeArrowheads="1"/>
          </p:cNvSpPr>
          <p:nvPr/>
        </p:nvSpPr>
        <p:spPr bwMode="auto">
          <a:xfrm>
            <a:off x="4467225" y="3917950"/>
            <a:ext cx="1428750" cy="581025"/>
          </a:xfrm>
          <a:prstGeom prst="rect">
            <a:avLst/>
          </a:prstGeom>
          <a:noFill/>
          <a:ln w="9525">
            <a:noFill/>
            <a:miter lim="800000"/>
            <a:headEnd/>
            <a:tailEnd/>
          </a:ln>
          <a:effectLst/>
        </p:spPr>
        <p:txBody>
          <a:bodyPr>
            <a:spAutoFit/>
          </a:bodyPr>
          <a:lstStyle/>
          <a:p>
            <a:r>
              <a:rPr lang="en-US" sz="1600">
                <a:solidFill>
                  <a:srgbClr val="3333FF"/>
                </a:solidFill>
              </a:rPr>
              <a:t>Transmitter</a:t>
            </a:r>
          </a:p>
          <a:p>
            <a:r>
              <a:rPr lang="en-US" sz="1600">
                <a:solidFill>
                  <a:srgbClr val="3333FF"/>
                </a:solidFill>
              </a:rPr>
              <a:t>keyed 6 sec</a:t>
            </a:r>
            <a:r>
              <a:rPr lang="en-US" sz="1600"/>
              <a:t>.</a:t>
            </a:r>
          </a:p>
        </p:txBody>
      </p:sp>
      <p:sp>
        <p:nvSpPr>
          <p:cNvPr id="146476" name="Line 44"/>
          <p:cNvSpPr>
            <a:spLocks noChangeShapeType="1"/>
          </p:cNvSpPr>
          <p:nvPr/>
        </p:nvSpPr>
        <p:spPr bwMode="auto">
          <a:xfrm>
            <a:off x="7239000" y="4251325"/>
            <a:ext cx="214313" cy="1588"/>
          </a:xfrm>
          <a:prstGeom prst="line">
            <a:avLst/>
          </a:prstGeom>
          <a:noFill/>
          <a:ln w="25400">
            <a:solidFill>
              <a:schemeClr val="tx1"/>
            </a:solidFill>
            <a:round/>
            <a:headEnd/>
            <a:tailEnd/>
          </a:ln>
          <a:effectLst/>
        </p:spPr>
        <p:txBody>
          <a:bodyPr>
            <a:spAutoFit/>
          </a:bodyPr>
          <a:lstStyle/>
          <a:p>
            <a:endParaRPr lang="en-US"/>
          </a:p>
        </p:txBody>
      </p:sp>
      <p:sp>
        <p:nvSpPr>
          <p:cNvPr id="146477" name="Text Box 45"/>
          <p:cNvSpPr txBox="1">
            <a:spLocks noChangeArrowheads="1"/>
          </p:cNvSpPr>
          <p:nvPr/>
        </p:nvSpPr>
        <p:spPr bwMode="auto">
          <a:xfrm>
            <a:off x="7286625" y="4114800"/>
            <a:ext cx="1514475" cy="434975"/>
          </a:xfrm>
          <a:prstGeom prst="rect">
            <a:avLst/>
          </a:prstGeom>
          <a:noFill/>
          <a:ln w="9525">
            <a:noFill/>
            <a:miter lim="800000"/>
            <a:headEnd/>
            <a:tailEnd/>
          </a:ln>
          <a:effectLst/>
        </p:spPr>
        <p:txBody>
          <a:bodyPr>
            <a:spAutoFit/>
          </a:bodyPr>
          <a:lstStyle/>
          <a:p>
            <a:pPr>
              <a:lnSpc>
                <a:spcPct val="70000"/>
              </a:lnSpc>
              <a:spcBef>
                <a:spcPct val="50000"/>
              </a:spcBef>
            </a:pPr>
            <a:r>
              <a:rPr lang="en-US" sz="1600"/>
              <a:t>+</a:t>
            </a:r>
            <a:r>
              <a:rPr lang="en-US" sz="1600" b="1"/>
              <a:t>2.5V offset</a:t>
            </a:r>
            <a:r>
              <a:rPr lang="en-US" sz="1600"/>
              <a:t> </a:t>
            </a:r>
            <a:r>
              <a:rPr lang="en-US" sz="1600" b="1">
                <a:solidFill>
                  <a:schemeClr val="accent2"/>
                </a:solidFill>
              </a:rPr>
              <a:t>normal</a:t>
            </a:r>
            <a:endParaRPr lang="en-US" sz="1600" b="1" u="sng">
              <a:solidFill>
                <a:schemeClr val="accent2"/>
              </a:solidFill>
            </a:endParaRPr>
          </a:p>
        </p:txBody>
      </p:sp>
      <p:sp>
        <p:nvSpPr>
          <p:cNvPr id="146478" name="Line 46"/>
          <p:cNvSpPr>
            <a:spLocks noChangeShapeType="1"/>
          </p:cNvSpPr>
          <p:nvPr/>
        </p:nvSpPr>
        <p:spPr bwMode="auto">
          <a:xfrm>
            <a:off x="4211638" y="2530475"/>
            <a:ext cx="3241675" cy="9525"/>
          </a:xfrm>
          <a:prstGeom prst="line">
            <a:avLst/>
          </a:prstGeom>
          <a:noFill/>
          <a:ln w="25400">
            <a:solidFill>
              <a:schemeClr val="tx1"/>
            </a:solidFill>
            <a:round/>
            <a:headEnd/>
            <a:tailEnd/>
          </a:ln>
          <a:effectLst/>
        </p:spPr>
        <p:txBody>
          <a:bodyPr>
            <a:spAutoFit/>
          </a:bodyPr>
          <a:lstStyle/>
          <a:p>
            <a:endParaRPr lang="en-US"/>
          </a:p>
        </p:txBody>
      </p:sp>
      <p:sp>
        <p:nvSpPr>
          <p:cNvPr id="146479" name="Line 47"/>
          <p:cNvSpPr>
            <a:spLocks noChangeShapeType="1"/>
          </p:cNvSpPr>
          <p:nvPr/>
        </p:nvSpPr>
        <p:spPr bwMode="auto">
          <a:xfrm flipH="1">
            <a:off x="7515225" y="2692400"/>
            <a:ext cx="9525" cy="1384300"/>
          </a:xfrm>
          <a:prstGeom prst="line">
            <a:avLst/>
          </a:prstGeom>
          <a:noFill/>
          <a:ln w="28575">
            <a:solidFill>
              <a:srgbClr val="FF3300"/>
            </a:solidFill>
            <a:round/>
            <a:headEnd type="triangle" w="med" len="med"/>
            <a:tailEnd type="triangle" w="med" len="med"/>
          </a:ln>
          <a:effectLst/>
        </p:spPr>
        <p:txBody>
          <a:bodyPr>
            <a:spAutoFit/>
          </a:bodyPr>
          <a:lstStyle/>
          <a:p>
            <a:endParaRPr lang="en-US"/>
          </a:p>
        </p:txBody>
      </p:sp>
      <p:sp>
        <p:nvSpPr>
          <p:cNvPr id="146480" name="Text Box 48"/>
          <p:cNvSpPr txBox="1">
            <a:spLocks noChangeArrowheads="1"/>
          </p:cNvSpPr>
          <p:nvPr/>
        </p:nvSpPr>
        <p:spPr bwMode="auto">
          <a:xfrm>
            <a:off x="7277100" y="2403475"/>
            <a:ext cx="1828800" cy="434975"/>
          </a:xfrm>
          <a:prstGeom prst="rect">
            <a:avLst/>
          </a:prstGeom>
          <a:noFill/>
          <a:ln w="9525">
            <a:noFill/>
            <a:miter lim="800000"/>
            <a:headEnd/>
            <a:tailEnd/>
          </a:ln>
          <a:effectLst/>
        </p:spPr>
        <p:txBody>
          <a:bodyPr>
            <a:spAutoFit/>
          </a:bodyPr>
          <a:lstStyle/>
          <a:p>
            <a:pPr>
              <a:lnSpc>
                <a:spcPct val="70000"/>
              </a:lnSpc>
              <a:spcBef>
                <a:spcPct val="50000"/>
              </a:spcBef>
            </a:pPr>
            <a:r>
              <a:rPr lang="en-US" sz="1600" b="1"/>
              <a:t>+4.0V offset </a:t>
            </a:r>
            <a:r>
              <a:rPr lang="en-US" sz="1600" b="1">
                <a:solidFill>
                  <a:schemeClr val="accent2"/>
                </a:solidFill>
              </a:rPr>
              <a:t>RF present</a:t>
            </a:r>
            <a:endParaRPr lang="en-US" sz="1600" b="1" u="sng">
              <a:solidFill>
                <a:schemeClr val="accent2"/>
              </a:solidFill>
            </a:endParaRPr>
          </a:p>
        </p:txBody>
      </p:sp>
      <p:sp>
        <p:nvSpPr>
          <p:cNvPr id="146481" name="Text Box 49"/>
          <p:cNvSpPr txBox="1">
            <a:spLocks noChangeArrowheads="1"/>
          </p:cNvSpPr>
          <p:nvPr/>
        </p:nvSpPr>
        <p:spPr bwMode="auto">
          <a:xfrm>
            <a:off x="6318250" y="6038850"/>
            <a:ext cx="838200" cy="304800"/>
          </a:xfrm>
          <a:prstGeom prst="rect">
            <a:avLst/>
          </a:prstGeom>
          <a:noFill/>
          <a:ln w="9525">
            <a:noFill/>
            <a:miter lim="800000"/>
            <a:headEnd/>
            <a:tailEnd/>
          </a:ln>
          <a:effectLst/>
        </p:spPr>
        <p:txBody>
          <a:bodyPr>
            <a:spAutoFit/>
          </a:bodyPr>
          <a:lstStyle/>
          <a:p>
            <a:pPr>
              <a:lnSpc>
                <a:spcPct val="70000"/>
              </a:lnSpc>
              <a:spcBef>
                <a:spcPct val="50000"/>
              </a:spcBef>
            </a:pPr>
            <a:endParaRPr lang="en-US" sz="2000" b="1" u="sng"/>
          </a:p>
        </p:txBody>
      </p:sp>
      <p:sp>
        <p:nvSpPr>
          <p:cNvPr id="146484" name="Text Box 52"/>
          <p:cNvSpPr txBox="1">
            <a:spLocks noChangeArrowheads="1"/>
          </p:cNvSpPr>
          <p:nvPr/>
        </p:nvSpPr>
        <p:spPr bwMode="auto">
          <a:xfrm>
            <a:off x="7699375" y="3108325"/>
            <a:ext cx="1444625" cy="557213"/>
          </a:xfrm>
          <a:prstGeom prst="rect">
            <a:avLst/>
          </a:prstGeom>
          <a:noFill/>
          <a:ln w="9525">
            <a:noFill/>
            <a:miter lim="800000"/>
            <a:headEnd/>
            <a:tailEnd/>
          </a:ln>
          <a:effectLst/>
        </p:spPr>
        <p:txBody>
          <a:bodyPr>
            <a:spAutoFit/>
          </a:bodyPr>
          <a:lstStyle/>
          <a:p>
            <a:pPr algn="l">
              <a:lnSpc>
                <a:spcPct val="70000"/>
              </a:lnSpc>
              <a:spcBef>
                <a:spcPct val="50000"/>
              </a:spcBef>
            </a:pPr>
            <a:r>
              <a:rPr lang="en-US" sz="1600" b="1">
                <a:solidFill>
                  <a:srgbClr val="FF3300"/>
                </a:solidFill>
                <a:sym typeface="Symbol" pitchFamily="18" charset="2"/>
              </a:rPr>
              <a:t></a:t>
            </a:r>
            <a:r>
              <a:rPr lang="en-US" sz="1600" b="1">
                <a:solidFill>
                  <a:srgbClr val="FF3300"/>
                </a:solidFill>
              </a:rPr>
              <a:t>1.5V</a:t>
            </a:r>
          </a:p>
          <a:p>
            <a:pPr algn="l">
              <a:lnSpc>
                <a:spcPct val="70000"/>
              </a:lnSpc>
              <a:spcBef>
                <a:spcPct val="50000"/>
              </a:spcBef>
            </a:pPr>
            <a:r>
              <a:rPr lang="en-US" sz="1600" b="1">
                <a:solidFill>
                  <a:srgbClr val="FF3300"/>
                </a:solidFill>
              </a:rPr>
              <a:t>Due to RFI</a:t>
            </a:r>
            <a:endParaRPr lang="en-US" sz="1600" b="1" u="sng">
              <a:solidFill>
                <a:srgbClr val="FF3300"/>
              </a:solidFill>
            </a:endParaRPr>
          </a:p>
        </p:txBody>
      </p:sp>
      <p:sp>
        <p:nvSpPr>
          <p:cNvPr id="146488" name="Line 56"/>
          <p:cNvSpPr>
            <a:spLocks noChangeShapeType="1"/>
          </p:cNvSpPr>
          <p:nvPr/>
        </p:nvSpPr>
        <p:spPr bwMode="auto">
          <a:xfrm flipV="1">
            <a:off x="3635375" y="2514600"/>
            <a:ext cx="536575" cy="11113"/>
          </a:xfrm>
          <a:prstGeom prst="line">
            <a:avLst/>
          </a:prstGeom>
          <a:noFill/>
          <a:ln w="28575">
            <a:solidFill>
              <a:schemeClr val="accent2"/>
            </a:solidFill>
            <a:round/>
            <a:headEnd/>
            <a:tailEnd type="triangle" w="med" len="med"/>
          </a:ln>
          <a:effectLst/>
        </p:spPr>
        <p:txBody>
          <a:bodyPr>
            <a:spAutoFit/>
          </a:bodyPr>
          <a:lstStyle/>
          <a:p>
            <a:endParaRPr lang="en-US"/>
          </a:p>
        </p:txBody>
      </p:sp>
      <p:sp>
        <p:nvSpPr>
          <p:cNvPr id="146489" name="Text Box 57"/>
          <p:cNvSpPr txBox="1">
            <a:spLocks noChangeArrowheads="1"/>
          </p:cNvSpPr>
          <p:nvPr/>
        </p:nvSpPr>
        <p:spPr bwMode="auto">
          <a:xfrm>
            <a:off x="201613" y="3154363"/>
            <a:ext cx="1228725" cy="1314450"/>
          </a:xfrm>
          <a:prstGeom prst="rect">
            <a:avLst/>
          </a:prstGeom>
          <a:noFill/>
          <a:ln w="9525">
            <a:noFill/>
            <a:miter lim="800000"/>
            <a:headEnd/>
            <a:tailEnd/>
          </a:ln>
          <a:effectLst/>
        </p:spPr>
        <p:txBody>
          <a:bodyPr>
            <a:spAutoFit/>
          </a:bodyPr>
          <a:lstStyle/>
          <a:p>
            <a:r>
              <a:rPr lang="en-US" sz="1600">
                <a:solidFill>
                  <a:srgbClr val="FF0000"/>
                </a:solidFill>
              </a:rPr>
              <a:t>Single Supply</a:t>
            </a:r>
          </a:p>
          <a:p>
            <a:r>
              <a:rPr lang="en-US" sz="1600">
                <a:solidFill>
                  <a:srgbClr val="FF0000"/>
                </a:solidFill>
              </a:rPr>
              <a:t>CMOS</a:t>
            </a:r>
          </a:p>
          <a:p>
            <a:r>
              <a:rPr lang="en-US" sz="1600">
                <a:solidFill>
                  <a:srgbClr val="FF0000"/>
                </a:solidFill>
              </a:rPr>
              <a:t>INA326</a:t>
            </a:r>
          </a:p>
          <a:p>
            <a:r>
              <a:rPr lang="en-US" sz="1600">
                <a:solidFill>
                  <a:srgbClr val="FF0000"/>
                </a:solidFill>
              </a:rPr>
              <a:t>OPA335(s)</a:t>
            </a:r>
            <a:endParaRPr lang="en-US" sz="1600" u="sng">
              <a:solidFill>
                <a:srgbClr val="FF0000"/>
              </a:solidFill>
            </a:endParaRPr>
          </a:p>
        </p:txBody>
      </p:sp>
      <p:sp>
        <p:nvSpPr>
          <p:cNvPr id="146491" name="Text Box 59"/>
          <p:cNvSpPr txBox="1">
            <a:spLocks noChangeArrowheads="1"/>
          </p:cNvSpPr>
          <p:nvPr/>
        </p:nvSpPr>
        <p:spPr bwMode="auto">
          <a:xfrm>
            <a:off x="114300" y="4651375"/>
            <a:ext cx="1376363" cy="581025"/>
          </a:xfrm>
          <a:prstGeom prst="rect">
            <a:avLst/>
          </a:prstGeom>
          <a:noFill/>
          <a:ln w="9525">
            <a:noFill/>
            <a:miter lim="800000"/>
            <a:headEnd/>
            <a:tailEnd/>
          </a:ln>
          <a:effectLst/>
        </p:spPr>
        <p:txBody>
          <a:bodyPr>
            <a:spAutoFit/>
          </a:bodyPr>
          <a:lstStyle/>
          <a:p>
            <a:r>
              <a:rPr lang="en-US" sz="1600"/>
              <a:t>Fly wire Proto board</a:t>
            </a:r>
            <a:endParaRPr lang="en-US" sz="1600" u="sng"/>
          </a:p>
        </p:txBody>
      </p:sp>
      <p:sp>
        <p:nvSpPr>
          <p:cNvPr id="146493" name="Line 61"/>
          <p:cNvSpPr>
            <a:spLocks noChangeShapeType="1"/>
          </p:cNvSpPr>
          <p:nvPr/>
        </p:nvSpPr>
        <p:spPr bwMode="auto">
          <a:xfrm flipH="1" flipV="1">
            <a:off x="5735638" y="2787650"/>
            <a:ext cx="388937" cy="266700"/>
          </a:xfrm>
          <a:prstGeom prst="line">
            <a:avLst/>
          </a:prstGeom>
          <a:noFill/>
          <a:ln w="28575">
            <a:solidFill>
              <a:schemeClr val="accent2"/>
            </a:solidFill>
            <a:round/>
            <a:headEnd/>
            <a:tailEnd type="triangle" w="med" len="med"/>
          </a:ln>
          <a:effectLst/>
        </p:spPr>
        <p:txBody>
          <a:bodyPr>
            <a:spAutoFit/>
          </a:bodyPr>
          <a:lstStyle/>
          <a:p>
            <a:endParaRPr lang="en-US"/>
          </a:p>
        </p:txBody>
      </p:sp>
      <p:sp>
        <p:nvSpPr>
          <p:cNvPr id="146497" name="Text Box 65"/>
          <p:cNvSpPr txBox="1">
            <a:spLocks noChangeArrowheads="1"/>
          </p:cNvSpPr>
          <p:nvPr/>
        </p:nvSpPr>
        <p:spPr bwMode="auto">
          <a:xfrm>
            <a:off x="1530350" y="996950"/>
            <a:ext cx="6118225" cy="290513"/>
          </a:xfrm>
          <a:prstGeom prst="rect">
            <a:avLst/>
          </a:prstGeom>
          <a:solidFill>
            <a:srgbClr val="FFFF99"/>
          </a:solidFill>
          <a:ln w="15875" algn="ctr">
            <a:solidFill>
              <a:srgbClr val="A50021"/>
            </a:solidFill>
            <a:miter lim="800000"/>
            <a:headEnd/>
            <a:tailEnd/>
          </a:ln>
          <a:effectLst/>
        </p:spPr>
        <p:txBody>
          <a:bodyPr>
            <a:spAutoFit/>
          </a:bodyPr>
          <a:lstStyle/>
          <a:p>
            <a:r>
              <a:rPr lang="en-US" sz="1200" b="1">
                <a:solidFill>
                  <a:srgbClr val="A50021"/>
                </a:solidFill>
              </a:rPr>
              <a:t>(V</a:t>
            </a:r>
            <a:r>
              <a:rPr lang="en-US" sz="1200" b="1" baseline="-25000">
                <a:solidFill>
                  <a:srgbClr val="A50021"/>
                </a:solidFill>
              </a:rPr>
              <a:t>in</a:t>
            </a:r>
            <a:r>
              <a:rPr lang="en-US" sz="1200" b="1">
                <a:solidFill>
                  <a:srgbClr val="A50021"/>
                </a:solidFill>
              </a:rPr>
              <a:t> </a:t>
            </a:r>
            <a:r>
              <a:rPr lang="en-US" sz="1200" b="1">
                <a:solidFill>
                  <a:srgbClr val="A50021"/>
                </a:solidFill>
                <a:cs typeface="Arial" charset="0"/>
              </a:rPr>
              <a:t>≈ 1mV</a:t>
            </a:r>
            <a:r>
              <a:rPr lang="en-US" sz="1200" b="1" baseline="-25000">
                <a:solidFill>
                  <a:srgbClr val="A50021"/>
                </a:solidFill>
                <a:cs typeface="Arial" charset="0"/>
              </a:rPr>
              <a:t>p-p</a:t>
            </a:r>
            <a:r>
              <a:rPr lang="en-US" sz="1200" b="1">
                <a:solidFill>
                  <a:srgbClr val="A50021"/>
                </a:solidFill>
              </a:rPr>
              <a:t>  G = 2500V/V)</a:t>
            </a:r>
          </a:p>
        </p:txBody>
      </p:sp>
      <p:sp>
        <p:nvSpPr>
          <p:cNvPr id="146499" name="Text Box 67"/>
          <p:cNvSpPr txBox="1">
            <a:spLocks noChangeArrowheads="1"/>
          </p:cNvSpPr>
          <p:nvPr/>
        </p:nvSpPr>
        <p:spPr bwMode="auto">
          <a:xfrm>
            <a:off x="0" y="1631950"/>
            <a:ext cx="1473200" cy="1038225"/>
          </a:xfrm>
          <a:prstGeom prst="rect">
            <a:avLst/>
          </a:prstGeom>
          <a:noFill/>
          <a:ln w="12700" algn="ctr">
            <a:noFill/>
            <a:miter lim="800000"/>
            <a:headEnd/>
            <a:tailEnd/>
          </a:ln>
          <a:effectLst/>
        </p:spPr>
        <p:txBody>
          <a:bodyPr>
            <a:spAutoFit/>
          </a:bodyPr>
          <a:lstStyle/>
          <a:p>
            <a:r>
              <a:rPr lang="en-US" sz="1600">
                <a:solidFill>
                  <a:srgbClr val="3333FF"/>
                </a:solidFill>
              </a:rPr>
              <a:t>Transmitter</a:t>
            </a:r>
          </a:p>
          <a:p>
            <a:r>
              <a:rPr lang="en-US" sz="1600">
                <a:solidFill>
                  <a:srgbClr val="3333FF"/>
                </a:solidFill>
              </a:rPr>
              <a:t>470MHz</a:t>
            </a:r>
          </a:p>
          <a:p>
            <a:r>
              <a:rPr lang="en-US" sz="1600">
                <a:solidFill>
                  <a:srgbClr val="3333FF"/>
                </a:solidFill>
              </a:rPr>
              <a:t>P</a:t>
            </a:r>
            <a:r>
              <a:rPr lang="en-US" sz="1600" b="1" baseline="-25000">
                <a:solidFill>
                  <a:srgbClr val="3333FF"/>
                </a:solidFill>
              </a:rPr>
              <a:t>out</a:t>
            </a:r>
            <a:r>
              <a:rPr lang="en-US" sz="1600">
                <a:solidFill>
                  <a:srgbClr val="3333FF"/>
                </a:solidFill>
              </a:rPr>
              <a:t> 0.5W</a:t>
            </a:r>
          </a:p>
          <a:p>
            <a:r>
              <a:rPr lang="en-US" sz="1400">
                <a:solidFill>
                  <a:srgbClr val="3333FF"/>
                </a:solidFill>
              </a:rPr>
              <a:t>d </a:t>
            </a:r>
            <a:r>
              <a:rPr lang="en-US" sz="1400">
                <a:solidFill>
                  <a:srgbClr val="3333FF"/>
                </a:solidFill>
                <a:cs typeface="Arial" charset="0"/>
              </a:rPr>
              <a:t>≈</a:t>
            </a:r>
            <a:r>
              <a:rPr lang="en-US" sz="1400">
                <a:solidFill>
                  <a:srgbClr val="3333FF"/>
                </a:solidFill>
              </a:rPr>
              <a:t>1.5 ft (46cm)</a:t>
            </a:r>
          </a:p>
        </p:txBody>
      </p:sp>
      <p:sp>
        <p:nvSpPr>
          <p:cNvPr id="146502" name="Text Box 70"/>
          <p:cNvSpPr txBox="1">
            <a:spLocks noChangeArrowheads="1"/>
          </p:cNvSpPr>
          <p:nvPr/>
        </p:nvSpPr>
        <p:spPr bwMode="auto">
          <a:xfrm>
            <a:off x="1793875" y="2174875"/>
            <a:ext cx="2070100" cy="581025"/>
          </a:xfrm>
          <a:prstGeom prst="rect">
            <a:avLst/>
          </a:prstGeom>
          <a:solidFill>
            <a:schemeClr val="bg1"/>
          </a:solidFill>
          <a:ln w="12700" algn="ctr">
            <a:noFill/>
            <a:miter lim="800000"/>
            <a:headEnd/>
            <a:tailEnd/>
          </a:ln>
          <a:effectLst/>
        </p:spPr>
        <p:txBody>
          <a:bodyPr wrap="none">
            <a:spAutoFit/>
          </a:bodyPr>
          <a:lstStyle/>
          <a:p>
            <a:r>
              <a:rPr lang="en-US" sz="1600">
                <a:solidFill>
                  <a:srgbClr val="3333FF"/>
                </a:solidFill>
              </a:rPr>
              <a:t>Significant DC Offset</a:t>
            </a:r>
          </a:p>
          <a:p>
            <a:r>
              <a:rPr lang="en-US" sz="1600">
                <a:solidFill>
                  <a:srgbClr val="3333FF"/>
                </a:solidFill>
              </a:rPr>
              <a:t> when RF present</a:t>
            </a:r>
            <a:endParaRPr lang="en-US" sz="1600">
              <a:solidFill>
                <a:srgbClr val="3333FF"/>
              </a:solidFill>
              <a:cs typeface="Arial" charset="0"/>
            </a:endParaRPr>
          </a:p>
        </p:txBody>
      </p:sp>
      <p:sp>
        <p:nvSpPr>
          <p:cNvPr id="146504" name="Text Box 72"/>
          <p:cNvSpPr txBox="1">
            <a:spLocks noChangeArrowheads="1"/>
          </p:cNvSpPr>
          <p:nvPr/>
        </p:nvSpPr>
        <p:spPr bwMode="auto">
          <a:xfrm>
            <a:off x="6165850" y="2820988"/>
            <a:ext cx="893763" cy="517525"/>
          </a:xfrm>
          <a:prstGeom prst="rect">
            <a:avLst/>
          </a:prstGeom>
          <a:noFill/>
          <a:ln w="12700" algn="ctr">
            <a:noFill/>
            <a:miter lim="800000"/>
            <a:headEnd/>
            <a:tailEnd/>
          </a:ln>
          <a:effectLst/>
        </p:spPr>
        <p:txBody>
          <a:bodyPr wrap="none">
            <a:spAutoFit/>
          </a:bodyPr>
          <a:lstStyle/>
          <a:p>
            <a:r>
              <a:rPr lang="en-US" sz="1400">
                <a:solidFill>
                  <a:srgbClr val="3333FF"/>
                </a:solidFill>
              </a:rPr>
              <a:t>RF noise</a:t>
            </a:r>
          </a:p>
          <a:p>
            <a:r>
              <a:rPr lang="en-US" sz="1400">
                <a:solidFill>
                  <a:srgbClr val="3333FF"/>
                </a:solidFill>
              </a:rPr>
              <a:t>On ECG</a:t>
            </a:r>
          </a:p>
        </p:txBody>
      </p:sp>
      <p:sp>
        <p:nvSpPr>
          <p:cNvPr id="146505" name="Text Box 73"/>
          <p:cNvSpPr txBox="1">
            <a:spLocks noChangeArrowheads="1"/>
          </p:cNvSpPr>
          <p:nvPr/>
        </p:nvSpPr>
        <p:spPr bwMode="auto">
          <a:xfrm>
            <a:off x="7561263" y="5335588"/>
            <a:ext cx="1357312" cy="730250"/>
          </a:xfrm>
          <a:prstGeom prst="rect">
            <a:avLst/>
          </a:prstGeom>
          <a:noFill/>
          <a:ln w="12700" algn="ctr">
            <a:noFill/>
            <a:miter lim="800000"/>
            <a:headEnd/>
            <a:tailEnd/>
          </a:ln>
          <a:effectLst/>
        </p:spPr>
        <p:txBody>
          <a:bodyPr wrap="none">
            <a:spAutoFit/>
          </a:bodyPr>
          <a:lstStyle/>
          <a:p>
            <a:r>
              <a:rPr lang="en-US" sz="1400"/>
              <a:t>EMI slide</a:t>
            </a:r>
          </a:p>
          <a:p>
            <a:r>
              <a:rPr lang="en-US" sz="1400"/>
              <a:t>Information </a:t>
            </a:r>
          </a:p>
          <a:p>
            <a:r>
              <a:rPr lang="en-US" sz="1400"/>
              <a:t>by John Brown</a:t>
            </a:r>
          </a:p>
        </p:txBody>
      </p:sp>
      <p:sp>
        <p:nvSpPr>
          <p:cNvPr id="146507" name="Line 75"/>
          <p:cNvSpPr>
            <a:spLocks noChangeShapeType="1"/>
          </p:cNvSpPr>
          <p:nvPr/>
        </p:nvSpPr>
        <p:spPr bwMode="auto">
          <a:xfrm flipH="1">
            <a:off x="4476750" y="4200525"/>
            <a:ext cx="219075" cy="0"/>
          </a:xfrm>
          <a:prstGeom prst="line">
            <a:avLst/>
          </a:prstGeom>
          <a:noFill/>
          <a:ln w="19050">
            <a:solidFill>
              <a:srgbClr val="0000FF"/>
            </a:solidFill>
            <a:round/>
            <a:headEnd/>
            <a:tailEnd type="triangle" w="med" len="med"/>
          </a:ln>
          <a:effectLst/>
        </p:spPr>
        <p:txBody>
          <a:bodyPr>
            <a:spAutoFit/>
          </a:bodyPr>
          <a:lstStyle/>
          <a:p>
            <a:endParaRPr lang="en-US"/>
          </a:p>
        </p:txBody>
      </p:sp>
      <p:sp>
        <p:nvSpPr>
          <p:cNvPr id="146508" name="Line 76"/>
          <p:cNvSpPr>
            <a:spLocks noChangeShapeType="1"/>
          </p:cNvSpPr>
          <p:nvPr/>
        </p:nvSpPr>
        <p:spPr bwMode="auto">
          <a:xfrm>
            <a:off x="5602288" y="4211638"/>
            <a:ext cx="219075" cy="0"/>
          </a:xfrm>
          <a:prstGeom prst="line">
            <a:avLst/>
          </a:prstGeom>
          <a:noFill/>
          <a:ln w="19050">
            <a:solidFill>
              <a:srgbClr val="0000FF"/>
            </a:solidFill>
            <a:round/>
            <a:headEnd/>
            <a:tailEnd type="triangle" w="med" len="med"/>
          </a:ln>
          <a:effectLst/>
        </p:spPr>
        <p:txBody>
          <a:bodyPr>
            <a:spAutoFit/>
          </a:bodyPr>
          <a:lstStyle/>
          <a:p>
            <a:endParaRPr lang="en-US"/>
          </a:p>
        </p:txBody>
      </p:sp>
      <p:sp>
        <p:nvSpPr>
          <p:cNvPr id="146511" name="Text Box 79"/>
          <p:cNvSpPr txBox="1">
            <a:spLocks noChangeArrowheads="1"/>
          </p:cNvSpPr>
          <p:nvPr/>
        </p:nvSpPr>
        <p:spPr bwMode="auto">
          <a:xfrm>
            <a:off x="441325" y="6365875"/>
            <a:ext cx="42545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0.5W UHF Transceiver keyed with antenna 1.5 feet away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9" name="Rectangle 27"/>
          <p:cNvSpPr>
            <a:spLocks noChangeArrowheads="1"/>
          </p:cNvSpPr>
          <p:nvPr/>
        </p:nvSpPr>
        <p:spPr bwMode="auto">
          <a:xfrm>
            <a:off x="593725" y="1371600"/>
            <a:ext cx="7772400" cy="4800600"/>
          </a:xfrm>
          <a:prstGeom prst="rect">
            <a:avLst/>
          </a:prstGeom>
          <a:solidFill>
            <a:srgbClr val="C0C0C0">
              <a:alpha val="25000"/>
            </a:srgbClr>
          </a:solidFill>
          <a:ln w="9525">
            <a:solidFill>
              <a:schemeClr val="tx1"/>
            </a:solidFill>
            <a:miter lim="800000"/>
            <a:headEnd/>
            <a:tailEnd/>
          </a:ln>
          <a:effectLst/>
        </p:spPr>
        <p:txBody>
          <a:bodyPr wrap="none" anchor="ctr"/>
          <a:lstStyle/>
          <a:p>
            <a:endParaRPr lang="en-US"/>
          </a:p>
        </p:txBody>
      </p:sp>
      <p:sp>
        <p:nvSpPr>
          <p:cNvPr id="38940" name="Rectangle 28"/>
          <p:cNvSpPr>
            <a:spLocks noGrp="1" noChangeArrowheads="1"/>
          </p:cNvSpPr>
          <p:nvPr>
            <p:ph type="title"/>
          </p:nvPr>
        </p:nvSpPr>
        <p:spPr/>
        <p:txBody>
          <a:bodyPr/>
          <a:lstStyle/>
          <a:p>
            <a:r>
              <a:rPr lang="en-US" sz="2800"/>
              <a:t>Electric-Field Strength, Power Density</a:t>
            </a:r>
          </a:p>
        </p:txBody>
      </p:sp>
      <p:pic>
        <p:nvPicPr>
          <p:cNvPr id="38917" name="Picture 5"/>
          <p:cNvPicPr>
            <a:picLocks noChangeAspect="1" noChangeArrowheads="1"/>
          </p:cNvPicPr>
          <p:nvPr/>
        </p:nvPicPr>
        <p:blipFill>
          <a:blip r:embed="rId3" cstate="print"/>
          <a:srcRect/>
          <a:stretch>
            <a:fillRect/>
          </a:stretch>
        </p:blipFill>
        <p:spPr bwMode="auto">
          <a:xfrm>
            <a:off x="1981200" y="1828800"/>
            <a:ext cx="4953000" cy="2251075"/>
          </a:xfrm>
          <a:prstGeom prst="rect">
            <a:avLst/>
          </a:prstGeom>
          <a:noFill/>
          <a:ln w="9525">
            <a:noFill/>
            <a:miter lim="800000"/>
            <a:headEnd/>
            <a:tailEnd/>
          </a:ln>
          <a:effectLst/>
        </p:spPr>
      </p:pic>
      <p:sp>
        <p:nvSpPr>
          <p:cNvPr id="38919" name="Text Box 7"/>
          <p:cNvSpPr txBox="1">
            <a:spLocks noChangeArrowheads="1"/>
          </p:cNvSpPr>
          <p:nvPr/>
        </p:nvSpPr>
        <p:spPr bwMode="auto">
          <a:xfrm>
            <a:off x="838200" y="1371600"/>
            <a:ext cx="7273925" cy="336550"/>
          </a:xfrm>
          <a:prstGeom prst="rect">
            <a:avLst/>
          </a:prstGeom>
          <a:noFill/>
          <a:ln w="22225">
            <a:noFill/>
            <a:miter lim="800000"/>
            <a:headEnd type="none" w="sm" len="sm"/>
            <a:tailEnd type="none" w="med" len="lg"/>
          </a:ln>
          <a:effectLst/>
        </p:spPr>
        <p:txBody>
          <a:bodyPr wrap="none">
            <a:spAutoFit/>
          </a:bodyPr>
          <a:lstStyle/>
          <a:p>
            <a:pPr algn="l"/>
            <a:r>
              <a:rPr lang="en-US" sz="1600">
                <a:solidFill>
                  <a:srgbClr val="FF0000"/>
                </a:solidFill>
              </a:rPr>
              <a:t>EMI - electric-field strength units</a:t>
            </a:r>
            <a:r>
              <a:rPr lang="en-US" sz="1600"/>
              <a:t>	</a:t>
            </a:r>
            <a:r>
              <a:rPr lang="en-US" sz="1600">
                <a:solidFill>
                  <a:srgbClr val="3333CC"/>
                </a:solidFill>
              </a:rPr>
              <a:t>Communications - power density units</a:t>
            </a:r>
          </a:p>
        </p:txBody>
      </p:sp>
      <p:sp>
        <p:nvSpPr>
          <p:cNvPr id="38920" name="Text Box 8"/>
          <p:cNvSpPr txBox="1">
            <a:spLocks noChangeArrowheads="1"/>
          </p:cNvSpPr>
          <p:nvPr/>
        </p:nvSpPr>
        <p:spPr bwMode="auto">
          <a:xfrm>
            <a:off x="4800600" y="3733800"/>
            <a:ext cx="1720850" cy="336550"/>
          </a:xfrm>
          <a:prstGeom prst="rect">
            <a:avLst/>
          </a:prstGeom>
          <a:noFill/>
          <a:ln w="22225">
            <a:noFill/>
            <a:miter lim="800000"/>
            <a:headEnd type="none" w="sm" len="sm"/>
            <a:tailEnd type="none" w="med" len="lg"/>
          </a:ln>
          <a:effectLst/>
        </p:spPr>
        <p:txBody>
          <a:bodyPr wrap="none">
            <a:spAutoFit/>
          </a:bodyPr>
          <a:lstStyle/>
          <a:p>
            <a:pPr algn="l"/>
            <a:r>
              <a:rPr lang="en-US" sz="1600" i="1">
                <a:solidFill>
                  <a:srgbClr val="FF0000"/>
                </a:solidFill>
              </a:rPr>
              <a:t>Isotropic sources</a:t>
            </a:r>
          </a:p>
        </p:txBody>
      </p:sp>
      <p:sp>
        <p:nvSpPr>
          <p:cNvPr id="38921" name="Line 9"/>
          <p:cNvSpPr>
            <a:spLocks noChangeShapeType="1"/>
          </p:cNvSpPr>
          <p:nvPr/>
        </p:nvSpPr>
        <p:spPr bwMode="auto">
          <a:xfrm flipH="1" flipV="1">
            <a:off x="3124200" y="3048000"/>
            <a:ext cx="1676400" cy="762000"/>
          </a:xfrm>
          <a:prstGeom prst="line">
            <a:avLst/>
          </a:prstGeom>
          <a:noFill/>
          <a:ln w="15875">
            <a:solidFill>
              <a:schemeClr val="tx1"/>
            </a:solidFill>
            <a:round/>
            <a:headEnd type="none" w="sm" len="sm"/>
            <a:tailEnd type="triangle" w="med" len="lg"/>
          </a:ln>
          <a:effectLst/>
        </p:spPr>
        <p:txBody>
          <a:bodyPr/>
          <a:lstStyle/>
          <a:p>
            <a:endParaRPr lang="en-US"/>
          </a:p>
        </p:txBody>
      </p:sp>
      <p:sp>
        <p:nvSpPr>
          <p:cNvPr id="38922" name="Line 10"/>
          <p:cNvSpPr>
            <a:spLocks noChangeShapeType="1"/>
          </p:cNvSpPr>
          <p:nvPr/>
        </p:nvSpPr>
        <p:spPr bwMode="auto">
          <a:xfrm flipH="1" flipV="1">
            <a:off x="4876800" y="3124200"/>
            <a:ext cx="152400" cy="609600"/>
          </a:xfrm>
          <a:prstGeom prst="line">
            <a:avLst/>
          </a:prstGeom>
          <a:noFill/>
          <a:ln w="15875">
            <a:solidFill>
              <a:schemeClr val="tx1"/>
            </a:solidFill>
            <a:round/>
            <a:headEnd type="none" w="sm" len="sm"/>
            <a:tailEnd type="triangle" w="med" len="lg"/>
          </a:ln>
          <a:effectLst/>
        </p:spPr>
        <p:txBody>
          <a:bodyPr/>
          <a:lstStyle/>
          <a:p>
            <a:endParaRPr lang="en-US"/>
          </a:p>
        </p:txBody>
      </p:sp>
      <p:sp>
        <p:nvSpPr>
          <p:cNvPr id="38923" name="Text Box 11"/>
          <p:cNvSpPr txBox="1">
            <a:spLocks noChangeArrowheads="1"/>
          </p:cNvSpPr>
          <p:nvPr/>
        </p:nvSpPr>
        <p:spPr bwMode="auto">
          <a:xfrm>
            <a:off x="4648200" y="4419600"/>
            <a:ext cx="3384550" cy="349250"/>
          </a:xfrm>
          <a:prstGeom prst="rect">
            <a:avLst/>
          </a:prstGeom>
          <a:solidFill>
            <a:schemeClr val="bg1"/>
          </a:solidFill>
          <a:ln w="12700">
            <a:solidFill>
              <a:srgbClr val="3333CC"/>
            </a:solidFill>
            <a:miter lim="800000"/>
            <a:headEnd type="none" w="sm" len="sm"/>
            <a:tailEnd type="none" w="med" len="lg"/>
          </a:ln>
          <a:effectLst/>
        </p:spPr>
        <p:txBody>
          <a:bodyPr wrap="none">
            <a:spAutoFit/>
          </a:bodyPr>
          <a:lstStyle/>
          <a:p>
            <a:pPr algn="l"/>
            <a:r>
              <a:rPr lang="en-US" sz="1600">
                <a:solidFill>
                  <a:schemeClr val="accent2"/>
                </a:solidFill>
              </a:rPr>
              <a:t>P</a:t>
            </a:r>
            <a:r>
              <a:rPr lang="en-US" sz="1600" b="1" baseline="-25000">
                <a:solidFill>
                  <a:schemeClr val="accent2"/>
                </a:solidFill>
              </a:rPr>
              <a:t>d</a:t>
            </a:r>
            <a:r>
              <a:rPr lang="en-US" sz="1600">
                <a:solidFill>
                  <a:schemeClr val="accent2"/>
                </a:solidFill>
              </a:rPr>
              <a:t> = P</a:t>
            </a:r>
            <a:r>
              <a:rPr lang="en-US" sz="1600" b="1" baseline="-25000">
                <a:solidFill>
                  <a:schemeClr val="accent2"/>
                </a:solidFill>
              </a:rPr>
              <a:t>t</a:t>
            </a:r>
            <a:r>
              <a:rPr lang="en-US" sz="1600">
                <a:solidFill>
                  <a:schemeClr val="accent2"/>
                </a:solidFill>
              </a:rPr>
              <a:t> / 4</a:t>
            </a:r>
            <a:r>
              <a:rPr lang="el-GR" sz="1600">
                <a:solidFill>
                  <a:schemeClr val="accent2"/>
                </a:solidFill>
                <a:cs typeface="Arial" charset="0"/>
              </a:rPr>
              <a:t>π∙</a:t>
            </a:r>
            <a:r>
              <a:rPr lang="en-US" sz="1600">
                <a:solidFill>
                  <a:schemeClr val="accent2"/>
                </a:solidFill>
                <a:cs typeface="Arial" charset="0"/>
              </a:rPr>
              <a:t>r</a:t>
            </a:r>
            <a:r>
              <a:rPr lang="en-US" sz="1600" b="1" baseline="30000">
                <a:solidFill>
                  <a:schemeClr val="accent2"/>
                </a:solidFill>
                <a:cs typeface="Arial" charset="0"/>
              </a:rPr>
              <a:t>2  </a:t>
            </a:r>
            <a:r>
              <a:rPr lang="en-US" sz="1600">
                <a:solidFill>
                  <a:schemeClr val="accent2"/>
                </a:solidFill>
              </a:rPr>
              <a:t>   (W/m</a:t>
            </a:r>
            <a:r>
              <a:rPr lang="en-US" sz="1600" b="1" baseline="30000">
                <a:solidFill>
                  <a:schemeClr val="accent2"/>
                </a:solidFill>
              </a:rPr>
              <a:t>2 </a:t>
            </a:r>
            <a:r>
              <a:rPr lang="en-US" sz="1600">
                <a:solidFill>
                  <a:schemeClr val="accent2"/>
                </a:solidFill>
              </a:rPr>
              <a:t>or mW/cm</a:t>
            </a:r>
            <a:r>
              <a:rPr lang="en-US" sz="1600" b="1" baseline="30000">
                <a:solidFill>
                  <a:schemeClr val="accent2"/>
                </a:solidFill>
              </a:rPr>
              <a:t>2</a:t>
            </a:r>
            <a:r>
              <a:rPr lang="en-US" sz="1600">
                <a:solidFill>
                  <a:schemeClr val="accent2"/>
                </a:solidFill>
              </a:rPr>
              <a:t>)</a:t>
            </a:r>
          </a:p>
        </p:txBody>
      </p:sp>
      <p:sp>
        <p:nvSpPr>
          <p:cNvPr id="38924" name="Text Box 12"/>
          <p:cNvSpPr txBox="1">
            <a:spLocks noChangeArrowheads="1"/>
          </p:cNvSpPr>
          <p:nvPr/>
        </p:nvSpPr>
        <p:spPr bwMode="auto">
          <a:xfrm>
            <a:off x="1219200" y="4343400"/>
            <a:ext cx="3092450" cy="531813"/>
          </a:xfrm>
          <a:prstGeom prst="rect">
            <a:avLst/>
          </a:prstGeom>
          <a:solidFill>
            <a:schemeClr val="bg1"/>
          </a:solidFill>
          <a:ln w="12700">
            <a:solidFill>
              <a:srgbClr val="FF0000"/>
            </a:solidFill>
            <a:miter lim="800000"/>
            <a:headEnd type="none" w="sm" len="sm"/>
            <a:tailEnd type="none" w="med" len="lg"/>
          </a:ln>
          <a:effectLst/>
        </p:spPr>
        <p:txBody>
          <a:bodyPr wrap="none">
            <a:spAutoFit/>
          </a:bodyPr>
          <a:lstStyle/>
          <a:p>
            <a:r>
              <a:rPr lang="en-US" sz="1600">
                <a:solidFill>
                  <a:srgbClr val="FF0000"/>
                </a:solidFill>
              </a:rPr>
              <a:t>E (V/m) = 61.4 [</a:t>
            </a:r>
            <a:r>
              <a:rPr lang="en-US" sz="1600">
                <a:solidFill>
                  <a:srgbClr val="FF0000"/>
                </a:solidFill>
                <a:cs typeface="Arial" charset="0"/>
              </a:rPr>
              <a:t>P(mW) / cm</a:t>
            </a:r>
            <a:r>
              <a:rPr lang="en-US" sz="1600" b="1" baseline="30000">
                <a:solidFill>
                  <a:srgbClr val="FF0000"/>
                </a:solidFill>
                <a:cs typeface="Arial" charset="0"/>
              </a:rPr>
              <a:t>2</a:t>
            </a:r>
            <a:r>
              <a:rPr lang="en-US" sz="1600">
                <a:solidFill>
                  <a:srgbClr val="FF0000"/>
                </a:solidFill>
                <a:cs typeface="Arial" charset="0"/>
              </a:rPr>
              <a:t> ]</a:t>
            </a:r>
            <a:r>
              <a:rPr lang="en-US" sz="1600" b="1" baseline="30000">
                <a:solidFill>
                  <a:srgbClr val="FF0000"/>
                </a:solidFill>
                <a:cs typeface="Arial" charset="0"/>
              </a:rPr>
              <a:t>1/2</a:t>
            </a:r>
            <a:endParaRPr lang="en-US" sz="1200">
              <a:solidFill>
                <a:srgbClr val="FF0000"/>
              </a:solidFill>
              <a:cs typeface="Arial" charset="0"/>
            </a:endParaRPr>
          </a:p>
          <a:p>
            <a:r>
              <a:rPr lang="en-US" sz="1200">
                <a:solidFill>
                  <a:srgbClr val="FF0000"/>
                </a:solidFill>
                <a:cs typeface="Arial" charset="0"/>
              </a:rPr>
              <a:t>For free space Z =377</a:t>
            </a:r>
            <a:r>
              <a:rPr lang="el-GR" sz="1200">
                <a:solidFill>
                  <a:srgbClr val="FF0000"/>
                </a:solidFill>
                <a:cs typeface="Arial" charset="0"/>
              </a:rPr>
              <a:t>Ω</a:t>
            </a:r>
          </a:p>
        </p:txBody>
      </p:sp>
      <p:graphicFrame>
        <p:nvGraphicFramePr>
          <p:cNvPr id="38925" name="Group 13"/>
          <p:cNvGraphicFramePr>
            <a:graphicFrameLocks noGrp="1"/>
          </p:cNvGraphicFramePr>
          <p:nvPr/>
        </p:nvGraphicFramePr>
        <p:xfrm>
          <a:off x="2819400" y="5105400"/>
          <a:ext cx="3676650" cy="914401"/>
        </p:xfrm>
        <a:graphic>
          <a:graphicData uri="http://schemas.openxmlformats.org/drawingml/2006/table">
            <a:tbl>
              <a:tblPr/>
              <a:tblGrid>
                <a:gridCol w="1838325"/>
                <a:gridCol w="1838325"/>
              </a:tblGrid>
              <a:tr h="287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100V/m = 2.65mW/cm</a:t>
                      </a:r>
                      <a:r>
                        <a:rPr kumimoji="0" lang="en-US" sz="1200" b="1" i="0" u="none" strike="noStrike" cap="none" normalizeH="0" baseline="0" smtClean="0">
                          <a:ln>
                            <a:noFill/>
                          </a:ln>
                          <a:solidFill>
                            <a:schemeClr val="tx1"/>
                          </a:solidFill>
                          <a:effectLst/>
                          <a:latin typeface="Arial" charset="0"/>
                          <a:cs typeface="Arial" charset="0"/>
                        </a:rPr>
                        <a:t>²</a:t>
                      </a:r>
                    </a:p>
                  </a:txBody>
                  <a:tcPr horzOverflow="overflow">
                    <a:lnL w="12700" cap="flat" cmpd="sng" algn="ctr">
                      <a:solidFill>
                        <a:schemeClr val="tx1"/>
                      </a:solidFill>
                      <a:prstDash val="solid"/>
                      <a:round/>
                      <a:headEnd type="none" w="sm" len="sm"/>
                      <a:tailEnd type="none" w="med" len="lg"/>
                    </a:lnL>
                    <a:lnR w="12700" cap="flat" cmpd="sng" algn="ctr">
                      <a:solidFill>
                        <a:schemeClr val="tx1"/>
                      </a:solidFill>
                      <a:prstDash val="solid"/>
                      <a:round/>
                      <a:headEnd type="none" w="sm" len="sm"/>
                      <a:tailEnd type="none" w="med" len="lg"/>
                    </a:lnR>
                    <a:lnT w="12700" cap="flat" cmpd="sng" algn="ctr">
                      <a:solidFill>
                        <a:schemeClr val="tx1"/>
                      </a:solidFill>
                      <a:prstDash val="solid"/>
                      <a:round/>
                      <a:headEnd type="none" w="sm" len="sm"/>
                      <a:tailEnd type="none" w="med" len="lg"/>
                    </a:lnT>
                    <a:lnB w="12700" cap="flat" cmpd="sng" algn="ctr">
                      <a:solidFill>
                        <a:schemeClr val="tx1"/>
                      </a:solidFill>
                      <a:prstDash val="solid"/>
                      <a:round/>
                      <a:headEnd type="none" w="sm" len="sm"/>
                      <a:tailEnd type="none" w="med" len="lg"/>
                    </a:lnB>
                    <a:lnTlToBr>
                      <a:noFill/>
                    </a:lnTlToBr>
                    <a:lnBlToTr>
                      <a:noFill/>
                    </a:lnBlToTr>
                    <a:solidFill>
                      <a:srgbClr val="FFFFE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10mW/cm</a:t>
                      </a:r>
                      <a:r>
                        <a:rPr kumimoji="0" lang="en-US" sz="1200" b="1" i="0" u="none" strike="noStrike" cap="none" normalizeH="0" baseline="0" smtClean="0">
                          <a:ln>
                            <a:noFill/>
                          </a:ln>
                          <a:solidFill>
                            <a:schemeClr val="tx1"/>
                          </a:solidFill>
                          <a:effectLst/>
                          <a:latin typeface="Arial" charset="0"/>
                          <a:cs typeface="Arial" charset="0"/>
                        </a:rPr>
                        <a:t>² = 194V/m</a:t>
                      </a:r>
                    </a:p>
                  </a:txBody>
                  <a:tcPr horzOverflow="overflow">
                    <a:lnL w="12700" cap="flat" cmpd="sng" algn="ctr">
                      <a:solidFill>
                        <a:schemeClr val="tx1"/>
                      </a:solidFill>
                      <a:prstDash val="solid"/>
                      <a:round/>
                      <a:headEnd type="none" w="sm" len="sm"/>
                      <a:tailEnd type="none" w="med" len="lg"/>
                    </a:lnL>
                    <a:lnR w="12700" cap="flat" cmpd="sng" algn="ctr">
                      <a:solidFill>
                        <a:schemeClr val="tx1"/>
                      </a:solidFill>
                      <a:prstDash val="solid"/>
                      <a:round/>
                      <a:headEnd type="none" w="sm" len="sm"/>
                      <a:tailEnd type="none" w="med" len="lg"/>
                    </a:lnR>
                    <a:lnT w="12700" cap="flat" cmpd="sng" algn="ctr">
                      <a:solidFill>
                        <a:schemeClr val="tx1"/>
                      </a:solidFill>
                      <a:prstDash val="solid"/>
                      <a:round/>
                      <a:headEnd type="none" w="sm" len="sm"/>
                      <a:tailEnd type="none" w="med" len="lg"/>
                    </a:lnT>
                    <a:lnB w="12700" cap="flat" cmpd="sng" algn="ctr">
                      <a:solidFill>
                        <a:schemeClr val="tx1"/>
                      </a:solidFill>
                      <a:prstDash val="solid"/>
                      <a:round/>
                      <a:headEnd type="none" w="sm" len="sm"/>
                      <a:tailEnd type="none" w="med" len="lg"/>
                    </a:lnB>
                    <a:lnTlToBr>
                      <a:noFill/>
                    </a:lnTlToBr>
                    <a:lnBlToTr>
                      <a:noFill/>
                    </a:lnBlToTr>
                    <a:solidFill>
                      <a:srgbClr val="FFFFE7"/>
                    </a:solidFill>
                  </a:tcPr>
                </a:tc>
              </a:tr>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10V/m = 26uW/cm</a:t>
                      </a:r>
                      <a:r>
                        <a:rPr kumimoji="0" lang="en-US" sz="1200" b="1" i="0" u="none" strike="noStrike" cap="none" normalizeH="0" baseline="0" smtClean="0">
                          <a:ln>
                            <a:noFill/>
                          </a:ln>
                          <a:solidFill>
                            <a:schemeClr val="tx1"/>
                          </a:solidFill>
                          <a:effectLst/>
                          <a:latin typeface="Arial" charset="0"/>
                          <a:cs typeface="Arial" charset="0"/>
                        </a:rPr>
                        <a:t>²</a:t>
                      </a:r>
                    </a:p>
                  </a:txBody>
                  <a:tcPr horzOverflow="overflow">
                    <a:lnL w="12700" cap="flat" cmpd="sng" algn="ctr">
                      <a:solidFill>
                        <a:schemeClr val="tx1"/>
                      </a:solidFill>
                      <a:prstDash val="solid"/>
                      <a:round/>
                      <a:headEnd type="none" w="sm" len="sm"/>
                      <a:tailEnd type="none" w="med" len="lg"/>
                    </a:lnL>
                    <a:lnR w="12700" cap="flat" cmpd="sng" algn="ctr">
                      <a:solidFill>
                        <a:schemeClr val="tx1"/>
                      </a:solidFill>
                      <a:prstDash val="solid"/>
                      <a:round/>
                      <a:headEnd type="none" w="sm" len="sm"/>
                      <a:tailEnd type="none" w="med" len="lg"/>
                    </a:lnR>
                    <a:lnT w="12700" cap="flat" cmpd="sng" algn="ctr">
                      <a:solidFill>
                        <a:schemeClr val="tx1"/>
                      </a:solidFill>
                      <a:prstDash val="solid"/>
                      <a:round/>
                      <a:headEnd type="none" w="sm" len="sm"/>
                      <a:tailEnd type="none" w="med" len="lg"/>
                    </a:lnT>
                    <a:lnB w="12700" cap="flat" cmpd="sng" algn="ctr">
                      <a:solidFill>
                        <a:schemeClr val="tx1"/>
                      </a:solidFill>
                      <a:prstDash val="solid"/>
                      <a:round/>
                      <a:headEnd type="none" w="sm" len="sm"/>
                      <a:tailEnd type="none" w="med" len="lg"/>
                    </a:lnB>
                    <a:lnTlToBr>
                      <a:noFill/>
                    </a:lnTlToBr>
                    <a:lnBlToTr>
                      <a:noFill/>
                    </a:lnBlToTr>
                    <a:solidFill>
                      <a:srgbClr val="FFFFE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1mW/cm</a:t>
                      </a:r>
                      <a:r>
                        <a:rPr kumimoji="0" lang="en-US" sz="1200" b="1" i="0" u="none" strike="noStrike" cap="none" normalizeH="0" baseline="0" smtClean="0">
                          <a:ln>
                            <a:noFill/>
                          </a:ln>
                          <a:solidFill>
                            <a:schemeClr val="tx1"/>
                          </a:solidFill>
                          <a:effectLst/>
                          <a:latin typeface="Arial" charset="0"/>
                          <a:cs typeface="Arial" charset="0"/>
                        </a:rPr>
                        <a:t>² = 61V/m</a:t>
                      </a:r>
                    </a:p>
                  </a:txBody>
                  <a:tcPr horzOverflow="overflow">
                    <a:lnL w="12700" cap="flat" cmpd="sng" algn="ctr">
                      <a:solidFill>
                        <a:schemeClr val="tx1"/>
                      </a:solidFill>
                      <a:prstDash val="solid"/>
                      <a:round/>
                      <a:headEnd type="none" w="sm" len="sm"/>
                      <a:tailEnd type="none" w="med" len="lg"/>
                    </a:lnL>
                    <a:lnR w="12700" cap="flat" cmpd="sng" algn="ctr">
                      <a:solidFill>
                        <a:schemeClr val="tx1"/>
                      </a:solidFill>
                      <a:prstDash val="solid"/>
                      <a:round/>
                      <a:headEnd type="none" w="sm" len="sm"/>
                      <a:tailEnd type="none" w="med" len="lg"/>
                    </a:lnR>
                    <a:lnT w="12700" cap="flat" cmpd="sng" algn="ctr">
                      <a:solidFill>
                        <a:schemeClr val="tx1"/>
                      </a:solidFill>
                      <a:prstDash val="solid"/>
                      <a:round/>
                      <a:headEnd type="none" w="sm" len="sm"/>
                      <a:tailEnd type="none" w="med" len="lg"/>
                    </a:lnT>
                    <a:lnB w="12700" cap="flat" cmpd="sng" algn="ctr">
                      <a:solidFill>
                        <a:schemeClr val="tx1"/>
                      </a:solidFill>
                      <a:prstDash val="solid"/>
                      <a:round/>
                      <a:headEnd type="none" w="sm" len="sm"/>
                      <a:tailEnd type="none" w="med" len="lg"/>
                    </a:lnB>
                    <a:lnTlToBr>
                      <a:noFill/>
                    </a:lnTlToBr>
                    <a:lnBlToTr>
                      <a:noFill/>
                    </a:lnBlToTr>
                    <a:solidFill>
                      <a:srgbClr val="FFFFE7"/>
                    </a:solidFill>
                  </a:tcPr>
                </a:tc>
              </a:tr>
              <a:tr h="312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1V/m = 0.26uW/cm</a:t>
                      </a:r>
                      <a:r>
                        <a:rPr kumimoji="0" lang="en-US" sz="1200" b="1" i="0" u="none" strike="noStrike" cap="none" normalizeH="0" baseline="0" smtClean="0">
                          <a:ln>
                            <a:noFill/>
                          </a:ln>
                          <a:solidFill>
                            <a:schemeClr val="tx1"/>
                          </a:solidFill>
                          <a:effectLst/>
                          <a:latin typeface="Arial" charset="0"/>
                          <a:cs typeface="Arial" charset="0"/>
                        </a:rPr>
                        <a:t>²</a:t>
                      </a:r>
                    </a:p>
                  </a:txBody>
                  <a:tcPr horzOverflow="overflow">
                    <a:lnL w="12700" cap="flat" cmpd="sng" algn="ctr">
                      <a:solidFill>
                        <a:schemeClr val="tx1"/>
                      </a:solidFill>
                      <a:prstDash val="solid"/>
                      <a:round/>
                      <a:headEnd type="none" w="sm" len="sm"/>
                      <a:tailEnd type="none" w="med" len="lg"/>
                    </a:lnL>
                    <a:lnR w="12700" cap="flat" cmpd="sng" algn="ctr">
                      <a:solidFill>
                        <a:schemeClr val="tx1"/>
                      </a:solidFill>
                      <a:prstDash val="solid"/>
                      <a:round/>
                      <a:headEnd type="none" w="sm" len="sm"/>
                      <a:tailEnd type="none" w="med" len="lg"/>
                    </a:lnR>
                    <a:lnT w="12700" cap="flat" cmpd="sng" algn="ctr">
                      <a:solidFill>
                        <a:schemeClr val="tx1"/>
                      </a:solidFill>
                      <a:prstDash val="solid"/>
                      <a:round/>
                      <a:headEnd type="none" w="sm" len="sm"/>
                      <a:tailEnd type="none" w="med" len="lg"/>
                    </a:lnT>
                    <a:lnB w="12700" cap="flat" cmpd="sng" algn="ctr">
                      <a:solidFill>
                        <a:schemeClr val="tx1"/>
                      </a:solidFill>
                      <a:prstDash val="solid"/>
                      <a:round/>
                      <a:headEnd type="none" w="sm" len="sm"/>
                      <a:tailEnd type="none" w="med" len="lg"/>
                    </a:lnB>
                    <a:lnTlToBr>
                      <a:noFill/>
                    </a:lnTlToBr>
                    <a:lnBlToTr>
                      <a:noFill/>
                    </a:lnBlToTr>
                    <a:solidFill>
                      <a:srgbClr val="FFFFE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0.1mW/cm</a:t>
                      </a:r>
                      <a:r>
                        <a:rPr kumimoji="0" lang="en-US" sz="1200" b="1" i="0" u="none" strike="noStrike" cap="none" normalizeH="0" baseline="0" smtClean="0">
                          <a:ln>
                            <a:noFill/>
                          </a:ln>
                          <a:solidFill>
                            <a:schemeClr val="tx1"/>
                          </a:solidFill>
                          <a:effectLst/>
                          <a:latin typeface="Arial" charset="0"/>
                          <a:cs typeface="Arial" charset="0"/>
                        </a:rPr>
                        <a:t>² =1.9V/m</a:t>
                      </a:r>
                    </a:p>
                  </a:txBody>
                  <a:tcPr horzOverflow="overflow">
                    <a:lnL w="12700" cap="flat" cmpd="sng" algn="ctr">
                      <a:solidFill>
                        <a:schemeClr val="tx1"/>
                      </a:solidFill>
                      <a:prstDash val="solid"/>
                      <a:round/>
                      <a:headEnd type="none" w="sm" len="sm"/>
                      <a:tailEnd type="none" w="med" len="lg"/>
                    </a:lnL>
                    <a:lnR w="12700" cap="flat" cmpd="sng" algn="ctr">
                      <a:solidFill>
                        <a:schemeClr val="tx1"/>
                      </a:solidFill>
                      <a:prstDash val="solid"/>
                      <a:round/>
                      <a:headEnd type="none" w="sm" len="sm"/>
                      <a:tailEnd type="none" w="med" len="lg"/>
                    </a:lnR>
                    <a:lnT w="12700" cap="flat" cmpd="sng" algn="ctr">
                      <a:solidFill>
                        <a:schemeClr val="tx1"/>
                      </a:solidFill>
                      <a:prstDash val="solid"/>
                      <a:round/>
                      <a:headEnd type="none" w="sm" len="sm"/>
                      <a:tailEnd type="none" w="med" len="lg"/>
                    </a:lnT>
                    <a:lnB w="12700" cap="flat" cmpd="sng" algn="ctr">
                      <a:solidFill>
                        <a:schemeClr val="tx1"/>
                      </a:solidFill>
                      <a:prstDash val="solid"/>
                      <a:round/>
                      <a:headEnd type="none" w="sm" len="sm"/>
                      <a:tailEnd type="none" w="med" len="lg"/>
                    </a:lnB>
                    <a:lnTlToBr>
                      <a:noFill/>
                    </a:lnTlToBr>
                    <a:lnBlToTr>
                      <a:noFill/>
                    </a:lnBlToTr>
                    <a:solidFill>
                      <a:srgbClr val="FFFFE7"/>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7"/>
          <p:cNvSpPr>
            <a:spLocks noChangeArrowheads="1"/>
          </p:cNvSpPr>
          <p:nvPr/>
        </p:nvSpPr>
        <p:spPr bwMode="auto">
          <a:xfrm>
            <a:off x="274638" y="1371600"/>
            <a:ext cx="8594725" cy="4846638"/>
          </a:xfrm>
          <a:prstGeom prst="rect">
            <a:avLst/>
          </a:prstGeom>
          <a:solidFill>
            <a:srgbClr val="3366FF">
              <a:alpha val="75000"/>
            </a:srgbClr>
          </a:solidFill>
          <a:ln w="9525">
            <a:noFill/>
            <a:miter lim="800000"/>
            <a:headEnd/>
            <a:tailEnd/>
          </a:ln>
          <a:effectLst/>
        </p:spPr>
        <p:txBody>
          <a:bodyPr wrap="none" anchor="ctr"/>
          <a:lstStyle/>
          <a:p>
            <a:pPr eaLnBrk="1" hangingPunct="1"/>
            <a:endParaRPr lang="en-US" sz="1600"/>
          </a:p>
        </p:txBody>
      </p:sp>
      <p:sp>
        <p:nvSpPr>
          <p:cNvPr id="47255" name="Rectangle 151"/>
          <p:cNvSpPr>
            <a:spLocks noGrp="1" noChangeArrowheads="1"/>
          </p:cNvSpPr>
          <p:nvPr>
            <p:ph type="title"/>
          </p:nvPr>
        </p:nvSpPr>
        <p:spPr/>
        <p:txBody>
          <a:bodyPr/>
          <a:lstStyle/>
          <a:p>
            <a:r>
              <a:rPr lang="en-US"/>
              <a:t>Emission Source Limits</a:t>
            </a:r>
          </a:p>
        </p:txBody>
      </p:sp>
      <p:graphicFrame>
        <p:nvGraphicFramePr>
          <p:cNvPr id="47254" name="Group 150"/>
          <p:cNvGraphicFramePr>
            <a:graphicFrameLocks noGrp="1"/>
          </p:cNvGraphicFramePr>
          <p:nvPr>
            <p:ph sz="half" idx="4294967295"/>
          </p:nvPr>
        </p:nvGraphicFramePr>
        <p:xfrm>
          <a:off x="609600" y="4718050"/>
          <a:ext cx="3252788" cy="1046163"/>
        </p:xfrm>
        <a:graphic>
          <a:graphicData uri="http://schemas.openxmlformats.org/drawingml/2006/table">
            <a:tbl>
              <a:tblPr/>
              <a:tblGrid>
                <a:gridCol w="1084263"/>
                <a:gridCol w="1084262"/>
                <a:gridCol w="1084263"/>
              </a:tblGrid>
              <a:tr h="2936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Freq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Class A dBuV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Class B dBuV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95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0.45 - 1.6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936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1.6 - 30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7114" name="Text Box 10"/>
          <p:cNvSpPr txBox="1">
            <a:spLocks noChangeArrowheads="1"/>
          </p:cNvSpPr>
          <p:nvPr/>
        </p:nvSpPr>
        <p:spPr bwMode="auto">
          <a:xfrm>
            <a:off x="401638" y="1554163"/>
            <a:ext cx="4033837" cy="336550"/>
          </a:xfrm>
          <a:prstGeom prst="rect">
            <a:avLst/>
          </a:prstGeom>
          <a:solidFill>
            <a:schemeClr val="bg1"/>
          </a:solidFill>
          <a:ln w="9525">
            <a:noFill/>
            <a:miter lim="800000"/>
            <a:headEnd/>
            <a:tailEnd/>
          </a:ln>
          <a:effectLst/>
        </p:spPr>
        <p:txBody>
          <a:bodyPr wrap="none">
            <a:spAutoFit/>
          </a:bodyPr>
          <a:lstStyle/>
          <a:p>
            <a:pPr eaLnBrk="1" hangingPunct="1"/>
            <a:r>
              <a:rPr lang="en-US" sz="1600" b="1"/>
              <a:t>Conducted Emissions - 10kHz to 30MHz</a:t>
            </a:r>
          </a:p>
        </p:txBody>
      </p:sp>
      <p:pic>
        <p:nvPicPr>
          <p:cNvPr id="47115" name="Picture 11"/>
          <p:cNvPicPr>
            <a:picLocks noChangeAspect="1" noChangeArrowheads="1"/>
          </p:cNvPicPr>
          <p:nvPr/>
        </p:nvPicPr>
        <p:blipFill>
          <a:blip r:embed="rId3" cstate="print"/>
          <a:srcRect/>
          <a:stretch>
            <a:fillRect/>
          </a:stretch>
        </p:blipFill>
        <p:spPr bwMode="auto">
          <a:xfrm>
            <a:off x="392113" y="2174875"/>
            <a:ext cx="4113212" cy="2460625"/>
          </a:xfrm>
          <a:prstGeom prst="rect">
            <a:avLst/>
          </a:prstGeom>
          <a:noFill/>
          <a:ln w="9525">
            <a:noFill/>
            <a:miter lim="800000"/>
            <a:headEnd/>
            <a:tailEnd/>
          </a:ln>
          <a:effectLst/>
        </p:spPr>
      </p:pic>
      <p:pic>
        <p:nvPicPr>
          <p:cNvPr id="47116" name="Picture 12"/>
          <p:cNvPicPr>
            <a:picLocks noChangeAspect="1" noChangeArrowheads="1"/>
          </p:cNvPicPr>
          <p:nvPr/>
        </p:nvPicPr>
        <p:blipFill>
          <a:blip r:embed="rId4" cstate="print"/>
          <a:srcRect/>
          <a:stretch>
            <a:fillRect/>
          </a:stretch>
        </p:blipFill>
        <p:spPr bwMode="auto">
          <a:xfrm>
            <a:off x="4618038" y="2193925"/>
            <a:ext cx="4086225" cy="2447925"/>
          </a:xfrm>
          <a:prstGeom prst="rect">
            <a:avLst/>
          </a:prstGeom>
          <a:noFill/>
          <a:ln w="9525">
            <a:noFill/>
            <a:miter lim="800000"/>
            <a:headEnd/>
            <a:tailEnd/>
          </a:ln>
          <a:effectLst/>
        </p:spPr>
      </p:pic>
      <p:sp>
        <p:nvSpPr>
          <p:cNvPr id="47117" name="Text Box 13"/>
          <p:cNvSpPr txBox="1">
            <a:spLocks noChangeArrowheads="1"/>
          </p:cNvSpPr>
          <p:nvPr/>
        </p:nvSpPr>
        <p:spPr bwMode="auto">
          <a:xfrm>
            <a:off x="4767263" y="1508125"/>
            <a:ext cx="3765550" cy="549275"/>
          </a:xfrm>
          <a:prstGeom prst="rect">
            <a:avLst/>
          </a:prstGeom>
          <a:solidFill>
            <a:schemeClr val="bg1"/>
          </a:solidFill>
          <a:ln w="9525">
            <a:noFill/>
            <a:miter lim="800000"/>
            <a:headEnd/>
            <a:tailEnd/>
          </a:ln>
          <a:effectLst/>
        </p:spPr>
        <p:txBody>
          <a:bodyPr wrap="none">
            <a:spAutoFit/>
          </a:bodyPr>
          <a:lstStyle/>
          <a:p>
            <a:pPr eaLnBrk="1" hangingPunct="1"/>
            <a:r>
              <a:rPr lang="en-US" sz="1600" b="1"/>
              <a:t>Radiated Emissions - 30MHz to 1GHz</a:t>
            </a:r>
          </a:p>
          <a:p>
            <a:pPr eaLnBrk="1" hangingPunct="1"/>
            <a:r>
              <a:rPr lang="en-US" sz="1400">
                <a:solidFill>
                  <a:srgbClr val="FF0000"/>
                </a:solidFill>
              </a:rPr>
              <a:t>measurement distance 10m</a:t>
            </a:r>
          </a:p>
        </p:txBody>
      </p:sp>
      <p:graphicFrame>
        <p:nvGraphicFramePr>
          <p:cNvPr id="47251" name="Group 147"/>
          <p:cNvGraphicFramePr>
            <a:graphicFrameLocks noGrp="1"/>
          </p:cNvGraphicFramePr>
          <p:nvPr>
            <p:ph sz="half" idx="4294967295"/>
          </p:nvPr>
        </p:nvGraphicFramePr>
        <p:xfrm>
          <a:off x="4465638" y="4708525"/>
          <a:ext cx="4221162" cy="1371600"/>
        </p:xfrm>
        <a:graphic>
          <a:graphicData uri="http://schemas.openxmlformats.org/drawingml/2006/table">
            <a:tbl>
              <a:tblPr/>
              <a:tblGrid>
                <a:gridCol w="1406525"/>
                <a:gridCol w="1408112"/>
                <a:gridCol w="1406525"/>
              </a:tblGrid>
              <a:tr h="263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Freq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Class A dBuV/m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Class B dBuV/m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1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30 - 80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3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88 - 216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43.5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3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216 - 960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46.4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3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960 - 1000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49.5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7245" name="Text Box 141"/>
          <p:cNvSpPr txBox="1">
            <a:spLocks noChangeArrowheads="1"/>
          </p:cNvSpPr>
          <p:nvPr/>
        </p:nvSpPr>
        <p:spPr bwMode="auto">
          <a:xfrm>
            <a:off x="528638" y="5810250"/>
            <a:ext cx="3386137" cy="442913"/>
          </a:xfrm>
          <a:prstGeom prst="rect">
            <a:avLst/>
          </a:prstGeom>
          <a:noFill/>
          <a:ln w="19050">
            <a:noFill/>
            <a:miter lim="800000"/>
            <a:headEnd/>
            <a:tailEnd/>
          </a:ln>
          <a:effectLst/>
        </p:spPr>
        <p:txBody>
          <a:bodyPr wrap="none">
            <a:spAutoFit/>
          </a:bodyPr>
          <a:lstStyle/>
          <a:p>
            <a:pPr algn="l" eaLnBrk="1" hangingPunct="1"/>
            <a:r>
              <a:rPr lang="en-US" sz="1100" b="1"/>
              <a:t>Sources: SynQor app. note 00-08-02 Rev. 04</a:t>
            </a:r>
          </a:p>
          <a:p>
            <a:pPr algn="l" eaLnBrk="1" hangingPunct="1"/>
            <a:r>
              <a:rPr lang="en-US" sz="1100" b="1"/>
              <a:t>            &amp; www.cclab.com/engnotes/eng290.htm</a:t>
            </a:r>
            <a:r>
              <a:rPr lang="en-US" sz="1200"/>
              <a:t>  </a:t>
            </a:r>
          </a:p>
        </p:txBody>
      </p:sp>
      <p:sp>
        <p:nvSpPr>
          <p:cNvPr id="47256" name="Text Box 152"/>
          <p:cNvSpPr txBox="1">
            <a:spLocks noChangeArrowheads="1"/>
          </p:cNvSpPr>
          <p:nvPr/>
        </p:nvSpPr>
        <p:spPr bwMode="auto">
          <a:xfrm>
            <a:off x="3187700" y="760413"/>
            <a:ext cx="3835400" cy="293687"/>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FCC Regulates USA, CISPRA regulates Europe</a:t>
            </a:r>
          </a:p>
        </p:txBody>
      </p:sp>
      <p:sp>
        <p:nvSpPr>
          <p:cNvPr id="47257" name="Text Box 153"/>
          <p:cNvSpPr txBox="1">
            <a:spLocks noChangeArrowheads="1"/>
          </p:cNvSpPr>
          <p:nvPr/>
        </p:nvSpPr>
        <p:spPr bwMode="auto">
          <a:xfrm>
            <a:off x="347663" y="6323013"/>
            <a:ext cx="5346700" cy="4762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FCC Class A – Commercial, Industrial, Business</a:t>
            </a:r>
          </a:p>
          <a:p>
            <a:pPr algn="l" eaLnBrk="1" hangingPunct="1"/>
            <a:r>
              <a:rPr lang="en-US" sz="1200" b="1" i="1">
                <a:solidFill>
                  <a:srgbClr val="006600"/>
                </a:solidFill>
              </a:rPr>
              <a:t>FCC Class B – Residential Environment (close to TV, Radio Receivers)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9" name="Rectangle 27"/>
          <p:cNvSpPr>
            <a:spLocks noChangeArrowheads="1"/>
          </p:cNvSpPr>
          <p:nvPr/>
        </p:nvSpPr>
        <p:spPr bwMode="auto">
          <a:xfrm>
            <a:off x="685800" y="1325563"/>
            <a:ext cx="7818438" cy="4846637"/>
          </a:xfrm>
          <a:prstGeom prst="rect">
            <a:avLst/>
          </a:prstGeom>
          <a:solidFill>
            <a:srgbClr val="00FFFF">
              <a:alpha val="50000"/>
            </a:srgbClr>
          </a:solidFill>
          <a:ln w="9525">
            <a:solidFill>
              <a:schemeClr val="tx1"/>
            </a:solidFill>
            <a:miter lim="800000"/>
            <a:headEnd/>
            <a:tailEnd/>
          </a:ln>
          <a:effectLst/>
        </p:spPr>
        <p:txBody>
          <a:bodyPr wrap="none" anchor="ctr"/>
          <a:lstStyle/>
          <a:p>
            <a:pPr eaLnBrk="1" hangingPunct="1"/>
            <a:endParaRPr lang="en-US" sz="1600">
              <a:solidFill>
                <a:srgbClr val="FF6600"/>
              </a:solidFill>
            </a:endParaRPr>
          </a:p>
        </p:txBody>
      </p:sp>
      <p:sp>
        <p:nvSpPr>
          <p:cNvPr id="44070" name="Rectangle 38"/>
          <p:cNvSpPr>
            <a:spLocks noGrp="1" noChangeArrowheads="1"/>
          </p:cNvSpPr>
          <p:nvPr>
            <p:ph type="title"/>
          </p:nvPr>
        </p:nvSpPr>
        <p:spPr/>
        <p:txBody>
          <a:bodyPr/>
          <a:lstStyle/>
          <a:p>
            <a:r>
              <a:rPr lang="en-US" sz="2800"/>
              <a:t>Typical RF field levels</a:t>
            </a:r>
          </a:p>
        </p:txBody>
      </p:sp>
      <p:sp>
        <p:nvSpPr>
          <p:cNvPr id="44037" name="Line 5"/>
          <p:cNvSpPr>
            <a:spLocks noChangeShapeType="1"/>
          </p:cNvSpPr>
          <p:nvPr/>
        </p:nvSpPr>
        <p:spPr bwMode="auto">
          <a:xfrm>
            <a:off x="914400" y="3978275"/>
            <a:ext cx="7315200" cy="0"/>
          </a:xfrm>
          <a:prstGeom prst="line">
            <a:avLst/>
          </a:prstGeom>
          <a:noFill/>
          <a:ln w="19050">
            <a:solidFill>
              <a:srgbClr val="000000"/>
            </a:solidFill>
            <a:round/>
            <a:headEnd type="triangle" w="med" len="lg"/>
            <a:tailEnd type="triangle" w="med" len="lg"/>
          </a:ln>
          <a:effectLst/>
        </p:spPr>
        <p:txBody>
          <a:bodyPr/>
          <a:lstStyle/>
          <a:p>
            <a:endParaRPr lang="en-US"/>
          </a:p>
        </p:txBody>
      </p:sp>
      <p:sp>
        <p:nvSpPr>
          <p:cNvPr id="44038" name="Line 6"/>
          <p:cNvSpPr>
            <a:spLocks noChangeShapeType="1"/>
          </p:cNvSpPr>
          <p:nvPr/>
        </p:nvSpPr>
        <p:spPr bwMode="auto">
          <a:xfrm>
            <a:off x="1828800" y="3978275"/>
            <a:ext cx="0" cy="152400"/>
          </a:xfrm>
          <a:prstGeom prst="line">
            <a:avLst/>
          </a:prstGeom>
          <a:noFill/>
          <a:ln w="25400">
            <a:solidFill>
              <a:schemeClr val="tx1"/>
            </a:solidFill>
            <a:round/>
            <a:headEnd/>
            <a:tailEnd/>
          </a:ln>
          <a:effectLst/>
        </p:spPr>
        <p:txBody>
          <a:bodyPr/>
          <a:lstStyle/>
          <a:p>
            <a:endParaRPr lang="en-US"/>
          </a:p>
        </p:txBody>
      </p:sp>
      <p:sp>
        <p:nvSpPr>
          <p:cNvPr id="44040" name="Line 8"/>
          <p:cNvSpPr>
            <a:spLocks noChangeShapeType="1"/>
          </p:cNvSpPr>
          <p:nvPr/>
        </p:nvSpPr>
        <p:spPr bwMode="auto">
          <a:xfrm>
            <a:off x="3200400" y="3978275"/>
            <a:ext cx="0" cy="152400"/>
          </a:xfrm>
          <a:prstGeom prst="line">
            <a:avLst/>
          </a:prstGeom>
          <a:noFill/>
          <a:ln w="25400">
            <a:solidFill>
              <a:schemeClr val="tx1"/>
            </a:solidFill>
            <a:round/>
            <a:headEnd/>
            <a:tailEnd/>
          </a:ln>
          <a:effectLst/>
        </p:spPr>
        <p:txBody>
          <a:bodyPr/>
          <a:lstStyle/>
          <a:p>
            <a:endParaRPr lang="en-US"/>
          </a:p>
        </p:txBody>
      </p:sp>
      <p:sp>
        <p:nvSpPr>
          <p:cNvPr id="44042" name="Line 10"/>
          <p:cNvSpPr>
            <a:spLocks noChangeShapeType="1"/>
          </p:cNvSpPr>
          <p:nvPr/>
        </p:nvSpPr>
        <p:spPr bwMode="auto">
          <a:xfrm>
            <a:off x="5943600" y="3978275"/>
            <a:ext cx="0" cy="171450"/>
          </a:xfrm>
          <a:prstGeom prst="line">
            <a:avLst/>
          </a:prstGeom>
          <a:noFill/>
          <a:ln w="25400">
            <a:solidFill>
              <a:schemeClr val="tx1"/>
            </a:solidFill>
            <a:round/>
            <a:headEnd/>
            <a:tailEnd/>
          </a:ln>
          <a:effectLst/>
        </p:spPr>
        <p:txBody>
          <a:bodyPr/>
          <a:lstStyle/>
          <a:p>
            <a:endParaRPr lang="en-US"/>
          </a:p>
        </p:txBody>
      </p:sp>
      <p:sp>
        <p:nvSpPr>
          <p:cNvPr id="44043" name="Line 11"/>
          <p:cNvSpPr>
            <a:spLocks noChangeShapeType="1"/>
          </p:cNvSpPr>
          <p:nvPr/>
        </p:nvSpPr>
        <p:spPr bwMode="auto">
          <a:xfrm>
            <a:off x="7315200" y="3978275"/>
            <a:ext cx="0" cy="152400"/>
          </a:xfrm>
          <a:prstGeom prst="line">
            <a:avLst/>
          </a:prstGeom>
          <a:noFill/>
          <a:ln w="25400">
            <a:solidFill>
              <a:schemeClr val="tx1"/>
            </a:solidFill>
            <a:round/>
            <a:headEnd/>
            <a:tailEnd/>
          </a:ln>
          <a:effectLst/>
        </p:spPr>
        <p:txBody>
          <a:bodyPr/>
          <a:lstStyle/>
          <a:p>
            <a:endParaRPr lang="en-US"/>
          </a:p>
        </p:txBody>
      </p:sp>
      <p:sp>
        <p:nvSpPr>
          <p:cNvPr id="44044" name="Line 12"/>
          <p:cNvSpPr>
            <a:spLocks noChangeShapeType="1"/>
          </p:cNvSpPr>
          <p:nvPr/>
        </p:nvSpPr>
        <p:spPr bwMode="auto">
          <a:xfrm>
            <a:off x="4572000" y="3978275"/>
            <a:ext cx="0" cy="152400"/>
          </a:xfrm>
          <a:prstGeom prst="line">
            <a:avLst/>
          </a:prstGeom>
          <a:noFill/>
          <a:ln w="25400">
            <a:solidFill>
              <a:schemeClr val="tx1"/>
            </a:solidFill>
            <a:round/>
            <a:headEnd/>
            <a:tailEnd/>
          </a:ln>
          <a:effectLst/>
        </p:spPr>
        <p:txBody>
          <a:bodyPr/>
          <a:lstStyle/>
          <a:p>
            <a:endParaRPr lang="en-US"/>
          </a:p>
        </p:txBody>
      </p:sp>
      <p:sp>
        <p:nvSpPr>
          <p:cNvPr id="44045" name="Text Box 13"/>
          <p:cNvSpPr txBox="1">
            <a:spLocks noChangeArrowheads="1"/>
          </p:cNvSpPr>
          <p:nvPr/>
        </p:nvSpPr>
        <p:spPr bwMode="auto">
          <a:xfrm>
            <a:off x="1508125" y="4068763"/>
            <a:ext cx="7086600" cy="336550"/>
          </a:xfrm>
          <a:prstGeom prst="rect">
            <a:avLst/>
          </a:prstGeom>
          <a:noFill/>
          <a:ln w="9525">
            <a:noFill/>
            <a:miter lim="800000"/>
            <a:headEnd/>
            <a:tailEnd/>
          </a:ln>
          <a:effectLst/>
        </p:spPr>
        <p:txBody>
          <a:bodyPr>
            <a:spAutoFit/>
          </a:bodyPr>
          <a:lstStyle/>
          <a:p>
            <a:pPr algn="l" eaLnBrk="1" hangingPunct="1">
              <a:spcBef>
                <a:spcPct val="50000"/>
              </a:spcBef>
            </a:pPr>
            <a:r>
              <a:rPr lang="en-US" sz="1600"/>
              <a:t> 0.1	          1.0		  10	         100		1000   log V/m</a:t>
            </a:r>
          </a:p>
        </p:txBody>
      </p:sp>
      <p:sp>
        <p:nvSpPr>
          <p:cNvPr id="44051" name="Text Box 19"/>
          <p:cNvSpPr txBox="1">
            <a:spLocks noChangeArrowheads="1"/>
          </p:cNvSpPr>
          <p:nvPr/>
        </p:nvSpPr>
        <p:spPr bwMode="auto">
          <a:xfrm>
            <a:off x="3200400" y="2606675"/>
            <a:ext cx="3475038" cy="346075"/>
          </a:xfrm>
          <a:prstGeom prst="rect">
            <a:avLst/>
          </a:prstGeom>
          <a:solidFill>
            <a:schemeClr val="folHlink">
              <a:alpha val="39999"/>
            </a:schemeClr>
          </a:solidFill>
          <a:ln w="9525">
            <a:solidFill>
              <a:schemeClr val="tx1"/>
            </a:solidFill>
            <a:miter lim="800000"/>
            <a:headEnd/>
            <a:tailEnd/>
          </a:ln>
          <a:effectLst/>
        </p:spPr>
        <p:txBody>
          <a:bodyPr>
            <a:spAutoFit/>
          </a:bodyPr>
          <a:lstStyle/>
          <a:p>
            <a:pPr eaLnBrk="1" hangingPunct="1"/>
            <a:r>
              <a:rPr lang="en-US" sz="1600">
                <a:solidFill>
                  <a:srgbClr val="006600"/>
                </a:solidFill>
              </a:rPr>
              <a:t>Military</a:t>
            </a:r>
          </a:p>
        </p:txBody>
      </p:sp>
      <p:sp>
        <p:nvSpPr>
          <p:cNvPr id="44054" name="Text Box 22"/>
          <p:cNvSpPr txBox="1">
            <a:spLocks noChangeArrowheads="1"/>
          </p:cNvSpPr>
          <p:nvPr/>
        </p:nvSpPr>
        <p:spPr bwMode="auto">
          <a:xfrm>
            <a:off x="3200400" y="3082925"/>
            <a:ext cx="1371600" cy="346075"/>
          </a:xfrm>
          <a:prstGeom prst="rect">
            <a:avLst/>
          </a:prstGeom>
          <a:solidFill>
            <a:srgbClr val="FFCC99"/>
          </a:solidFill>
          <a:ln w="9525">
            <a:solidFill>
              <a:schemeClr val="tx1"/>
            </a:solidFill>
            <a:miter lim="800000"/>
            <a:headEnd/>
            <a:tailEnd/>
          </a:ln>
          <a:effectLst/>
        </p:spPr>
        <p:txBody>
          <a:bodyPr>
            <a:spAutoFit/>
          </a:bodyPr>
          <a:lstStyle/>
          <a:p>
            <a:pPr eaLnBrk="1" hangingPunct="1"/>
            <a:r>
              <a:rPr lang="en-US" sz="1600">
                <a:solidFill>
                  <a:srgbClr val="FF0000"/>
                </a:solidFill>
              </a:rPr>
              <a:t>Industrial</a:t>
            </a:r>
          </a:p>
        </p:txBody>
      </p:sp>
      <p:sp>
        <p:nvSpPr>
          <p:cNvPr id="44056" name="Text Box 24"/>
          <p:cNvSpPr txBox="1">
            <a:spLocks noChangeArrowheads="1"/>
          </p:cNvSpPr>
          <p:nvPr/>
        </p:nvSpPr>
        <p:spPr bwMode="auto">
          <a:xfrm>
            <a:off x="3200400" y="3565525"/>
            <a:ext cx="1371600" cy="346075"/>
          </a:xfrm>
          <a:prstGeom prst="rect">
            <a:avLst/>
          </a:prstGeom>
          <a:solidFill>
            <a:srgbClr val="66CCFF"/>
          </a:solidFill>
          <a:ln w="9525">
            <a:solidFill>
              <a:schemeClr val="tx1"/>
            </a:solidFill>
            <a:miter lim="800000"/>
            <a:headEnd/>
            <a:tailEnd/>
          </a:ln>
          <a:effectLst/>
        </p:spPr>
        <p:txBody>
          <a:bodyPr>
            <a:spAutoFit/>
          </a:bodyPr>
          <a:lstStyle/>
          <a:p>
            <a:pPr eaLnBrk="1" hangingPunct="1"/>
            <a:r>
              <a:rPr lang="en-US" sz="1600">
                <a:solidFill>
                  <a:srgbClr val="0000FF"/>
                </a:solidFill>
              </a:rPr>
              <a:t>Commercial</a:t>
            </a:r>
          </a:p>
        </p:txBody>
      </p:sp>
      <p:sp>
        <p:nvSpPr>
          <p:cNvPr id="44057" name="Text Box 25"/>
          <p:cNvSpPr txBox="1">
            <a:spLocks noChangeArrowheads="1"/>
          </p:cNvSpPr>
          <p:nvPr/>
        </p:nvSpPr>
        <p:spPr bwMode="auto">
          <a:xfrm>
            <a:off x="4251325" y="2178050"/>
            <a:ext cx="2789238" cy="346075"/>
          </a:xfrm>
          <a:prstGeom prst="rect">
            <a:avLst/>
          </a:prstGeom>
          <a:solidFill>
            <a:srgbClr val="FF99FF"/>
          </a:solidFill>
          <a:ln w="9525">
            <a:solidFill>
              <a:schemeClr val="tx1"/>
            </a:solidFill>
            <a:miter lim="800000"/>
            <a:headEnd/>
            <a:tailEnd/>
          </a:ln>
          <a:effectLst/>
        </p:spPr>
        <p:txBody>
          <a:bodyPr>
            <a:spAutoFit/>
          </a:bodyPr>
          <a:lstStyle/>
          <a:p>
            <a:pPr eaLnBrk="1" hangingPunct="1"/>
            <a:r>
              <a:rPr lang="en-US" sz="1600">
                <a:solidFill>
                  <a:srgbClr val="9900CC"/>
                </a:solidFill>
              </a:rPr>
              <a:t>Medical</a:t>
            </a:r>
          </a:p>
        </p:txBody>
      </p:sp>
      <p:sp>
        <p:nvSpPr>
          <p:cNvPr id="44058" name="Text Box 26"/>
          <p:cNvSpPr txBox="1">
            <a:spLocks noChangeArrowheads="1"/>
          </p:cNvSpPr>
          <p:nvPr/>
        </p:nvSpPr>
        <p:spPr bwMode="auto">
          <a:xfrm>
            <a:off x="5211763" y="1736725"/>
            <a:ext cx="1463675" cy="346075"/>
          </a:xfrm>
          <a:prstGeom prst="rect">
            <a:avLst/>
          </a:prstGeom>
          <a:solidFill>
            <a:srgbClr val="FFFF99"/>
          </a:solidFill>
          <a:ln w="9525">
            <a:solidFill>
              <a:schemeClr val="tx1"/>
            </a:solidFill>
            <a:miter lim="800000"/>
            <a:headEnd/>
            <a:tailEnd/>
          </a:ln>
          <a:effectLst/>
        </p:spPr>
        <p:txBody>
          <a:bodyPr>
            <a:spAutoFit/>
          </a:bodyPr>
          <a:lstStyle/>
          <a:p>
            <a:pPr eaLnBrk="1" hangingPunct="1"/>
            <a:r>
              <a:rPr lang="en-US" sz="1600">
                <a:solidFill>
                  <a:srgbClr val="CC0000"/>
                </a:solidFill>
              </a:rPr>
              <a:t>Automotive</a:t>
            </a:r>
          </a:p>
        </p:txBody>
      </p:sp>
      <p:sp>
        <p:nvSpPr>
          <p:cNvPr id="44061" name="Text Box 29"/>
          <p:cNvSpPr txBox="1">
            <a:spLocks noChangeArrowheads="1"/>
          </p:cNvSpPr>
          <p:nvPr/>
        </p:nvSpPr>
        <p:spPr bwMode="auto">
          <a:xfrm>
            <a:off x="1284288" y="1557338"/>
            <a:ext cx="2476500" cy="346075"/>
          </a:xfrm>
          <a:prstGeom prst="rect">
            <a:avLst/>
          </a:prstGeom>
          <a:solidFill>
            <a:schemeClr val="bg1"/>
          </a:solidFill>
          <a:ln w="9525">
            <a:solidFill>
              <a:schemeClr val="tx1"/>
            </a:solidFill>
            <a:miter lim="800000"/>
            <a:headEnd/>
            <a:tailEnd/>
          </a:ln>
          <a:effectLst/>
        </p:spPr>
        <p:txBody>
          <a:bodyPr wrap="none">
            <a:spAutoFit/>
          </a:bodyPr>
          <a:lstStyle/>
          <a:p>
            <a:pPr eaLnBrk="1" hangingPunct="1"/>
            <a:r>
              <a:rPr lang="en-US" sz="1600"/>
              <a:t>EMI electric field strength</a:t>
            </a:r>
          </a:p>
        </p:txBody>
      </p:sp>
      <p:sp>
        <p:nvSpPr>
          <p:cNvPr id="44062" name="Line 30"/>
          <p:cNvSpPr>
            <a:spLocks noChangeShapeType="1"/>
          </p:cNvSpPr>
          <p:nvPr/>
        </p:nvSpPr>
        <p:spPr bwMode="auto">
          <a:xfrm>
            <a:off x="1828800" y="4389438"/>
            <a:ext cx="0" cy="595312"/>
          </a:xfrm>
          <a:prstGeom prst="line">
            <a:avLst/>
          </a:prstGeom>
          <a:noFill/>
          <a:ln w="19050">
            <a:solidFill>
              <a:srgbClr val="FF0000"/>
            </a:solidFill>
            <a:round/>
            <a:headEnd/>
            <a:tailEnd/>
          </a:ln>
          <a:effectLst/>
        </p:spPr>
        <p:txBody>
          <a:bodyPr/>
          <a:lstStyle/>
          <a:p>
            <a:endParaRPr lang="en-US"/>
          </a:p>
        </p:txBody>
      </p:sp>
      <p:sp>
        <p:nvSpPr>
          <p:cNvPr id="44063" name="Text Box 31"/>
          <p:cNvSpPr txBox="1">
            <a:spLocks noChangeArrowheads="1"/>
          </p:cNvSpPr>
          <p:nvPr/>
        </p:nvSpPr>
        <p:spPr bwMode="auto">
          <a:xfrm>
            <a:off x="1874838" y="4435475"/>
            <a:ext cx="2327275" cy="581025"/>
          </a:xfrm>
          <a:prstGeom prst="rect">
            <a:avLst/>
          </a:prstGeom>
          <a:noFill/>
          <a:ln w="9525">
            <a:noFill/>
            <a:miter lim="800000"/>
            <a:headEnd/>
            <a:tailEnd/>
          </a:ln>
          <a:effectLst/>
        </p:spPr>
        <p:txBody>
          <a:bodyPr wrap="none">
            <a:spAutoFit/>
          </a:bodyPr>
          <a:lstStyle/>
          <a:p>
            <a:pPr algn="l" eaLnBrk="1" hangingPunct="1"/>
            <a:r>
              <a:rPr lang="en-US" sz="1600">
                <a:solidFill>
                  <a:srgbClr val="FF0000"/>
                </a:solidFill>
              </a:rPr>
              <a:t>Unprotected</a:t>
            </a:r>
          </a:p>
          <a:p>
            <a:pPr algn="l" eaLnBrk="1" hangingPunct="1"/>
            <a:r>
              <a:rPr lang="en-US" sz="1600">
                <a:solidFill>
                  <a:srgbClr val="FF0000"/>
                </a:solidFill>
              </a:rPr>
              <a:t>sensitive analog circuits</a:t>
            </a:r>
          </a:p>
        </p:txBody>
      </p:sp>
      <p:sp>
        <p:nvSpPr>
          <p:cNvPr id="44065" name="Line 33"/>
          <p:cNvSpPr>
            <a:spLocks noChangeShapeType="1"/>
          </p:cNvSpPr>
          <p:nvPr/>
        </p:nvSpPr>
        <p:spPr bwMode="auto">
          <a:xfrm>
            <a:off x="3200400" y="4983163"/>
            <a:ext cx="0" cy="595312"/>
          </a:xfrm>
          <a:prstGeom prst="line">
            <a:avLst/>
          </a:prstGeom>
          <a:noFill/>
          <a:ln w="19050">
            <a:solidFill>
              <a:srgbClr val="FF6600"/>
            </a:solidFill>
            <a:round/>
            <a:headEnd/>
            <a:tailEnd/>
          </a:ln>
          <a:effectLst/>
        </p:spPr>
        <p:txBody>
          <a:bodyPr/>
          <a:lstStyle/>
          <a:p>
            <a:endParaRPr lang="en-US"/>
          </a:p>
        </p:txBody>
      </p:sp>
      <p:sp>
        <p:nvSpPr>
          <p:cNvPr id="44066" name="Text Box 34"/>
          <p:cNvSpPr txBox="1">
            <a:spLocks noChangeArrowheads="1"/>
          </p:cNvSpPr>
          <p:nvPr/>
        </p:nvSpPr>
        <p:spPr bwMode="auto">
          <a:xfrm>
            <a:off x="3200400" y="5059363"/>
            <a:ext cx="2813050" cy="336550"/>
          </a:xfrm>
          <a:prstGeom prst="rect">
            <a:avLst/>
          </a:prstGeom>
          <a:noFill/>
          <a:ln w="9525">
            <a:noFill/>
            <a:miter lim="800000"/>
            <a:headEnd/>
            <a:tailEnd/>
          </a:ln>
          <a:effectLst/>
        </p:spPr>
        <p:txBody>
          <a:bodyPr wrap="none">
            <a:spAutoFit/>
          </a:bodyPr>
          <a:lstStyle/>
          <a:p>
            <a:pPr algn="l" eaLnBrk="1" hangingPunct="1"/>
            <a:r>
              <a:rPr lang="en-US" sz="1600">
                <a:solidFill>
                  <a:srgbClr val="FF6600"/>
                </a:solidFill>
              </a:rPr>
              <a:t>Less sensitive analog circuits</a:t>
            </a:r>
          </a:p>
        </p:txBody>
      </p:sp>
      <p:sp>
        <p:nvSpPr>
          <p:cNvPr id="44067" name="Line 35"/>
          <p:cNvSpPr>
            <a:spLocks noChangeShapeType="1"/>
          </p:cNvSpPr>
          <p:nvPr/>
        </p:nvSpPr>
        <p:spPr bwMode="auto">
          <a:xfrm>
            <a:off x="4572000" y="5486400"/>
            <a:ext cx="0" cy="595313"/>
          </a:xfrm>
          <a:prstGeom prst="line">
            <a:avLst/>
          </a:prstGeom>
          <a:noFill/>
          <a:ln w="19050">
            <a:solidFill>
              <a:srgbClr val="FF00FF"/>
            </a:solidFill>
            <a:round/>
            <a:headEnd/>
            <a:tailEnd/>
          </a:ln>
          <a:effectLst/>
        </p:spPr>
        <p:txBody>
          <a:bodyPr/>
          <a:lstStyle/>
          <a:p>
            <a:endParaRPr lang="en-US"/>
          </a:p>
        </p:txBody>
      </p:sp>
      <p:sp>
        <p:nvSpPr>
          <p:cNvPr id="44068" name="Text Box 36"/>
          <p:cNvSpPr txBox="1">
            <a:spLocks noChangeArrowheads="1"/>
          </p:cNvSpPr>
          <p:nvPr/>
        </p:nvSpPr>
        <p:spPr bwMode="auto">
          <a:xfrm>
            <a:off x="4662488" y="5607050"/>
            <a:ext cx="1435100" cy="336550"/>
          </a:xfrm>
          <a:prstGeom prst="rect">
            <a:avLst/>
          </a:prstGeom>
          <a:noFill/>
          <a:ln w="9525">
            <a:noFill/>
            <a:miter lim="800000"/>
            <a:headEnd/>
            <a:tailEnd/>
          </a:ln>
          <a:effectLst/>
        </p:spPr>
        <p:txBody>
          <a:bodyPr wrap="none">
            <a:spAutoFit/>
          </a:bodyPr>
          <a:lstStyle/>
          <a:p>
            <a:pPr algn="l" eaLnBrk="1" hangingPunct="1"/>
            <a:r>
              <a:rPr lang="en-US" sz="1600">
                <a:solidFill>
                  <a:srgbClr val="FF00FF"/>
                </a:solidFill>
              </a:rPr>
              <a:t>Digital circuits</a:t>
            </a:r>
          </a:p>
        </p:txBody>
      </p:sp>
      <p:sp>
        <p:nvSpPr>
          <p:cNvPr id="44069" name="Text Box 37"/>
          <p:cNvSpPr txBox="1">
            <a:spLocks noChangeArrowheads="1"/>
          </p:cNvSpPr>
          <p:nvPr/>
        </p:nvSpPr>
        <p:spPr bwMode="auto">
          <a:xfrm>
            <a:off x="1096963" y="5578475"/>
            <a:ext cx="1738312" cy="346075"/>
          </a:xfrm>
          <a:prstGeom prst="rect">
            <a:avLst/>
          </a:prstGeom>
          <a:solidFill>
            <a:schemeClr val="bg1"/>
          </a:solidFill>
          <a:ln w="9525">
            <a:solidFill>
              <a:schemeClr val="tx1"/>
            </a:solidFill>
            <a:miter lim="800000"/>
            <a:headEnd/>
            <a:tailEnd/>
          </a:ln>
          <a:effectLst/>
        </p:spPr>
        <p:txBody>
          <a:bodyPr wrap="none">
            <a:spAutoFit/>
          </a:bodyPr>
          <a:lstStyle/>
          <a:p>
            <a:pPr algn="l" eaLnBrk="1" hangingPunct="1"/>
            <a:r>
              <a:rPr lang="en-US" sz="1600"/>
              <a:t>Circuit Sensitivity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85" name="Rectangle 261"/>
          <p:cNvSpPr>
            <a:spLocks noGrp="1" noChangeArrowheads="1"/>
          </p:cNvSpPr>
          <p:nvPr>
            <p:ph type="title" sz="quarter"/>
          </p:nvPr>
        </p:nvSpPr>
        <p:spPr/>
        <p:txBody>
          <a:bodyPr/>
          <a:lstStyle/>
          <a:p>
            <a:r>
              <a:rPr lang="en-US" sz="2800"/>
              <a:t>Differential and Common-mode EMI</a:t>
            </a:r>
          </a:p>
        </p:txBody>
      </p:sp>
      <p:sp>
        <p:nvSpPr>
          <p:cNvPr id="52414" name="Rectangle 190"/>
          <p:cNvSpPr>
            <a:spLocks noChangeArrowheads="1"/>
          </p:cNvSpPr>
          <p:nvPr/>
        </p:nvSpPr>
        <p:spPr bwMode="auto">
          <a:xfrm>
            <a:off x="428625" y="930275"/>
            <a:ext cx="8229600" cy="5291138"/>
          </a:xfrm>
          <a:prstGeom prst="rect">
            <a:avLst/>
          </a:prstGeom>
          <a:solidFill>
            <a:srgbClr val="FFFF99"/>
          </a:solidFill>
          <a:ln w="15875">
            <a:solidFill>
              <a:schemeClr val="tx1"/>
            </a:solidFill>
            <a:miter lim="800000"/>
            <a:headEnd/>
            <a:tailEnd/>
          </a:ln>
          <a:effectLst/>
        </p:spPr>
        <p:txBody>
          <a:bodyPr wrap="none" anchor="ctr"/>
          <a:lstStyle/>
          <a:p>
            <a:pPr eaLnBrk="1" hangingPunct="1"/>
            <a:endParaRPr lang="en-US" sz="1600" b="1"/>
          </a:p>
        </p:txBody>
      </p:sp>
      <p:pic>
        <p:nvPicPr>
          <p:cNvPr id="52474" name="Picture 250"/>
          <p:cNvPicPr>
            <a:picLocks noChangeAspect="1" noChangeArrowheads="1"/>
          </p:cNvPicPr>
          <p:nvPr>
            <p:ph sz="quarter" idx="4294967295"/>
          </p:nvPr>
        </p:nvPicPr>
        <p:blipFill>
          <a:blip r:embed="rId3" cstate="print"/>
          <a:srcRect/>
          <a:stretch>
            <a:fillRect/>
          </a:stretch>
        </p:blipFill>
        <p:spPr>
          <a:xfrm>
            <a:off x="4497388" y="1503363"/>
            <a:ext cx="407987" cy="357187"/>
          </a:xfrm>
          <a:noFill/>
          <a:ln/>
        </p:spPr>
      </p:pic>
      <p:pic>
        <p:nvPicPr>
          <p:cNvPr id="52476" name="Picture 252"/>
          <p:cNvPicPr>
            <a:picLocks noChangeAspect="1" noChangeArrowheads="1"/>
          </p:cNvPicPr>
          <p:nvPr>
            <p:ph sz="quarter" idx="4294967295"/>
          </p:nvPr>
        </p:nvPicPr>
        <p:blipFill>
          <a:blip r:embed="rId4" cstate="print"/>
          <a:srcRect/>
          <a:stretch>
            <a:fillRect/>
          </a:stretch>
        </p:blipFill>
        <p:spPr>
          <a:xfrm>
            <a:off x="4467225" y="4264025"/>
            <a:ext cx="438150" cy="384175"/>
          </a:xfrm>
          <a:noFill/>
          <a:ln/>
        </p:spPr>
      </p:pic>
      <p:pic>
        <p:nvPicPr>
          <p:cNvPr id="52478" name="Picture 254"/>
          <p:cNvPicPr>
            <a:picLocks noChangeAspect="1" noChangeArrowheads="1"/>
          </p:cNvPicPr>
          <p:nvPr>
            <p:ph sz="quarter" idx="4294967295"/>
          </p:nvPr>
        </p:nvPicPr>
        <p:blipFill>
          <a:blip r:embed="rId4" cstate="print"/>
          <a:srcRect/>
          <a:stretch>
            <a:fillRect/>
          </a:stretch>
        </p:blipFill>
        <p:spPr>
          <a:xfrm>
            <a:off x="4452938" y="3681413"/>
            <a:ext cx="452437" cy="393700"/>
          </a:xfrm>
          <a:noFill/>
          <a:ln/>
        </p:spPr>
      </p:pic>
      <p:grpSp>
        <p:nvGrpSpPr>
          <p:cNvPr id="52272" name="Group 48"/>
          <p:cNvGrpSpPr>
            <a:grpSpLocks noChangeAspect="1"/>
          </p:cNvGrpSpPr>
          <p:nvPr/>
        </p:nvGrpSpPr>
        <p:grpSpPr bwMode="auto">
          <a:xfrm rot="5400000">
            <a:off x="2593976" y="2109787"/>
            <a:ext cx="557212" cy="265113"/>
            <a:chOff x="0" y="0"/>
            <a:chExt cx="20000" cy="20000"/>
          </a:xfrm>
        </p:grpSpPr>
        <p:sp>
          <p:nvSpPr>
            <p:cNvPr id="52273" name="Freeform 49"/>
            <p:cNvSpPr>
              <a:spLocks noChangeAspect="1"/>
            </p:cNvSpPr>
            <p:nvPr/>
          </p:nvSpPr>
          <p:spPr bwMode="auto">
            <a:xfrm>
              <a:off x="5109" y="0"/>
              <a:ext cx="9738" cy="20000"/>
            </a:xfrm>
            <a:custGeom>
              <a:avLst/>
              <a:gdLst/>
              <a:ahLst/>
              <a:cxnLst>
                <a:cxn ang="0">
                  <a:pos x="19910" y="10000"/>
                </a:cxn>
                <a:cxn ang="0">
                  <a:pos x="19731" y="12000"/>
                </a:cxn>
                <a:cxn ang="0">
                  <a:pos x="19283" y="13636"/>
                </a:cxn>
                <a:cxn ang="0">
                  <a:pos x="18565" y="15455"/>
                </a:cxn>
                <a:cxn ang="0">
                  <a:pos x="17220" y="16818"/>
                </a:cxn>
                <a:cxn ang="0">
                  <a:pos x="15874" y="17909"/>
                </a:cxn>
                <a:cxn ang="0">
                  <a:pos x="14350" y="19000"/>
                </a:cxn>
                <a:cxn ang="0">
                  <a:pos x="12556" y="19727"/>
                </a:cxn>
                <a:cxn ang="0">
                  <a:pos x="10762" y="19909"/>
                </a:cxn>
                <a:cxn ang="0">
                  <a:pos x="8969" y="19909"/>
                </a:cxn>
                <a:cxn ang="0">
                  <a:pos x="7175" y="19727"/>
                </a:cxn>
                <a:cxn ang="0">
                  <a:pos x="5381" y="19000"/>
                </a:cxn>
                <a:cxn ang="0">
                  <a:pos x="3857" y="17909"/>
                </a:cxn>
                <a:cxn ang="0">
                  <a:pos x="2511" y="16818"/>
                </a:cxn>
                <a:cxn ang="0">
                  <a:pos x="1614" y="15455"/>
                </a:cxn>
                <a:cxn ang="0">
                  <a:pos x="717" y="13636"/>
                </a:cxn>
                <a:cxn ang="0">
                  <a:pos x="0" y="12000"/>
                </a:cxn>
                <a:cxn ang="0">
                  <a:pos x="0" y="10000"/>
                </a:cxn>
                <a:cxn ang="0">
                  <a:pos x="0" y="7909"/>
                </a:cxn>
                <a:cxn ang="0">
                  <a:pos x="717" y="6364"/>
                </a:cxn>
                <a:cxn ang="0">
                  <a:pos x="1614" y="4545"/>
                </a:cxn>
                <a:cxn ang="0">
                  <a:pos x="2511" y="3182"/>
                </a:cxn>
                <a:cxn ang="0">
                  <a:pos x="3857" y="2000"/>
                </a:cxn>
                <a:cxn ang="0">
                  <a:pos x="5381" y="909"/>
                </a:cxn>
                <a:cxn ang="0">
                  <a:pos x="7175" y="182"/>
                </a:cxn>
                <a:cxn ang="0">
                  <a:pos x="8969" y="0"/>
                </a:cxn>
                <a:cxn ang="0">
                  <a:pos x="10762" y="0"/>
                </a:cxn>
                <a:cxn ang="0">
                  <a:pos x="12556" y="182"/>
                </a:cxn>
                <a:cxn ang="0">
                  <a:pos x="14350" y="909"/>
                </a:cxn>
                <a:cxn ang="0">
                  <a:pos x="15874" y="2000"/>
                </a:cxn>
                <a:cxn ang="0">
                  <a:pos x="17220" y="3182"/>
                </a:cxn>
                <a:cxn ang="0">
                  <a:pos x="18565" y="4545"/>
                </a:cxn>
                <a:cxn ang="0">
                  <a:pos x="19283" y="6364"/>
                </a:cxn>
                <a:cxn ang="0">
                  <a:pos x="19731" y="7909"/>
                </a:cxn>
                <a:cxn ang="0">
                  <a:pos x="19910" y="9727"/>
                </a:cxn>
                <a:cxn ang="0">
                  <a:pos x="19910" y="10000"/>
                </a:cxn>
              </a:cxnLst>
              <a:rect l="0" t="0" r="r" b="b"/>
              <a:pathLst>
                <a:path w="20000" h="20000">
                  <a:moveTo>
                    <a:pt x="19910" y="10000"/>
                  </a:moveTo>
                  <a:lnTo>
                    <a:pt x="19731" y="12000"/>
                  </a:lnTo>
                  <a:lnTo>
                    <a:pt x="19283" y="13636"/>
                  </a:lnTo>
                  <a:lnTo>
                    <a:pt x="18565" y="15455"/>
                  </a:lnTo>
                  <a:lnTo>
                    <a:pt x="17220" y="16818"/>
                  </a:lnTo>
                  <a:lnTo>
                    <a:pt x="15874" y="17909"/>
                  </a:lnTo>
                  <a:lnTo>
                    <a:pt x="14350" y="19000"/>
                  </a:lnTo>
                  <a:lnTo>
                    <a:pt x="12556" y="19727"/>
                  </a:lnTo>
                  <a:lnTo>
                    <a:pt x="10762" y="19909"/>
                  </a:lnTo>
                  <a:lnTo>
                    <a:pt x="8969" y="19909"/>
                  </a:lnTo>
                  <a:lnTo>
                    <a:pt x="7175" y="19727"/>
                  </a:lnTo>
                  <a:lnTo>
                    <a:pt x="5381" y="19000"/>
                  </a:lnTo>
                  <a:lnTo>
                    <a:pt x="3857" y="17909"/>
                  </a:lnTo>
                  <a:lnTo>
                    <a:pt x="2511" y="16818"/>
                  </a:lnTo>
                  <a:lnTo>
                    <a:pt x="1614" y="15455"/>
                  </a:lnTo>
                  <a:lnTo>
                    <a:pt x="717" y="13636"/>
                  </a:lnTo>
                  <a:lnTo>
                    <a:pt x="0" y="12000"/>
                  </a:lnTo>
                  <a:lnTo>
                    <a:pt x="0" y="10000"/>
                  </a:lnTo>
                  <a:lnTo>
                    <a:pt x="0" y="7909"/>
                  </a:lnTo>
                  <a:lnTo>
                    <a:pt x="717" y="6364"/>
                  </a:lnTo>
                  <a:lnTo>
                    <a:pt x="1614" y="4545"/>
                  </a:lnTo>
                  <a:lnTo>
                    <a:pt x="2511" y="3182"/>
                  </a:lnTo>
                  <a:lnTo>
                    <a:pt x="3857" y="2000"/>
                  </a:lnTo>
                  <a:lnTo>
                    <a:pt x="5381" y="909"/>
                  </a:lnTo>
                  <a:lnTo>
                    <a:pt x="7175" y="182"/>
                  </a:lnTo>
                  <a:lnTo>
                    <a:pt x="8969" y="0"/>
                  </a:lnTo>
                  <a:lnTo>
                    <a:pt x="10762" y="0"/>
                  </a:lnTo>
                  <a:lnTo>
                    <a:pt x="12556" y="182"/>
                  </a:lnTo>
                  <a:lnTo>
                    <a:pt x="14350" y="909"/>
                  </a:lnTo>
                  <a:lnTo>
                    <a:pt x="15874" y="2000"/>
                  </a:lnTo>
                  <a:lnTo>
                    <a:pt x="17220" y="3182"/>
                  </a:lnTo>
                  <a:lnTo>
                    <a:pt x="18565" y="4545"/>
                  </a:lnTo>
                  <a:lnTo>
                    <a:pt x="19283" y="6364"/>
                  </a:lnTo>
                  <a:lnTo>
                    <a:pt x="19731" y="7909"/>
                  </a:lnTo>
                  <a:lnTo>
                    <a:pt x="19910" y="9727"/>
                  </a:lnTo>
                  <a:lnTo>
                    <a:pt x="19910" y="10000"/>
                  </a:lnTo>
                  <a:close/>
                </a:path>
              </a:pathLst>
            </a:custGeom>
            <a:noFill/>
            <a:ln w="15875" cap="flat">
              <a:solidFill>
                <a:srgbClr val="000000"/>
              </a:solidFill>
              <a:prstDash val="solid"/>
              <a:round/>
              <a:headEnd type="none" w="med" len="med"/>
              <a:tailEnd type="none" w="med" len="med"/>
            </a:ln>
            <a:effectLst/>
          </p:spPr>
          <p:txBody>
            <a:bodyPr/>
            <a:lstStyle/>
            <a:p>
              <a:endParaRPr lang="en-US"/>
            </a:p>
          </p:txBody>
        </p:sp>
        <p:sp>
          <p:nvSpPr>
            <p:cNvPr id="52274" name="Line 50"/>
            <p:cNvSpPr>
              <a:spLocks noChangeAspect="1" noChangeShapeType="1"/>
            </p:cNvSpPr>
            <p:nvPr/>
          </p:nvSpPr>
          <p:spPr bwMode="auto">
            <a:xfrm flipH="1">
              <a:off x="0" y="10000"/>
              <a:ext cx="5371" cy="91"/>
            </a:xfrm>
            <a:prstGeom prst="line">
              <a:avLst/>
            </a:prstGeom>
            <a:noFill/>
            <a:ln w="15875">
              <a:solidFill>
                <a:srgbClr val="000000"/>
              </a:solidFill>
              <a:round/>
              <a:headEnd/>
              <a:tailEnd/>
            </a:ln>
            <a:effectLst/>
          </p:spPr>
          <p:txBody>
            <a:bodyPr/>
            <a:lstStyle/>
            <a:p>
              <a:endParaRPr lang="en-US"/>
            </a:p>
          </p:txBody>
        </p:sp>
        <p:sp>
          <p:nvSpPr>
            <p:cNvPr id="52275" name="Line 51"/>
            <p:cNvSpPr>
              <a:spLocks noChangeAspect="1" noChangeShapeType="1"/>
            </p:cNvSpPr>
            <p:nvPr/>
          </p:nvSpPr>
          <p:spPr bwMode="auto">
            <a:xfrm>
              <a:off x="14585" y="10000"/>
              <a:ext cx="5415" cy="91"/>
            </a:xfrm>
            <a:prstGeom prst="line">
              <a:avLst/>
            </a:prstGeom>
            <a:noFill/>
            <a:ln w="15875">
              <a:solidFill>
                <a:srgbClr val="000000"/>
              </a:solidFill>
              <a:round/>
              <a:headEnd/>
              <a:tailEnd/>
            </a:ln>
            <a:effectLst/>
          </p:spPr>
          <p:txBody>
            <a:bodyPr/>
            <a:lstStyle/>
            <a:p>
              <a:endParaRPr lang="en-US"/>
            </a:p>
          </p:txBody>
        </p:sp>
        <p:sp>
          <p:nvSpPr>
            <p:cNvPr id="52276" name="Freeform 52"/>
            <p:cNvSpPr>
              <a:spLocks noChangeAspect="1"/>
            </p:cNvSpPr>
            <p:nvPr/>
          </p:nvSpPr>
          <p:spPr bwMode="auto">
            <a:xfrm>
              <a:off x="7424" y="6364"/>
              <a:ext cx="1746" cy="3727"/>
            </a:xfrm>
            <a:custGeom>
              <a:avLst/>
              <a:gdLst/>
              <a:ahLst/>
              <a:cxnLst>
                <a:cxn ang="0">
                  <a:pos x="0" y="19512"/>
                </a:cxn>
                <a:cxn ang="0">
                  <a:pos x="0" y="18049"/>
                </a:cxn>
                <a:cxn ang="0">
                  <a:pos x="1000" y="15610"/>
                </a:cxn>
                <a:cxn ang="0">
                  <a:pos x="3500" y="13171"/>
                </a:cxn>
                <a:cxn ang="0">
                  <a:pos x="5000" y="12195"/>
                </a:cxn>
                <a:cxn ang="0">
                  <a:pos x="5000" y="10732"/>
                </a:cxn>
                <a:cxn ang="0">
                  <a:pos x="6000" y="8293"/>
                </a:cxn>
                <a:cxn ang="0">
                  <a:pos x="6000" y="8293"/>
                </a:cxn>
                <a:cxn ang="0">
                  <a:pos x="7500" y="7317"/>
                </a:cxn>
                <a:cxn ang="0">
                  <a:pos x="10000" y="4878"/>
                </a:cxn>
                <a:cxn ang="0">
                  <a:pos x="11000" y="3415"/>
                </a:cxn>
                <a:cxn ang="0">
                  <a:pos x="12500" y="3415"/>
                </a:cxn>
                <a:cxn ang="0">
                  <a:pos x="13500" y="2439"/>
                </a:cxn>
                <a:cxn ang="0">
                  <a:pos x="13500" y="976"/>
                </a:cxn>
                <a:cxn ang="0">
                  <a:pos x="17500" y="976"/>
                </a:cxn>
                <a:cxn ang="0">
                  <a:pos x="18500" y="0"/>
                </a:cxn>
                <a:cxn ang="0">
                  <a:pos x="19500" y="0"/>
                </a:cxn>
              </a:cxnLst>
              <a:rect l="0" t="0" r="r" b="b"/>
              <a:pathLst>
                <a:path w="20000" h="20000">
                  <a:moveTo>
                    <a:pt x="0" y="19512"/>
                  </a:moveTo>
                  <a:lnTo>
                    <a:pt x="0" y="18049"/>
                  </a:lnTo>
                  <a:lnTo>
                    <a:pt x="1000" y="15610"/>
                  </a:lnTo>
                  <a:lnTo>
                    <a:pt x="3500" y="13171"/>
                  </a:lnTo>
                  <a:lnTo>
                    <a:pt x="5000" y="12195"/>
                  </a:lnTo>
                  <a:lnTo>
                    <a:pt x="5000" y="10732"/>
                  </a:lnTo>
                  <a:lnTo>
                    <a:pt x="6000" y="8293"/>
                  </a:lnTo>
                  <a:lnTo>
                    <a:pt x="7500" y="7317"/>
                  </a:lnTo>
                  <a:lnTo>
                    <a:pt x="10000" y="4878"/>
                  </a:lnTo>
                  <a:lnTo>
                    <a:pt x="11000" y="3415"/>
                  </a:lnTo>
                  <a:lnTo>
                    <a:pt x="12500" y="3415"/>
                  </a:lnTo>
                  <a:lnTo>
                    <a:pt x="13500" y="2439"/>
                  </a:lnTo>
                  <a:lnTo>
                    <a:pt x="13500" y="976"/>
                  </a:lnTo>
                  <a:lnTo>
                    <a:pt x="17500" y="976"/>
                  </a:lnTo>
                  <a:lnTo>
                    <a:pt x="18500" y="0"/>
                  </a:lnTo>
                  <a:lnTo>
                    <a:pt x="19500" y="0"/>
                  </a:lnTo>
                </a:path>
              </a:pathLst>
            </a:custGeom>
            <a:noFill/>
            <a:ln w="15875" cap="flat">
              <a:solidFill>
                <a:srgbClr val="000000"/>
              </a:solidFill>
              <a:prstDash val="solid"/>
              <a:round/>
              <a:headEnd type="none" w="med" len="med"/>
              <a:tailEnd type="none" w="med" len="med"/>
            </a:ln>
            <a:effectLst/>
          </p:spPr>
          <p:txBody>
            <a:bodyPr/>
            <a:lstStyle/>
            <a:p>
              <a:endParaRPr lang="en-US"/>
            </a:p>
          </p:txBody>
        </p:sp>
        <p:sp>
          <p:nvSpPr>
            <p:cNvPr id="52277" name="Freeform 53"/>
            <p:cNvSpPr>
              <a:spLocks noChangeAspect="1"/>
            </p:cNvSpPr>
            <p:nvPr/>
          </p:nvSpPr>
          <p:spPr bwMode="auto">
            <a:xfrm>
              <a:off x="8603" y="6091"/>
              <a:ext cx="2445" cy="6727"/>
            </a:xfrm>
            <a:custGeom>
              <a:avLst/>
              <a:gdLst/>
              <a:ahLst/>
              <a:cxnLst>
                <a:cxn ang="0">
                  <a:pos x="0" y="0"/>
                </a:cxn>
                <a:cxn ang="0">
                  <a:pos x="1071" y="0"/>
                </a:cxn>
                <a:cxn ang="0">
                  <a:pos x="1786" y="811"/>
                </a:cxn>
                <a:cxn ang="0">
                  <a:pos x="2857" y="2162"/>
                </a:cxn>
                <a:cxn ang="0">
                  <a:pos x="4286" y="3514"/>
                </a:cxn>
                <a:cxn ang="0">
                  <a:pos x="5357" y="4865"/>
                </a:cxn>
                <a:cxn ang="0">
                  <a:pos x="6071" y="6757"/>
                </a:cxn>
                <a:cxn ang="0">
                  <a:pos x="7857" y="8108"/>
                </a:cxn>
                <a:cxn ang="0">
                  <a:pos x="8929" y="10270"/>
                </a:cxn>
                <a:cxn ang="0">
                  <a:pos x="9643" y="12162"/>
                </a:cxn>
                <a:cxn ang="0">
                  <a:pos x="11429" y="12973"/>
                </a:cxn>
                <a:cxn ang="0">
                  <a:pos x="12500" y="14865"/>
                </a:cxn>
                <a:cxn ang="0">
                  <a:pos x="14286" y="16216"/>
                </a:cxn>
                <a:cxn ang="0">
                  <a:pos x="15000" y="17568"/>
                </a:cxn>
                <a:cxn ang="0">
                  <a:pos x="16071" y="18919"/>
                </a:cxn>
                <a:cxn ang="0">
                  <a:pos x="17857" y="19730"/>
                </a:cxn>
                <a:cxn ang="0">
                  <a:pos x="19643" y="19730"/>
                </a:cxn>
              </a:cxnLst>
              <a:rect l="0" t="0" r="r" b="b"/>
              <a:pathLst>
                <a:path w="20000" h="20000">
                  <a:moveTo>
                    <a:pt x="0" y="0"/>
                  </a:moveTo>
                  <a:lnTo>
                    <a:pt x="1071" y="0"/>
                  </a:lnTo>
                  <a:lnTo>
                    <a:pt x="1786" y="811"/>
                  </a:lnTo>
                  <a:lnTo>
                    <a:pt x="2857" y="2162"/>
                  </a:lnTo>
                  <a:lnTo>
                    <a:pt x="4286" y="3514"/>
                  </a:lnTo>
                  <a:lnTo>
                    <a:pt x="5357" y="4865"/>
                  </a:lnTo>
                  <a:lnTo>
                    <a:pt x="6071" y="6757"/>
                  </a:lnTo>
                  <a:lnTo>
                    <a:pt x="7857" y="8108"/>
                  </a:lnTo>
                  <a:lnTo>
                    <a:pt x="8929" y="10270"/>
                  </a:lnTo>
                  <a:lnTo>
                    <a:pt x="9643" y="12162"/>
                  </a:lnTo>
                  <a:lnTo>
                    <a:pt x="11429" y="12973"/>
                  </a:lnTo>
                  <a:lnTo>
                    <a:pt x="12500" y="14865"/>
                  </a:lnTo>
                  <a:lnTo>
                    <a:pt x="14286" y="16216"/>
                  </a:lnTo>
                  <a:lnTo>
                    <a:pt x="15000" y="17568"/>
                  </a:lnTo>
                  <a:lnTo>
                    <a:pt x="16071" y="18919"/>
                  </a:lnTo>
                  <a:lnTo>
                    <a:pt x="17857" y="19730"/>
                  </a:lnTo>
                  <a:lnTo>
                    <a:pt x="19643" y="19730"/>
                  </a:lnTo>
                </a:path>
              </a:pathLst>
            </a:custGeom>
            <a:noFill/>
            <a:ln w="15875" cap="flat">
              <a:solidFill>
                <a:srgbClr val="000000"/>
              </a:solidFill>
              <a:prstDash val="solid"/>
              <a:round/>
              <a:headEnd type="none" w="med" len="med"/>
              <a:tailEnd type="none" w="med" len="med"/>
            </a:ln>
            <a:effectLst/>
          </p:spPr>
          <p:txBody>
            <a:bodyPr/>
            <a:lstStyle/>
            <a:p>
              <a:endParaRPr lang="en-US"/>
            </a:p>
          </p:txBody>
        </p:sp>
        <p:sp>
          <p:nvSpPr>
            <p:cNvPr id="52278" name="Freeform 54"/>
            <p:cNvSpPr>
              <a:spLocks noChangeAspect="1"/>
            </p:cNvSpPr>
            <p:nvPr/>
          </p:nvSpPr>
          <p:spPr bwMode="auto">
            <a:xfrm>
              <a:off x="11004" y="9545"/>
              <a:ext cx="1791" cy="3728"/>
            </a:xfrm>
            <a:custGeom>
              <a:avLst/>
              <a:gdLst/>
              <a:ahLst/>
              <a:cxnLst>
                <a:cxn ang="0">
                  <a:pos x="0" y="19512"/>
                </a:cxn>
                <a:cxn ang="0">
                  <a:pos x="2439" y="18049"/>
                </a:cxn>
                <a:cxn ang="0">
                  <a:pos x="3415" y="18049"/>
                </a:cxn>
                <a:cxn ang="0">
                  <a:pos x="4878" y="17073"/>
                </a:cxn>
                <a:cxn ang="0">
                  <a:pos x="7317" y="15610"/>
                </a:cxn>
                <a:cxn ang="0">
                  <a:pos x="8293" y="15610"/>
                </a:cxn>
                <a:cxn ang="0">
                  <a:pos x="8293" y="14634"/>
                </a:cxn>
                <a:cxn ang="0">
                  <a:pos x="9756" y="12195"/>
                </a:cxn>
                <a:cxn ang="0">
                  <a:pos x="12195" y="10732"/>
                </a:cxn>
                <a:cxn ang="0">
                  <a:pos x="13171" y="9756"/>
                </a:cxn>
                <a:cxn ang="0">
                  <a:pos x="13171" y="8293"/>
                </a:cxn>
                <a:cxn ang="0">
                  <a:pos x="13171" y="5854"/>
                </a:cxn>
                <a:cxn ang="0">
                  <a:pos x="14634" y="4878"/>
                </a:cxn>
                <a:cxn ang="0">
                  <a:pos x="15610" y="3415"/>
                </a:cxn>
                <a:cxn ang="0">
                  <a:pos x="17073" y="976"/>
                </a:cxn>
                <a:cxn ang="0">
                  <a:pos x="18049" y="976"/>
                </a:cxn>
                <a:cxn ang="0">
                  <a:pos x="19512" y="0"/>
                </a:cxn>
              </a:cxnLst>
              <a:rect l="0" t="0" r="r" b="b"/>
              <a:pathLst>
                <a:path w="20000" h="20000">
                  <a:moveTo>
                    <a:pt x="0" y="19512"/>
                  </a:moveTo>
                  <a:lnTo>
                    <a:pt x="2439" y="18049"/>
                  </a:lnTo>
                  <a:lnTo>
                    <a:pt x="3415" y="18049"/>
                  </a:lnTo>
                  <a:lnTo>
                    <a:pt x="4878" y="17073"/>
                  </a:lnTo>
                  <a:lnTo>
                    <a:pt x="7317" y="15610"/>
                  </a:lnTo>
                  <a:lnTo>
                    <a:pt x="8293" y="15610"/>
                  </a:lnTo>
                  <a:lnTo>
                    <a:pt x="8293" y="14634"/>
                  </a:lnTo>
                  <a:lnTo>
                    <a:pt x="9756" y="12195"/>
                  </a:lnTo>
                  <a:lnTo>
                    <a:pt x="12195" y="10732"/>
                  </a:lnTo>
                  <a:lnTo>
                    <a:pt x="13171" y="9756"/>
                  </a:lnTo>
                  <a:lnTo>
                    <a:pt x="13171" y="8293"/>
                  </a:lnTo>
                  <a:lnTo>
                    <a:pt x="13171" y="5854"/>
                  </a:lnTo>
                  <a:lnTo>
                    <a:pt x="14634" y="4878"/>
                  </a:lnTo>
                  <a:lnTo>
                    <a:pt x="15610" y="3415"/>
                  </a:lnTo>
                  <a:lnTo>
                    <a:pt x="17073" y="976"/>
                  </a:lnTo>
                  <a:lnTo>
                    <a:pt x="18049" y="976"/>
                  </a:lnTo>
                  <a:lnTo>
                    <a:pt x="19512" y="0"/>
                  </a:lnTo>
                </a:path>
              </a:pathLst>
            </a:custGeom>
            <a:noFill/>
            <a:ln w="15875" cap="flat">
              <a:solidFill>
                <a:srgbClr val="000000"/>
              </a:solidFill>
              <a:prstDash val="solid"/>
              <a:round/>
              <a:headEnd type="none" w="med" len="med"/>
              <a:tailEnd type="none" w="med" len="med"/>
            </a:ln>
            <a:effectLst/>
          </p:spPr>
          <p:txBody>
            <a:bodyPr/>
            <a:lstStyle/>
            <a:p>
              <a:endParaRPr lang="en-US"/>
            </a:p>
          </p:txBody>
        </p:sp>
      </p:grpSp>
      <p:sp>
        <p:nvSpPr>
          <p:cNvPr id="52279" name="Line 55"/>
          <p:cNvSpPr>
            <a:spLocks noChangeShapeType="1"/>
          </p:cNvSpPr>
          <p:nvPr/>
        </p:nvSpPr>
        <p:spPr bwMode="auto">
          <a:xfrm flipH="1">
            <a:off x="2873375" y="1968500"/>
            <a:ext cx="2011363" cy="0"/>
          </a:xfrm>
          <a:prstGeom prst="line">
            <a:avLst/>
          </a:prstGeom>
          <a:noFill/>
          <a:ln w="15875">
            <a:solidFill>
              <a:schemeClr val="tx1"/>
            </a:solidFill>
            <a:round/>
            <a:headEnd/>
            <a:tailEnd/>
          </a:ln>
          <a:effectLst/>
        </p:spPr>
        <p:txBody>
          <a:bodyPr/>
          <a:lstStyle/>
          <a:p>
            <a:endParaRPr lang="en-US"/>
          </a:p>
        </p:txBody>
      </p:sp>
      <p:sp>
        <p:nvSpPr>
          <p:cNvPr id="52280" name="Line 56"/>
          <p:cNvSpPr>
            <a:spLocks noChangeShapeType="1"/>
          </p:cNvSpPr>
          <p:nvPr/>
        </p:nvSpPr>
        <p:spPr bwMode="auto">
          <a:xfrm flipH="1">
            <a:off x="2873375" y="2520950"/>
            <a:ext cx="2011363" cy="0"/>
          </a:xfrm>
          <a:prstGeom prst="line">
            <a:avLst/>
          </a:prstGeom>
          <a:noFill/>
          <a:ln w="15875">
            <a:solidFill>
              <a:schemeClr val="tx1"/>
            </a:solidFill>
            <a:round/>
            <a:headEnd/>
            <a:tailEnd/>
          </a:ln>
          <a:effectLst/>
        </p:spPr>
        <p:txBody>
          <a:bodyPr/>
          <a:lstStyle/>
          <a:p>
            <a:endParaRPr lang="en-US"/>
          </a:p>
        </p:txBody>
      </p:sp>
      <p:sp>
        <p:nvSpPr>
          <p:cNvPr id="52281" name="Line 57"/>
          <p:cNvSpPr>
            <a:spLocks noChangeShapeType="1"/>
          </p:cNvSpPr>
          <p:nvPr/>
        </p:nvSpPr>
        <p:spPr bwMode="auto">
          <a:xfrm>
            <a:off x="3236913" y="2878138"/>
            <a:ext cx="2247900" cy="0"/>
          </a:xfrm>
          <a:prstGeom prst="line">
            <a:avLst/>
          </a:prstGeom>
          <a:noFill/>
          <a:ln w="15875">
            <a:solidFill>
              <a:schemeClr val="tx1"/>
            </a:solidFill>
            <a:round/>
            <a:headEnd/>
            <a:tailEnd/>
          </a:ln>
          <a:effectLst/>
        </p:spPr>
        <p:txBody>
          <a:bodyPr/>
          <a:lstStyle/>
          <a:p>
            <a:endParaRPr lang="en-US"/>
          </a:p>
        </p:txBody>
      </p:sp>
      <p:sp>
        <p:nvSpPr>
          <p:cNvPr id="52282" name="Line 58"/>
          <p:cNvSpPr>
            <a:spLocks noChangeShapeType="1"/>
          </p:cNvSpPr>
          <p:nvPr/>
        </p:nvSpPr>
        <p:spPr bwMode="auto">
          <a:xfrm flipV="1">
            <a:off x="5530850" y="2374900"/>
            <a:ext cx="0" cy="503238"/>
          </a:xfrm>
          <a:prstGeom prst="line">
            <a:avLst/>
          </a:prstGeom>
          <a:noFill/>
          <a:ln w="15875">
            <a:solidFill>
              <a:schemeClr val="tx1"/>
            </a:solidFill>
            <a:round/>
            <a:headEnd/>
            <a:tailEnd/>
          </a:ln>
          <a:effectLst/>
        </p:spPr>
        <p:txBody>
          <a:bodyPr/>
          <a:lstStyle/>
          <a:p>
            <a:endParaRPr lang="en-US"/>
          </a:p>
        </p:txBody>
      </p:sp>
      <p:grpSp>
        <p:nvGrpSpPr>
          <p:cNvPr id="52283" name="Group 59"/>
          <p:cNvGrpSpPr>
            <a:grpSpLocks noChangeAspect="1"/>
          </p:cNvGrpSpPr>
          <p:nvPr/>
        </p:nvGrpSpPr>
        <p:grpSpPr bwMode="auto">
          <a:xfrm>
            <a:off x="3149600" y="2878138"/>
            <a:ext cx="173038" cy="246062"/>
            <a:chOff x="17" y="0"/>
            <a:chExt cx="19964" cy="20000"/>
          </a:xfrm>
        </p:grpSpPr>
        <p:sp>
          <p:nvSpPr>
            <p:cNvPr id="52284" name="Line 60"/>
            <p:cNvSpPr>
              <a:spLocks noChangeAspect="1" noChangeShapeType="1"/>
            </p:cNvSpPr>
            <p:nvPr/>
          </p:nvSpPr>
          <p:spPr bwMode="auto">
            <a:xfrm>
              <a:off x="9401" y="0"/>
              <a:ext cx="92" cy="12129"/>
            </a:xfrm>
            <a:prstGeom prst="line">
              <a:avLst/>
            </a:prstGeom>
            <a:noFill/>
            <a:ln w="15875">
              <a:solidFill>
                <a:srgbClr val="000000"/>
              </a:solidFill>
              <a:round/>
              <a:headEnd/>
              <a:tailEnd/>
            </a:ln>
            <a:effectLst/>
          </p:spPr>
          <p:txBody>
            <a:bodyPr/>
            <a:lstStyle/>
            <a:p>
              <a:endParaRPr lang="en-US"/>
            </a:p>
          </p:txBody>
        </p:sp>
        <p:sp>
          <p:nvSpPr>
            <p:cNvPr id="52285" name="Line 61"/>
            <p:cNvSpPr>
              <a:spLocks noChangeAspect="1" noChangeShapeType="1"/>
            </p:cNvSpPr>
            <p:nvPr/>
          </p:nvSpPr>
          <p:spPr bwMode="auto">
            <a:xfrm>
              <a:off x="17" y="12387"/>
              <a:ext cx="19964" cy="65"/>
            </a:xfrm>
            <a:prstGeom prst="line">
              <a:avLst/>
            </a:prstGeom>
            <a:noFill/>
            <a:ln w="15875">
              <a:solidFill>
                <a:srgbClr val="000000"/>
              </a:solidFill>
              <a:round/>
              <a:headEnd/>
              <a:tailEnd/>
            </a:ln>
            <a:effectLst/>
          </p:spPr>
          <p:txBody>
            <a:bodyPr/>
            <a:lstStyle/>
            <a:p>
              <a:endParaRPr lang="en-US"/>
            </a:p>
          </p:txBody>
        </p:sp>
        <p:sp>
          <p:nvSpPr>
            <p:cNvPr id="52286" name="Line 62"/>
            <p:cNvSpPr>
              <a:spLocks noChangeAspect="1" noChangeShapeType="1"/>
            </p:cNvSpPr>
            <p:nvPr/>
          </p:nvSpPr>
          <p:spPr bwMode="auto">
            <a:xfrm>
              <a:off x="2777" y="15936"/>
              <a:ext cx="14076" cy="64"/>
            </a:xfrm>
            <a:prstGeom prst="line">
              <a:avLst/>
            </a:prstGeom>
            <a:noFill/>
            <a:ln w="15875">
              <a:solidFill>
                <a:srgbClr val="000000"/>
              </a:solidFill>
              <a:round/>
              <a:headEnd/>
              <a:tailEnd/>
            </a:ln>
            <a:effectLst/>
          </p:spPr>
          <p:txBody>
            <a:bodyPr/>
            <a:lstStyle/>
            <a:p>
              <a:endParaRPr lang="en-US"/>
            </a:p>
          </p:txBody>
        </p:sp>
        <p:sp>
          <p:nvSpPr>
            <p:cNvPr id="52287" name="Line 63"/>
            <p:cNvSpPr>
              <a:spLocks noChangeAspect="1" noChangeShapeType="1"/>
            </p:cNvSpPr>
            <p:nvPr/>
          </p:nvSpPr>
          <p:spPr bwMode="auto">
            <a:xfrm>
              <a:off x="5905" y="19935"/>
              <a:ext cx="7728" cy="65"/>
            </a:xfrm>
            <a:prstGeom prst="line">
              <a:avLst/>
            </a:prstGeom>
            <a:noFill/>
            <a:ln w="15875">
              <a:solidFill>
                <a:srgbClr val="000000"/>
              </a:solidFill>
              <a:round/>
              <a:headEnd/>
              <a:tailEnd/>
            </a:ln>
            <a:effectLst/>
          </p:spPr>
          <p:txBody>
            <a:bodyPr/>
            <a:lstStyle/>
            <a:p>
              <a:endParaRPr lang="en-US"/>
            </a:p>
          </p:txBody>
        </p:sp>
      </p:grpSp>
      <p:sp>
        <p:nvSpPr>
          <p:cNvPr id="52295" name="Oval 71"/>
          <p:cNvSpPr>
            <a:spLocks noChangeAspect="1" noChangeArrowheads="1"/>
          </p:cNvSpPr>
          <p:nvPr/>
        </p:nvSpPr>
        <p:spPr bwMode="auto">
          <a:xfrm>
            <a:off x="5484813" y="2832100"/>
            <a:ext cx="73025" cy="74613"/>
          </a:xfrm>
          <a:prstGeom prst="ellipse">
            <a:avLst/>
          </a:prstGeom>
          <a:solidFill>
            <a:schemeClr val="tx1"/>
          </a:solidFill>
          <a:ln w="12700">
            <a:solidFill>
              <a:schemeClr val="tx1"/>
            </a:solidFill>
            <a:round/>
            <a:headEnd/>
            <a:tailEnd/>
          </a:ln>
          <a:effectLst/>
        </p:spPr>
        <p:txBody>
          <a:bodyPr wrap="none" anchor="ctr"/>
          <a:lstStyle/>
          <a:p>
            <a:endParaRPr lang="en-US"/>
          </a:p>
        </p:txBody>
      </p:sp>
      <p:grpSp>
        <p:nvGrpSpPr>
          <p:cNvPr id="52296" name="Group 72"/>
          <p:cNvGrpSpPr>
            <a:grpSpLocks noChangeAspect="1"/>
          </p:cNvGrpSpPr>
          <p:nvPr/>
        </p:nvGrpSpPr>
        <p:grpSpPr bwMode="auto">
          <a:xfrm>
            <a:off x="5438775" y="2878138"/>
            <a:ext cx="173038" cy="246062"/>
            <a:chOff x="17" y="0"/>
            <a:chExt cx="19964" cy="20000"/>
          </a:xfrm>
        </p:grpSpPr>
        <p:sp>
          <p:nvSpPr>
            <p:cNvPr id="52297" name="Line 73"/>
            <p:cNvSpPr>
              <a:spLocks noChangeAspect="1" noChangeShapeType="1"/>
            </p:cNvSpPr>
            <p:nvPr/>
          </p:nvSpPr>
          <p:spPr bwMode="auto">
            <a:xfrm>
              <a:off x="9401" y="0"/>
              <a:ext cx="92" cy="12129"/>
            </a:xfrm>
            <a:prstGeom prst="line">
              <a:avLst/>
            </a:prstGeom>
            <a:noFill/>
            <a:ln w="15875">
              <a:solidFill>
                <a:srgbClr val="000000"/>
              </a:solidFill>
              <a:round/>
              <a:headEnd/>
              <a:tailEnd/>
            </a:ln>
            <a:effectLst/>
          </p:spPr>
          <p:txBody>
            <a:bodyPr/>
            <a:lstStyle/>
            <a:p>
              <a:endParaRPr lang="en-US"/>
            </a:p>
          </p:txBody>
        </p:sp>
        <p:sp>
          <p:nvSpPr>
            <p:cNvPr id="52298" name="Line 74"/>
            <p:cNvSpPr>
              <a:spLocks noChangeAspect="1" noChangeShapeType="1"/>
            </p:cNvSpPr>
            <p:nvPr/>
          </p:nvSpPr>
          <p:spPr bwMode="auto">
            <a:xfrm>
              <a:off x="17" y="12387"/>
              <a:ext cx="19964" cy="65"/>
            </a:xfrm>
            <a:prstGeom prst="line">
              <a:avLst/>
            </a:prstGeom>
            <a:noFill/>
            <a:ln w="15875">
              <a:solidFill>
                <a:srgbClr val="000000"/>
              </a:solidFill>
              <a:round/>
              <a:headEnd/>
              <a:tailEnd/>
            </a:ln>
            <a:effectLst/>
          </p:spPr>
          <p:txBody>
            <a:bodyPr/>
            <a:lstStyle/>
            <a:p>
              <a:endParaRPr lang="en-US"/>
            </a:p>
          </p:txBody>
        </p:sp>
        <p:sp>
          <p:nvSpPr>
            <p:cNvPr id="52299" name="Line 75"/>
            <p:cNvSpPr>
              <a:spLocks noChangeAspect="1" noChangeShapeType="1"/>
            </p:cNvSpPr>
            <p:nvPr/>
          </p:nvSpPr>
          <p:spPr bwMode="auto">
            <a:xfrm>
              <a:off x="2777" y="15936"/>
              <a:ext cx="14076" cy="64"/>
            </a:xfrm>
            <a:prstGeom prst="line">
              <a:avLst/>
            </a:prstGeom>
            <a:noFill/>
            <a:ln w="15875">
              <a:solidFill>
                <a:srgbClr val="000000"/>
              </a:solidFill>
              <a:round/>
              <a:headEnd/>
              <a:tailEnd/>
            </a:ln>
            <a:effectLst/>
          </p:spPr>
          <p:txBody>
            <a:bodyPr/>
            <a:lstStyle/>
            <a:p>
              <a:endParaRPr lang="en-US"/>
            </a:p>
          </p:txBody>
        </p:sp>
        <p:sp>
          <p:nvSpPr>
            <p:cNvPr id="52300" name="Line 76"/>
            <p:cNvSpPr>
              <a:spLocks noChangeAspect="1" noChangeShapeType="1"/>
            </p:cNvSpPr>
            <p:nvPr/>
          </p:nvSpPr>
          <p:spPr bwMode="auto">
            <a:xfrm>
              <a:off x="5905" y="19935"/>
              <a:ext cx="7728" cy="65"/>
            </a:xfrm>
            <a:prstGeom prst="line">
              <a:avLst/>
            </a:prstGeom>
            <a:noFill/>
            <a:ln w="15875">
              <a:solidFill>
                <a:srgbClr val="000000"/>
              </a:solidFill>
              <a:round/>
              <a:headEnd/>
              <a:tailEnd/>
            </a:ln>
            <a:effectLst/>
          </p:spPr>
          <p:txBody>
            <a:bodyPr/>
            <a:lstStyle/>
            <a:p>
              <a:endParaRPr lang="en-US"/>
            </a:p>
          </p:txBody>
        </p:sp>
      </p:grpSp>
      <p:grpSp>
        <p:nvGrpSpPr>
          <p:cNvPr id="52308" name="Group 84"/>
          <p:cNvGrpSpPr>
            <a:grpSpLocks noChangeAspect="1"/>
          </p:cNvGrpSpPr>
          <p:nvPr/>
        </p:nvGrpSpPr>
        <p:grpSpPr bwMode="auto">
          <a:xfrm>
            <a:off x="4799013" y="1827213"/>
            <a:ext cx="1417637" cy="879475"/>
            <a:chOff x="-1" y="31"/>
            <a:chExt cx="20004" cy="19866"/>
          </a:xfrm>
        </p:grpSpPr>
        <p:sp>
          <p:nvSpPr>
            <p:cNvPr id="52309" name="Line 85"/>
            <p:cNvSpPr>
              <a:spLocks noChangeAspect="1" noChangeShapeType="1"/>
            </p:cNvSpPr>
            <p:nvPr/>
          </p:nvSpPr>
          <p:spPr bwMode="auto">
            <a:xfrm>
              <a:off x="3226" y="4672"/>
              <a:ext cx="3068" cy="21"/>
            </a:xfrm>
            <a:prstGeom prst="line">
              <a:avLst/>
            </a:prstGeom>
            <a:noFill/>
            <a:ln w="15875">
              <a:solidFill>
                <a:srgbClr val="000000"/>
              </a:solidFill>
              <a:round/>
              <a:headEnd/>
              <a:tailEnd/>
            </a:ln>
            <a:effectLst/>
          </p:spPr>
          <p:txBody>
            <a:bodyPr/>
            <a:lstStyle/>
            <a:p>
              <a:endParaRPr lang="en-US"/>
            </a:p>
          </p:txBody>
        </p:sp>
        <p:sp>
          <p:nvSpPr>
            <p:cNvPr id="52310" name="Line 86"/>
            <p:cNvSpPr>
              <a:spLocks noChangeAspect="1" noChangeShapeType="1"/>
            </p:cNvSpPr>
            <p:nvPr/>
          </p:nvSpPr>
          <p:spPr bwMode="auto">
            <a:xfrm>
              <a:off x="3160" y="14290"/>
              <a:ext cx="3134" cy="21"/>
            </a:xfrm>
            <a:prstGeom prst="line">
              <a:avLst/>
            </a:prstGeom>
            <a:noFill/>
            <a:ln w="15875">
              <a:solidFill>
                <a:srgbClr val="000000"/>
              </a:solidFill>
              <a:round/>
              <a:headEnd/>
              <a:tailEnd/>
            </a:ln>
            <a:effectLst/>
          </p:spPr>
          <p:txBody>
            <a:bodyPr/>
            <a:lstStyle/>
            <a:p>
              <a:endParaRPr lang="en-US"/>
            </a:p>
          </p:txBody>
        </p:sp>
        <p:sp>
          <p:nvSpPr>
            <p:cNvPr id="52311" name="Line 87"/>
            <p:cNvSpPr>
              <a:spLocks noChangeAspect="1" noChangeShapeType="1"/>
            </p:cNvSpPr>
            <p:nvPr/>
          </p:nvSpPr>
          <p:spPr bwMode="auto">
            <a:xfrm flipV="1">
              <a:off x="3200" y="4735"/>
              <a:ext cx="13" cy="1764"/>
            </a:xfrm>
            <a:prstGeom prst="line">
              <a:avLst/>
            </a:prstGeom>
            <a:noFill/>
            <a:ln w="15875">
              <a:solidFill>
                <a:srgbClr val="000000"/>
              </a:solidFill>
              <a:round/>
              <a:headEnd/>
              <a:tailEnd/>
            </a:ln>
            <a:effectLst/>
          </p:spPr>
          <p:txBody>
            <a:bodyPr/>
            <a:lstStyle/>
            <a:p>
              <a:endParaRPr lang="en-US"/>
            </a:p>
          </p:txBody>
        </p:sp>
        <p:sp>
          <p:nvSpPr>
            <p:cNvPr id="52312" name="Line 88"/>
            <p:cNvSpPr>
              <a:spLocks noChangeAspect="1" noChangeShapeType="1"/>
            </p:cNvSpPr>
            <p:nvPr/>
          </p:nvSpPr>
          <p:spPr bwMode="auto">
            <a:xfrm flipH="1" flipV="1">
              <a:off x="2475" y="11035"/>
              <a:ext cx="1488" cy="1071"/>
            </a:xfrm>
            <a:prstGeom prst="line">
              <a:avLst/>
            </a:prstGeom>
            <a:noFill/>
            <a:ln w="15875">
              <a:solidFill>
                <a:srgbClr val="000000"/>
              </a:solidFill>
              <a:round/>
              <a:headEnd/>
              <a:tailEnd/>
            </a:ln>
            <a:effectLst/>
          </p:spPr>
          <p:txBody>
            <a:bodyPr/>
            <a:lstStyle/>
            <a:p>
              <a:endParaRPr lang="en-US"/>
            </a:p>
          </p:txBody>
        </p:sp>
        <p:sp>
          <p:nvSpPr>
            <p:cNvPr id="52313" name="Line 89"/>
            <p:cNvSpPr>
              <a:spLocks noChangeAspect="1" noChangeShapeType="1"/>
            </p:cNvSpPr>
            <p:nvPr/>
          </p:nvSpPr>
          <p:spPr bwMode="auto">
            <a:xfrm flipV="1">
              <a:off x="2475" y="9985"/>
              <a:ext cx="1488" cy="1071"/>
            </a:xfrm>
            <a:prstGeom prst="line">
              <a:avLst/>
            </a:prstGeom>
            <a:noFill/>
            <a:ln w="15875">
              <a:solidFill>
                <a:srgbClr val="000000"/>
              </a:solidFill>
              <a:round/>
              <a:headEnd/>
              <a:tailEnd/>
            </a:ln>
            <a:effectLst/>
          </p:spPr>
          <p:txBody>
            <a:bodyPr/>
            <a:lstStyle/>
            <a:p>
              <a:endParaRPr lang="en-US"/>
            </a:p>
          </p:txBody>
        </p:sp>
        <p:sp>
          <p:nvSpPr>
            <p:cNvPr id="52314" name="Line 90"/>
            <p:cNvSpPr>
              <a:spLocks noChangeAspect="1" noChangeShapeType="1"/>
            </p:cNvSpPr>
            <p:nvPr/>
          </p:nvSpPr>
          <p:spPr bwMode="auto">
            <a:xfrm flipH="1" flipV="1">
              <a:off x="2475" y="8998"/>
              <a:ext cx="1488" cy="1008"/>
            </a:xfrm>
            <a:prstGeom prst="line">
              <a:avLst/>
            </a:prstGeom>
            <a:noFill/>
            <a:ln w="15875">
              <a:solidFill>
                <a:srgbClr val="000000"/>
              </a:solidFill>
              <a:round/>
              <a:headEnd/>
              <a:tailEnd/>
            </a:ln>
            <a:effectLst/>
          </p:spPr>
          <p:txBody>
            <a:bodyPr/>
            <a:lstStyle/>
            <a:p>
              <a:endParaRPr lang="en-US"/>
            </a:p>
          </p:txBody>
        </p:sp>
        <p:sp>
          <p:nvSpPr>
            <p:cNvPr id="52315" name="Line 91"/>
            <p:cNvSpPr>
              <a:spLocks noChangeAspect="1" noChangeShapeType="1"/>
            </p:cNvSpPr>
            <p:nvPr/>
          </p:nvSpPr>
          <p:spPr bwMode="auto">
            <a:xfrm flipV="1">
              <a:off x="2475" y="7990"/>
              <a:ext cx="1488" cy="1029"/>
            </a:xfrm>
            <a:prstGeom prst="line">
              <a:avLst/>
            </a:prstGeom>
            <a:noFill/>
            <a:ln w="15875">
              <a:solidFill>
                <a:srgbClr val="000000"/>
              </a:solidFill>
              <a:round/>
              <a:headEnd/>
              <a:tailEnd/>
            </a:ln>
            <a:effectLst/>
          </p:spPr>
          <p:txBody>
            <a:bodyPr/>
            <a:lstStyle/>
            <a:p>
              <a:endParaRPr lang="en-US"/>
            </a:p>
          </p:txBody>
        </p:sp>
        <p:sp>
          <p:nvSpPr>
            <p:cNvPr id="52316" name="Line 92"/>
            <p:cNvSpPr>
              <a:spLocks noChangeAspect="1" noChangeShapeType="1"/>
            </p:cNvSpPr>
            <p:nvPr/>
          </p:nvSpPr>
          <p:spPr bwMode="auto">
            <a:xfrm flipH="1" flipV="1">
              <a:off x="2475" y="6898"/>
              <a:ext cx="1488" cy="1113"/>
            </a:xfrm>
            <a:prstGeom prst="line">
              <a:avLst/>
            </a:prstGeom>
            <a:noFill/>
            <a:ln w="15875">
              <a:solidFill>
                <a:srgbClr val="000000"/>
              </a:solidFill>
              <a:round/>
              <a:headEnd/>
              <a:tailEnd/>
            </a:ln>
            <a:effectLst/>
          </p:spPr>
          <p:txBody>
            <a:bodyPr/>
            <a:lstStyle/>
            <a:p>
              <a:endParaRPr lang="en-US"/>
            </a:p>
          </p:txBody>
        </p:sp>
        <p:sp>
          <p:nvSpPr>
            <p:cNvPr id="52317" name="Line 93"/>
            <p:cNvSpPr>
              <a:spLocks noChangeAspect="1" noChangeShapeType="1"/>
            </p:cNvSpPr>
            <p:nvPr/>
          </p:nvSpPr>
          <p:spPr bwMode="auto">
            <a:xfrm flipH="1">
              <a:off x="3199" y="12085"/>
              <a:ext cx="764" cy="546"/>
            </a:xfrm>
            <a:prstGeom prst="line">
              <a:avLst/>
            </a:prstGeom>
            <a:noFill/>
            <a:ln w="15875">
              <a:solidFill>
                <a:srgbClr val="000000"/>
              </a:solidFill>
              <a:round/>
              <a:headEnd/>
              <a:tailEnd/>
            </a:ln>
            <a:effectLst/>
          </p:spPr>
          <p:txBody>
            <a:bodyPr/>
            <a:lstStyle/>
            <a:p>
              <a:endParaRPr lang="en-US"/>
            </a:p>
          </p:txBody>
        </p:sp>
        <p:sp>
          <p:nvSpPr>
            <p:cNvPr id="52318" name="Line 94"/>
            <p:cNvSpPr>
              <a:spLocks noChangeAspect="1" noChangeShapeType="1"/>
            </p:cNvSpPr>
            <p:nvPr/>
          </p:nvSpPr>
          <p:spPr bwMode="auto">
            <a:xfrm flipV="1">
              <a:off x="2475" y="6373"/>
              <a:ext cx="737" cy="546"/>
            </a:xfrm>
            <a:prstGeom prst="line">
              <a:avLst/>
            </a:prstGeom>
            <a:noFill/>
            <a:ln w="15875">
              <a:solidFill>
                <a:srgbClr val="000000"/>
              </a:solidFill>
              <a:round/>
              <a:headEnd/>
              <a:tailEnd/>
            </a:ln>
            <a:effectLst/>
          </p:spPr>
          <p:txBody>
            <a:bodyPr/>
            <a:lstStyle/>
            <a:p>
              <a:endParaRPr lang="en-US"/>
            </a:p>
          </p:txBody>
        </p:sp>
        <p:sp>
          <p:nvSpPr>
            <p:cNvPr id="52319" name="Line 95"/>
            <p:cNvSpPr>
              <a:spLocks noChangeAspect="1" noChangeShapeType="1"/>
            </p:cNvSpPr>
            <p:nvPr/>
          </p:nvSpPr>
          <p:spPr bwMode="auto">
            <a:xfrm flipV="1">
              <a:off x="3199" y="12505"/>
              <a:ext cx="13" cy="1743"/>
            </a:xfrm>
            <a:prstGeom prst="line">
              <a:avLst/>
            </a:prstGeom>
            <a:noFill/>
            <a:ln w="15875">
              <a:solidFill>
                <a:srgbClr val="000000"/>
              </a:solidFill>
              <a:round/>
              <a:headEnd/>
              <a:tailEnd/>
            </a:ln>
            <a:effectLst/>
          </p:spPr>
          <p:txBody>
            <a:bodyPr/>
            <a:lstStyle/>
            <a:p>
              <a:endParaRPr lang="en-US"/>
            </a:p>
          </p:txBody>
        </p:sp>
        <p:sp>
          <p:nvSpPr>
            <p:cNvPr id="52320" name="Freeform 96"/>
            <p:cNvSpPr>
              <a:spLocks noChangeAspect="1"/>
            </p:cNvSpPr>
            <p:nvPr/>
          </p:nvSpPr>
          <p:spPr bwMode="auto">
            <a:xfrm>
              <a:off x="6505" y="31"/>
              <a:ext cx="11654" cy="18627"/>
            </a:xfrm>
            <a:custGeom>
              <a:avLst/>
              <a:gdLst/>
              <a:ahLst/>
              <a:cxnLst>
                <a:cxn ang="0">
                  <a:pos x="19977" y="10011"/>
                </a:cxn>
                <a:cxn ang="0">
                  <a:pos x="0" y="0"/>
                </a:cxn>
                <a:cxn ang="0">
                  <a:pos x="0" y="19977"/>
                </a:cxn>
                <a:cxn ang="0">
                  <a:pos x="19977" y="10011"/>
                </a:cxn>
              </a:cxnLst>
              <a:rect l="0" t="0" r="r" b="b"/>
              <a:pathLst>
                <a:path w="20000" h="20000">
                  <a:moveTo>
                    <a:pt x="19977" y="10011"/>
                  </a:moveTo>
                  <a:lnTo>
                    <a:pt x="0" y="0"/>
                  </a:lnTo>
                  <a:lnTo>
                    <a:pt x="0" y="19977"/>
                  </a:lnTo>
                  <a:lnTo>
                    <a:pt x="19977" y="10011"/>
                  </a:lnTo>
                  <a:close/>
                </a:path>
              </a:pathLst>
            </a:custGeom>
            <a:solidFill>
              <a:srgbClr val="FFFFFF"/>
            </a:solidFill>
            <a:ln w="15875" cap="flat">
              <a:solidFill>
                <a:srgbClr val="000000"/>
              </a:solidFill>
              <a:prstDash val="solid"/>
              <a:round/>
              <a:headEnd type="none" w="med" len="med"/>
              <a:tailEnd type="none" w="med" len="med"/>
            </a:ln>
            <a:effectLst/>
          </p:spPr>
          <p:txBody>
            <a:bodyPr/>
            <a:lstStyle/>
            <a:p>
              <a:endParaRPr lang="en-US"/>
            </a:p>
          </p:txBody>
        </p:sp>
        <p:sp>
          <p:nvSpPr>
            <p:cNvPr id="52321" name="Line 97"/>
            <p:cNvSpPr>
              <a:spLocks noChangeAspect="1" noChangeShapeType="1"/>
            </p:cNvSpPr>
            <p:nvPr/>
          </p:nvSpPr>
          <p:spPr bwMode="auto">
            <a:xfrm>
              <a:off x="18080" y="9481"/>
              <a:ext cx="1923" cy="21"/>
            </a:xfrm>
            <a:prstGeom prst="line">
              <a:avLst/>
            </a:prstGeom>
            <a:noFill/>
            <a:ln w="15875">
              <a:solidFill>
                <a:srgbClr val="000000"/>
              </a:solidFill>
              <a:round/>
              <a:headEnd/>
              <a:tailEnd/>
            </a:ln>
            <a:effectLst/>
          </p:spPr>
          <p:txBody>
            <a:bodyPr/>
            <a:lstStyle/>
            <a:p>
              <a:endParaRPr lang="en-US"/>
            </a:p>
          </p:txBody>
        </p:sp>
        <p:sp>
          <p:nvSpPr>
            <p:cNvPr id="52322" name="Rectangle 98"/>
            <p:cNvSpPr>
              <a:spLocks noChangeAspect="1" noChangeArrowheads="1"/>
            </p:cNvSpPr>
            <p:nvPr/>
          </p:nvSpPr>
          <p:spPr bwMode="auto">
            <a:xfrm>
              <a:off x="7321" y="430"/>
              <a:ext cx="7717" cy="7896"/>
            </a:xfrm>
            <a:prstGeom prst="rect">
              <a:avLst/>
            </a:prstGeom>
            <a:noFill/>
            <a:ln w="15875">
              <a:noFill/>
              <a:miter lim="800000"/>
              <a:headEnd/>
              <a:tailEnd/>
            </a:ln>
            <a:effectLst/>
          </p:spPr>
          <p:txBody>
            <a:bodyPr lIns="0" tIns="0" rIns="0" bIns="0"/>
            <a:lstStyle/>
            <a:p>
              <a:pPr algn="l" eaLnBrk="1" hangingPunct="1"/>
              <a:r>
                <a:rPr lang="en-US" sz="1200" b="1" noProof="1">
                  <a:solidFill>
                    <a:srgbClr val="000000"/>
                  </a:solidFill>
                </a:rPr>
                <a:t>-</a:t>
              </a:r>
              <a:endParaRPr lang="en-US" sz="1600"/>
            </a:p>
          </p:txBody>
        </p:sp>
        <p:sp>
          <p:nvSpPr>
            <p:cNvPr id="52323" name="Rectangle 99"/>
            <p:cNvSpPr>
              <a:spLocks noChangeAspect="1" noChangeArrowheads="1"/>
            </p:cNvSpPr>
            <p:nvPr/>
          </p:nvSpPr>
          <p:spPr bwMode="auto">
            <a:xfrm>
              <a:off x="7124" y="12652"/>
              <a:ext cx="6729" cy="7245"/>
            </a:xfrm>
            <a:prstGeom prst="rect">
              <a:avLst/>
            </a:prstGeom>
            <a:noFill/>
            <a:ln w="15875">
              <a:noFill/>
              <a:miter lim="800000"/>
              <a:headEnd/>
              <a:tailEnd/>
            </a:ln>
            <a:effectLst/>
          </p:spPr>
          <p:txBody>
            <a:bodyPr lIns="0" tIns="0" rIns="0" bIns="0"/>
            <a:lstStyle/>
            <a:p>
              <a:pPr algn="l" eaLnBrk="1" hangingPunct="1"/>
              <a:r>
                <a:rPr lang="en-US" sz="1200" b="1" noProof="1">
                  <a:solidFill>
                    <a:srgbClr val="000000"/>
                  </a:solidFill>
                </a:rPr>
                <a:t>+</a:t>
              </a:r>
              <a:endParaRPr lang="en-US" sz="1600"/>
            </a:p>
          </p:txBody>
        </p:sp>
        <p:sp>
          <p:nvSpPr>
            <p:cNvPr id="52324" name="Line 100"/>
            <p:cNvSpPr>
              <a:spLocks noChangeAspect="1" noChangeShapeType="1"/>
            </p:cNvSpPr>
            <p:nvPr/>
          </p:nvSpPr>
          <p:spPr bwMode="auto">
            <a:xfrm flipH="1">
              <a:off x="-1" y="3181"/>
              <a:ext cx="6282" cy="21"/>
            </a:xfrm>
            <a:prstGeom prst="line">
              <a:avLst/>
            </a:prstGeom>
            <a:noFill/>
            <a:ln w="15875">
              <a:solidFill>
                <a:srgbClr val="000000"/>
              </a:solidFill>
              <a:round/>
              <a:headEnd/>
              <a:tailEnd/>
            </a:ln>
            <a:effectLst/>
          </p:spPr>
          <p:txBody>
            <a:bodyPr/>
            <a:lstStyle/>
            <a:p>
              <a:endParaRPr lang="en-US"/>
            </a:p>
          </p:txBody>
        </p:sp>
        <p:sp>
          <p:nvSpPr>
            <p:cNvPr id="52325" name="Line 101"/>
            <p:cNvSpPr>
              <a:spLocks noChangeAspect="1" noChangeShapeType="1"/>
            </p:cNvSpPr>
            <p:nvPr/>
          </p:nvSpPr>
          <p:spPr bwMode="auto">
            <a:xfrm flipH="1">
              <a:off x="118" y="15613"/>
              <a:ext cx="6281" cy="21"/>
            </a:xfrm>
            <a:prstGeom prst="line">
              <a:avLst/>
            </a:prstGeom>
            <a:noFill/>
            <a:ln w="15875">
              <a:solidFill>
                <a:srgbClr val="000000"/>
              </a:solidFill>
              <a:round/>
              <a:headEnd/>
              <a:tailEnd/>
            </a:ln>
            <a:effectLst/>
          </p:spPr>
          <p:txBody>
            <a:bodyPr/>
            <a:lstStyle/>
            <a:p>
              <a:endParaRPr lang="en-US"/>
            </a:p>
          </p:txBody>
        </p:sp>
      </p:grpSp>
      <p:grpSp>
        <p:nvGrpSpPr>
          <p:cNvPr id="52367" name="Group 143"/>
          <p:cNvGrpSpPr>
            <a:grpSpLocks noChangeAspect="1"/>
          </p:cNvGrpSpPr>
          <p:nvPr/>
        </p:nvGrpSpPr>
        <p:grpSpPr bwMode="auto">
          <a:xfrm rot="5400000">
            <a:off x="2593975" y="4318000"/>
            <a:ext cx="557213" cy="265113"/>
            <a:chOff x="0" y="0"/>
            <a:chExt cx="20000" cy="20000"/>
          </a:xfrm>
        </p:grpSpPr>
        <p:sp>
          <p:nvSpPr>
            <p:cNvPr id="52368" name="Freeform 144"/>
            <p:cNvSpPr>
              <a:spLocks noChangeAspect="1"/>
            </p:cNvSpPr>
            <p:nvPr/>
          </p:nvSpPr>
          <p:spPr bwMode="auto">
            <a:xfrm>
              <a:off x="5109" y="0"/>
              <a:ext cx="9738" cy="20000"/>
            </a:xfrm>
            <a:custGeom>
              <a:avLst/>
              <a:gdLst/>
              <a:ahLst/>
              <a:cxnLst>
                <a:cxn ang="0">
                  <a:pos x="19910" y="10000"/>
                </a:cxn>
                <a:cxn ang="0">
                  <a:pos x="19731" y="12000"/>
                </a:cxn>
                <a:cxn ang="0">
                  <a:pos x="19283" y="13636"/>
                </a:cxn>
                <a:cxn ang="0">
                  <a:pos x="18565" y="15455"/>
                </a:cxn>
                <a:cxn ang="0">
                  <a:pos x="17220" y="16818"/>
                </a:cxn>
                <a:cxn ang="0">
                  <a:pos x="15874" y="17909"/>
                </a:cxn>
                <a:cxn ang="0">
                  <a:pos x="14350" y="19000"/>
                </a:cxn>
                <a:cxn ang="0">
                  <a:pos x="12556" y="19727"/>
                </a:cxn>
                <a:cxn ang="0">
                  <a:pos x="10762" y="19909"/>
                </a:cxn>
                <a:cxn ang="0">
                  <a:pos x="8969" y="19909"/>
                </a:cxn>
                <a:cxn ang="0">
                  <a:pos x="7175" y="19727"/>
                </a:cxn>
                <a:cxn ang="0">
                  <a:pos x="5381" y="19000"/>
                </a:cxn>
                <a:cxn ang="0">
                  <a:pos x="3857" y="17909"/>
                </a:cxn>
                <a:cxn ang="0">
                  <a:pos x="2511" y="16818"/>
                </a:cxn>
                <a:cxn ang="0">
                  <a:pos x="1614" y="15455"/>
                </a:cxn>
                <a:cxn ang="0">
                  <a:pos x="717" y="13636"/>
                </a:cxn>
                <a:cxn ang="0">
                  <a:pos x="0" y="12000"/>
                </a:cxn>
                <a:cxn ang="0">
                  <a:pos x="0" y="10000"/>
                </a:cxn>
                <a:cxn ang="0">
                  <a:pos x="0" y="7909"/>
                </a:cxn>
                <a:cxn ang="0">
                  <a:pos x="717" y="6364"/>
                </a:cxn>
                <a:cxn ang="0">
                  <a:pos x="1614" y="4545"/>
                </a:cxn>
                <a:cxn ang="0">
                  <a:pos x="2511" y="3182"/>
                </a:cxn>
                <a:cxn ang="0">
                  <a:pos x="3857" y="2000"/>
                </a:cxn>
                <a:cxn ang="0">
                  <a:pos x="5381" y="909"/>
                </a:cxn>
                <a:cxn ang="0">
                  <a:pos x="7175" y="182"/>
                </a:cxn>
                <a:cxn ang="0">
                  <a:pos x="8969" y="0"/>
                </a:cxn>
                <a:cxn ang="0">
                  <a:pos x="10762" y="0"/>
                </a:cxn>
                <a:cxn ang="0">
                  <a:pos x="12556" y="182"/>
                </a:cxn>
                <a:cxn ang="0">
                  <a:pos x="14350" y="909"/>
                </a:cxn>
                <a:cxn ang="0">
                  <a:pos x="15874" y="2000"/>
                </a:cxn>
                <a:cxn ang="0">
                  <a:pos x="17220" y="3182"/>
                </a:cxn>
                <a:cxn ang="0">
                  <a:pos x="18565" y="4545"/>
                </a:cxn>
                <a:cxn ang="0">
                  <a:pos x="19283" y="6364"/>
                </a:cxn>
                <a:cxn ang="0">
                  <a:pos x="19731" y="7909"/>
                </a:cxn>
                <a:cxn ang="0">
                  <a:pos x="19910" y="9727"/>
                </a:cxn>
                <a:cxn ang="0">
                  <a:pos x="19910" y="10000"/>
                </a:cxn>
              </a:cxnLst>
              <a:rect l="0" t="0" r="r" b="b"/>
              <a:pathLst>
                <a:path w="20000" h="20000">
                  <a:moveTo>
                    <a:pt x="19910" y="10000"/>
                  </a:moveTo>
                  <a:lnTo>
                    <a:pt x="19731" y="12000"/>
                  </a:lnTo>
                  <a:lnTo>
                    <a:pt x="19283" y="13636"/>
                  </a:lnTo>
                  <a:lnTo>
                    <a:pt x="18565" y="15455"/>
                  </a:lnTo>
                  <a:lnTo>
                    <a:pt x="17220" y="16818"/>
                  </a:lnTo>
                  <a:lnTo>
                    <a:pt x="15874" y="17909"/>
                  </a:lnTo>
                  <a:lnTo>
                    <a:pt x="14350" y="19000"/>
                  </a:lnTo>
                  <a:lnTo>
                    <a:pt x="12556" y="19727"/>
                  </a:lnTo>
                  <a:lnTo>
                    <a:pt x="10762" y="19909"/>
                  </a:lnTo>
                  <a:lnTo>
                    <a:pt x="8969" y="19909"/>
                  </a:lnTo>
                  <a:lnTo>
                    <a:pt x="7175" y="19727"/>
                  </a:lnTo>
                  <a:lnTo>
                    <a:pt x="5381" y="19000"/>
                  </a:lnTo>
                  <a:lnTo>
                    <a:pt x="3857" y="17909"/>
                  </a:lnTo>
                  <a:lnTo>
                    <a:pt x="2511" y="16818"/>
                  </a:lnTo>
                  <a:lnTo>
                    <a:pt x="1614" y="15455"/>
                  </a:lnTo>
                  <a:lnTo>
                    <a:pt x="717" y="13636"/>
                  </a:lnTo>
                  <a:lnTo>
                    <a:pt x="0" y="12000"/>
                  </a:lnTo>
                  <a:lnTo>
                    <a:pt x="0" y="10000"/>
                  </a:lnTo>
                  <a:lnTo>
                    <a:pt x="0" y="7909"/>
                  </a:lnTo>
                  <a:lnTo>
                    <a:pt x="717" y="6364"/>
                  </a:lnTo>
                  <a:lnTo>
                    <a:pt x="1614" y="4545"/>
                  </a:lnTo>
                  <a:lnTo>
                    <a:pt x="2511" y="3182"/>
                  </a:lnTo>
                  <a:lnTo>
                    <a:pt x="3857" y="2000"/>
                  </a:lnTo>
                  <a:lnTo>
                    <a:pt x="5381" y="909"/>
                  </a:lnTo>
                  <a:lnTo>
                    <a:pt x="7175" y="182"/>
                  </a:lnTo>
                  <a:lnTo>
                    <a:pt x="8969" y="0"/>
                  </a:lnTo>
                  <a:lnTo>
                    <a:pt x="10762" y="0"/>
                  </a:lnTo>
                  <a:lnTo>
                    <a:pt x="12556" y="182"/>
                  </a:lnTo>
                  <a:lnTo>
                    <a:pt x="14350" y="909"/>
                  </a:lnTo>
                  <a:lnTo>
                    <a:pt x="15874" y="2000"/>
                  </a:lnTo>
                  <a:lnTo>
                    <a:pt x="17220" y="3182"/>
                  </a:lnTo>
                  <a:lnTo>
                    <a:pt x="18565" y="4545"/>
                  </a:lnTo>
                  <a:lnTo>
                    <a:pt x="19283" y="6364"/>
                  </a:lnTo>
                  <a:lnTo>
                    <a:pt x="19731" y="7909"/>
                  </a:lnTo>
                  <a:lnTo>
                    <a:pt x="19910" y="9727"/>
                  </a:lnTo>
                  <a:lnTo>
                    <a:pt x="19910" y="10000"/>
                  </a:lnTo>
                  <a:close/>
                </a:path>
              </a:pathLst>
            </a:custGeom>
            <a:noFill/>
            <a:ln w="15875" cap="flat">
              <a:solidFill>
                <a:srgbClr val="000000"/>
              </a:solidFill>
              <a:prstDash val="solid"/>
              <a:round/>
              <a:headEnd type="none" w="med" len="med"/>
              <a:tailEnd type="none" w="med" len="med"/>
            </a:ln>
            <a:effectLst/>
          </p:spPr>
          <p:txBody>
            <a:bodyPr/>
            <a:lstStyle/>
            <a:p>
              <a:endParaRPr lang="en-US"/>
            </a:p>
          </p:txBody>
        </p:sp>
        <p:sp>
          <p:nvSpPr>
            <p:cNvPr id="52369" name="Line 145"/>
            <p:cNvSpPr>
              <a:spLocks noChangeAspect="1" noChangeShapeType="1"/>
            </p:cNvSpPr>
            <p:nvPr/>
          </p:nvSpPr>
          <p:spPr bwMode="auto">
            <a:xfrm flipH="1">
              <a:off x="0" y="10000"/>
              <a:ext cx="5371" cy="91"/>
            </a:xfrm>
            <a:prstGeom prst="line">
              <a:avLst/>
            </a:prstGeom>
            <a:noFill/>
            <a:ln w="15875">
              <a:solidFill>
                <a:srgbClr val="000000"/>
              </a:solidFill>
              <a:round/>
              <a:headEnd/>
              <a:tailEnd/>
            </a:ln>
            <a:effectLst/>
          </p:spPr>
          <p:txBody>
            <a:bodyPr/>
            <a:lstStyle/>
            <a:p>
              <a:endParaRPr lang="en-US"/>
            </a:p>
          </p:txBody>
        </p:sp>
        <p:sp>
          <p:nvSpPr>
            <p:cNvPr id="52370" name="Line 146"/>
            <p:cNvSpPr>
              <a:spLocks noChangeAspect="1" noChangeShapeType="1"/>
            </p:cNvSpPr>
            <p:nvPr/>
          </p:nvSpPr>
          <p:spPr bwMode="auto">
            <a:xfrm>
              <a:off x="14585" y="10000"/>
              <a:ext cx="5415" cy="91"/>
            </a:xfrm>
            <a:prstGeom prst="line">
              <a:avLst/>
            </a:prstGeom>
            <a:noFill/>
            <a:ln w="15875">
              <a:solidFill>
                <a:srgbClr val="000000"/>
              </a:solidFill>
              <a:round/>
              <a:headEnd/>
              <a:tailEnd/>
            </a:ln>
            <a:effectLst/>
          </p:spPr>
          <p:txBody>
            <a:bodyPr/>
            <a:lstStyle/>
            <a:p>
              <a:endParaRPr lang="en-US"/>
            </a:p>
          </p:txBody>
        </p:sp>
        <p:sp>
          <p:nvSpPr>
            <p:cNvPr id="52371" name="Freeform 147"/>
            <p:cNvSpPr>
              <a:spLocks noChangeAspect="1"/>
            </p:cNvSpPr>
            <p:nvPr/>
          </p:nvSpPr>
          <p:spPr bwMode="auto">
            <a:xfrm>
              <a:off x="7424" y="6364"/>
              <a:ext cx="1746" cy="3727"/>
            </a:xfrm>
            <a:custGeom>
              <a:avLst/>
              <a:gdLst/>
              <a:ahLst/>
              <a:cxnLst>
                <a:cxn ang="0">
                  <a:pos x="0" y="19512"/>
                </a:cxn>
                <a:cxn ang="0">
                  <a:pos x="0" y="18049"/>
                </a:cxn>
                <a:cxn ang="0">
                  <a:pos x="1000" y="15610"/>
                </a:cxn>
                <a:cxn ang="0">
                  <a:pos x="3500" y="13171"/>
                </a:cxn>
                <a:cxn ang="0">
                  <a:pos x="5000" y="12195"/>
                </a:cxn>
                <a:cxn ang="0">
                  <a:pos x="5000" y="10732"/>
                </a:cxn>
                <a:cxn ang="0">
                  <a:pos x="6000" y="8293"/>
                </a:cxn>
                <a:cxn ang="0">
                  <a:pos x="6000" y="8293"/>
                </a:cxn>
                <a:cxn ang="0">
                  <a:pos x="7500" y="7317"/>
                </a:cxn>
                <a:cxn ang="0">
                  <a:pos x="10000" y="4878"/>
                </a:cxn>
                <a:cxn ang="0">
                  <a:pos x="11000" y="3415"/>
                </a:cxn>
                <a:cxn ang="0">
                  <a:pos x="12500" y="3415"/>
                </a:cxn>
                <a:cxn ang="0">
                  <a:pos x="13500" y="2439"/>
                </a:cxn>
                <a:cxn ang="0">
                  <a:pos x="13500" y="976"/>
                </a:cxn>
                <a:cxn ang="0">
                  <a:pos x="17500" y="976"/>
                </a:cxn>
                <a:cxn ang="0">
                  <a:pos x="18500" y="0"/>
                </a:cxn>
                <a:cxn ang="0">
                  <a:pos x="19500" y="0"/>
                </a:cxn>
              </a:cxnLst>
              <a:rect l="0" t="0" r="r" b="b"/>
              <a:pathLst>
                <a:path w="20000" h="20000">
                  <a:moveTo>
                    <a:pt x="0" y="19512"/>
                  </a:moveTo>
                  <a:lnTo>
                    <a:pt x="0" y="18049"/>
                  </a:lnTo>
                  <a:lnTo>
                    <a:pt x="1000" y="15610"/>
                  </a:lnTo>
                  <a:lnTo>
                    <a:pt x="3500" y="13171"/>
                  </a:lnTo>
                  <a:lnTo>
                    <a:pt x="5000" y="12195"/>
                  </a:lnTo>
                  <a:lnTo>
                    <a:pt x="5000" y="10732"/>
                  </a:lnTo>
                  <a:lnTo>
                    <a:pt x="6000" y="8293"/>
                  </a:lnTo>
                  <a:lnTo>
                    <a:pt x="7500" y="7317"/>
                  </a:lnTo>
                  <a:lnTo>
                    <a:pt x="10000" y="4878"/>
                  </a:lnTo>
                  <a:lnTo>
                    <a:pt x="11000" y="3415"/>
                  </a:lnTo>
                  <a:lnTo>
                    <a:pt x="12500" y="3415"/>
                  </a:lnTo>
                  <a:lnTo>
                    <a:pt x="13500" y="2439"/>
                  </a:lnTo>
                  <a:lnTo>
                    <a:pt x="13500" y="976"/>
                  </a:lnTo>
                  <a:lnTo>
                    <a:pt x="17500" y="976"/>
                  </a:lnTo>
                  <a:lnTo>
                    <a:pt x="18500" y="0"/>
                  </a:lnTo>
                  <a:lnTo>
                    <a:pt x="19500" y="0"/>
                  </a:lnTo>
                </a:path>
              </a:pathLst>
            </a:custGeom>
            <a:noFill/>
            <a:ln w="15875" cap="flat">
              <a:solidFill>
                <a:srgbClr val="000000"/>
              </a:solidFill>
              <a:prstDash val="solid"/>
              <a:round/>
              <a:headEnd type="none" w="med" len="med"/>
              <a:tailEnd type="none" w="med" len="med"/>
            </a:ln>
            <a:effectLst/>
          </p:spPr>
          <p:txBody>
            <a:bodyPr/>
            <a:lstStyle/>
            <a:p>
              <a:endParaRPr lang="en-US"/>
            </a:p>
          </p:txBody>
        </p:sp>
        <p:sp>
          <p:nvSpPr>
            <p:cNvPr id="52372" name="Freeform 148"/>
            <p:cNvSpPr>
              <a:spLocks noChangeAspect="1"/>
            </p:cNvSpPr>
            <p:nvPr/>
          </p:nvSpPr>
          <p:spPr bwMode="auto">
            <a:xfrm>
              <a:off x="8603" y="6091"/>
              <a:ext cx="2445" cy="6727"/>
            </a:xfrm>
            <a:custGeom>
              <a:avLst/>
              <a:gdLst/>
              <a:ahLst/>
              <a:cxnLst>
                <a:cxn ang="0">
                  <a:pos x="0" y="0"/>
                </a:cxn>
                <a:cxn ang="0">
                  <a:pos x="1071" y="0"/>
                </a:cxn>
                <a:cxn ang="0">
                  <a:pos x="1786" y="811"/>
                </a:cxn>
                <a:cxn ang="0">
                  <a:pos x="2857" y="2162"/>
                </a:cxn>
                <a:cxn ang="0">
                  <a:pos x="4286" y="3514"/>
                </a:cxn>
                <a:cxn ang="0">
                  <a:pos x="5357" y="4865"/>
                </a:cxn>
                <a:cxn ang="0">
                  <a:pos x="6071" y="6757"/>
                </a:cxn>
                <a:cxn ang="0">
                  <a:pos x="7857" y="8108"/>
                </a:cxn>
                <a:cxn ang="0">
                  <a:pos x="8929" y="10270"/>
                </a:cxn>
                <a:cxn ang="0">
                  <a:pos x="9643" y="12162"/>
                </a:cxn>
                <a:cxn ang="0">
                  <a:pos x="11429" y="12973"/>
                </a:cxn>
                <a:cxn ang="0">
                  <a:pos x="12500" y="14865"/>
                </a:cxn>
                <a:cxn ang="0">
                  <a:pos x="14286" y="16216"/>
                </a:cxn>
                <a:cxn ang="0">
                  <a:pos x="15000" y="17568"/>
                </a:cxn>
                <a:cxn ang="0">
                  <a:pos x="16071" y="18919"/>
                </a:cxn>
                <a:cxn ang="0">
                  <a:pos x="17857" y="19730"/>
                </a:cxn>
                <a:cxn ang="0">
                  <a:pos x="19643" y="19730"/>
                </a:cxn>
              </a:cxnLst>
              <a:rect l="0" t="0" r="r" b="b"/>
              <a:pathLst>
                <a:path w="20000" h="20000">
                  <a:moveTo>
                    <a:pt x="0" y="0"/>
                  </a:moveTo>
                  <a:lnTo>
                    <a:pt x="1071" y="0"/>
                  </a:lnTo>
                  <a:lnTo>
                    <a:pt x="1786" y="811"/>
                  </a:lnTo>
                  <a:lnTo>
                    <a:pt x="2857" y="2162"/>
                  </a:lnTo>
                  <a:lnTo>
                    <a:pt x="4286" y="3514"/>
                  </a:lnTo>
                  <a:lnTo>
                    <a:pt x="5357" y="4865"/>
                  </a:lnTo>
                  <a:lnTo>
                    <a:pt x="6071" y="6757"/>
                  </a:lnTo>
                  <a:lnTo>
                    <a:pt x="7857" y="8108"/>
                  </a:lnTo>
                  <a:lnTo>
                    <a:pt x="8929" y="10270"/>
                  </a:lnTo>
                  <a:lnTo>
                    <a:pt x="9643" y="12162"/>
                  </a:lnTo>
                  <a:lnTo>
                    <a:pt x="11429" y="12973"/>
                  </a:lnTo>
                  <a:lnTo>
                    <a:pt x="12500" y="14865"/>
                  </a:lnTo>
                  <a:lnTo>
                    <a:pt x="14286" y="16216"/>
                  </a:lnTo>
                  <a:lnTo>
                    <a:pt x="15000" y="17568"/>
                  </a:lnTo>
                  <a:lnTo>
                    <a:pt x="16071" y="18919"/>
                  </a:lnTo>
                  <a:lnTo>
                    <a:pt x="17857" y="19730"/>
                  </a:lnTo>
                  <a:lnTo>
                    <a:pt x="19643" y="19730"/>
                  </a:lnTo>
                </a:path>
              </a:pathLst>
            </a:custGeom>
            <a:noFill/>
            <a:ln w="15875" cap="flat">
              <a:solidFill>
                <a:srgbClr val="000000"/>
              </a:solidFill>
              <a:prstDash val="solid"/>
              <a:round/>
              <a:headEnd type="none" w="med" len="med"/>
              <a:tailEnd type="none" w="med" len="med"/>
            </a:ln>
            <a:effectLst/>
          </p:spPr>
          <p:txBody>
            <a:bodyPr/>
            <a:lstStyle/>
            <a:p>
              <a:endParaRPr lang="en-US"/>
            </a:p>
          </p:txBody>
        </p:sp>
        <p:sp>
          <p:nvSpPr>
            <p:cNvPr id="52373" name="Freeform 149"/>
            <p:cNvSpPr>
              <a:spLocks noChangeAspect="1"/>
            </p:cNvSpPr>
            <p:nvPr/>
          </p:nvSpPr>
          <p:spPr bwMode="auto">
            <a:xfrm>
              <a:off x="11004" y="9545"/>
              <a:ext cx="1791" cy="3728"/>
            </a:xfrm>
            <a:custGeom>
              <a:avLst/>
              <a:gdLst/>
              <a:ahLst/>
              <a:cxnLst>
                <a:cxn ang="0">
                  <a:pos x="0" y="19512"/>
                </a:cxn>
                <a:cxn ang="0">
                  <a:pos x="2439" y="18049"/>
                </a:cxn>
                <a:cxn ang="0">
                  <a:pos x="3415" y="18049"/>
                </a:cxn>
                <a:cxn ang="0">
                  <a:pos x="4878" y="17073"/>
                </a:cxn>
                <a:cxn ang="0">
                  <a:pos x="7317" y="15610"/>
                </a:cxn>
                <a:cxn ang="0">
                  <a:pos x="8293" y="15610"/>
                </a:cxn>
                <a:cxn ang="0">
                  <a:pos x="8293" y="14634"/>
                </a:cxn>
                <a:cxn ang="0">
                  <a:pos x="9756" y="12195"/>
                </a:cxn>
                <a:cxn ang="0">
                  <a:pos x="12195" y="10732"/>
                </a:cxn>
                <a:cxn ang="0">
                  <a:pos x="13171" y="9756"/>
                </a:cxn>
                <a:cxn ang="0">
                  <a:pos x="13171" y="8293"/>
                </a:cxn>
                <a:cxn ang="0">
                  <a:pos x="13171" y="5854"/>
                </a:cxn>
                <a:cxn ang="0">
                  <a:pos x="14634" y="4878"/>
                </a:cxn>
                <a:cxn ang="0">
                  <a:pos x="15610" y="3415"/>
                </a:cxn>
                <a:cxn ang="0">
                  <a:pos x="17073" y="976"/>
                </a:cxn>
                <a:cxn ang="0">
                  <a:pos x="18049" y="976"/>
                </a:cxn>
                <a:cxn ang="0">
                  <a:pos x="19512" y="0"/>
                </a:cxn>
              </a:cxnLst>
              <a:rect l="0" t="0" r="r" b="b"/>
              <a:pathLst>
                <a:path w="20000" h="20000">
                  <a:moveTo>
                    <a:pt x="0" y="19512"/>
                  </a:moveTo>
                  <a:lnTo>
                    <a:pt x="2439" y="18049"/>
                  </a:lnTo>
                  <a:lnTo>
                    <a:pt x="3415" y="18049"/>
                  </a:lnTo>
                  <a:lnTo>
                    <a:pt x="4878" y="17073"/>
                  </a:lnTo>
                  <a:lnTo>
                    <a:pt x="7317" y="15610"/>
                  </a:lnTo>
                  <a:lnTo>
                    <a:pt x="8293" y="15610"/>
                  </a:lnTo>
                  <a:lnTo>
                    <a:pt x="8293" y="14634"/>
                  </a:lnTo>
                  <a:lnTo>
                    <a:pt x="9756" y="12195"/>
                  </a:lnTo>
                  <a:lnTo>
                    <a:pt x="12195" y="10732"/>
                  </a:lnTo>
                  <a:lnTo>
                    <a:pt x="13171" y="9756"/>
                  </a:lnTo>
                  <a:lnTo>
                    <a:pt x="13171" y="8293"/>
                  </a:lnTo>
                  <a:lnTo>
                    <a:pt x="13171" y="5854"/>
                  </a:lnTo>
                  <a:lnTo>
                    <a:pt x="14634" y="4878"/>
                  </a:lnTo>
                  <a:lnTo>
                    <a:pt x="15610" y="3415"/>
                  </a:lnTo>
                  <a:lnTo>
                    <a:pt x="17073" y="976"/>
                  </a:lnTo>
                  <a:lnTo>
                    <a:pt x="18049" y="976"/>
                  </a:lnTo>
                  <a:lnTo>
                    <a:pt x="19512" y="0"/>
                  </a:lnTo>
                </a:path>
              </a:pathLst>
            </a:custGeom>
            <a:noFill/>
            <a:ln w="15875" cap="flat">
              <a:solidFill>
                <a:srgbClr val="000000"/>
              </a:solidFill>
              <a:prstDash val="solid"/>
              <a:round/>
              <a:headEnd type="none" w="med" len="med"/>
              <a:tailEnd type="none" w="med" len="med"/>
            </a:ln>
            <a:effectLst/>
          </p:spPr>
          <p:txBody>
            <a:bodyPr/>
            <a:lstStyle/>
            <a:p>
              <a:endParaRPr lang="en-US"/>
            </a:p>
          </p:txBody>
        </p:sp>
      </p:grpSp>
      <p:sp>
        <p:nvSpPr>
          <p:cNvPr id="52374" name="Line 150"/>
          <p:cNvSpPr>
            <a:spLocks noChangeShapeType="1"/>
          </p:cNvSpPr>
          <p:nvPr/>
        </p:nvSpPr>
        <p:spPr bwMode="auto">
          <a:xfrm flipH="1">
            <a:off x="2878138" y="4176713"/>
            <a:ext cx="2011362" cy="0"/>
          </a:xfrm>
          <a:prstGeom prst="line">
            <a:avLst/>
          </a:prstGeom>
          <a:noFill/>
          <a:ln w="15875">
            <a:solidFill>
              <a:schemeClr val="tx1"/>
            </a:solidFill>
            <a:round/>
            <a:headEnd/>
            <a:tailEnd/>
          </a:ln>
          <a:effectLst/>
        </p:spPr>
        <p:txBody>
          <a:bodyPr/>
          <a:lstStyle/>
          <a:p>
            <a:endParaRPr lang="en-US"/>
          </a:p>
        </p:txBody>
      </p:sp>
      <p:sp>
        <p:nvSpPr>
          <p:cNvPr id="52375" name="Line 151"/>
          <p:cNvSpPr>
            <a:spLocks noChangeShapeType="1"/>
          </p:cNvSpPr>
          <p:nvPr/>
        </p:nvSpPr>
        <p:spPr bwMode="auto">
          <a:xfrm flipH="1">
            <a:off x="2868613" y="4727575"/>
            <a:ext cx="2011362" cy="0"/>
          </a:xfrm>
          <a:prstGeom prst="line">
            <a:avLst/>
          </a:prstGeom>
          <a:noFill/>
          <a:ln w="15875">
            <a:solidFill>
              <a:schemeClr val="tx1"/>
            </a:solidFill>
            <a:round/>
            <a:headEnd/>
            <a:tailEnd/>
          </a:ln>
          <a:effectLst/>
        </p:spPr>
        <p:txBody>
          <a:bodyPr/>
          <a:lstStyle/>
          <a:p>
            <a:endParaRPr lang="en-US"/>
          </a:p>
        </p:txBody>
      </p:sp>
      <p:sp>
        <p:nvSpPr>
          <p:cNvPr id="52376" name="Line 152"/>
          <p:cNvSpPr>
            <a:spLocks noChangeShapeType="1"/>
          </p:cNvSpPr>
          <p:nvPr/>
        </p:nvSpPr>
        <p:spPr bwMode="auto">
          <a:xfrm>
            <a:off x="3151188" y="5086350"/>
            <a:ext cx="2384425" cy="0"/>
          </a:xfrm>
          <a:prstGeom prst="line">
            <a:avLst/>
          </a:prstGeom>
          <a:noFill/>
          <a:ln w="15875">
            <a:solidFill>
              <a:schemeClr val="tx1"/>
            </a:solidFill>
            <a:round/>
            <a:headEnd/>
            <a:tailEnd/>
          </a:ln>
          <a:effectLst/>
        </p:spPr>
        <p:txBody>
          <a:bodyPr/>
          <a:lstStyle/>
          <a:p>
            <a:endParaRPr lang="en-US"/>
          </a:p>
        </p:txBody>
      </p:sp>
      <p:sp>
        <p:nvSpPr>
          <p:cNvPr id="52377" name="Line 153"/>
          <p:cNvSpPr>
            <a:spLocks noChangeShapeType="1"/>
          </p:cNvSpPr>
          <p:nvPr/>
        </p:nvSpPr>
        <p:spPr bwMode="auto">
          <a:xfrm flipV="1">
            <a:off x="5530850" y="4583113"/>
            <a:ext cx="0" cy="503237"/>
          </a:xfrm>
          <a:prstGeom prst="line">
            <a:avLst/>
          </a:prstGeom>
          <a:noFill/>
          <a:ln w="15875">
            <a:solidFill>
              <a:schemeClr val="tx1"/>
            </a:solidFill>
            <a:round/>
            <a:headEnd/>
            <a:tailEnd/>
          </a:ln>
          <a:effectLst/>
        </p:spPr>
        <p:txBody>
          <a:bodyPr/>
          <a:lstStyle/>
          <a:p>
            <a:endParaRPr lang="en-US"/>
          </a:p>
        </p:txBody>
      </p:sp>
      <p:grpSp>
        <p:nvGrpSpPr>
          <p:cNvPr id="52378" name="Group 154"/>
          <p:cNvGrpSpPr>
            <a:grpSpLocks noChangeAspect="1"/>
          </p:cNvGrpSpPr>
          <p:nvPr/>
        </p:nvGrpSpPr>
        <p:grpSpPr bwMode="auto">
          <a:xfrm>
            <a:off x="3067050" y="5110163"/>
            <a:ext cx="173038" cy="246062"/>
            <a:chOff x="17" y="0"/>
            <a:chExt cx="19964" cy="20000"/>
          </a:xfrm>
        </p:grpSpPr>
        <p:sp>
          <p:nvSpPr>
            <p:cNvPr id="52379" name="Line 155"/>
            <p:cNvSpPr>
              <a:spLocks noChangeAspect="1" noChangeShapeType="1"/>
            </p:cNvSpPr>
            <p:nvPr/>
          </p:nvSpPr>
          <p:spPr bwMode="auto">
            <a:xfrm>
              <a:off x="9401" y="0"/>
              <a:ext cx="92" cy="12129"/>
            </a:xfrm>
            <a:prstGeom prst="line">
              <a:avLst/>
            </a:prstGeom>
            <a:noFill/>
            <a:ln w="15875">
              <a:solidFill>
                <a:srgbClr val="000000"/>
              </a:solidFill>
              <a:round/>
              <a:headEnd/>
              <a:tailEnd/>
            </a:ln>
            <a:effectLst/>
          </p:spPr>
          <p:txBody>
            <a:bodyPr/>
            <a:lstStyle/>
            <a:p>
              <a:endParaRPr lang="en-US"/>
            </a:p>
          </p:txBody>
        </p:sp>
        <p:sp>
          <p:nvSpPr>
            <p:cNvPr id="52380" name="Line 156"/>
            <p:cNvSpPr>
              <a:spLocks noChangeAspect="1" noChangeShapeType="1"/>
            </p:cNvSpPr>
            <p:nvPr/>
          </p:nvSpPr>
          <p:spPr bwMode="auto">
            <a:xfrm>
              <a:off x="17" y="12387"/>
              <a:ext cx="19964" cy="65"/>
            </a:xfrm>
            <a:prstGeom prst="line">
              <a:avLst/>
            </a:prstGeom>
            <a:noFill/>
            <a:ln w="15875">
              <a:solidFill>
                <a:srgbClr val="000000"/>
              </a:solidFill>
              <a:round/>
              <a:headEnd/>
              <a:tailEnd/>
            </a:ln>
            <a:effectLst/>
          </p:spPr>
          <p:txBody>
            <a:bodyPr/>
            <a:lstStyle/>
            <a:p>
              <a:endParaRPr lang="en-US"/>
            </a:p>
          </p:txBody>
        </p:sp>
        <p:sp>
          <p:nvSpPr>
            <p:cNvPr id="52381" name="Line 157"/>
            <p:cNvSpPr>
              <a:spLocks noChangeAspect="1" noChangeShapeType="1"/>
            </p:cNvSpPr>
            <p:nvPr/>
          </p:nvSpPr>
          <p:spPr bwMode="auto">
            <a:xfrm>
              <a:off x="2777" y="15936"/>
              <a:ext cx="14076" cy="64"/>
            </a:xfrm>
            <a:prstGeom prst="line">
              <a:avLst/>
            </a:prstGeom>
            <a:noFill/>
            <a:ln w="15875">
              <a:solidFill>
                <a:srgbClr val="000000"/>
              </a:solidFill>
              <a:round/>
              <a:headEnd/>
              <a:tailEnd/>
            </a:ln>
            <a:effectLst/>
          </p:spPr>
          <p:txBody>
            <a:bodyPr/>
            <a:lstStyle/>
            <a:p>
              <a:endParaRPr lang="en-US"/>
            </a:p>
          </p:txBody>
        </p:sp>
        <p:sp>
          <p:nvSpPr>
            <p:cNvPr id="52382" name="Line 158"/>
            <p:cNvSpPr>
              <a:spLocks noChangeAspect="1" noChangeShapeType="1"/>
            </p:cNvSpPr>
            <p:nvPr/>
          </p:nvSpPr>
          <p:spPr bwMode="auto">
            <a:xfrm>
              <a:off x="5905" y="19935"/>
              <a:ext cx="7728" cy="65"/>
            </a:xfrm>
            <a:prstGeom prst="line">
              <a:avLst/>
            </a:prstGeom>
            <a:noFill/>
            <a:ln w="15875">
              <a:solidFill>
                <a:srgbClr val="000000"/>
              </a:solidFill>
              <a:round/>
              <a:headEnd/>
              <a:tailEnd/>
            </a:ln>
            <a:effectLst/>
          </p:spPr>
          <p:txBody>
            <a:bodyPr/>
            <a:lstStyle/>
            <a:p>
              <a:endParaRPr lang="en-US"/>
            </a:p>
          </p:txBody>
        </p:sp>
      </p:grpSp>
      <p:grpSp>
        <p:nvGrpSpPr>
          <p:cNvPr id="52389" name="Group 165"/>
          <p:cNvGrpSpPr>
            <a:grpSpLocks noChangeAspect="1"/>
          </p:cNvGrpSpPr>
          <p:nvPr/>
        </p:nvGrpSpPr>
        <p:grpSpPr bwMode="auto">
          <a:xfrm>
            <a:off x="4799013" y="4035425"/>
            <a:ext cx="1417637" cy="879475"/>
            <a:chOff x="-1" y="31"/>
            <a:chExt cx="20004" cy="19866"/>
          </a:xfrm>
        </p:grpSpPr>
        <p:sp>
          <p:nvSpPr>
            <p:cNvPr id="52390" name="Line 166"/>
            <p:cNvSpPr>
              <a:spLocks noChangeAspect="1" noChangeShapeType="1"/>
            </p:cNvSpPr>
            <p:nvPr/>
          </p:nvSpPr>
          <p:spPr bwMode="auto">
            <a:xfrm>
              <a:off x="3226" y="4672"/>
              <a:ext cx="3068" cy="21"/>
            </a:xfrm>
            <a:prstGeom prst="line">
              <a:avLst/>
            </a:prstGeom>
            <a:noFill/>
            <a:ln w="15875">
              <a:solidFill>
                <a:srgbClr val="000000"/>
              </a:solidFill>
              <a:round/>
              <a:headEnd/>
              <a:tailEnd/>
            </a:ln>
            <a:effectLst/>
          </p:spPr>
          <p:txBody>
            <a:bodyPr/>
            <a:lstStyle/>
            <a:p>
              <a:endParaRPr lang="en-US"/>
            </a:p>
          </p:txBody>
        </p:sp>
        <p:sp>
          <p:nvSpPr>
            <p:cNvPr id="52391" name="Line 167"/>
            <p:cNvSpPr>
              <a:spLocks noChangeAspect="1" noChangeShapeType="1"/>
            </p:cNvSpPr>
            <p:nvPr/>
          </p:nvSpPr>
          <p:spPr bwMode="auto">
            <a:xfrm>
              <a:off x="3160" y="14290"/>
              <a:ext cx="3134" cy="21"/>
            </a:xfrm>
            <a:prstGeom prst="line">
              <a:avLst/>
            </a:prstGeom>
            <a:noFill/>
            <a:ln w="15875">
              <a:solidFill>
                <a:srgbClr val="000000"/>
              </a:solidFill>
              <a:round/>
              <a:headEnd/>
              <a:tailEnd/>
            </a:ln>
            <a:effectLst/>
          </p:spPr>
          <p:txBody>
            <a:bodyPr/>
            <a:lstStyle/>
            <a:p>
              <a:endParaRPr lang="en-US"/>
            </a:p>
          </p:txBody>
        </p:sp>
        <p:sp>
          <p:nvSpPr>
            <p:cNvPr id="52392" name="Line 168"/>
            <p:cNvSpPr>
              <a:spLocks noChangeAspect="1" noChangeShapeType="1"/>
            </p:cNvSpPr>
            <p:nvPr/>
          </p:nvSpPr>
          <p:spPr bwMode="auto">
            <a:xfrm flipV="1">
              <a:off x="3200" y="4735"/>
              <a:ext cx="13" cy="1764"/>
            </a:xfrm>
            <a:prstGeom prst="line">
              <a:avLst/>
            </a:prstGeom>
            <a:noFill/>
            <a:ln w="15875">
              <a:solidFill>
                <a:srgbClr val="000000"/>
              </a:solidFill>
              <a:round/>
              <a:headEnd/>
              <a:tailEnd/>
            </a:ln>
            <a:effectLst/>
          </p:spPr>
          <p:txBody>
            <a:bodyPr/>
            <a:lstStyle/>
            <a:p>
              <a:endParaRPr lang="en-US"/>
            </a:p>
          </p:txBody>
        </p:sp>
        <p:sp>
          <p:nvSpPr>
            <p:cNvPr id="52393" name="Line 169"/>
            <p:cNvSpPr>
              <a:spLocks noChangeAspect="1" noChangeShapeType="1"/>
            </p:cNvSpPr>
            <p:nvPr/>
          </p:nvSpPr>
          <p:spPr bwMode="auto">
            <a:xfrm flipH="1" flipV="1">
              <a:off x="2475" y="11035"/>
              <a:ext cx="1488" cy="1071"/>
            </a:xfrm>
            <a:prstGeom prst="line">
              <a:avLst/>
            </a:prstGeom>
            <a:noFill/>
            <a:ln w="15875">
              <a:solidFill>
                <a:srgbClr val="000000"/>
              </a:solidFill>
              <a:round/>
              <a:headEnd/>
              <a:tailEnd/>
            </a:ln>
            <a:effectLst/>
          </p:spPr>
          <p:txBody>
            <a:bodyPr/>
            <a:lstStyle/>
            <a:p>
              <a:endParaRPr lang="en-US"/>
            </a:p>
          </p:txBody>
        </p:sp>
        <p:sp>
          <p:nvSpPr>
            <p:cNvPr id="52394" name="Line 170"/>
            <p:cNvSpPr>
              <a:spLocks noChangeAspect="1" noChangeShapeType="1"/>
            </p:cNvSpPr>
            <p:nvPr/>
          </p:nvSpPr>
          <p:spPr bwMode="auto">
            <a:xfrm flipV="1">
              <a:off x="2475" y="9985"/>
              <a:ext cx="1488" cy="1071"/>
            </a:xfrm>
            <a:prstGeom prst="line">
              <a:avLst/>
            </a:prstGeom>
            <a:noFill/>
            <a:ln w="15875">
              <a:solidFill>
                <a:srgbClr val="000000"/>
              </a:solidFill>
              <a:round/>
              <a:headEnd/>
              <a:tailEnd/>
            </a:ln>
            <a:effectLst/>
          </p:spPr>
          <p:txBody>
            <a:bodyPr/>
            <a:lstStyle/>
            <a:p>
              <a:endParaRPr lang="en-US"/>
            </a:p>
          </p:txBody>
        </p:sp>
        <p:sp>
          <p:nvSpPr>
            <p:cNvPr id="52395" name="Line 171"/>
            <p:cNvSpPr>
              <a:spLocks noChangeAspect="1" noChangeShapeType="1"/>
            </p:cNvSpPr>
            <p:nvPr/>
          </p:nvSpPr>
          <p:spPr bwMode="auto">
            <a:xfrm flipH="1" flipV="1">
              <a:off x="2475" y="8998"/>
              <a:ext cx="1488" cy="1008"/>
            </a:xfrm>
            <a:prstGeom prst="line">
              <a:avLst/>
            </a:prstGeom>
            <a:noFill/>
            <a:ln w="15875">
              <a:solidFill>
                <a:srgbClr val="000000"/>
              </a:solidFill>
              <a:round/>
              <a:headEnd/>
              <a:tailEnd/>
            </a:ln>
            <a:effectLst/>
          </p:spPr>
          <p:txBody>
            <a:bodyPr/>
            <a:lstStyle/>
            <a:p>
              <a:endParaRPr lang="en-US"/>
            </a:p>
          </p:txBody>
        </p:sp>
        <p:sp>
          <p:nvSpPr>
            <p:cNvPr id="52396" name="Line 172"/>
            <p:cNvSpPr>
              <a:spLocks noChangeAspect="1" noChangeShapeType="1"/>
            </p:cNvSpPr>
            <p:nvPr/>
          </p:nvSpPr>
          <p:spPr bwMode="auto">
            <a:xfrm flipV="1">
              <a:off x="2475" y="7990"/>
              <a:ext cx="1488" cy="1029"/>
            </a:xfrm>
            <a:prstGeom prst="line">
              <a:avLst/>
            </a:prstGeom>
            <a:noFill/>
            <a:ln w="15875">
              <a:solidFill>
                <a:srgbClr val="000000"/>
              </a:solidFill>
              <a:round/>
              <a:headEnd/>
              <a:tailEnd/>
            </a:ln>
            <a:effectLst/>
          </p:spPr>
          <p:txBody>
            <a:bodyPr/>
            <a:lstStyle/>
            <a:p>
              <a:endParaRPr lang="en-US"/>
            </a:p>
          </p:txBody>
        </p:sp>
        <p:sp>
          <p:nvSpPr>
            <p:cNvPr id="52397" name="Line 173"/>
            <p:cNvSpPr>
              <a:spLocks noChangeAspect="1" noChangeShapeType="1"/>
            </p:cNvSpPr>
            <p:nvPr/>
          </p:nvSpPr>
          <p:spPr bwMode="auto">
            <a:xfrm flipH="1" flipV="1">
              <a:off x="2475" y="6898"/>
              <a:ext cx="1488" cy="1113"/>
            </a:xfrm>
            <a:prstGeom prst="line">
              <a:avLst/>
            </a:prstGeom>
            <a:noFill/>
            <a:ln w="15875">
              <a:solidFill>
                <a:srgbClr val="000000"/>
              </a:solidFill>
              <a:round/>
              <a:headEnd/>
              <a:tailEnd/>
            </a:ln>
            <a:effectLst/>
          </p:spPr>
          <p:txBody>
            <a:bodyPr/>
            <a:lstStyle/>
            <a:p>
              <a:endParaRPr lang="en-US"/>
            </a:p>
          </p:txBody>
        </p:sp>
        <p:sp>
          <p:nvSpPr>
            <p:cNvPr id="52398" name="Line 174"/>
            <p:cNvSpPr>
              <a:spLocks noChangeAspect="1" noChangeShapeType="1"/>
            </p:cNvSpPr>
            <p:nvPr/>
          </p:nvSpPr>
          <p:spPr bwMode="auto">
            <a:xfrm flipH="1">
              <a:off x="3199" y="12085"/>
              <a:ext cx="764" cy="546"/>
            </a:xfrm>
            <a:prstGeom prst="line">
              <a:avLst/>
            </a:prstGeom>
            <a:noFill/>
            <a:ln w="15875">
              <a:solidFill>
                <a:srgbClr val="000000"/>
              </a:solidFill>
              <a:round/>
              <a:headEnd/>
              <a:tailEnd/>
            </a:ln>
            <a:effectLst/>
          </p:spPr>
          <p:txBody>
            <a:bodyPr/>
            <a:lstStyle/>
            <a:p>
              <a:endParaRPr lang="en-US"/>
            </a:p>
          </p:txBody>
        </p:sp>
        <p:sp>
          <p:nvSpPr>
            <p:cNvPr id="52399" name="Line 175"/>
            <p:cNvSpPr>
              <a:spLocks noChangeAspect="1" noChangeShapeType="1"/>
            </p:cNvSpPr>
            <p:nvPr/>
          </p:nvSpPr>
          <p:spPr bwMode="auto">
            <a:xfrm flipV="1">
              <a:off x="2475" y="6373"/>
              <a:ext cx="737" cy="546"/>
            </a:xfrm>
            <a:prstGeom prst="line">
              <a:avLst/>
            </a:prstGeom>
            <a:noFill/>
            <a:ln w="15875">
              <a:solidFill>
                <a:srgbClr val="000000"/>
              </a:solidFill>
              <a:round/>
              <a:headEnd/>
              <a:tailEnd/>
            </a:ln>
            <a:effectLst/>
          </p:spPr>
          <p:txBody>
            <a:bodyPr/>
            <a:lstStyle/>
            <a:p>
              <a:endParaRPr lang="en-US"/>
            </a:p>
          </p:txBody>
        </p:sp>
        <p:sp>
          <p:nvSpPr>
            <p:cNvPr id="52400" name="Line 176"/>
            <p:cNvSpPr>
              <a:spLocks noChangeAspect="1" noChangeShapeType="1"/>
            </p:cNvSpPr>
            <p:nvPr/>
          </p:nvSpPr>
          <p:spPr bwMode="auto">
            <a:xfrm flipV="1">
              <a:off x="3199" y="12505"/>
              <a:ext cx="13" cy="1743"/>
            </a:xfrm>
            <a:prstGeom prst="line">
              <a:avLst/>
            </a:prstGeom>
            <a:noFill/>
            <a:ln w="15875">
              <a:solidFill>
                <a:srgbClr val="000000"/>
              </a:solidFill>
              <a:round/>
              <a:headEnd/>
              <a:tailEnd/>
            </a:ln>
            <a:effectLst/>
          </p:spPr>
          <p:txBody>
            <a:bodyPr/>
            <a:lstStyle/>
            <a:p>
              <a:endParaRPr lang="en-US"/>
            </a:p>
          </p:txBody>
        </p:sp>
        <p:sp>
          <p:nvSpPr>
            <p:cNvPr id="52401" name="Freeform 177"/>
            <p:cNvSpPr>
              <a:spLocks noChangeAspect="1"/>
            </p:cNvSpPr>
            <p:nvPr/>
          </p:nvSpPr>
          <p:spPr bwMode="auto">
            <a:xfrm>
              <a:off x="6505" y="31"/>
              <a:ext cx="11654" cy="18627"/>
            </a:xfrm>
            <a:custGeom>
              <a:avLst/>
              <a:gdLst/>
              <a:ahLst/>
              <a:cxnLst>
                <a:cxn ang="0">
                  <a:pos x="19977" y="10011"/>
                </a:cxn>
                <a:cxn ang="0">
                  <a:pos x="0" y="0"/>
                </a:cxn>
                <a:cxn ang="0">
                  <a:pos x="0" y="19977"/>
                </a:cxn>
                <a:cxn ang="0">
                  <a:pos x="19977" y="10011"/>
                </a:cxn>
              </a:cxnLst>
              <a:rect l="0" t="0" r="r" b="b"/>
              <a:pathLst>
                <a:path w="20000" h="20000">
                  <a:moveTo>
                    <a:pt x="19977" y="10011"/>
                  </a:moveTo>
                  <a:lnTo>
                    <a:pt x="0" y="0"/>
                  </a:lnTo>
                  <a:lnTo>
                    <a:pt x="0" y="19977"/>
                  </a:lnTo>
                  <a:lnTo>
                    <a:pt x="19977" y="10011"/>
                  </a:lnTo>
                  <a:close/>
                </a:path>
              </a:pathLst>
            </a:custGeom>
            <a:solidFill>
              <a:srgbClr val="FFFFFF"/>
            </a:solidFill>
            <a:ln w="15875" cap="flat">
              <a:solidFill>
                <a:srgbClr val="000000"/>
              </a:solidFill>
              <a:prstDash val="solid"/>
              <a:round/>
              <a:headEnd type="none" w="med" len="med"/>
              <a:tailEnd type="none" w="med" len="med"/>
            </a:ln>
            <a:effectLst/>
          </p:spPr>
          <p:txBody>
            <a:bodyPr/>
            <a:lstStyle/>
            <a:p>
              <a:endParaRPr lang="en-US"/>
            </a:p>
          </p:txBody>
        </p:sp>
        <p:sp>
          <p:nvSpPr>
            <p:cNvPr id="52402" name="Line 178"/>
            <p:cNvSpPr>
              <a:spLocks noChangeAspect="1" noChangeShapeType="1"/>
            </p:cNvSpPr>
            <p:nvPr/>
          </p:nvSpPr>
          <p:spPr bwMode="auto">
            <a:xfrm>
              <a:off x="18080" y="9481"/>
              <a:ext cx="1923" cy="21"/>
            </a:xfrm>
            <a:prstGeom prst="line">
              <a:avLst/>
            </a:prstGeom>
            <a:noFill/>
            <a:ln w="15875">
              <a:solidFill>
                <a:srgbClr val="000000"/>
              </a:solidFill>
              <a:round/>
              <a:headEnd/>
              <a:tailEnd/>
            </a:ln>
            <a:effectLst/>
          </p:spPr>
          <p:txBody>
            <a:bodyPr/>
            <a:lstStyle/>
            <a:p>
              <a:endParaRPr lang="en-US"/>
            </a:p>
          </p:txBody>
        </p:sp>
        <p:sp>
          <p:nvSpPr>
            <p:cNvPr id="52403" name="Rectangle 179"/>
            <p:cNvSpPr>
              <a:spLocks noChangeAspect="1" noChangeArrowheads="1"/>
            </p:cNvSpPr>
            <p:nvPr/>
          </p:nvSpPr>
          <p:spPr bwMode="auto">
            <a:xfrm>
              <a:off x="7321" y="430"/>
              <a:ext cx="7717" cy="7896"/>
            </a:xfrm>
            <a:prstGeom prst="rect">
              <a:avLst/>
            </a:prstGeom>
            <a:noFill/>
            <a:ln w="15875">
              <a:noFill/>
              <a:miter lim="800000"/>
              <a:headEnd/>
              <a:tailEnd/>
            </a:ln>
            <a:effectLst/>
          </p:spPr>
          <p:txBody>
            <a:bodyPr lIns="0" tIns="0" rIns="0" bIns="0"/>
            <a:lstStyle/>
            <a:p>
              <a:pPr algn="l" eaLnBrk="1" hangingPunct="1"/>
              <a:r>
                <a:rPr lang="en-US" sz="1200" b="1" noProof="1">
                  <a:solidFill>
                    <a:srgbClr val="000000"/>
                  </a:solidFill>
                </a:rPr>
                <a:t>-</a:t>
              </a:r>
              <a:endParaRPr lang="en-US" sz="1600"/>
            </a:p>
          </p:txBody>
        </p:sp>
        <p:sp>
          <p:nvSpPr>
            <p:cNvPr id="52404" name="Rectangle 180"/>
            <p:cNvSpPr>
              <a:spLocks noChangeAspect="1" noChangeArrowheads="1"/>
            </p:cNvSpPr>
            <p:nvPr/>
          </p:nvSpPr>
          <p:spPr bwMode="auto">
            <a:xfrm>
              <a:off x="7124" y="12652"/>
              <a:ext cx="6729" cy="7245"/>
            </a:xfrm>
            <a:prstGeom prst="rect">
              <a:avLst/>
            </a:prstGeom>
            <a:noFill/>
            <a:ln w="15875">
              <a:noFill/>
              <a:miter lim="800000"/>
              <a:headEnd/>
              <a:tailEnd/>
            </a:ln>
            <a:effectLst/>
          </p:spPr>
          <p:txBody>
            <a:bodyPr lIns="0" tIns="0" rIns="0" bIns="0"/>
            <a:lstStyle/>
            <a:p>
              <a:pPr algn="l" eaLnBrk="1" hangingPunct="1"/>
              <a:r>
                <a:rPr lang="en-US" sz="1200" b="1" noProof="1">
                  <a:solidFill>
                    <a:srgbClr val="000000"/>
                  </a:solidFill>
                </a:rPr>
                <a:t>+</a:t>
              </a:r>
              <a:endParaRPr lang="en-US" sz="1600"/>
            </a:p>
          </p:txBody>
        </p:sp>
        <p:sp>
          <p:nvSpPr>
            <p:cNvPr id="52405" name="Line 181"/>
            <p:cNvSpPr>
              <a:spLocks noChangeAspect="1" noChangeShapeType="1"/>
            </p:cNvSpPr>
            <p:nvPr/>
          </p:nvSpPr>
          <p:spPr bwMode="auto">
            <a:xfrm flipH="1">
              <a:off x="-1" y="3181"/>
              <a:ext cx="6282" cy="21"/>
            </a:xfrm>
            <a:prstGeom prst="line">
              <a:avLst/>
            </a:prstGeom>
            <a:noFill/>
            <a:ln w="15875">
              <a:solidFill>
                <a:srgbClr val="000000"/>
              </a:solidFill>
              <a:round/>
              <a:headEnd/>
              <a:tailEnd/>
            </a:ln>
            <a:effectLst/>
          </p:spPr>
          <p:txBody>
            <a:bodyPr/>
            <a:lstStyle/>
            <a:p>
              <a:endParaRPr lang="en-US"/>
            </a:p>
          </p:txBody>
        </p:sp>
        <p:sp>
          <p:nvSpPr>
            <p:cNvPr id="52406" name="Line 182"/>
            <p:cNvSpPr>
              <a:spLocks noChangeAspect="1" noChangeShapeType="1"/>
            </p:cNvSpPr>
            <p:nvPr/>
          </p:nvSpPr>
          <p:spPr bwMode="auto">
            <a:xfrm flipH="1">
              <a:off x="118" y="15613"/>
              <a:ext cx="6281" cy="21"/>
            </a:xfrm>
            <a:prstGeom prst="line">
              <a:avLst/>
            </a:prstGeom>
            <a:noFill/>
            <a:ln w="15875">
              <a:solidFill>
                <a:srgbClr val="000000"/>
              </a:solidFill>
              <a:round/>
              <a:headEnd/>
              <a:tailEnd/>
            </a:ln>
            <a:effectLst/>
          </p:spPr>
          <p:txBody>
            <a:bodyPr/>
            <a:lstStyle/>
            <a:p>
              <a:endParaRPr lang="en-US"/>
            </a:p>
          </p:txBody>
        </p:sp>
      </p:grpSp>
      <p:sp>
        <p:nvSpPr>
          <p:cNvPr id="52407" name="Text Box 183"/>
          <p:cNvSpPr txBox="1">
            <a:spLocks noChangeArrowheads="1"/>
          </p:cNvSpPr>
          <p:nvPr/>
        </p:nvSpPr>
        <p:spPr bwMode="auto">
          <a:xfrm>
            <a:off x="3176588" y="2028825"/>
            <a:ext cx="471487" cy="427038"/>
          </a:xfrm>
          <a:prstGeom prst="rect">
            <a:avLst/>
          </a:prstGeom>
          <a:noFill/>
          <a:ln w="12700">
            <a:noFill/>
            <a:miter lim="800000"/>
            <a:headEnd/>
            <a:tailEnd/>
          </a:ln>
          <a:effectLst/>
        </p:spPr>
        <p:txBody>
          <a:bodyPr wrap="none">
            <a:spAutoFit/>
          </a:bodyPr>
          <a:lstStyle/>
          <a:p>
            <a:pPr eaLnBrk="1" hangingPunct="1"/>
            <a:r>
              <a:rPr lang="en-US" sz="1300" b="1">
                <a:solidFill>
                  <a:srgbClr val="FF0000"/>
                </a:solidFill>
              </a:rPr>
              <a:t>V</a:t>
            </a:r>
            <a:r>
              <a:rPr lang="en-US" sz="1300" b="1" baseline="-25000">
                <a:solidFill>
                  <a:srgbClr val="FF0000"/>
                </a:solidFill>
              </a:rPr>
              <a:t>DM</a:t>
            </a:r>
          </a:p>
          <a:p>
            <a:pPr eaLnBrk="1" hangingPunct="1"/>
            <a:r>
              <a:rPr lang="en-US" sz="1300" b="1" baseline="-25000">
                <a:solidFill>
                  <a:srgbClr val="FF0000"/>
                </a:solidFill>
              </a:rPr>
              <a:t>emi</a:t>
            </a:r>
          </a:p>
        </p:txBody>
      </p:sp>
      <p:sp>
        <p:nvSpPr>
          <p:cNvPr id="52408" name="Line 184"/>
          <p:cNvSpPr>
            <a:spLocks noChangeShapeType="1"/>
          </p:cNvSpPr>
          <p:nvPr/>
        </p:nvSpPr>
        <p:spPr bwMode="auto">
          <a:xfrm flipV="1">
            <a:off x="3638550" y="1997075"/>
            <a:ext cx="0" cy="485775"/>
          </a:xfrm>
          <a:prstGeom prst="line">
            <a:avLst/>
          </a:prstGeom>
          <a:noFill/>
          <a:ln w="15875">
            <a:solidFill>
              <a:srgbClr val="FF0000"/>
            </a:solidFill>
            <a:round/>
            <a:headEnd type="triangle" w="med" len="med"/>
            <a:tailEnd type="triangle" w="med" len="med"/>
          </a:ln>
          <a:effectLst/>
        </p:spPr>
        <p:txBody>
          <a:bodyPr/>
          <a:lstStyle/>
          <a:p>
            <a:endParaRPr lang="en-US"/>
          </a:p>
        </p:txBody>
      </p:sp>
      <p:sp>
        <p:nvSpPr>
          <p:cNvPr id="52409" name="Text Box 185"/>
          <p:cNvSpPr txBox="1">
            <a:spLocks noChangeArrowheads="1"/>
          </p:cNvSpPr>
          <p:nvPr/>
        </p:nvSpPr>
        <p:spPr bwMode="auto">
          <a:xfrm>
            <a:off x="3124200" y="4222750"/>
            <a:ext cx="471488" cy="488950"/>
          </a:xfrm>
          <a:prstGeom prst="rect">
            <a:avLst/>
          </a:prstGeom>
          <a:noFill/>
          <a:ln w="12700">
            <a:noFill/>
            <a:miter lim="800000"/>
            <a:headEnd/>
            <a:tailEnd/>
          </a:ln>
          <a:effectLst/>
        </p:spPr>
        <p:txBody>
          <a:bodyPr wrap="none">
            <a:spAutoFit/>
          </a:bodyPr>
          <a:lstStyle/>
          <a:p>
            <a:pPr eaLnBrk="1" hangingPunct="1"/>
            <a:r>
              <a:rPr lang="en-US" sz="1300" b="1">
                <a:solidFill>
                  <a:srgbClr val="0000CC"/>
                </a:solidFill>
              </a:rPr>
              <a:t>V</a:t>
            </a:r>
            <a:r>
              <a:rPr lang="en-US" sz="1300" b="1" baseline="-25000">
                <a:solidFill>
                  <a:srgbClr val="0000CC"/>
                </a:solidFill>
              </a:rPr>
              <a:t>CM</a:t>
            </a:r>
          </a:p>
          <a:p>
            <a:pPr eaLnBrk="1" hangingPunct="1"/>
            <a:r>
              <a:rPr lang="en-US" sz="1300" b="1" baseline="-25000">
                <a:solidFill>
                  <a:srgbClr val="0000CC"/>
                </a:solidFill>
              </a:rPr>
              <a:t>emi</a:t>
            </a:r>
            <a:endParaRPr lang="en-US" sz="1300" b="1">
              <a:solidFill>
                <a:srgbClr val="0000CC"/>
              </a:solidFill>
            </a:endParaRPr>
          </a:p>
        </p:txBody>
      </p:sp>
      <p:sp>
        <p:nvSpPr>
          <p:cNvPr id="52410" name="Line 186"/>
          <p:cNvSpPr>
            <a:spLocks noChangeShapeType="1"/>
          </p:cNvSpPr>
          <p:nvPr/>
        </p:nvSpPr>
        <p:spPr bwMode="auto">
          <a:xfrm flipV="1">
            <a:off x="3600450" y="4241800"/>
            <a:ext cx="0" cy="769938"/>
          </a:xfrm>
          <a:prstGeom prst="line">
            <a:avLst/>
          </a:prstGeom>
          <a:noFill/>
          <a:ln w="15875">
            <a:solidFill>
              <a:srgbClr val="0000FF"/>
            </a:solidFill>
            <a:round/>
            <a:headEnd type="triangle" w="med" len="med"/>
            <a:tailEnd type="triangle" w="med" len="med"/>
          </a:ln>
          <a:effectLst/>
        </p:spPr>
        <p:txBody>
          <a:bodyPr/>
          <a:lstStyle/>
          <a:p>
            <a:endParaRPr lang="en-US"/>
          </a:p>
        </p:txBody>
      </p:sp>
      <p:sp>
        <p:nvSpPr>
          <p:cNvPr id="52411" name="Text Box 187"/>
          <p:cNvSpPr txBox="1">
            <a:spLocks noChangeArrowheads="1"/>
          </p:cNvSpPr>
          <p:nvPr/>
        </p:nvSpPr>
        <p:spPr bwMode="auto">
          <a:xfrm>
            <a:off x="3586163" y="4679950"/>
            <a:ext cx="471487" cy="427038"/>
          </a:xfrm>
          <a:prstGeom prst="rect">
            <a:avLst/>
          </a:prstGeom>
          <a:noFill/>
          <a:ln w="12700">
            <a:noFill/>
            <a:miter lim="800000"/>
            <a:headEnd/>
            <a:tailEnd/>
          </a:ln>
          <a:effectLst/>
        </p:spPr>
        <p:txBody>
          <a:bodyPr wrap="none">
            <a:spAutoFit/>
          </a:bodyPr>
          <a:lstStyle/>
          <a:p>
            <a:pPr eaLnBrk="1" hangingPunct="1"/>
            <a:r>
              <a:rPr lang="en-US" sz="1300" b="1">
                <a:solidFill>
                  <a:srgbClr val="0000CC"/>
                </a:solidFill>
              </a:rPr>
              <a:t>V</a:t>
            </a:r>
            <a:r>
              <a:rPr lang="en-US" sz="1300" b="1" baseline="-25000">
                <a:solidFill>
                  <a:srgbClr val="0000CC"/>
                </a:solidFill>
              </a:rPr>
              <a:t>CM</a:t>
            </a:r>
          </a:p>
          <a:p>
            <a:pPr eaLnBrk="1" hangingPunct="1"/>
            <a:r>
              <a:rPr lang="en-US" sz="1300" b="1" baseline="-25000">
                <a:solidFill>
                  <a:srgbClr val="0000CC"/>
                </a:solidFill>
              </a:rPr>
              <a:t>emi</a:t>
            </a:r>
          </a:p>
        </p:txBody>
      </p:sp>
      <p:sp>
        <p:nvSpPr>
          <p:cNvPr id="52412" name="Line 188"/>
          <p:cNvSpPr>
            <a:spLocks noChangeShapeType="1"/>
          </p:cNvSpPr>
          <p:nvPr/>
        </p:nvSpPr>
        <p:spPr bwMode="auto">
          <a:xfrm flipV="1">
            <a:off x="4019550" y="4767263"/>
            <a:ext cx="0" cy="273050"/>
          </a:xfrm>
          <a:prstGeom prst="line">
            <a:avLst/>
          </a:prstGeom>
          <a:noFill/>
          <a:ln w="15875">
            <a:solidFill>
              <a:srgbClr val="0000FF"/>
            </a:solidFill>
            <a:round/>
            <a:headEnd type="triangle" w="med" len="med"/>
            <a:tailEnd type="triangle" w="med" len="med"/>
          </a:ln>
          <a:effectLst/>
        </p:spPr>
        <p:txBody>
          <a:bodyPr/>
          <a:lstStyle/>
          <a:p>
            <a:endParaRPr lang="en-US"/>
          </a:p>
        </p:txBody>
      </p:sp>
      <p:sp>
        <p:nvSpPr>
          <p:cNvPr id="52415" name="Oval 191"/>
          <p:cNvSpPr>
            <a:spLocks noChangeAspect="1" noChangeArrowheads="1"/>
          </p:cNvSpPr>
          <p:nvPr/>
        </p:nvSpPr>
        <p:spPr bwMode="auto">
          <a:xfrm>
            <a:off x="3114675" y="5048250"/>
            <a:ext cx="73025" cy="74613"/>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52416" name="Line 192"/>
          <p:cNvSpPr>
            <a:spLocks noChangeShapeType="1"/>
          </p:cNvSpPr>
          <p:nvPr/>
        </p:nvSpPr>
        <p:spPr bwMode="auto">
          <a:xfrm flipH="1" flipV="1">
            <a:off x="3151188" y="4432300"/>
            <a:ext cx="1587" cy="654050"/>
          </a:xfrm>
          <a:prstGeom prst="line">
            <a:avLst/>
          </a:prstGeom>
          <a:noFill/>
          <a:ln w="15875">
            <a:solidFill>
              <a:schemeClr val="tx1"/>
            </a:solidFill>
            <a:round/>
            <a:headEnd/>
            <a:tailEnd/>
          </a:ln>
          <a:effectLst/>
        </p:spPr>
        <p:txBody>
          <a:bodyPr/>
          <a:lstStyle/>
          <a:p>
            <a:endParaRPr lang="en-US"/>
          </a:p>
        </p:txBody>
      </p:sp>
      <p:sp>
        <p:nvSpPr>
          <p:cNvPr id="52418" name="Line 194"/>
          <p:cNvSpPr>
            <a:spLocks noChangeShapeType="1"/>
          </p:cNvSpPr>
          <p:nvPr/>
        </p:nvSpPr>
        <p:spPr bwMode="auto">
          <a:xfrm flipH="1">
            <a:off x="3005138" y="4433888"/>
            <a:ext cx="144462" cy="0"/>
          </a:xfrm>
          <a:prstGeom prst="line">
            <a:avLst/>
          </a:prstGeom>
          <a:noFill/>
          <a:ln w="15875">
            <a:solidFill>
              <a:schemeClr val="tx1"/>
            </a:solidFill>
            <a:round/>
            <a:headEnd/>
            <a:tailEnd/>
          </a:ln>
          <a:effectLst/>
        </p:spPr>
        <p:txBody>
          <a:bodyPr/>
          <a:lstStyle/>
          <a:p>
            <a:endParaRPr lang="en-US"/>
          </a:p>
        </p:txBody>
      </p:sp>
      <p:sp>
        <p:nvSpPr>
          <p:cNvPr id="52419" name="Line 195"/>
          <p:cNvSpPr>
            <a:spLocks noChangeShapeType="1"/>
          </p:cNvSpPr>
          <p:nvPr/>
        </p:nvSpPr>
        <p:spPr bwMode="auto">
          <a:xfrm flipV="1">
            <a:off x="3230563" y="2246313"/>
            <a:ext cx="0" cy="631825"/>
          </a:xfrm>
          <a:prstGeom prst="line">
            <a:avLst/>
          </a:prstGeom>
          <a:noFill/>
          <a:ln w="15875">
            <a:solidFill>
              <a:schemeClr val="tx1"/>
            </a:solidFill>
            <a:round/>
            <a:headEnd/>
            <a:tailEnd/>
          </a:ln>
          <a:effectLst/>
        </p:spPr>
        <p:txBody>
          <a:bodyPr/>
          <a:lstStyle/>
          <a:p>
            <a:endParaRPr lang="en-US"/>
          </a:p>
        </p:txBody>
      </p:sp>
      <p:sp>
        <p:nvSpPr>
          <p:cNvPr id="52420" name="Line 196"/>
          <p:cNvSpPr>
            <a:spLocks noChangeShapeType="1"/>
          </p:cNvSpPr>
          <p:nvPr/>
        </p:nvSpPr>
        <p:spPr bwMode="auto">
          <a:xfrm flipH="1">
            <a:off x="3005138" y="2246313"/>
            <a:ext cx="225425" cy="0"/>
          </a:xfrm>
          <a:prstGeom prst="line">
            <a:avLst/>
          </a:prstGeom>
          <a:noFill/>
          <a:ln w="15875">
            <a:solidFill>
              <a:schemeClr val="tx1"/>
            </a:solidFill>
            <a:round/>
            <a:headEnd/>
            <a:tailEnd/>
          </a:ln>
          <a:effectLst/>
        </p:spPr>
        <p:txBody>
          <a:bodyPr/>
          <a:lstStyle/>
          <a:p>
            <a:endParaRPr lang="en-US"/>
          </a:p>
        </p:txBody>
      </p:sp>
      <p:sp>
        <p:nvSpPr>
          <p:cNvPr id="52421" name="Oval 197"/>
          <p:cNvSpPr>
            <a:spLocks noChangeAspect="1" noChangeArrowheads="1"/>
          </p:cNvSpPr>
          <p:nvPr/>
        </p:nvSpPr>
        <p:spPr bwMode="auto">
          <a:xfrm>
            <a:off x="3200400" y="2840038"/>
            <a:ext cx="73025" cy="74612"/>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52424" name="Text Box 200"/>
          <p:cNvSpPr txBox="1">
            <a:spLocks noChangeArrowheads="1"/>
          </p:cNvSpPr>
          <p:nvPr/>
        </p:nvSpPr>
        <p:spPr bwMode="auto">
          <a:xfrm>
            <a:off x="1031875" y="3244850"/>
            <a:ext cx="6646863" cy="349250"/>
          </a:xfrm>
          <a:prstGeom prst="rect">
            <a:avLst/>
          </a:prstGeom>
          <a:solidFill>
            <a:schemeClr val="bg1"/>
          </a:solidFill>
          <a:ln w="12700">
            <a:solidFill>
              <a:schemeClr val="tx1"/>
            </a:solidFill>
            <a:miter lim="800000"/>
            <a:headEnd/>
            <a:tailEnd/>
          </a:ln>
          <a:effectLst/>
        </p:spPr>
        <p:txBody>
          <a:bodyPr>
            <a:spAutoFit/>
          </a:bodyPr>
          <a:lstStyle/>
          <a:p>
            <a:pPr algn="l" eaLnBrk="1" hangingPunct="1"/>
            <a:r>
              <a:rPr lang="en-US" sz="1600">
                <a:solidFill>
                  <a:srgbClr val="006699"/>
                </a:solidFill>
              </a:rPr>
              <a:t>Differential-mode EMI produces a voltage difference between the inputs</a:t>
            </a:r>
          </a:p>
        </p:txBody>
      </p:sp>
      <p:sp>
        <p:nvSpPr>
          <p:cNvPr id="52425" name="Text Box 201"/>
          <p:cNvSpPr txBox="1">
            <a:spLocks noChangeArrowheads="1"/>
          </p:cNvSpPr>
          <p:nvPr/>
        </p:nvSpPr>
        <p:spPr bwMode="auto">
          <a:xfrm>
            <a:off x="638175" y="5691188"/>
            <a:ext cx="7847013" cy="349250"/>
          </a:xfrm>
          <a:prstGeom prst="rect">
            <a:avLst/>
          </a:prstGeom>
          <a:solidFill>
            <a:schemeClr val="bg1"/>
          </a:solidFill>
          <a:ln w="12700">
            <a:solidFill>
              <a:schemeClr val="tx1"/>
            </a:solidFill>
            <a:miter lim="800000"/>
            <a:headEnd/>
            <a:tailEnd/>
          </a:ln>
          <a:effectLst/>
        </p:spPr>
        <p:txBody>
          <a:bodyPr wrap="none">
            <a:spAutoFit/>
          </a:bodyPr>
          <a:lstStyle/>
          <a:p>
            <a:pPr algn="l" eaLnBrk="1" hangingPunct="1"/>
            <a:r>
              <a:rPr lang="en-US" sz="1600">
                <a:solidFill>
                  <a:srgbClr val="006699"/>
                </a:solidFill>
              </a:rPr>
              <a:t>Common-mode EMI produces the same voltage on each input with respect to ground</a:t>
            </a:r>
          </a:p>
        </p:txBody>
      </p:sp>
      <p:sp>
        <p:nvSpPr>
          <p:cNvPr id="52432" name="Line 208"/>
          <p:cNvSpPr>
            <a:spLocks noChangeShapeType="1"/>
          </p:cNvSpPr>
          <p:nvPr/>
        </p:nvSpPr>
        <p:spPr bwMode="auto">
          <a:xfrm>
            <a:off x="3767138" y="1835150"/>
            <a:ext cx="608012" cy="0"/>
          </a:xfrm>
          <a:prstGeom prst="line">
            <a:avLst/>
          </a:prstGeom>
          <a:noFill/>
          <a:ln w="15875">
            <a:solidFill>
              <a:srgbClr val="6600CC"/>
            </a:solidFill>
            <a:round/>
            <a:headEnd/>
            <a:tailEnd type="triangle" w="med" len="med"/>
          </a:ln>
          <a:effectLst/>
        </p:spPr>
        <p:txBody>
          <a:bodyPr/>
          <a:lstStyle/>
          <a:p>
            <a:endParaRPr lang="en-US"/>
          </a:p>
        </p:txBody>
      </p:sp>
      <p:sp>
        <p:nvSpPr>
          <p:cNvPr id="52433" name="Line 209"/>
          <p:cNvSpPr>
            <a:spLocks noChangeShapeType="1"/>
          </p:cNvSpPr>
          <p:nvPr/>
        </p:nvSpPr>
        <p:spPr bwMode="auto">
          <a:xfrm flipH="1">
            <a:off x="3808413" y="2439988"/>
            <a:ext cx="608012" cy="0"/>
          </a:xfrm>
          <a:prstGeom prst="line">
            <a:avLst/>
          </a:prstGeom>
          <a:noFill/>
          <a:ln w="15875">
            <a:solidFill>
              <a:srgbClr val="6600CC"/>
            </a:solidFill>
            <a:round/>
            <a:headEnd/>
            <a:tailEnd type="triangle" w="med" len="med"/>
          </a:ln>
          <a:effectLst/>
        </p:spPr>
        <p:txBody>
          <a:bodyPr/>
          <a:lstStyle/>
          <a:p>
            <a:endParaRPr lang="en-US"/>
          </a:p>
        </p:txBody>
      </p:sp>
      <p:sp>
        <p:nvSpPr>
          <p:cNvPr id="52434" name="Text Box 210"/>
          <p:cNvSpPr txBox="1">
            <a:spLocks noChangeArrowheads="1"/>
          </p:cNvSpPr>
          <p:nvPr/>
        </p:nvSpPr>
        <p:spPr bwMode="auto">
          <a:xfrm>
            <a:off x="3808413" y="1522413"/>
            <a:ext cx="411162" cy="304800"/>
          </a:xfrm>
          <a:prstGeom prst="rect">
            <a:avLst/>
          </a:prstGeom>
          <a:noFill/>
          <a:ln w="15875">
            <a:noFill/>
            <a:miter lim="800000"/>
            <a:headEnd/>
            <a:tailEnd/>
          </a:ln>
          <a:effectLst/>
        </p:spPr>
        <p:txBody>
          <a:bodyPr wrap="none">
            <a:spAutoFit/>
          </a:bodyPr>
          <a:lstStyle/>
          <a:p>
            <a:pPr algn="l" eaLnBrk="1" hangingPunct="1"/>
            <a:r>
              <a:rPr lang="en-US" sz="1400">
                <a:solidFill>
                  <a:srgbClr val="6600FF"/>
                </a:solidFill>
              </a:rPr>
              <a:t>I</a:t>
            </a:r>
            <a:r>
              <a:rPr lang="en-US" sz="1400" b="1" baseline="-25000">
                <a:solidFill>
                  <a:srgbClr val="6600FF"/>
                </a:solidFill>
              </a:rPr>
              <a:t>DM</a:t>
            </a:r>
            <a:endParaRPr lang="en-US" sz="1400" b="1">
              <a:solidFill>
                <a:srgbClr val="6600FF"/>
              </a:solidFill>
            </a:endParaRPr>
          </a:p>
        </p:txBody>
      </p:sp>
      <p:sp>
        <p:nvSpPr>
          <p:cNvPr id="52435" name="Text Box 211"/>
          <p:cNvSpPr txBox="1">
            <a:spLocks noChangeArrowheads="1"/>
          </p:cNvSpPr>
          <p:nvPr/>
        </p:nvSpPr>
        <p:spPr bwMode="auto">
          <a:xfrm>
            <a:off x="3883025" y="2106613"/>
            <a:ext cx="411163" cy="304800"/>
          </a:xfrm>
          <a:prstGeom prst="rect">
            <a:avLst/>
          </a:prstGeom>
          <a:noFill/>
          <a:ln w="15875">
            <a:noFill/>
            <a:miter lim="800000"/>
            <a:headEnd/>
            <a:tailEnd/>
          </a:ln>
          <a:effectLst/>
        </p:spPr>
        <p:txBody>
          <a:bodyPr>
            <a:spAutoFit/>
          </a:bodyPr>
          <a:lstStyle/>
          <a:p>
            <a:pPr algn="l" eaLnBrk="1" hangingPunct="1"/>
            <a:r>
              <a:rPr lang="en-US" sz="1400">
                <a:solidFill>
                  <a:srgbClr val="6600FF"/>
                </a:solidFill>
              </a:rPr>
              <a:t>I</a:t>
            </a:r>
            <a:r>
              <a:rPr lang="en-US" sz="1400" b="1" baseline="-25000">
                <a:solidFill>
                  <a:srgbClr val="6600FF"/>
                </a:solidFill>
              </a:rPr>
              <a:t>DM</a:t>
            </a:r>
            <a:endParaRPr lang="en-US" sz="1400" b="1">
              <a:solidFill>
                <a:srgbClr val="6600FF"/>
              </a:solidFill>
            </a:endParaRPr>
          </a:p>
        </p:txBody>
      </p:sp>
      <p:sp>
        <p:nvSpPr>
          <p:cNvPr id="52438" name="Line 214"/>
          <p:cNvSpPr>
            <a:spLocks noChangeShapeType="1"/>
          </p:cNvSpPr>
          <p:nvPr/>
        </p:nvSpPr>
        <p:spPr bwMode="auto">
          <a:xfrm>
            <a:off x="3778250" y="4035425"/>
            <a:ext cx="608013" cy="0"/>
          </a:xfrm>
          <a:prstGeom prst="line">
            <a:avLst/>
          </a:prstGeom>
          <a:noFill/>
          <a:ln w="15875">
            <a:solidFill>
              <a:srgbClr val="FF6600"/>
            </a:solidFill>
            <a:round/>
            <a:headEnd/>
            <a:tailEnd type="triangle" w="med" len="med"/>
          </a:ln>
          <a:effectLst/>
        </p:spPr>
        <p:txBody>
          <a:bodyPr/>
          <a:lstStyle/>
          <a:p>
            <a:endParaRPr lang="en-US"/>
          </a:p>
        </p:txBody>
      </p:sp>
      <p:sp>
        <p:nvSpPr>
          <p:cNvPr id="52439" name="Line 215"/>
          <p:cNvSpPr>
            <a:spLocks noChangeShapeType="1"/>
          </p:cNvSpPr>
          <p:nvPr/>
        </p:nvSpPr>
        <p:spPr bwMode="auto">
          <a:xfrm>
            <a:off x="3800475" y="4594225"/>
            <a:ext cx="608013" cy="0"/>
          </a:xfrm>
          <a:prstGeom prst="line">
            <a:avLst/>
          </a:prstGeom>
          <a:noFill/>
          <a:ln w="15875">
            <a:solidFill>
              <a:srgbClr val="FF6600"/>
            </a:solidFill>
            <a:round/>
            <a:headEnd/>
            <a:tailEnd type="triangle" w="med" len="med"/>
          </a:ln>
          <a:effectLst/>
        </p:spPr>
        <p:txBody>
          <a:bodyPr/>
          <a:lstStyle/>
          <a:p>
            <a:endParaRPr lang="en-US"/>
          </a:p>
        </p:txBody>
      </p:sp>
      <p:sp>
        <p:nvSpPr>
          <p:cNvPr id="52441" name="Line 217"/>
          <p:cNvSpPr>
            <a:spLocks noChangeShapeType="1"/>
          </p:cNvSpPr>
          <p:nvPr/>
        </p:nvSpPr>
        <p:spPr bwMode="auto">
          <a:xfrm flipH="1">
            <a:off x="3819525" y="5408613"/>
            <a:ext cx="608013" cy="0"/>
          </a:xfrm>
          <a:prstGeom prst="line">
            <a:avLst/>
          </a:prstGeom>
          <a:noFill/>
          <a:ln w="15875">
            <a:solidFill>
              <a:srgbClr val="FF6600"/>
            </a:solidFill>
            <a:round/>
            <a:headEnd/>
            <a:tailEnd type="triangle" w="med" len="med"/>
          </a:ln>
          <a:effectLst/>
        </p:spPr>
        <p:txBody>
          <a:bodyPr/>
          <a:lstStyle/>
          <a:p>
            <a:endParaRPr lang="en-US"/>
          </a:p>
        </p:txBody>
      </p:sp>
      <p:sp>
        <p:nvSpPr>
          <p:cNvPr id="52442" name="Text Box 218"/>
          <p:cNvSpPr txBox="1">
            <a:spLocks noChangeArrowheads="1"/>
          </p:cNvSpPr>
          <p:nvPr/>
        </p:nvSpPr>
        <p:spPr bwMode="auto">
          <a:xfrm>
            <a:off x="3897313" y="3702050"/>
            <a:ext cx="544512" cy="304800"/>
          </a:xfrm>
          <a:prstGeom prst="rect">
            <a:avLst/>
          </a:prstGeom>
          <a:noFill/>
          <a:ln w="15875">
            <a:noFill/>
            <a:miter lim="800000"/>
            <a:headEnd/>
            <a:tailEnd/>
          </a:ln>
          <a:effectLst/>
        </p:spPr>
        <p:txBody>
          <a:bodyPr wrap="none">
            <a:spAutoFit/>
          </a:bodyPr>
          <a:lstStyle/>
          <a:p>
            <a:pPr algn="l" eaLnBrk="1" hangingPunct="1"/>
            <a:r>
              <a:rPr lang="en-US" sz="1400">
                <a:solidFill>
                  <a:srgbClr val="FF6600"/>
                </a:solidFill>
              </a:rPr>
              <a:t>I</a:t>
            </a:r>
            <a:r>
              <a:rPr lang="en-US" sz="1400" b="1" baseline="-25000">
                <a:solidFill>
                  <a:srgbClr val="FF6600"/>
                </a:solidFill>
              </a:rPr>
              <a:t>CM</a:t>
            </a:r>
            <a:r>
              <a:rPr lang="en-US" sz="1400" b="1">
                <a:solidFill>
                  <a:srgbClr val="FF6600"/>
                </a:solidFill>
              </a:rPr>
              <a:t>/</a:t>
            </a:r>
            <a:r>
              <a:rPr lang="en-US" sz="1200" b="1">
                <a:solidFill>
                  <a:srgbClr val="FF6600"/>
                </a:solidFill>
              </a:rPr>
              <a:t>2</a:t>
            </a:r>
          </a:p>
        </p:txBody>
      </p:sp>
      <p:sp>
        <p:nvSpPr>
          <p:cNvPr id="52443" name="Text Box 219"/>
          <p:cNvSpPr txBox="1">
            <a:spLocks noChangeArrowheads="1"/>
          </p:cNvSpPr>
          <p:nvPr/>
        </p:nvSpPr>
        <p:spPr bwMode="auto">
          <a:xfrm>
            <a:off x="3878263" y="4217988"/>
            <a:ext cx="544512" cy="304800"/>
          </a:xfrm>
          <a:prstGeom prst="rect">
            <a:avLst/>
          </a:prstGeom>
          <a:noFill/>
          <a:ln w="15875">
            <a:noFill/>
            <a:miter lim="800000"/>
            <a:headEnd/>
            <a:tailEnd/>
          </a:ln>
          <a:effectLst/>
        </p:spPr>
        <p:txBody>
          <a:bodyPr wrap="none">
            <a:spAutoFit/>
          </a:bodyPr>
          <a:lstStyle/>
          <a:p>
            <a:pPr algn="l" eaLnBrk="1" hangingPunct="1"/>
            <a:r>
              <a:rPr lang="en-US" sz="1400">
                <a:solidFill>
                  <a:srgbClr val="FF6600"/>
                </a:solidFill>
              </a:rPr>
              <a:t>I</a:t>
            </a:r>
            <a:r>
              <a:rPr lang="en-US" sz="1400" b="1" baseline="-25000">
                <a:solidFill>
                  <a:srgbClr val="FF6600"/>
                </a:solidFill>
              </a:rPr>
              <a:t>CM</a:t>
            </a:r>
            <a:r>
              <a:rPr lang="en-US" sz="1400" b="1">
                <a:solidFill>
                  <a:srgbClr val="FF6600"/>
                </a:solidFill>
              </a:rPr>
              <a:t>/</a:t>
            </a:r>
            <a:r>
              <a:rPr lang="en-US" sz="1200" b="1">
                <a:solidFill>
                  <a:srgbClr val="FF6600"/>
                </a:solidFill>
              </a:rPr>
              <a:t>2</a:t>
            </a:r>
          </a:p>
        </p:txBody>
      </p:sp>
      <p:sp>
        <p:nvSpPr>
          <p:cNvPr id="52444" name="Text Box 220"/>
          <p:cNvSpPr txBox="1">
            <a:spLocks noChangeArrowheads="1"/>
          </p:cNvSpPr>
          <p:nvPr/>
        </p:nvSpPr>
        <p:spPr bwMode="auto">
          <a:xfrm>
            <a:off x="3881438" y="5084763"/>
            <a:ext cx="460375" cy="304800"/>
          </a:xfrm>
          <a:prstGeom prst="rect">
            <a:avLst/>
          </a:prstGeom>
          <a:noFill/>
          <a:ln w="15875">
            <a:noFill/>
            <a:miter lim="800000"/>
            <a:headEnd/>
            <a:tailEnd/>
          </a:ln>
          <a:effectLst/>
        </p:spPr>
        <p:txBody>
          <a:bodyPr wrap="none">
            <a:spAutoFit/>
          </a:bodyPr>
          <a:lstStyle/>
          <a:p>
            <a:pPr algn="l" eaLnBrk="1" hangingPunct="1"/>
            <a:r>
              <a:rPr lang="en-US" sz="1400">
                <a:solidFill>
                  <a:srgbClr val="FF6600"/>
                </a:solidFill>
                <a:cs typeface="Arial" charset="0"/>
              </a:rPr>
              <a:t> I</a:t>
            </a:r>
            <a:r>
              <a:rPr lang="en-US" sz="1400" b="1" baseline="-25000">
                <a:solidFill>
                  <a:srgbClr val="FF6600"/>
                </a:solidFill>
                <a:cs typeface="Arial" charset="0"/>
              </a:rPr>
              <a:t>CM</a:t>
            </a:r>
            <a:endParaRPr lang="en-US" sz="1400">
              <a:solidFill>
                <a:srgbClr val="FF6600"/>
              </a:solidFill>
              <a:cs typeface="Arial" charset="0"/>
            </a:endParaRPr>
          </a:p>
        </p:txBody>
      </p:sp>
      <p:pic>
        <p:nvPicPr>
          <p:cNvPr id="52480" name="Picture 256"/>
          <p:cNvPicPr>
            <a:picLocks noChangeAspect="1" noChangeArrowheads="1"/>
          </p:cNvPicPr>
          <p:nvPr>
            <p:ph sz="quarter" idx="4294967295"/>
          </p:nvPr>
        </p:nvPicPr>
        <p:blipFill>
          <a:blip r:embed="rId5" cstate="print"/>
          <a:srcRect/>
          <a:stretch>
            <a:fillRect/>
          </a:stretch>
        </p:blipFill>
        <p:spPr>
          <a:xfrm>
            <a:off x="4462463" y="5141913"/>
            <a:ext cx="442912" cy="371475"/>
          </a:xfrm>
          <a:noFill/>
          <a:ln/>
        </p:spPr>
      </p:pic>
      <p:pic>
        <p:nvPicPr>
          <p:cNvPr id="52482" name="Picture 258"/>
          <p:cNvPicPr>
            <a:picLocks noChangeAspect="1" noChangeArrowheads="1"/>
          </p:cNvPicPr>
          <p:nvPr/>
        </p:nvPicPr>
        <p:blipFill>
          <a:blip r:embed="rId5" cstate="print"/>
          <a:srcRect/>
          <a:stretch>
            <a:fillRect/>
          </a:stretch>
        </p:blipFill>
        <p:spPr bwMode="auto">
          <a:xfrm>
            <a:off x="4468813" y="2133600"/>
            <a:ext cx="457200" cy="323850"/>
          </a:xfrm>
          <a:prstGeom prst="rect">
            <a:avLst/>
          </a:prstGeom>
          <a:noFill/>
          <a:ln w="15875">
            <a:noFill/>
            <a:miter lim="800000"/>
            <a:headEnd/>
            <a:tailEnd/>
          </a:ln>
          <a:effectLst/>
        </p:spPr>
      </p:pic>
      <p:sp>
        <p:nvSpPr>
          <p:cNvPr id="52483" name="Text Box 259"/>
          <p:cNvSpPr txBox="1">
            <a:spLocks noChangeArrowheads="1"/>
          </p:cNvSpPr>
          <p:nvPr/>
        </p:nvSpPr>
        <p:spPr bwMode="auto">
          <a:xfrm>
            <a:off x="598488" y="1603375"/>
            <a:ext cx="1924050" cy="1327150"/>
          </a:xfrm>
          <a:prstGeom prst="rect">
            <a:avLst/>
          </a:prstGeom>
          <a:solidFill>
            <a:srgbClr val="CCFFFF"/>
          </a:solidFill>
          <a:ln w="12700">
            <a:solidFill>
              <a:srgbClr val="000000"/>
            </a:solidFill>
            <a:miter lim="800000"/>
            <a:headEnd type="none" w="sm" len="sm"/>
            <a:tailEnd type="none" w="sm" len="sm"/>
          </a:ln>
          <a:effectLst/>
        </p:spPr>
        <p:txBody>
          <a:bodyPr wrap="none">
            <a:spAutoFit/>
          </a:bodyPr>
          <a:lstStyle/>
          <a:p>
            <a:pPr eaLnBrk="1" hangingPunct="1"/>
            <a:r>
              <a:rPr lang="en-US" sz="1600"/>
              <a:t>Differential-mode</a:t>
            </a:r>
          </a:p>
          <a:p>
            <a:pPr eaLnBrk="1" hangingPunct="1"/>
            <a:r>
              <a:rPr lang="en-US" sz="1600"/>
              <a:t>EMI dominates</a:t>
            </a:r>
          </a:p>
          <a:p>
            <a:pPr eaLnBrk="1" hangingPunct="1"/>
            <a:r>
              <a:rPr lang="en-US" sz="1600"/>
              <a:t>f &lt; 1MHz</a:t>
            </a:r>
          </a:p>
          <a:p>
            <a:pPr eaLnBrk="1" hangingPunct="1"/>
            <a:r>
              <a:rPr lang="en-US" sz="1600"/>
              <a:t>Often results</a:t>
            </a:r>
          </a:p>
          <a:p>
            <a:pPr eaLnBrk="1" hangingPunct="1"/>
            <a:r>
              <a:rPr lang="en-US" sz="1600"/>
              <a:t>through conduction</a:t>
            </a:r>
          </a:p>
        </p:txBody>
      </p:sp>
      <p:sp>
        <p:nvSpPr>
          <p:cNvPr id="52484" name="Text Box 260"/>
          <p:cNvSpPr txBox="1">
            <a:spLocks noChangeArrowheads="1"/>
          </p:cNvSpPr>
          <p:nvPr/>
        </p:nvSpPr>
        <p:spPr bwMode="auto">
          <a:xfrm>
            <a:off x="6435725" y="3994150"/>
            <a:ext cx="1631950" cy="1327150"/>
          </a:xfrm>
          <a:prstGeom prst="rect">
            <a:avLst/>
          </a:prstGeom>
          <a:solidFill>
            <a:srgbClr val="CCFFFF"/>
          </a:solidFill>
          <a:ln w="12700">
            <a:solidFill>
              <a:schemeClr val="tx1"/>
            </a:solidFill>
            <a:miter lim="800000"/>
            <a:headEnd type="none" w="sm" len="sm"/>
            <a:tailEnd type="none" w="sm" len="sm"/>
          </a:ln>
          <a:effectLst/>
        </p:spPr>
        <p:txBody>
          <a:bodyPr wrap="none">
            <a:spAutoFit/>
          </a:bodyPr>
          <a:lstStyle/>
          <a:p>
            <a:pPr eaLnBrk="1" hangingPunct="1"/>
            <a:r>
              <a:rPr lang="en-US" sz="1600"/>
              <a:t>Common-mode</a:t>
            </a:r>
          </a:p>
          <a:p>
            <a:pPr eaLnBrk="1" hangingPunct="1"/>
            <a:r>
              <a:rPr lang="en-US" sz="1600"/>
              <a:t>EMI dominates</a:t>
            </a:r>
          </a:p>
          <a:p>
            <a:pPr eaLnBrk="1" hangingPunct="1"/>
            <a:r>
              <a:rPr lang="en-US" sz="1600"/>
              <a:t>f &gt; 1MHz</a:t>
            </a:r>
          </a:p>
          <a:p>
            <a:pPr eaLnBrk="1" hangingPunct="1"/>
            <a:r>
              <a:rPr lang="en-US" sz="1600"/>
              <a:t>Often originates</a:t>
            </a:r>
          </a:p>
          <a:p>
            <a:pPr eaLnBrk="1" hangingPunct="1"/>
            <a:r>
              <a:rPr lang="en-US" sz="1600"/>
              <a:t>as radiation</a:t>
            </a:r>
          </a:p>
        </p:txBody>
      </p:sp>
      <p:sp>
        <p:nvSpPr>
          <p:cNvPr id="52499" name="Text Box 275"/>
          <p:cNvSpPr txBox="1">
            <a:spLocks noChangeArrowheads="1"/>
          </p:cNvSpPr>
          <p:nvPr/>
        </p:nvSpPr>
        <p:spPr bwMode="auto">
          <a:xfrm>
            <a:off x="1228725" y="1009650"/>
            <a:ext cx="6477000" cy="379413"/>
          </a:xfrm>
          <a:prstGeom prst="rect">
            <a:avLst/>
          </a:prstGeom>
          <a:solidFill>
            <a:schemeClr val="bg1"/>
          </a:solidFill>
          <a:ln w="12700" algn="ctr">
            <a:solidFill>
              <a:srgbClr val="000000"/>
            </a:solidFill>
            <a:miter lim="800000"/>
            <a:headEnd/>
            <a:tailEnd/>
          </a:ln>
          <a:effectLst/>
        </p:spPr>
        <p:txBody>
          <a:bodyPr>
            <a:spAutoFit/>
          </a:bodyPr>
          <a:lstStyle/>
          <a:p>
            <a:pPr>
              <a:spcBef>
                <a:spcPct val="50000"/>
              </a:spcBef>
            </a:pPr>
            <a:r>
              <a:rPr lang="en-US" i="1">
                <a:solidFill>
                  <a:srgbClr val="FF0000"/>
                </a:solidFill>
              </a:rPr>
              <a:t>Common-mode interference is most frequently encountered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8" name="Rectangle 24"/>
          <p:cNvSpPr>
            <a:spLocks noGrp="1" noChangeArrowheads="1"/>
          </p:cNvSpPr>
          <p:nvPr>
            <p:ph type="title"/>
          </p:nvPr>
        </p:nvSpPr>
        <p:spPr/>
        <p:txBody>
          <a:bodyPr/>
          <a:lstStyle/>
          <a:p>
            <a:r>
              <a:rPr lang="en-US"/>
              <a:t>Taming the EMI environment</a:t>
            </a:r>
          </a:p>
        </p:txBody>
      </p:sp>
      <p:sp>
        <p:nvSpPr>
          <p:cNvPr id="77832" name="Rectangle 8"/>
          <p:cNvSpPr>
            <a:spLocks noGrp="1" noChangeArrowheads="1"/>
          </p:cNvSpPr>
          <p:nvPr>
            <p:ph type="body" idx="4294967295"/>
          </p:nvPr>
        </p:nvSpPr>
        <p:spPr>
          <a:xfrm>
            <a:off x="406400" y="1933575"/>
            <a:ext cx="5295900" cy="4049713"/>
          </a:xfrm>
          <a:solidFill>
            <a:srgbClr val="FFCC99">
              <a:alpha val="70000"/>
            </a:srgbClr>
          </a:solidFill>
          <a:ln>
            <a:solidFill>
              <a:schemeClr val="tx1"/>
            </a:solidFill>
          </a:ln>
        </p:spPr>
        <p:txBody>
          <a:bodyPr/>
          <a:lstStyle/>
          <a:p>
            <a:pPr>
              <a:spcBef>
                <a:spcPct val="150000"/>
              </a:spcBef>
            </a:pPr>
            <a:r>
              <a:rPr lang="en-US" sz="2600"/>
              <a:t>Minimize EMI radiation at source</a:t>
            </a:r>
          </a:p>
          <a:p>
            <a:pPr>
              <a:spcBef>
                <a:spcPct val="150000"/>
              </a:spcBef>
            </a:pPr>
            <a:r>
              <a:rPr lang="en-US" sz="2600"/>
              <a:t>Minimize coupling medium’s effectiveness</a:t>
            </a:r>
          </a:p>
          <a:p>
            <a:pPr>
              <a:spcBef>
                <a:spcPct val="150000"/>
              </a:spcBef>
            </a:pPr>
            <a:r>
              <a:rPr lang="en-US" sz="2600"/>
              <a:t>Minimize receptor susceptibility to EMI</a:t>
            </a:r>
          </a:p>
        </p:txBody>
      </p:sp>
      <p:pic>
        <p:nvPicPr>
          <p:cNvPr id="77833" name="Picture 9"/>
          <p:cNvPicPr>
            <a:picLocks noChangeAspect="1" noChangeArrowheads="1"/>
          </p:cNvPicPr>
          <p:nvPr/>
        </p:nvPicPr>
        <p:blipFill>
          <a:blip r:embed="rId3" cstate="print"/>
          <a:srcRect/>
          <a:stretch>
            <a:fillRect/>
          </a:stretch>
        </p:blipFill>
        <p:spPr bwMode="auto">
          <a:xfrm>
            <a:off x="6594475" y="2166938"/>
            <a:ext cx="1901825" cy="1423987"/>
          </a:xfrm>
          <a:prstGeom prst="rect">
            <a:avLst/>
          </a:prstGeom>
          <a:noFill/>
          <a:ln w="12700">
            <a:noFill/>
            <a:miter lim="800000"/>
            <a:headEnd type="none" w="sm" len="sm"/>
            <a:tailEnd type="none" w="sm" len="sm"/>
          </a:ln>
          <a:effectLst/>
        </p:spPr>
      </p:pic>
      <p:pic>
        <p:nvPicPr>
          <p:cNvPr id="77834" name="Picture 10"/>
          <p:cNvPicPr>
            <a:picLocks noChangeAspect="1" noChangeArrowheads="1"/>
          </p:cNvPicPr>
          <p:nvPr/>
        </p:nvPicPr>
        <p:blipFill>
          <a:blip r:embed="rId3" cstate="print"/>
          <a:srcRect/>
          <a:stretch>
            <a:fillRect/>
          </a:stretch>
        </p:blipFill>
        <p:spPr bwMode="auto">
          <a:xfrm>
            <a:off x="6594475" y="4348163"/>
            <a:ext cx="1901825" cy="1423987"/>
          </a:xfrm>
          <a:prstGeom prst="rect">
            <a:avLst/>
          </a:prstGeom>
          <a:noFill/>
          <a:ln w="12700">
            <a:noFill/>
            <a:miter lim="800000"/>
            <a:headEnd type="none" w="sm" len="sm"/>
            <a:tailEnd type="none" w="sm" len="sm"/>
          </a:ln>
          <a:effectLst/>
        </p:spPr>
      </p:pic>
      <p:sp>
        <p:nvSpPr>
          <p:cNvPr id="77835" name="Oval 11"/>
          <p:cNvSpPr>
            <a:spLocks noChangeArrowheads="1"/>
          </p:cNvSpPr>
          <p:nvPr/>
        </p:nvSpPr>
        <p:spPr bwMode="auto">
          <a:xfrm>
            <a:off x="6137275" y="2219325"/>
            <a:ext cx="1933575" cy="1000125"/>
          </a:xfrm>
          <a:prstGeom prst="ellipse">
            <a:avLst/>
          </a:prstGeom>
          <a:noFill/>
          <a:ln w="15875">
            <a:solidFill>
              <a:srgbClr val="FF0000"/>
            </a:solidFill>
            <a:round/>
            <a:headEnd type="none" w="sm" len="sm"/>
            <a:tailEnd type="none" w="sm" len="sm"/>
          </a:ln>
          <a:effectLst/>
        </p:spPr>
        <p:txBody>
          <a:bodyPr wrap="none" anchor="ctr"/>
          <a:lstStyle/>
          <a:p>
            <a:endParaRPr lang="en-US"/>
          </a:p>
        </p:txBody>
      </p:sp>
      <p:sp>
        <p:nvSpPr>
          <p:cNvPr id="77837" name="Oval 13"/>
          <p:cNvSpPr>
            <a:spLocks noChangeAspect="1" noChangeArrowheads="1"/>
          </p:cNvSpPr>
          <p:nvPr/>
        </p:nvSpPr>
        <p:spPr bwMode="auto">
          <a:xfrm>
            <a:off x="5310188" y="2011363"/>
            <a:ext cx="2897187" cy="1498600"/>
          </a:xfrm>
          <a:prstGeom prst="ellipse">
            <a:avLst/>
          </a:prstGeom>
          <a:noFill/>
          <a:ln w="15875">
            <a:solidFill>
              <a:srgbClr val="FF0000"/>
            </a:solidFill>
            <a:round/>
            <a:headEnd type="none" w="sm" len="sm"/>
            <a:tailEnd type="none" w="sm" len="sm"/>
          </a:ln>
          <a:effectLst/>
        </p:spPr>
        <p:txBody>
          <a:bodyPr wrap="none" anchor="ctr"/>
          <a:lstStyle/>
          <a:p>
            <a:endParaRPr lang="en-US"/>
          </a:p>
        </p:txBody>
      </p:sp>
      <p:sp>
        <p:nvSpPr>
          <p:cNvPr id="77839" name="Oval 15"/>
          <p:cNvSpPr>
            <a:spLocks noChangeAspect="1" noChangeArrowheads="1"/>
          </p:cNvSpPr>
          <p:nvPr/>
        </p:nvSpPr>
        <p:spPr bwMode="auto">
          <a:xfrm>
            <a:off x="4548188" y="1773238"/>
            <a:ext cx="3757612" cy="1928812"/>
          </a:xfrm>
          <a:prstGeom prst="ellipse">
            <a:avLst/>
          </a:prstGeom>
          <a:noFill/>
          <a:ln w="15875">
            <a:solidFill>
              <a:srgbClr val="FF0000"/>
            </a:solidFill>
            <a:round/>
            <a:headEnd type="none" w="sm" len="sm"/>
            <a:tailEnd type="none" w="sm" len="sm"/>
          </a:ln>
          <a:effectLst/>
        </p:spPr>
        <p:txBody>
          <a:bodyPr wrap="none" anchor="ctr"/>
          <a:lstStyle/>
          <a:p>
            <a:endParaRPr lang="en-US"/>
          </a:p>
        </p:txBody>
      </p:sp>
      <p:sp>
        <p:nvSpPr>
          <p:cNvPr id="77840" name="Oval 16"/>
          <p:cNvSpPr>
            <a:spLocks noChangeAspect="1" noChangeArrowheads="1"/>
          </p:cNvSpPr>
          <p:nvPr/>
        </p:nvSpPr>
        <p:spPr bwMode="auto">
          <a:xfrm>
            <a:off x="3471863" y="1563688"/>
            <a:ext cx="4959350" cy="2506662"/>
          </a:xfrm>
          <a:prstGeom prst="ellipse">
            <a:avLst/>
          </a:prstGeom>
          <a:noFill/>
          <a:ln w="15875">
            <a:solidFill>
              <a:srgbClr val="FF0000"/>
            </a:solidFill>
            <a:round/>
            <a:headEnd type="none" w="sm" len="sm"/>
            <a:tailEnd type="none" w="sm" len="sm"/>
          </a:ln>
          <a:effectLst/>
        </p:spPr>
        <p:txBody>
          <a:bodyPr wrap="none" anchor="ctr"/>
          <a:lstStyle/>
          <a:p>
            <a:endParaRPr lang="en-US"/>
          </a:p>
        </p:txBody>
      </p:sp>
      <p:sp>
        <p:nvSpPr>
          <p:cNvPr id="77841" name="Oval 17"/>
          <p:cNvSpPr>
            <a:spLocks noChangeArrowheads="1"/>
          </p:cNvSpPr>
          <p:nvPr/>
        </p:nvSpPr>
        <p:spPr bwMode="auto">
          <a:xfrm>
            <a:off x="6118225" y="4476750"/>
            <a:ext cx="1933575" cy="1000125"/>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77843" name="Oval 19"/>
          <p:cNvSpPr>
            <a:spLocks noChangeAspect="1" noChangeArrowheads="1"/>
          </p:cNvSpPr>
          <p:nvPr/>
        </p:nvSpPr>
        <p:spPr bwMode="auto">
          <a:xfrm>
            <a:off x="6394450" y="4524375"/>
            <a:ext cx="1571625" cy="812800"/>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77844" name="Oval 20"/>
          <p:cNvSpPr>
            <a:spLocks noChangeAspect="1" noChangeArrowheads="1"/>
          </p:cNvSpPr>
          <p:nvPr/>
        </p:nvSpPr>
        <p:spPr bwMode="auto">
          <a:xfrm>
            <a:off x="6651625" y="4591050"/>
            <a:ext cx="1233488" cy="636588"/>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77845" name="AutoShape 21"/>
          <p:cNvSpPr>
            <a:spLocks noChangeArrowheads="1"/>
          </p:cNvSpPr>
          <p:nvPr/>
        </p:nvSpPr>
        <p:spPr bwMode="auto">
          <a:xfrm rot="1076465">
            <a:off x="7135813" y="2524125"/>
            <a:ext cx="417512" cy="207963"/>
          </a:xfrm>
          <a:prstGeom prst="parallelogram">
            <a:avLst>
              <a:gd name="adj" fmla="val 50191"/>
            </a:avLst>
          </a:prstGeom>
          <a:solidFill>
            <a:srgbClr val="AF3776"/>
          </a:solidFill>
          <a:ln w="12700">
            <a:noFill/>
            <a:miter lim="800000"/>
            <a:headEnd type="none" w="sm" len="sm"/>
            <a:tailEnd type="none" w="sm" len="sm"/>
          </a:ln>
          <a:effectLst/>
        </p:spPr>
        <p:txBody>
          <a:bodyPr wrap="none" anchor="ctr"/>
          <a:lstStyle/>
          <a:p>
            <a:endParaRPr lang="en-US"/>
          </a:p>
        </p:txBody>
      </p:sp>
      <p:sp>
        <p:nvSpPr>
          <p:cNvPr id="77847" name="AutoShape 23"/>
          <p:cNvSpPr>
            <a:spLocks noChangeArrowheads="1"/>
          </p:cNvSpPr>
          <p:nvPr/>
        </p:nvSpPr>
        <p:spPr bwMode="auto">
          <a:xfrm rot="1076465">
            <a:off x="7137400" y="4697413"/>
            <a:ext cx="417513" cy="207962"/>
          </a:xfrm>
          <a:prstGeom prst="parallelogram">
            <a:avLst>
              <a:gd name="adj" fmla="val 50191"/>
            </a:avLst>
          </a:prstGeom>
          <a:solidFill>
            <a:srgbClr val="AF3776"/>
          </a:solidFill>
          <a:ln w="12700">
            <a:no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87" name="Rectangle 243"/>
          <p:cNvSpPr>
            <a:spLocks noGrp="1" noChangeArrowheads="1"/>
          </p:cNvSpPr>
          <p:nvPr>
            <p:ph type="title"/>
          </p:nvPr>
        </p:nvSpPr>
        <p:spPr/>
        <p:txBody>
          <a:bodyPr/>
          <a:lstStyle/>
          <a:p>
            <a:r>
              <a:rPr lang="en-US" sz="2800">
                <a:solidFill>
                  <a:srgbClr val="0000FF"/>
                </a:solidFill>
              </a:rPr>
              <a:t>An AC line filter for conducted EMI</a:t>
            </a:r>
          </a:p>
        </p:txBody>
      </p:sp>
      <p:pic>
        <p:nvPicPr>
          <p:cNvPr id="82957" name="Picture 13"/>
          <p:cNvPicPr>
            <a:picLocks noChangeAspect="1" noChangeArrowheads="1"/>
          </p:cNvPicPr>
          <p:nvPr/>
        </p:nvPicPr>
        <p:blipFill>
          <a:blip r:embed="rId3" cstate="print"/>
          <a:srcRect t="4233" b="2823"/>
          <a:stretch>
            <a:fillRect/>
          </a:stretch>
        </p:blipFill>
        <p:spPr bwMode="auto">
          <a:xfrm>
            <a:off x="1096963" y="1471613"/>
            <a:ext cx="7029450" cy="2771775"/>
          </a:xfrm>
          <a:prstGeom prst="rect">
            <a:avLst/>
          </a:prstGeom>
          <a:solidFill>
            <a:srgbClr val="00CCFF">
              <a:alpha val="10001"/>
            </a:srgbClr>
          </a:solidFill>
          <a:ln w="12700">
            <a:solidFill>
              <a:schemeClr val="tx1"/>
            </a:solidFill>
            <a:miter lim="800000"/>
            <a:headEnd type="none" w="sm" len="sm"/>
            <a:tailEnd type="none" w="sm" len="sm"/>
          </a:ln>
          <a:effectLst/>
        </p:spPr>
      </p:pic>
      <p:sp>
        <p:nvSpPr>
          <p:cNvPr id="82964" name="Text Box 20"/>
          <p:cNvSpPr txBox="1">
            <a:spLocks noChangeArrowheads="1"/>
          </p:cNvSpPr>
          <p:nvPr/>
        </p:nvSpPr>
        <p:spPr bwMode="auto">
          <a:xfrm>
            <a:off x="3184525" y="3798888"/>
            <a:ext cx="1681163" cy="260350"/>
          </a:xfrm>
          <a:prstGeom prst="rect">
            <a:avLst/>
          </a:prstGeom>
          <a:noFill/>
          <a:ln w="9525">
            <a:noFill/>
            <a:miter lim="800000"/>
            <a:headEnd type="none" w="sm" len="sm"/>
            <a:tailEnd type="none" w="sm" len="sm"/>
          </a:ln>
          <a:effectLst/>
        </p:spPr>
        <p:txBody>
          <a:bodyPr wrap="none">
            <a:spAutoFit/>
          </a:bodyPr>
          <a:lstStyle/>
          <a:p>
            <a:pPr algn="l" eaLnBrk="1" hangingPunct="1"/>
            <a:r>
              <a:rPr lang="en-US" sz="1100"/>
              <a:t>Common-mode inductor</a:t>
            </a:r>
          </a:p>
        </p:txBody>
      </p:sp>
      <p:graphicFrame>
        <p:nvGraphicFramePr>
          <p:cNvPr id="83184" name="Group 240"/>
          <p:cNvGraphicFramePr>
            <a:graphicFrameLocks noGrp="1"/>
          </p:cNvGraphicFramePr>
          <p:nvPr>
            <p:ph idx="4294967295"/>
          </p:nvPr>
        </p:nvGraphicFramePr>
        <p:xfrm>
          <a:off x="457200" y="4410075"/>
          <a:ext cx="8305800" cy="1125538"/>
        </p:xfrm>
        <a:graphic>
          <a:graphicData uri="http://schemas.openxmlformats.org/drawingml/2006/table">
            <a:tbl>
              <a:tblPr/>
              <a:tblGrid>
                <a:gridCol w="990600"/>
                <a:gridCol w="914400"/>
                <a:gridCol w="914400"/>
                <a:gridCol w="914400"/>
                <a:gridCol w="914400"/>
                <a:gridCol w="914400"/>
                <a:gridCol w="914400"/>
                <a:gridCol w="914400"/>
                <a:gridCol w="914400"/>
              </a:tblGrid>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Mode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150kHz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500kHz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1MHz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5MHz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10MHz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20MHz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30MHz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r>
              <a:tr h="376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Common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Differential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99FF">
                        <a:alpha val="50000"/>
                      </a:srgbClr>
                    </a:solidFill>
                  </a:tcPr>
                </a:tc>
              </a:tr>
            </a:tbl>
          </a:graphicData>
        </a:graphic>
      </p:graphicFrame>
      <p:sp>
        <p:nvSpPr>
          <p:cNvPr id="83185" name="Text Box 241"/>
          <p:cNvSpPr txBox="1">
            <a:spLocks noChangeArrowheads="1"/>
          </p:cNvSpPr>
          <p:nvPr/>
        </p:nvSpPr>
        <p:spPr bwMode="auto">
          <a:xfrm>
            <a:off x="2227263" y="5611813"/>
            <a:ext cx="4829175" cy="304800"/>
          </a:xfrm>
          <a:prstGeom prst="rect">
            <a:avLst/>
          </a:prstGeom>
          <a:noFill/>
          <a:ln w="9525">
            <a:noFill/>
            <a:miter lim="800000"/>
            <a:headEnd type="none" w="sm" len="sm"/>
            <a:tailEnd type="none" w="sm" len="sm"/>
          </a:ln>
          <a:effectLst/>
        </p:spPr>
        <p:txBody>
          <a:bodyPr wrap="none">
            <a:spAutoFit/>
          </a:bodyPr>
          <a:lstStyle/>
          <a:p>
            <a:pPr eaLnBrk="1" hangingPunct="1"/>
            <a:r>
              <a:rPr lang="en-US" sz="1400"/>
              <a:t>Attenuation characteristics for AC line filter (SAE GA1B-10)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6" name="Rectangle 16"/>
          <p:cNvSpPr>
            <a:spLocks noGrp="1" noChangeArrowheads="1"/>
          </p:cNvSpPr>
          <p:nvPr>
            <p:ph type="title"/>
          </p:nvPr>
        </p:nvSpPr>
        <p:spPr/>
        <p:txBody>
          <a:bodyPr/>
          <a:lstStyle/>
          <a:p>
            <a:r>
              <a:rPr lang="en-US"/>
              <a:t>EMI – RFI</a:t>
            </a:r>
          </a:p>
        </p:txBody>
      </p:sp>
      <p:sp>
        <p:nvSpPr>
          <p:cNvPr id="158726" name="Rectangle 6"/>
          <p:cNvSpPr>
            <a:spLocks noGrp="1" noChangeArrowheads="1"/>
          </p:cNvSpPr>
          <p:nvPr>
            <p:ph type="body" idx="4294967295"/>
          </p:nvPr>
        </p:nvSpPr>
        <p:spPr>
          <a:xfrm>
            <a:off x="831850" y="1314450"/>
            <a:ext cx="7753350" cy="4471988"/>
          </a:xfrm>
          <a:solidFill>
            <a:srgbClr val="FFFF99"/>
          </a:solidFill>
          <a:ln w="19050">
            <a:solidFill>
              <a:srgbClr val="FF9900"/>
            </a:solidFill>
          </a:ln>
        </p:spPr>
        <p:txBody>
          <a:bodyPr/>
          <a:lstStyle/>
          <a:p>
            <a:pPr algn="ctr">
              <a:lnSpc>
                <a:spcPct val="150000"/>
              </a:lnSpc>
              <a:spcBef>
                <a:spcPct val="0"/>
              </a:spcBef>
              <a:buFontTx/>
              <a:buNone/>
            </a:pPr>
            <a:r>
              <a:rPr lang="en-US" sz="2000"/>
              <a:t>EMI</a:t>
            </a:r>
            <a:r>
              <a:rPr lang="en-US" sz="2000">
                <a:solidFill>
                  <a:srgbClr val="CC0000"/>
                </a:solidFill>
              </a:rPr>
              <a:t> – </a:t>
            </a:r>
            <a:r>
              <a:rPr lang="en-US" sz="2000">
                <a:solidFill>
                  <a:srgbClr val="A50021"/>
                </a:solidFill>
              </a:rPr>
              <a:t>Electromagnetic Interference</a:t>
            </a:r>
          </a:p>
          <a:p>
            <a:pPr algn="ctr">
              <a:lnSpc>
                <a:spcPct val="150000"/>
              </a:lnSpc>
              <a:spcBef>
                <a:spcPct val="0"/>
              </a:spcBef>
              <a:buFontTx/>
              <a:buNone/>
            </a:pPr>
            <a:r>
              <a:rPr lang="en-US" sz="2000"/>
              <a:t>RFI </a:t>
            </a:r>
            <a:r>
              <a:rPr lang="en-US" sz="2000">
                <a:solidFill>
                  <a:srgbClr val="CC0000"/>
                </a:solidFill>
              </a:rPr>
              <a:t>– </a:t>
            </a:r>
            <a:r>
              <a:rPr lang="en-US" sz="2000">
                <a:solidFill>
                  <a:srgbClr val="A50021"/>
                </a:solidFill>
              </a:rPr>
              <a:t>Radio frequency Interference</a:t>
            </a:r>
          </a:p>
          <a:p>
            <a:pPr>
              <a:lnSpc>
                <a:spcPct val="150000"/>
              </a:lnSpc>
              <a:spcBef>
                <a:spcPct val="0"/>
              </a:spcBef>
              <a:buFontTx/>
              <a:buNone/>
            </a:pPr>
            <a:endParaRPr lang="en-US" sz="2000">
              <a:solidFill>
                <a:srgbClr val="A50021"/>
              </a:solidFill>
            </a:endParaRPr>
          </a:p>
          <a:p>
            <a:pPr>
              <a:lnSpc>
                <a:spcPct val="150000"/>
              </a:lnSpc>
              <a:spcBef>
                <a:spcPct val="0"/>
              </a:spcBef>
              <a:buFontTx/>
              <a:buNone/>
            </a:pPr>
            <a:r>
              <a:rPr lang="en-US" sz="2000"/>
              <a:t>Why are EMI and RFI a concern?</a:t>
            </a:r>
          </a:p>
          <a:p>
            <a:pPr>
              <a:lnSpc>
                <a:spcPct val="150000"/>
              </a:lnSpc>
              <a:spcBef>
                <a:spcPct val="0"/>
              </a:spcBef>
            </a:pPr>
            <a:r>
              <a:rPr lang="en-US" sz="2000">
                <a:solidFill>
                  <a:srgbClr val="A50021"/>
                </a:solidFill>
              </a:rPr>
              <a:t>RF Spectrum pollution</a:t>
            </a:r>
          </a:p>
          <a:p>
            <a:pPr>
              <a:lnSpc>
                <a:spcPct val="150000"/>
              </a:lnSpc>
              <a:spcBef>
                <a:spcPct val="0"/>
              </a:spcBef>
            </a:pPr>
            <a:r>
              <a:rPr lang="en-US" sz="2000">
                <a:solidFill>
                  <a:srgbClr val="A50021"/>
                </a:solidFill>
              </a:rPr>
              <a:t>Compatibility within circuits</a:t>
            </a:r>
          </a:p>
          <a:p>
            <a:pPr>
              <a:lnSpc>
                <a:spcPct val="150000"/>
              </a:lnSpc>
              <a:spcBef>
                <a:spcPct val="0"/>
              </a:spcBef>
            </a:pPr>
            <a:r>
              <a:rPr lang="en-US" sz="2000">
                <a:solidFill>
                  <a:srgbClr val="A50021"/>
                </a:solidFill>
              </a:rPr>
              <a:t>System disturbance or malfunction</a:t>
            </a:r>
          </a:p>
          <a:p>
            <a:pPr>
              <a:lnSpc>
                <a:spcPct val="150000"/>
              </a:lnSpc>
              <a:spcBef>
                <a:spcPct val="0"/>
              </a:spcBef>
            </a:pPr>
            <a:r>
              <a:rPr lang="en-US" sz="2000">
                <a:solidFill>
                  <a:srgbClr val="A50021"/>
                </a:solidFill>
              </a:rPr>
              <a:t>Damage and liability</a:t>
            </a:r>
          </a:p>
          <a:p>
            <a:pPr>
              <a:lnSpc>
                <a:spcPct val="150000"/>
              </a:lnSpc>
              <a:spcBef>
                <a:spcPct val="0"/>
              </a:spcBef>
            </a:pPr>
            <a:r>
              <a:rPr lang="en-US" sz="2000">
                <a:solidFill>
                  <a:srgbClr val="A50021"/>
                </a:solidFill>
              </a:rPr>
              <a:t>Regulation conformance</a:t>
            </a:r>
          </a:p>
        </p:txBody>
      </p:sp>
      <p:pic>
        <p:nvPicPr>
          <p:cNvPr id="158728" name="Picture 8" descr="MCBD10452_0000[1]"/>
          <p:cNvPicPr>
            <a:picLocks noChangeAspect="1" noChangeArrowheads="1"/>
          </p:cNvPicPr>
          <p:nvPr/>
        </p:nvPicPr>
        <p:blipFill>
          <a:blip r:embed="rId3" cstate="print"/>
          <a:srcRect/>
          <a:stretch>
            <a:fillRect/>
          </a:stretch>
        </p:blipFill>
        <p:spPr bwMode="auto">
          <a:xfrm flipH="1">
            <a:off x="5972175" y="3444875"/>
            <a:ext cx="1865313" cy="2070100"/>
          </a:xfrm>
          <a:prstGeom prst="rect">
            <a:avLst/>
          </a:prstGeom>
          <a:noFill/>
        </p:spPr>
      </p:pic>
      <p:pic>
        <p:nvPicPr>
          <p:cNvPr id="158731" name="Picture 11" descr="MCNA01847_0000[1]"/>
          <p:cNvPicPr>
            <a:picLocks noChangeAspect="1" noChangeArrowheads="1"/>
          </p:cNvPicPr>
          <p:nvPr/>
        </p:nvPicPr>
        <p:blipFill>
          <a:blip r:embed="rId4" cstate="print"/>
          <a:srcRect/>
          <a:stretch>
            <a:fillRect/>
          </a:stretch>
        </p:blipFill>
        <p:spPr bwMode="auto">
          <a:xfrm rot="3337419">
            <a:off x="1315244" y="1542256"/>
            <a:ext cx="547688" cy="282575"/>
          </a:xfrm>
          <a:prstGeom prst="rect">
            <a:avLst/>
          </a:prstGeom>
          <a:noFill/>
          <a:ln w="9525">
            <a:noFill/>
            <a:miter lim="800000"/>
            <a:headEnd/>
            <a:tailEnd/>
          </a:ln>
        </p:spPr>
      </p:pic>
      <p:pic>
        <p:nvPicPr>
          <p:cNvPr id="158732" name="Picture 12" descr="MCNA01847_0000[1]"/>
          <p:cNvPicPr>
            <a:picLocks noChangeAspect="1" noChangeArrowheads="1"/>
          </p:cNvPicPr>
          <p:nvPr/>
        </p:nvPicPr>
        <p:blipFill>
          <a:blip r:embed="rId4" cstate="print"/>
          <a:srcRect/>
          <a:stretch>
            <a:fillRect/>
          </a:stretch>
        </p:blipFill>
        <p:spPr bwMode="auto">
          <a:xfrm rot="-240503">
            <a:off x="1314450" y="2381250"/>
            <a:ext cx="547688" cy="282575"/>
          </a:xfrm>
          <a:prstGeom prst="rect">
            <a:avLst/>
          </a:prstGeom>
          <a:noFill/>
        </p:spPr>
      </p:pic>
      <p:pic>
        <p:nvPicPr>
          <p:cNvPr id="158733" name="Picture 13" descr="MCNA01847_0000[1]"/>
          <p:cNvPicPr>
            <a:picLocks noChangeAspect="1" noChangeArrowheads="1"/>
          </p:cNvPicPr>
          <p:nvPr/>
        </p:nvPicPr>
        <p:blipFill>
          <a:blip r:embed="rId4" cstate="print"/>
          <a:srcRect/>
          <a:stretch>
            <a:fillRect/>
          </a:stretch>
        </p:blipFill>
        <p:spPr bwMode="auto">
          <a:xfrm rot="10483875">
            <a:off x="7305675" y="1447800"/>
            <a:ext cx="547688" cy="282575"/>
          </a:xfrm>
          <a:prstGeom prst="rect">
            <a:avLst/>
          </a:prstGeom>
          <a:noFill/>
        </p:spPr>
      </p:pic>
      <p:pic>
        <p:nvPicPr>
          <p:cNvPr id="158734" name="Picture 14" descr="MCNA01847_0000[1]"/>
          <p:cNvPicPr>
            <a:picLocks noChangeAspect="1" noChangeArrowheads="1"/>
          </p:cNvPicPr>
          <p:nvPr/>
        </p:nvPicPr>
        <p:blipFill>
          <a:blip r:embed="rId4" cstate="print"/>
          <a:srcRect/>
          <a:stretch>
            <a:fillRect/>
          </a:stretch>
        </p:blipFill>
        <p:spPr bwMode="auto">
          <a:xfrm rot="3369074">
            <a:off x="7354094" y="2456656"/>
            <a:ext cx="547688" cy="282575"/>
          </a:xfrm>
          <a:prstGeom prst="rect">
            <a:avLst/>
          </a:prstGeom>
          <a:noFill/>
        </p:spPr>
      </p:pic>
      <p:sp>
        <p:nvSpPr>
          <p:cNvPr id="158737" name="Text Box 17"/>
          <p:cNvSpPr txBox="1">
            <a:spLocks noChangeArrowheads="1"/>
          </p:cNvSpPr>
          <p:nvPr/>
        </p:nvSpPr>
        <p:spPr bwMode="auto">
          <a:xfrm>
            <a:off x="381000" y="6381750"/>
            <a:ext cx="50292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EMI/RFI </a:t>
            </a:r>
            <a:r>
              <a:rPr lang="en-US" sz="1400" b="1" i="1">
                <a:solidFill>
                  <a:srgbClr val="006600"/>
                </a:solidFill>
                <a:sym typeface="Wingdings" pitchFamily="2" charset="2"/>
              </a:rPr>
              <a:t> Unintended Radiators and Receptors</a:t>
            </a:r>
            <a:endParaRPr lang="en-US" sz="1400" b="1" i="1">
              <a:solidFill>
                <a:srgbClr val="0066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3" name="Rectangle 7"/>
          <p:cNvSpPr>
            <a:spLocks noGrp="1" noChangeArrowheads="1"/>
          </p:cNvSpPr>
          <p:nvPr>
            <p:ph type="title"/>
          </p:nvPr>
        </p:nvSpPr>
        <p:spPr/>
        <p:txBody>
          <a:bodyPr/>
          <a:lstStyle/>
          <a:p>
            <a:r>
              <a:rPr lang="en-US" sz="2800">
                <a:solidFill>
                  <a:schemeClr val="accent2"/>
                </a:solidFill>
              </a:rPr>
              <a:t>The common-mode transformer</a:t>
            </a:r>
            <a:r>
              <a:rPr lang="en-US"/>
              <a:t> </a:t>
            </a:r>
          </a:p>
        </p:txBody>
      </p:sp>
      <p:grpSp>
        <p:nvGrpSpPr>
          <p:cNvPr id="208925" name="Group 29"/>
          <p:cNvGrpSpPr>
            <a:grpSpLocks/>
          </p:cNvGrpSpPr>
          <p:nvPr/>
        </p:nvGrpSpPr>
        <p:grpSpPr bwMode="auto">
          <a:xfrm>
            <a:off x="4486275" y="847725"/>
            <a:ext cx="4095750" cy="5434013"/>
            <a:chOff x="2850" y="516"/>
            <a:chExt cx="2580" cy="3423"/>
          </a:xfrm>
        </p:grpSpPr>
        <p:pic>
          <p:nvPicPr>
            <p:cNvPr id="208919" name="Picture 23"/>
            <p:cNvPicPr>
              <a:picLocks noChangeAspect="1" noChangeArrowheads="1"/>
            </p:cNvPicPr>
            <p:nvPr/>
          </p:nvPicPr>
          <p:blipFill>
            <a:blip r:embed="rId3" cstate="print"/>
            <a:srcRect/>
            <a:stretch>
              <a:fillRect/>
            </a:stretch>
          </p:blipFill>
          <p:spPr bwMode="auto">
            <a:xfrm>
              <a:off x="2850" y="1116"/>
              <a:ext cx="2580" cy="1371"/>
            </a:xfrm>
            <a:prstGeom prst="rect">
              <a:avLst/>
            </a:prstGeom>
            <a:noFill/>
            <a:ln w="12700" algn="ctr">
              <a:noFill/>
              <a:miter lim="800000"/>
              <a:headEnd/>
              <a:tailEnd/>
            </a:ln>
            <a:effectLst/>
          </p:spPr>
        </p:pic>
        <p:pic>
          <p:nvPicPr>
            <p:cNvPr id="208920" name="Picture 24"/>
            <p:cNvPicPr>
              <a:picLocks noChangeAspect="1" noChangeArrowheads="1"/>
            </p:cNvPicPr>
            <p:nvPr/>
          </p:nvPicPr>
          <p:blipFill>
            <a:blip r:embed="rId4" cstate="print"/>
            <a:srcRect/>
            <a:stretch>
              <a:fillRect/>
            </a:stretch>
          </p:blipFill>
          <p:spPr bwMode="auto">
            <a:xfrm>
              <a:off x="2874" y="2495"/>
              <a:ext cx="2536" cy="1444"/>
            </a:xfrm>
            <a:prstGeom prst="rect">
              <a:avLst/>
            </a:prstGeom>
            <a:noFill/>
            <a:ln w="12700" algn="ctr">
              <a:noFill/>
              <a:miter lim="800000"/>
              <a:headEnd/>
              <a:tailEnd/>
            </a:ln>
            <a:effectLst/>
          </p:spPr>
        </p:pic>
        <p:pic>
          <p:nvPicPr>
            <p:cNvPr id="208921" name="Picture 25"/>
            <p:cNvPicPr>
              <a:picLocks noChangeAspect="1" noChangeArrowheads="1"/>
            </p:cNvPicPr>
            <p:nvPr/>
          </p:nvPicPr>
          <p:blipFill>
            <a:blip r:embed="rId5" cstate="print"/>
            <a:srcRect/>
            <a:stretch>
              <a:fillRect/>
            </a:stretch>
          </p:blipFill>
          <p:spPr bwMode="auto">
            <a:xfrm>
              <a:off x="2982" y="600"/>
              <a:ext cx="870" cy="178"/>
            </a:xfrm>
            <a:prstGeom prst="rect">
              <a:avLst/>
            </a:prstGeom>
            <a:noFill/>
            <a:ln w="12700" algn="ctr">
              <a:noFill/>
              <a:miter lim="800000"/>
              <a:headEnd/>
              <a:tailEnd/>
            </a:ln>
            <a:effectLst/>
          </p:spPr>
        </p:pic>
        <p:pic>
          <p:nvPicPr>
            <p:cNvPr id="208922" name="Picture 26"/>
            <p:cNvPicPr>
              <a:picLocks noChangeAspect="1" noChangeArrowheads="1"/>
            </p:cNvPicPr>
            <p:nvPr/>
          </p:nvPicPr>
          <p:blipFill>
            <a:blip r:embed="rId6" cstate="print"/>
            <a:srcRect/>
            <a:stretch>
              <a:fillRect/>
            </a:stretch>
          </p:blipFill>
          <p:spPr bwMode="auto">
            <a:xfrm>
              <a:off x="3012" y="828"/>
              <a:ext cx="864" cy="168"/>
            </a:xfrm>
            <a:prstGeom prst="rect">
              <a:avLst/>
            </a:prstGeom>
            <a:noFill/>
            <a:ln w="12700" algn="ctr">
              <a:noFill/>
              <a:miter lim="800000"/>
              <a:headEnd/>
              <a:tailEnd/>
            </a:ln>
            <a:effectLst/>
          </p:spPr>
        </p:pic>
        <p:pic>
          <p:nvPicPr>
            <p:cNvPr id="208923" name="Picture 27"/>
            <p:cNvPicPr>
              <a:picLocks noChangeAspect="1" noChangeArrowheads="1"/>
            </p:cNvPicPr>
            <p:nvPr/>
          </p:nvPicPr>
          <p:blipFill>
            <a:blip r:embed="rId7" cstate="print"/>
            <a:srcRect/>
            <a:stretch>
              <a:fillRect/>
            </a:stretch>
          </p:blipFill>
          <p:spPr bwMode="auto">
            <a:xfrm>
              <a:off x="3951" y="570"/>
              <a:ext cx="561" cy="438"/>
            </a:xfrm>
            <a:prstGeom prst="rect">
              <a:avLst/>
            </a:prstGeom>
            <a:noFill/>
            <a:ln w="12700" algn="ctr">
              <a:noFill/>
              <a:miter lim="800000"/>
              <a:headEnd/>
              <a:tailEnd/>
            </a:ln>
            <a:effectLst/>
          </p:spPr>
        </p:pic>
        <p:pic>
          <p:nvPicPr>
            <p:cNvPr id="208924" name="Picture 28"/>
            <p:cNvPicPr>
              <a:picLocks noChangeAspect="1" noChangeArrowheads="1"/>
            </p:cNvPicPr>
            <p:nvPr/>
          </p:nvPicPr>
          <p:blipFill>
            <a:blip r:embed="rId8" cstate="print"/>
            <a:srcRect/>
            <a:stretch>
              <a:fillRect/>
            </a:stretch>
          </p:blipFill>
          <p:spPr bwMode="auto">
            <a:xfrm>
              <a:off x="4554" y="516"/>
              <a:ext cx="780" cy="588"/>
            </a:xfrm>
            <a:prstGeom prst="rect">
              <a:avLst/>
            </a:prstGeom>
            <a:noFill/>
            <a:ln w="12700" algn="ctr">
              <a:noFill/>
              <a:miter lim="800000"/>
              <a:headEnd/>
              <a:tailEnd/>
            </a:ln>
            <a:effectLst/>
          </p:spPr>
        </p:pic>
      </p:grpSp>
      <p:pic>
        <p:nvPicPr>
          <p:cNvPr id="208926" name="Picture 30" descr="CM_XFMR1"/>
          <p:cNvPicPr>
            <a:picLocks noChangeAspect="1" noChangeArrowheads="1"/>
          </p:cNvPicPr>
          <p:nvPr/>
        </p:nvPicPr>
        <p:blipFill>
          <a:blip r:embed="rId9" cstate="print"/>
          <a:srcRect/>
          <a:stretch>
            <a:fillRect/>
          </a:stretch>
        </p:blipFill>
        <p:spPr bwMode="auto">
          <a:xfrm>
            <a:off x="476250" y="942975"/>
            <a:ext cx="3848100" cy="5318125"/>
          </a:xfrm>
          <a:prstGeom prst="rect">
            <a:avLst/>
          </a:prstGeom>
          <a:noFill/>
        </p:spPr>
      </p:pic>
      <p:sp>
        <p:nvSpPr>
          <p:cNvPr id="208927" name="Text Box 31"/>
          <p:cNvSpPr txBox="1">
            <a:spLocks noChangeArrowheads="1"/>
          </p:cNvSpPr>
          <p:nvPr/>
        </p:nvSpPr>
        <p:spPr bwMode="auto">
          <a:xfrm>
            <a:off x="347663" y="6348413"/>
            <a:ext cx="6197600" cy="4762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Differential Mode </a:t>
            </a:r>
            <a:r>
              <a:rPr lang="en-US" sz="1200" b="1" i="1">
                <a:solidFill>
                  <a:srgbClr val="006600"/>
                </a:solidFill>
                <a:sym typeface="Wingdings" pitchFamily="2" charset="2"/>
              </a:rPr>
              <a:t> Flux Cancellation  Low Impedance from mismatch windings</a:t>
            </a:r>
          </a:p>
          <a:p>
            <a:pPr algn="l" eaLnBrk="1" hangingPunct="1"/>
            <a:r>
              <a:rPr lang="en-US" sz="1200" b="1" i="1">
                <a:solidFill>
                  <a:srgbClr val="006600"/>
                </a:solidFill>
                <a:sym typeface="Wingdings" pitchFamily="2" charset="2"/>
              </a:rPr>
              <a:t>Common Mode  Flux Addition  Full Impedance of both windings</a:t>
            </a:r>
            <a:endParaRPr lang="en-US" sz="1200" b="1" i="1">
              <a:solidFill>
                <a:srgbClr val="0066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15" name="Rectangle 23"/>
          <p:cNvSpPr>
            <a:spLocks noChangeArrowheads="1"/>
          </p:cNvSpPr>
          <p:nvPr/>
        </p:nvSpPr>
        <p:spPr bwMode="auto">
          <a:xfrm>
            <a:off x="257175" y="4381500"/>
            <a:ext cx="8648700" cy="1857375"/>
          </a:xfrm>
          <a:prstGeom prst="rect">
            <a:avLst/>
          </a:prstGeom>
          <a:solidFill>
            <a:schemeClr val="bg1">
              <a:alpha val="60001"/>
            </a:schemeClr>
          </a:solidFill>
          <a:ln w="15875">
            <a:solidFill>
              <a:srgbClr val="FF0000"/>
            </a:solidFill>
            <a:miter lim="800000"/>
            <a:headEnd type="none" w="sm" len="sm"/>
            <a:tailEnd type="none" w="sm" len="sm"/>
          </a:ln>
          <a:effectLst/>
        </p:spPr>
        <p:txBody>
          <a:bodyPr wrap="none" anchor="ctr"/>
          <a:lstStyle/>
          <a:p>
            <a:endParaRPr lang="en-US"/>
          </a:p>
        </p:txBody>
      </p:sp>
      <p:sp>
        <p:nvSpPr>
          <p:cNvPr id="85001" name="Rectangle 9"/>
          <p:cNvSpPr>
            <a:spLocks noChangeArrowheads="1"/>
          </p:cNvSpPr>
          <p:nvPr/>
        </p:nvSpPr>
        <p:spPr bwMode="auto">
          <a:xfrm>
            <a:off x="714375" y="1400175"/>
            <a:ext cx="7477125" cy="2905125"/>
          </a:xfrm>
          <a:prstGeom prst="rect">
            <a:avLst/>
          </a:prstGeom>
          <a:solidFill>
            <a:srgbClr val="3366FF">
              <a:alpha val="70000"/>
            </a:srgbClr>
          </a:solidFill>
          <a:ln w="15875">
            <a:solidFill>
              <a:srgbClr val="FF0000"/>
            </a:solidFill>
            <a:miter lim="800000"/>
            <a:headEnd type="none" w="sm" len="sm"/>
            <a:tailEnd type="none" w="sm" len="sm"/>
          </a:ln>
          <a:effectLst/>
        </p:spPr>
        <p:txBody>
          <a:bodyPr wrap="none" anchor="ctr"/>
          <a:lstStyle/>
          <a:p>
            <a:pPr eaLnBrk="1" hangingPunct="1"/>
            <a:endParaRPr lang="en-US" sz="1600"/>
          </a:p>
        </p:txBody>
      </p:sp>
      <p:sp>
        <p:nvSpPr>
          <p:cNvPr id="85016" name="Rectangle 24"/>
          <p:cNvSpPr>
            <a:spLocks noGrp="1" noChangeArrowheads="1"/>
          </p:cNvSpPr>
          <p:nvPr>
            <p:ph type="title"/>
          </p:nvPr>
        </p:nvSpPr>
        <p:spPr/>
        <p:txBody>
          <a:bodyPr/>
          <a:lstStyle/>
          <a:p>
            <a:r>
              <a:rPr lang="en-US" sz="2800">
                <a:solidFill>
                  <a:srgbClr val="0000FF"/>
                </a:solidFill>
              </a:rPr>
              <a:t>An AC line filter for conducted EMI</a:t>
            </a:r>
          </a:p>
        </p:txBody>
      </p:sp>
      <p:pic>
        <p:nvPicPr>
          <p:cNvPr id="85000" name="Picture 8"/>
          <p:cNvPicPr>
            <a:picLocks noChangeAspect="1" noChangeArrowheads="1"/>
          </p:cNvPicPr>
          <p:nvPr/>
        </p:nvPicPr>
        <p:blipFill>
          <a:blip r:embed="rId3" cstate="print"/>
          <a:srcRect/>
          <a:stretch>
            <a:fillRect/>
          </a:stretch>
        </p:blipFill>
        <p:spPr bwMode="auto">
          <a:xfrm>
            <a:off x="1400175" y="2005013"/>
            <a:ext cx="1938338" cy="2022475"/>
          </a:xfrm>
          <a:prstGeom prst="rect">
            <a:avLst/>
          </a:prstGeom>
          <a:noFill/>
          <a:ln w="9525">
            <a:solidFill>
              <a:srgbClr val="FF0000"/>
            </a:solidFill>
            <a:miter lim="800000"/>
            <a:headEnd type="none" w="sm" len="sm"/>
            <a:tailEnd type="none" w="sm" len="sm"/>
          </a:ln>
          <a:effectLst/>
        </p:spPr>
      </p:pic>
      <p:sp>
        <p:nvSpPr>
          <p:cNvPr id="85005" name="Text Box 13"/>
          <p:cNvSpPr txBox="1">
            <a:spLocks noChangeArrowheads="1"/>
          </p:cNvSpPr>
          <p:nvPr/>
        </p:nvSpPr>
        <p:spPr bwMode="auto">
          <a:xfrm>
            <a:off x="1184275" y="1508125"/>
            <a:ext cx="2362200" cy="346075"/>
          </a:xfrm>
          <a:prstGeom prst="rect">
            <a:avLst/>
          </a:prstGeom>
          <a:solidFill>
            <a:schemeClr val="bg1"/>
          </a:solidFill>
          <a:ln w="9525">
            <a:solidFill>
              <a:srgbClr val="FF0000"/>
            </a:solidFill>
            <a:miter lim="800000"/>
            <a:headEnd type="none" w="sm" len="sm"/>
            <a:tailEnd type="none" w="sm" len="sm"/>
          </a:ln>
          <a:effectLst/>
        </p:spPr>
        <p:txBody>
          <a:bodyPr wrap="none">
            <a:spAutoFit/>
          </a:bodyPr>
          <a:lstStyle/>
          <a:p>
            <a:pPr algn="l" eaLnBrk="1" hangingPunct="1"/>
            <a:r>
              <a:rPr lang="en-US" sz="1600">
                <a:solidFill>
                  <a:srgbClr val="FF0000"/>
                </a:solidFill>
              </a:rPr>
              <a:t>Common mode inductor</a:t>
            </a:r>
          </a:p>
        </p:txBody>
      </p:sp>
      <p:sp>
        <p:nvSpPr>
          <p:cNvPr id="85006" name="Text Box 14"/>
          <p:cNvSpPr txBox="1">
            <a:spLocks noChangeArrowheads="1"/>
          </p:cNvSpPr>
          <p:nvPr/>
        </p:nvSpPr>
        <p:spPr bwMode="auto">
          <a:xfrm>
            <a:off x="4679950" y="1517650"/>
            <a:ext cx="2644775" cy="346075"/>
          </a:xfrm>
          <a:prstGeom prst="rect">
            <a:avLst/>
          </a:prstGeom>
          <a:solidFill>
            <a:schemeClr val="bg1"/>
          </a:solidFill>
          <a:ln w="9525">
            <a:solidFill>
              <a:srgbClr val="FF0000"/>
            </a:solidFill>
            <a:miter lim="800000"/>
            <a:headEnd type="none" w="sm" len="sm"/>
            <a:tailEnd type="none" w="sm" len="sm"/>
          </a:ln>
          <a:effectLst/>
        </p:spPr>
        <p:txBody>
          <a:bodyPr wrap="none">
            <a:spAutoFit/>
          </a:bodyPr>
          <a:lstStyle/>
          <a:p>
            <a:pPr algn="l" eaLnBrk="1" hangingPunct="1"/>
            <a:r>
              <a:rPr lang="en-US" sz="1600">
                <a:solidFill>
                  <a:srgbClr val="FF0000"/>
                </a:solidFill>
              </a:rPr>
              <a:t>Torroid coil for DM inductor</a:t>
            </a:r>
          </a:p>
        </p:txBody>
      </p:sp>
      <p:pic>
        <p:nvPicPr>
          <p:cNvPr id="85007" name="Picture 15"/>
          <p:cNvPicPr>
            <a:picLocks noChangeAspect="1" noChangeArrowheads="1"/>
          </p:cNvPicPr>
          <p:nvPr/>
        </p:nvPicPr>
        <p:blipFill>
          <a:blip r:embed="rId4" cstate="print"/>
          <a:srcRect/>
          <a:stretch>
            <a:fillRect/>
          </a:stretch>
        </p:blipFill>
        <p:spPr bwMode="auto">
          <a:xfrm>
            <a:off x="5081588" y="2052638"/>
            <a:ext cx="2028825" cy="1731962"/>
          </a:xfrm>
          <a:prstGeom prst="rect">
            <a:avLst/>
          </a:prstGeom>
          <a:solidFill>
            <a:schemeClr val="bg1"/>
          </a:solidFill>
          <a:ln w="9525">
            <a:solidFill>
              <a:srgbClr val="FF0000"/>
            </a:solidFill>
            <a:miter lim="800000"/>
            <a:headEnd type="none" w="sm" len="sm"/>
            <a:tailEnd type="none" w="sm" len="sm"/>
          </a:ln>
          <a:effectLst/>
        </p:spPr>
      </p:pic>
      <p:sp>
        <p:nvSpPr>
          <p:cNvPr id="85008" name="Text Box 16"/>
          <p:cNvSpPr txBox="1">
            <a:spLocks noChangeArrowheads="1"/>
          </p:cNvSpPr>
          <p:nvPr/>
        </p:nvSpPr>
        <p:spPr bwMode="auto">
          <a:xfrm>
            <a:off x="4660900" y="4021138"/>
            <a:ext cx="2873375" cy="254000"/>
          </a:xfrm>
          <a:prstGeom prst="rect">
            <a:avLst/>
          </a:prstGeom>
          <a:solidFill>
            <a:schemeClr val="bg1"/>
          </a:solidFill>
          <a:ln w="9525">
            <a:solidFill>
              <a:srgbClr val="FF0000"/>
            </a:solidFill>
            <a:miter lim="800000"/>
            <a:headEnd type="none" w="sm" len="sm"/>
            <a:tailEnd type="none" w="sm" len="sm"/>
          </a:ln>
          <a:effectLst/>
        </p:spPr>
        <p:txBody>
          <a:bodyPr wrap="none">
            <a:spAutoFit/>
          </a:bodyPr>
          <a:lstStyle/>
          <a:p>
            <a:pPr algn="l" eaLnBrk="1" hangingPunct="1"/>
            <a:r>
              <a:rPr lang="en-US" sz="1000" b="1">
                <a:solidFill>
                  <a:srgbClr val="FF0000"/>
                </a:solidFill>
              </a:rPr>
              <a:t>Examples from CWS - Coil Winding Services</a:t>
            </a:r>
          </a:p>
        </p:txBody>
      </p:sp>
      <p:pic>
        <p:nvPicPr>
          <p:cNvPr id="85013" name="Picture 21"/>
          <p:cNvPicPr>
            <a:picLocks noChangeAspect="1" noChangeArrowheads="1"/>
          </p:cNvPicPr>
          <p:nvPr/>
        </p:nvPicPr>
        <p:blipFill>
          <a:blip r:embed="rId5" cstate="print"/>
          <a:srcRect l="3200" t="6871" r="3999" b="6871"/>
          <a:stretch>
            <a:fillRect/>
          </a:stretch>
        </p:blipFill>
        <p:spPr bwMode="auto">
          <a:xfrm>
            <a:off x="222250" y="4449763"/>
            <a:ext cx="3665538" cy="1851025"/>
          </a:xfrm>
          <a:prstGeom prst="rect">
            <a:avLst/>
          </a:prstGeom>
          <a:noFill/>
          <a:ln w="9525">
            <a:noFill/>
            <a:miter lim="800000"/>
            <a:headEnd type="none" w="sm" len="sm"/>
            <a:tailEnd type="none" w="sm" len="sm"/>
          </a:ln>
          <a:effectLst/>
        </p:spPr>
      </p:pic>
      <p:pic>
        <p:nvPicPr>
          <p:cNvPr id="85014" name="Picture 22"/>
          <p:cNvPicPr>
            <a:picLocks noChangeAspect="1" noChangeArrowheads="1"/>
          </p:cNvPicPr>
          <p:nvPr/>
        </p:nvPicPr>
        <p:blipFill>
          <a:blip r:embed="rId6" cstate="print"/>
          <a:srcRect l="2795" t="7065" r="3728" b="6593"/>
          <a:stretch>
            <a:fillRect/>
          </a:stretch>
        </p:blipFill>
        <p:spPr bwMode="auto">
          <a:xfrm>
            <a:off x="4071938" y="4460875"/>
            <a:ext cx="4776787" cy="1746250"/>
          </a:xfrm>
          <a:prstGeom prst="rect">
            <a:avLst/>
          </a:prstGeom>
          <a:noFill/>
          <a:ln w="9525">
            <a:noFill/>
            <a:miter lim="800000"/>
            <a:headEnd type="none" w="sm" len="sm"/>
            <a:tailEnd type="none" w="sm" len="sm"/>
          </a:ln>
          <a:effectLst/>
        </p:spPr>
      </p:pic>
      <p:sp>
        <p:nvSpPr>
          <p:cNvPr id="85017" name="Line 25"/>
          <p:cNvSpPr>
            <a:spLocks noChangeShapeType="1"/>
          </p:cNvSpPr>
          <p:nvPr/>
        </p:nvSpPr>
        <p:spPr bwMode="auto">
          <a:xfrm flipH="1" flipV="1">
            <a:off x="3136900" y="3873500"/>
            <a:ext cx="812800" cy="635000"/>
          </a:xfrm>
          <a:prstGeom prst="line">
            <a:avLst/>
          </a:prstGeom>
          <a:noFill/>
          <a:ln w="57150">
            <a:solidFill>
              <a:srgbClr val="FF3300"/>
            </a:solidFill>
            <a:round/>
            <a:headEnd/>
            <a:tailEnd type="triangle" w="med" len="med"/>
          </a:ln>
          <a:effectLst/>
        </p:spPr>
        <p:txBody>
          <a:bodyPr>
            <a:spAutoFit/>
          </a:bodyPr>
          <a:lstStyle/>
          <a:p>
            <a:endParaRPr lang="en-US"/>
          </a:p>
        </p:txBody>
      </p:sp>
      <p:sp>
        <p:nvSpPr>
          <p:cNvPr id="85018" name="Text Box 26"/>
          <p:cNvSpPr txBox="1">
            <a:spLocks noChangeArrowheads="1"/>
          </p:cNvSpPr>
          <p:nvPr/>
        </p:nvSpPr>
        <p:spPr bwMode="auto">
          <a:xfrm>
            <a:off x="296863" y="6330950"/>
            <a:ext cx="5664200" cy="4762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CM Filter uses 2 windings in phase + CM Cap + CM Res</a:t>
            </a:r>
          </a:p>
          <a:p>
            <a:pPr algn="l" eaLnBrk="1" hangingPunct="1"/>
            <a:r>
              <a:rPr lang="en-US" sz="1200" b="1" i="1">
                <a:solidFill>
                  <a:srgbClr val="006600"/>
                </a:solidFill>
              </a:rPr>
              <a:t>Diff Filter uses CM leakage Inductance + Diff Caps + Diff Res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1" name="Rectangle 15"/>
          <p:cNvSpPr>
            <a:spLocks noGrp="1" noChangeArrowheads="1"/>
          </p:cNvSpPr>
          <p:nvPr>
            <p:ph type="title"/>
          </p:nvPr>
        </p:nvSpPr>
        <p:spPr/>
        <p:txBody>
          <a:bodyPr/>
          <a:lstStyle/>
          <a:p>
            <a:r>
              <a:rPr lang="en-US" sz="2800"/>
              <a:t>Input RC filtering as applied to an instrumentation amplifier</a:t>
            </a:r>
          </a:p>
        </p:txBody>
      </p:sp>
      <p:sp>
        <p:nvSpPr>
          <p:cNvPr id="91141" name="Rectangle 5"/>
          <p:cNvSpPr>
            <a:spLocks noChangeArrowheads="1"/>
          </p:cNvSpPr>
          <p:nvPr/>
        </p:nvSpPr>
        <p:spPr bwMode="auto">
          <a:xfrm>
            <a:off x="638175" y="1381125"/>
            <a:ext cx="7820025" cy="4762500"/>
          </a:xfrm>
          <a:prstGeom prst="rect">
            <a:avLst/>
          </a:prstGeom>
          <a:solidFill>
            <a:srgbClr val="3366FF">
              <a:alpha val="60001"/>
            </a:srgbClr>
          </a:solidFill>
          <a:ln w="9525">
            <a:solidFill>
              <a:schemeClr val="tx1"/>
            </a:solidFill>
            <a:miter lim="800000"/>
            <a:headEnd type="none" w="sm" len="sm"/>
            <a:tailEnd type="none" w="sm" len="sm"/>
          </a:ln>
          <a:effectLst/>
        </p:spPr>
        <p:txBody>
          <a:bodyPr wrap="none" anchor="ctr"/>
          <a:lstStyle/>
          <a:p>
            <a:pPr eaLnBrk="1" hangingPunct="1"/>
            <a:endParaRPr lang="en-US" sz="1600"/>
          </a:p>
        </p:txBody>
      </p:sp>
      <p:sp>
        <p:nvSpPr>
          <p:cNvPr id="91148" name="Text Box 12"/>
          <p:cNvSpPr txBox="1">
            <a:spLocks noChangeArrowheads="1"/>
          </p:cNvSpPr>
          <p:nvPr/>
        </p:nvSpPr>
        <p:spPr bwMode="auto">
          <a:xfrm>
            <a:off x="1239838" y="4656138"/>
            <a:ext cx="2840037" cy="1381125"/>
          </a:xfrm>
          <a:prstGeom prst="rect">
            <a:avLst/>
          </a:prstGeom>
          <a:solidFill>
            <a:schemeClr val="bg1"/>
          </a:solidFill>
          <a:ln w="9525">
            <a:solidFill>
              <a:schemeClr val="tx1"/>
            </a:solidFill>
            <a:miter lim="800000"/>
            <a:headEnd type="none" w="sm" len="sm"/>
            <a:tailEnd type="none" w="sm" len="sm"/>
          </a:ln>
          <a:effectLst/>
        </p:spPr>
        <p:txBody>
          <a:bodyPr>
            <a:spAutoFit/>
          </a:bodyPr>
          <a:lstStyle/>
          <a:p>
            <a:pPr eaLnBrk="1" hangingPunct="1">
              <a:lnSpc>
                <a:spcPct val="150000"/>
              </a:lnSpc>
            </a:pPr>
            <a:r>
              <a:rPr lang="en-US" sz="1600">
                <a:solidFill>
                  <a:srgbClr val="CC0000"/>
                </a:solidFill>
              </a:rPr>
              <a:t>Differential Mode</a:t>
            </a:r>
          </a:p>
          <a:p>
            <a:pPr eaLnBrk="1" hangingPunct="1">
              <a:lnSpc>
                <a:spcPct val="150000"/>
              </a:lnSpc>
            </a:pPr>
            <a:r>
              <a:rPr lang="en-US" sz="1400"/>
              <a:t>f</a:t>
            </a:r>
            <a:r>
              <a:rPr lang="en-US" sz="1400" b="1" baseline="-25000"/>
              <a:t>-3dB</a:t>
            </a:r>
            <a:r>
              <a:rPr lang="en-US" sz="1400" b="1"/>
              <a:t> </a:t>
            </a:r>
            <a:r>
              <a:rPr lang="en-US" sz="1400"/>
              <a:t>= [2</a:t>
            </a:r>
            <a:r>
              <a:rPr lang="el-GR" sz="1400">
                <a:cs typeface="Arial" charset="0"/>
              </a:rPr>
              <a:t>π</a:t>
            </a:r>
            <a:r>
              <a:rPr lang="en-US" sz="1400">
                <a:cs typeface="Arial" charset="0"/>
              </a:rPr>
              <a:t>(R</a:t>
            </a:r>
            <a:r>
              <a:rPr lang="en-US" sz="1400" b="1" baseline="-25000">
                <a:cs typeface="Arial" charset="0"/>
              </a:rPr>
              <a:t>A</a:t>
            </a:r>
            <a:r>
              <a:rPr lang="en-US" sz="1400">
                <a:cs typeface="Arial" charset="0"/>
              </a:rPr>
              <a:t>+ R</a:t>
            </a:r>
            <a:r>
              <a:rPr lang="en-US" sz="1400" b="1" baseline="-25000">
                <a:cs typeface="Arial" charset="0"/>
              </a:rPr>
              <a:t>B</a:t>
            </a:r>
            <a:r>
              <a:rPr lang="en-US" sz="1400" b="1">
                <a:cs typeface="Arial" charset="0"/>
              </a:rPr>
              <a:t>)</a:t>
            </a:r>
            <a:r>
              <a:rPr lang="en-US" sz="1400">
                <a:cs typeface="Arial" charset="0"/>
              </a:rPr>
              <a:t>(C</a:t>
            </a:r>
            <a:r>
              <a:rPr lang="en-US" sz="1400" b="1" baseline="-25000">
                <a:cs typeface="Arial" charset="0"/>
              </a:rPr>
              <a:t>A</a:t>
            </a:r>
            <a:r>
              <a:rPr lang="en-US" sz="1400">
                <a:cs typeface="Arial" charset="0"/>
              </a:rPr>
              <a:t>+ C</a:t>
            </a:r>
            <a:r>
              <a:rPr lang="en-US" sz="1400" b="1" baseline="-25000">
                <a:cs typeface="Arial" charset="0"/>
              </a:rPr>
              <a:t>B</a:t>
            </a:r>
            <a:r>
              <a:rPr lang="en-US" sz="1400">
                <a:cs typeface="Arial" charset="0"/>
              </a:rPr>
              <a:t>/2)]</a:t>
            </a:r>
            <a:r>
              <a:rPr lang="en-US" sz="1400" b="1" baseline="30000">
                <a:cs typeface="Arial" charset="0"/>
              </a:rPr>
              <a:t>-1</a:t>
            </a:r>
            <a:endParaRPr lang="en-US" sz="1400">
              <a:cs typeface="Arial" charset="0"/>
            </a:endParaRPr>
          </a:p>
          <a:p>
            <a:pPr eaLnBrk="1" hangingPunct="1">
              <a:lnSpc>
                <a:spcPct val="150000"/>
              </a:lnSpc>
            </a:pPr>
            <a:r>
              <a:rPr lang="en-US" sz="1200" b="1">
                <a:cs typeface="Arial" charset="0"/>
              </a:rPr>
              <a:t>let R</a:t>
            </a:r>
            <a:r>
              <a:rPr lang="en-US" sz="1200" b="1" baseline="-25000">
                <a:cs typeface="Arial" charset="0"/>
              </a:rPr>
              <a:t>B </a:t>
            </a:r>
            <a:r>
              <a:rPr lang="en-US" sz="1200" b="1">
                <a:cs typeface="Arial" charset="0"/>
              </a:rPr>
              <a:t>= R</a:t>
            </a:r>
            <a:r>
              <a:rPr lang="en-US" sz="1200" b="1" baseline="-25000">
                <a:cs typeface="Arial" charset="0"/>
              </a:rPr>
              <a:t>A</a:t>
            </a:r>
            <a:r>
              <a:rPr lang="en-US" sz="1200" b="1">
                <a:cs typeface="Arial" charset="0"/>
              </a:rPr>
              <a:t>  and C</a:t>
            </a:r>
            <a:r>
              <a:rPr lang="en-US" sz="1200" b="1" baseline="-25000">
                <a:cs typeface="Arial" charset="0"/>
              </a:rPr>
              <a:t>C</a:t>
            </a:r>
            <a:r>
              <a:rPr lang="en-US" sz="1200" b="1">
                <a:cs typeface="Arial" charset="0"/>
              </a:rPr>
              <a:t> = C</a:t>
            </a:r>
            <a:r>
              <a:rPr lang="en-US" sz="1200" b="1" baseline="-25000">
                <a:cs typeface="Arial" charset="0"/>
              </a:rPr>
              <a:t>B</a:t>
            </a:r>
          </a:p>
          <a:p>
            <a:pPr eaLnBrk="1" hangingPunct="1">
              <a:lnSpc>
                <a:spcPct val="150000"/>
              </a:lnSpc>
            </a:pPr>
            <a:r>
              <a:rPr lang="en-US" sz="1400"/>
              <a:t>f</a:t>
            </a:r>
            <a:r>
              <a:rPr lang="en-US" sz="1400" b="1" baseline="-25000"/>
              <a:t>-3dB</a:t>
            </a:r>
            <a:r>
              <a:rPr lang="en-US" sz="1400" b="1"/>
              <a:t> </a:t>
            </a:r>
            <a:r>
              <a:rPr lang="en-US" sz="1400"/>
              <a:t>= 343Hz</a:t>
            </a:r>
            <a:endParaRPr lang="en-US" sz="1400" baseline="-25000"/>
          </a:p>
        </p:txBody>
      </p:sp>
      <p:sp>
        <p:nvSpPr>
          <p:cNvPr id="91149" name="Text Box 13"/>
          <p:cNvSpPr txBox="1">
            <a:spLocks noChangeArrowheads="1"/>
          </p:cNvSpPr>
          <p:nvPr/>
        </p:nvSpPr>
        <p:spPr bwMode="auto">
          <a:xfrm>
            <a:off x="4905375" y="4657725"/>
            <a:ext cx="2559050" cy="1381125"/>
          </a:xfrm>
          <a:prstGeom prst="rect">
            <a:avLst/>
          </a:prstGeom>
          <a:solidFill>
            <a:schemeClr val="bg1"/>
          </a:solidFill>
          <a:ln w="9525">
            <a:solidFill>
              <a:schemeClr val="tx1"/>
            </a:solidFill>
            <a:miter lim="800000"/>
            <a:headEnd type="none" w="sm" len="sm"/>
            <a:tailEnd type="none" w="sm" len="sm"/>
          </a:ln>
          <a:effectLst/>
        </p:spPr>
        <p:txBody>
          <a:bodyPr>
            <a:spAutoFit/>
          </a:bodyPr>
          <a:lstStyle/>
          <a:p>
            <a:pPr eaLnBrk="1" hangingPunct="1">
              <a:lnSpc>
                <a:spcPct val="150000"/>
              </a:lnSpc>
            </a:pPr>
            <a:r>
              <a:rPr lang="en-US" sz="1600">
                <a:solidFill>
                  <a:srgbClr val="CC0000"/>
                </a:solidFill>
              </a:rPr>
              <a:t>Common Mode</a:t>
            </a:r>
          </a:p>
          <a:p>
            <a:pPr eaLnBrk="1" hangingPunct="1">
              <a:lnSpc>
                <a:spcPct val="150000"/>
              </a:lnSpc>
            </a:pPr>
            <a:r>
              <a:rPr lang="en-US" sz="1400"/>
              <a:t>f</a:t>
            </a:r>
            <a:r>
              <a:rPr lang="en-US" sz="1400" b="1" baseline="-25000"/>
              <a:t>-3dB</a:t>
            </a:r>
            <a:r>
              <a:rPr lang="en-US" sz="1400" b="1"/>
              <a:t> </a:t>
            </a:r>
            <a:r>
              <a:rPr lang="en-US" sz="1400"/>
              <a:t>= [2</a:t>
            </a:r>
            <a:r>
              <a:rPr lang="el-GR" sz="1400">
                <a:cs typeface="Arial" charset="0"/>
              </a:rPr>
              <a:t>π∙</a:t>
            </a:r>
            <a:r>
              <a:rPr lang="en-US" sz="1400">
                <a:cs typeface="Arial" charset="0"/>
              </a:rPr>
              <a:t>R</a:t>
            </a:r>
            <a:r>
              <a:rPr lang="en-US" sz="1400" b="1" baseline="-25000">
                <a:cs typeface="Arial" charset="0"/>
              </a:rPr>
              <a:t>A</a:t>
            </a:r>
            <a:r>
              <a:rPr lang="en-US" sz="1400">
                <a:cs typeface="Arial" charset="0"/>
              </a:rPr>
              <a:t>∙ C</a:t>
            </a:r>
            <a:r>
              <a:rPr lang="en-US" sz="1400" b="1" baseline="-25000">
                <a:cs typeface="Arial" charset="0"/>
              </a:rPr>
              <a:t>B</a:t>
            </a:r>
            <a:r>
              <a:rPr lang="en-US" sz="1400">
                <a:cs typeface="Arial" charset="0"/>
              </a:rPr>
              <a:t>)]</a:t>
            </a:r>
            <a:r>
              <a:rPr lang="en-US" sz="1400" b="1" baseline="30000">
                <a:cs typeface="Arial" charset="0"/>
              </a:rPr>
              <a:t>-1</a:t>
            </a:r>
            <a:endParaRPr lang="en-US" sz="1400">
              <a:cs typeface="Arial" charset="0"/>
            </a:endParaRPr>
          </a:p>
          <a:p>
            <a:pPr eaLnBrk="1" hangingPunct="1">
              <a:lnSpc>
                <a:spcPct val="150000"/>
              </a:lnSpc>
            </a:pPr>
            <a:r>
              <a:rPr lang="en-US" sz="1200" b="1">
                <a:cs typeface="Arial" charset="0"/>
              </a:rPr>
              <a:t>let R</a:t>
            </a:r>
            <a:r>
              <a:rPr lang="en-US" sz="1200" b="1" baseline="-25000">
                <a:cs typeface="Arial" charset="0"/>
              </a:rPr>
              <a:t>B </a:t>
            </a:r>
            <a:r>
              <a:rPr lang="en-US" sz="1200" b="1">
                <a:cs typeface="Arial" charset="0"/>
              </a:rPr>
              <a:t>= R</a:t>
            </a:r>
            <a:r>
              <a:rPr lang="en-US" sz="1200" b="1" baseline="-25000">
                <a:cs typeface="Arial" charset="0"/>
              </a:rPr>
              <a:t>A</a:t>
            </a:r>
            <a:r>
              <a:rPr lang="en-US" sz="1200" b="1">
                <a:cs typeface="Arial" charset="0"/>
              </a:rPr>
              <a:t>  and C</a:t>
            </a:r>
            <a:r>
              <a:rPr lang="en-US" sz="1200" b="1" baseline="-25000">
                <a:cs typeface="Arial" charset="0"/>
              </a:rPr>
              <a:t>C</a:t>
            </a:r>
            <a:r>
              <a:rPr lang="en-US" sz="1200" b="1">
                <a:cs typeface="Arial" charset="0"/>
              </a:rPr>
              <a:t> = C</a:t>
            </a:r>
            <a:r>
              <a:rPr lang="en-US" sz="1200" b="1" baseline="-25000">
                <a:cs typeface="Arial" charset="0"/>
              </a:rPr>
              <a:t>B</a:t>
            </a:r>
          </a:p>
          <a:p>
            <a:pPr eaLnBrk="1" hangingPunct="1">
              <a:lnSpc>
                <a:spcPct val="150000"/>
              </a:lnSpc>
            </a:pPr>
            <a:r>
              <a:rPr lang="en-US" sz="1400"/>
              <a:t>f</a:t>
            </a:r>
            <a:r>
              <a:rPr lang="en-US" sz="1400" b="1" baseline="-25000"/>
              <a:t>-3dB</a:t>
            </a:r>
            <a:r>
              <a:rPr lang="en-US" sz="1400" b="1"/>
              <a:t> </a:t>
            </a:r>
            <a:r>
              <a:rPr lang="en-US" sz="1400"/>
              <a:t>= 7.2kHz</a:t>
            </a:r>
            <a:endParaRPr lang="en-US" sz="1400" baseline="-25000"/>
          </a:p>
        </p:txBody>
      </p:sp>
      <p:pic>
        <p:nvPicPr>
          <p:cNvPr id="91150" name="Picture 14"/>
          <p:cNvPicPr>
            <a:picLocks noChangeAspect="1" noChangeArrowheads="1"/>
          </p:cNvPicPr>
          <p:nvPr/>
        </p:nvPicPr>
        <p:blipFill>
          <a:blip r:embed="rId3" cstate="print"/>
          <a:srcRect/>
          <a:stretch>
            <a:fillRect/>
          </a:stretch>
        </p:blipFill>
        <p:spPr bwMode="auto">
          <a:xfrm>
            <a:off x="1893888" y="1481138"/>
            <a:ext cx="5137150" cy="3078162"/>
          </a:xfrm>
          <a:prstGeom prst="rect">
            <a:avLst/>
          </a:prstGeom>
          <a:solidFill>
            <a:schemeClr val="bg1"/>
          </a:solidFill>
          <a:ln w="9525">
            <a:solidFill>
              <a:schemeClr val="tx1"/>
            </a:solidFill>
            <a:miter lim="800000"/>
            <a:headEnd type="none" w="sm" len="sm"/>
            <a:tailEnd type="none" w="sm" len="sm"/>
          </a:ln>
          <a:effectLst/>
        </p:spPr>
      </p:pic>
      <p:sp>
        <p:nvSpPr>
          <p:cNvPr id="91152" name="Text Box 16"/>
          <p:cNvSpPr txBox="1">
            <a:spLocks noChangeArrowheads="1"/>
          </p:cNvSpPr>
          <p:nvPr/>
        </p:nvSpPr>
        <p:spPr bwMode="auto">
          <a:xfrm>
            <a:off x="398463" y="862013"/>
            <a:ext cx="8391525" cy="457200"/>
          </a:xfrm>
          <a:prstGeom prst="rect">
            <a:avLst/>
          </a:prstGeom>
          <a:noFill/>
          <a:ln w="12700" algn="ctr">
            <a:noFill/>
            <a:miter lim="800000"/>
            <a:headEnd/>
            <a:tailEnd/>
          </a:ln>
          <a:effectLst/>
        </p:spPr>
        <p:txBody>
          <a:bodyPr wrap="none">
            <a:spAutoFit/>
          </a:bodyPr>
          <a:lstStyle/>
          <a:p>
            <a:pPr algn="l"/>
            <a:r>
              <a:rPr lang="en-US" sz="1200" b="1">
                <a:solidFill>
                  <a:srgbClr val="006600"/>
                </a:solidFill>
              </a:rPr>
              <a:t>Set CB=CC for symmetrical Common Mode Filter</a:t>
            </a:r>
          </a:p>
          <a:p>
            <a:pPr algn="l"/>
            <a:r>
              <a:rPr lang="en-US" sz="1200" b="1">
                <a:solidFill>
                  <a:srgbClr val="006600"/>
                </a:solidFill>
              </a:rPr>
              <a:t>Set CA = 10*CB so any common mode mismatch filtering that results in differential mode noise will be attenuated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ChangeArrowheads="1"/>
          </p:cNvSpPr>
          <p:nvPr/>
        </p:nvSpPr>
        <p:spPr bwMode="auto">
          <a:xfrm>
            <a:off x="457200" y="1381125"/>
            <a:ext cx="8229600" cy="4676775"/>
          </a:xfrm>
          <a:prstGeom prst="rect">
            <a:avLst/>
          </a:prstGeom>
          <a:solidFill>
            <a:srgbClr val="339966">
              <a:alpha val="27000"/>
            </a:srgbClr>
          </a:solidFill>
          <a:ln w="9525">
            <a:solidFill>
              <a:schemeClr val="tx1"/>
            </a:solidFill>
            <a:miter lim="800000"/>
            <a:headEnd type="none" w="sm" len="sm"/>
            <a:tailEnd type="none" w="sm" len="sm"/>
          </a:ln>
          <a:effectLst/>
        </p:spPr>
        <p:txBody>
          <a:bodyPr wrap="none" anchor="ctr"/>
          <a:lstStyle/>
          <a:p>
            <a:endParaRPr lang="en-US"/>
          </a:p>
        </p:txBody>
      </p:sp>
      <p:sp>
        <p:nvSpPr>
          <p:cNvPr id="95241" name="Rectangle 9"/>
          <p:cNvSpPr>
            <a:spLocks noGrp="1" noChangeArrowheads="1"/>
          </p:cNvSpPr>
          <p:nvPr>
            <p:ph type="title"/>
          </p:nvPr>
        </p:nvSpPr>
        <p:spPr/>
        <p:txBody>
          <a:bodyPr/>
          <a:lstStyle/>
          <a:p>
            <a:r>
              <a:rPr lang="en-US" sz="2800"/>
              <a:t>Adding a common-mode transformer  </a:t>
            </a:r>
            <a:br>
              <a:rPr lang="en-US" sz="2800"/>
            </a:br>
            <a:r>
              <a:rPr lang="en-US" sz="2800"/>
              <a:t>	at low frequencies</a:t>
            </a:r>
          </a:p>
        </p:txBody>
      </p:sp>
      <p:pic>
        <p:nvPicPr>
          <p:cNvPr id="95237" name="Picture 5"/>
          <p:cNvPicPr>
            <a:picLocks noChangeAspect="1" noChangeArrowheads="1"/>
          </p:cNvPicPr>
          <p:nvPr/>
        </p:nvPicPr>
        <p:blipFill>
          <a:blip r:embed="rId3" cstate="print"/>
          <a:srcRect/>
          <a:stretch>
            <a:fillRect/>
          </a:stretch>
        </p:blipFill>
        <p:spPr bwMode="auto">
          <a:xfrm>
            <a:off x="1041400" y="1689100"/>
            <a:ext cx="7075488" cy="3355975"/>
          </a:xfrm>
          <a:prstGeom prst="rect">
            <a:avLst/>
          </a:prstGeom>
          <a:solidFill>
            <a:schemeClr val="bg1"/>
          </a:solidFill>
          <a:ln w="9525">
            <a:solidFill>
              <a:schemeClr val="tx1"/>
            </a:solidFill>
            <a:miter lim="800000"/>
            <a:headEnd type="none" w="sm" len="sm"/>
            <a:tailEnd type="none" w="sm" len="sm"/>
          </a:ln>
          <a:effectLst/>
        </p:spPr>
      </p:pic>
      <p:pic>
        <p:nvPicPr>
          <p:cNvPr id="95240" name="Picture 8"/>
          <p:cNvPicPr>
            <a:picLocks noChangeAspect="1" noChangeArrowheads="1"/>
          </p:cNvPicPr>
          <p:nvPr/>
        </p:nvPicPr>
        <p:blipFill>
          <a:blip r:embed="rId4" cstate="print"/>
          <a:srcRect/>
          <a:stretch>
            <a:fillRect/>
          </a:stretch>
        </p:blipFill>
        <p:spPr bwMode="auto">
          <a:xfrm>
            <a:off x="1243013" y="4462463"/>
            <a:ext cx="1352550" cy="1474787"/>
          </a:xfrm>
          <a:prstGeom prst="rect">
            <a:avLst/>
          </a:prstGeom>
          <a:noFill/>
          <a:ln w="9525">
            <a:solidFill>
              <a:srgbClr val="FF0000"/>
            </a:solidFill>
            <a:miter lim="800000"/>
            <a:headEnd type="none" w="sm" len="sm"/>
            <a:tailEnd type="none" w="sm" len="sm"/>
          </a:ln>
          <a:effectLst/>
        </p:spPr>
      </p:pic>
      <p:sp>
        <p:nvSpPr>
          <p:cNvPr id="95243" name="Text Box 11"/>
          <p:cNvSpPr txBox="1">
            <a:spLocks noChangeArrowheads="1"/>
          </p:cNvSpPr>
          <p:nvPr/>
        </p:nvSpPr>
        <p:spPr bwMode="auto">
          <a:xfrm>
            <a:off x="398463" y="6381750"/>
            <a:ext cx="41275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CM Transformer added to lower CM cut-off frequency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a:xfrm>
            <a:off x="1527175" y="76200"/>
            <a:ext cx="7312025" cy="752475"/>
          </a:xfrm>
        </p:spPr>
        <p:txBody>
          <a:bodyPr/>
          <a:lstStyle/>
          <a:p>
            <a:r>
              <a:rPr lang="en-US" sz="2800"/>
              <a:t>Newer Op-amps have EMI filtering</a:t>
            </a:r>
          </a:p>
        </p:txBody>
      </p:sp>
      <p:pic>
        <p:nvPicPr>
          <p:cNvPr id="213005" name="Picture 13" descr="OpAmp_input_filter"/>
          <p:cNvPicPr>
            <a:picLocks noChangeAspect="1" noChangeArrowheads="1"/>
          </p:cNvPicPr>
          <p:nvPr/>
        </p:nvPicPr>
        <p:blipFill>
          <a:blip r:embed="rId3" cstate="print"/>
          <a:srcRect/>
          <a:stretch>
            <a:fillRect/>
          </a:stretch>
        </p:blipFill>
        <p:spPr bwMode="auto">
          <a:xfrm>
            <a:off x="1093788" y="955675"/>
            <a:ext cx="7215187" cy="53562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8" name="Rectangle 14"/>
          <p:cNvSpPr>
            <a:spLocks noChangeArrowheads="1"/>
          </p:cNvSpPr>
          <p:nvPr/>
        </p:nvSpPr>
        <p:spPr bwMode="auto">
          <a:xfrm>
            <a:off x="923925" y="1476375"/>
            <a:ext cx="7305675" cy="4448175"/>
          </a:xfrm>
          <a:prstGeom prst="rect">
            <a:avLst/>
          </a:prstGeom>
          <a:solidFill>
            <a:srgbClr val="FF99CC">
              <a:alpha val="70000"/>
            </a:srgbClr>
          </a:solidFill>
          <a:ln w="9525">
            <a:solidFill>
              <a:schemeClr val="tx1"/>
            </a:solidFill>
            <a:miter lim="800000"/>
            <a:headEnd type="none" w="sm" len="sm"/>
            <a:tailEnd type="none" w="sm" len="sm"/>
          </a:ln>
          <a:effectLst/>
        </p:spPr>
        <p:txBody>
          <a:bodyPr wrap="none" anchor="ctr"/>
          <a:lstStyle/>
          <a:p>
            <a:pPr eaLnBrk="1" hangingPunct="1"/>
            <a:endParaRPr lang="en-US" sz="1600"/>
          </a:p>
        </p:txBody>
      </p:sp>
      <p:sp>
        <p:nvSpPr>
          <p:cNvPr id="98324" name="Rectangle 20"/>
          <p:cNvSpPr>
            <a:spLocks noGrp="1" noChangeArrowheads="1"/>
          </p:cNvSpPr>
          <p:nvPr>
            <p:ph type="title"/>
          </p:nvPr>
        </p:nvSpPr>
        <p:spPr/>
        <p:txBody>
          <a:bodyPr/>
          <a:lstStyle/>
          <a:p>
            <a:r>
              <a:rPr lang="en-US" sz="2800"/>
              <a:t>Ferrites for EMI suppression</a:t>
            </a:r>
          </a:p>
        </p:txBody>
      </p:sp>
      <p:pic>
        <p:nvPicPr>
          <p:cNvPr id="98309" name="Picture 5"/>
          <p:cNvPicPr>
            <a:picLocks noChangeAspect="1" noChangeArrowheads="1"/>
          </p:cNvPicPr>
          <p:nvPr/>
        </p:nvPicPr>
        <p:blipFill>
          <a:blip r:embed="rId3" cstate="print"/>
          <a:srcRect/>
          <a:stretch>
            <a:fillRect/>
          </a:stretch>
        </p:blipFill>
        <p:spPr bwMode="auto">
          <a:xfrm>
            <a:off x="1871663" y="1781175"/>
            <a:ext cx="1955800" cy="1674813"/>
          </a:xfrm>
          <a:prstGeom prst="rect">
            <a:avLst/>
          </a:prstGeom>
          <a:noFill/>
          <a:ln w="9525">
            <a:noFill/>
            <a:miter lim="800000"/>
            <a:headEnd type="none" w="sm" len="sm"/>
            <a:tailEnd type="none" w="sm" len="sm"/>
          </a:ln>
          <a:effectLst/>
        </p:spPr>
      </p:pic>
      <p:pic>
        <p:nvPicPr>
          <p:cNvPr id="98310" name="Picture 6"/>
          <p:cNvPicPr>
            <a:picLocks noChangeAspect="1" noChangeArrowheads="1"/>
          </p:cNvPicPr>
          <p:nvPr/>
        </p:nvPicPr>
        <p:blipFill>
          <a:blip r:embed="rId4" cstate="print"/>
          <a:srcRect/>
          <a:stretch>
            <a:fillRect/>
          </a:stretch>
        </p:blipFill>
        <p:spPr bwMode="auto">
          <a:xfrm>
            <a:off x="4329113" y="1795463"/>
            <a:ext cx="3592512" cy="2487612"/>
          </a:xfrm>
          <a:prstGeom prst="rect">
            <a:avLst/>
          </a:prstGeom>
          <a:noFill/>
          <a:ln w="9525">
            <a:solidFill>
              <a:schemeClr val="tx1"/>
            </a:solidFill>
            <a:miter lim="800000"/>
            <a:headEnd type="none" w="sm" len="sm"/>
            <a:tailEnd type="none" w="sm" len="sm"/>
          </a:ln>
          <a:effectLst/>
        </p:spPr>
      </p:pic>
      <p:pic>
        <p:nvPicPr>
          <p:cNvPr id="98311" name="Picture 7"/>
          <p:cNvPicPr>
            <a:picLocks noChangeAspect="1" noChangeArrowheads="1"/>
          </p:cNvPicPr>
          <p:nvPr/>
        </p:nvPicPr>
        <p:blipFill>
          <a:blip r:embed="rId5" cstate="print"/>
          <a:srcRect/>
          <a:stretch>
            <a:fillRect/>
          </a:stretch>
        </p:blipFill>
        <p:spPr bwMode="auto">
          <a:xfrm>
            <a:off x="1557338" y="4876800"/>
            <a:ext cx="1444625" cy="311150"/>
          </a:xfrm>
          <a:prstGeom prst="rect">
            <a:avLst/>
          </a:prstGeom>
          <a:noFill/>
          <a:ln w="9525">
            <a:noFill/>
            <a:miter lim="800000"/>
            <a:headEnd type="none" w="sm" len="sm"/>
            <a:tailEnd type="none" w="sm" len="sm"/>
          </a:ln>
          <a:effectLst/>
        </p:spPr>
      </p:pic>
      <p:pic>
        <p:nvPicPr>
          <p:cNvPr id="98312" name="Picture 8"/>
          <p:cNvPicPr>
            <a:picLocks noChangeAspect="1" noChangeArrowheads="1"/>
          </p:cNvPicPr>
          <p:nvPr/>
        </p:nvPicPr>
        <p:blipFill>
          <a:blip r:embed="rId6" cstate="print"/>
          <a:srcRect/>
          <a:stretch>
            <a:fillRect/>
          </a:stretch>
        </p:blipFill>
        <p:spPr bwMode="auto">
          <a:xfrm>
            <a:off x="1866900" y="3667125"/>
            <a:ext cx="1143000" cy="1143000"/>
          </a:xfrm>
          <a:prstGeom prst="rect">
            <a:avLst/>
          </a:prstGeom>
          <a:noFill/>
          <a:ln w="9525">
            <a:noFill/>
            <a:miter lim="800000"/>
            <a:headEnd type="none" w="sm" len="sm"/>
            <a:tailEnd type="none" w="sm" len="sm"/>
          </a:ln>
          <a:effectLst/>
        </p:spPr>
      </p:pic>
      <p:pic>
        <p:nvPicPr>
          <p:cNvPr id="98315" name="Picture 11"/>
          <p:cNvPicPr>
            <a:picLocks noChangeAspect="1" noChangeArrowheads="1"/>
          </p:cNvPicPr>
          <p:nvPr/>
        </p:nvPicPr>
        <p:blipFill>
          <a:blip r:embed="rId7" cstate="print"/>
          <a:srcRect/>
          <a:stretch>
            <a:fillRect/>
          </a:stretch>
        </p:blipFill>
        <p:spPr bwMode="auto">
          <a:xfrm>
            <a:off x="3162300" y="3686175"/>
            <a:ext cx="933450" cy="1295400"/>
          </a:xfrm>
          <a:prstGeom prst="rect">
            <a:avLst/>
          </a:prstGeom>
          <a:noFill/>
          <a:ln w="9525">
            <a:noFill/>
            <a:miter lim="800000"/>
            <a:headEnd type="none" w="sm" len="sm"/>
            <a:tailEnd type="none" w="sm" len="sm"/>
          </a:ln>
          <a:effectLst/>
        </p:spPr>
      </p:pic>
      <p:sp>
        <p:nvSpPr>
          <p:cNvPr id="98320" name="Text Box 16"/>
          <p:cNvSpPr txBox="1">
            <a:spLocks noChangeArrowheads="1"/>
          </p:cNvSpPr>
          <p:nvPr/>
        </p:nvSpPr>
        <p:spPr bwMode="auto">
          <a:xfrm>
            <a:off x="4465638" y="4527550"/>
            <a:ext cx="3355975" cy="590550"/>
          </a:xfrm>
          <a:prstGeom prst="rect">
            <a:avLst/>
          </a:prstGeom>
          <a:solidFill>
            <a:srgbClr val="CC99FF">
              <a:alpha val="66000"/>
            </a:srgbClr>
          </a:solidFill>
          <a:ln w="9525">
            <a:solidFill>
              <a:schemeClr val="tx1"/>
            </a:solidFill>
            <a:miter lim="800000"/>
            <a:headEnd type="none" w="sm" len="sm"/>
            <a:tailEnd type="none" w="sm" len="sm"/>
          </a:ln>
          <a:effectLst/>
        </p:spPr>
        <p:txBody>
          <a:bodyPr wrap="none">
            <a:spAutoFit/>
          </a:bodyPr>
          <a:lstStyle/>
          <a:p>
            <a:pPr eaLnBrk="1" hangingPunct="1"/>
            <a:r>
              <a:rPr lang="en-US" sz="1600"/>
              <a:t>Impedance of wire passing through</a:t>
            </a:r>
          </a:p>
          <a:p>
            <a:pPr eaLnBrk="1" hangingPunct="1"/>
            <a:r>
              <a:rPr lang="en-US" sz="1600"/>
              <a:t>FerriShield</a:t>
            </a:r>
            <a:r>
              <a:rPr lang="en-US" sz="1600" baseline="30000">
                <a:cs typeface="Arial" charset="0"/>
              </a:rPr>
              <a:t>®</a:t>
            </a:r>
            <a:r>
              <a:rPr lang="en-US" sz="1600">
                <a:cs typeface="Arial" charset="0"/>
              </a:rPr>
              <a:t> ribbon cable ferrite</a:t>
            </a:r>
            <a:endParaRPr lang="en-US" sz="1600" baseline="30000">
              <a:cs typeface="Arial" charset="0"/>
            </a:endParaRPr>
          </a:p>
        </p:txBody>
      </p:sp>
      <p:sp>
        <p:nvSpPr>
          <p:cNvPr id="98321" name="Text Box 17"/>
          <p:cNvSpPr txBox="1">
            <a:spLocks noChangeArrowheads="1"/>
          </p:cNvSpPr>
          <p:nvPr/>
        </p:nvSpPr>
        <p:spPr bwMode="auto">
          <a:xfrm>
            <a:off x="6537325" y="2401888"/>
            <a:ext cx="746125" cy="304800"/>
          </a:xfrm>
          <a:prstGeom prst="rect">
            <a:avLst/>
          </a:prstGeom>
          <a:solidFill>
            <a:schemeClr val="bg1"/>
          </a:solidFill>
          <a:ln w="12700">
            <a:noFill/>
            <a:miter lim="800000"/>
            <a:headEnd type="none" w="sm" len="sm"/>
            <a:tailEnd type="none" w="sm" len="sm"/>
          </a:ln>
          <a:effectLst/>
        </p:spPr>
        <p:txBody>
          <a:bodyPr wrap="none">
            <a:spAutoFit/>
          </a:bodyPr>
          <a:lstStyle/>
          <a:p>
            <a:pPr algn="l" eaLnBrk="1" hangingPunct="1"/>
            <a:r>
              <a:rPr lang="en-US" sz="1400">
                <a:solidFill>
                  <a:srgbClr val="6600FF"/>
                </a:solidFill>
              </a:rPr>
              <a:t>30MHz</a:t>
            </a:r>
          </a:p>
        </p:txBody>
      </p:sp>
      <p:sp>
        <p:nvSpPr>
          <p:cNvPr id="98323" name="Line 19"/>
          <p:cNvSpPr>
            <a:spLocks noChangeShapeType="1"/>
          </p:cNvSpPr>
          <p:nvPr/>
        </p:nvSpPr>
        <p:spPr bwMode="auto">
          <a:xfrm flipH="1">
            <a:off x="5934075" y="2571750"/>
            <a:ext cx="657225" cy="123825"/>
          </a:xfrm>
          <a:prstGeom prst="line">
            <a:avLst/>
          </a:prstGeom>
          <a:noFill/>
          <a:ln w="19050">
            <a:solidFill>
              <a:srgbClr val="CC0000"/>
            </a:solidFill>
            <a:round/>
            <a:headEnd type="none" w="sm" len="sm"/>
            <a:tailEnd type="triangle" w="sm" len="sm"/>
          </a:ln>
          <a:effectLst/>
        </p:spPr>
        <p:txBody>
          <a:bodyPr/>
          <a:lstStyle/>
          <a:p>
            <a:endParaRPr lang="en-US"/>
          </a:p>
        </p:txBody>
      </p:sp>
      <p:sp>
        <p:nvSpPr>
          <p:cNvPr id="98325" name="Text Box 21"/>
          <p:cNvSpPr txBox="1">
            <a:spLocks noChangeArrowheads="1"/>
          </p:cNvSpPr>
          <p:nvPr/>
        </p:nvSpPr>
        <p:spPr bwMode="auto">
          <a:xfrm>
            <a:off x="730250" y="931863"/>
            <a:ext cx="7588250" cy="366712"/>
          </a:xfrm>
          <a:prstGeom prst="rect">
            <a:avLst/>
          </a:prstGeom>
          <a:noFill/>
          <a:ln w="12700" algn="ctr">
            <a:noFill/>
            <a:miter lim="800000"/>
            <a:headEnd/>
            <a:tailEnd/>
          </a:ln>
          <a:effectLst/>
        </p:spPr>
        <p:txBody>
          <a:bodyPr wrap="none">
            <a:spAutoFit/>
          </a:bodyPr>
          <a:lstStyle/>
          <a:p>
            <a:r>
              <a:rPr lang="en-US">
                <a:solidFill>
                  <a:srgbClr val="FF0000"/>
                </a:solidFill>
              </a:rPr>
              <a:t>Ferrite surrounding the cable actually forms a common-mode transformer</a:t>
            </a:r>
          </a:p>
        </p:txBody>
      </p:sp>
      <p:sp>
        <p:nvSpPr>
          <p:cNvPr id="98326" name="Text Box 22"/>
          <p:cNvSpPr txBox="1">
            <a:spLocks noChangeArrowheads="1"/>
          </p:cNvSpPr>
          <p:nvPr/>
        </p:nvSpPr>
        <p:spPr bwMode="auto">
          <a:xfrm>
            <a:off x="347663" y="6330950"/>
            <a:ext cx="4178300" cy="4762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Clamp-On Ferrites concentrate magnetic field in wire </a:t>
            </a:r>
          </a:p>
          <a:p>
            <a:pPr algn="l" eaLnBrk="1" hangingPunct="1"/>
            <a:r>
              <a:rPr lang="en-US" sz="1200" b="1" i="1">
                <a:solidFill>
                  <a:srgbClr val="006600"/>
                </a:solidFill>
              </a:rPr>
              <a:t>to multiply wire’s self inductance at high frequencies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2" name="Rectangle 8"/>
          <p:cNvSpPr>
            <a:spLocks noChangeArrowheads="1"/>
          </p:cNvSpPr>
          <p:nvPr/>
        </p:nvSpPr>
        <p:spPr bwMode="auto">
          <a:xfrm>
            <a:off x="381000" y="1285875"/>
            <a:ext cx="8439150" cy="4895850"/>
          </a:xfrm>
          <a:prstGeom prst="rect">
            <a:avLst/>
          </a:prstGeom>
          <a:solidFill>
            <a:srgbClr val="00CCFF"/>
          </a:solidFill>
          <a:ln w="12700">
            <a:solidFill>
              <a:schemeClr val="tx1"/>
            </a:solidFill>
            <a:miter lim="800000"/>
            <a:headEnd type="none" w="sm" len="sm"/>
            <a:tailEnd type="none" w="sm" len="sm"/>
          </a:ln>
          <a:effectLst/>
        </p:spPr>
        <p:txBody>
          <a:bodyPr wrap="none" anchor="ctr"/>
          <a:lstStyle/>
          <a:p>
            <a:pPr eaLnBrk="1" hangingPunct="1"/>
            <a:endParaRPr lang="en-US" sz="1600"/>
          </a:p>
        </p:txBody>
      </p:sp>
      <p:sp>
        <p:nvSpPr>
          <p:cNvPr id="113684" name="Rectangle 20"/>
          <p:cNvSpPr>
            <a:spLocks noGrp="1" noChangeArrowheads="1"/>
          </p:cNvSpPr>
          <p:nvPr>
            <p:ph type="title"/>
          </p:nvPr>
        </p:nvSpPr>
        <p:spPr/>
        <p:txBody>
          <a:bodyPr/>
          <a:lstStyle/>
          <a:p>
            <a:r>
              <a:rPr lang="en-US" b="0">
                <a:solidFill>
                  <a:schemeClr val="accent2"/>
                </a:solidFill>
              </a:rPr>
              <a:t>X2Y Capacitor Architecture</a:t>
            </a:r>
          </a:p>
        </p:txBody>
      </p:sp>
      <p:pic>
        <p:nvPicPr>
          <p:cNvPr id="113669" name="Picture 5"/>
          <p:cNvPicPr>
            <a:picLocks noChangeAspect="1" noChangeArrowheads="1"/>
          </p:cNvPicPr>
          <p:nvPr/>
        </p:nvPicPr>
        <p:blipFill>
          <a:blip r:embed="rId3" cstate="print"/>
          <a:srcRect t="-368"/>
          <a:stretch>
            <a:fillRect/>
          </a:stretch>
        </p:blipFill>
        <p:spPr bwMode="auto">
          <a:xfrm>
            <a:off x="3968750" y="3187700"/>
            <a:ext cx="4635500" cy="2344738"/>
          </a:xfrm>
          <a:prstGeom prst="rect">
            <a:avLst/>
          </a:prstGeom>
          <a:noFill/>
          <a:ln w="12700">
            <a:solidFill>
              <a:schemeClr val="tx1"/>
            </a:solidFill>
            <a:miter lim="800000"/>
            <a:headEnd type="none" w="sm" len="sm"/>
            <a:tailEnd type="none" w="sm" len="sm"/>
          </a:ln>
          <a:effectLst/>
        </p:spPr>
      </p:pic>
      <p:sp>
        <p:nvSpPr>
          <p:cNvPr id="113670" name="Rectangle 6"/>
          <p:cNvSpPr>
            <a:spLocks noChangeArrowheads="1"/>
          </p:cNvSpPr>
          <p:nvPr/>
        </p:nvSpPr>
        <p:spPr bwMode="auto">
          <a:xfrm>
            <a:off x="4467225" y="1449388"/>
            <a:ext cx="4214813" cy="1538287"/>
          </a:xfrm>
          <a:prstGeom prst="rect">
            <a:avLst/>
          </a:prstGeom>
          <a:solidFill>
            <a:schemeClr val="bg1"/>
          </a:solidFill>
          <a:ln w="12700">
            <a:solidFill>
              <a:schemeClr val="tx1"/>
            </a:solidFill>
            <a:miter lim="800000"/>
            <a:headEnd type="none" w="sm" len="sm"/>
            <a:tailEnd type="none" w="sm" len="sm"/>
          </a:ln>
          <a:effectLst/>
        </p:spPr>
        <p:txBody>
          <a:bodyPr wrap="none">
            <a:spAutoFit/>
          </a:bodyPr>
          <a:lstStyle/>
          <a:p>
            <a:pPr eaLnBrk="1" hangingPunct="1"/>
            <a:r>
              <a:rPr lang="en-US" sz="2000" b="1">
                <a:solidFill>
                  <a:srgbClr val="0000FF"/>
                </a:solidFill>
              </a:rPr>
              <a:t>The X2Y capacitor:</a:t>
            </a:r>
          </a:p>
          <a:p>
            <a:pPr eaLnBrk="1" hangingPunct="1"/>
            <a:r>
              <a:rPr lang="en-US" sz="2000" b="1">
                <a:solidFill>
                  <a:srgbClr val="0000FF"/>
                </a:solidFill>
              </a:rPr>
              <a:t> 1 “X” capacitor, 2 “Y” capacitors</a:t>
            </a:r>
          </a:p>
          <a:p>
            <a:pPr eaLnBrk="1" hangingPunct="1"/>
            <a:endParaRPr lang="en-US" b="1"/>
          </a:p>
          <a:p>
            <a:pPr eaLnBrk="1" hangingPunct="1"/>
            <a:r>
              <a:rPr lang="en-US" b="1">
                <a:solidFill>
                  <a:srgbClr val="FF0000"/>
                </a:solidFill>
              </a:rPr>
              <a:t>Simultaneous common-mode and</a:t>
            </a:r>
          </a:p>
          <a:p>
            <a:pPr eaLnBrk="1" hangingPunct="1"/>
            <a:r>
              <a:rPr lang="en-US" b="1">
                <a:solidFill>
                  <a:srgbClr val="FF0000"/>
                </a:solidFill>
              </a:rPr>
              <a:t>differential-mode filtering </a:t>
            </a:r>
          </a:p>
        </p:txBody>
      </p:sp>
      <p:pic>
        <p:nvPicPr>
          <p:cNvPr id="113671" name="Picture 7"/>
          <p:cNvPicPr>
            <a:picLocks noChangeAspect="1" noChangeArrowheads="1"/>
          </p:cNvPicPr>
          <p:nvPr/>
        </p:nvPicPr>
        <p:blipFill>
          <a:blip r:embed="rId4" cstate="print"/>
          <a:srcRect l="5898" r="2130"/>
          <a:stretch>
            <a:fillRect/>
          </a:stretch>
        </p:blipFill>
        <p:spPr bwMode="auto">
          <a:xfrm>
            <a:off x="523875" y="1685925"/>
            <a:ext cx="3849688" cy="2163763"/>
          </a:xfrm>
          <a:prstGeom prst="rect">
            <a:avLst/>
          </a:prstGeom>
          <a:noFill/>
          <a:ln w="12700">
            <a:solidFill>
              <a:schemeClr val="tx1"/>
            </a:solidFill>
            <a:miter lim="800000"/>
            <a:headEnd type="none" w="sm" len="sm"/>
            <a:tailEnd type="none" w="sm" len="sm"/>
          </a:ln>
          <a:effectLst/>
        </p:spPr>
      </p:pic>
      <p:sp>
        <p:nvSpPr>
          <p:cNvPr id="113674" name="Text Box 10"/>
          <p:cNvSpPr txBox="1">
            <a:spLocks noChangeArrowheads="1"/>
          </p:cNvSpPr>
          <p:nvPr/>
        </p:nvSpPr>
        <p:spPr bwMode="auto">
          <a:xfrm>
            <a:off x="5718175" y="3348038"/>
            <a:ext cx="293688" cy="274637"/>
          </a:xfrm>
          <a:prstGeom prst="rect">
            <a:avLst/>
          </a:prstGeom>
          <a:noFill/>
          <a:ln w="12700">
            <a:noFill/>
            <a:miter lim="800000"/>
            <a:headEnd type="none" w="sm" len="sm"/>
            <a:tailEnd type="none" w="sm" len="sm"/>
          </a:ln>
          <a:effectLst/>
        </p:spPr>
        <p:txBody>
          <a:bodyPr wrap="none">
            <a:spAutoFit/>
          </a:bodyPr>
          <a:lstStyle/>
          <a:p>
            <a:pPr algn="l" eaLnBrk="1" hangingPunct="1"/>
            <a:r>
              <a:rPr lang="en-US" sz="1200" b="1">
                <a:solidFill>
                  <a:srgbClr val="FF0000"/>
                </a:solidFill>
              </a:rPr>
              <a:t>A</a:t>
            </a:r>
          </a:p>
        </p:txBody>
      </p:sp>
      <p:sp>
        <p:nvSpPr>
          <p:cNvPr id="113675" name="Text Box 11"/>
          <p:cNvSpPr txBox="1">
            <a:spLocks noChangeArrowheads="1"/>
          </p:cNvSpPr>
          <p:nvPr/>
        </p:nvSpPr>
        <p:spPr bwMode="auto">
          <a:xfrm>
            <a:off x="6527800" y="3348038"/>
            <a:ext cx="293688" cy="274637"/>
          </a:xfrm>
          <a:prstGeom prst="rect">
            <a:avLst/>
          </a:prstGeom>
          <a:noFill/>
          <a:ln w="12700">
            <a:noFill/>
            <a:miter lim="800000"/>
            <a:headEnd type="none" w="sm" len="sm"/>
            <a:tailEnd type="none" w="sm" len="sm"/>
          </a:ln>
          <a:effectLst/>
        </p:spPr>
        <p:txBody>
          <a:bodyPr wrap="none">
            <a:spAutoFit/>
          </a:bodyPr>
          <a:lstStyle/>
          <a:p>
            <a:pPr algn="l" eaLnBrk="1" hangingPunct="1"/>
            <a:r>
              <a:rPr lang="en-US" sz="1200" b="1">
                <a:solidFill>
                  <a:srgbClr val="0000FF"/>
                </a:solidFill>
              </a:rPr>
              <a:t>B</a:t>
            </a:r>
          </a:p>
        </p:txBody>
      </p:sp>
      <p:sp>
        <p:nvSpPr>
          <p:cNvPr id="113676" name="Text Box 12"/>
          <p:cNvSpPr txBox="1">
            <a:spLocks noChangeArrowheads="1"/>
          </p:cNvSpPr>
          <p:nvPr/>
        </p:nvSpPr>
        <p:spPr bwMode="auto">
          <a:xfrm>
            <a:off x="6099175" y="2995613"/>
            <a:ext cx="400050" cy="287337"/>
          </a:xfrm>
          <a:prstGeom prst="rect">
            <a:avLst/>
          </a:prstGeom>
          <a:solidFill>
            <a:schemeClr val="bg1"/>
          </a:solidFill>
          <a:ln w="12700">
            <a:solidFill>
              <a:schemeClr val="tx1"/>
            </a:solidFill>
            <a:miter lim="800000"/>
            <a:headEnd type="none" w="sm" len="sm"/>
            <a:tailEnd type="none" w="sm" len="sm"/>
          </a:ln>
          <a:effectLst/>
        </p:spPr>
        <p:txBody>
          <a:bodyPr wrap="none">
            <a:spAutoFit/>
          </a:bodyPr>
          <a:lstStyle/>
          <a:p>
            <a:pPr algn="l" eaLnBrk="1" hangingPunct="1"/>
            <a:r>
              <a:rPr lang="en-US" sz="1200" b="1"/>
              <a:t>G1</a:t>
            </a:r>
          </a:p>
        </p:txBody>
      </p:sp>
      <p:sp>
        <p:nvSpPr>
          <p:cNvPr id="113677" name="Text Box 13"/>
          <p:cNvSpPr txBox="1">
            <a:spLocks noChangeArrowheads="1"/>
          </p:cNvSpPr>
          <p:nvPr/>
        </p:nvSpPr>
        <p:spPr bwMode="auto">
          <a:xfrm>
            <a:off x="6099175" y="3633788"/>
            <a:ext cx="387350" cy="274637"/>
          </a:xfrm>
          <a:prstGeom prst="rect">
            <a:avLst/>
          </a:prstGeom>
          <a:noFill/>
          <a:ln w="12700">
            <a:noFill/>
            <a:miter lim="800000"/>
            <a:headEnd type="none" w="sm" len="sm"/>
            <a:tailEnd type="none" w="sm" len="sm"/>
          </a:ln>
          <a:effectLst/>
        </p:spPr>
        <p:txBody>
          <a:bodyPr wrap="none">
            <a:spAutoFit/>
          </a:bodyPr>
          <a:lstStyle/>
          <a:p>
            <a:pPr algn="l" eaLnBrk="1" hangingPunct="1"/>
            <a:r>
              <a:rPr lang="en-US" sz="1200" b="1"/>
              <a:t>G2</a:t>
            </a:r>
          </a:p>
        </p:txBody>
      </p:sp>
      <p:sp>
        <p:nvSpPr>
          <p:cNvPr id="113678" name="Text Box 14"/>
          <p:cNvSpPr txBox="1">
            <a:spLocks noChangeArrowheads="1"/>
          </p:cNvSpPr>
          <p:nvPr/>
        </p:nvSpPr>
        <p:spPr bwMode="auto">
          <a:xfrm>
            <a:off x="5689600" y="5756275"/>
            <a:ext cx="1303338" cy="349250"/>
          </a:xfrm>
          <a:prstGeom prst="rect">
            <a:avLst/>
          </a:prstGeom>
          <a:solidFill>
            <a:schemeClr val="bg1"/>
          </a:solidFill>
          <a:ln w="12700">
            <a:solidFill>
              <a:schemeClr val="tx1"/>
            </a:solidFill>
            <a:miter lim="800000"/>
            <a:headEnd type="none" w="sm" len="sm"/>
            <a:tailEnd type="none" w="sm" len="sm"/>
          </a:ln>
          <a:effectLst/>
        </p:spPr>
        <p:txBody>
          <a:bodyPr wrap="none">
            <a:spAutoFit/>
          </a:bodyPr>
          <a:lstStyle/>
          <a:p>
            <a:pPr algn="l" eaLnBrk="1" hangingPunct="1"/>
            <a:r>
              <a:rPr lang="en-US" sz="1600"/>
              <a:t>terminations</a:t>
            </a:r>
          </a:p>
        </p:txBody>
      </p:sp>
      <p:sp>
        <p:nvSpPr>
          <p:cNvPr id="113679" name="Line 15"/>
          <p:cNvSpPr>
            <a:spLocks noChangeShapeType="1"/>
          </p:cNvSpPr>
          <p:nvPr/>
        </p:nvSpPr>
        <p:spPr bwMode="auto">
          <a:xfrm flipH="1" flipV="1">
            <a:off x="4981575" y="5476875"/>
            <a:ext cx="666750" cy="371475"/>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13680" name="Line 16"/>
          <p:cNvSpPr>
            <a:spLocks noChangeShapeType="1"/>
          </p:cNvSpPr>
          <p:nvPr/>
        </p:nvSpPr>
        <p:spPr bwMode="auto">
          <a:xfrm flipV="1">
            <a:off x="6370638" y="5465763"/>
            <a:ext cx="0" cy="228600"/>
          </a:xfrm>
          <a:prstGeom prst="line">
            <a:avLst/>
          </a:prstGeom>
          <a:noFill/>
          <a:ln w="25400">
            <a:solidFill>
              <a:schemeClr val="tx1"/>
            </a:solidFill>
            <a:round/>
            <a:headEnd type="none" w="sm" len="sm"/>
            <a:tailEnd type="triangle" w="med" len="med"/>
          </a:ln>
          <a:effectLst/>
        </p:spPr>
        <p:txBody>
          <a:bodyPr/>
          <a:lstStyle/>
          <a:p>
            <a:endParaRPr lang="en-US"/>
          </a:p>
        </p:txBody>
      </p:sp>
      <p:sp>
        <p:nvSpPr>
          <p:cNvPr id="113681" name="Line 17"/>
          <p:cNvSpPr>
            <a:spLocks noChangeShapeType="1"/>
          </p:cNvSpPr>
          <p:nvPr/>
        </p:nvSpPr>
        <p:spPr bwMode="auto">
          <a:xfrm flipV="1">
            <a:off x="7038975" y="5476875"/>
            <a:ext cx="571500" cy="361950"/>
          </a:xfrm>
          <a:prstGeom prst="line">
            <a:avLst/>
          </a:prstGeom>
          <a:noFill/>
          <a:ln w="25400">
            <a:solidFill>
              <a:srgbClr val="0000FF"/>
            </a:solidFill>
            <a:round/>
            <a:headEnd type="none" w="sm" len="sm"/>
            <a:tailEnd type="triangle" w="med" len="med"/>
          </a:ln>
          <a:effectLst/>
        </p:spPr>
        <p:txBody>
          <a:bodyPr/>
          <a:lstStyle/>
          <a:p>
            <a:endParaRPr lang="en-US"/>
          </a:p>
        </p:txBody>
      </p:sp>
      <p:sp>
        <p:nvSpPr>
          <p:cNvPr id="113682" name="Text Box 18"/>
          <p:cNvSpPr txBox="1">
            <a:spLocks noChangeArrowheads="1"/>
          </p:cNvSpPr>
          <p:nvPr/>
        </p:nvSpPr>
        <p:spPr bwMode="auto">
          <a:xfrm>
            <a:off x="2679700" y="4668838"/>
            <a:ext cx="1049338" cy="317500"/>
          </a:xfrm>
          <a:prstGeom prst="rect">
            <a:avLst/>
          </a:prstGeom>
          <a:solidFill>
            <a:schemeClr val="bg1"/>
          </a:solidFill>
          <a:ln w="12700">
            <a:solidFill>
              <a:schemeClr val="tx1"/>
            </a:solidFill>
            <a:miter lim="800000"/>
            <a:headEnd type="none" w="sm" len="sm"/>
            <a:tailEnd type="none" w="sm" len="sm"/>
          </a:ln>
          <a:effectLst/>
        </p:spPr>
        <p:txBody>
          <a:bodyPr wrap="none">
            <a:spAutoFit/>
          </a:bodyPr>
          <a:lstStyle/>
          <a:p>
            <a:pPr algn="l"/>
            <a:r>
              <a:rPr lang="en-US" sz="1400" b="1"/>
              <a:t>Cx = ½ Cy</a:t>
            </a:r>
          </a:p>
        </p:txBody>
      </p:sp>
      <p:sp>
        <p:nvSpPr>
          <p:cNvPr id="113683" name="Text Box 19"/>
          <p:cNvSpPr txBox="1">
            <a:spLocks noChangeArrowheads="1"/>
          </p:cNvSpPr>
          <p:nvPr/>
        </p:nvSpPr>
        <p:spPr bwMode="auto">
          <a:xfrm>
            <a:off x="977900" y="5297488"/>
            <a:ext cx="1624013" cy="517525"/>
          </a:xfrm>
          <a:prstGeom prst="rect">
            <a:avLst/>
          </a:prstGeom>
          <a:noFill/>
          <a:ln w="12700">
            <a:noFill/>
            <a:miter lim="800000"/>
            <a:headEnd type="none" w="sm" len="sm"/>
            <a:tailEnd type="none" w="sm" len="sm"/>
          </a:ln>
          <a:effectLst/>
        </p:spPr>
        <p:txBody>
          <a:bodyPr wrap="none">
            <a:spAutoFit/>
          </a:bodyPr>
          <a:lstStyle/>
          <a:p>
            <a:r>
              <a:rPr lang="en-US" sz="1400" b="1"/>
              <a:t>From Yageo.com</a:t>
            </a:r>
          </a:p>
          <a:p>
            <a:r>
              <a:rPr lang="en-US" sz="1400" b="1"/>
              <a:t>website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6"/>
          <p:cNvSpPr>
            <a:spLocks noChangeArrowheads="1"/>
          </p:cNvSpPr>
          <p:nvPr/>
        </p:nvSpPr>
        <p:spPr bwMode="auto">
          <a:xfrm>
            <a:off x="352425" y="1362075"/>
            <a:ext cx="8553450" cy="4791075"/>
          </a:xfrm>
          <a:prstGeom prst="rect">
            <a:avLst/>
          </a:prstGeom>
          <a:solidFill>
            <a:srgbClr val="0000FF">
              <a:alpha val="55000"/>
            </a:srgbClr>
          </a:solidFill>
          <a:ln w="12700">
            <a:solidFill>
              <a:schemeClr val="tx1"/>
            </a:solidFill>
            <a:miter lim="800000"/>
            <a:headEnd type="none" w="sm" len="sm"/>
            <a:tailEnd type="none" w="sm" len="sm"/>
          </a:ln>
          <a:effectLst/>
        </p:spPr>
        <p:txBody>
          <a:bodyPr wrap="none" anchor="ctr"/>
          <a:lstStyle/>
          <a:p>
            <a:endParaRPr lang="en-US"/>
          </a:p>
        </p:txBody>
      </p:sp>
      <p:sp>
        <p:nvSpPr>
          <p:cNvPr id="110857" name="Rectangle 265"/>
          <p:cNvSpPr>
            <a:spLocks noGrp="1" noChangeArrowheads="1"/>
          </p:cNvSpPr>
          <p:nvPr>
            <p:ph type="title"/>
          </p:nvPr>
        </p:nvSpPr>
        <p:spPr/>
        <p:txBody>
          <a:bodyPr/>
          <a:lstStyle/>
          <a:p>
            <a:r>
              <a:rPr lang="en-US" b="0">
                <a:solidFill>
                  <a:srgbClr val="FF0000"/>
                </a:solidFill>
              </a:rPr>
              <a:t>The X2Y</a:t>
            </a:r>
            <a:r>
              <a:rPr lang="en-US" b="0" baseline="30000">
                <a:solidFill>
                  <a:srgbClr val="FF0000"/>
                </a:solidFill>
              </a:rPr>
              <a:t>®</a:t>
            </a:r>
            <a:r>
              <a:rPr lang="en-US" b="0">
                <a:solidFill>
                  <a:srgbClr val="FF0000"/>
                </a:solidFill>
              </a:rPr>
              <a:t> Capacitor</a:t>
            </a:r>
          </a:p>
        </p:txBody>
      </p:sp>
      <p:pic>
        <p:nvPicPr>
          <p:cNvPr id="110599" name="Picture 7"/>
          <p:cNvPicPr>
            <a:picLocks noChangeAspect="1" noChangeArrowheads="1"/>
          </p:cNvPicPr>
          <p:nvPr/>
        </p:nvPicPr>
        <p:blipFill>
          <a:blip r:embed="rId3" cstate="print"/>
          <a:srcRect/>
          <a:stretch>
            <a:fillRect/>
          </a:stretch>
        </p:blipFill>
        <p:spPr bwMode="auto">
          <a:xfrm>
            <a:off x="1047750" y="1065213"/>
            <a:ext cx="4117975" cy="2700337"/>
          </a:xfrm>
          <a:prstGeom prst="rect">
            <a:avLst/>
          </a:prstGeom>
          <a:solidFill>
            <a:schemeClr val="bg1"/>
          </a:solidFill>
          <a:ln w="12700">
            <a:solidFill>
              <a:schemeClr val="tx1"/>
            </a:solidFill>
            <a:miter lim="800000"/>
            <a:headEnd type="none" w="sm" len="sm"/>
            <a:tailEnd type="none" w="sm" len="sm"/>
          </a:ln>
          <a:effectLst/>
        </p:spPr>
      </p:pic>
      <p:pic>
        <p:nvPicPr>
          <p:cNvPr id="110855" name="Picture 263"/>
          <p:cNvPicPr>
            <a:picLocks noChangeAspect="1" noChangeArrowheads="1"/>
          </p:cNvPicPr>
          <p:nvPr/>
        </p:nvPicPr>
        <p:blipFill>
          <a:blip r:embed="rId4" cstate="print"/>
          <a:srcRect/>
          <a:stretch>
            <a:fillRect/>
          </a:stretch>
        </p:blipFill>
        <p:spPr bwMode="auto">
          <a:xfrm>
            <a:off x="5381625" y="1481138"/>
            <a:ext cx="2916238" cy="293687"/>
          </a:xfrm>
          <a:prstGeom prst="rect">
            <a:avLst/>
          </a:prstGeom>
          <a:noFill/>
          <a:ln w="12700">
            <a:solidFill>
              <a:schemeClr val="tx1"/>
            </a:solidFill>
            <a:miter lim="800000"/>
            <a:headEnd type="none" w="sm" len="sm"/>
            <a:tailEnd type="none" w="sm" len="sm"/>
          </a:ln>
          <a:effectLst/>
        </p:spPr>
      </p:pic>
      <p:sp>
        <p:nvSpPr>
          <p:cNvPr id="110856" name="Text Box 264"/>
          <p:cNvSpPr txBox="1">
            <a:spLocks noChangeArrowheads="1"/>
          </p:cNvSpPr>
          <p:nvPr/>
        </p:nvSpPr>
        <p:spPr bwMode="auto">
          <a:xfrm>
            <a:off x="5384800" y="1985963"/>
            <a:ext cx="2927350" cy="328612"/>
          </a:xfrm>
          <a:prstGeom prst="rect">
            <a:avLst/>
          </a:prstGeom>
          <a:solidFill>
            <a:schemeClr val="bg1"/>
          </a:solidFill>
          <a:ln w="12700">
            <a:solidFill>
              <a:schemeClr val="tx1"/>
            </a:solidFill>
            <a:miter lim="800000"/>
            <a:headEnd type="none" w="sm" len="sm"/>
            <a:tailEnd type="none" w="sm" len="sm"/>
          </a:ln>
          <a:effectLst/>
        </p:spPr>
        <p:txBody>
          <a:bodyPr/>
          <a:lstStyle/>
          <a:p>
            <a:pPr algn="l"/>
            <a:r>
              <a:rPr lang="en-US" sz="1200" b="1"/>
              <a:t>X2Y</a:t>
            </a:r>
            <a:r>
              <a:rPr lang="en-US" sz="1200" b="1" baseline="30000">
                <a:cs typeface="Arial" charset="0"/>
              </a:rPr>
              <a:t>® </a:t>
            </a:r>
            <a:r>
              <a:rPr lang="en-US" sz="1200" b="1">
                <a:cs typeface="Arial" charset="0"/>
              </a:rPr>
              <a:t>Filter &amp; Decoupling Capacitors</a:t>
            </a:r>
            <a:endParaRPr lang="en-US" sz="1200" b="1" baseline="30000">
              <a:cs typeface="Arial" charset="0"/>
            </a:endParaRPr>
          </a:p>
        </p:txBody>
      </p:sp>
      <p:pic>
        <p:nvPicPr>
          <p:cNvPr id="110858" name="Picture 266"/>
          <p:cNvPicPr>
            <a:picLocks noChangeAspect="1" noChangeArrowheads="1"/>
          </p:cNvPicPr>
          <p:nvPr/>
        </p:nvPicPr>
        <p:blipFill>
          <a:blip r:embed="rId5" cstate="print"/>
          <a:srcRect/>
          <a:stretch>
            <a:fillRect/>
          </a:stretch>
        </p:blipFill>
        <p:spPr bwMode="auto">
          <a:xfrm>
            <a:off x="247650" y="3429000"/>
            <a:ext cx="3352800" cy="2486025"/>
          </a:xfrm>
          <a:prstGeom prst="rect">
            <a:avLst/>
          </a:prstGeom>
          <a:noFill/>
          <a:ln w="12700" algn="ctr">
            <a:solidFill>
              <a:schemeClr val="tx1"/>
            </a:solidFill>
            <a:miter lim="800000"/>
            <a:headEnd/>
            <a:tailEnd/>
          </a:ln>
          <a:effectLst/>
        </p:spPr>
      </p:pic>
      <p:pic>
        <p:nvPicPr>
          <p:cNvPr id="110860" name="Picture 268"/>
          <p:cNvPicPr>
            <a:picLocks noChangeAspect="1" noChangeArrowheads="1"/>
          </p:cNvPicPr>
          <p:nvPr/>
        </p:nvPicPr>
        <p:blipFill>
          <a:blip r:embed="rId6" cstate="print"/>
          <a:srcRect/>
          <a:stretch>
            <a:fillRect/>
          </a:stretch>
        </p:blipFill>
        <p:spPr bwMode="auto">
          <a:xfrm>
            <a:off x="4543425" y="3057525"/>
            <a:ext cx="4230688" cy="2933700"/>
          </a:xfrm>
          <a:prstGeom prst="rect">
            <a:avLst/>
          </a:prstGeom>
          <a:noFill/>
          <a:ln w="12700" algn="ctr">
            <a:solidFill>
              <a:schemeClr val="tx1"/>
            </a:solidFill>
            <a:miter lim="800000"/>
            <a:headEnd/>
            <a:tailEnd/>
          </a:ln>
          <a:effectLst/>
        </p:spPr>
      </p:pic>
      <p:sp>
        <p:nvSpPr>
          <p:cNvPr id="110861" name="Text Box 269"/>
          <p:cNvSpPr txBox="1">
            <a:spLocks noChangeArrowheads="1"/>
          </p:cNvSpPr>
          <p:nvPr/>
        </p:nvSpPr>
        <p:spPr bwMode="auto">
          <a:xfrm>
            <a:off x="887413" y="3925888"/>
            <a:ext cx="492125" cy="257175"/>
          </a:xfrm>
          <a:prstGeom prst="rect">
            <a:avLst/>
          </a:prstGeom>
          <a:solidFill>
            <a:schemeClr val="bg1"/>
          </a:solidFill>
          <a:ln w="12700" algn="ctr">
            <a:solidFill>
              <a:schemeClr val="tx1"/>
            </a:solidFill>
            <a:miter lim="800000"/>
            <a:headEnd/>
            <a:tailEnd/>
          </a:ln>
          <a:effectLst/>
        </p:spPr>
        <p:txBody>
          <a:bodyPr wrap="none">
            <a:spAutoFit/>
          </a:bodyPr>
          <a:lstStyle/>
          <a:p>
            <a:r>
              <a:rPr lang="en-US" sz="1000" b="1"/>
              <a:t>10nF</a:t>
            </a:r>
          </a:p>
        </p:txBody>
      </p:sp>
      <p:sp>
        <p:nvSpPr>
          <p:cNvPr id="110862" name="Text Box 270"/>
          <p:cNvSpPr txBox="1">
            <a:spLocks noChangeArrowheads="1"/>
          </p:cNvSpPr>
          <p:nvPr/>
        </p:nvSpPr>
        <p:spPr bwMode="auto">
          <a:xfrm>
            <a:off x="5922963" y="2509838"/>
            <a:ext cx="1470025" cy="469900"/>
          </a:xfrm>
          <a:prstGeom prst="rect">
            <a:avLst/>
          </a:prstGeom>
          <a:solidFill>
            <a:schemeClr val="bg1"/>
          </a:solidFill>
          <a:ln w="12700" algn="ctr">
            <a:solidFill>
              <a:schemeClr val="tx1"/>
            </a:solidFill>
            <a:miter lim="800000"/>
            <a:headEnd/>
            <a:tailEnd/>
          </a:ln>
          <a:effectLst/>
        </p:spPr>
        <p:txBody>
          <a:bodyPr wrap="none">
            <a:spAutoFit/>
          </a:bodyPr>
          <a:lstStyle/>
          <a:p>
            <a:r>
              <a:rPr lang="en-US" sz="1200" b="1"/>
              <a:t>Input filtering s21</a:t>
            </a:r>
          </a:p>
          <a:p>
            <a:r>
              <a:rPr lang="en-US" sz="1200" b="1"/>
              <a:t>Signal-to-Ground</a:t>
            </a:r>
          </a:p>
        </p:txBody>
      </p:sp>
      <p:sp>
        <p:nvSpPr>
          <p:cNvPr id="110863" name="Text Box 271"/>
          <p:cNvSpPr txBox="1">
            <a:spLocks noChangeArrowheads="1"/>
          </p:cNvSpPr>
          <p:nvPr/>
        </p:nvSpPr>
        <p:spPr bwMode="auto">
          <a:xfrm>
            <a:off x="385763" y="6407150"/>
            <a:ext cx="48387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X2Y provides CM + Diff Filter, CM &amp; Diff cutoff Freq about same</a:t>
            </a:r>
          </a:p>
        </p:txBody>
      </p:sp>
      <p:sp>
        <p:nvSpPr>
          <p:cNvPr id="110864" name="Text Box 272"/>
          <p:cNvSpPr txBox="1">
            <a:spLocks noChangeArrowheads="1"/>
          </p:cNvSpPr>
          <p:nvPr/>
        </p:nvSpPr>
        <p:spPr bwMode="auto">
          <a:xfrm>
            <a:off x="1096963" y="3067050"/>
            <a:ext cx="18288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Ceramic Cap vs X2Y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6"/>
          <p:cNvSpPr>
            <a:spLocks noChangeArrowheads="1"/>
          </p:cNvSpPr>
          <p:nvPr/>
        </p:nvSpPr>
        <p:spPr bwMode="auto">
          <a:xfrm>
            <a:off x="609600" y="1419225"/>
            <a:ext cx="8191500" cy="4800600"/>
          </a:xfrm>
          <a:prstGeom prst="rect">
            <a:avLst/>
          </a:prstGeom>
          <a:solidFill>
            <a:srgbClr val="C0C0C0">
              <a:alpha val="35001"/>
            </a:srgbClr>
          </a:solidFill>
          <a:ln w="12700">
            <a:solidFill>
              <a:schemeClr val="tx1"/>
            </a:solidFill>
            <a:miter lim="800000"/>
            <a:headEnd type="none" w="sm" len="sm"/>
            <a:tailEnd type="none" w="sm" len="sm"/>
          </a:ln>
          <a:effectLst/>
        </p:spPr>
        <p:txBody>
          <a:bodyPr wrap="none" anchor="ctr"/>
          <a:lstStyle/>
          <a:p>
            <a:endParaRPr lang="en-US" sz="1400" b="1"/>
          </a:p>
        </p:txBody>
      </p:sp>
      <p:sp>
        <p:nvSpPr>
          <p:cNvPr id="120847" name="Rectangle 15"/>
          <p:cNvSpPr>
            <a:spLocks noGrp="1" noChangeArrowheads="1"/>
          </p:cNvSpPr>
          <p:nvPr>
            <p:ph type="title"/>
          </p:nvPr>
        </p:nvSpPr>
        <p:spPr/>
        <p:txBody>
          <a:bodyPr/>
          <a:lstStyle/>
          <a:p>
            <a:r>
              <a:rPr lang="en-US" sz="2800"/>
              <a:t>Shielding &amp; Screening </a:t>
            </a:r>
            <a:br>
              <a:rPr lang="en-US" sz="2800"/>
            </a:br>
            <a:r>
              <a:rPr lang="en-US" sz="2200">
                <a:solidFill>
                  <a:srgbClr val="CC0000"/>
                </a:solidFill>
              </a:rPr>
              <a:t>Minimizing the medium’s effectiveness</a:t>
            </a:r>
          </a:p>
        </p:txBody>
      </p:sp>
      <p:pic>
        <p:nvPicPr>
          <p:cNvPr id="120839" name="Picture 7"/>
          <p:cNvPicPr>
            <a:picLocks noChangeAspect="1" noChangeArrowheads="1"/>
          </p:cNvPicPr>
          <p:nvPr>
            <p:ph sz="half" idx="4294967295"/>
          </p:nvPr>
        </p:nvPicPr>
        <p:blipFill>
          <a:blip r:embed="rId3" cstate="print"/>
          <a:srcRect/>
          <a:stretch>
            <a:fillRect/>
          </a:stretch>
        </p:blipFill>
        <p:spPr>
          <a:xfrm>
            <a:off x="825500" y="1997075"/>
            <a:ext cx="3976688" cy="3263900"/>
          </a:xfrm>
          <a:noFill/>
          <a:ln w="12700" cap="flat">
            <a:solidFill>
              <a:schemeClr val="tx1"/>
            </a:solidFill>
            <a:headEnd type="none" w="sm" len="sm"/>
            <a:tailEnd type="none" w="sm" len="sm"/>
          </a:ln>
        </p:spPr>
      </p:pic>
      <p:sp>
        <p:nvSpPr>
          <p:cNvPr id="120844" name="Rectangle 12"/>
          <p:cNvSpPr>
            <a:spLocks noGrp="1" noChangeArrowheads="1"/>
          </p:cNvSpPr>
          <p:nvPr>
            <p:ph type="body" sz="half" idx="4294967295"/>
          </p:nvPr>
        </p:nvSpPr>
        <p:spPr>
          <a:xfrm>
            <a:off x="4972050" y="1876425"/>
            <a:ext cx="3676650" cy="4152900"/>
          </a:xfrm>
          <a:solidFill>
            <a:schemeClr val="bg1"/>
          </a:solidFill>
          <a:ln>
            <a:solidFill>
              <a:schemeClr val="tx1"/>
            </a:solidFill>
          </a:ln>
        </p:spPr>
        <p:txBody>
          <a:bodyPr/>
          <a:lstStyle/>
          <a:p>
            <a:pPr algn="ctr">
              <a:lnSpc>
                <a:spcPct val="90000"/>
              </a:lnSpc>
              <a:buFontTx/>
              <a:buNone/>
            </a:pPr>
            <a:r>
              <a:rPr lang="en-US" sz="2000" b="1">
                <a:solidFill>
                  <a:srgbClr val="0099FF"/>
                </a:solidFill>
              </a:rPr>
              <a:t>Shielding Effectiveness </a:t>
            </a:r>
            <a:r>
              <a:rPr lang="en-US" sz="2000" b="1" i="1">
                <a:solidFill>
                  <a:srgbClr val="0099FF"/>
                </a:solidFill>
              </a:rPr>
              <a:t>(S.E.)</a:t>
            </a:r>
          </a:p>
          <a:p>
            <a:pPr algn="ctr">
              <a:lnSpc>
                <a:spcPct val="90000"/>
              </a:lnSpc>
              <a:buFontTx/>
              <a:buNone/>
            </a:pPr>
            <a:r>
              <a:rPr lang="en-US" sz="2000" b="1">
                <a:solidFill>
                  <a:srgbClr val="0099FF"/>
                </a:solidFill>
              </a:rPr>
              <a:t>of enclosed material</a:t>
            </a:r>
          </a:p>
          <a:p>
            <a:pPr algn="ctr">
              <a:lnSpc>
                <a:spcPct val="90000"/>
              </a:lnSpc>
              <a:buFontTx/>
              <a:buNone/>
            </a:pPr>
            <a:endParaRPr lang="en-US" sz="2000">
              <a:solidFill>
                <a:srgbClr val="0099FF"/>
              </a:solidFill>
            </a:endParaRPr>
          </a:p>
          <a:p>
            <a:pPr>
              <a:lnSpc>
                <a:spcPct val="90000"/>
              </a:lnSpc>
              <a:spcBef>
                <a:spcPct val="0"/>
              </a:spcBef>
              <a:buFontTx/>
              <a:buNone/>
            </a:pPr>
            <a:r>
              <a:rPr lang="en-US" sz="1600" u="sng"/>
              <a:t>Emission Suppression</a:t>
            </a:r>
            <a:endParaRPr lang="en-US" sz="1600"/>
          </a:p>
          <a:p>
            <a:pPr>
              <a:lnSpc>
                <a:spcPct val="90000"/>
              </a:lnSpc>
              <a:spcBef>
                <a:spcPct val="0"/>
              </a:spcBef>
              <a:buFontTx/>
              <a:buNone/>
            </a:pPr>
            <a:endParaRPr lang="en-US" sz="1600"/>
          </a:p>
          <a:p>
            <a:pPr>
              <a:lnSpc>
                <a:spcPct val="90000"/>
              </a:lnSpc>
              <a:spcBef>
                <a:spcPct val="0"/>
              </a:spcBef>
              <a:buFontTx/>
              <a:buNone/>
            </a:pPr>
            <a:r>
              <a:rPr lang="en-US" sz="1600"/>
              <a:t>S.E</a:t>
            </a:r>
            <a:r>
              <a:rPr lang="en-US" sz="1600" b="1" baseline="-25000"/>
              <a:t>dB (Em. Supp.)</a:t>
            </a:r>
            <a:r>
              <a:rPr lang="en-US" sz="1600" b="1"/>
              <a:t> </a:t>
            </a:r>
            <a:r>
              <a:rPr lang="en-US" sz="1600">
                <a:cs typeface="Arial" charset="0"/>
              </a:rPr>
              <a:t>≈ A</a:t>
            </a:r>
            <a:r>
              <a:rPr lang="en-US" sz="1600" b="1" baseline="-25000">
                <a:cs typeface="Arial" charset="0"/>
              </a:rPr>
              <a:t>dB</a:t>
            </a:r>
          </a:p>
          <a:p>
            <a:pPr>
              <a:lnSpc>
                <a:spcPct val="90000"/>
              </a:lnSpc>
              <a:spcBef>
                <a:spcPct val="0"/>
              </a:spcBef>
              <a:buFontTx/>
              <a:buNone/>
            </a:pPr>
            <a:endParaRPr lang="en-US" sz="1600" b="1" baseline="-25000">
              <a:cs typeface="Arial" charset="0"/>
            </a:endParaRPr>
          </a:p>
          <a:p>
            <a:pPr>
              <a:lnSpc>
                <a:spcPct val="90000"/>
              </a:lnSpc>
              <a:spcBef>
                <a:spcPct val="0"/>
              </a:spcBef>
              <a:buFontTx/>
              <a:buNone/>
            </a:pPr>
            <a:r>
              <a:rPr lang="en-US" sz="1600" u="sng">
                <a:cs typeface="Arial" charset="0"/>
              </a:rPr>
              <a:t>Susceptibility</a:t>
            </a:r>
            <a:r>
              <a:rPr lang="en-US" sz="1600">
                <a:cs typeface="Arial" charset="0"/>
              </a:rPr>
              <a:t> </a:t>
            </a:r>
          </a:p>
          <a:p>
            <a:pPr>
              <a:lnSpc>
                <a:spcPct val="90000"/>
              </a:lnSpc>
              <a:spcBef>
                <a:spcPct val="0"/>
              </a:spcBef>
              <a:buFontTx/>
              <a:buNone/>
            </a:pPr>
            <a:endParaRPr lang="en-US" sz="1600">
              <a:cs typeface="Arial" charset="0"/>
            </a:endParaRPr>
          </a:p>
          <a:p>
            <a:pPr>
              <a:lnSpc>
                <a:spcPct val="90000"/>
              </a:lnSpc>
              <a:spcBef>
                <a:spcPct val="0"/>
              </a:spcBef>
              <a:buFontTx/>
              <a:buNone/>
            </a:pPr>
            <a:r>
              <a:rPr lang="en-US" sz="1600">
                <a:cs typeface="Arial" charset="0"/>
              </a:rPr>
              <a:t>S.E</a:t>
            </a:r>
            <a:r>
              <a:rPr lang="en-US" sz="1600" b="1" baseline="-25000">
                <a:cs typeface="Arial" charset="0"/>
              </a:rPr>
              <a:t>dB (Sus.)</a:t>
            </a:r>
            <a:r>
              <a:rPr lang="en-US" sz="1600">
                <a:cs typeface="Arial" charset="0"/>
              </a:rPr>
              <a:t> ≈ A</a:t>
            </a:r>
            <a:r>
              <a:rPr lang="en-US" sz="1600" b="1" baseline="-25000">
                <a:cs typeface="Arial" charset="0"/>
              </a:rPr>
              <a:t>dB</a:t>
            </a:r>
            <a:r>
              <a:rPr lang="en-US" sz="1600">
                <a:cs typeface="Arial" charset="0"/>
              </a:rPr>
              <a:t> + R</a:t>
            </a:r>
            <a:r>
              <a:rPr lang="en-US" sz="1600" b="1" baseline="-25000">
                <a:cs typeface="Arial" charset="0"/>
              </a:rPr>
              <a:t>dB (appropriate) </a:t>
            </a:r>
          </a:p>
          <a:p>
            <a:pPr>
              <a:lnSpc>
                <a:spcPct val="90000"/>
              </a:lnSpc>
              <a:spcBef>
                <a:spcPct val="0"/>
              </a:spcBef>
              <a:buFontTx/>
              <a:buNone/>
            </a:pPr>
            <a:endParaRPr lang="en-US" sz="1600" u="sng">
              <a:cs typeface="Arial" charset="0"/>
            </a:endParaRPr>
          </a:p>
          <a:p>
            <a:pPr>
              <a:lnSpc>
                <a:spcPct val="90000"/>
              </a:lnSpc>
              <a:spcBef>
                <a:spcPct val="0"/>
              </a:spcBef>
              <a:buFontTx/>
              <a:buNone/>
            </a:pPr>
            <a:r>
              <a:rPr lang="en-US" sz="1600">
                <a:cs typeface="Arial" charset="0"/>
              </a:rPr>
              <a:t>where: 	A: absorption loss in dB</a:t>
            </a:r>
          </a:p>
          <a:p>
            <a:pPr>
              <a:lnSpc>
                <a:spcPct val="90000"/>
              </a:lnSpc>
              <a:spcBef>
                <a:spcPct val="0"/>
              </a:spcBef>
              <a:buFontTx/>
              <a:buNone/>
            </a:pPr>
            <a:r>
              <a:rPr lang="en-US" sz="1600">
                <a:cs typeface="Arial" charset="0"/>
              </a:rPr>
              <a:t>		R: reflection loss in dB</a:t>
            </a:r>
          </a:p>
          <a:p>
            <a:pPr>
              <a:lnSpc>
                <a:spcPct val="90000"/>
              </a:lnSpc>
              <a:buFontTx/>
              <a:buNone/>
            </a:pPr>
            <a:endParaRPr lang="en-US" sz="1600">
              <a:cs typeface="Arial" charset="0"/>
            </a:endParaRPr>
          </a:p>
          <a:p>
            <a:pPr>
              <a:lnSpc>
                <a:spcPct val="90000"/>
              </a:lnSpc>
              <a:buFontTx/>
              <a:buNone/>
            </a:pPr>
            <a:r>
              <a:rPr lang="en-US" sz="1000">
                <a:cs typeface="Arial" charset="0"/>
              </a:rPr>
              <a:t>From: COTS Journal, </a:t>
            </a:r>
            <a:r>
              <a:rPr lang="en-US" sz="1000" i="1">
                <a:cs typeface="Arial" charset="0"/>
              </a:rPr>
              <a:t>January 2004 – “Design Considerations</a:t>
            </a:r>
          </a:p>
          <a:p>
            <a:pPr>
              <a:lnSpc>
                <a:spcPct val="90000"/>
              </a:lnSpc>
              <a:buFontTx/>
              <a:buNone/>
            </a:pPr>
            <a:r>
              <a:rPr lang="en-US" sz="1000" i="1">
                <a:cs typeface="Arial" charset="0"/>
              </a:rPr>
              <a:t>In Building Shielded Enclosures.”</a:t>
            </a:r>
            <a:endParaRPr lang="en-US" sz="1000">
              <a:cs typeface="Arial" charset="0"/>
            </a:endParaRPr>
          </a:p>
        </p:txBody>
      </p:sp>
      <p:sp>
        <p:nvSpPr>
          <p:cNvPr id="120845" name="Text Box 13"/>
          <p:cNvSpPr txBox="1">
            <a:spLocks noChangeArrowheads="1"/>
          </p:cNvSpPr>
          <p:nvPr/>
        </p:nvSpPr>
        <p:spPr bwMode="auto">
          <a:xfrm>
            <a:off x="1619250" y="5383213"/>
            <a:ext cx="2609850" cy="396875"/>
          </a:xfrm>
          <a:prstGeom prst="rect">
            <a:avLst/>
          </a:prstGeom>
          <a:noFill/>
          <a:ln w="12700">
            <a:noFill/>
            <a:miter lim="800000"/>
            <a:headEnd type="none" w="sm" len="sm"/>
            <a:tailEnd type="none" w="sm" len="sm"/>
          </a:ln>
          <a:effectLst/>
        </p:spPr>
        <p:txBody>
          <a:bodyPr wrap="none">
            <a:spAutoFit/>
          </a:bodyPr>
          <a:lstStyle/>
          <a:p>
            <a:pPr algn="l"/>
            <a:r>
              <a:rPr lang="en-US" sz="1000"/>
              <a:t>Derived from: </a:t>
            </a:r>
            <a:r>
              <a:rPr lang="en-US" sz="1000" i="1"/>
              <a:t>EDN – The Designer’s Guide</a:t>
            </a:r>
          </a:p>
          <a:p>
            <a:pPr algn="l"/>
            <a:r>
              <a:rPr lang="en-US" sz="1000" i="1"/>
              <a:t>to Electromagnetic Compatibility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5" name="Rectangle 7"/>
          <p:cNvSpPr>
            <a:spLocks noChangeArrowheads="1"/>
          </p:cNvSpPr>
          <p:nvPr/>
        </p:nvSpPr>
        <p:spPr bwMode="auto">
          <a:xfrm>
            <a:off x="704850" y="1362075"/>
            <a:ext cx="7743825" cy="4810125"/>
          </a:xfrm>
          <a:prstGeom prst="rect">
            <a:avLst/>
          </a:prstGeom>
          <a:solidFill>
            <a:srgbClr val="FFFF99"/>
          </a:solidFill>
          <a:ln w="12700">
            <a:solidFill>
              <a:schemeClr val="tx1"/>
            </a:solidFill>
            <a:miter lim="800000"/>
            <a:headEnd type="none" w="sm" len="sm"/>
            <a:tailEnd type="none" w="sm" len="sm"/>
          </a:ln>
          <a:effectLst/>
        </p:spPr>
        <p:txBody>
          <a:bodyPr wrap="none" anchor="ctr"/>
          <a:lstStyle/>
          <a:p>
            <a:endParaRPr lang="en-US"/>
          </a:p>
        </p:txBody>
      </p:sp>
      <p:sp>
        <p:nvSpPr>
          <p:cNvPr id="124944" name="Rectangle 16"/>
          <p:cNvSpPr>
            <a:spLocks noChangeArrowheads="1"/>
          </p:cNvSpPr>
          <p:nvPr/>
        </p:nvSpPr>
        <p:spPr bwMode="auto">
          <a:xfrm>
            <a:off x="3933825" y="2000250"/>
            <a:ext cx="4162425" cy="368617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24945" name="Rectangle 17"/>
          <p:cNvSpPr>
            <a:spLocks noGrp="1" noChangeArrowheads="1"/>
          </p:cNvSpPr>
          <p:nvPr>
            <p:ph type="title"/>
          </p:nvPr>
        </p:nvSpPr>
        <p:spPr/>
        <p:txBody>
          <a:bodyPr/>
          <a:lstStyle/>
          <a:p>
            <a:r>
              <a:rPr lang="en-US" sz="2800"/>
              <a:t>Shielding &amp; Screening </a:t>
            </a:r>
            <a:br>
              <a:rPr lang="en-US" sz="2800"/>
            </a:br>
            <a:r>
              <a:rPr lang="en-US" sz="2000">
                <a:solidFill>
                  <a:srgbClr val="CC0000"/>
                </a:solidFill>
              </a:rPr>
              <a:t>Minimizing medium’s effectiveness</a:t>
            </a:r>
          </a:p>
        </p:txBody>
      </p:sp>
      <p:sp>
        <p:nvSpPr>
          <p:cNvPr id="124933" name="Text Box 5"/>
          <p:cNvSpPr txBox="1">
            <a:spLocks noChangeArrowheads="1"/>
          </p:cNvSpPr>
          <p:nvPr/>
        </p:nvSpPr>
        <p:spPr bwMode="auto">
          <a:xfrm>
            <a:off x="1069975" y="1916113"/>
            <a:ext cx="2454275" cy="4086225"/>
          </a:xfrm>
          <a:prstGeom prst="rect">
            <a:avLst/>
          </a:prstGeom>
          <a:solidFill>
            <a:srgbClr val="99CCFF"/>
          </a:solidFill>
          <a:ln w="12700">
            <a:solidFill>
              <a:schemeClr val="tx1"/>
            </a:solidFill>
            <a:miter lim="800000"/>
            <a:headEnd type="none" w="sm" len="sm"/>
            <a:tailEnd type="none" w="sm" len="sm"/>
          </a:ln>
          <a:effectLst/>
        </p:spPr>
        <p:txBody>
          <a:bodyPr>
            <a:spAutoFit/>
          </a:bodyPr>
          <a:lstStyle/>
          <a:p>
            <a:r>
              <a:rPr lang="en-US" sz="1400" b="1"/>
              <a:t>Metal Shielding</a:t>
            </a:r>
          </a:p>
          <a:p>
            <a:pPr algn="l"/>
            <a:endParaRPr lang="en-US" sz="1400" b="1" u="sng"/>
          </a:p>
          <a:p>
            <a:pPr algn="l"/>
            <a:r>
              <a:rPr lang="en-US" sz="1400" u="sng"/>
              <a:t>Magnetic field   f &lt; 20kHz</a:t>
            </a:r>
          </a:p>
          <a:p>
            <a:pPr algn="l"/>
            <a:endParaRPr lang="en-US" sz="1400"/>
          </a:p>
          <a:p>
            <a:pPr algn="l"/>
            <a:r>
              <a:rPr lang="en-US" sz="1400">
                <a:solidFill>
                  <a:srgbClr val="0000FF"/>
                </a:solidFill>
              </a:rPr>
              <a:t>Ferrous metals</a:t>
            </a:r>
          </a:p>
          <a:p>
            <a:pPr algn="l">
              <a:buFontTx/>
              <a:buChar char="•"/>
            </a:pPr>
            <a:r>
              <a:rPr lang="en-US" sz="1400">
                <a:solidFill>
                  <a:srgbClr val="0000FF"/>
                </a:solidFill>
              </a:rPr>
              <a:t> steel</a:t>
            </a:r>
          </a:p>
          <a:p>
            <a:pPr algn="l">
              <a:buFontTx/>
              <a:buChar char="•"/>
            </a:pPr>
            <a:r>
              <a:rPr lang="en-US" sz="1400">
                <a:solidFill>
                  <a:srgbClr val="0000FF"/>
                </a:solidFill>
              </a:rPr>
              <a:t> Mu-metal – nickel, iron</a:t>
            </a:r>
          </a:p>
          <a:p>
            <a:pPr algn="l"/>
            <a:endParaRPr lang="en-US" sz="1400"/>
          </a:p>
          <a:p>
            <a:pPr algn="l"/>
            <a:r>
              <a:rPr lang="en-US" sz="1400" u="sng"/>
              <a:t>RF fields   10kHz &lt; f &lt; 1GHz</a:t>
            </a:r>
          </a:p>
          <a:p>
            <a:pPr algn="l"/>
            <a:endParaRPr lang="en-US" sz="1400"/>
          </a:p>
          <a:p>
            <a:pPr algn="l"/>
            <a:r>
              <a:rPr lang="en-US" sz="1400">
                <a:solidFill>
                  <a:srgbClr val="0000FF"/>
                </a:solidFill>
              </a:rPr>
              <a:t>Non-ferrous metals</a:t>
            </a:r>
          </a:p>
          <a:p>
            <a:pPr algn="l">
              <a:buFontTx/>
              <a:buChar char="•"/>
            </a:pPr>
            <a:r>
              <a:rPr lang="en-US" sz="1400">
                <a:solidFill>
                  <a:srgbClr val="0000FF"/>
                </a:solidFill>
              </a:rPr>
              <a:t> Al foil       I</a:t>
            </a:r>
            <a:r>
              <a:rPr lang="en-US" sz="1400" baseline="-25000">
                <a:solidFill>
                  <a:srgbClr val="0000FF"/>
                </a:solidFill>
              </a:rPr>
              <a:t>Loss</a:t>
            </a:r>
            <a:r>
              <a:rPr lang="en-US" sz="1400">
                <a:solidFill>
                  <a:srgbClr val="0000FF"/>
                </a:solidFill>
              </a:rPr>
              <a:t> &gt; 90dB</a:t>
            </a:r>
          </a:p>
          <a:p>
            <a:pPr algn="l">
              <a:buFontTx/>
              <a:buChar char="•"/>
            </a:pPr>
            <a:r>
              <a:rPr lang="en-US" sz="1400">
                <a:solidFill>
                  <a:srgbClr val="0000FF"/>
                </a:solidFill>
              </a:rPr>
              <a:t> Cu, Ni      I</a:t>
            </a:r>
            <a:r>
              <a:rPr lang="en-US" sz="1400" baseline="-25000">
                <a:solidFill>
                  <a:srgbClr val="0000FF"/>
                </a:solidFill>
              </a:rPr>
              <a:t>Loss</a:t>
            </a:r>
            <a:r>
              <a:rPr lang="en-US" sz="1400">
                <a:solidFill>
                  <a:srgbClr val="0000FF"/>
                </a:solidFill>
              </a:rPr>
              <a:t>    40-60dB</a:t>
            </a:r>
          </a:p>
          <a:p>
            <a:pPr algn="l">
              <a:buFontTx/>
              <a:buChar char="•"/>
            </a:pPr>
            <a:r>
              <a:rPr lang="en-US" sz="1400">
                <a:solidFill>
                  <a:srgbClr val="0000FF"/>
                </a:solidFill>
              </a:rPr>
              <a:t> Vacuum plating</a:t>
            </a:r>
          </a:p>
          <a:p>
            <a:pPr algn="l"/>
            <a:r>
              <a:rPr lang="en-US" sz="1400">
                <a:solidFill>
                  <a:srgbClr val="0000FF"/>
                </a:solidFill>
              </a:rPr>
              <a:t>	I</a:t>
            </a:r>
            <a:r>
              <a:rPr lang="en-US" sz="1400" baseline="-25000">
                <a:solidFill>
                  <a:srgbClr val="0000FF"/>
                </a:solidFill>
              </a:rPr>
              <a:t>Loss</a:t>
            </a:r>
            <a:r>
              <a:rPr lang="en-US" sz="1400">
                <a:solidFill>
                  <a:srgbClr val="0000FF"/>
                </a:solidFill>
              </a:rPr>
              <a:t> &gt; 80dB</a:t>
            </a:r>
          </a:p>
          <a:p>
            <a:pPr algn="l">
              <a:buFontTx/>
              <a:buChar char="•"/>
            </a:pPr>
            <a:r>
              <a:rPr lang="en-US" sz="1400">
                <a:solidFill>
                  <a:srgbClr val="0000FF"/>
                </a:solidFill>
              </a:rPr>
              <a:t> Electroless deposition</a:t>
            </a:r>
          </a:p>
          <a:p>
            <a:pPr algn="l"/>
            <a:r>
              <a:rPr lang="en-US" sz="1400">
                <a:solidFill>
                  <a:srgbClr val="0000FF"/>
                </a:solidFill>
              </a:rPr>
              <a:t>	I</a:t>
            </a:r>
            <a:r>
              <a:rPr lang="en-US" sz="1400" baseline="-25000">
                <a:solidFill>
                  <a:srgbClr val="0000FF"/>
                </a:solidFill>
              </a:rPr>
              <a:t>Loss</a:t>
            </a:r>
            <a:r>
              <a:rPr lang="en-US" sz="1400">
                <a:solidFill>
                  <a:srgbClr val="0000FF"/>
                </a:solidFill>
              </a:rPr>
              <a:t> &gt; 80dB</a:t>
            </a:r>
          </a:p>
          <a:p>
            <a:pPr algn="l"/>
            <a:endParaRPr lang="en-US" sz="1400">
              <a:solidFill>
                <a:srgbClr val="0000FF"/>
              </a:solidFill>
            </a:endParaRPr>
          </a:p>
          <a:p>
            <a:pPr algn="l"/>
            <a:r>
              <a:rPr lang="en-US" sz="1000"/>
              <a:t>From: EDN EMI/EMC guide</a:t>
            </a:r>
          </a:p>
        </p:txBody>
      </p:sp>
      <p:pic>
        <p:nvPicPr>
          <p:cNvPr id="124938" name="Picture 10"/>
          <p:cNvPicPr>
            <a:picLocks noChangeAspect="1" noChangeArrowheads="1"/>
          </p:cNvPicPr>
          <p:nvPr/>
        </p:nvPicPr>
        <p:blipFill>
          <a:blip r:embed="rId3" cstate="print"/>
          <a:srcRect/>
          <a:stretch>
            <a:fillRect/>
          </a:stretch>
        </p:blipFill>
        <p:spPr bwMode="auto">
          <a:xfrm>
            <a:off x="4314825" y="2371725"/>
            <a:ext cx="1554163" cy="3108325"/>
          </a:xfrm>
          <a:prstGeom prst="rect">
            <a:avLst/>
          </a:prstGeom>
          <a:noFill/>
          <a:ln w="12700">
            <a:solidFill>
              <a:schemeClr val="tx1"/>
            </a:solidFill>
            <a:miter lim="800000"/>
            <a:headEnd type="none" w="sm" len="sm"/>
            <a:tailEnd type="none" w="sm" len="sm"/>
          </a:ln>
          <a:effectLst/>
        </p:spPr>
      </p:pic>
      <p:sp>
        <p:nvSpPr>
          <p:cNvPr id="124939" name="Text Box 11"/>
          <p:cNvSpPr txBox="1">
            <a:spLocks noChangeArrowheads="1"/>
          </p:cNvSpPr>
          <p:nvPr/>
        </p:nvSpPr>
        <p:spPr bwMode="auto">
          <a:xfrm>
            <a:off x="4041775" y="2020888"/>
            <a:ext cx="184150" cy="304800"/>
          </a:xfrm>
          <a:prstGeom prst="rect">
            <a:avLst/>
          </a:prstGeom>
          <a:noFill/>
          <a:ln w="12700">
            <a:noFill/>
            <a:miter lim="800000"/>
            <a:headEnd type="none" w="sm" len="sm"/>
            <a:tailEnd type="none" w="sm" len="sm"/>
          </a:ln>
          <a:effectLst/>
        </p:spPr>
        <p:txBody>
          <a:bodyPr wrap="none">
            <a:spAutoFit/>
          </a:bodyPr>
          <a:lstStyle/>
          <a:p>
            <a:pPr algn="l"/>
            <a:endParaRPr lang="en-US" sz="1400" b="1"/>
          </a:p>
        </p:txBody>
      </p:sp>
      <p:pic>
        <p:nvPicPr>
          <p:cNvPr id="124940" name="Picture 12"/>
          <p:cNvPicPr>
            <a:picLocks noChangeAspect="1" noChangeArrowheads="1"/>
          </p:cNvPicPr>
          <p:nvPr/>
        </p:nvPicPr>
        <p:blipFill>
          <a:blip r:embed="rId4" cstate="print"/>
          <a:srcRect/>
          <a:stretch>
            <a:fillRect/>
          </a:stretch>
        </p:blipFill>
        <p:spPr bwMode="auto">
          <a:xfrm>
            <a:off x="5995988" y="4776788"/>
            <a:ext cx="2065337" cy="428625"/>
          </a:xfrm>
          <a:prstGeom prst="rect">
            <a:avLst/>
          </a:prstGeom>
          <a:noFill/>
          <a:ln w="12700">
            <a:noFill/>
            <a:miter lim="800000"/>
            <a:headEnd type="none" w="sm" len="sm"/>
            <a:tailEnd type="none" w="sm" len="sm"/>
          </a:ln>
          <a:effectLst/>
        </p:spPr>
      </p:pic>
      <p:pic>
        <p:nvPicPr>
          <p:cNvPr id="124941" name="Picture 13"/>
          <p:cNvPicPr>
            <a:picLocks noChangeAspect="1" noChangeArrowheads="1"/>
          </p:cNvPicPr>
          <p:nvPr/>
        </p:nvPicPr>
        <p:blipFill>
          <a:blip r:embed="rId5" cstate="print"/>
          <a:srcRect/>
          <a:stretch>
            <a:fillRect/>
          </a:stretch>
        </p:blipFill>
        <p:spPr bwMode="auto">
          <a:xfrm>
            <a:off x="6367463" y="3028950"/>
            <a:ext cx="1498600" cy="1303338"/>
          </a:xfrm>
          <a:prstGeom prst="rect">
            <a:avLst/>
          </a:prstGeom>
          <a:noFill/>
          <a:ln w="12700">
            <a:noFill/>
            <a:miter lim="800000"/>
            <a:headEnd type="none" w="sm" len="sm"/>
            <a:tailEnd type="none" w="sm" len="sm"/>
          </a:ln>
          <a:effectLst/>
        </p:spPr>
      </p:pic>
      <p:sp>
        <p:nvSpPr>
          <p:cNvPr id="124942" name="Text Box 14"/>
          <p:cNvSpPr txBox="1">
            <a:spLocks noChangeArrowheads="1"/>
          </p:cNvSpPr>
          <p:nvPr/>
        </p:nvSpPr>
        <p:spPr bwMode="auto">
          <a:xfrm>
            <a:off x="4394200" y="2001838"/>
            <a:ext cx="1296988" cy="304800"/>
          </a:xfrm>
          <a:prstGeom prst="rect">
            <a:avLst/>
          </a:prstGeom>
          <a:noFill/>
          <a:ln w="12700">
            <a:noFill/>
            <a:miter lim="800000"/>
            <a:headEnd type="none" w="sm" len="sm"/>
            <a:tailEnd type="none" w="sm" len="sm"/>
          </a:ln>
          <a:effectLst/>
        </p:spPr>
        <p:txBody>
          <a:bodyPr wrap="none">
            <a:spAutoFit/>
          </a:bodyPr>
          <a:lstStyle/>
          <a:p>
            <a:pPr algn="l"/>
            <a:r>
              <a:rPr lang="en-US" sz="1400" b="1"/>
              <a:t>Ferrite shield</a:t>
            </a:r>
          </a:p>
        </p:txBody>
      </p:sp>
      <p:sp>
        <p:nvSpPr>
          <p:cNvPr id="124943" name="Text Box 15"/>
          <p:cNvSpPr txBox="1">
            <a:spLocks noChangeArrowheads="1"/>
          </p:cNvSpPr>
          <p:nvPr/>
        </p:nvSpPr>
        <p:spPr bwMode="auto">
          <a:xfrm>
            <a:off x="6413500" y="2411413"/>
            <a:ext cx="1277938" cy="517525"/>
          </a:xfrm>
          <a:prstGeom prst="rect">
            <a:avLst/>
          </a:prstGeom>
          <a:noFill/>
          <a:ln w="12700">
            <a:noFill/>
            <a:miter lim="800000"/>
            <a:headEnd type="none" w="sm" len="sm"/>
            <a:tailEnd type="none" w="sm" len="sm"/>
          </a:ln>
          <a:effectLst/>
        </p:spPr>
        <p:txBody>
          <a:bodyPr wrap="none">
            <a:spAutoFit/>
          </a:bodyPr>
          <a:lstStyle/>
          <a:p>
            <a:r>
              <a:rPr lang="en-US" sz="1400" b="1"/>
              <a:t>RF absorber </a:t>
            </a:r>
          </a:p>
          <a:p>
            <a:r>
              <a:rPr lang="en-US" sz="1400" b="1"/>
              <a:t>shield</a:t>
            </a:r>
          </a:p>
        </p:txBody>
      </p:sp>
      <p:sp>
        <p:nvSpPr>
          <p:cNvPr id="124946" name="Text Box 18"/>
          <p:cNvSpPr txBox="1">
            <a:spLocks noChangeArrowheads="1"/>
          </p:cNvSpPr>
          <p:nvPr/>
        </p:nvSpPr>
        <p:spPr bwMode="auto">
          <a:xfrm>
            <a:off x="482600" y="1200150"/>
            <a:ext cx="8178800" cy="4762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Magnetic Fields</a:t>
            </a:r>
            <a:r>
              <a:rPr lang="en-US" sz="1200" b="1" i="1">
                <a:solidFill>
                  <a:srgbClr val="006600"/>
                </a:solidFill>
                <a:sym typeface="Wingdings" pitchFamily="2" charset="2"/>
              </a:rPr>
              <a:t> Low Impedance Source &amp; Magnetic Energy creates Eddy currents in ferrous materials</a:t>
            </a:r>
          </a:p>
          <a:p>
            <a:pPr algn="l" eaLnBrk="1" hangingPunct="1"/>
            <a:r>
              <a:rPr lang="en-US" sz="1200" b="1" i="1">
                <a:solidFill>
                  <a:srgbClr val="006600"/>
                </a:solidFill>
                <a:sym typeface="Wingdings" pitchFamily="2" charset="2"/>
              </a:rPr>
              <a:t>RF Fields  High Impedance Source &amp; Continuity of Shielding is critical (slot antenna)</a:t>
            </a:r>
            <a:endParaRPr lang="en-US" sz="1200" b="1" i="1">
              <a:solidFill>
                <a:srgbClr val="0066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6" name="Rectangle 36"/>
          <p:cNvSpPr>
            <a:spLocks noGrp="1" noChangeArrowheads="1"/>
          </p:cNvSpPr>
          <p:nvPr>
            <p:ph type="title"/>
          </p:nvPr>
        </p:nvSpPr>
        <p:spPr/>
        <p:txBody>
          <a:bodyPr/>
          <a:lstStyle/>
          <a:p>
            <a:r>
              <a:rPr lang="en-US"/>
              <a:t>EMI or RFI?</a:t>
            </a:r>
          </a:p>
        </p:txBody>
      </p:sp>
      <p:sp>
        <p:nvSpPr>
          <p:cNvPr id="5148" name="Rectangle 28"/>
          <p:cNvSpPr>
            <a:spLocks noChangeArrowheads="1"/>
          </p:cNvSpPr>
          <p:nvPr/>
        </p:nvSpPr>
        <p:spPr bwMode="auto">
          <a:xfrm>
            <a:off x="1371600" y="76200"/>
            <a:ext cx="7467600" cy="838200"/>
          </a:xfrm>
          <a:prstGeom prst="rect">
            <a:avLst/>
          </a:prstGeom>
          <a:noFill/>
          <a:ln w="9525">
            <a:noFill/>
            <a:miter lim="800000"/>
            <a:headEnd/>
            <a:tailEnd/>
          </a:ln>
          <a:effectLst/>
        </p:spPr>
        <p:txBody>
          <a:bodyPr lIns="92075" tIns="46038" rIns="92075" bIns="46038" anchor="ctr"/>
          <a:lstStyle/>
          <a:p>
            <a:endParaRPr lang="en-US" sz="1900"/>
          </a:p>
        </p:txBody>
      </p:sp>
      <p:sp>
        <p:nvSpPr>
          <p:cNvPr id="5149" name="Rectangle 29"/>
          <p:cNvSpPr>
            <a:spLocks noGrp="1" noChangeArrowheads="1"/>
          </p:cNvSpPr>
          <p:nvPr>
            <p:ph type="body" idx="4294967295"/>
          </p:nvPr>
        </p:nvSpPr>
        <p:spPr>
          <a:xfrm>
            <a:off x="774700" y="1295400"/>
            <a:ext cx="7620000" cy="4762500"/>
          </a:xfrm>
          <a:solidFill>
            <a:srgbClr val="CCFFCC"/>
          </a:solidFill>
          <a:ln w="12700">
            <a:solidFill>
              <a:srgbClr val="008000"/>
            </a:solidFill>
          </a:ln>
        </p:spPr>
        <p:txBody>
          <a:bodyPr/>
          <a:lstStyle/>
          <a:p>
            <a:pPr>
              <a:buFontTx/>
              <a:buNone/>
            </a:pPr>
            <a:r>
              <a:rPr lang="en-US" sz="2400"/>
              <a:t>Both are sources of radio frequency (RF) disturbance</a:t>
            </a:r>
          </a:p>
          <a:p>
            <a:pPr>
              <a:buFontTx/>
              <a:buNone/>
            </a:pPr>
            <a:r>
              <a:rPr lang="en-US" sz="2000" i="1"/>
              <a:t>	</a:t>
            </a:r>
          </a:p>
          <a:p>
            <a:r>
              <a:rPr lang="en-US" sz="2000"/>
              <a:t>EMI – electromagnetic interference</a:t>
            </a:r>
          </a:p>
          <a:p>
            <a:pPr>
              <a:buFontTx/>
              <a:buNone/>
            </a:pPr>
            <a:endParaRPr lang="en-US" sz="2000"/>
          </a:p>
          <a:p>
            <a:pPr lvl="1"/>
            <a:r>
              <a:rPr lang="en-US" sz="2000"/>
              <a:t>Often a broadband RF source</a:t>
            </a:r>
          </a:p>
          <a:p>
            <a:pPr>
              <a:spcBef>
                <a:spcPct val="100000"/>
              </a:spcBef>
            </a:pPr>
            <a:r>
              <a:rPr lang="en-US" sz="2000"/>
              <a:t>RFI – radio frequency interference</a:t>
            </a:r>
          </a:p>
          <a:p>
            <a:pPr lvl="1">
              <a:spcBef>
                <a:spcPct val="100000"/>
              </a:spcBef>
            </a:pPr>
            <a:r>
              <a:rPr lang="en-US" sz="2000"/>
              <a:t>Often a narrowband RF source</a:t>
            </a:r>
          </a:p>
          <a:p>
            <a:pPr>
              <a:spcBef>
                <a:spcPct val="100000"/>
              </a:spcBef>
            </a:pPr>
            <a:r>
              <a:rPr lang="en-US" sz="2000"/>
              <a:t>Terms are often used interchangeably</a:t>
            </a:r>
            <a:r>
              <a:rPr lang="en-US"/>
              <a:t> </a:t>
            </a:r>
          </a:p>
        </p:txBody>
      </p:sp>
      <p:pic>
        <p:nvPicPr>
          <p:cNvPr id="5150" name="Picture 30" descr="j0234541[1]"/>
          <p:cNvPicPr>
            <a:picLocks noChangeAspect="1" noChangeArrowheads="1"/>
          </p:cNvPicPr>
          <p:nvPr/>
        </p:nvPicPr>
        <p:blipFill>
          <a:blip r:embed="rId3" cstate="print"/>
          <a:srcRect/>
          <a:stretch>
            <a:fillRect/>
          </a:stretch>
        </p:blipFill>
        <p:spPr bwMode="auto">
          <a:xfrm>
            <a:off x="6467475" y="1800225"/>
            <a:ext cx="1636713" cy="1636713"/>
          </a:xfrm>
          <a:prstGeom prst="rect">
            <a:avLst/>
          </a:prstGeom>
          <a:noFill/>
        </p:spPr>
      </p:pic>
      <p:sp>
        <p:nvSpPr>
          <p:cNvPr id="5151" name="Text Box 31"/>
          <p:cNvSpPr txBox="1">
            <a:spLocks noChangeArrowheads="1"/>
          </p:cNvSpPr>
          <p:nvPr/>
        </p:nvSpPr>
        <p:spPr bwMode="auto">
          <a:xfrm>
            <a:off x="3184525" y="1382713"/>
            <a:ext cx="184150" cy="304800"/>
          </a:xfrm>
          <a:prstGeom prst="rect">
            <a:avLst/>
          </a:prstGeom>
          <a:noFill/>
          <a:ln w="12700">
            <a:noFill/>
            <a:miter lim="800000"/>
            <a:headEnd type="none" w="sm" len="sm"/>
            <a:tailEnd type="none" w="sm" len="sm"/>
          </a:ln>
          <a:effectLst/>
        </p:spPr>
        <p:txBody>
          <a:bodyPr wrap="none">
            <a:spAutoFit/>
          </a:bodyPr>
          <a:lstStyle/>
          <a:p>
            <a:pPr algn="l"/>
            <a:endParaRPr lang="en-US" sz="1400"/>
          </a:p>
        </p:txBody>
      </p:sp>
      <p:grpSp>
        <p:nvGrpSpPr>
          <p:cNvPr id="5157" name="Group 37"/>
          <p:cNvGrpSpPr>
            <a:grpSpLocks/>
          </p:cNvGrpSpPr>
          <p:nvPr/>
        </p:nvGrpSpPr>
        <p:grpSpPr bwMode="auto">
          <a:xfrm>
            <a:off x="5886450" y="3810000"/>
            <a:ext cx="2738438" cy="2133600"/>
            <a:chOff x="3708" y="2328"/>
            <a:chExt cx="1725" cy="1344"/>
          </a:xfrm>
        </p:grpSpPr>
        <p:pic>
          <p:nvPicPr>
            <p:cNvPr id="5152" name="Picture 32" descr="MPj03828410000[1]"/>
            <p:cNvPicPr>
              <a:picLocks noChangeAspect="1" noChangeArrowheads="1"/>
            </p:cNvPicPr>
            <p:nvPr/>
          </p:nvPicPr>
          <p:blipFill>
            <a:blip r:embed="rId4" cstate="print"/>
            <a:srcRect/>
            <a:stretch>
              <a:fillRect/>
            </a:stretch>
          </p:blipFill>
          <p:spPr bwMode="auto">
            <a:xfrm>
              <a:off x="4128" y="2328"/>
              <a:ext cx="960" cy="1344"/>
            </a:xfrm>
            <a:prstGeom prst="rect">
              <a:avLst/>
            </a:prstGeom>
            <a:noFill/>
          </p:spPr>
        </p:pic>
        <p:pic>
          <p:nvPicPr>
            <p:cNvPr id="5153" name="Picture 33" descr="MCNA01847_0000[1]"/>
            <p:cNvPicPr>
              <a:picLocks noChangeAspect="1" noChangeArrowheads="1"/>
            </p:cNvPicPr>
            <p:nvPr/>
          </p:nvPicPr>
          <p:blipFill>
            <a:blip r:embed="rId5" cstate="print"/>
            <a:srcRect/>
            <a:stretch>
              <a:fillRect/>
            </a:stretch>
          </p:blipFill>
          <p:spPr bwMode="auto">
            <a:xfrm rot="4095947">
              <a:off x="3852" y="2724"/>
              <a:ext cx="345" cy="178"/>
            </a:xfrm>
            <a:prstGeom prst="rect">
              <a:avLst/>
            </a:prstGeom>
            <a:noFill/>
          </p:spPr>
        </p:pic>
        <p:pic>
          <p:nvPicPr>
            <p:cNvPr id="5154" name="Picture 34" descr="MCNA01847_0000[1]"/>
            <p:cNvPicPr>
              <a:picLocks noChangeAspect="1" noChangeArrowheads="1"/>
            </p:cNvPicPr>
            <p:nvPr/>
          </p:nvPicPr>
          <p:blipFill>
            <a:blip r:embed="rId5" cstate="print"/>
            <a:srcRect/>
            <a:stretch>
              <a:fillRect/>
            </a:stretch>
          </p:blipFill>
          <p:spPr bwMode="auto">
            <a:xfrm rot="10562481">
              <a:off x="5088" y="2640"/>
              <a:ext cx="345" cy="178"/>
            </a:xfrm>
            <a:prstGeom prst="rect">
              <a:avLst/>
            </a:prstGeom>
            <a:noFill/>
          </p:spPr>
        </p:pic>
        <p:pic>
          <p:nvPicPr>
            <p:cNvPr id="5155" name="Picture 35" descr="MCNA01847_0000[1]"/>
            <p:cNvPicPr>
              <a:picLocks noChangeAspect="1" noChangeArrowheads="1"/>
            </p:cNvPicPr>
            <p:nvPr/>
          </p:nvPicPr>
          <p:blipFill>
            <a:blip r:embed="rId5" cstate="print"/>
            <a:srcRect/>
            <a:stretch>
              <a:fillRect/>
            </a:stretch>
          </p:blipFill>
          <p:spPr bwMode="auto">
            <a:xfrm>
              <a:off x="3708" y="3348"/>
              <a:ext cx="345" cy="178"/>
            </a:xfrm>
            <a:prstGeom prst="rect">
              <a:avLst/>
            </a:prstGeom>
            <a:no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87" name="Rectangle 23"/>
          <p:cNvSpPr>
            <a:spLocks noGrp="1" noChangeArrowheads="1"/>
          </p:cNvSpPr>
          <p:nvPr>
            <p:ph type="title"/>
          </p:nvPr>
        </p:nvSpPr>
        <p:spPr/>
        <p:txBody>
          <a:bodyPr/>
          <a:lstStyle/>
          <a:p>
            <a:r>
              <a:rPr lang="en-US" sz="2800"/>
              <a:t>Frequency spreading of the system clock</a:t>
            </a:r>
          </a:p>
        </p:txBody>
      </p:sp>
      <p:grpSp>
        <p:nvGrpSpPr>
          <p:cNvPr id="164888" name="Group 24"/>
          <p:cNvGrpSpPr>
            <a:grpSpLocks/>
          </p:cNvGrpSpPr>
          <p:nvPr/>
        </p:nvGrpSpPr>
        <p:grpSpPr bwMode="auto">
          <a:xfrm>
            <a:off x="923925" y="1285875"/>
            <a:ext cx="8061325" cy="4529138"/>
            <a:chOff x="570" y="1098"/>
            <a:chExt cx="5078" cy="2853"/>
          </a:xfrm>
        </p:grpSpPr>
        <p:sp>
          <p:nvSpPr>
            <p:cNvPr id="164870" name="Rectangle 6"/>
            <p:cNvSpPr>
              <a:spLocks noChangeArrowheads="1"/>
            </p:cNvSpPr>
            <p:nvPr/>
          </p:nvSpPr>
          <p:spPr bwMode="auto">
            <a:xfrm>
              <a:off x="570" y="1098"/>
              <a:ext cx="4638" cy="2802"/>
            </a:xfrm>
            <a:prstGeom prst="rect">
              <a:avLst/>
            </a:prstGeom>
            <a:solidFill>
              <a:srgbClr val="3366FF">
                <a:alpha val="64999"/>
              </a:srgbClr>
            </a:solidFill>
            <a:ln w="12700" algn="ctr">
              <a:solidFill>
                <a:srgbClr val="FF0000"/>
              </a:solidFill>
              <a:miter lim="800000"/>
              <a:headEnd/>
              <a:tailEnd/>
            </a:ln>
            <a:effectLst/>
          </p:spPr>
          <p:txBody>
            <a:bodyPr anchor="ctr">
              <a:spAutoFit/>
            </a:bodyPr>
            <a:lstStyle/>
            <a:p>
              <a:endParaRPr lang="en-US"/>
            </a:p>
          </p:txBody>
        </p:sp>
        <p:pic>
          <p:nvPicPr>
            <p:cNvPr id="164869" name="Picture 5"/>
            <p:cNvPicPr>
              <a:picLocks noChangeAspect="1" noChangeArrowheads="1"/>
            </p:cNvPicPr>
            <p:nvPr/>
          </p:nvPicPr>
          <p:blipFill>
            <a:blip r:embed="rId3" cstate="print"/>
            <a:srcRect/>
            <a:stretch>
              <a:fillRect/>
            </a:stretch>
          </p:blipFill>
          <p:spPr bwMode="auto">
            <a:xfrm>
              <a:off x="1206" y="1274"/>
              <a:ext cx="3432" cy="2395"/>
            </a:xfrm>
            <a:prstGeom prst="rect">
              <a:avLst/>
            </a:prstGeom>
            <a:noFill/>
            <a:ln w="12700" algn="ctr">
              <a:solidFill>
                <a:srgbClr val="FF0000"/>
              </a:solidFill>
              <a:miter lim="800000"/>
              <a:headEnd/>
              <a:tailEnd/>
            </a:ln>
            <a:effectLst/>
          </p:spPr>
        </p:pic>
        <p:sp>
          <p:nvSpPr>
            <p:cNvPr id="164872" name="Text Box 8"/>
            <p:cNvSpPr txBox="1">
              <a:spLocks noChangeArrowheads="1"/>
            </p:cNvSpPr>
            <p:nvPr/>
          </p:nvSpPr>
          <p:spPr bwMode="auto">
            <a:xfrm>
              <a:off x="3407" y="3751"/>
              <a:ext cx="2241" cy="200"/>
            </a:xfrm>
            <a:prstGeom prst="rect">
              <a:avLst/>
            </a:prstGeom>
            <a:solidFill>
              <a:schemeClr val="bg1"/>
            </a:solidFill>
            <a:ln w="12700" algn="ctr">
              <a:solidFill>
                <a:srgbClr val="FF0000"/>
              </a:solidFill>
              <a:miter lim="800000"/>
              <a:headEnd/>
              <a:tailEnd/>
            </a:ln>
            <a:effectLst/>
          </p:spPr>
          <p:txBody>
            <a:bodyPr wrap="none">
              <a:spAutoFit/>
            </a:bodyPr>
            <a:lstStyle/>
            <a:p>
              <a:r>
                <a:rPr lang="en-US" sz="1400"/>
                <a:t>From: PulseCore, Reliance Semiconductor</a:t>
              </a:r>
            </a:p>
          </p:txBody>
        </p:sp>
        <p:sp>
          <p:nvSpPr>
            <p:cNvPr id="164873" name="Line 9"/>
            <p:cNvSpPr>
              <a:spLocks noChangeShapeType="1"/>
            </p:cNvSpPr>
            <p:nvPr/>
          </p:nvSpPr>
          <p:spPr bwMode="auto">
            <a:xfrm flipV="1">
              <a:off x="1492" y="2850"/>
              <a:ext cx="796" cy="4"/>
            </a:xfrm>
            <a:prstGeom prst="line">
              <a:avLst/>
            </a:prstGeom>
            <a:noFill/>
            <a:ln w="15875">
              <a:solidFill>
                <a:srgbClr val="FF0000"/>
              </a:solidFill>
              <a:round/>
              <a:headEnd/>
              <a:tailEnd/>
            </a:ln>
            <a:effectLst/>
          </p:spPr>
          <p:txBody>
            <a:bodyPr>
              <a:spAutoFit/>
            </a:bodyPr>
            <a:lstStyle/>
            <a:p>
              <a:endParaRPr lang="en-US"/>
            </a:p>
          </p:txBody>
        </p:sp>
        <p:sp>
          <p:nvSpPr>
            <p:cNvPr id="164874" name="Line 10"/>
            <p:cNvSpPr>
              <a:spLocks noChangeShapeType="1"/>
            </p:cNvSpPr>
            <p:nvPr/>
          </p:nvSpPr>
          <p:spPr bwMode="auto">
            <a:xfrm flipH="1" flipV="1">
              <a:off x="2286" y="2706"/>
              <a:ext cx="0" cy="144"/>
            </a:xfrm>
            <a:prstGeom prst="line">
              <a:avLst/>
            </a:prstGeom>
            <a:noFill/>
            <a:ln w="15875">
              <a:solidFill>
                <a:srgbClr val="FF0000"/>
              </a:solidFill>
              <a:round/>
              <a:headEnd/>
              <a:tailEnd/>
            </a:ln>
            <a:effectLst/>
          </p:spPr>
          <p:txBody>
            <a:bodyPr>
              <a:spAutoFit/>
            </a:bodyPr>
            <a:lstStyle/>
            <a:p>
              <a:endParaRPr lang="en-US"/>
            </a:p>
          </p:txBody>
        </p:sp>
        <p:sp>
          <p:nvSpPr>
            <p:cNvPr id="164875" name="Line 11"/>
            <p:cNvSpPr>
              <a:spLocks noChangeShapeType="1"/>
            </p:cNvSpPr>
            <p:nvPr/>
          </p:nvSpPr>
          <p:spPr bwMode="auto">
            <a:xfrm>
              <a:off x="2282" y="2710"/>
              <a:ext cx="420" cy="0"/>
            </a:xfrm>
            <a:prstGeom prst="line">
              <a:avLst/>
            </a:prstGeom>
            <a:noFill/>
            <a:ln w="15875">
              <a:solidFill>
                <a:srgbClr val="FF0000"/>
              </a:solidFill>
              <a:round/>
              <a:headEnd/>
              <a:tailEnd/>
            </a:ln>
            <a:effectLst/>
          </p:spPr>
          <p:txBody>
            <a:bodyPr wrap="none">
              <a:spAutoFit/>
            </a:bodyPr>
            <a:lstStyle/>
            <a:p>
              <a:endParaRPr lang="en-US"/>
            </a:p>
          </p:txBody>
        </p:sp>
        <p:sp>
          <p:nvSpPr>
            <p:cNvPr id="164879" name="Text Box 15"/>
            <p:cNvSpPr txBox="1">
              <a:spLocks noChangeArrowheads="1"/>
            </p:cNvSpPr>
            <p:nvPr/>
          </p:nvSpPr>
          <p:spPr bwMode="auto">
            <a:xfrm>
              <a:off x="663" y="1891"/>
              <a:ext cx="984" cy="352"/>
            </a:xfrm>
            <a:prstGeom prst="rect">
              <a:avLst/>
            </a:prstGeom>
            <a:solidFill>
              <a:schemeClr val="bg1"/>
            </a:solidFill>
            <a:ln w="9525" algn="ctr">
              <a:solidFill>
                <a:srgbClr val="FF0000"/>
              </a:solidFill>
              <a:miter lim="800000"/>
              <a:headEnd/>
              <a:tailEnd/>
            </a:ln>
            <a:effectLst/>
          </p:spPr>
          <p:txBody>
            <a:bodyPr wrap="none">
              <a:spAutoFit/>
            </a:bodyPr>
            <a:lstStyle/>
            <a:p>
              <a:r>
                <a:rPr lang="en-US" sz="1000" b="1">
                  <a:solidFill>
                    <a:srgbClr val="FF0000"/>
                  </a:solidFill>
                </a:rPr>
                <a:t>FCC peak EMI limit</a:t>
              </a:r>
            </a:p>
            <a:p>
              <a:r>
                <a:rPr lang="en-US" sz="1000" b="1">
                  <a:solidFill>
                    <a:srgbClr val="FF0000"/>
                  </a:solidFill>
                </a:rPr>
                <a:t>Class B digital devices</a:t>
              </a:r>
            </a:p>
            <a:p>
              <a:r>
                <a:rPr lang="en-US" sz="1000" b="1">
                  <a:solidFill>
                    <a:srgbClr val="FF0000"/>
                  </a:solidFill>
                </a:rPr>
                <a:t>with d = 10meters</a:t>
              </a:r>
            </a:p>
          </p:txBody>
        </p:sp>
        <p:sp>
          <p:nvSpPr>
            <p:cNvPr id="164880" name="Line 16"/>
            <p:cNvSpPr>
              <a:spLocks noChangeShapeType="1"/>
            </p:cNvSpPr>
            <p:nvPr/>
          </p:nvSpPr>
          <p:spPr bwMode="auto">
            <a:xfrm>
              <a:off x="3247" y="2861"/>
              <a:ext cx="792" cy="0"/>
            </a:xfrm>
            <a:prstGeom prst="line">
              <a:avLst/>
            </a:prstGeom>
            <a:noFill/>
            <a:ln w="15875">
              <a:solidFill>
                <a:srgbClr val="FF0000"/>
              </a:solidFill>
              <a:round/>
              <a:headEnd/>
              <a:tailEnd/>
            </a:ln>
            <a:effectLst/>
          </p:spPr>
          <p:txBody>
            <a:bodyPr>
              <a:spAutoFit/>
            </a:bodyPr>
            <a:lstStyle/>
            <a:p>
              <a:endParaRPr lang="en-US"/>
            </a:p>
          </p:txBody>
        </p:sp>
        <p:sp>
          <p:nvSpPr>
            <p:cNvPr id="164881" name="Line 17"/>
            <p:cNvSpPr>
              <a:spLocks noChangeShapeType="1"/>
            </p:cNvSpPr>
            <p:nvPr/>
          </p:nvSpPr>
          <p:spPr bwMode="auto">
            <a:xfrm flipH="1" flipV="1">
              <a:off x="4033" y="2713"/>
              <a:ext cx="0" cy="144"/>
            </a:xfrm>
            <a:prstGeom prst="line">
              <a:avLst/>
            </a:prstGeom>
            <a:noFill/>
            <a:ln w="15875">
              <a:solidFill>
                <a:srgbClr val="FF0000"/>
              </a:solidFill>
              <a:round/>
              <a:headEnd/>
              <a:tailEnd/>
            </a:ln>
            <a:effectLst/>
          </p:spPr>
          <p:txBody>
            <a:bodyPr>
              <a:spAutoFit/>
            </a:bodyPr>
            <a:lstStyle/>
            <a:p>
              <a:endParaRPr lang="en-US"/>
            </a:p>
          </p:txBody>
        </p:sp>
        <p:sp>
          <p:nvSpPr>
            <p:cNvPr id="164882" name="Line 18"/>
            <p:cNvSpPr>
              <a:spLocks noChangeShapeType="1"/>
            </p:cNvSpPr>
            <p:nvPr/>
          </p:nvSpPr>
          <p:spPr bwMode="auto">
            <a:xfrm>
              <a:off x="4029" y="2717"/>
              <a:ext cx="420" cy="0"/>
            </a:xfrm>
            <a:prstGeom prst="line">
              <a:avLst/>
            </a:prstGeom>
            <a:noFill/>
            <a:ln w="15875">
              <a:solidFill>
                <a:srgbClr val="FF0000"/>
              </a:solidFill>
              <a:round/>
              <a:headEnd/>
              <a:tailEnd/>
            </a:ln>
            <a:effectLst/>
          </p:spPr>
          <p:txBody>
            <a:bodyPr wrap="none">
              <a:spAutoFit/>
            </a:bodyPr>
            <a:lstStyle/>
            <a:p>
              <a:endParaRPr lang="en-US"/>
            </a:p>
          </p:txBody>
        </p:sp>
        <p:sp>
          <p:nvSpPr>
            <p:cNvPr id="164883" name="Line 19"/>
            <p:cNvSpPr>
              <a:spLocks noChangeShapeType="1"/>
            </p:cNvSpPr>
            <p:nvPr/>
          </p:nvSpPr>
          <p:spPr bwMode="auto">
            <a:xfrm>
              <a:off x="1524" y="2244"/>
              <a:ext cx="132" cy="570"/>
            </a:xfrm>
            <a:prstGeom prst="line">
              <a:avLst/>
            </a:prstGeom>
            <a:noFill/>
            <a:ln w="15875">
              <a:solidFill>
                <a:srgbClr val="FF0000"/>
              </a:solidFill>
              <a:round/>
              <a:headEnd/>
              <a:tailEnd type="triangle" w="med" len="med"/>
            </a:ln>
            <a:effectLst/>
          </p:spPr>
          <p:txBody>
            <a:bodyPr>
              <a:spAutoFit/>
            </a:bodyPr>
            <a:lstStyle/>
            <a:p>
              <a:endParaRPr lang="en-US"/>
            </a:p>
          </p:txBody>
        </p:sp>
        <p:sp>
          <p:nvSpPr>
            <p:cNvPr id="164885" name="Text Box 21"/>
            <p:cNvSpPr txBox="1">
              <a:spLocks noChangeArrowheads="1"/>
            </p:cNvSpPr>
            <p:nvPr/>
          </p:nvSpPr>
          <p:spPr bwMode="auto">
            <a:xfrm>
              <a:off x="715" y="2591"/>
              <a:ext cx="426" cy="162"/>
            </a:xfrm>
            <a:prstGeom prst="rect">
              <a:avLst/>
            </a:prstGeom>
            <a:solidFill>
              <a:schemeClr val="bg1"/>
            </a:solidFill>
            <a:ln w="12700" algn="ctr">
              <a:solidFill>
                <a:srgbClr val="FF0000"/>
              </a:solidFill>
              <a:miter lim="800000"/>
              <a:headEnd/>
              <a:tailEnd/>
            </a:ln>
            <a:effectLst/>
          </p:spPr>
          <p:txBody>
            <a:bodyPr wrap="none">
              <a:spAutoFit/>
            </a:bodyPr>
            <a:lstStyle/>
            <a:p>
              <a:r>
                <a:rPr lang="en-US" sz="1000" b="1">
                  <a:solidFill>
                    <a:srgbClr val="FF0000"/>
                  </a:solidFill>
                </a:rPr>
                <a:t>dBuV/m</a:t>
              </a:r>
            </a:p>
          </p:txBody>
        </p:sp>
        <p:sp>
          <p:nvSpPr>
            <p:cNvPr id="164886" name="Line 22"/>
            <p:cNvSpPr>
              <a:spLocks noChangeShapeType="1"/>
            </p:cNvSpPr>
            <p:nvPr/>
          </p:nvSpPr>
          <p:spPr bwMode="auto">
            <a:xfrm>
              <a:off x="1096" y="2668"/>
              <a:ext cx="168" cy="0"/>
            </a:xfrm>
            <a:prstGeom prst="line">
              <a:avLst/>
            </a:prstGeom>
            <a:noFill/>
            <a:ln w="15875">
              <a:solidFill>
                <a:srgbClr val="FF0000"/>
              </a:solidFill>
              <a:round/>
              <a:headEnd/>
              <a:tailEnd type="triangle" w="med" len="med"/>
            </a:ln>
            <a:effectLst/>
          </p:spPr>
          <p:txBody>
            <a:bodyPr>
              <a:spAutoFit/>
            </a:bodyPr>
            <a:lstStyle/>
            <a:p>
              <a:endParaRPr lang="en-US"/>
            </a:p>
          </p:txBody>
        </p:sp>
      </p:grpSp>
      <p:sp>
        <p:nvSpPr>
          <p:cNvPr id="164890" name="Text Box 26"/>
          <p:cNvSpPr txBox="1">
            <a:spLocks noChangeArrowheads="1"/>
          </p:cNvSpPr>
          <p:nvPr/>
        </p:nvSpPr>
        <p:spPr bwMode="auto">
          <a:xfrm>
            <a:off x="342900" y="6381750"/>
            <a:ext cx="52451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Lowers Peak EMI but creates lower amplitude, broader spectrum EMI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0" name="Rectangle 96"/>
          <p:cNvSpPr>
            <a:spLocks noGrp="1" noChangeArrowheads="1"/>
          </p:cNvSpPr>
          <p:nvPr>
            <p:ph type="title"/>
          </p:nvPr>
        </p:nvSpPr>
        <p:spPr/>
        <p:txBody>
          <a:bodyPr/>
          <a:lstStyle/>
          <a:p>
            <a:r>
              <a:rPr lang="en-US" b="0">
                <a:solidFill>
                  <a:srgbClr val="FF0000"/>
                </a:solidFill>
              </a:rPr>
              <a:t>a Loop – the path current follows</a:t>
            </a:r>
          </a:p>
        </p:txBody>
      </p:sp>
      <p:sp>
        <p:nvSpPr>
          <p:cNvPr id="134261" name="Rectangle 117"/>
          <p:cNvSpPr>
            <a:spLocks noGrp="1" noChangeArrowheads="1"/>
          </p:cNvSpPr>
          <p:nvPr>
            <p:ph idx="1"/>
          </p:nvPr>
        </p:nvSpPr>
        <p:spPr>
          <a:xfrm>
            <a:off x="361950" y="990600"/>
            <a:ext cx="2809875" cy="4876800"/>
          </a:xfrm>
          <a:solidFill>
            <a:schemeClr val="bg1">
              <a:alpha val="14999"/>
            </a:schemeClr>
          </a:solidFill>
          <a:ln w="15875">
            <a:solidFill>
              <a:schemeClr val="tx1"/>
            </a:solidFill>
          </a:ln>
        </p:spPr>
        <p:txBody>
          <a:bodyPr/>
          <a:lstStyle/>
          <a:p>
            <a:pPr algn="ctr">
              <a:buFontTx/>
              <a:buNone/>
            </a:pPr>
            <a:r>
              <a:rPr lang="en-US" sz="2400" u="sng">
                <a:solidFill>
                  <a:srgbClr val="FF0000"/>
                </a:solidFill>
              </a:rPr>
              <a:t>Loops</a:t>
            </a:r>
            <a:endParaRPr lang="en-US" sz="2400">
              <a:solidFill>
                <a:srgbClr val="FF0000"/>
              </a:solidFill>
            </a:endParaRPr>
          </a:p>
          <a:p>
            <a:pPr>
              <a:spcBef>
                <a:spcPct val="50000"/>
              </a:spcBef>
              <a:spcAft>
                <a:spcPct val="50000"/>
              </a:spcAft>
            </a:pPr>
            <a:r>
              <a:rPr lang="en-US" sz="1800"/>
              <a:t>Introduces unintended inductance in the current path where:</a:t>
            </a:r>
          </a:p>
          <a:p>
            <a:pPr>
              <a:spcBef>
                <a:spcPct val="50000"/>
              </a:spcBef>
              <a:spcAft>
                <a:spcPct val="50000"/>
              </a:spcAft>
              <a:buFontTx/>
              <a:buNone/>
            </a:pPr>
            <a:r>
              <a:rPr lang="en-US" sz="1800" i="1"/>
              <a:t>	V</a:t>
            </a:r>
            <a:r>
              <a:rPr lang="en-US" sz="1800" b="1" i="1" baseline="-25000"/>
              <a:t>L</a:t>
            </a:r>
            <a:r>
              <a:rPr lang="en-US" sz="1800" i="1"/>
              <a:t> = L di/dt</a:t>
            </a:r>
            <a:endParaRPr lang="en-US" sz="1800"/>
          </a:p>
          <a:p>
            <a:pPr>
              <a:spcBef>
                <a:spcPct val="50000"/>
              </a:spcBef>
              <a:spcAft>
                <a:spcPct val="50000"/>
              </a:spcAft>
            </a:pPr>
            <a:r>
              <a:rPr lang="en-US" sz="1800"/>
              <a:t>May result in multiple AC signals sharing a current path</a:t>
            </a:r>
          </a:p>
          <a:p>
            <a:pPr>
              <a:spcBef>
                <a:spcPct val="50000"/>
              </a:spcBef>
              <a:spcAft>
                <a:spcPct val="50000"/>
              </a:spcAft>
            </a:pPr>
            <a:r>
              <a:rPr lang="en-US" sz="1800"/>
              <a:t>May become a loop antenna that couples EMI/RFI </a:t>
            </a:r>
            <a:endParaRPr lang="en-US" sz="1800" u="sng"/>
          </a:p>
        </p:txBody>
      </p:sp>
      <p:sp>
        <p:nvSpPr>
          <p:cNvPr id="134262" name="Rectangle 118"/>
          <p:cNvSpPr>
            <a:spLocks noChangeArrowheads="1"/>
          </p:cNvSpPr>
          <p:nvPr/>
        </p:nvSpPr>
        <p:spPr bwMode="auto">
          <a:xfrm>
            <a:off x="3257550" y="5562600"/>
            <a:ext cx="5400675" cy="295275"/>
          </a:xfrm>
          <a:prstGeom prst="rect">
            <a:avLst/>
          </a:prstGeom>
          <a:solidFill>
            <a:srgbClr val="FF0000">
              <a:alpha val="75000"/>
            </a:srgbClr>
          </a:solidFill>
          <a:ln w="15875" algn="ctr">
            <a:solidFill>
              <a:schemeClr val="tx1"/>
            </a:solidFill>
            <a:miter lim="800000"/>
            <a:headEnd/>
            <a:tailEnd/>
          </a:ln>
          <a:effectLst/>
        </p:spPr>
        <p:txBody>
          <a:bodyPr anchor="ctr">
            <a:spAutoFit/>
          </a:bodyPr>
          <a:lstStyle/>
          <a:p>
            <a:endParaRPr lang="en-US"/>
          </a:p>
        </p:txBody>
      </p:sp>
      <p:pic>
        <p:nvPicPr>
          <p:cNvPr id="134266" name="Picture 122"/>
          <p:cNvPicPr>
            <a:picLocks noChangeAspect="1" noChangeArrowheads="1"/>
          </p:cNvPicPr>
          <p:nvPr/>
        </p:nvPicPr>
        <p:blipFill>
          <a:blip r:embed="rId3" cstate="print"/>
          <a:srcRect/>
          <a:stretch>
            <a:fillRect/>
          </a:stretch>
        </p:blipFill>
        <p:spPr bwMode="auto">
          <a:xfrm>
            <a:off x="3267075" y="1841500"/>
            <a:ext cx="5392738" cy="3606800"/>
          </a:xfrm>
          <a:prstGeom prst="rect">
            <a:avLst/>
          </a:prstGeom>
          <a:noFill/>
          <a:ln w="15875" algn="ctr">
            <a:solidFill>
              <a:schemeClr val="tx1"/>
            </a:solidFill>
            <a:miter lim="800000"/>
            <a:headEnd/>
            <a:tailEnd/>
          </a:ln>
          <a:effectLst/>
        </p:spPr>
      </p:pic>
      <p:sp>
        <p:nvSpPr>
          <p:cNvPr id="134267" name="Text Box 123"/>
          <p:cNvSpPr txBox="1">
            <a:spLocks noChangeArrowheads="1"/>
          </p:cNvSpPr>
          <p:nvPr/>
        </p:nvSpPr>
        <p:spPr bwMode="auto">
          <a:xfrm>
            <a:off x="3910013" y="1020763"/>
            <a:ext cx="3667125" cy="701675"/>
          </a:xfrm>
          <a:prstGeom prst="rect">
            <a:avLst/>
          </a:prstGeom>
          <a:noFill/>
          <a:ln w="15875" algn="ctr">
            <a:noFill/>
            <a:miter lim="800000"/>
            <a:headEnd/>
            <a:tailEnd/>
          </a:ln>
          <a:effectLst/>
        </p:spPr>
        <p:txBody>
          <a:bodyPr wrap="none">
            <a:spAutoFit/>
          </a:bodyPr>
          <a:lstStyle/>
          <a:p>
            <a:r>
              <a:rPr lang="en-US" sz="2000">
                <a:solidFill>
                  <a:srgbClr val="009900"/>
                </a:solidFill>
              </a:rPr>
              <a:t>The common-mode return loop</a:t>
            </a:r>
          </a:p>
          <a:p>
            <a:r>
              <a:rPr lang="en-US" sz="2000">
                <a:solidFill>
                  <a:srgbClr val="009900"/>
                </a:solidFill>
              </a:rPr>
              <a:t>may be difficult to predict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44" name="Rectangle 80"/>
          <p:cNvSpPr>
            <a:spLocks noGrp="1" noChangeArrowheads="1"/>
          </p:cNvSpPr>
          <p:nvPr>
            <p:ph type="title"/>
          </p:nvPr>
        </p:nvSpPr>
        <p:spPr/>
        <p:txBody>
          <a:bodyPr/>
          <a:lstStyle/>
          <a:p>
            <a:r>
              <a:rPr lang="en-US" sz="2800"/>
              <a:t>The ground return environment </a:t>
            </a:r>
            <a:br>
              <a:rPr lang="en-US" sz="2800"/>
            </a:br>
            <a:r>
              <a:rPr lang="en-US" sz="2800"/>
              <a:t>may be very complex</a:t>
            </a:r>
          </a:p>
        </p:txBody>
      </p:sp>
      <p:sp>
        <p:nvSpPr>
          <p:cNvPr id="139354" name="Rectangle 90"/>
          <p:cNvSpPr>
            <a:spLocks noChangeArrowheads="1"/>
          </p:cNvSpPr>
          <p:nvPr/>
        </p:nvSpPr>
        <p:spPr bwMode="auto">
          <a:xfrm>
            <a:off x="209550" y="1533525"/>
            <a:ext cx="8677275" cy="4400550"/>
          </a:xfrm>
          <a:prstGeom prst="rect">
            <a:avLst/>
          </a:prstGeom>
          <a:solidFill>
            <a:srgbClr val="006699">
              <a:alpha val="57001"/>
            </a:srgbClr>
          </a:solidFill>
          <a:ln w="12700" algn="ctr">
            <a:solidFill>
              <a:schemeClr val="tx1"/>
            </a:solidFill>
            <a:miter lim="800000"/>
            <a:headEnd/>
            <a:tailEnd/>
          </a:ln>
          <a:effectLst/>
        </p:spPr>
        <p:txBody>
          <a:bodyPr anchor="ctr">
            <a:spAutoFit/>
          </a:bodyPr>
          <a:lstStyle/>
          <a:p>
            <a:endParaRPr lang="en-US"/>
          </a:p>
        </p:txBody>
      </p:sp>
      <p:pic>
        <p:nvPicPr>
          <p:cNvPr id="139353" name="Picture 89"/>
          <p:cNvPicPr>
            <a:picLocks noChangeAspect="1" noChangeArrowheads="1"/>
          </p:cNvPicPr>
          <p:nvPr/>
        </p:nvPicPr>
        <p:blipFill>
          <a:blip r:embed="rId3" cstate="print"/>
          <a:srcRect/>
          <a:stretch>
            <a:fillRect/>
          </a:stretch>
        </p:blipFill>
        <p:spPr bwMode="auto">
          <a:xfrm>
            <a:off x="474663" y="1762125"/>
            <a:ext cx="8150225" cy="3914775"/>
          </a:xfrm>
          <a:prstGeom prst="rect">
            <a:avLst/>
          </a:prstGeom>
          <a:noFill/>
          <a:ln w="12700" algn="ctr">
            <a:solidFill>
              <a:schemeClr val="tx1"/>
            </a:solidFill>
            <a:miter lim="800000"/>
            <a:headEnd/>
            <a:tailEnd/>
          </a:ln>
          <a:effectLst/>
        </p:spPr>
      </p:pic>
      <p:sp>
        <p:nvSpPr>
          <p:cNvPr id="139356" name="Text Box 92"/>
          <p:cNvSpPr txBox="1">
            <a:spLocks noChangeArrowheads="1"/>
          </p:cNvSpPr>
          <p:nvPr/>
        </p:nvSpPr>
        <p:spPr bwMode="auto">
          <a:xfrm>
            <a:off x="990600" y="1058863"/>
            <a:ext cx="7208838" cy="396875"/>
          </a:xfrm>
          <a:prstGeom prst="rect">
            <a:avLst/>
          </a:prstGeom>
          <a:noFill/>
          <a:ln w="12700" algn="ctr">
            <a:noFill/>
            <a:miter lim="800000"/>
            <a:headEnd/>
            <a:tailEnd/>
          </a:ln>
          <a:effectLst/>
        </p:spPr>
        <p:txBody>
          <a:bodyPr wrap="none">
            <a:spAutoFit/>
          </a:bodyPr>
          <a:lstStyle/>
          <a:p>
            <a:pPr algn="l"/>
            <a:r>
              <a:rPr lang="en-US" sz="2000">
                <a:solidFill>
                  <a:srgbClr val="FF0000"/>
                </a:solidFill>
              </a:rPr>
              <a:t>Current paths must be carefully considered to avoid long loops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428625" y="1228725"/>
            <a:ext cx="8229600" cy="5000625"/>
          </a:xfrm>
          <a:prstGeom prst="rect">
            <a:avLst/>
          </a:prstGeom>
          <a:solidFill>
            <a:srgbClr val="FF99CC"/>
          </a:solidFill>
          <a:ln w="12700">
            <a:solidFill>
              <a:schemeClr val="tx1"/>
            </a:solidFill>
            <a:miter lim="800000"/>
            <a:headEnd type="none" w="sm" len="sm"/>
            <a:tailEnd type="none" w="sm" len="sm"/>
          </a:ln>
          <a:effectLst/>
        </p:spPr>
        <p:txBody>
          <a:bodyPr wrap="none" anchor="ctr"/>
          <a:lstStyle/>
          <a:p>
            <a:endParaRPr lang="en-US" sz="1400" b="1"/>
          </a:p>
        </p:txBody>
      </p:sp>
      <p:sp>
        <p:nvSpPr>
          <p:cNvPr id="131103" name="Rectangle 31"/>
          <p:cNvSpPr>
            <a:spLocks noGrp="1" noChangeArrowheads="1"/>
          </p:cNvSpPr>
          <p:nvPr>
            <p:ph type="title"/>
          </p:nvPr>
        </p:nvSpPr>
        <p:spPr/>
        <p:txBody>
          <a:bodyPr/>
          <a:lstStyle/>
          <a:p>
            <a:r>
              <a:rPr lang="en-US" sz="2800"/>
              <a:t>Non-ideal passive components</a:t>
            </a:r>
            <a:br>
              <a:rPr lang="en-US" sz="2800"/>
            </a:br>
            <a:r>
              <a:rPr lang="en-US" sz="2800"/>
              <a:t>in the RF and EMI realms</a:t>
            </a:r>
          </a:p>
        </p:txBody>
      </p:sp>
      <p:pic>
        <p:nvPicPr>
          <p:cNvPr id="131087" name="Picture 15"/>
          <p:cNvPicPr>
            <a:picLocks noChangeAspect="1" noChangeArrowheads="1"/>
          </p:cNvPicPr>
          <p:nvPr/>
        </p:nvPicPr>
        <p:blipFill>
          <a:blip r:embed="rId3" cstate="print"/>
          <a:srcRect/>
          <a:stretch>
            <a:fillRect/>
          </a:stretch>
        </p:blipFill>
        <p:spPr bwMode="auto">
          <a:xfrm>
            <a:off x="569913" y="2716213"/>
            <a:ext cx="5127625" cy="3187700"/>
          </a:xfrm>
          <a:prstGeom prst="rect">
            <a:avLst/>
          </a:prstGeom>
          <a:solidFill>
            <a:srgbClr val="FFFF99"/>
          </a:solidFill>
          <a:ln w="12700">
            <a:solidFill>
              <a:schemeClr val="tx1"/>
            </a:solidFill>
            <a:miter lim="800000"/>
            <a:headEnd type="none" w="sm" len="sm"/>
            <a:tailEnd type="none" w="sm" len="sm"/>
          </a:ln>
          <a:effectLst/>
        </p:spPr>
      </p:pic>
      <p:sp>
        <p:nvSpPr>
          <p:cNvPr id="131083" name="Line 11"/>
          <p:cNvSpPr>
            <a:spLocks noChangeShapeType="1"/>
          </p:cNvSpPr>
          <p:nvPr/>
        </p:nvSpPr>
        <p:spPr bwMode="auto">
          <a:xfrm>
            <a:off x="2552700" y="4467225"/>
            <a:ext cx="3067050" cy="876300"/>
          </a:xfrm>
          <a:prstGeom prst="line">
            <a:avLst/>
          </a:prstGeom>
          <a:noFill/>
          <a:ln w="22225">
            <a:solidFill>
              <a:srgbClr val="808000"/>
            </a:solidFill>
            <a:prstDash val="lgDash"/>
            <a:round/>
            <a:headEnd type="none" w="sm" len="sm"/>
            <a:tailEnd type="none" w="sm" len="sm"/>
          </a:ln>
          <a:effectLst/>
        </p:spPr>
        <p:txBody>
          <a:bodyPr/>
          <a:lstStyle/>
          <a:p>
            <a:endParaRPr lang="en-US"/>
          </a:p>
        </p:txBody>
      </p:sp>
      <p:sp>
        <p:nvSpPr>
          <p:cNvPr id="131085" name="Text Box 13"/>
          <p:cNvSpPr txBox="1">
            <a:spLocks noChangeArrowheads="1"/>
          </p:cNvSpPr>
          <p:nvPr/>
        </p:nvSpPr>
        <p:spPr bwMode="auto">
          <a:xfrm>
            <a:off x="5070475" y="4668838"/>
            <a:ext cx="492125" cy="409575"/>
          </a:xfrm>
          <a:prstGeom prst="rect">
            <a:avLst/>
          </a:prstGeom>
          <a:solidFill>
            <a:schemeClr val="bg1"/>
          </a:solidFill>
          <a:ln w="12700">
            <a:solidFill>
              <a:srgbClr val="808000"/>
            </a:solidFill>
            <a:miter lim="800000"/>
            <a:headEnd type="none" w="sm" len="sm"/>
            <a:tailEnd type="none" w="sm" len="sm"/>
          </a:ln>
          <a:effectLst/>
        </p:spPr>
        <p:txBody>
          <a:bodyPr wrap="none">
            <a:spAutoFit/>
          </a:bodyPr>
          <a:lstStyle/>
          <a:p>
            <a:pPr algn="l"/>
            <a:r>
              <a:rPr lang="en-US" sz="1000" b="1">
                <a:solidFill>
                  <a:srgbClr val="808000"/>
                </a:solidFill>
              </a:rPr>
              <a:t>Ideal</a:t>
            </a:r>
          </a:p>
          <a:p>
            <a:pPr algn="l"/>
            <a:r>
              <a:rPr lang="en-US" sz="1000" b="1">
                <a:solidFill>
                  <a:srgbClr val="808000"/>
                </a:solidFill>
              </a:rPr>
              <a:t>10nF</a:t>
            </a:r>
          </a:p>
        </p:txBody>
      </p:sp>
      <p:sp>
        <p:nvSpPr>
          <p:cNvPr id="131084" name="Line 12"/>
          <p:cNvSpPr>
            <a:spLocks noChangeShapeType="1"/>
          </p:cNvSpPr>
          <p:nvPr/>
        </p:nvSpPr>
        <p:spPr bwMode="auto">
          <a:xfrm>
            <a:off x="3133725" y="4467225"/>
            <a:ext cx="0" cy="895350"/>
          </a:xfrm>
          <a:prstGeom prst="line">
            <a:avLst/>
          </a:prstGeom>
          <a:noFill/>
          <a:ln w="22225">
            <a:solidFill>
              <a:srgbClr val="0000FF"/>
            </a:solidFill>
            <a:round/>
            <a:headEnd type="none" w="sm" len="sm"/>
            <a:tailEnd type="none" w="sm" len="sm"/>
          </a:ln>
          <a:effectLst/>
        </p:spPr>
        <p:txBody>
          <a:bodyPr/>
          <a:lstStyle/>
          <a:p>
            <a:endParaRPr lang="en-US"/>
          </a:p>
        </p:txBody>
      </p:sp>
      <p:sp>
        <p:nvSpPr>
          <p:cNvPr id="131088" name="Text Box 16"/>
          <p:cNvSpPr txBox="1">
            <a:spLocks noChangeArrowheads="1"/>
          </p:cNvSpPr>
          <p:nvPr/>
        </p:nvSpPr>
        <p:spPr bwMode="auto">
          <a:xfrm>
            <a:off x="2193925" y="5100638"/>
            <a:ext cx="919163" cy="274637"/>
          </a:xfrm>
          <a:prstGeom prst="rect">
            <a:avLst/>
          </a:prstGeom>
          <a:noFill/>
          <a:ln w="12700">
            <a:noFill/>
            <a:miter lim="800000"/>
            <a:headEnd type="none" w="sm" len="sm"/>
            <a:tailEnd type="none" w="sm" len="sm"/>
          </a:ln>
          <a:effectLst/>
        </p:spPr>
        <p:txBody>
          <a:bodyPr wrap="none">
            <a:spAutoFit/>
          </a:bodyPr>
          <a:lstStyle/>
          <a:p>
            <a:pPr algn="l"/>
            <a:r>
              <a:rPr lang="en-US" sz="1200" b="1">
                <a:solidFill>
                  <a:srgbClr val="0000FF"/>
                </a:solidFill>
              </a:rPr>
              <a:t>capacitive</a:t>
            </a:r>
          </a:p>
        </p:txBody>
      </p:sp>
      <p:sp>
        <p:nvSpPr>
          <p:cNvPr id="131090" name="Text Box 18"/>
          <p:cNvSpPr txBox="1">
            <a:spLocks noChangeArrowheads="1"/>
          </p:cNvSpPr>
          <p:nvPr/>
        </p:nvSpPr>
        <p:spPr bwMode="auto">
          <a:xfrm>
            <a:off x="3136900" y="5110163"/>
            <a:ext cx="854075" cy="274637"/>
          </a:xfrm>
          <a:prstGeom prst="rect">
            <a:avLst/>
          </a:prstGeom>
          <a:noFill/>
          <a:ln w="12700">
            <a:noFill/>
            <a:miter lim="800000"/>
            <a:headEnd type="none" w="sm" len="sm"/>
            <a:tailEnd type="none" w="sm" len="sm"/>
          </a:ln>
          <a:effectLst/>
        </p:spPr>
        <p:txBody>
          <a:bodyPr wrap="none">
            <a:spAutoFit/>
          </a:bodyPr>
          <a:lstStyle/>
          <a:p>
            <a:pPr algn="l"/>
            <a:r>
              <a:rPr lang="en-US" sz="1200" b="1">
                <a:solidFill>
                  <a:srgbClr val="0000FF"/>
                </a:solidFill>
              </a:rPr>
              <a:t>inductive</a:t>
            </a:r>
          </a:p>
        </p:txBody>
      </p:sp>
      <p:sp>
        <p:nvSpPr>
          <p:cNvPr id="131093" name="Line 21"/>
          <p:cNvSpPr>
            <a:spLocks noChangeShapeType="1"/>
          </p:cNvSpPr>
          <p:nvPr/>
        </p:nvSpPr>
        <p:spPr bwMode="auto">
          <a:xfrm flipH="1">
            <a:off x="4791075" y="4914900"/>
            <a:ext cx="247650" cy="133350"/>
          </a:xfrm>
          <a:prstGeom prst="line">
            <a:avLst/>
          </a:prstGeom>
          <a:noFill/>
          <a:ln w="19050">
            <a:solidFill>
              <a:schemeClr val="tx1"/>
            </a:solidFill>
            <a:round/>
            <a:headEnd type="none" w="sm" len="sm"/>
            <a:tailEnd type="triangle" w="sm" len="sm"/>
          </a:ln>
          <a:effectLst/>
        </p:spPr>
        <p:txBody>
          <a:bodyPr/>
          <a:lstStyle/>
          <a:p>
            <a:endParaRPr lang="en-US"/>
          </a:p>
        </p:txBody>
      </p:sp>
      <p:sp>
        <p:nvSpPr>
          <p:cNvPr id="131095" name="Rectangle 23"/>
          <p:cNvSpPr>
            <a:spLocks noChangeArrowheads="1"/>
          </p:cNvSpPr>
          <p:nvPr/>
        </p:nvSpPr>
        <p:spPr bwMode="auto">
          <a:xfrm>
            <a:off x="1876425" y="1438275"/>
            <a:ext cx="3457575" cy="1190625"/>
          </a:xfrm>
          <a:prstGeom prst="rect">
            <a:avLst/>
          </a:prstGeom>
          <a:solidFill>
            <a:srgbClr val="00CCFF"/>
          </a:solidFill>
          <a:ln w="12700">
            <a:solidFill>
              <a:schemeClr val="tx1"/>
            </a:solidFill>
            <a:miter lim="800000"/>
            <a:headEnd type="none" w="sm" len="sm"/>
            <a:tailEnd type="none" w="sm" len="sm"/>
          </a:ln>
          <a:effectLst/>
        </p:spPr>
        <p:txBody>
          <a:bodyPr wrap="none" anchor="ctr"/>
          <a:lstStyle/>
          <a:p>
            <a:endParaRPr lang="en-US"/>
          </a:p>
        </p:txBody>
      </p:sp>
      <p:sp>
        <p:nvSpPr>
          <p:cNvPr id="131094" name="Text Box 22"/>
          <p:cNvSpPr txBox="1">
            <a:spLocks noChangeArrowheads="1"/>
          </p:cNvSpPr>
          <p:nvPr/>
        </p:nvSpPr>
        <p:spPr bwMode="auto">
          <a:xfrm>
            <a:off x="5788025" y="1449388"/>
            <a:ext cx="2717800" cy="4371975"/>
          </a:xfrm>
          <a:prstGeom prst="rect">
            <a:avLst/>
          </a:prstGeom>
          <a:solidFill>
            <a:srgbClr val="CCFFCC"/>
          </a:solidFill>
          <a:ln w="12700">
            <a:solidFill>
              <a:schemeClr val="tx1"/>
            </a:solidFill>
            <a:miter lim="800000"/>
            <a:headEnd type="none" w="sm" len="sm"/>
            <a:tailEnd type="none" w="sm" len="sm"/>
          </a:ln>
          <a:effectLst/>
        </p:spPr>
        <p:txBody>
          <a:bodyPr>
            <a:spAutoFit/>
          </a:bodyPr>
          <a:lstStyle/>
          <a:p>
            <a:r>
              <a:rPr lang="en-US" sz="1600" b="1"/>
              <a:t>Other passives at RF</a:t>
            </a:r>
          </a:p>
          <a:p>
            <a:pPr algn="l"/>
            <a:endParaRPr lang="en-US" sz="1400"/>
          </a:p>
          <a:p>
            <a:pPr algn="l">
              <a:lnSpc>
                <a:spcPct val="125000"/>
              </a:lnSpc>
            </a:pPr>
            <a:r>
              <a:rPr lang="en-US" sz="1500"/>
              <a:t> </a:t>
            </a:r>
            <a:r>
              <a:rPr lang="en-US" sz="1500" u="sng"/>
              <a:t>Conductors</a:t>
            </a:r>
          </a:p>
          <a:p>
            <a:pPr lvl="1" algn="l">
              <a:lnSpc>
                <a:spcPct val="125000"/>
              </a:lnSpc>
              <a:buFontTx/>
              <a:buChar char="•"/>
            </a:pPr>
            <a:r>
              <a:rPr lang="en-US" sz="1500"/>
              <a:t> </a:t>
            </a:r>
            <a:r>
              <a:rPr lang="en-US" sz="1500" i="1"/>
              <a:t>skin effect</a:t>
            </a:r>
          </a:p>
          <a:p>
            <a:pPr lvl="1" algn="l">
              <a:lnSpc>
                <a:spcPct val="125000"/>
              </a:lnSpc>
              <a:buFontTx/>
              <a:buChar char="•"/>
            </a:pPr>
            <a:r>
              <a:rPr lang="en-US" sz="1500" i="1"/>
              <a:t> inductance</a:t>
            </a:r>
          </a:p>
          <a:p>
            <a:pPr lvl="1" algn="l">
              <a:lnSpc>
                <a:spcPct val="125000"/>
              </a:lnSpc>
              <a:buFontTx/>
              <a:buChar char="•"/>
            </a:pPr>
            <a:r>
              <a:rPr lang="en-US" sz="1500" i="1"/>
              <a:t> capacitance</a:t>
            </a:r>
          </a:p>
          <a:p>
            <a:pPr algn="l">
              <a:buFontTx/>
              <a:buChar char="•"/>
            </a:pPr>
            <a:endParaRPr lang="en-US" sz="1500"/>
          </a:p>
          <a:p>
            <a:pPr algn="l">
              <a:lnSpc>
                <a:spcPct val="125000"/>
              </a:lnSpc>
            </a:pPr>
            <a:r>
              <a:rPr lang="en-US" sz="1500" u="sng"/>
              <a:t>Inductors</a:t>
            </a:r>
          </a:p>
          <a:p>
            <a:pPr lvl="1" algn="l">
              <a:lnSpc>
                <a:spcPct val="125000"/>
              </a:lnSpc>
              <a:buFontTx/>
              <a:buChar char="•"/>
            </a:pPr>
            <a:r>
              <a:rPr lang="en-US" sz="1500"/>
              <a:t> </a:t>
            </a:r>
            <a:r>
              <a:rPr lang="en-US" sz="1500" i="1"/>
              <a:t>resonance at f</a:t>
            </a:r>
            <a:r>
              <a:rPr lang="en-US" sz="1500" b="1" i="1" baseline="-25000"/>
              <a:t>r</a:t>
            </a:r>
            <a:endParaRPr lang="en-US" sz="1500" b="1" i="1"/>
          </a:p>
          <a:p>
            <a:pPr lvl="1" algn="l">
              <a:lnSpc>
                <a:spcPct val="125000"/>
              </a:lnSpc>
              <a:buFontTx/>
              <a:buChar char="•"/>
            </a:pPr>
            <a:r>
              <a:rPr lang="en-US" sz="1500" i="1"/>
              <a:t> X</a:t>
            </a:r>
            <a:r>
              <a:rPr lang="en-US" sz="1500" b="1" i="1" baseline="-25000"/>
              <a:t>C</a:t>
            </a:r>
            <a:r>
              <a:rPr lang="en-US" sz="1500" b="1" i="1"/>
              <a:t> </a:t>
            </a:r>
            <a:r>
              <a:rPr lang="en-US" sz="1500" i="1"/>
              <a:t>above f</a:t>
            </a:r>
            <a:r>
              <a:rPr lang="en-US" sz="1500" b="1" i="1" baseline="-25000"/>
              <a:t>r</a:t>
            </a:r>
          </a:p>
          <a:p>
            <a:pPr lvl="1" algn="l"/>
            <a:endParaRPr lang="en-US" sz="1500" b="1" i="1" baseline="-25000"/>
          </a:p>
          <a:p>
            <a:pPr algn="l">
              <a:lnSpc>
                <a:spcPct val="125000"/>
              </a:lnSpc>
            </a:pPr>
            <a:r>
              <a:rPr lang="en-US" sz="1500" u="sng"/>
              <a:t>PC board traces</a:t>
            </a:r>
          </a:p>
          <a:p>
            <a:pPr lvl="1" algn="l">
              <a:lnSpc>
                <a:spcPct val="125000"/>
              </a:lnSpc>
              <a:buFontTx/>
              <a:buChar char="•"/>
            </a:pPr>
            <a:r>
              <a:rPr lang="en-US" sz="1500"/>
              <a:t> </a:t>
            </a:r>
            <a:r>
              <a:rPr lang="en-US" sz="1500" i="1"/>
              <a:t>ground loops</a:t>
            </a:r>
          </a:p>
          <a:p>
            <a:pPr lvl="1" algn="l">
              <a:lnSpc>
                <a:spcPct val="125000"/>
              </a:lnSpc>
              <a:buFontTx/>
              <a:buChar char="•"/>
            </a:pPr>
            <a:r>
              <a:rPr lang="en-US" sz="1500" i="1"/>
              <a:t> traces and planes become monopole or loop antennas</a:t>
            </a:r>
          </a:p>
        </p:txBody>
      </p:sp>
      <p:sp>
        <p:nvSpPr>
          <p:cNvPr id="131096" name="Text Box 24"/>
          <p:cNvSpPr txBox="1">
            <a:spLocks noChangeArrowheads="1"/>
          </p:cNvSpPr>
          <p:nvPr/>
        </p:nvSpPr>
        <p:spPr bwMode="auto">
          <a:xfrm>
            <a:off x="644525" y="1697038"/>
            <a:ext cx="955675" cy="742950"/>
          </a:xfrm>
          <a:prstGeom prst="rect">
            <a:avLst/>
          </a:prstGeom>
          <a:solidFill>
            <a:schemeClr val="bg1"/>
          </a:solidFill>
          <a:ln w="12700">
            <a:solidFill>
              <a:schemeClr val="tx1"/>
            </a:solidFill>
            <a:miter lim="800000"/>
            <a:headEnd type="none" w="sm" len="sm"/>
            <a:tailEnd type="none" w="sm" len="sm"/>
          </a:ln>
          <a:effectLst/>
        </p:spPr>
        <p:txBody>
          <a:bodyPr wrap="none">
            <a:spAutoFit/>
          </a:bodyPr>
          <a:lstStyle/>
          <a:p>
            <a:r>
              <a:rPr lang="en-US" sz="1400"/>
              <a:t>Non-ideal</a:t>
            </a:r>
          </a:p>
          <a:p>
            <a:r>
              <a:rPr lang="en-US" sz="1400"/>
              <a:t>Capacitor</a:t>
            </a:r>
          </a:p>
          <a:p>
            <a:r>
              <a:rPr lang="en-US" sz="1400"/>
              <a:t>model</a:t>
            </a:r>
          </a:p>
        </p:txBody>
      </p:sp>
      <p:pic>
        <p:nvPicPr>
          <p:cNvPr id="131101" name="Picture 29"/>
          <p:cNvPicPr>
            <a:picLocks noChangeAspect="1" noChangeArrowheads="1"/>
          </p:cNvPicPr>
          <p:nvPr>
            <p:ph idx="4294967295"/>
          </p:nvPr>
        </p:nvPicPr>
        <p:blipFill>
          <a:blip r:embed="rId4" cstate="print"/>
          <a:srcRect/>
          <a:stretch>
            <a:fillRect/>
          </a:stretch>
        </p:blipFill>
        <p:spPr>
          <a:xfrm>
            <a:off x="2225675" y="1608138"/>
            <a:ext cx="2800350" cy="83502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2" name="Rectangle 202"/>
          <p:cNvSpPr>
            <a:spLocks noGrp="1" noChangeArrowheads="1"/>
          </p:cNvSpPr>
          <p:nvPr>
            <p:ph type="title"/>
          </p:nvPr>
        </p:nvSpPr>
        <p:spPr/>
        <p:txBody>
          <a:bodyPr/>
          <a:lstStyle/>
          <a:p>
            <a:r>
              <a:rPr lang="en-US" sz="2800"/>
              <a:t>Use the correct capacitor to help minimize EMI</a:t>
            </a:r>
          </a:p>
        </p:txBody>
      </p:sp>
      <p:sp>
        <p:nvSpPr>
          <p:cNvPr id="169163" name="Rectangle 203"/>
          <p:cNvSpPr>
            <a:spLocks noChangeArrowheads="1"/>
          </p:cNvSpPr>
          <p:nvPr/>
        </p:nvSpPr>
        <p:spPr bwMode="auto">
          <a:xfrm>
            <a:off x="1866900" y="1000125"/>
            <a:ext cx="5457825" cy="5257800"/>
          </a:xfrm>
          <a:prstGeom prst="rect">
            <a:avLst/>
          </a:prstGeom>
          <a:solidFill>
            <a:srgbClr val="3366FF"/>
          </a:solidFill>
          <a:ln w="12700" algn="ctr">
            <a:solidFill>
              <a:schemeClr val="tx1"/>
            </a:solidFill>
            <a:miter lim="800000"/>
            <a:headEnd/>
            <a:tailEnd/>
          </a:ln>
          <a:effectLst/>
        </p:spPr>
        <p:txBody>
          <a:bodyPr anchor="ctr">
            <a:spAutoFit/>
          </a:bodyPr>
          <a:lstStyle/>
          <a:p>
            <a:endParaRPr lang="en-US"/>
          </a:p>
        </p:txBody>
      </p:sp>
      <p:sp>
        <p:nvSpPr>
          <p:cNvPr id="169164" name="Rectangle 204"/>
          <p:cNvSpPr>
            <a:spLocks noChangeArrowheads="1"/>
          </p:cNvSpPr>
          <p:nvPr/>
        </p:nvSpPr>
        <p:spPr bwMode="auto">
          <a:xfrm>
            <a:off x="428625" y="1200150"/>
            <a:ext cx="3676650" cy="5000625"/>
          </a:xfrm>
          <a:prstGeom prst="rect">
            <a:avLst/>
          </a:prstGeom>
          <a:solidFill>
            <a:schemeClr val="bg1"/>
          </a:solidFill>
          <a:ln w="9525">
            <a:solidFill>
              <a:schemeClr val="tx1"/>
            </a:solidFill>
            <a:miter lim="800000"/>
            <a:headEnd/>
            <a:tailEnd/>
          </a:ln>
          <a:effectLst/>
        </p:spPr>
        <p:txBody>
          <a:bodyPr lIns="92075" tIns="46038" rIns="92075" bIns="46038"/>
          <a:lstStyle/>
          <a:p>
            <a:pPr marL="342900" indent="-342900" algn="l">
              <a:spcBef>
                <a:spcPct val="100000"/>
              </a:spcBef>
            </a:pPr>
            <a:r>
              <a:rPr lang="en-US" sz="2400" i="1">
                <a:solidFill>
                  <a:srgbClr val="A50021"/>
                </a:solidFill>
              </a:rPr>
              <a:t>Capacitors</a:t>
            </a:r>
          </a:p>
          <a:p>
            <a:pPr marL="342900" indent="-342900" algn="l">
              <a:spcBef>
                <a:spcPct val="100000"/>
              </a:spcBef>
              <a:buFontTx/>
              <a:buChar char="•"/>
            </a:pPr>
            <a:r>
              <a:rPr lang="en-US"/>
              <a:t>Decoupling capacitors serve as charge reservoirs supplying transient current demands </a:t>
            </a:r>
          </a:p>
          <a:p>
            <a:pPr marL="342900" indent="-342900" algn="l">
              <a:spcBef>
                <a:spcPct val="100000"/>
              </a:spcBef>
              <a:buFontTx/>
              <a:buChar char="•"/>
            </a:pPr>
            <a:r>
              <a:rPr lang="en-US"/>
              <a:t>Decoupling capacitors must have low self-inductance and have low inductance circuit paths</a:t>
            </a:r>
          </a:p>
          <a:p>
            <a:pPr marL="342900" indent="-342900" algn="l">
              <a:spcBef>
                <a:spcPct val="100000"/>
              </a:spcBef>
              <a:buFontTx/>
              <a:buChar char="•"/>
            </a:pPr>
            <a:r>
              <a:rPr lang="en-US"/>
              <a:t>Distribute decoupling capacitors among pins having the same function; +Vdd, etc</a:t>
            </a:r>
          </a:p>
          <a:p>
            <a:pPr marL="342900" indent="-342900" algn="l">
              <a:spcBef>
                <a:spcPct val="100000"/>
              </a:spcBef>
              <a:buFontTx/>
              <a:buChar char="•"/>
            </a:pPr>
            <a:r>
              <a:rPr lang="en-US"/>
              <a:t>Use the correct capacitor type for the frequency range</a:t>
            </a:r>
          </a:p>
        </p:txBody>
      </p:sp>
      <p:sp>
        <p:nvSpPr>
          <p:cNvPr id="169165" name="Text Box 205"/>
          <p:cNvSpPr txBox="1">
            <a:spLocks noChangeArrowheads="1"/>
          </p:cNvSpPr>
          <p:nvPr/>
        </p:nvSpPr>
        <p:spPr bwMode="auto">
          <a:xfrm>
            <a:off x="2946400" y="3754438"/>
            <a:ext cx="184150" cy="304800"/>
          </a:xfrm>
          <a:prstGeom prst="rect">
            <a:avLst/>
          </a:prstGeom>
          <a:noFill/>
          <a:ln w="12700" algn="ctr">
            <a:noFill/>
            <a:miter lim="800000"/>
            <a:headEnd/>
            <a:tailEnd/>
          </a:ln>
          <a:effectLst/>
        </p:spPr>
        <p:txBody>
          <a:bodyPr wrap="none">
            <a:spAutoFit/>
          </a:bodyPr>
          <a:lstStyle/>
          <a:p>
            <a:endParaRPr lang="en-US" sz="1400"/>
          </a:p>
        </p:txBody>
      </p:sp>
      <p:graphicFrame>
        <p:nvGraphicFramePr>
          <p:cNvPr id="169214" name="Group 254"/>
          <p:cNvGraphicFramePr>
            <a:graphicFrameLocks noGrp="1"/>
          </p:cNvGraphicFramePr>
          <p:nvPr/>
        </p:nvGraphicFramePr>
        <p:xfrm>
          <a:off x="4381500" y="1771650"/>
          <a:ext cx="4254500" cy="3857817"/>
        </p:xfrm>
        <a:graphic>
          <a:graphicData uri="http://schemas.openxmlformats.org/drawingml/2006/table">
            <a:tbl>
              <a:tblPr/>
              <a:tblGrid>
                <a:gridCol w="2266950"/>
                <a:gridCol w="1987550"/>
              </a:tblGrid>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Capacitor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Maximum useable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6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aluminum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100kHz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tantalum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1MHz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4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plastic film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10MHz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6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silvered mica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500MHz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leaded ceramic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&gt; 500MHz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surface mount ceramic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&gt; 1GHz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6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surface mount glass, porcelain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&gt;1GHz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A50021"/>
                          </a:solidFill>
                          <a:effectLst/>
                          <a:latin typeface="Arial" charset="0"/>
                        </a:rPr>
                        <a:t>PCB embedded ceramic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Arial" charset="0"/>
                        </a:rPr>
                        <a:t>1GHz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9198" name="Text Box 238"/>
          <p:cNvSpPr txBox="1">
            <a:spLocks noChangeArrowheads="1"/>
          </p:cNvSpPr>
          <p:nvPr/>
        </p:nvSpPr>
        <p:spPr bwMode="auto">
          <a:xfrm>
            <a:off x="4933950" y="5765800"/>
            <a:ext cx="3513138" cy="317500"/>
          </a:xfrm>
          <a:prstGeom prst="rect">
            <a:avLst/>
          </a:prstGeom>
          <a:solidFill>
            <a:schemeClr val="bg1"/>
          </a:solidFill>
          <a:ln w="12700" algn="ctr">
            <a:solidFill>
              <a:schemeClr val="tx1"/>
            </a:solidFill>
            <a:miter lim="800000"/>
            <a:headEnd/>
            <a:tailEnd/>
          </a:ln>
          <a:effectLst/>
        </p:spPr>
        <p:txBody>
          <a:bodyPr>
            <a:spAutoFit/>
          </a:bodyPr>
          <a:lstStyle/>
          <a:p>
            <a:r>
              <a:rPr lang="en-US" sz="1400"/>
              <a:t>*much dependent on total inductance</a:t>
            </a:r>
          </a:p>
        </p:txBody>
      </p:sp>
      <p:sp>
        <p:nvSpPr>
          <p:cNvPr id="169199" name="Rectangle 239"/>
          <p:cNvSpPr>
            <a:spLocks noChangeArrowheads="1"/>
          </p:cNvSpPr>
          <p:nvPr/>
        </p:nvSpPr>
        <p:spPr bwMode="auto">
          <a:xfrm>
            <a:off x="5451475" y="4813300"/>
            <a:ext cx="184150" cy="336550"/>
          </a:xfrm>
          <a:prstGeom prst="rect">
            <a:avLst/>
          </a:prstGeom>
          <a:noFill/>
          <a:ln w="12700" algn="ctr">
            <a:noFill/>
            <a:miter lim="800000"/>
            <a:headEnd/>
            <a:tailEnd/>
          </a:ln>
          <a:effectLst/>
        </p:spPr>
        <p:txBody>
          <a:bodyPr wrap="none">
            <a:spAutoFit/>
          </a:bodyPr>
          <a:lstStyle/>
          <a:p>
            <a:endParaRPr lang="en-US" sz="1600">
              <a:solidFill>
                <a:srgbClr val="A5002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lstStyle/>
          <a:p>
            <a:r>
              <a:rPr lang="en-US" sz="2800"/>
              <a:t>Balance helps limit CM EMI response</a:t>
            </a:r>
          </a:p>
        </p:txBody>
      </p:sp>
      <p:pic>
        <p:nvPicPr>
          <p:cNvPr id="218118" name="Picture 6" descr="Balanced_line1"/>
          <p:cNvPicPr>
            <a:picLocks noChangeAspect="1" noChangeArrowheads="1"/>
          </p:cNvPicPr>
          <p:nvPr/>
        </p:nvPicPr>
        <p:blipFill>
          <a:blip r:embed="rId3" cstate="print"/>
          <a:srcRect/>
          <a:stretch>
            <a:fillRect/>
          </a:stretch>
        </p:blipFill>
        <p:spPr bwMode="auto">
          <a:xfrm>
            <a:off x="1181100" y="1008063"/>
            <a:ext cx="6605588" cy="5122862"/>
          </a:xfrm>
          <a:prstGeom prst="rect">
            <a:avLst/>
          </a:prstGeom>
          <a:noFill/>
        </p:spPr>
      </p:pic>
      <p:sp>
        <p:nvSpPr>
          <p:cNvPr id="218119" name="Text Box 7"/>
          <p:cNvSpPr txBox="1">
            <a:spLocks noChangeArrowheads="1"/>
          </p:cNvSpPr>
          <p:nvPr/>
        </p:nvSpPr>
        <p:spPr bwMode="auto">
          <a:xfrm>
            <a:off x="360363" y="6381750"/>
            <a:ext cx="4330700" cy="293688"/>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Prevent induced CM signals from becoming Diff signals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p:txBody>
          <a:bodyPr/>
          <a:lstStyle/>
          <a:p>
            <a:r>
              <a:rPr lang="en-US" sz="2800" b="0"/>
              <a:t>Balanced analog and digital circuit</a:t>
            </a:r>
            <a:br>
              <a:rPr lang="en-US" sz="2800" b="0"/>
            </a:br>
            <a:r>
              <a:rPr lang="en-US" sz="1800" b="0">
                <a:solidFill>
                  <a:schemeClr val="accent2"/>
                </a:solidFill>
              </a:rPr>
              <a:t>(common-mode signals not welcome!)</a:t>
            </a:r>
            <a:endParaRPr lang="en-US" sz="2800" b="0">
              <a:solidFill>
                <a:schemeClr val="accent2"/>
              </a:solidFill>
            </a:endParaRPr>
          </a:p>
        </p:txBody>
      </p:sp>
      <p:pic>
        <p:nvPicPr>
          <p:cNvPr id="216069" name="Picture 5" descr="Bal_circuits1"/>
          <p:cNvPicPr>
            <a:picLocks noChangeAspect="1" noChangeArrowheads="1"/>
          </p:cNvPicPr>
          <p:nvPr/>
        </p:nvPicPr>
        <p:blipFill>
          <a:blip r:embed="rId3" cstate="print"/>
          <a:srcRect/>
          <a:stretch>
            <a:fillRect/>
          </a:stretch>
        </p:blipFill>
        <p:spPr bwMode="auto">
          <a:xfrm>
            <a:off x="1265238" y="1128713"/>
            <a:ext cx="6783387" cy="5041900"/>
          </a:xfrm>
          <a:prstGeom prst="rect">
            <a:avLst/>
          </a:prstGeom>
          <a:noFill/>
        </p:spPr>
      </p:pic>
      <p:sp>
        <p:nvSpPr>
          <p:cNvPr id="216070" name="Text Box 6"/>
          <p:cNvSpPr txBox="1">
            <a:spLocks noChangeArrowheads="1"/>
          </p:cNvSpPr>
          <p:nvPr/>
        </p:nvSpPr>
        <p:spPr bwMode="auto">
          <a:xfrm>
            <a:off x="296863" y="6330950"/>
            <a:ext cx="5664200" cy="4762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200" b="1" i="1">
                <a:solidFill>
                  <a:srgbClr val="006600"/>
                </a:solidFill>
              </a:rPr>
              <a:t>Low voltage digital protocols use less current to charge parasitic caps</a:t>
            </a:r>
          </a:p>
          <a:p>
            <a:pPr algn="l" eaLnBrk="1" hangingPunct="1"/>
            <a:r>
              <a:rPr lang="en-US" sz="1200" b="1" i="1">
                <a:solidFill>
                  <a:srgbClr val="006600"/>
                </a:solidFill>
              </a:rPr>
              <a:t>Less current implies lower EMI.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title"/>
          </p:nvPr>
        </p:nvSpPr>
        <p:spPr/>
        <p:txBody>
          <a:bodyPr/>
          <a:lstStyle/>
          <a:p>
            <a:r>
              <a:rPr lang="en-US" b="0">
                <a:solidFill>
                  <a:srgbClr val="FF0000"/>
                </a:solidFill>
              </a:rPr>
              <a:t>Circuit techniques to minimize EMI</a:t>
            </a:r>
          </a:p>
        </p:txBody>
      </p:sp>
      <p:sp>
        <p:nvSpPr>
          <p:cNvPr id="221192" name="Rectangle 8"/>
          <p:cNvSpPr>
            <a:spLocks noChangeArrowheads="1"/>
          </p:cNvSpPr>
          <p:nvPr/>
        </p:nvSpPr>
        <p:spPr bwMode="auto">
          <a:xfrm>
            <a:off x="466725" y="895350"/>
            <a:ext cx="2381250" cy="5314950"/>
          </a:xfrm>
          <a:prstGeom prst="rect">
            <a:avLst/>
          </a:prstGeom>
          <a:solidFill>
            <a:srgbClr val="00FFFF">
              <a:alpha val="45000"/>
            </a:srgbClr>
          </a:solidFill>
          <a:ln w="12700">
            <a:solidFill>
              <a:schemeClr val="tx1"/>
            </a:solidFill>
            <a:miter lim="800000"/>
            <a:headEnd/>
            <a:tailEnd/>
          </a:ln>
          <a:effectLst/>
        </p:spPr>
        <p:txBody>
          <a:bodyPr lIns="92075" tIns="46038" rIns="92075" bIns="46038"/>
          <a:lstStyle/>
          <a:p>
            <a:pPr marL="342900" indent="-342900" algn="l">
              <a:spcBef>
                <a:spcPct val="100000"/>
              </a:spcBef>
              <a:buFontTx/>
              <a:buChar char="•"/>
            </a:pPr>
            <a:r>
              <a:rPr lang="en-US" sz="1600"/>
              <a:t>Strive for a zero impedance ground</a:t>
            </a:r>
          </a:p>
          <a:p>
            <a:pPr marL="342900" indent="-342900" algn="l">
              <a:spcBef>
                <a:spcPct val="50000"/>
              </a:spcBef>
              <a:buFontTx/>
              <a:buChar char="•"/>
            </a:pPr>
            <a:r>
              <a:rPr lang="en-US" sz="1600"/>
              <a:t>Design for a differential signal environment, both logic and analog</a:t>
            </a:r>
          </a:p>
          <a:p>
            <a:pPr marL="342900" indent="-342900" algn="l">
              <a:spcBef>
                <a:spcPct val="50000"/>
              </a:spcBef>
              <a:buFontTx/>
              <a:buChar char="•"/>
            </a:pPr>
            <a:r>
              <a:rPr lang="en-US" sz="1600"/>
              <a:t>Minimize PCB loops that act as EMI antennas</a:t>
            </a:r>
          </a:p>
          <a:p>
            <a:pPr marL="342900" indent="-342900" algn="l">
              <a:spcBef>
                <a:spcPct val="50000"/>
              </a:spcBef>
              <a:buFontTx/>
              <a:buChar char="•"/>
            </a:pPr>
            <a:r>
              <a:rPr lang="en-US" sz="1600"/>
              <a:t>Use X2Y capacitors for filtering and decoupling</a:t>
            </a:r>
          </a:p>
          <a:p>
            <a:pPr marL="342900" indent="-342900" algn="l">
              <a:spcBef>
                <a:spcPct val="50000"/>
              </a:spcBef>
              <a:buFontTx/>
              <a:buChar char="•"/>
            </a:pPr>
            <a:r>
              <a:rPr lang="en-US" sz="1600"/>
              <a:t>Make use of common-mode transformers</a:t>
            </a:r>
          </a:p>
          <a:p>
            <a:pPr marL="342900" indent="-342900" algn="l">
              <a:spcBef>
                <a:spcPct val="50000"/>
              </a:spcBef>
              <a:buFontTx/>
              <a:buChar char="•"/>
            </a:pPr>
            <a:r>
              <a:rPr lang="en-US" sz="1600"/>
              <a:t>Use balanced lines and traces</a:t>
            </a:r>
          </a:p>
        </p:txBody>
      </p:sp>
      <p:pic>
        <p:nvPicPr>
          <p:cNvPr id="221193" name="Picture 9" descr="Circuit_plans1"/>
          <p:cNvPicPr>
            <a:picLocks noChangeAspect="1" noChangeArrowheads="1"/>
          </p:cNvPicPr>
          <p:nvPr/>
        </p:nvPicPr>
        <p:blipFill>
          <a:blip r:embed="rId3" cstate="print"/>
          <a:srcRect/>
          <a:stretch>
            <a:fillRect/>
          </a:stretch>
        </p:blipFill>
        <p:spPr bwMode="auto">
          <a:xfrm>
            <a:off x="2967038" y="814388"/>
            <a:ext cx="5694362" cy="544353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title"/>
          </p:nvPr>
        </p:nvSpPr>
        <p:spPr/>
        <p:txBody>
          <a:bodyPr/>
          <a:lstStyle/>
          <a:p>
            <a:r>
              <a:rPr lang="en-US"/>
              <a:t>PCB layout tips to minimize EMI</a:t>
            </a:r>
          </a:p>
        </p:txBody>
      </p:sp>
      <p:sp>
        <p:nvSpPr>
          <p:cNvPr id="155654" name="Rectangle 6"/>
          <p:cNvSpPr>
            <a:spLocks noGrp="1" noChangeArrowheads="1"/>
          </p:cNvSpPr>
          <p:nvPr>
            <p:ph type="body" idx="4294967295"/>
          </p:nvPr>
        </p:nvSpPr>
        <p:spPr>
          <a:xfrm>
            <a:off x="812800" y="1304925"/>
            <a:ext cx="7505700" cy="4791075"/>
          </a:xfrm>
          <a:solidFill>
            <a:schemeClr val="bg1"/>
          </a:solidFill>
          <a:ln w="19050">
            <a:solidFill>
              <a:srgbClr val="A50021"/>
            </a:solidFill>
          </a:ln>
        </p:spPr>
        <p:txBody>
          <a:bodyPr/>
          <a:lstStyle/>
          <a:p>
            <a:pPr>
              <a:spcBef>
                <a:spcPct val="100000"/>
              </a:spcBef>
            </a:pPr>
            <a:r>
              <a:rPr lang="en-US" sz="2000">
                <a:solidFill>
                  <a:srgbClr val="0000CC"/>
                </a:solidFill>
              </a:rPr>
              <a:t>Minimize path inductance - especially ground </a:t>
            </a:r>
          </a:p>
          <a:p>
            <a:pPr>
              <a:spcBef>
                <a:spcPct val="100000"/>
              </a:spcBef>
            </a:pPr>
            <a:r>
              <a:rPr lang="en-US" sz="2000">
                <a:solidFill>
                  <a:srgbClr val="0000CC"/>
                </a:solidFill>
              </a:rPr>
              <a:t>Use a continuous ground plane - without slots!</a:t>
            </a:r>
          </a:p>
          <a:p>
            <a:pPr>
              <a:spcBef>
                <a:spcPct val="100000"/>
              </a:spcBef>
            </a:pPr>
            <a:r>
              <a:rPr lang="en-US" sz="2000">
                <a:solidFill>
                  <a:srgbClr val="0000CC"/>
                </a:solidFill>
              </a:rPr>
              <a:t>Partition potential EMI sources on one end of board, receptors on the other end</a:t>
            </a:r>
          </a:p>
          <a:p>
            <a:pPr>
              <a:spcBef>
                <a:spcPct val="100000"/>
              </a:spcBef>
            </a:pPr>
            <a:r>
              <a:rPr lang="en-US" sz="2000">
                <a:solidFill>
                  <a:srgbClr val="0000CC"/>
                </a:solidFill>
              </a:rPr>
              <a:t>Utilize true differential signals and paths when possible</a:t>
            </a:r>
          </a:p>
          <a:p>
            <a:pPr>
              <a:spcBef>
                <a:spcPct val="100000"/>
              </a:spcBef>
            </a:pPr>
            <a:r>
              <a:rPr lang="en-US" sz="2000">
                <a:solidFill>
                  <a:srgbClr val="0000CC"/>
                </a:solidFill>
              </a:rPr>
              <a:t>Use microstrip and stripline traces between circuits </a:t>
            </a:r>
          </a:p>
          <a:p>
            <a:pPr>
              <a:spcBef>
                <a:spcPct val="100000"/>
              </a:spcBef>
            </a:pPr>
            <a:r>
              <a:rPr lang="en-US" sz="2000">
                <a:solidFill>
                  <a:srgbClr val="0000CC"/>
                </a:solidFill>
              </a:rPr>
              <a:t>Use terminated transmission lines for high-speed and wide-band signals</a:t>
            </a:r>
          </a:p>
          <a:p>
            <a:pPr>
              <a:spcBef>
                <a:spcPct val="100000"/>
              </a:spcBef>
            </a:pPr>
            <a:r>
              <a:rPr lang="en-US" sz="2000">
                <a:solidFill>
                  <a:srgbClr val="0000CC"/>
                </a:solidFill>
              </a:rPr>
              <a:t>Fill open areas on signal plane with ground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298575" y="-76200"/>
            <a:ext cx="7870825" cy="838200"/>
          </a:xfrm>
        </p:spPr>
        <p:txBody>
          <a:bodyPr/>
          <a:lstStyle/>
          <a:p>
            <a:r>
              <a:rPr lang="en-US" sz="2400"/>
              <a:t>Electronic Control Box w/o Proper EMI/RFI Filtering</a:t>
            </a:r>
          </a:p>
        </p:txBody>
      </p:sp>
      <p:pic>
        <p:nvPicPr>
          <p:cNvPr id="225283" name="Picture 3"/>
          <p:cNvPicPr>
            <a:picLocks noChangeAspect="1" noChangeArrowheads="1"/>
          </p:cNvPicPr>
          <p:nvPr/>
        </p:nvPicPr>
        <p:blipFill>
          <a:blip r:embed="rId3" cstate="print"/>
          <a:srcRect/>
          <a:stretch>
            <a:fillRect/>
          </a:stretch>
        </p:blipFill>
        <p:spPr bwMode="auto">
          <a:xfrm>
            <a:off x="277813" y="1144588"/>
            <a:ext cx="8815387" cy="5080000"/>
          </a:xfrm>
          <a:prstGeom prst="rect">
            <a:avLst/>
          </a:prstGeom>
          <a:noFill/>
          <a:ln w="12700" algn="ctr">
            <a:noFill/>
            <a:miter lim="800000"/>
            <a:headEnd/>
            <a:tailEnd/>
          </a:ln>
          <a:effectLst/>
        </p:spPr>
      </p:pic>
      <p:sp>
        <p:nvSpPr>
          <p:cNvPr id="225284" name="Text Box 4"/>
          <p:cNvSpPr txBox="1">
            <a:spLocks noChangeArrowheads="1"/>
          </p:cNvSpPr>
          <p:nvPr/>
        </p:nvSpPr>
        <p:spPr bwMode="auto">
          <a:xfrm>
            <a:off x="6375400" y="4495800"/>
            <a:ext cx="2286000" cy="366713"/>
          </a:xfrm>
          <a:prstGeom prst="rect">
            <a:avLst/>
          </a:prstGeom>
          <a:noFill/>
          <a:ln w="12700" algn="ctr">
            <a:noFill/>
            <a:miter lim="800000"/>
            <a:headEnd/>
            <a:tailEnd/>
          </a:ln>
          <a:effectLst/>
        </p:spPr>
        <p:txBody>
          <a:bodyPr>
            <a:spAutoFit/>
          </a:bodyPr>
          <a:lstStyle/>
          <a:p>
            <a:pPr>
              <a:spcBef>
                <a:spcPct val="50000"/>
              </a:spcBef>
            </a:pPr>
            <a:r>
              <a:rPr lang="en-US" b="1">
                <a:solidFill>
                  <a:srgbClr val="FF3300"/>
                </a:solidFill>
              </a:rPr>
              <a:t>Large Loop Areas</a:t>
            </a:r>
          </a:p>
        </p:txBody>
      </p:sp>
      <p:sp>
        <p:nvSpPr>
          <p:cNvPr id="225285" name="Text Box 5"/>
          <p:cNvSpPr txBox="1">
            <a:spLocks noChangeArrowheads="1"/>
          </p:cNvSpPr>
          <p:nvPr/>
        </p:nvSpPr>
        <p:spPr bwMode="auto">
          <a:xfrm>
            <a:off x="3090863" y="728663"/>
            <a:ext cx="4191000" cy="366712"/>
          </a:xfrm>
          <a:prstGeom prst="rect">
            <a:avLst/>
          </a:prstGeom>
          <a:noFill/>
          <a:ln w="12700" algn="ctr">
            <a:noFill/>
            <a:miter lim="800000"/>
            <a:headEnd/>
            <a:tailEnd/>
          </a:ln>
          <a:effectLst/>
        </p:spPr>
        <p:txBody>
          <a:bodyPr>
            <a:spAutoFit/>
          </a:bodyPr>
          <a:lstStyle/>
          <a:p>
            <a:pPr>
              <a:spcBef>
                <a:spcPct val="50000"/>
              </a:spcBef>
            </a:pPr>
            <a:r>
              <a:rPr lang="en-US" b="1">
                <a:solidFill>
                  <a:srgbClr val="FF3300"/>
                </a:solidFill>
              </a:rPr>
              <a:t>Undefined EMI Current Paths</a:t>
            </a:r>
          </a:p>
        </p:txBody>
      </p:sp>
      <p:sp>
        <p:nvSpPr>
          <p:cNvPr id="225286" name="Text Box 6"/>
          <p:cNvSpPr txBox="1">
            <a:spLocks noChangeArrowheads="1"/>
          </p:cNvSpPr>
          <p:nvPr/>
        </p:nvSpPr>
        <p:spPr bwMode="auto">
          <a:xfrm>
            <a:off x="1841500" y="4098925"/>
            <a:ext cx="2768600" cy="641350"/>
          </a:xfrm>
          <a:prstGeom prst="rect">
            <a:avLst/>
          </a:prstGeom>
          <a:noFill/>
          <a:ln w="12700" algn="ctr">
            <a:noFill/>
            <a:miter lim="800000"/>
            <a:headEnd/>
            <a:tailEnd/>
          </a:ln>
          <a:effectLst/>
        </p:spPr>
        <p:txBody>
          <a:bodyPr>
            <a:spAutoFit/>
          </a:bodyPr>
          <a:lstStyle/>
          <a:p>
            <a:r>
              <a:rPr lang="en-US" b="1">
                <a:solidFill>
                  <a:srgbClr val="FF3300"/>
                </a:solidFill>
              </a:rPr>
              <a:t>EMI Current </a:t>
            </a:r>
          </a:p>
          <a:p>
            <a:r>
              <a:rPr lang="en-US" b="1">
                <a:solidFill>
                  <a:srgbClr val="FF3300"/>
                </a:solidFill>
              </a:rPr>
              <a:t>Through ICs </a:t>
            </a:r>
            <a:r>
              <a:rPr lang="en-US" b="1">
                <a:solidFill>
                  <a:srgbClr val="FF3300"/>
                </a:solidFill>
                <a:sym typeface="Wingdings" pitchFamily="2" charset="2"/>
              </a:rPr>
              <a:t> Upset</a:t>
            </a:r>
            <a:endParaRPr lang="en-US" b="1">
              <a:solidFill>
                <a:srgbClr val="FF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Grp="1" noChangeArrowheads="1"/>
          </p:cNvSpPr>
          <p:nvPr>
            <p:ph type="title"/>
          </p:nvPr>
        </p:nvSpPr>
        <p:spPr/>
        <p:txBody>
          <a:bodyPr/>
          <a:lstStyle/>
          <a:p>
            <a:r>
              <a:rPr lang="en-US" sz="2800"/>
              <a:t>Fields – EMI can propagate by one or more types</a:t>
            </a:r>
          </a:p>
        </p:txBody>
      </p:sp>
      <p:sp>
        <p:nvSpPr>
          <p:cNvPr id="12293" name="Rectangle 5"/>
          <p:cNvSpPr>
            <a:spLocks noChangeArrowheads="1"/>
          </p:cNvSpPr>
          <p:nvPr/>
        </p:nvSpPr>
        <p:spPr bwMode="auto">
          <a:xfrm>
            <a:off x="1371600" y="76200"/>
            <a:ext cx="7467600" cy="838200"/>
          </a:xfrm>
          <a:prstGeom prst="rect">
            <a:avLst/>
          </a:prstGeom>
          <a:noFill/>
          <a:ln w="9525">
            <a:noFill/>
            <a:miter lim="800000"/>
            <a:headEnd/>
            <a:tailEnd/>
          </a:ln>
          <a:effectLst/>
        </p:spPr>
        <p:txBody>
          <a:bodyPr lIns="92075" tIns="46038" rIns="92075" bIns="46038" anchor="ctr"/>
          <a:lstStyle/>
          <a:p>
            <a:endParaRPr lang="en-US" sz="1900"/>
          </a:p>
        </p:txBody>
      </p:sp>
      <p:sp>
        <p:nvSpPr>
          <p:cNvPr id="12294" name="Rectangle 6"/>
          <p:cNvSpPr>
            <a:spLocks noChangeArrowheads="1"/>
          </p:cNvSpPr>
          <p:nvPr/>
        </p:nvSpPr>
        <p:spPr bwMode="auto">
          <a:xfrm>
            <a:off x="1219200" y="1219200"/>
            <a:ext cx="6858000" cy="4876800"/>
          </a:xfrm>
          <a:prstGeom prst="rect">
            <a:avLst/>
          </a:prstGeom>
          <a:solidFill>
            <a:srgbClr val="3366FF">
              <a:alpha val="50000"/>
            </a:srgbClr>
          </a:solidFill>
          <a:ln w="9525">
            <a:solidFill>
              <a:srgbClr val="000000"/>
            </a:solidFill>
            <a:miter lim="800000"/>
            <a:headEnd/>
            <a:tailEnd/>
          </a:ln>
          <a:effectLst/>
        </p:spPr>
        <p:txBody>
          <a:bodyPr lIns="92075" tIns="46038" rIns="92075" bIns="46038"/>
          <a:lstStyle/>
          <a:p>
            <a:pPr marL="342900" indent="-342900">
              <a:spcBef>
                <a:spcPct val="100000"/>
              </a:spcBef>
            </a:pPr>
            <a:endParaRPr lang="en-US" sz="2800" u="sng"/>
          </a:p>
          <a:p>
            <a:pPr marL="342900" indent="-342900" algn="l">
              <a:spcBef>
                <a:spcPct val="100000"/>
              </a:spcBef>
              <a:buFontTx/>
              <a:buChar char="•"/>
            </a:pPr>
            <a:r>
              <a:rPr lang="en-US" sz="2400"/>
              <a:t>Electric Field (E) – Force created by uneven charge distribution </a:t>
            </a:r>
          </a:p>
          <a:p>
            <a:pPr marL="342900" indent="-342900" algn="l">
              <a:spcBef>
                <a:spcPct val="100000"/>
              </a:spcBef>
              <a:buFontTx/>
              <a:buChar char="•"/>
            </a:pPr>
            <a:r>
              <a:rPr lang="en-US" sz="2400"/>
              <a:t>Magnetic Induction Field (H) – Force created by moving charges </a:t>
            </a:r>
          </a:p>
          <a:p>
            <a:pPr marL="342900" indent="-342900" algn="l">
              <a:spcBef>
                <a:spcPct val="100000"/>
              </a:spcBef>
              <a:buFontTx/>
              <a:buChar char="•"/>
            </a:pPr>
            <a:r>
              <a:rPr lang="en-US" sz="2400"/>
              <a:t>Electromagnetic Field – Created whenever charges are accelerated</a:t>
            </a:r>
          </a:p>
        </p:txBody>
      </p:sp>
      <p:pic>
        <p:nvPicPr>
          <p:cNvPr id="12295" name="Picture 7"/>
          <p:cNvPicPr>
            <a:picLocks noChangeAspect="1" noChangeArrowheads="1"/>
          </p:cNvPicPr>
          <p:nvPr/>
        </p:nvPicPr>
        <p:blipFill>
          <a:blip r:embed="rId3" cstate="print"/>
          <a:srcRect/>
          <a:stretch>
            <a:fillRect/>
          </a:stretch>
        </p:blipFill>
        <p:spPr bwMode="auto">
          <a:xfrm>
            <a:off x="5572125" y="4743450"/>
            <a:ext cx="1943100" cy="1252538"/>
          </a:xfrm>
          <a:prstGeom prst="rect">
            <a:avLst/>
          </a:prstGeom>
          <a:noFill/>
          <a:ln w="12700">
            <a:noFill/>
            <a:miter lim="800000"/>
            <a:headEnd type="none" w="sm" len="sm"/>
            <a:tailEnd type="none" w="sm" len="sm"/>
          </a:ln>
          <a:effectLst/>
        </p:spPr>
      </p:pic>
      <p:sp>
        <p:nvSpPr>
          <p:cNvPr id="12296" name="Text Box 8"/>
          <p:cNvSpPr txBox="1">
            <a:spLocks noChangeArrowheads="1"/>
          </p:cNvSpPr>
          <p:nvPr/>
        </p:nvSpPr>
        <p:spPr bwMode="auto">
          <a:xfrm>
            <a:off x="1471613" y="5538788"/>
            <a:ext cx="3748087" cy="274637"/>
          </a:xfrm>
          <a:prstGeom prst="rect">
            <a:avLst/>
          </a:prstGeom>
          <a:noFill/>
          <a:ln w="12700" algn="ctr">
            <a:noFill/>
            <a:miter lim="800000"/>
            <a:headEnd/>
            <a:tailEnd/>
          </a:ln>
          <a:effectLst/>
        </p:spPr>
        <p:txBody>
          <a:bodyPr wrap="none">
            <a:spAutoFit/>
          </a:bodyPr>
          <a:lstStyle/>
          <a:p>
            <a:r>
              <a:rPr lang="en-US" sz="1200"/>
              <a:t>Source http://www.w8ji.com/radiation_and_fields.htm</a:t>
            </a:r>
          </a:p>
        </p:txBody>
      </p:sp>
      <p:sp>
        <p:nvSpPr>
          <p:cNvPr id="12298" name="Text Box 10"/>
          <p:cNvSpPr txBox="1">
            <a:spLocks noChangeArrowheads="1"/>
          </p:cNvSpPr>
          <p:nvPr/>
        </p:nvSpPr>
        <p:spPr bwMode="auto">
          <a:xfrm>
            <a:off x="4292600" y="3524250"/>
            <a:ext cx="23241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i.e. DC Current in a Wire</a:t>
            </a:r>
          </a:p>
        </p:txBody>
      </p:sp>
      <p:sp>
        <p:nvSpPr>
          <p:cNvPr id="12300" name="Text Box 12"/>
          <p:cNvSpPr txBox="1">
            <a:spLocks noChangeArrowheads="1"/>
          </p:cNvSpPr>
          <p:nvPr/>
        </p:nvSpPr>
        <p:spPr bwMode="auto">
          <a:xfrm>
            <a:off x="1693863" y="5014913"/>
            <a:ext cx="23241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i.e. AC Current in a Wire</a:t>
            </a:r>
          </a:p>
        </p:txBody>
      </p:sp>
      <p:sp>
        <p:nvSpPr>
          <p:cNvPr id="12301" name="Text Box 13"/>
          <p:cNvSpPr txBox="1">
            <a:spLocks noChangeArrowheads="1"/>
          </p:cNvSpPr>
          <p:nvPr/>
        </p:nvSpPr>
        <p:spPr bwMode="auto">
          <a:xfrm>
            <a:off x="4259263" y="2474913"/>
            <a:ext cx="23241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i.e. Capacitive Coupling </a:t>
            </a:r>
          </a:p>
        </p:txBody>
      </p:sp>
      <p:sp>
        <p:nvSpPr>
          <p:cNvPr id="12302" name="Text Box 14"/>
          <p:cNvSpPr txBox="1">
            <a:spLocks noChangeArrowheads="1"/>
          </p:cNvSpPr>
          <p:nvPr/>
        </p:nvSpPr>
        <p:spPr bwMode="auto">
          <a:xfrm>
            <a:off x="381000" y="6369050"/>
            <a:ext cx="54864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Fields fall of rapidly with distance </a:t>
            </a:r>
            <a:r>
              <a:rPr lang="en-US" sz="1400" b="1" i="1">
                <a:solidFill>
                  <a:srgbClr val="006600"/>
                </a:solidFill>
                <a:sym typeface="Wingdings" pitchFamily="2" charset="2"/>
              </a:rPr>
              <a:t> proportional to 1/d</a:t>
            </a:r>
            <a:endParaRPr lang="en-US" sz="1400" b="1" i="1">
              <a:solidFill>
                <a:srgbClr val="0066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298575" y="-76200"/>
            <a:ext cx="7870825" cy="838200"/>
          </a:xfrm>
        </p:spPr>
        <p:txBody>
          <a:bodyPr/>
          <a:lstStyle/>
          <a:p>
            <a:r>
              <a:rPr lang="en-US" sz="2400"/>
              <a:t>Electronic Control Box w/ Proper EMI/RFI Filtering</a:t>
            </a:r>
          </a:p>
        </p:txBody>
      </p:sp>
      <p:sp>
        <p:nvSpPr>
          <p:cNvPr id="227331" name="Text Box 3"/>
          <p:cNvSpPr txBox="1">
            <a:spLocks noChangeArrowheads="1"/>
          </p:cNvSpPr>
          <p:nvPr/>
        </p:nvSpPr>
        <p:spPr bwMode="auto">
          <a:xfrm>
            <a:off x="1651000" y="5067300"/>
            <a:ext cx="2286000" cy="641350"/>
          </a:xfrm>
          <a:prstGeom prst="rect">
            <a:avLst/>
          </a:prstGeom>
          <a:noFill/>
          <a:ln w="12700" algn="ctr">
            <a:noFill/>
            <a:miter lim="800000"/>
            <a:headEnd/>
            <a:tailEnd/>
          </a:ln>
          <a:effectLst/>
        </p:spPr>
        <p:txBody>
          <a:bodyPr>
            <a:spAutoFit/>
          </a:bodyPr>
          <a:lstStyle/>
          <a:p>
            <a:r>
              <a:rPr lang="en-US" b="1">
                <a:solidFill>
                  <a:srgbClr val="FF3300"/>
                </a:solidFill>
              </a:rPr>
              <a:t>Small</a:t>
            </a:r>
          </a:p>
          <a:p>
            <a:r>
              <a:rPr lang="en-US" b="1">
                <a:solidFill>
                  <a:srgbClr val="FF3300"/>
                </a:solidFill>
              </a:rPr>
              <a:t> Loop Areas</a:t>
            </a:r>
          </a:p>
        </p:txBody>
      </p:sp>
      <p:sp>
        <p:nvSpPr>
          <p:cNvPr id="227332" name="Text Box 4"/>
          <p:cNvSpPr txBox="1">
            <a:spLocks noChangeArrowheads="1"/>
          </p:cNvSpPr>
          <p:nvPr/>
        </p:nvSpPr>
        <p:spPr bwMode="auto">
          <a:xfrm>
            <a:off x="3916363" y="1122363"/>
            <a:ext cx="2463800" cy="641350"/>
          </a:xfrm>
          <a:prstGeom prst="rect">
            <a:avLst/>
          </a:prstGeom>
          <a:noFill/>
          <a:ln w="12700" algn="ctr">
            <a:noFill/>
            <a:miter lim="800000"/>
            <a:headEnd/>
            <a:tailEnd/>
          </a:ln>
          <a:effectLst/>
        </p:spPr>
        <p:txBody>
          <a:bodyPr>
            <a:spAutoFit/>
          </a:bodyPr>
          <a:lstStyle/>
          <a:p>
            <a:r>
              <a:rPr lang="en-US" b="1">
                <a:solidFill>
                  <a:srgbClr val="FF3300"/>
                </a:solidFill>
              </a:rPr>
              <a:t>Defined EMI </a:t>
            </a:r>
          </a:p>
          <a:p>
            <a:r>
              <a:rPr lang="en-US" b="1">
                <a:solidFill>
                  <a:srgbClr val="FF3300"/>
                </a:solidFill>
              </a:rPr>
              <a:t>Current Paths</a:t>
            </a:r>
          </a:p>
        </p:txBody>
      </p:sp>
      <p:sp>
        <p:nvSpPr>
          <p:cNvPr id="227333" name="Text Box 5"/>
          <p:cNvSpPr txBox="1">
            <a:spLocks noChangeArrowheads="1"/>
          </p:cNvSpPr>
          <p:nvPr/>
        </p:nvSpPr>
        <p:spPr bwMode="auto">
          <a:xfrm>
            <a:off x="3543300" y="3425825"/>
            <a:ext cx="2768600" cy="915988"/>
          </a:xfrm>
          <a:prstGeom prst="rect">
            <a:avLst/>
          </a:prstGeom>
          <a:noFill/>
          <a:ln w="12700" algn="ctr">
            <a:noFill/>
            <a:miter lim="800000"/>
            <a:headEnd/>
            <a:tailEnd/>
          </a:ln>
          <a:effectLst/>
        </p:spPr>
        <p:txBody>
          <a:bodyPr>
            <a:spAutoFit/>
          </a:bodyPr>
          <a:lstStyle/>
          <a:p>
            <a:r>
              <a:rPr lang="en-US" b="1" i="1">
                <a:solidFill>
                  <a:srgbClr val="FF3300"/>
                </a:solidFill>
              </a:rPr>
              <a:t>NO</a:t>
            </a:r>
            <a:r>
              <a:rPr lang="en-US" b="1">
                <a:solidFill>
                  <a:srgbClr val="FF3300"/>
                </a:solidFill>
              </a:rPr>
              <a:t> EMI Current </a:t>
            </a:r>
          </a:p>
          <a:p>
            <a:r>
              <a:rPr lang="en-US" b="1">
                <a:solidFill>
                  <a:srgbClr val="FF3300"/>
                </a:solidFill>
              </a:rPr>
              <a:t>Through ICs </a:t>
            </a:r>
            <a:r>
              <a:rPr lang="en-US" b="1">
                <a:solidFill>
                  <a:srgbClr val="FF3300"/>
                </a:solidFill>
                <a:sym typeface="Wingdings" pitchFamily="2" charset="2"/>
              </a:rPr>
              <a:t> </a:t>
            </a:r>
          </a:p>
          <a:p>
            <a:r>
              <a:rPr lang="en-US" b="1" i="1">
                <a:solidFill>
                  <a:srgbClr val="FF3300"/>
                </a:solidFill>
                <a:sym typeface="Wingdings" pitchFamily="2" charset="2"/>
              </a:rPr>
              <a:t>NO </a:t>
            </a:r>
            <a:r>
              <a:rPr lang="en-US" b="1">
                <a:solidFill>
                  <a:srgbClr val="FF3300"/>
                </a:solidFill>
                <a:sym typeface="Wingdings" pitchFamily="2" charset="2"/>
              </a:rPr>
              <a:t>Upset</a:t>
            </a:r>
            <a:endParaRPr lang="en-US" b="1">
              <a:solidFill>
                <a:srgbClr val="FF3300"/>
              </a:solidFill>
            </a:endParaRPr>
          </a:p>
        </p:txBody>
      </p:sp>
      <p:sp>
        <p:nvSpPr>
          <p:cNvPr id="227334" name="Text Box 6"/>
          <p:cNvSpPr txBox="1">
            <a:spLocks noChangeArrowheads="1"/>
          </p:cNvSpPr>
          <p:nvPr/>
        </p:nvSpPr>
        <p:spPr bwMode="auto">
          <a:xfrm>
            <a:off x="4556125" y="5407025"/>
            <a:ext cx="4587875" cy="581025"/>
          </a:xfrm>
          <a:prstGeom prst="rect">
            <a:avLst/>
          </a:prstGeom>
          <a:noFill/>
          <a:ln w="12700" algn="ctr">
            <a:noFill/>
            <a:miter lim="800000"/>
            <a:headEnd/>
            <a:tailEnd/>
          </a:ln>
          <a:effectLst/>
        </p:spPr>
        <p:txBody>
          <a:bodyPr>
            <a:spAutoFit/>
          </a:bodyPr>
          <a:lstStyle/>
          <a:p>
            <a:pPr algn="l"/>
            <a:r>
              <a:rPr lang="en-US" sz="1600" b="1" i="1">
                <a:solidFill>
                  <a:schemeClr val="accent2"/>
                </a:solidFill>
              </a:rPr>
              <a:t>EMI Currents seek path of least impedance.</a:t>
            </a:r>
          </a:p>
          <a:p>
            <a:pPr algn="l"/>
            <a:r>
              <a:rPr lang="en-US" sz="1600" b="1" i="1">
                <a:solidFill>
                  <a:schemeClr val="accent2"/>
                </a:solidFill>
              </a:rPr>
              <a:t>Analyze EMI path relative to chassis ground.</a:t>
            </a:r>
          </a:p>
        </p:txBody>
      </p:sp>
      <p:pic>
        <p:nvPicPr>
          <p:cNvPr id="227335" name="Picture 7"/>
          <p:cNvPicPr>
            <a:picLocks noChangeAspect="1" noChangeArrowheads="1"/>
          </p:cNvPicPr>
          <p:nvPr/>
        </p:nvPicPr>
        <p:blipFill>
          <a:blip r:embed="rId3" cstate="print"/>
          <a:srcRect/>
          <a:stretch>
            <a:fillRect/>
          </a:stretch>
        </p:blipFill>
        <p:spPr bwMode="auto">
          <a:xfrm>
            <a:off x="534988" y="558800"/>
            <a:ext cx="8278812" cy="5600700"/>
          </a:xfrm>
          <a:prstGeom prst="rect">
            <a:avLst/>
          </a:prstGeom>
          <a:noFill/>
          <a:ln w="12700" algn="ctr">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298575" y="0"/>
            <a:ext cx="7870825" cy="838200"/>
          </a:xfrm>
        </p:spPr>
        <p:txBody>
          <a:bodyPr/>
          <a:lstStyle/>
          <a:p>
            <a:r>
              <a:rPr lang="en-US" sz="2400"/>
              <a:t>Electronic Control Box w/ Proper EMI/RFI Filtering</a:t>
            </a:r>
            <a:br>
              <a:rPr lang="en-US" sz="2400"/>
            </a:br>
            <a:r>
              <a:rPr lang="en-US" sz="2400"/>
              <a:t>Recommended PCB Connections</a:t>
            </a:r>
          </a:p>
        </p:txBody>
      </p:sp>
      <p:pic>
        <p:nvPicPr>
          <p:cNvPr id="229379" name="Picture 3"/>
          <p:cNvPicPr>
            <a:picLocks noChangeAspect="1" noChangeArrowheads="1"/>
          </p:cNvPicPr>
          <p:nvPr/>
        </p:nvPicPr>
        <p:blipFill>
          <a:blip r:embed="rId3" cstate="print"/>
          <a:srcRect/>
          <a:stretch>
            <a:fillRect/>
          </a:stretch>
        </p:blipFill>
        <p:spPr bwMode="auto">
          <a:xfrm>
            <a:off x="190500" y="922338"/>
            <a:ext cx="8748713" cy="5349875"/>
          </a:xfrm>
          <a:prstGeom prst="rect">
            <a:avLst/>
          </a:prstGeom>
          <a:noFill/>
          <a:ln w="12700" algn="ctr">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298575" y="0"/>
            <a:ext cx="7870825" cy="838200"/>
          </a:xfrm>
        </p:spPr>
        <p:txBody>
          <a:bodyPr/>
          <a:lstStyle/>
          <a:p>
            <a:r>
              <a:rPr lang="en-US" sz="2400"/>
              <a:t>Easy Check for “Relative” EMI/RFI Susceptibility</a:t>
            </a:r>
          </a:p>
        </p:txBody>
      </p:sp>
      <p:pic>
        <p:nvPicPr>
          <p:cNvPr id="231431" name="Picture 7"/>
          <p:cNvPicPr>
            <a:picLocks noChangeAspect="1" noChangeArrowheads="1"/>
          </p:cNvPicPr>
          <p:nvPr/>
        </p:nvPicPr>
        <p:blipFill>
          <a:blip r:embed="rId3" cstate="print"/>
          <a:srcRect/>
          <a:stretch>
            <a:fillRect/>
          </a:stretch>
        </p:blipFill>
        <p:spPr bwMode="auto">
          <a:xfrm>
            <a:off x="7043738" y="642938"/>
            <a:ext cx="1736725" cy="2154237"/>
          </a:xfrm>
          <a:prstGeom prst="rect">
            <a:avLst/>
          </a:prstGeom>
          <a:noFill/>
        </p:spPr>
      </p:pic>
      <p:sp>
        <p:nvSpPr>
          <p:cNvPr id="231433" name="Text Box 9"/>
          <p:cNvSpPr txBox="1">
            <a:spLocks noChangeArrowheads="1"/>
          </p:cNvSpPr>
          <p:nvPr/>
        </p:nvSpPr>
        <p:spPr bwMode="auto">
          <a:xfrm>
            <a:off x="1654175" y="676275"/>
            <a:ext cx="4330700" cy="701675"/>
          </a:xfrm>
          <a:prstGeom prst="rect">
            <a:avLst/>
          </a:prstGeom>
          <a:noFill/>
          <a:ln w="12700" algn="ctr">
            <a:noFill/>
            <a:miter lim="800000"/>
            <a:headEnd/>
            <a:tailEnd/>
          </a:ln>
          <a:effectLst/>
        </p:spPr>
        <p:txBody>
          <a:bodyPr wrap="none">
            <a:spAutoFit/>
          </a:bodyPr>
          <a:lstStyle/>
          <a:p>
            <a:r>
              <a:rPr lang="en-US" sz="2000" b="1">
                <a:solidFill>
                  <a:srgbClr val="FF0000"/>
                </a:solidFill>
              </a:rPr>
              <a:t>FRS (Family Radio Service) Radio </a:t>
            </a:r>
          </a:p>
          <a:p>
            <a:r>
              <a:rPr lang="en-US" sz="2000" b="1">
                <a:solidFill>
                  <a:srgbClr val="FF0000"/>
                </a:solidFill>
              </a:rPr>
              <a:t>(0.5 Watt Transmit Power)</a:t>
            </a:r>
            <a:r>
              <a:rPr lang="en-US"/>
              <a:t> </a:t>
            </a:r>
          </a:p>
        </p:txBody>
      </p:sp>
      <p:sp>
        <p:nvSpPr>
          <p:cNvPr id="231434" name="Text Box 10"/>
          <p:cNvSpPr txBox="1">
            <a:spLocks noChangeArrowheads="1"/>
          </p:cNvSpPr>
          <p:nvPr/>
        </p:nvSpPr>
        <p:spPr bwMode="auto">
          <a:xfrm>
            <a:off x="241300" y="1497013"/>
            <a:ext cx="3299301" cy="4708981"/>
          </a:xfrm>
          <a:prstGeom prst="rect">
            <a:avLst/>
          </a:prstGeom>
          <a:noFill/>
          <a:ln w="12700" algn="ctr">
            <a:noFill/>
            <a:miter lim="800000"/>
            <a:headEnd/>
            <a:tailEnd/>
          </a:ln>
          <a:effectLst/>
        </p:spPr>
        <p:txBody>
          <a:bodyPr wrap="none">
            <a:spAutoFit/>
          </a:bodyPr>
          <a:lstStyle/>
          <a:p>
            <a:pPr algn="l"/>
            <a:r>
              <a:rPr lang="en-US" sz="2000" b="1" dirty="0"/>
              <a:t>Channel Frequencies:</a:t>
            </a:r>
          </a:p>
          <a:p>
            <a:pPr algn="l"/>
            <a:r>
              <a:rPr lang="en-US" sz="2000" dirty="0"/>
              <a:t>Channel 1: </a:t>
            </a:r>
            <a:r>
              <a:rPr lang="en-US" sz="2000" dirty="0" smtClean="0"/>
              <a:t>462.5625MHz</a:t>
            </a:r>
            <a:r>
              <a:rPr lang="en-US" sz="2000" dirty="0"/>
              <a:t/>
            </a:r>
            <a:br>
              <a:rPr lang="en-US" sz="2000" dirty="0"/>
            </a:br>
            <a:r>
              <a:rPr lang="en-US" sz="2000" dirty="0"/>
              <a:t>Channel 2: </a:t>
            </a:r>
            <a:r>
              <a:rPr lang="en-US" sz="2000" dirty="0" smtClean="0"/>
              <a:t>462.5875MHz</a:t>
            </a:r>
            <a:r>
              <a:rPr lang="en-US" sz="2000" dirty="0"/>
              <a:t/>
            </a:r>
            <a:br>
              <a:rPr lang="en-US" sz="2000" dirty="0"/>
            </a:br>
            <a:r>
              <a:rPr lang="en-US" sz="2000" dirty="0"/>
              <a:t>Channel 3: </a:t>
            </a:r>
            <a:r>
              <a:rPr lang="en-US" sz="2000" dirty="0" smtClean="0"/>
              <a:t>462.6125MHz</a:t>
            </a:r>
            <a:r>
              <a:rPr lang="en-US" sz="2000" dirty="0"/>
              <a:t/>
            </a:r>
            <a:br>
              <a:rPr lang="en-US" sz="2000" dirty="0"/>
            </a:br>
            <a:r>
              <a:rPr lang="en-US" sz="2000" dirty="0"/>
              <a:t>Channel 4: </a:t>
            </a:r>
            <a:r>
              <a:rPr lang="en-US" sz="2000" dirty="0" smtClean="0"/>
              <a:t>462.6375MHz</a:t>
            </a:r>
            <a:r>
              <a:rPr lang="en-US" sz="2000" dirty="0"/>
              <a:t/>
            </a:r>
            <a:br>
              <a:rPr lang="en-US" sz="2000" dirty="0"/>
            </a:br>
            <a:r>
              <a:rPr lang="en-US" sz="2000" dirty="0"/>
              <a:t>Channel 5: </a:t>
            </a:r>
            <a:r>
              <a:rPr lang="en-US" sz="2000" dirty="0" smtClean="0"/>
              <a:t>462.6635MHz</a:t>
            </a:r>
            <a:r>
              <a:rPr lang="en-US" sz="2000" dirty="0"/>
              <a:t/>
            </a:r>
            <a:br>
              <a:rPr lang="en-US" sz="2000" dirty="0"/>
            </a:br>
            <a:r>
              <a:rPr lang="en-US" sz="2000" dirty="0"/>
              <a:t>Channel 6: </a:t>
            </a:r>
            <a:r>
              <a:rPr lang="en-US" sz="2000" dirty="0" smtClean="0"/>
              <a:t>462.6875MHz</a:t>
            </a:r>
            <a:r>
              <a:rPr lang="en-US" sz="2000" dirty="0"/>
              <a:t/>
            </a:r>
            <a:br>
              <a:rPr lang="en-US" sz="2000" dirty="0"/>
            </a:br>
            <a:r>
              <a:rPr lang="en-US" sz="2000" dirty="0"/>
              <a:t>Channel 7: </a:t>
            </a:r>
            <a:r>
              <a:rPr lang="en-US" sz="2000" dirty="0" smtClean="0"/>
              <a:t>462.7152MHz</a:t>
            </a:r>
            <a:r>
              <a:rPr lang="en-US" sz="2000" dirty="0"/>
              <a:t/>
            </a:r>
            <a:br>
              <a:rPr lang="en-US" sz="2000" dirty="0"/>
            </a:br>
            <a:r>
              <a:rPr lang="en-US" sz="2000" dirty="0"/>
              <a:t>Channel 8: </a:t>
            </a:r>
            <a:r>
              <a:rPr lang="en-US" sz="2000" dirty="0" smtClean="0"/>
              <a:t>467.5625MHz</a:t>
            </a:r>
            <a:r>
              <a:rPr lang="en-US" sz="2000" dirty="0"/>
              <a:t/>
            </a:r>
            <a:br>
              <a:rPr lang="en-US" sz="2000" dirty="0"/>
            </a:br>
            <a:r>
              <a:rPr lang="en-US" sz="2000" dirty="0"/>
              <a:t>Channel 9: </a:t>
            </a:r>
            <a:r>
              <a:rPr lang="en-US" sz="2000" dirty="0" smtClean="0"/>
              <a:t>467.5875MHz</a:t>
            </a:r>
            <a:r>
              <a:rPr lang="en-US" sz="2000" dirty="0"/>
              <a:t/>
            </a:r>
            <a:br>
              <a:rPr lang="en-US" sz="2000" dirty="0"/>
            </a:br>
            <a:r>
              <a:rPr lang="en-US" sz="2000" dirty="0"/>
              <a:t>Channel 10: </a:t>
            </a:r>
            <a:r>
              <a:rPr lang="en-US" sz="2000" dirty="0" smtClean="0"/>
              <a:t>467.6125MHz</a:t>
            </a:r>
            <a:r>
              <a:rPr lang="en-US" sz="2000" dirty="0"/>
              <a:t/>
            </a:r>
            <a:br>
              <a:rPr lang="en-US" sz="2000" dirty="0"/>
            </a:br>
            <a:r>
              <a:rPr lang="en-US" sz="2000" dirty="0"/>
              <a:t>Channel 11: </a:t>
            </a:r>
            <a:r>
              <a:rPr lang="en-US" sz="2000" dirty="0" smtClean="0"/>
              <a:t>467.6375MHz</a:t>
            </a:r>
            <a:r>
              <a:rPr lang="en-US" sz="2000" dirty="0"/>
              <a:t/>
            </a:r>
            <a:br>
              <a:rPr lang="en-US" sz="2000" dirty="0"/>
            </a:br>
            <a:r>
              <a:rPr lang="en-US" sz="2000" dirty="0"/>
              <a:t>Channel 12: </a:t>
            </a:r>
            <a:r>
              <a:rPr lang="en-US" sz="2000" dirty="0" smtClean="0"/>
              <a:t>467.6625MHz</a:t>
            </a:r>
            <a:r>
              <a:rPr lang="en-US" sz="2000" dirty="0"/>
              <a:t/>
            </a:r>
            <a:br>
              <a:rPr lang="en-US" sz="2000" dirty="0"/>
            </a:br>
            <a:r>
              <a:rPr lang="en-US" sz="2000" dirty="0"/>
              <a:t>Channel 13: </a:t>
            </a:r>
            <a:r>
              <a:rPr lang="en-US" sz="2000" dirty="0" smtClean="0"/>
              <a:t>467.6875MHz</a:t>
            </a:r>
            <a:r>
              <a:rPr lang="en-US" sz="2000" dirty="0"/>
              <a:t/>
            </a:r>
            <a:br>
              <a:rPr lang="en-US" sz="2000" dirty="0"/>
            </a:br>
            <a:r>
              <a:rPr lang="en-US" sz="2000" dirty="0"/>
              <a:t>Channel 14: </a:t>
            </a:r>
            <a:r>
              <a:rPr lang="en-US" sz="2000" dirty="0" smtClean="0"/>
              <a:t>467.7125MHz</a:t>
            </a:r>
            <a:r>
              <a:rPr lang="en-US" dirty="0" smtClean="0"/>
              <a:t> </a:t>
            </a:r>
            <a:endParaRPr lang="en-US" dirty="0"/>
          </a:p>
        </p:txBody>
      </p:sp>
      <p:sp>
        <p:nvSpPr>
          <p:cNvPr id="231435" name="Text Box 11"/>
          <p:cNvSpPr txBox="1">
            <a:spLocks noChangeArrowheads="1"/>
          </p:cNvSpPr>
          <p:nvPr/>
        </p:nvSpPr>
        <p:spPr bwMode="auto">
          <a:xfrm>
            <a:off x="3663950" y="2868613"/>
            <a:ext cx="5124450" cy="3400425"/>
          </a:xfrm>
          <a:prstGeom prst="rect">
            <a:avLst/>
          </a:prstGeom>
          <a:solidFill>
            <a:schemeClr val="folHlink">
              <a:alpha val="23000"/>
            </a:schemeClr>
          </a:solidFill>
          <a:ln w="12700" algn="ctr">
            <a:solidFill>
              <a:schemeClr val="tx1"/>
            </a:solidFill>
            <a:miter lim="800000"/>
            <a:headEnd/>
            <a:tailEnd/>
          </a:ln>
          <a:effectLst/>
        </p:spPr>
        <p:txBody>
          <a:bodyPr>
            <a:spAutoFit/>
          </a:bodyPr>
          <a:lstStyle/>
          <a:p>
            <a:pPr algn="l"/>
            <a:r>
              <a:rPr lang="en-US"/>
              <a:t>Use FRS Radio to check “relative” susceptibility </a:t>
            </a:r>
          </a:p>
          <a:p>
            <a:pPr algn="l"/>
            <a:r>
              <a:rPr lang="en-US"/>
              <a:t>of circuits by keying transmitter and moving antenna towards PCB traces, wires, etc.  </a:t>
            </a:r>
          </a:p>
          <a:p>
            <a:pPr algn="l"/>
            <a:endParaRPr lang="en-US"/>
          </a:p>
          <a:p>
            <a:pPr algn="l"/>
            <a:r>
              <a:rPr lang="en-US"/>
              <a:t>Typical distance 0.5 Meter to 1 Meter.  </a:t>
            </a:r>
          </a:p>
          <a:p>
            <a:pPr algn="l"/>
            <a:endParaRPr lang="en-US"/>
          </a:p>
          <a:p>
            <a:pPr algn="l"/>
            <a:r>
              <a:rPr lang="en-US"/>
              <a:t>Compare effects of circuitry output before and after modifications to minimize circuit susceptibility.  </a:t>
            </a:r>
          </a:p>
          <a:p>
            <a:pPr algn="l"/>
            <a:endParaRPr lang="en-US"/>
          </a:p>
          <a:p>
            <a:pPr algn="l"/>
            <a:r>
              <a:rPr lang="en-US"/>
              <a:t>Lower cost than repeated CE Compliance Testing!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25" name="Rectangle 169"/>
          <p:cNvSpPr>
            <a:spLocks noGrp="1" noChangeArrowheads="1"/>
          </p:cNvSpPr>
          <p:nvPr>
            <p:ph type="title"/>
          </p:nvPr>
        </p:nvSpPr>
        <p:spPr/>
        <p:txBody>
          <a:bodyPr/>
          <a:lstStyle/>
          <a:p>
            <a:r>
              <a:rPr lang="en-US"/>
              <a:t>In Conclusion EMI/RFI</a:t>
            </a:r>
          </a:p>
        </p:txBody>
      </p:sp>
      <p:sp>
        <p:nvSpPr>
          <p:cNvPr id="173226" name="Rectangle 170"/>
          <p:cNvSpPr>
            <a:spLocks noGrp="1" noChangeArrowheads="1"/>
          </p:cNvSpPr>
          <p:nvPr>
            <p:ph type="body" idx="1"/>
          </p:nvPr>
        </p:nvSpPr>
        <p:spPr/>
        <p:txBody>
          <a:bodyPr/>
          <a:lstStyle/>
          <a:p>
            <a:pPr>
              <a:lnSpc>
                <a:spcPct val="90000"/>
              </a:lnSpc>
            </a:pPr>
            <a:endParaRPr lang="en-US" sz="2400"/>
          </a:p>
          <a:p>
            <a:pPr>
              <a:lnSpc>
                <a:spcPct val="90000"/>
              </a:lnSpc>
            </a:pPr>
            <a:r>
              <a:rPr lang="en-US" sz="2400">
                <a:solidFill>
                  <a:schemeClr val="accent2"/>
                </a:solidFill>
              </a:rPr>
              <a:t>May constitute an operational, liability or regulatory concern</a:t>
            </a:r>
          </a:p>
          <a:p>
            <a:pPr>
              <a:lnSpc>
                <a:spcPct val="90000"/>
              </a:lnSpc>
            </a:pPr>
            <a:r>
              <a:rPr lang="en-US" sz="2400">
                <a:solidFill>
                  <a:schemeClr val="accent2"/>
                </a:solidFill>
              </a:rPr>
              <a:t>Is best confronted at the onset of a design</a:t>
            </a:r>
          </a:p>
          <a:p>
            <a:pPr>
              <a:lnSpc>
                <a:spcPct val="90000"/>
              </a:lnSpc>
            </a:pPr>
            <a:r>
              <a:rPr lang="en-US" sz="2400">
                <a:solidFill>
                  <a:schemeClr val="accent2"/>
                </a:solidFill>
              </a:rPr>
              <a:t>Requires a source, medium and receptor</a:t>
            </a:r>
          </a:p>
          <a:p>
            <a:pPr>
              <a:lnSpc>
                <a:spcPct val="90000"/>
              </a:lnSpc>
            </a:pPr>
            <a:r>
              <a:rPr lang="en-US" sz="2400">
                <a:solidFill>
                  <a:schemeClr val="accent2"/>
                </a:solidFill>
              </a:rPr>
              <a:t>Propagates by conduction and/or radiation</a:t>
            </a:r>
          </a:p>
          <a:p>
            <a:pPr>
              <a:lnSpc>
                <a:spcPct val="90000"/>
              </a:lnSpc>
            </a:pPr>
            <a:r>
              <a:rPr lang="en-US" sz="2400">
                <a:solidFill>
                  <a:schemeClr val="accent2"/>
                </a:solidFill>
              </a:rPr>
              <a:t>May require one or more reduction techniques</a:t>
            </a:r>
          </a:p>
          <a:p>
            <a:pPr lvl="1">
              <a:lnSpc>
                <a:spcPct val="90000"/>
              </a:lnSpc>
            </a:pPr>
            <a:r>
              <a:rPr lang="en-US" sz="2000">
                <a:solidFill>
                  <a:srgbClr val="FF0000"/>
                </a:solidFill>
              </a:rPr>
              <a:t>striving for a near-zero impedance ground</a:t>
            </a:r>
          </a:p>
          <a:p>
            <a:pPr lvl="1">
              <a:lnSpc>
                <a:spcPct val="90000"/>
              </a:lnSpc>
            </a:pPr>
            <a:r>
              <a:rPr lang="en-US" sz="2000">
                <a:solidFill>
                  <a:srgbClr val="FF0000"/>
                </a:solidFill>
              </a:rPr>
              <a:t>effective decoupling</a:t>
            </a:r>
          </a:p>
          <a:p>
            <a:pPr lvl="1">
              <a:lnSpc>
                <a:spcPct val="90000"/>
              </a:lnSpc>
            </a:pPr>
            <a:r>
              <a:rPr lang="en-US" sz="2000">
                <a:solidFill>
                  <a:srgbClr val="FF0000"/>
                </a:solidFill>
              </a:rPr>
              <a:t>minimizing circuit loops and loop areas</a:t>
            </a:r>
          </a:p>
          <a:p>
            <a:pPr lvl="1">
              <a:lnSpc>
                <a:spcPct val="90000"/>
              </a:lnSpc>
            </a:pPr>
            <a:r>
              <a:rPr lang="en-US" sz="2000">
                <a:solidFill>
                  <a:srgbClr val="FF0000"/>
                </a:solidFill>
              </a:rPr>
              <a:t>shielding &gt; cables and metal cabinets</a:t>
            </a:r>
          </a:p>
          <a:p>
            <a:pPr lvl="1">
              <a:lnSpc>
                <a:spcPct val="90000"/>
              </a:lnSpc>
            </a:pPr>
            <a:r>
              <a:rPr lang="en-US" sz="2000">
                <a:solidFill>
                  <a:srgbClr val="FF0000"/>
                </a:solidFill>
              </a:rPr>
              <a:t>filtering &gt; RC, LC and CM/DM transformers</a:t>
            </a:r>
          </a:p>
          <a:p>
            <a:pPr lvl="1">
              <a:lnSpc>
                <a:spcPct val="90000"/>
              </a:lnSpc>
            </a:pPr>
            <a:r>
              <a:rPr lang="en-US" sz="2000">
                <a:solidFill>
                  <a:srgbClr val="FF0000"/>
                </a:solidFill>
              </a:rPr>
              <a:t>balanced logic and/or analog circuits</a:t>
            </a:r>
          </a:p>
        </p:txBody>
      </p:sp>
      <p:pic>
        <p:nvPicPr>
          <p:cNvPr id="173224" name="Picture 168" descr="j0348773[1]"/>
          <p:cNvPicPr>
            <a:picLocks noChangeAspect="1" noChangeArrowheads="1"/>
          </p:cNvPicPr>
          <p:nvPr/>
        </p:nvPicPr>
        <p:blipFill>
          <a:blip r:embed="rId3" cstate="print"/>
          <a:srcRect/>
          <a:stretch>
            <a:fillRect/>
          </a:stretch>
        </p:blipFill>
        <p:spPr bwMode="auto">
          <a:xfrm flipH="1">
            <a:off x="7019925" y="3989388"/>
            <a:ext cx="1233488" cy="1639887"/>
          </a:xfrm>
          <a:prstGeom prst="rect">
            <a:avLst/>
          </a:prstGeom>
          <a:noFill/>
        </p:spPr>
      </p:pic>
      <p:sp>
        <p:nvSpPr>
          <p:cNvPr id="173227" name="Text Box 171"/>
          <p:cNvSpPr txBox="1">
            <a:spLocks noChangeArrowheads="1"/>
          </p:cNvSpPr>
          <p:nvPr/>
        </p:nvSpPr>
        <p:spPr bwMode="auto">
          <a:xfrm>
            <a:off x="6143625" y="5810250"/>
            <a:ext cx="2428875" cy="304800"/>
          </a:xfrm>
          <a:prstGeom prst="rect">
            <a:avLst/>
          </a:prstGeom>
          <a:noFill/>
          <a:ln w="12700" algn="ctr">
            <a:noFill/>
            <a:miter lim="800000"/>
            <a:headEnd/>
            <a:tailEnd/>
          </a:ln>
          <a:effectLst/>
        </p:spPr>
        <p:txBody>
          <a:bodyPr>
            <a:spAutoFit/>
          </a:bodyPr>
          <a:lstStyle/>
          <a:p>
            <a:pPr>
              <a:spcBef>
                <a:spcPct val="50000"/>
              </a:spcBef>
            </a:pPr>
            <a:r>
              <a:rPr lang="en-US" sz="1400" b="1">
                <a:solidFill>
                  <a:srgbClr val="009900"/>
                </a:solidFill>
              </a:rPr>
              <a:t>A Happy IC - EMI Free!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9" name="Rectangle 53"/>
          <p:cNvSpPr>
            <a:spLocks noGrp="1" noChangeArrowheads="1"/>
          </p:cNvSpPr>
          <p:nvPr>
            <p:ph type="title"/>
          </p:nvPr>
        </p:nvSpPr>
        <p:spPr/>
        <p:txBody>
          <a:bodyPr/>
          <a:lstStyle/>
          <a:p>
            <a:r>
              <a:rPr lang="en-US"/>
              <a:t>The necessary elements for EMI</a:t>
            </a:r>
          </a:p>
        </p:txBody>
      </p:sp>
      <p:sp>
        <p:nvSpPr>
          <p:cNvPr id="14342" name="Rectangle 6"/>
          <p:cNvSpPr>
            <a:spLocks noChangeArrowheads="1"/>
          </p:cNvSpPr>
          <p:nvPr/>
        </p:nvSpPr>
        <p:spPr bwMode="auto">
          <a:xfrm>
            <a:off x="990600" y="1676400"/>
            <a:ext cx="7315200" cy="4495800"/>
          </a:xfrm>
          <a:prstGeom prst="rect">
            <a:avLst/>
          </a:prstGeom>
          <a:solidFill>
            <a:srgbClr val="00FFFF"/>
          </a:solidFill>
          <a:ln w="12700">
            <a:solidFill>
              <a:schemeClr val="tx1"/>
            </a:solidFill>
            <a:miter lim="800000"/>
            <a:headEnd type="none" w="sm" len="sm"/>
            <a:tailEnd type="none" w="sm" len="sm"/>
          </a:ln>
          <a:effectLst/>
        </p:spPr>
        <p:txBody>
          <a:bodyPr wrap="none" anchor="ctr"/>
          <a:lstStyle/>
          <a:p>
            <a:endParaRPr lang="en-US"/>
          </a:p>
        </p:txBody>
      </p:sp>
      <p:sp>
        <p:nvSpPr>
          <p:cNvPr id="14343" name="Oval 7"/>
          <p:cNvSpPr>
            <a:spLocks noChangeArrowheads="1"/>
          </p:cNvSpPr>
          <p:nvPr/>
        </p:nvSpPr>
        <p:spPr bwMode="auto">
          <a:xfrm>
            <a:off x="2057400" y="1981200"/>
            <a:ext cx="5105400" cy="3276600"/>
          </a:xfrm>
          <a:prstGeom prst="ellipse">
            <a:avLst/>
          </a:prstGeom>
          <a:solidFill>
            <a:srgbClr val="FFFF99"/>
          </a:solidFill>
          <a:ln w="12700">
            <a:solidFill>
              <a:schemeClr val="tx1"/>
            </a:solidFill>
            <a:round/>
            <a:headEnd type="none" w="sm" len="sm"/>
            <a:tailEnd type="none" w="sm" len="sm"/>
          </a:ln>
          <a:effectLst/>
        </p:spPr>
        <p:txBody>
          <a:bodyPr wrap="none" anchor="ctr"/>
          <a:lstStyle/>
          <a:p>
            <a:endParaRPr lang="en-US" sz="2400"/>
          </a:p>
        </p:txBody>
      </p:sp>
      <p:sp>
        <p:nvSpPr>
          <p:cNvPr id="14345" name="Text Box 9"/>
          <p:cNvSpPr txBox="1">
            <a:spLocks noChangeArrowheads="1"/>
          </p:cNvSpPr>
          <p:nvPr/>
        </p:nvSpPr>
        <p:spPr bwMode="auto">
          <a:xfrm>
            <a:off x="3657600" y="2286000"/>
            <a:ext cx="1900238" cy="336550"/>
          </a:xfrm>
          <a:prstGeom prst="rect">
            <a:avLst/>
          </a:prstGeom>
          <a:noFill/>
          <a:ln w="12700">
            <a:noFill/>
            <a:miter lim="800000"/>
            <a:headEnd type="none" w="sm" len="sm"/>
            <a:tailEnd type="none" w="sm" len="sm"/>
          </a:ln>
          <a:effectLst/>
        </p:spPr>
        <p:txBody>
          <a:bodyPr wrap="none">
            <a:spAutoFit/>
          </a:bodyPr>
          <a:lstStyle/>
          <a:p>
            <a:pPr algn="l"/>
            <a:r>
              <a:rPr lang="en-US" sz="1600" b="1"/>
              <a:t>Coupling medium</a:t>
            </a:r>
          </a:p>
        </p:txBody>
      </p:sp>
      <p:sp>
        <p:nvSpPr>
          <p:cNvPr id="14353" name="Text Box 17"/>
          <p:cNvSpPr txBox="1">
            <a:spLocks noChangeArrowheads="1"/>
          </p:cNvSpPr>
          <p:nvPr/>
        </p:nvSpPr>
        <p:spPr bwMode="auto">
          <a:xfrm>
            <a:off x="2819400" y="5562600"/>
            <a:ext cx="3459163" cy="336550"/>
          </a:xfrm>
          <a:prstGeom prst="rect">
            <a:avLst/>
          </a:prstGeom>
          <a:noFill/>
          <a:ln w="12700">
            <a:noFill/>
            <a:miter lim="800000"/>
            <a:headEnd type="none" w="sm" len="sm"/>
            <a:tailEnd type="none" w="sm" len="sm"/>
          </a:ln>
          <a:effectLst/>
        </p:spPr>
        <p:txBody>
          <a:bodyPr wrap="none">
            <a:spAutoFit/>
          </a:bodyPr>
          <a:lstStyle/>
          <a:p>
            <a:pPr algn="l"/>
            <a:r>
              <a:rPr lang="en-US" sz="1600" b="1"/>
              <a:t>Source of electromagnetic energy</a:t>
            </a:r>
          </a:p>
        </p:txBody>
      </p:sp>
      <p:sp>
        <p:nvSpPr>
          <p:cNvPr id="14354" name="Rectangle 18"/>
          <p:cNvSpPr>
            <a:spLocks noChangeArrowheads="1"/>
          </p:cNvSpPr>
          <p:nvPr/>
        </p:nvSpPr>
        <p:spPr bwMode="auto">
          <a:xfrm>
            <a:off x="1143000" y="3429000"/>
            <a:ext cx="762000" cy="609600"/>
          </a:xfrm>
          <a:prstGeom prst="rect">
            <a:avLst/>
          </a:prstGeom>
          <a:solidFill>
            <a:srgbClr val="EAEAEA"/>
          </a:solidFill>
          <a:ln w="12700">
            <a:solidFill>
              <a:schemeClr val="tx1"/>
            </a:solidFill>
            <a:miter lim="800000"/>
            <a:headEnd type="none" w="sm" len="sm"/>
            <a:tailEnd type="none" w="sm" len="sm"/>
          </a:ln>
          <a:effectLst/>
        </p:spPr>
        <p:txBody>
          <a:bodyPr wrap="none" anchor="ctr"/>
          <a:lstStyle/>
          <a:p>
            <a:endParaRPr lang="en-US"/>
          </a:p>
        </p:txBody>
      </p:sp>
      <p:sp>
        <p:nvSpPr>
          <p:cNvPr id="14355" name="Line 19"/>
          <p:cNvSpPr>
            <a:spLocks noChangeShapeType="1"/>
          </p:cNvSpPr>
          <p:nvPr/>
        </p:nvSpPr>
        <p:spPr bwMode="auto">
          <a:xfrm flipV="1">
            <a:off x="2011363" y="5303838"/>
            <a:ext cx="2789237" cy="0"/>
          </a:xfrm>
          <a:prstGeom prst="line">
            <a:avLst/>
          </a:prstGeom>
          <a:noFill/>
          <a:ln w="22225">
            <a:solidFill>
              <a:schemeClr val="tx1"/>
            </a:solidFill>
            <a:round/>
            <a:headEnd type="none" w="sm" len="sm"/>
            <a:tailEnd type="none" w="med" len="lg"/>
          </a:ln>
          <a:effectLst/>
        </p:spPr>
        <p:txBody>
          <a:bodyPr/>
          <a:lstStyle/>
          <a:p>
            <a:endParaRPr lang="en-US"/>
          </a:p>
        </p:txBody>
      </p:sp>
      <p:sp>
        <p:nvSpPr>
          <p:cNvPr id="14356" name="Line 20"/>
          <p:cNvSpPr>
            <a:spLocks noChangeShapeType="1"/>
          </p:cNvSpPr>
          <p:nvPr/>
        </p:nvSpPr>
        <p:spPr bwMode="auto">
          <a:xfrm>
            <a:off x="2011363" y="4983163"/>
            <a:ext cx="2286000" cy="0"/>
          </a:xfrm>
          <a:prstGeom prst="line">
            <a:avLst/>
          </a:prstGeom>
          <a:noFill/>
          <a:ln w="22225">
            <a:solidFill>
              <a:srgbClr val="FF0000"/>
            </a:solidFill>
            <a:round/>
            <a:headEnd type="none" w="sm" len="sm"/>
            <a:tailEnd type="none" w="med" len="lg"/>
          </a:ln>
          <a:effectLst/>
        </p:spPr>
        <p:txBody>
          <a:bodyPr/>
          <a:lstStyle/>
          <a:p>
            <a:endParaRPr lang="en-US"/>
          </a:p>
        </p:txBody>
      </p:sp>
      <p:sp>
        <p:nvSpPr>
          <p:cNvPr id="14357" name="Line 21"/>
          <p:cNvSpPr>
            <a:spLocks noChangeShapeType="1"/>
          </p:cNvSpPr>
          <p:nvPr/>
        </p:nvSpPr>
        <p:spPr bwMode="auto">
          <a:xfrm>
            <a:off x="1920875" y="3703638"/>
            <a:ext cx="1527175" cy="0"/>
          </a:xfrm>
          <a:prstGeom prst="line">
            <a:avLst/>
          </a:prstGeom>
          <a:noFill/>
          <a:ln w="22225">
            <a:solidFill>
              <a:srgbClr val="339966"/>
            </a:solidFill>
            <a:round/>
            <a:headEnd type="none" w="sm" len="sm"/>
            <a:tailEnd type="none" w="med" len="lg"/>
          </a:ln>
          <a:effectLst/>
        </p:spPr>
        <p:txBody>
          <a:bodyPr/>
          <a:lstStyle/>
          <a:p>
            <a:endParaRPr lang="en-US"/>
          </a:p>
        </p:txBody>
      </p:sp>
      <p:sp>
        <p:nvSpPr>
          <p:cNvPr id="14358" name="Line 22"/>
          <p:cNvSpPr>
            <a:spLocks noChangeShapeType="1"/>
          </p:cNvSpPr>
          <p:nvPr/>
        </p:nvSpPr>
        <p:spPr bwMode="auto">
          <a:xfrm flipV="1">
            <a:off x="1371600" y="3884613"/>
            <a:ext cx="153988" cy="1587"/>
          </a:xfrm>
          <a:prstGeom prst="line">
            <a:avLst/>
          </a:prstGeom>
          <a:noFill/>
          <a:ln w="22225">
            <a:solidFill>
              <a:srgbClr val="000000"/>
            </a:solidFill>
            <a:round/>
            <a:headEnd type="none" w="sm" len="sm"/>
            <a:tailEnd type="none" w="med" len="lg"/>
          </a:ln>
          <a:effectLst/>
        </p:spPr>
        <p:txBody>
          <a:bodyPr/>
          <a:lstStyle/>
          <a:p>
            <a:endParaRPr lang="en-US"/>
          </a:p>
        </p:txBody>
      </p:sp>
      <p:sp>
        <p:nvSpPr>
          <p:cNvPr id="14359" name="Line 23"/>
          <p:cNvSpPr>
            <a:spLocks noChangeShapeType="1"/>
          </p:cNvSpPr>
          <p:nvPr/>
        </p:nvSpPr>
        <p:spPr bwMode="auto">
          <a:xfrm flipV="1">
            <a:off x="1524000" y="3581400"/>
            <a:ext cx="76200" cy="304800"/>
          </a:xfrm>
          <a:prstGeom prst="line">
            <a:avLst/>
          </a:prstGeom>
          <a:noFill/>
          <a:ln w="22225">
            <a:solidFill>
              <a:srgbClr val="000000"/>
            </a:solidFill>
            <a:round/>
            <a:headEnd type="none" w="sm" len="sm"/>
            <a:tailEnd type="none" w="med" len="lg"/>
          </a:ln>
          <a:effectLst/>
        </p:spPr>
        <p:txBody>
          <a:bodyPr/>
          <a:lstStyle/>
          <a:p>
            <a:endParaRPr lang="en-US"/>
          </a:p>
        </p:txBody>
      </p:sp>
      <p:sp>
        <p:nvSpPr>
          <p:cNvPr id="14360" name="Line 24"/>
          <p:cNvSpPr>
            <a:spLocks noChangeShapeType="1"/>
          </p:cNvSpPr>
          <p:nvPr/>
        </p:nvSpPr>
        <p:spPr bwMode="auto">
          <a:xfrm>
            <a:off x="1600200" y="3581400"/>
            <a:ext cx="152400" cy="0"/>
          </a:xfrm>
          <a:prstGeom prst="line">
            <a:avLst/>
          </a:prstGeom>
          <a:noFill/>
          <a:ln w="22225">
            <a:solidFill>
              <a:srgbClr val="000000"/>
            </a:solidFill>
            <a:round/>
            <a:headEnd type="none" w="sm" len="sm"/>
            <a:tailEnd type="none" w="med" len="lg"/>
          </a:ln>
          <a:effectLst/>
        </p:spPr>
        <p:txBody>
          <a:bodyPr/>
          <a:lstStyle/>
          <a:p>
            <a:endParaRPr lang="en-US"/>
          </a:p>
        </p:txBody>
      </p:sp>
      <p:sp>
        <p:nvSpPr>
          <p:cNvPr id="14361" name="Line 25"/>
          <p:cNvSpPr>
            <a:spLocks noChangeShapeType="1"/>
          </p:cNvSpPr>
          <p:nvPr/>
        </p:nvSpPr>
        <p:spPr bwMode="auto">
          <a:xfrm>
            <a:off x="1447800" y="3733800"/>
            <a:ext cx="228600" cy="0"/>
          </a:xfrm>
          <a:prstGeom prst="line">
            <a:avLst/>
          </a:prstGeom>
          <a:noFill/>
          <a:ln w="9525">
            <a:solidFill>
              <a:srgbClr val="000000"/>
            </a:solidFill>
            <a:round/>
            <a:headEnd type="none" w="sm" len="sm"/>
            <a:tailEnd type="none" w="med" len="lg"/>
          </a:ln>
          <a:effectLst/>
        </p:spPr>
        <p:txBody>
          <a:bodyPr/>
          <a:lstStyle/>
          <a:p>
            <a:endParaRPr lang="en-US"/>
          </a:p>
        </p:txBody>
      </p:sp>
      <p:sp>
        <p:nvSpPr>
          <p:cNvPr id="14362" name="Text Box 26"/>
          <p:cNvSpPr txBox="1">
            <a:spLocks noChangeArrowheads="1"/>
          </p:cNvSpPr>
          <p:nvPr/>
        </p:nvSpPr>
        <p:spPr bwMode="auto">
          <a:xfrm>
            <a:off x="1143000" y="3505200"/>
            <a:ext cx="247650" cy="501650"/>
          </a:xfrm>
          <a:prstGeom prst="rect">
            <a:avLst/>
          </a:prstGeom>
          <a:noFill/>
          <a:ln w="22225">
            <a:noFill/>
            <a:miter lim="800000"/>
            <a:headEnd type="none" w="sm" len="sm"/>
            <a:tailEnd type="none" w="med" len="lg"/>
          </a:ln>
          <a:effectLst/>
        </p:spPr>
        <p:txBody>
          <a:bodyPr wrap="none">
            <a:spAutoFit/>
          </a:bodyPr>
          <a:lstStyle/>
          <a:p>
            <a:pPr algn="l"/>
            <a:r>
              <a:rPr lang="en-US" sz="900" b="1"/>
              <a:t>1</a:t>
            </a:r>
          </a:p>
          <a:p>
            <a:pPr algn="l"/>
            <a:endParaRPr lang="en-US" sz="900" b="1"/>
          </a:p>
          <a:p>
            <a:pPr algn="l"/>
            <a:r>
              <a:rPr lang="en-US" sz="900" b="1"/>
              <a:t>0</a:t>
            </a:r>
          </a:p>
        </p:txBody>
      </p:sp>
      <p:sp>
        <p:nvSpPr>
          <p:cNvPr id="14364" name="Rectangle 28"/>
          <p:cNvSpPr>
            <a:spLocks noChangeArrowheads="1"/>
          </p:cNvSpPr>
          <p:nvPr/>
        </p:nvSpPr>
        <p:spPr bwMode="auto">
          <a:xfrm>
            <a:off x="1279525" y="4800600"/>
            <a:ext cx="762000" cy="609600"/>
          </a:xfrm>
          <a:prstGeom prst="rect">
            <a:avLst/>
          </a:prstGeom>
          <a:solidFill>
            <a:srgbClr val="EAEAEA"/>
          </a:solidFill>
          <a:ln w="12700">
            <a:solidFill>
              <a:schemeClr val="tx1"/>
            </a:solidFill>
            <a:miter lim="800000"/>
            <a:headEnd type="none" w="sm" len="sm"/>
            <a:tailEnd type="none" w="sm" len="sm"/>
          </a:ln>
          <a:effectLst/>
        </p:spPr>
        <p:txBody>
          <a:bodyPr wrap="none" anchor="ctr"/>
          <a:lstStyle/>
          <a:p>
            <a:endParaRPr lang="en-US"/>
          </a:p>
        </p:txBody>
      </p:sp>
      <p:sp>
        <p:nvSpPr>
          <p:cNvPr id="14365" name="Line 29"/>
          <p:cNvSpPr>
            <a:spLocks noChangeShapeType="1"/>
          </p:cNvSpPr>
          <p:nvPr/>
        </p:nvSpPr>
        <p:spPr bwMode="auto">
          <a:xfrm flipV="1">
            <a:off x="4297363" y="4525963"/>
            <a:ext cx="0" cy="457200"/>
          </a:xfrm>
          <a:prstGeom prst="line">
            <a:avLst/>
          </a:prstGeom>
          <a:noFill/>
          <a:ln w="22225">
            <a:solidFill>
              <a:srgbClr val="FF0000"/>
            </a:solidFill>
            <a:round/>
            <a:headEnd/>
            <a:tailEnd type="triangle" w="med" len="lg"/>
          </a:ln>
          <a:effectLst/>
        </p:spPr>
        <p:txBody>
          <a:bodyPr/>
          <a:lstStyle/>
          <a:p>
            <a:endParaRPr lang="en-US"/>
          </a:p>
        </p:txBody>
      </p:sp>
      <p:sp>
        <p:nvSpPr>
          <p:cNvPr id="14366" name="Line 30"/>
          <p:cNvSpPr>
            <a:spLocks noChangeShapeType="1"/>
          </p:cNvSpPr>
          <p:nvPr/>
        </p:nvSpPr>
        <p:spPr bwMode="auto">
          <a:xfrm flipV="1">
            <a:off x="4800600" y="4525963"/>
            <a:ext cx="0" cy="777875"/>
          </a:xfrm>
          <a:prstGeom prst="line">
            <a:avLst/>
          </a:prstGeom>
          <a:noFill/>
          <a:ln w="22225">
            <a:solidFill>
              <a:schemeClr val="tx1"/>
            </a:solidFill>
            <a:round/>
            <a:headEnd/>
            <a:tailEnd type="triangle" w="med" len="lg"/>
          </a:ln>
          <a:effectLst/>
        </p:spPr>
        <p:txBody>
          <a:bodyPr/>
          <a:lstStyle/>
          <a:p>
            <a:endParaRPr lang="en-US"/>
          </a:p>
        </p:txBody>
      </p:sp>
      <p:sp>
        <p:nvSpPr>
          <p:cNvPr id="14367" name="Text Box 31"/>
          <p:cNvSpPr txBox="1">
            <a:spLocks noChangeArrowheads="1"/>
          </p:cNvSpPr>
          <p:nvPr/>
        </p:nvSpPr>
        <p:spPr bwMode="auto">
          <a:xfrm>
            <a:off x="2057400" y="4664075"/>
            <a:ext cx="303213" cy="825500"/>
          </a:xfrm>
          <a:prstGeom prst="rect">
            <a:avLst/>
          </a:prstGeom>
          <a:noFill/>
          <a:ln w="9525">
            <a:noFill/>
            <a:miter lim="800000"/>
            <a:headEnd/>
            <a:tailEnd/>
          </a:ln>
          <a:effectLst/>
        </p:spPr>
        <p:txBody>
          <a:bodyPr wrap="none">
            <a:spAutoFit/>
          </a:bodyPr>
          <a:lstStyle/>
          <a:p>
            <a:pPr algn="l" eaLnBrk="1" hangingPunct="1"/>
            <a:r>
              <a:rPr lang="en-US" sz="1600">
                <a:solidFill>
                  <a:srgbClr val="FF0000"/>
                </a:solidFill>
              </a:rPr>
              <a:t>+</a:t>
            </a:r>
          </a:p>
          <a:p>
            <a:pPr algn="l" eaLnBrk="1" hangingPunct="1"/>
            <a:endParaRPr lang="en-US" sz="1600">
              <a:solidFill>
                <a:srgbClr val="FF0000"/>
              </a:solidFill>
            </a:endParaRPr>
          </a:p>
          <a:p>
            <a:pPr algn="l" eaLnBrk="1" hangingPunct="1"/>
            <a:r>
              <a:rPr lang="en-US" sz="1600"/>
              <a:t>_</a:t>
            </a:r>
          </a:p>
        </p:txBody>
      </p:sp>
      <p:sp>
        <p:nvSpPr>
          <p:cNvPr id="14368" name="Line 32"/>
          <p:cNvSpPr>
            <a:spLocks noChangeShapeType="1"/>
          </p:cNvSpPr>
          <p:nvPr/>
        </p:nvSpPr>
        <p:spPr bwMode="auto">
          <a:xfrm flipV="1">
            <a:off x="1463675" y="4937125"/>
            <a:ext cx="0" cy="320675"/>
          </a:xfrm>
          <a:prstGeom prst="line">
            <a:avLst/>
          </a:prstGeom>
          <a:noFill/>
          <a:ln w="19050">
            <a:solidFill>
              <a:schemeClr val="tx1"/>
            </a:solidFill>
            <a:round/>
            <a:headEnd/>
            <a:tailEnd/>
          </a:ln>
          <a:effectLst/>
        </p:spPr>
        <p:txBody>
          <a:bodyPr/>
          <a:lstStyle/>
          <a:p>
            <a:endParaRPr lang="en-US"/>
          </a:p>
        </p:txBody>
      </p:sp>
      <p:sp>
        <p:nvSpPr>
          <p:cNvPr id="14369" name="Line 33"/>
          <p:cNvSpPr>
            <a:spLocks noChangeShapeType="1"/>
          </p:cNvSpPr>
          <p:nvPr/>
        </p:nvSpPr>
        <p:spPr bwMode="auto">
          <a:xfrm>
            <a:off x="1462088" y="4935538"/>
            <a:ext cx="92075" cy="0"/>
          </a:xfrm>
          <a:prstGeom prst="line">
            <a:avLst/>
          </a:prstGeom>
          <a:noFill/>
          <a:ln w="19050">
            <a:solidFill>
              <a:schemeClr val="tx1"/>
            </a:solidFill>
            <a:round/>
            <a:headEnd/>
            <a:tailEnd/>
          </a:ln>
          <a:effectLst/>
        </p:spPr>
        <p:txBody>
          <a:bodyPr/>
          <a:lstStyle/>
          <a:p>
            <a:endParaRPr lang="en-US"/>
          </a:p>
        </p:txBody>
      </p:sp>
      <p:sp>
        <p:nvSpPr>
          <p:cNvPr id="14370" name="Line 34"/>
          <p:cNvSpPr>
            <a:spLocks noChangeShapeType="1"/>
          </p:cNvSpPr>
          <p:nvPr/>
        </p:nvSpPr>
        <p:spPr bwMode="auto">
          <a:xfrm flipH="1">
            <a:off x="1552575" y="4937125"/>
            <a:ext cx="1588" cy="319088"/>
          </a:xfrm>
          <a:prstGeom prst="line">
            <a:avLst/>
          </a:prstGeom>
          <a:noFill/>
          <a:ln w="19050">
            <a:solidFill>
              <a:schemeClr val="tx1"/>
            </a:solidFill>
            <a:round/>
            <a:headEnd/>
            <a:tailEnd/>
          </a:ln>
          <a:effectLst/>
        </p:spPr>
        <p:txBody>
          <a:bodyPr/>
          <a:lstStyle/>
          <a:p>
            <a:endParaRPr lang="en-US"/>
          </a:p>
        </p:txBody>
      </p:sp>
      <p:sp>
        <p:nvSpPr>
          <p:cNvPr id="14371" name="Line 35"/>
          <p:cNvSpPr>
            <a:spLocks noChangeShapeType="1"/>
          </p:cNvSpPr>
          <p:nvPr/>
        </p:nvSpPr>
        <p:spPr bwMode="auto">
          <a:xfrm>
            <a:off x="1554163" y="5257800"/>
            <a:ext cx="46037" cy="0"/>
          </a:xfrm>
          <a:prstGeom prst="line">
            <a:avLst/>
          </a:prstGeom>
          <a:noFill/>
          <a:ln w="19050">
            <a:solidFill>
              <a:schemeClr val="tx1"/>
            </a:solidFill>
            <a:round/>
            <a:headEnd/>
            <a:tailEnd/>
          </a:ln>
          <a:effectLst/>
        </p:spPr>
        <p:txBody>
          <a:bodyPr/>
          <a:lstStyle/>
          <a:p>
            <a:endParaRPr lang="en-US"/>
          </a:p>
        </p:txBody>
      </p:sp>
      <p:sp>
        <p:nvSpPr>
          <p:cNvPr id="14372" name="Line 36"/>
          <p:cNvSpPr>
            <a:spLocks noChangeShapeType="1"/>
          </p:cNvSpPr>
          <p:nvPr/>
        </p:nvSpPr>
        <p:spPr bwMode="auto">
          <a:xfrm flipV="1">
            <a:off x="1600200" y="4937125"/>
            <a:ext cx="0" cy="320675"/>
          </a:xfrm>
          <a:prstGeom prst="line">
            <a:avLst/>
          </a:prstGeom>
          <a:noFill/>
          <a:ln w="19050">
            <a:solidFill>
              <a:schemeClr val="tx1"/>
            </a:solidFill>
            <a:round/>
            <a:headEnd/>
            <a:tailEnd/>
          </a:ln>
          <a:effectLst/>
        </p:spPr>
        <p:txBody>
          <a:bodyPr/>
          <a:lstStyle/>
          <a:p>
            <a:endParaRPr lang="en-US"/>
          </a:p>
        </p:txBody>
      </p:sp>
      <p:sp>
        <p:nvSpPr>
          <p:cNvPr id="14373" name="Line 37"/>
          <p:cNvSpPr>
            <a:spLocks noChangeShapeType="1"/>
          </p:cNvSpPr>
          <p:nvPr/>
        </p:nvSpPr>
        <p:spPr bwMode="auto">
          <a:xfrm>
            <a:off x="1600200" y="4937125"/>
            <a:ext cx="92075" cy="0"/>
          </a:xfrm>
          <a:prstGeom prst="line">
            <a:avLst/>
          </a:prstGeom>
          <a:noFill/>
          <a:ln w="19050">
            <a:solidFill>
              <a:schemeClr val="tx1"/>
            </a:solidFill>
            <a:round/>
            <a:headEnd/>
            <a:tailEnd/>
          </a:ln>
          <a:effectLst/>
        </p:spPr>
        <p:txBody>
          <a:bodyPr/>
          <a:lstStyle/>
          <a:p>
            <a:endParaRPr lang="en-US"/>
          </a:p>
        </p:txBody>
      </p:sp>
      <p:sp>
        <p:nvSpPr>
          <p:cNvPr id="14374" name="Line 38"/>
          <p:cNvSpPr>
            <a:spLocks noChangeShapeType="1"/>
          </p:cNvSpPr>
          <p:nvPr/>
        </p:nvSpPr>
        <p:spPr bwMode="auto">
          <a:xfrm>
            <a:off x="1692275" y="4937125"/>
            <a:ext cx="0" cy="320675"/>
          </a:xfrm>
          <a:prstGeom prst="line">
            <a:avLst/>
          </a:prstGeom>
          <a:noFill/>
          <a:ln w="19050">
            <a:solidFill>
              <a:schemeClr val="tx1"/>
            </a:solidFill>
            <a:round/>
            <a:headEnd/>
            <a:tailEnd/>
          </a:ln>
          <a:effectLst/>
        </p:spPr>
        <p:txBody>
          <a:bodyPr/>
          <a:lstStyle/>
          <a:p>
            <a:endParaRPr lang="en-US"/>
          </a:p>
        </p:txBody>
      </p:sp>
      <p:sp>
        <p:nvSpPr>
          <p:cNvPr id="14376" name="Line 40"/>
          <p:cNvSpPr>
            <a:spLocks noChangeShapeType="1"/>
          </p:cNvSpPr>
          <p:nvPr/>
        </p:nvSpPr>
        <p:spPr bwMode="auto">
          <a:xfrm>
            <a:off x="1692275" y="5257800"/>
            <a:ext cx="90488" cy="0"/>
          </a:xfrm>
          <a:prstGeom prst="line">
            <a:avLst/>
          </a:prstGeom>
          <a:noFill/>
          <a:ln w="19050">
            <a:solidFill>
              <a:schemeClr val="tx1"/>
            </a:solidFill>
            <a:round/>
            <a:headEnd/>
            <a:tailEnd/>
          </a:ln>
          <a:effectLst/>
        </p:spPr>
        <p:txBody>
          <a:bodyPr/>
          <a:lstStyle/>
          <a:p>
            <a:endParaRPr lang="en-US"/>
          </a:p>
        </p:txBody>
      </p:sp>
      <p:sp>
        <p:nvSpPr>
          <p:cNvPr id="14377" name="Line 41"/>
          <p:cNvSpPr>
            <a:spLocks noChangeShapeType="1"/>
          </p:cNvSpPr>
          <p:nvPr/>
        </p:nvSpPr>
        <p:spPr bwMode="auto">
          <a:xfrm flipV="1">
            <a:off x="1782763" y="4937125"/>
            <a:ext cx="0" cy="320675"/>
          </a:xfrm>
          <a:prstGeom prst="line">
            <a:avLst/>
          </a:prstGeom>
          <a:noFill/>
          <a:ln w="19050">
            <a:solidFill>
              <a:schemeClr val="tx1"/>
            </a:solidFill>
            <a:round/>
            <a:headEnd/>
            <a:tailEnd/>
          </a:ln>
          <a:effectLst/>
        </p:spPr>
        <p:txBody>
          <a:bodyPr/>
          <a:lstStyle/>
          <a:p>
            <a:endParaRPr lang="en-US"/>
          </a:p>
        </p:txBody>
      </p:sp>
      <p:sp>
        <p:nvSpPr>
          <p:cNvPr id="14378" name="Line 42"/>
          <p:cNvSpPr>
            <a:spLocks noChangeShapeType="1"/>
          </p:cNvSpPr>
          <p:nvPr/>
        </p:nvSpPr>
        <p:spPr bwMode="auto">
          <a:xfrm>
            <a:off x="1782763" y="4937125"/>
            <a:ext cx="138112" cy="0"/>
          </a:xfrm>
          <a:prstGeom prst="line">
            <a:avLst/>
          </a:prstGeom>
          <a:noFill/>
          <a:ln w="19050">
            <a:solidFill>
              <a:schemeClr val="tx1"/>
            </a:solidFill>
            <a:round/>
            <a:headEnd/>
            <a:tailEnd/>
          </a:ln>
          <a:effectLst/>
        </p:spPr>
        <p:txBody>
          <a:bodyPr/>
          <a:lstStyle/>
          <a:p>
            <a:endParaRPr lang="en-US"/>
          </a:p>
        </p:txBody>
      </p:sp>
      <p:sp>
        <p:nvSpPr>
          <p:cNvPr id="14379" name="Line 43"/>
          <p:cNvSpPr>
            <a:spLocks noChangeShapeType="1"/>
          </p:cNvSpPr>
          <p:nvPr/>
        </p:nvSpPr>
        <p:spPr bwMode="auto">
          <a:xfrm>
            <a:off x="1920875" y="4937125"/>
            <a:ext cx="0" cy="320675"/>
          </a:xfrm>
          <a:prstGeom prst="line">
            <a:avLst/>
          </a:prstGeom>
          <a:noFill/>
          <a:ln w="19050">
            <a:solidFill>
              <a:schemeClr val="tx1"/>
            </a:solidFill>
            <a:round/>
            <a:headEnd/>
            <a:tailEnd/>
          </a:ln>
          <a:effectLst/>
        </p:spPr>
        <p:txBody>
          <a:bodyPr/>
          <a:lstStyle/>
          <a:p>
            <a:endParaRPr lang="en-US"/>
          </a:p>
        </p:txBody>
      </p:sp>
      <p:sp>
        <p:nvSpPr>
          <p:cNvPr id="14380" name="Line 44"/>
          <p:cNvSpPr>
            <a:spLocks noChangeShapeType="1"/>
          </p:cNvSpPr>
          <p:nvPr/>
        </p:nvSpPr>
        <p:spPr bwMode="auto">
          <a:xfrm flipH="1">
            <a:off x="1417638" y="5257800"/>
            <a:ext cx="46037" cy="0"/>
          </a:xfrm>
          <a:prstGeom prst="line">
            <a:avLst/>
          </a:prstGeom>
          <a:noFill/>
          <a:ln w="19050">
            <a:solidFill>
              <a:schemeClr val="tx1"/>
            </a:solidFill>
            <a:round/>
            <a:headEnd/>
            <a:tailEnd/>
          </a:ln>
          <a:effectLst/>
        </p:spPr>
        <p:txBody>
          <a:bodyPr/>
          <a:lstStyle/>
          <a:p>
            <a:endParaRPr lang="en-US"/>
          </a:p>
        </p:txBody>
      </p:sp>
      <p:sp>
        <p:nvSpPr>
          <p:cNvPr id="14381" name="Line 45"/>
          <p:cNvSpPr>
            <a:spLocks noChangeShapeType="1"/>
          </p:cNvSpPr>
          <p:nvPr/>
        </p:nvSpPr>
        <p:spPr bwMode="auto">
          <a:xfrm flipV="1">
            <a:off x="1417638" y="4937125"/>
            <a:ext cx="0" cy="320675"/>
          </a:xfrm>
          <a:prstGeom prst="line">
            <a:avLst/>
          </a:prstGeom>
          <a:noFill/>
          <a:ln w="19050">
            <a:solidFill>
              <a:schemeClr val="tx1"/>
            </a:solidFill>
            <a:round/>
            <a:headEnd/>
            <a:tailEnd/>
          </a:ln>
          <a:effectLst/>
        </p:spPr>
        <p:txBody>
          <a:bodyPr/>
          <a:lstStyle/>
          <a:p>
            <a:endParaRPr lang="en-US"/>
          </a:p>
        </p:txBody>
      </p:sp>
      <p:sp>
        <p:nvSpPr>
          <p:cNvPr id="14382" name="Line 46"/>
          <p:cNvSpPr>
            <a:spLocks noChangeShapeType="1"/>
          </p:cNvSpPr>
          <p:nvPr/>
        </p:nvSpPr>
        <p:spPr bwMode="auto">
          <a:xfrm>
            <a:off x="1920875" y="3565525"/>
            <a:ext cx="1527175" cy="0"/>
          </a:xfrm>
          <a:prstGeom prst="line">
            <a:avLst/>
          </a:prstGeom>
          <a:noFill/>
          <a:ln w="22225">
            <a:solidFill>
              <a:srgbClr val="FF0000"/>
            </a:solidFill>
            <a:round/>
            <a:headEnd type="none" w="sm" len="sm"/>
            <a:tailEnd type="none" w="med" len="lg"/>
          </a:ln>
          <a:effectLst/>
        </p:spPr>
        <p:txBody>
          <a:bodyPr/>
          <a:lstStyle/>
          <a:p>
            <a:endParaRPr lang="en-US"/>
          </a:p>
        </p:txBody>
      </p:sp>
      <p:sp>
        <p:nvSpPr>
          <p:cNvPr id="14383" name="Line 47"/>
          <p:cNvSpPr>
            <a:spLocks noChangeShapeType="1"/>
          </p:cNvSpPr>
          <p:nvPr/>
        </p:nvSpPr>
        <p:spPr bwMode="auto">
          <a:xfrm>
            <a:off x="1920875" y="3611563"/>
            <a:ext cx="1527175" cy="0"/>
          </a:xfrm>
          <a:prstGeom prst="line">
            <a:avLst/>
          </a:prstGeom>
          <a:noFill/>
          <a:ln w="22225">
            <a:solidFill>
              <a:srgbClr val="FF9900"/>
            </a:solidFill>
            <a:round/>
            <a:headEnd type="none" w="sm" len="sm"/>
            <a:tailEnd type="none" w="med" len="lg"/>
          </a:ln>
          <a:effectLst/>
        </p:spPr>
        <p:txBody>
          <a:bodyPr/>
          <a:lstStyle/>
          <a:p>
            <a:endParaRPr lang="en-US"/>
          </a:p>
        </p:txBody>
      </p:sp>
      <p:sp>
        <p:nvSpPr>
          <p:cNvPr id="14384" name="Line 48"/>
          <p:cNvSpPr>
            <a:spLocks noChangeShapeType="1"/>
          </p:cNvSpPr>
          <p:nvPr/>
        </p:nvSpPr>
        <p:spPr bwMode="auto">
          <a:xfrm>
            <a:off x="1920875" y="3657600"/>
            <a:ext cx="1527175" cy="0"/>
          </a:xfrm>
          <a:prstGeom prst="line">
            <a:avLst/>
          </a:prstGeom>
          <a:noFill/>
          <a:ln w="22225">
            <a:solidFill>
              <a:srgbClr val="FFFF00"/>
            </a:solidFill>
            <a:round/>
            <a:headEnd type="none" w="sm" len="sm"/>
            <a:tailEnd type="none" w="med" len="lg"/>
          </a:ln>
          <a:effectLst/>
        </p:spPr>
        <p:txBody>
          <a:bodyPr/>
          <a:lstStyle/>
          <a:p>
            <a:endParaRPr lang="en-US"/>
          </a:p>
        </p:txBody>
      </p:sp>
      <p:sp>
        <p:nvSpPr>
          <p:cNvPr id="14385" name="Line 49"/>
          <p:cNvSpPr>
            <a:spLocks noChangeShapeType="1"/>
          </p:cNvSpPr>
          <p:nvPr/>
        </p:nvSpPr>
        <p:spPr bwMode="auto">
          <a:xfrm>
            <a:off x="1920875" y="3749675"/>
            <a:ext cx="1527175" cy="0"/>
          </a:xfrm>
          <a:prstGeom prst="line">
            <a:avLst/>
          </a:prstGeom>
          <a:noFill/>
          <a:ln w="22225">
            <a:solidFill>
              <a:srgbClr val="0000FF"/>
            </a:solidFill>
            <a:round/>
            <a:headEnd type="none" w="sm" len="sm"/>
            <a:tailEnd type="none" w="med" len="lg"/>
          </a:ln>
          <a:effectLst/>
        </p:spPr>
        <p:txBody>
          <a:bodyPr/>
          <a:lstStyle/>
          <a:p>
            <a:endParaRPr lang="en-US"/>
          </a:p>
        </p:txBody>
      </p:sp>
      <p:sp>
        <p:nvSpPr>
          <p:cNvPr id="14386" name="Line 50"/>
          <p:cNvSpPr>
            <a:spLocks noChangeShapeType="1"/>
          </p:cNvSpPr>
          <p:nvPr/>
        </p:nvSpPr>
        <p:spPr bwMode="auto">
          <a:xfrm>
            <a:off x="1920875" y="3794125"/>
            <a:ext cx="1527175" cy="0"/>
          </a:xfrm>
          <a:prstGeom prst="line">
            <a:avLst/>
          </a:prstGeom>
          <a:noFill/>
          <a:ln w="22225">
            <a:solidFill>
              <a:srgbClr val="6666FF"/>
            </a:solidFill>
            <a:round/>
            <a:headEnd type="none" w="sm" len="sm"/>
            <a:tailEnd type="none" w="med" len="lg"/>
          </a:ln>
          <a:effectLst/>
        </p:spPr>
        <p:txBody>
          <a:bodyPr/>
          <a:lstStyle/>
          <a:p>
            <a:endParaRPr lang="en-US"/>
          </a:p>
        </p:txBody>
      </p:sp>
      <p:sp>
        <p:nvSpPr>
          <p:cNvPr id="14387" name="Line 51"/>
          <p:cNvSpPr>
            <a:spLocks noChangeShapeType="1"/>
          </p:cNvSpPr>
          <p:nvPr/>
        </p:nvSpPr>
        <p:spPr bwMode="auto">
          <a:xfrm>
            <a:off x="1920875" y="3840163"/>
            <a:ext cx="1527175" cy="0"/>
          </a:xfrm>
          <a:prstGeom prst="line">
            <a:avLst/>
          </a:prstGeom>
          <a:noFill/>
          <a:ln w="22225">
            <a:solidFill>
              <a:srgbClr val="800080"/>
            </a:solidFill>
            <a:round/>
            <a:headEnd type="none" w="sm" len="sm"/>
            <a:tailEnd type="none" w="med" len="lg"/>
          </a:ln>
          <a:effectLst/>
        </p:spPr>
        <p:txBody>
          <a:bodyPr/>
          <a:lstStyle/>
          <a:p>
            <a:endParaRPr lang="en-US"/>
          </a:p>
        </p:txBody>
      </p:sp>
      <p:sp>
        <p:nvSpPr>
          <p:cNvPr id="14388" name="Line 52"/>
          <p:cNvSpPr>
            <a:spLocks noChangeShapeType="1"/>
          </p:cNvSpPr>
          <p:nvPr/>
        </p:nvSpPr>
        <p:spPr bwMode="auto">
          <a:xfrm>
            <a:off x="1920875" y="3886200"/>
            <a:ext cx="1527175" cy="0"/>
          </a:xfrm>
          <a:prstGeom prst="line">
            <a:avLst/>
          </a:prstGeom>
          <a:noFill/>
          <a:ln w="22225">
            <a:solidFill>
              <a:schemeClr val="tx1"/>
            </a:solidFill>
            <a:round/>
            <a:headEnd type="none" w="sm" len="sm"/>
            <a:tailEnd type="none" w="med" len="lg"/>
          </a:ln>
          <a:effectLst/>
        </p:spPr>
        <p:txBody>
          <a:bodyPr/>
          <a:lstStyle/>
          <a:p>
            <a:endParaRPr lang="en-US"/>
          </a:p>
        </p:txBody>
      </p:sp>
      <p:sp>
        <p:nvSpPr>
          <p:cNvPr id="14344" name="Rectangle 8"/>
          <p:cNvSpPr>
            <a:spLocks noChangeArrowheads="1"/>
          </p:cNvSpPr>
          <p:nvPr/>
        </p:nvSpPr>
        <p:spPr bwMode="auto">
          <a:xfrm>
            <a:off x="3429000" y="2819400"/>
            <a:ext cx="2362200" cy="1676400"/>
          </a:xfrm>
          <a:prstGeom prst="rect">
            <a:avLst/>
          </a:prstGeom>
          <a:solidFill>
            <a:srgbClr val="FF99CC"/>
          </a:solidFill>
          <a:ln w="12700">
            <a:solidFill>
              <a:schemeClr val="tx1"/>
            </a:solidFill>
            <a:miter lim="800000"/>
            <a:headEnd type="none" w="sm" len="sm"/>
            <a:tailEnd type="none" w="sm" len="sm"/>
          </a:ln>
          <a:effectLst/>
        </p:spPr>
        <p:txBody>
          <a:bodyPr wrap="none" anchor="ctr"/>
          <a:lstStyle/>
          <a:p>
            <a:r>
              <a:rPr lang="en-US" sz="1600" b="1"/>
              <a:t>Receptor</a:t>
            </a:r>
          </a:p>
          <a:p>
            <a:r>
              <a:rPr lang="en-US" sz="1600" b="1"/>
              <a:t> of </a:t>
            </a:r>
          </a:p>
          <a:p>
            <a:r>
              <a:rPr lang="en-US" sz="1600" b="1"/>
              <a:t>Electromagnetic</a:t>
            </a:r>
          </a:p>
          <a:p>
            <a:r>
              <a:rPr lang="en-US" sz="1600" b="1"/>
              <a:t>Energy</a:t>
            </a:r>
          </a:p>
        </p:txBody>
      </p:sp>
      <p:sp>
        <p:nvSpPr>
          <p:cNvPr id="14350" name="Oval 14"/>
          <p:cNvSpPr>
            <a:spLocks noChangeArrowheads="1"/>
          </p:cNvSpPr>
          <p:nvPr/>
        </p:nvSpPr>
        <p:spPr bwMode="auto">
          <a:xfrm>
            <a:off x="5562600" y="2895600"/>
            <a:ext cx="2971800" cy="2667000"/>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14351" name="Oval 15"/>
          <p:cNvSpPr>
            <a:spLocks noChangeArrowheads="1"/>
          </p:cNvSpPr>
          <p:nvPr/>
        </p:nvSpPr>
        <p:spPr bwMode="auto">
          <a:xfrm>
            <a:off x="6019800" y="3505200"/>
            <a:ext cx="2133600" cy="2057400"/>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14349" name="Oval 13"/>
          <p:cNvSpPr>
            <a:spLocks noChangeArrowheads="1"/>
          </p:cNvSpPr>
          <p:nvPr/>
        </p:nvSpPr>
        <p:spPr bwMode="auto">
          <a:xfrm>
            <a:off x="6324600" y="4191000"/>
            <a:ext cx="1524000" cy="1371600"/>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14348" name="Oval 12"/>
          <p:cNvSpPr>
            <a:spLocks noChangeArrowheads="1"/>
          </p:cNvSpPr>
          <p:nvPr/>
        </p:nvSpPr>
        <p:spPr bwMode="auto">
          <a:xfrm>
            <a:off x="6629400" y="4724400"/>
            <a:ext cx="914400" cy="838200"/>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14347" name="Oval 11"/>
          <p:cNvSpPr>
            <a:spLocks noChangeArrowheads="1"/>
          </p:cNvSpPr>
          <p:nvPr/>
        </p:nvSpPr>
        <p:spPr bwMode="auto">
          <a:xfrm>
            <a:off x="6858000" y="5105400"/>
            <a:ext cx="457200" cy="457200"/>
          </a:xfrm>
          <a:prstGeom prst="ellipse">
            <a:avLst/>
          </a:prstGeom>
          <a:noFill/>
          <a:ln w="15875">
            <a:solidFill>
              <a:srgbClr val="0000FF"/>
            </a:solidFill>
            <a:round/>
            <a:headEnd type="none" w="sm" len="sm"/>
            <a:tailEnd type="none" w="sm" len="sm"/>
          </a:ln>
          <a:effectLst/>
        </p:spPr>
        <p:txBody>
          <a:bodyPr wrap="none" anchor="ctr"/>
          <a:lstStyle/>
          <a:p>
            <a:endParaRPr lang="en-US"/>
          </a:p>
        </p:txBody>
      </p:sp>
      <p:sp>
        <p:nvSpPr>
          <p:cNvPr id="14346" name="Line 10"/>
          <p:cNvSpPr>
            <a:spLocks noChangeShapeType="1"/>
          </p:cNvSpPr>
          <p:nvPr/>
        </p:nvSpPr>
        <p:spPr bwMode="auto">
          <a:xfrm>
            <a:off x="7086600" y="4495800"/>
            <a:ext cx="0" cy="1066800"/>
          </a:xfrm>
          <a:prstGeom prst="line">
            <a:avLst/>
          </a:prstGeom>
          <a:noFill/>
          <a:ln w="19050">
            <a:solidFill>
              <a:schemeClr val="tx1"/>
            </a:solidFill>
            <a:round/>
            <a:headEnd type="none" w="sm" len="sm"/>
            <a:tailEnd type="none" w="sm" len="sm"/>
          </a:ln>
          <a:effectLst/>
        </p:spPr>
        <p:txBody>
          <a:bodyPr/>
          <a:lstStyle/>
          <a:p>
            <a:endParaRPr lang="en-US"/>
          </a:p>
        </p:txBody>
      </p:sp>
      <p:sp>
        <p:nvSpPr>
          <p:cNvPr id="14352" name="Rectangle 16"/>
          <p:cNvSpPr>
            <a:spLocks noChangeArrowheads="1"/>
          </p:cNvSpPr>
          <p:nvPr/>
        </p:nvSpPr>
        <p:spPr bwMode="auto">
          <a:xfrm>
            <a:off x="6629400" y="5562600"/>
            <a:ext cx="914400" cy="1524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4390" name="Text Box 54"/>
          <p:cNvSpPr txBox="1">
            <a:spLocks noChangeArrowheads="1"/>
          </p:cNvSpPr>
          <p:nvPr/>
        </p:nvSpPr>
        <p:spPr bwMode="auto">
          <a:xfrm>
            <a:off x="2578100" y="5543550"/>
            <a:ext cx="2921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1</a:t>
            </a:r>
          </a:p>
        </p:txBody>
      </p:sp>
      <p:sp>
        <p:nvSpPr>
          <p:cNvPr id="14391" name="Text Box 55"/>
          <p:cNvSpPr txBox="1">
            <a:spLocks noChangeArrowheads="1"/>
          </p:cNvSpPr>
          <p:nvPr/>
        </p:nvSpPr>
        <p:spPr bwMode="auto">
          <a:xfrm>
            <a:off x="3408363" y="2297113"/>
            <a:ext cx="2921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2</a:t>
            </a:r>
          </a:p>
        </p:txBody>
      </p:sp>
      <p:sp>
        <p:nvSpPr>
          <p:cNvPr id="14392" name="Text Box 56"/>
          <p:cNvSpPr txBox="1">
            <a:spLocks noChangeArrowheads="1"/>
          </p:cNvSpPr>
          <p:nvPr/>
        </p:nvSpPr>
        <p:spPr bwMode="auto">
          <a:xfrm>
            <a:off x="3814763" y="3135313"/>
            <a:ext cx="2921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7" name="Rectangle 17"/>
          <p:cNvSpPr>
            <a:spLocks noGrp="1" noChangeArrowheads="1"/>
          </p:cNvSpPr>
          <p:nvPr>
            <p:ph type="title"/>
          </p:nvPr>
        </p:nvSpPr>
        <p:spPr/>
        <p:txBody>
          <a:bodyPr/>
          <a:lstStyle/>
          <a:p>
            <a:r>
              <a:rPr lang="en-US"/>
              <a:t>Source of Electromagnetic Energy</a:t>
            </a:r>
          </a:p>
        </p:txBody>
      </p:sp>
      <p:sp>
        <p:nvSpPr>
          <p:cNvPr id="20487" name="Rectangle 7"/>
          <p:cNvSpPr>
            <a:spLocks noChangeArrowheads="1"/>
          </p:cNvSpPr>
          <p:nvPr/>
        </p:nvSpPr>
        <p:spPr bwMode="auto">
          <a:xfrm>
            <a:off x="923925" y="1419225"/>
            <a:ext cx="7315200" cy="4572000"/>
          </a:xfrm>
          <a:prstGeom prst="rect">
            <a:avLst/>
          </a:prstGeom>
          <a:solidFill>
            <a:srgbClr val="3366FF">
              <a:alpha val="25000"/>
            </a:srgbClr>
          </a:solidFill>
          <a:ln w="12700">
            <a:solidFill>
              <a:schemeClr val="tx1"/>
            </a:solidFill>
            <a:miter lim="800000"/>
            <a:headEnd type="none" w="sm" len="sm"/>
            <a:tailEnd type="none" w="sm" len="sm"/>
          </a:ln>
          <a:effectLst/>
        </p:spPr>
        <p:txBody>
          <a:bodyPr wrap="none" anchor="ctr"/>
          <a:lstStyle/>
          <a:p>
            <a:endParaRPr lang="en-US"/>
          </a:p>
        </p:txBody>
      </p:sp>
      <p:sp>
        <p:nvSpPr>
          <p:cNvPr id="20495" name="Text Box 15"/>
          <p:cNvSpPr txBox="1">
            <a:spLocks noChangeArrowheads="1"/>
          </p:cNvSpPr>
          <p:nvPr/>
        </p:nvSpPr>
        <p:spPr bwMode="auto">
          <a:xfrm>
            <a:off x="5334000" y="1009650"/>
            <a:ext cx="3400425" cy="5191125"/>
          </a:xfrm>
          <a:prstGeom prst="rect">
            <a:avLst/>
          </a:prstGeom>
          <a:solidFill>
            <a:srgbClr val="CCFFCC"/>
          </a:solidFill>
          <a:ln w="12700">
            <a:solidFill>
              <a:schemeClr val="tx1"/>
            </a:solidFill>
            <a:miter lim="800000"/>
            <a:headEnd type="none" w="sm" len="sm"/>
            <a:tailEnd type="none" w="sm" len="sm"/>
          </a:ln>
          <a:effectLst/>
        </p:spPr>
        <p:txBody>
          <a:bodyPr>
            <a:spAutoFit/>
          </a:bodyPr>
          <a:lstStyle/>
          <a:p>
            <a:pPr>
              <a:lnSpc>
                <a:spcPct val="150000"/>
              </a:lnSpc>
            </a:pPr>
            <a:r>
              <a:rPr lang="en-US" sz="2000" b="1"/>
              <a:t>RF generating sources</a:t>
            </a:r>
          </a:p>
          <a:p>
            <a:pPr algn="l">
              <a:lnSpc>
                <a:spcPct val="150000"/>
              </a:lnSpc>
            </a:pPr>
            <a:r>
              <a:rPr lang="en-US" sz="2000" u="sng">
                <a:solidFill>
                  <a:srgbClr val="008000"/>
                </a:solidFill>
              </a:rPr>
              <a:t>Intentional radiators</a:t>
            </a:r>
          </a:p>
          <a:p>
            <a:pPr algn="l">
              <a:lnSpc>
                <a:spcPct val="150000"/>
              </a:lnSpc>
              <a:buFontTx/>
              <a:buChar char="•"/>
            </a:pPr>
            <a:r>
              <a:rPr lang="en-US"/>
              <a:t> cell phones</a:t>
            </a:r>
          </a:p>
          <a:p>
            <a:pPr algn="l">
              <a:lnSpc>
                <a:spcPct val="150000"/>
              </a:lnSpc>
              <a:buFontTx/>
              <a:buChar char="•"/>
            </a:pPr>
            <a:r>
              <a:rPr lang="en-US"/>
              <a:t> transmitters &amp; transceivers</a:t>
            </a:r>
          </a:p>
          <a:p>
            <a:pPr algn="l">
              <a:lnSpc>
                <a:spcPct val="150000"/>
              </a:lnSpc>
              <a:buFontTx/>
              <a:buChar char="•"/>
            </a:pPr>
            <a:r>
              <a:rPr lang="en-US"/>
              <a:t> wireless routers, peripherals</a:t>
            </a:r>
          </a:p>
          <a:p>
            <a:pPr algn="l">
              <a:lnSpc>
                <a:spcPct val="150000"/>
              </a:lnSpc>
            </a:pPr>
            <a:r>
              <a:rPr lang="en-US" sz="2000" u="sng">
                <a:solidFill>
                  <a:srgbClr val="FF3300"/>
                </a:solidFill>
              </a:rPr>
              <a:t>Unintentional radiators</a:t>
            </a:r>
          </a:p>
          <a:p>
            <a:pPr algn="l">
              <a:lnSpc>
                <a:spcPct val="150000"/>
              </a:lnSpc>
              <a:buFontTx/>
              <a:buChar char="•"/>
            </a:pPr>
            <a:r>
              <a:rPr lang="en-US"/>
              <a:t> System clocks &amp; oscillators</a:t>
            </a:r>
          </a:p>
          <a:p>
            <a:pPr algn="l">
              <a:lnSpc>
                <a:spcPct val="150000"/>
              </a:lnSpc>
              <a:buFontTx/>
              <a:buChar char="•"/>
            </a:pPr>
            <a:r>
              <a:rPr lang="en-US"/>
              <a:t> Processors &amp; logic circuits </a:t>
            </a:r>
          </a:p>
          <a:p>
            <a:pPr algn="l">
              <a:lnSpc>
                <a:spcPct val="150000"/>
              </a:lnSpc>
              <a:buFontTx/>
              <a:buChar char="•"/>
            </a:pPr>
            <a:r>
              <a:rPr lang="en-US"/>
              <a:t> Switching power supplies</a:t>
            </a:r>
          </a:p>
          <a:p>
            <a:pPr algn="l">
              <a:lnSpc>
                <a:spcPct val="150000"/>
              </a:lnSpc>
              <a:buFontTx/>
              <a:buChar char="•"/>
            </a:pPr>
            <a:r>
              <a:rPr lang="en-US"/>
              <a:t> Switching amplifiers (class D)</a:t>
            </a:r>
          </a:p>
          <a:p>
            <a:pPr algn="l">
              <a:lnSpc>
                <a:spcPct val="150000"/>
              </a:lnSpc>
              <a:buFontTx/>
              <a:buChar char="•"/>
            </a:pPr>
            <a:r>
              <a:rPr lang="en-US"/>
              <a:t> Electromechanical devices</a:t>
            </a:r>
          </a:p>
          <a:p>
            <a:pPr algn="l">
              <a:lnSpc>
                <a:spcPct val="150000"/>
              </a:lnSpc>
              <a:buFontTx/>
              <a:buChar char="•"/>
            </a:pPr>
            <a:r>
              <a:rPr lang="en-US"/>
              <a:t> Electrical power line services</a:t>
            </a:r>
          </a:p>
        </p:txBody>
      </p:sp>
      <p:grpSp>
        <p:nvGrpSpPr>
          <p:cNvPr id="20498" name="Group 18"/>
          <p:cNvGrpSpPr>
            <a:grpSpLocks/>
          </p:cNvGrpSpPr>
          <p:nvPr/>
        </p:nvGrpSpPr>
        <p:grpSpPr bwMode="auto">
          <a:xfrm>
            <a:off x="504825" y="2171700"/>
            <a:ext cx="4648200" cy="3200400"/>
            <a:chOff x="336" y="1662"/>
            <a:chExt cx="2928" cy="2016"/>
          </a:xfrm>
        </p:grpSpPr>
        <p:sp>
          <p:nvSpPr>
            <p:cNvPr id="20488" name="Rectangle 8"/>
            <p:cNvSpPr>
              <a:spLocks noChangeArrowheads="1"/>
            </p:cNvSpPr>
            <p:nvPr/>
          </p:nvSpPr>
          <p:spPr bwMode="auto">
            <a:xfrm>
              <a:off x="336" y="1662"/>
              <a:ext cx="2928" cy="2016"/>
            </a:xfrm>
            <a:prstGeom prst="rect">
              <a:avLst/>
            </a:prstGeom>
            <a:solidFill>
              <a:srgbClr val="CC66FF"/>
            </a:solidFill>
            <a:ln w="12700">
              <a:solidFill>
                <a:schemeClr val="tx1"/>
              </a:solidFill>
              <a:miter lim="800000"/>
              <a:headEnd type="none" w="sm" len="sm"/>
              <a:tailEnd type="none" w="sm" len="sm"/>
            </a:ln>
            <a:effectLst/>
          </p:spPr>
          <p:txBody>
            <a:bodyPr wrap="none" anchor="ctr"/>
            <a:lstStyle/>
            <a:p>
              <a:endParaRPr lang="en-US"/>
            </a:p>
          </p:txBody>
        </p:sp>
        <p:pic>
          <p:nvPicPr>
            <p:cNvPr id="20490" name="Picture 10"/>
            <p:cNvPicPr>
              <a:picLocks noChangeAspect="1" noChangeArrowheads="1"/>
            </p:cNvPicPr>
            <p:nvPr/>
          </p:nvPicPr>
          <p:blipFill>
            <a:blip r:embed="rId3" cstate="print"/>
            <a:srcRect/>
            <a:stretch>
              <a:fillRect/>
            </a:stretch>
          </p:blipFill>
          <p:spPr bwMode="auto">
            <a:xfrm>
              <a:off x="480" y="1806"/>
              <a:ext cx="2620" cy="1744"/>
            </a:xfrm>
            <a:prstGeom prst="rect">
              <a:avLst/>
            </a:prstGeom>
            <a:noFill/>
            <a:ln w="12700">
              <a:solidFill>
                <a:schemeClr val="tx1"/>
              </a:solidFill>
              <a:miter lim="800000"/>
              <a:headEnd type="none" w="sm" len="sm"/>
              <a:tailEnd type="none" w="sm" len="sm"/>
            </a:ln>
            <a:effectLst/>
          </p:spPr>
        </p:pic>
        <p:sp>
          <p:nvSpPr>
            <p:cNvPr id="20491" name="Text Box 11"/>
            <p:cNvSpPr txBox="1">
              <a:spLocks noChangeArrowheads="1"/>
            </p:cNvSpPr>
            <p:nvPr/>
          </p:nvSpPr>
          <p:spPr bwMode="auto">
            <a:xfrm>
              <a:off x="1728" y="1854"/>
              <a:ext cx="1209" cy="326"/>
            </a:xfrm>
            <a:prstGeom prst="rect">
              <a:avLst/>
            </a:prstGeom>
            <a:noFill/>
            <a:ln w="12700">
              <a:noFill/>
              <a:miter lim="800000"/>
              <a:headEnd type="none" w="sm" len="sm"/>
              <a:tailEnd type="none" w="sm" len="sm"/>
            </a:ln>
            <a:effectLst/>
          </p:spPr>
          <p:txBody>
            <a:bodyPr wrap="none">
              <a:spAutoFit/>
            </a:bodyPr>
            <a:lstStyle/>
            <a:p>
              <a:r>
                <a:rPr lang="en-US" sz="1400"/>
                <a:t>Electromagnetic wave</a:t>
              </a:r>
            </a:p>
            <a:p>
              <a:r>
                <a:rPr lang="en-US" sz="1400"/>
                <a:t>representation</a:t>
              </a:r>
            </a:p>
          </p:txBody>
        </p:sp>
        <p:sp>
          <p:nvSpPr>
            <p:cNvPr id="20492" name="Text Box 12"/>
            <p:cNvSpPr txBox="1">
              <a:spLocks noChangeArrowheads="1"/>
            </p:cNvSpPr>
            <p:nvPr/>
          </p:nvSpPr>
          <p:spPr bwMode="auto">
            <a:xfrm>
              <a:off x="1632" y="2142"/>
              <a:ext cx="191" cy="192"/>
            </a:xfrm>
            <a:prstGeom prst="rect">
              <a:avLst/>
            </a:prstGeom>
            <a:noFill/>
            <a:ln w="12700">
              <a:noFill/>
              <a:miter lim="800000"/>
              <a:headEnd type="none" w="sm" len="sm"/>
              <a:tailEnd type="none" w="sm" len="sm"/>
            </a:ln>
            <a:effectLst/>
          </p:spPr>
          <p:txBody>
            <a:bodyPr wrap="none">
              <a:spAutoFit/>
            </a:bodyPr>
            <a:lstStyle/>
            <a:p>
              <a:pPr algn="l"/>
              <a:r>
                <a:rPr lang="en-US" sz="1400"/>
                <a:t>E</a:t>
              </a:r>
            </a:p>
          </p:txBody>
        </p:sp>
        <p:sp>
          <p:nvSpPr>
            <p:cNvPr id="20493" name="Text Box 13"/>
            <p:cNvSpPr txBox="1">
              <a:spLocks noChangeArrowheads="1"/>
            </p:cNvSpPr>
            <p:nvPr/>
          </p:nvSpPr>
          <p:spPr bwMode="auto">
            <a:xfrm>
              <a:off x="1536" y="2958"/>
              <a:ext cx="197" cy="192"/>
            </a:xfrm>
            <a:prstGeom prst="rect">
              <a:avLst/>
            </a:prstGeom>
            <a:noFill/>
            <a:ln w="12700">
              <a:noFill/>
              <a:miter lim="800000"/>
              <a:headEnd type="none" w="sm" len="sm"/>
              <a:tailEnd type="none" w="sm" len="sm"/>
            </a:ln>
            <a:effectLst/>
          </p:spPr>
          <p:txBody>
            <a:bodyPr wrap="none">
              <a:spAutoFit/>
            </a:bodyPr>
            <a:lstStyle/>
            <a:p>
              <a:pPr algn="l"/>
              <a:r>
                <a:rPr lang="en-US" sz="1400"/>
                <a:t>H</a:t>
              </a:r>
            </a:p>
          </p:txBody>
        </p:sp>
        <p:sp>
          <p:nvSpPr>
            <p:cNvPr id="20494" name="Text Box 14"/>
            <p:cNvSpPr txBox="1">
              <a:spLocks noChangeArrowheads="1"/>
            </p:cNvSpPr>
            <p:nvPr/>
          </p:nvSpPr>
          <p:spPr bwMode="auto">
            <a:xfrm>
              <a:off x="2736" y="3294"/>
              <a:ext cx="147" cy="192"/>
            </a:xfrm>
            <a:prstGeom prst="rect">
              <a:avLst/>
            </a:prstGeom>
            <a:noFill/>
            <a:ln w="12700">
              <a:noFill/>
              <a:miter lim="800000"/>
              <a:headEnd type="none" w="sm" len="sm"/>
              <a:tailEnd type="none" w="sm" len="sm"/>
            </a:ln>
            <a:effectLst/>
          </p:spPr>
          <p:txBody>
            <a:bodyPr wrap="none">
              <a:spAutoFit/>
            </a:bodyPr>
            <a:lstStyle/>
            <a:p>
              <a:pPr algn="l"/>
              <a:r>
                <a:rPr lang="en-US" sz="1400"/>
                <a:t>t</a:t>
              </a:r>
            </a:p>
          </p:txBody>
        </p:sp>
        <p:sp>
          <p:nvSpPr>
            <p:cNvPr id="20496" name="Text Box 16"/>
            <p:cNvSpPr txBox="1">
              <a:spLocks noChangeArrowheads="1"/>
            </p:cNvSpPr>
            <p:nvPr/>
          </p:nvSpPr>
          <p:spPr bwMode="auto">
            <a:xfrm>
              <a:off x="528" y="2766"/>
              <a:ext cx="981" cy="192"/>
            </a:xfrm>
            <a:prstGeom prst="rect">
              <a:avLst/>
            </a:prstGeom>
            <a:noFill/>
            <a:ln w="12700">
              <a:noFill/>
              <a:miter lim="800000"/>
              <a:headEnd type="none" w="sm" len="sm"/>
              <a:tailEnd type="none" w="sm" len="sm"/>
            </a:ln>
            <a:effectLst/>
          </p:spPr>
          <p:txBody>
            <a:bodyPr wrap="none">
              <a:spAutoFit/>
            </a:bodyPr>
            <a:lstStyle/>
            <a:p>
              <a:pPr algn="l"/>
              <a:r>
                <a:rPr lang="en-US" sz="1400"/>
                <a:t>f = 1/ t (per cycle)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0" name="Rectangle 18"/>
          <p:cNvSpPr>
            <a:spLocks noChangeArrowheads="1"/>
          </p:cNvSpPr>
          <p:nvPr/>
        </p:nvSpPr>
        <p:spPr bwMode="auto">
          <a:xfrm>
            <a:off x="257175" y="1162050"/>
            <a:ext cx="8639175" cy="4943475"/>
          </a:xfrm>
          <a:prstGeom prst="rect">
            <a:avLst/>
          </a:prstGeom>
          <a:solidFill>
            <a:srgbClr val="C0C0C0"/>
          </a:solidFill>
          <a:ln w="12700" algn="ctr">
            <a:solidFill>
              <a:schemeClr val="tx1"/>
            </a:solidFill>
            <a:miter lim="800000"/>
            <a:headEnd/>
            <a:tailEnd/>
          </a:ln>
          <a:effectLst/>
        </p:spPr>
        <p:txBody>
          <a:bodyPr wrap="none" anchor="ctr">
            <a:spAutoFit/>
          </a:bodyPr>
          <a:lstStyle/>
          <a:p>
            <a:endParaRPr lang="en-US"/>
          </a:p>
        </p:txBody>
      </p:sp>
      <p:sp>
        <p:nvSpPr>
          <p:cNvPr id="23567" name="Rectangle 15"/>
          <p:cNvSpPr>
            <a:spLocks noGrp="1" noChangeArrowheads="1"/>
          </p:cNvSpPr>
          <p:nvPr>
            <p:ph type="title"/>
          </p:nvPr>
        </p:nvSpPr>
        <p:spPr>
          <a:xfrm>
            <a:off x="1498600" y="209550"/>
            <a:ext cx="7312025" cy="838200"/>
          </a:xfrm>
        </p:spPr>
        <p:txBody>
          <a:bodyPr/>
          <a:lstStyle/>
          <a:p>
            <a:r>
              <a:rPr lang="en-US" sz="2800"/>
              <a:t>How radio frequency energy comes about in circuitry</a:t>
            </a:r>
          </a:p>
        </p:txBody>
      </p:sp>
      <p:sp>
        <p:nvSpPr>
          <p:cNvPr id="23557" name="Rectangle 5"/>
          <p:cNvSpPr>
            <a:spLocks noChangeArrowheads="1"/>
          </p:cNvSpPr>
          <p:nvPr/>
        </p:nvSpPr>
        <p:spPr bwMode="auto">
          <a:xfrm>
            <a:off x="2800350" y="1809750"/>
            <a:ext cx="0" cy="0"/>
          </a:xfrm>
          <a:prstGeom prst="rect">
            <a:avLst/>
          </a:prstGeom>
          <a:noFill/>
          <a:ln w="9525">
            <a:noFill/>
            <a:miter lim="800000"/>
            <a:headEnd/>
            <a:tailEnd/>
          </a:ln>
          <a:effectLst/>
        </p:spPr>
        <p:txBody>
          <a:bodyPr/>
          <a:lstStyle/>
          <a:p>
            <a:endParaRPr lang="en-US"/>
          </a:p>
        </p:txBody>
      </p:sp>
      <p:pic>
        <p:nvPicPr>
          <p:cNvPr id="23558" name="Picture 6"/>
          <p:cNvPicPr>
            <a:picLocks noChangeAspect="1" noChangeArrowheads="1"/>
          </p:cNvPicPr>
          <p:nvPr/>
        </p:nvPicPr>
        <p:blipFill>
          <a:blip r:embed="rId3" cstate="print"/>
          <a:srcRect/>
          <a:stretch>
            <a:fillRect/>
          </a:stretch>
        </p:blipFill>
        <p:spPr bwMode="auto">
          <a:xfrm>
            <a:off x="990600" y="4914900"/>
            <a:ext cx="1968500" cy="330200"/>
          </a:xfrm>
          <a:prstGeom prst="rect">
            <a:avLst/>
          </a:prstGeom>
          <a:solidFill>
            <a:schemeClr val="bg1"/>
          </a:solidFill>
          <a:ln w="12700">
            <a:solidFill>
              <a:schemeClr val="tx1"/>
            </a:solidFill>
            <a:miter lim="800000"/>
            <a:headEnd type="none" w="sm" len="sm"/>
            <a:tailEnd type="none" w="sm" len="sm"/>
          </a:ln>
          <a:effectLst/>
        </p:spPr>
      </p:pic>
      <p:pic>
        <p:nvPicPr>
          <p:cNvPr id="23560" name="Picture 8"/>
          <p:cNvPicPr>
            <a:picLocks noChangeAspect="1" noChangeArrowheads="1"/>
          </p:cNvPicPr>
          <p:nvPr/>
        </p:nvPicPr>
        <p:blipFill>
          <a:blip r:embed="rId4" cstate="print"/>
          <a:srcRect t="-5159" b="-5159"/>
          <a:stretch>
            <a:fillRect/>
          </a:stretch>
        </p:blipFill>
        <p:spPr bwMode="auto">
          <a:xfrm>
            <a:off x="428625" y="1390650"/>
            <a:ext cx="4781550" cy="3278188"/>
          </a:xfrm>
          <a:prstGeom prst="rect">
            <a:avLst/>
          </a:prstGeom>
          <a:solidFill>
            <a:schemeClr val="bg1"/>
          </a:solidFill>
          <a:ln w="12700">
            <a:solidFill>
              <a:schemeClr val="tx1"/>
            </a:solidFill>
            <a:miter lim="800000"/>
            <a:headEnd type="none" w="sm" len="sm"/>
            <a:tailEnd type="none" w="sm" len="sm"/>
          </a:ln>
          <a:effectLst/>
        </p:spPr>
      </p:pic>
      <p:pic>
        <p:nvPicPr>
          <p:cNvPr id="23561" name="Picture 9"/>
          <p:cNvPicPr>
            <a:picLocks noChangeAspect="1" noChangeArrowheads="1"/>
          </p:cNvPicPr>
          <p:nvPr/>
        </p:nvPicPr>
        <p:blipFill>
          <a:blip r:embed="rId5" cstate="print"/>
          <a:srcRect t="-4730" b="-7524"/>
          <a:stretch>
            <a:fillRect/>
          </a:stretch>
        </p:blipFill>
        <p:spPr bwMode="auto">
          <a:xfrm>
            <a:off x="3629025" y="1925638"/>
            <a:ext cx="5127625" cy="3578225"/>
          </a:xfrm>
          <a:prstGeom prst="rect">
            <a:avLst/>
          </a:prstGeom>
          <a:solidFill>
            <a:srgbClr val="FFFF99"/>
          </a:solidFill>
          <a:ln w="12700">
            <a:solidFill>
              <a:schemeClr val="tx1"/>
            </a:solidFill>
            <a:miter lim="800000"/>
            <a:headEnd type="none" w="sm" len="sm"/>
            <a:tailEnd type="none" w="sm" len="sm"/>
          </a:ln>
          <a:effectLst/>
        </p:spPr>
      </p:pic>
      <p:sp>
        <p:nvSpPr>
          <p:cNvPr id="23562" name="Text Box 10"/>
          <p:cNvSpPr txBox="1">
            <a:spLocks noChangeArrowheads="1"/>
          </p:cNvSpPr>
          <p:nvPr/>
        </p:nvSpPr>
        <p:spPr bwMode="auto">
          <a:xfrm>
            <a:off x="5610225" y="2609850"/>
            <a:ext cx="561975" cy="530225"/>
          </a:xfrm>
          <a:prstGeom prst="rect">
            <a:avLst/>
          </a:prstGeom>
          <a:solidFill>
            <a:schemeClr val="bg1"/>
          </a:solidFill>
          <a:ln w="12700">
            <a:solidFill>
              <a:srgbClr val="0000FF"/>
            </a:solidFill>
            <a:miter lim="800000"/>
            <a:headEnd type="none" w="sm" len="sm"/>
            <a:tailEnd type="none" w="sm" len="sm"/>
          </a:ln>
          <a:effectLst/>
        </p:spPr>
        <p:txBody>
          <a:bodyPr wrap="none">
            <a:spAutoFit/>
          </a:bodyPr>
          <a:lstStyle/>
          <a:p>
            <a:r>
              <a:rPr lang="en-US" sz="1400" u="sng">
                <a:solidFill>
                  <a:srgbClr val="0000FF"/>
                </a:solidFill>
              </a:rPr>
              <a:t>sin x</a:t>
            </a:r>
            <a:endParaRPr lang="en-US" sz="1400">
              <a:solidFill>
                <a:srgbClr val="0000FF"/>
              </a:solidFill>
            </a:endParaRPr>
          </a:p>
          <a:p>
            <a:r>
              <a:rPr lang="en-US" sz="1400">
                <a:solidFill>
                  <a:srgbClr val="0000FF"/>
                </a:solidFill>
              </a:rPr>
              <a:t>x</a:t>
            </a:r>
            <a:endParaRPr lang="en-US" sz="1400" u="sng">
              <a:solidFill>
                <a:srgbClr val="0000FF"/>
              </a:solidFill>
            </a:endParaRPr>
          </a:p>
        </p:txBody>
      </p:sp>
      <p:sp>
        <p:nvSpPr>
          <p:cNvPr id="23563" name="Text Box 11"/>
          <p:cNvSpPr txBox="1">
            <a:spLocks noChangeArrowheads="1"/>
          </p:cNvSpPr>
          <p:nvPr/>
        </p:nvSpPr>
        <p:spPr bwMode="auto">
          <a:xfrm>
            <a:off x="4772025" y="5200650"/>
            <a:ext cx="3886200" cy="304800"/>
          </a:xfrm>
          <a:prstGeom prst="rect">
            <a:avLst/>
          </a:prstGeom>
          <a:noFill/>
          <a:ln w="12700">
            <a:noFill/>
            <a:miter lim="800000"/>
            <a:headEnd type="none" w="sm" len="sm"/>
            <a:tailEnd type="none" w="sm" len="sm"/>
          </a:ln>
          <a:effectLst/>
        </p:spPr>
        <p:txBody>
          <a:bodyPr>
            <a:spAutoFit/>
          </a:bodyPr>
          <a:lstStyle/>
          <a:p>
            <a:pPr algn="l"/>
            <a:r>
              <a:rPr lang="en-US" sz="1400"/>
              <a:t>1/T</a:t>
            </a:r>
            <a:r>
              <a:rPr lang="en-US" sz="1400" baseline="-25000"/>
              <a:t>0</a:t>
            </a:r>
            <a:r>
              <a:rPr lang="en-US" sz="1400"/>
              <a:t>	2/T</a:t>
            </a:r>
            <a:r>
              <a:rPr lang="en-US" sz="1400" baseline="-25000"/>
              <a:t>0</a:t>
            </a:r>
            <a:r>
              <a:rPr lang="en-US" sz="1400"/>
              <a:t>	3/T</a:t>
            </a:r>
            <a:r>
              <a:rPr lang="en-US" sz="1400" baseline="-25000"/>
              <a:t>0</a:t>
            </a:r>
            <a:r>
              <a:rPr lang="en-US" sz="1400"/>
              <a:t>	4/T</a:t>
            </a:r>
            <a:r>
              <a:rPr lang="en-US" sz="1400" baseline="-25000"/>
              <a:t>0</a:t>
            </a:r>
            <a:endParaRPr lang="en-US" sz="1400"/>
          </a:p>
        </p:txBody>
      </p:sp>
      <p:sp>
        <p:nvSpPr>
          <p:cNvPr id="23564" name="Text Box 12"/>
          <p:cNvSpPr txBox="1">
            <a:spLocks noChangeArrowheads="1"/>
          </p:cNvSpPr>
          <p:nvPr/>
        </p:nvSpPr>
        <p:spPr bwMode="auto">
          <a:xfrm>
            <a:off x="1647825" y="4210050"/>
            <a:ext cx="355600" cy="304800"/>
          </a:xfrm>
          <a:prstGeom prst="rect">
            <a:avLst/>
          </a:prstGeom>
          <a:noFill/>
          <a:ln w="12700">
            <a:noFill/>
            <a:miter lim="800000"/>
            <a:headEnd type="none" w="sm" len="sm"/>
            <a:tailEnd type="none" w="sm" len="sm"/>
          </a:ln>
          <a:effectLst/>
        </p:spPr>
        <p:txBody>
          <a:bodyPr wrap="none">
            <a:spAutoFit/>
          </a:bodyPr>
          <a:lstStyle/>
          <a:p>
            <a:pPr algn="l"/>
            <a:r>
              <a:rPr lang="en-US" sz="1400"/>
              <a:t>T</a:t>
            </a:r>
            <a:r>
              <a:rPr lang="en-US" sz="1400" baseline="-25000"/>
              <a:t>0</a:t>
            </a:r>
            <a:endParaRPr lang="en-US" sz="1400"/>
          </a:p>
        </p:txBody>
      </p:sp>
      <p:sp>
        <p:nvSpPr>
          <p:cNvPr id="23565" name="Text Box 13"/>
          <p:cNvSpPr txBox="1">
            <a:spLocks noChangeArrowheads="1"/>
          </p:cNvSpPr>
          <p:nvPr/>
        </p:nvSpPr>
        <p:spPr bwMode="auto">
          <a:xfrm>
            <a:off x="1022350" y="5059363"/>
            <a:ext cx="184150" cy="304800"/>
          </a:xfrm>
          <a:prstGeom prst="rect">
            <a:avLst/>
          </a:prstGeom>
          <a:noFill/>
          <a:ln w="12700">
            <a:noFill/>
            <a:miter lim="800000"/>
            <a:headEnd type="none" w="sm" len="sm"/>
            <a:tailEnd type="none" w="sm" len="sm"/>
          </a:ln>
          <a:effectLst/>
        </p:spPr>
        <p:txBody>
          <a:bodyPr wrap="none">
            <a:spAutoFit/>
          </a:bodyPr>
          <a:lstStyle/>
          <a:p>
            <a:pPr algn="l"/>
            <a:endParaRPr lang="en-US" sz="1400"/>
          </a:p>
        </p:txBody>
      </p:sp>
      <p:sp>
        <p:nvSpPr>
          <p:cNvPr id="23566" name="Text Box 14"/>
          <p:cNvSpPr txBox="1">
            <a:spLocks noChangeArrowheads="1"/>
          </p:cNvSpPr>
          <p:nvPr/>
        </p:nvSpPr>
        <p:spPr bwMode="auto">
          <a:xfrm>
            <a:off x="533400" y="5381625"/>
            <a:ext cx="2927350" cy="593725"/>
          </a:xfrm>
          <a:prstGeom prst="rect">
            <a:avLst/>
          </a:prstGeom>
          <a:solidFill>
            <a:schemeClr val="bg1"/>
          </a:solidFill>
          <a:ln w="12700">
            <a:solidFill>
              <a:schemeClr val="tx1"/>
            </a:solidFill>
            <a:miter lim="800000"/>
            <a:headEnd type="none" w="sm" len="sm"/>
            <a:tailEnd type="none" w="sm" len="sm"/>
          </a:ln>
          <a:effectLst/>
        </p:spPr>
        <p:txBody>
          <a:bodyPr>
            <a:spAutoFit/>
          </a:bodyPr>
          <a:lstStyle/>
          <a:p>
            <a:r>
              <a:rPr lang="en-US" sz="1600"/>
              <a:t>Complex frequency domain in </a:t>
            </a:r>
          </a:p>
          <a:p>
            <a:r>
              <a:rPr lang="en-US" sz="1600"/>
              <a:t>Polar form</a:t>
            </a:r>
          </a:p>
        </p:txBody>
      </p:sp>
      <p:sp>
        <p:nvSpPr>
          <p:cNvPr id="23572" name="Text Box 20"/>
          <p:cNvSpPr txBox="1">
            <a:spLocks noChangeArrowheads="1"/>
          </p:cNvSpPr>
          <p:nvPr/>
        </p:nvSpPr>
        <p:spPr bwMode="auto">
          <a:xfrm>
            <a:off x="381000" y="6369050"/>
            <a:ext cx="54864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Edge rates of logic signals produce range of RF frequencies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4" name="Rectangle 20"/>
          <p:cNvSpPr>
            <a:spLocks noGrp="1" noChangeArrowheads="1"/>
          </p:cNvSpPr>
          <p:nvPr>
            <p:ph type="title"/>
          </p:nvPr>
        </p:nvSpPr>
        <p:spPr/>
        <p:txBody>
          <a:bodyPr/>
          <a:lstStyle/>
          <a:p>
            <a:r>
              <a:rPr lang="en-US"/>
              <a:t>It’s all about edge rates</a:t>
            </a:r>
          </a:p>
        </p:txBody>
      </p:sp>
      <p:sp>
        <p:nvSpPr>
          <p:cNvPr id="26636" name="Rectangle 12"/>
          <p:cNvSpPr>
            <a:spLocks noChangeArrowheads="1"/>
          </p:cNvSpPr>
          <p:nvPr/>
        </p:nvSpPr>
        <p:spPr bwMode="auto">
          <a:xfrm>
            <a:off x="685800" y="1371600"/>
            <a:ext cx="7696200" cy="4953000"/>
          </a:xfrm>
          <a:prstGeom prst="rect">
            <a:avLst/>
          </a:prstGeom>
          <a:solidFill>
            <a:srgbClr val="3366FF">
              <a:alpha val="75000"/>
            </a:srgbClr>
          </a:solidFill>
          <a:ln w="12700">
            <a:solidFill>
              <a:schemeClr val="tx1"/>
            </a:solidFill>
            <a:miter lim="800000"/>
            <a:headEnd type="none" w="sm" len="sm"/>
            <a:tailEnd type="none" w="sm" len="sm"/>
          </a:ln>
          <a:effectLst/>
        </p:spPr>
        <p:txBody>
          <a:bodyPr wrap="none" anchor="ctr"/>
          <a:lstStyle/>
          <a:p>
            <a:endParaRPr lang="en-US" sz="2400"/>
          </a:p>
        </p:txBody>
      </p:sp>
      <p:sp>
        <p:nvSpPr>
          <p:cNvPr id="26638" name="Text Box 14"/>
          <p:cNvSpPr txBox="1">
            <a:spLocks noChangeArrowheads="1"/>
          </p:cNvSpPr>
          <p:nvPr/>
        </p:nvSpPr>
        <p:spPr bwMode="auto">
          <a:xfrm>
            <a:off x="914400" y="1600200"/>
            <a:ext cx="2076450" cy="1417638"/>
          </a:xfrm>
          <a:prstGeom prst="rect">
            <a:avLst/>
          </a:prstGeom>
          <a:solidFill>
            <a:srgbClr val="00FFFF"/>
          </a:solidFill>
          <a:ln w="12700">
            <a:solidFill>
              <a:schemeClr val="tx1"/>
            </a:solidFill>
            <a:miter lim="800000"/>
            <a:headEnd type="none" w="sm" len="sm"/>
            <a:tailEnd type="none" w="sm" len="sm"/>
          </a:ln>
          <a:effectLst/>
        </p:spPr>
        <p:txBody>
          <a:bodyPr wrap="none">
            <a:spAutoFit/>
          </a:bodyPr>
          <a:lstStyle/>
          <a:p>
            <a:pPr algn="l"/>
            <a:r>
              <a:rPr lang="en-US"/>
              <a:t>A rule of thumb for</a:t>
            </a:r>
          </a:p>
          <a:p>
            <a:pPr algn="l"/>
            <a:r>
              <a:rPr lang="en-US"/>
              <a:t>digital signals and</a:t>
            </a:r>
          </a:p>
          <a:p>
            <a:pPr algn="l"/>
            <a:r>
              <a:rPr lang="en-US"/>
              <a:t>transients</a:t>
            </a:r>
          </a:p>
          <a:p>
            <a:pPr algn="l"/>
            <a:endParaRPr lang="en-US" sz="1600"/>
          </a:p>
          <a:p>
            <a:pPr algn="l"/>
            <a:endParaRPr lang="en-US" sz="1600"/>
          </a:p>
        </p:txBody>
      </p:sp>
      <p:sp>
        <p:nvSpPr>
          <p:cNvPr id="26639" name="Text Box 15"/>
          <p:cNvSpPr txBox="1">
            <a:spLocks noChangeArrowheads="1"/>
          </p:cNvSpPr>
          <p:nvPr/>
        </p:nvSpPr>
        <p:spPr bwMode="auto">
          <a:xfrm>
            <a:off x="6216650" y="1981200"/>
            <a:ext cx="1492250" cy="654050"/>
          </a:xfrm>
          <a:prstGeom prst="rect">
            <a:avLst/>
          </a:prstGeom>
          <a:solidFill>
            <a:srgbClr val="FFFFFF"/>
          </a:solidFill>
          <a:ln w="12700">
            <a:solidFill>
              <a:srgbClr val="0000FF"/>
            </a:solidFill>
            <a:miter lim="800000"/>
            <a:headEnd type="none" w="sm" len="sm"/>
            <a:tailEnd type="none" w="sm" len="sm"/>
          </a:ln>
          <a:effectLst/>
        </p:spPr>
        <p:txBody>
          <a:bodyPr wrap="none">
            <a:spAutoFit/>
          </a:bodyPr>
          <a:lstStyle/>
          <a:p>
            <a:r>
              <a:rPr lang="en-US">
                <a:solidFill>
                  <a:srgbClr val="FF3300"/>
                </a:solidFill>
              </a:rPr>
              <a:t>f = 10MHz</a:t>
            </a:r>
          </a:p>
          <a:p>
            <a:r>
              <a:rPr lang="en-US">
                <a:solidFill>
                  <a:srgbClr val="FF3300"/>
                </a:solidFill>
              </a:rPr>
              <a:t>square wave</a:t>
            </a:r>
          </a:p>
        </p:txBody>
      </p:sp>
      <p:pic>
        <p:nvPicPr>
          <p:cNvPr id="26640" name="Picture 16"/>
          <p:cNvPicPr>
            <a:picLocks noChangeAspect="1" noChangeArrowheads="1"/>
          </p:cNvPicPr>
          <p:nvPr/>
        </p:nvPicPr>
        <p:blipFill>
          <a:blip r:embed="rId3" cstate="print"/>
          <a:srcRect/>
          <a:stretch>
            <a:fillRect/>
          </a:stretch>
        </p:blipFill>
        <p:spPr bwMode="auto">
          <a:xfrm>
            <a:off x="1066800" y="2514600"/>
            <a:ext cx="1752600" cy="384175"/>
          </a:xfrm>
          <a:prstGeom prst="rect">
            <a:avLst/>
          </a:prstGeom>
          <a:noFill/>
          <a:ln w="12700">
            <a:noFill/>
            <a:miter lim="800000"/>
            <a:headEnd type="none" w="sm" len="sm"/>
            <a:tailEnd type="none" w="sm" len="sm"/>
          </a:ln>
          <a:effectLst/>
        </p:spPr>
      </p:pic>
      <p:pic>
        <p:nvPicPr>
          <p:cNvPr id="26641" name="Picture 17"/>
          <p:cNvPicPr>
            <a:picLocks noChangeAspect="1" noChangeArrowheads="1"/>
          </p:cNvPicPr>
          <p:nvPr/>
        </p:nvPicPr>
        <p:blipFill>
          <a:blip r:embed="rId4" cstate="print"/>
          <a:srcRect/>
          <a:stretch>
            <a:fillRect/>
          </a:stretch>
        </p:blipFill>
        <p:spPr bwMode="auto">
          <a:xfrm>
            <a:off x="914400" y="3200400"/>
            <a:ext cx="4799013" cy="2982913"/>
          </a:xfrm>
          <a:prstGeom prst="rect">
            <a:avLst/>
          </a:prstGeom>
          <a:solidFill>
            <a:srgbClr val="FFFF99"/>
          </a:solidFill>
          <a:ln w="12700">
            <a:solidFill>
              <a:schemeClr val="tx1"/>
            </a:solidFill>
            <a:miter lim="800000"/>
            <a:headEnd type="none" w="sm" len="sm"/>
            <a:tailEnd type="none" w="sm" len="sm"/>
          </a:ln>
          <a:effectLst/>
        </p:spPr>
      </p:pic>
      <p:pic>
        <p:nvPicPr>
          <p:cNvPr id="26642" name="Picture 18"/>
          <p:cNvPicPr>
            <a:picLocks noChangeAspect="1" noChangeArrowheads="1"/>
          </p:cNvPicPr>
          <p:nvPr/>
        </p:nvPicPr>
        <p:blipFill>
          <a:blip r:embed="rId5" cstate="print"/>
          <a:srcRect/>
          <a:stretch>
            <a:fillRect/>
          </a:stretch>
        </p:blipFill>
        <p:spPr bwMode="auto">
          <a:xfrm>
            <a:off x="3429000" y="1676400"/>
            <a:ext cx="4781550" cy="2971800"/>
          </a:xfrm>
          <a:prstGeom prst="rect">
            <a:avLst/>
          </a:prstGeom>
          <a:solidFill>
            <a:schemeClr val="bg1"/>
          </a:solidFill>
          <a:ln w="12700">
            <a:solidFill>
              <a:schemeClr val="tx1"/>
            </a:solidFill>
            <a:miter lim="800000"/>
            <a:headEnd type="none" w="sm" len="sm"/>
            <a:tailEnd type="none" w="sm" len="sm"/>
          </a:ln>
          <a:effectLst/>
        </p:spPr>
      </p:pic>
      <p:sp>
        <p:nvSpPr>
          <p:cNvPr id="26643" name="Text Box 19"/>
          <p:cNvSpPr txBox="1">
            <a:spLocks noChangeArrowheads="1"/>
          </p:cNvSpPr>
          <p:nvPr/>
        </p:nvSpPr>
        <p:spPr bwMode="auto">
          <a:xfrm>
            <a:off x="6453188" y="2790825"/>
            <a:ext cx="1258887" cy="730250"/>
          </a:xfrm>
          <a:prstGeom prst="rect">
            <a:avLst/>
          </a:prstGeom>
          <a:solidFill>
            <a:schemeClr val="bg1"/>
          </a:solidFill>
          <a:ln w="12700">
            <a:noFill/>
            <a:miter lim="800000"/>
            <a:headEnd type="none" w="sm" len="sm"/>
            <a:tailEnd type="none" w="sm" len="sm"/>
          </a:ln>
          <a:effectLst/>
        </p:spPr>
        <p:txBody>
          <a:bodyPr wrap="none">
            <a:spAutoFit/>
          </a:bodyPr>
          <a:lstStyle/>
          <a:p>
            <a:r>
              <a:rPr lang="en-US" sz="1400">
                <a:solidFill>
                  <a:srgbClr val="990000"/>
                </a:solidFill>
              </a:rPr>
              <a:t>Harmonics →</a:t>
            </a:r>
          </a:p>
          <a:p>
            <a:r>
              <a:rPr lang="en-US" sz="1400">
                <a:solidFill>
                  <a:srgbClr val="990000"/>
                </a:solidFill>
              </a:rPr>
              <a:t>significant to</a:t>
            </a:r>
          </a:p>
          <a:p>
            <a:r>
              <a:rPr lang="en-US" sz="1400">
                <a:solidFill>
                  <a:srgbClr val="990000"/>
                </a:solidFill>
                <a:cs typeface="Arial" charset="0"/>
              </a:rPr>
              <a:t>≈ 300MHz</a:t>
            </a:r>
          </a:p>
        </p:txBody>
      </p:sp>
      <p:sp>
        <p:nvSpPr>
          <p:cNvPr id="26645" name="Text Box 21"/>
          <p:cNvSpPr txBox="1">
            <a:spLocks noChangeArrowheads="1"/>
          </p:cNvSpPr>
          <p:nvPr/>
        </p:nvSpPr>
        <p:spPr bwMode="auto">
          <a:xfrm>
            <a:off x="5880100" y="5848350"/>
            <a:ext cx="30734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b="1" i="1">
                <a:solidFill>
                  <a:srgbClr val="006600"/>
                </a:solidFill>
              </a:rPr>
              <a:t>10MHz Square Wave Spectrums</a:t>
            </a:r>
          </a:p>
        </p:txBody>
      </p:sp>
      <p:sp>
        <p:nvSpPr>
          <p:cNvPr id="26646" name="Text Box 22"/>
          <p:cNvSpPr txBox="1">
            <a:spLocks noChangeArrowheads="1"/>
          </p:cNvSpPr>
          <p:nvPr/>
        </p:nvSpPr>
        <p:spPr bwMode="auto">
          <a:xfrm>
            <a:off x="952500" y="1162050"/>
            <a:ext cx="3390900" cy="323850"/>
          </a:xfrm>
          <a:prstGeom prst="rect">
            <a:avLst/>
          </a:prstGeom>
          <a:solidFill>
            <a:schemeClr val="bg1"/>
          </a:solidFill>
          <a:ln w="19050">
            <a:solidFill>
              <a:srgbClr val="006600"/>
            </a:solidFill>
            <a:miter lim="800000"/>
            <a:headEnd/>
            <a:tailEnd/>
          </a:ln>
          <a:effectLst/>
        </p:spPr>
        <p:txBody>
          <a:bodyPr>
            <a:spAutoFit/>
          </a:bodyPr>
          <a:lstStyle/>
          <a:p>
            <a:pPr algn="l" eaLnBrk="1" hangingPunct="1"/>
            <a:r>
              <a:rPr lang="en-US" sz="1400" i="1">
                <a:solidFill>
                  <a:srgbClr val="006600"/>
                </a:solidFill>
              </a:rPr>
              <a:t>f</a:t>
            </a:r>
            <a:r>
              <a:rPr lang="en-US" sz="1400" b="1" i="1" baseline="-25000">
                <a:solidFill>
                  <a:srgbClr val="006600"/>
                </a:solidFill>
              </a:rPr>
              <a:t>max</a:t>
            </a:r>
            <a:r>
              <a:rPr lang="en-US" sz="1400" b="1" i="1">
                <a:solidFill>
                  <a:srgbClr val="006600"/>
                </a:solidFill>
              </a:rPr>
              <a:t> = frequency extent of harmonics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Rectangle 10"/>
          <p:cNvSpPr>
            <a:spLocks noGrp="1" noChangeArrowheads="1"/>
          </p:cNvSpPr>
          <p:nvPr>
            <p:ph type="title"/>
          </p:nvPr>
        </p:nvSpPr>
        <p:spPr/>
        <p:txBody>
          <a:bodyPr/>
          <a:lstStyle/>
          <a:p>
            <a:r>
              <a:rPr lang="en-US" sz="2800"/>
              <a:t>Coupling Medium: Conducted Emissions</a:t>
            </a:r>
          </a:p>
        </p:txBody>
      </p:sp>
      <p:sp>
        <p:nvSpPr>
          <p:cNvPr id="29703" name="Rectangle 7"/>
          <p:cNvSpPr>
            <a:spLocks noChangeArrowheads="1"/>
          </p:cNvSpPr>
          <p:nvPr/>
        </p:nvSpPr>
        <p:spPr bwMode="auto">
          <a:xfrm>
            <a:off x="857250" y="1352550"/>
            <a:ext cx="7391400" cy="4657725"/>
          </a:xfrm>
          <a:prstGeom prst="rect">
            <a:avLst/>
          </a:prstGeom>
          <a:solidFill>
            <a:srgbClr val="FF0000">
              <a:alpha val="49001"/>
            </a:srgbClr>
          </a:solidFill>
          <a:ln w="12700">
            <a:solidFill>
              <a:schemeClr val="tx1"/>
            </a:solidFill>
            <a:miter lim="800000"/>
            <a:headEnd type="none" w="sm" len="sm"/>
            <a:tailEnd type="none" w="sm" len="sm"/>
          </a:ln>
          <a:effectLst/>
        </p:spPr>
        <p:txBody>
          <a:bodyPr wrap="none" anchor="ctr"/>
          <a:lstStyle/>
          <a:p>
            <a:endParaRPr lang="en-US"/>
          </a:p>
        </p:txBody>
      </p:sp>
      <p:pic>
        <p:nvPicPr>
          <p:cNvPr id="29705" name="Picture 9"/>
          <p:cNvPicPr>
            <a:picLocks noChangeAspect="1" noChangeArrowheads="1"/>
          </p:cNvPicPr>
          <p:nvPr/>
        </p:nvPicPr>
        <p:blipFill>
          <a:blip r:embed="rId3" cstate="print"/>
          <a:srcRect/>
          <a:stretch>
            <a:fillRect/>
          </a:stretch>
        </p:blipFill>
        <p:spPr bwMode="auto">
          <a:xfrm>
            <a:off x="1731963" y="1797050"/>
            <a:ext cx="5649912" cy="3792538"/>
          </a:xfrm>
          <a:prstGeom prst="rect">
            <a:avLst/>
          </a:prstGeom>
          <a:solidFill>
            <a:schemeClr val="bg1"/>
          </a:solidFill>
          <a:ln w="12700">
            <a:solidFill>
              <a:schemeClr val="tx1"/>
            </a:solidFill>
            <a:miter lim="800000"/>
            <a:headEnd type="none" w="sm" len="sm"/>
            <a:tailEnd type="none" w="sm" len="sm"/>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SP&amp;A">
  <a:themeElements>
    <a:clrScheme name="DSP&amp;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SP&amp;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3366FF"/>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SP&amp;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SP&amp;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SP&amp;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SP&amp;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SP&amp;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SP&amp;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SP&amp;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datemphpa</Template>
  <TotalTime>13545</TotalTime>
  <Words>9444</Words>
  <Application>Microsoft Office PowerPoint</Application>
  <PresentationFormat>On-screen Show (4:3)</PresentationFormat>
  <Paragraphs>676</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Times New Roman</vt:lpstr>
      <vt:lpstr>Wingdings</vt:lpstr>
      <vt:lpstr>Symbol</vt:lpstr>
      <vt:lpstr>Arial Unicode MS</vt:lpstr>
      <vt:lpstr>DSP&amp;A</vt:lpstr>
      <vt:lpstr>Tackling EMI and RFI at the Board and System Level   </vt:lpstr>
      <vt:lpstr>EMI – RFI</vt:lpstr>
      <vt:lpstr>EMI or RFI?</vt:lpstr>
      <vt:lpstr>Fields – EMI can propagate by one or more types</vt:lpstr>
      <vt:lpstr>The necessary elements for EMI</vt:lpstr>
      <vt:lpstr>Source of Electromagnetic Energy</vt:lpstr>
      <vt:lpstr>How radio frequency energy comes about in circuitry</vt:lpstr>
      <vt:lpstr>It’s all about edge rates</vt:lpstr>
      <vt:lpstr>Coupling Medium: Conducted Emissions</vt:lpstr>
      <vt:lpstr>Coupling Medium: Radiated Emissions</vt:lpstr>
      <vt:lpstr>Analog receptors:   electromagnetic energy</vt:lpstr>
      <vt:lpstr>Conducted EMI and its effect on an  op-amp’s voltage offset</vt:lpstr>
      <vt:lpstr>Radiated RFI and its effect on an ECG simulator</vt:lpstr>
      <vt:lpstr>Electric-Field Strength, Power Density</vt:lpstr>
      <vt:lpstr>Emission Source Limits</vt:lpstr>
      <vt:lpstr>Typical RF field levels</vt:lpstr>
      <vt:lpstr>Differential and Common-mode EMI</vt:lpstr>
      <vt:lpstr>Taming the EMI environment</vt:lpstr>
      <vt:lpstr>An AC line filter for conducted EMI</vt:lpstr>
      <vt:lpstr>The common-mode transformer </vt:lpstr>
      <vt:lpstr>An AC line filter for conducted EMI</vt:lpstr>
      <vt:lpstr>Input RC filtering as applied to an instrumentation amplifier</vt:lpstr>
      <vt:lpstr>Adding a common-mode transformer    at low frequencies</vt:lpstr>
      <vt:lpstr>Newer Op-amps have EMI filtering</vt:lpstr>
      <vt:lpstr>Ferrites for EMI suppression</vt:lpstr>
      <vt:lpstr>X2Y Capacitor Architecture</vt:lpstr>
      <vt:lpstr>The X2Y® Capacitor</vt:lpstr>
      <vt:lpstr>Shielding &amp; Screening  Minimizing the medium’s effectiveness</vt:lpstr>
      <vt:lpstr>Shielding &amp; Screening  Minimizing medium’s effectiveness</vt:lpstr>
      <vt:lpstr>Frequency spreading of the system clock</vt:lpstr>
      <vt:lpstr>a Loop – the path current follows</vt:lpstr>
      <vt:lpstr>The ground return environment  may be very complex</vt:lpstr>
      <vt:lpstr>Non-ideal passive components in the RF and EMI realms</vt:lpstr>
      <vt:lpstr>Use the correct capacitor to help minimize EMI</vt:lpstr>
      <vt:lpstr>Balance helps limit CM EMI response</vt:lpstr>
      <vt:lpstr>Balanced analog and digital circuit (common-mode signals not welcome!)</vt:lpstr>
      <vt:lpstr>Circuit techniques to minimize EMI</vt:lpstr>
      <vt:lpstr>PCB layout tips to minimize EMI</vt:lpstr>
      <vt:lpstr>Electronic Control Box w/o Proper EMI/RFI Filtering</vt:lpstr>
      <vt:lpstr>Electronic Control Box w/ Proper EMI/RFI Filtering</vt:lpstr>
      <vt:lpstr>Electronic Control Box w/ Proper EMI/RFI Filtering Recommended PCB Connections</vt:lpstr>
      <vt:lpstr>Easy Check for “Relative” EMI/RFI Susceptibility</vt:lpstr>
      <vt:lpstr>In Conclusion EMI/RFI</vt:lpstr>
    </vt:vector>
  </TitlesOfParts>
  <Company>ASMK v3.8 12/2/01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Meredith Miller</dc:creator>
  <cp:lastModifiedBy>Tim Green</cp:lastModifiedBy>
  <cp:revision>355</cp:revision>
  <dcterms:created xsi:type="dcterms:W3CDTF">2004-02-12T19:10:05Z</dcterms:created>
  <dcterms:modified xsi:type="dcterms:W3CDTF">2015-02-18T17:06:48Z</dcterms:modified>
</cp:coreProperties>
</file>