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  <p:sldMasterId id="2147483769" r:id="rId2"/>
  </p:sldMasterIdLst>
  <p:notesMasterIdLst>
    <p:notesMasterId r:id="rId9"/>
  </p:notesMasterIdLst>
  <p:handoutMasterIdLst>
    <p:handoutMasterId r:id="rId10"/>
  </p:handoutMasterIdLst>
  <p:sldIdLst>
    <p:sldId id="364" r:id="rId3"/>
    <p:sldId id="332" r:id="rId4"/>
    <p:sldId id="370" r:id="rId5"/>
    <p:sldId id="371" r:id="rId6"/>
    <p:sldId id="372" r:id="rId7"/>
    <p:sldId id="373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tak, Greg" initials="G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7333"/>
    <a:srgbClr val="BEFCFE"/>
    <a:srgbClr val="00FF00"/>
    <a:srgbClr val="FF0000"/>
    <a:srgbClr val="AAAAAA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4294" autoAdjust="0"/>
  </p:normalViewPr>
  <p:slideViewPr>
    <p:cSldViewPr snapToGrid="0">
      <p:cViewPr>
        <p:scale>
          <a:sx n="125" d="100"/>
          <a:sy n="125" d="100"/>
        </p:scale>
        <p:origin x="-1518" y="156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2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201" y="4416111"/>
            <a:ext cx="5607998" cy="418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37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589B6-0E83-43DE-AA6E-12A349E72D8A}" type="slidenum">
              <a:rPr lang="en-US"/>
              <a:pPr/>
              <a:t>1</a:t>
            </a:fld>
            <a:endParaRPr lang="en-US"/>
          </a:p>
        </p:txBody>
      </p:sp>
      <p:sp>
        <p:nvSpPr>
          <p:cNvPr id="1038338" name="Rectangle 7"/>
          <p:cNvSpPr txBox="1">
            <a:spLocks noGrp="1" noChangeArrowheads="1"/>
          </p:cNvSpPr>
          <p:nvPr/>
        </p:nvSpPr>
        <p:spPr bwMode="auto">
          <a:xfrm>
            <a:off x="3971184" y="8829989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4" tIns="45821" rIns="91644" bIns="45821" anchor="b"/>
          <a:lstStyle/>
          <a:p>
            <a:pPr algn="r"/>
            <a:fld id="{850962A6-47BA-4041-AB94-DD10FD95848F}" type="slidenum">
              <a:rPr lang="en-US" b="0"/>
              <a:pPr algn="r"/>
              <a:t>1</a:t>
            </a:fld>
            <a:endParaRPr lang="en-US" b="0"/>
          </a:p>
        </p:txBody>
      </p:sp>
      <p:sp>
        <p:nvSpPr>
          <p:cNvPr id="1038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6613" cy="3484563"/>
          </a:xfrm>
          <a:ln/>
        </p:spPr>
      </p:sp>
      <p:sp>
        <p:nvSpPr>
          <p:cNvPr id="1038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556" y="4414199"/>
            <a:ext cx="5143293" cy="418656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31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31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31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31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3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3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1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2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341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629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323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F239C-D6AC-4BFA-8AE7-503DDCA1DD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68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F239C-D6AC-4BFA-8AE7-503DDCA1DD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74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F239C-D6AC-4BFA-8AE7-503DDCA1DD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082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F239C-D6AC-4BFA-8AE7-503DDCA1DD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833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F239C-D6AC-4BFA-8AE7-503DDCA1DD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0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01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F239C-D6AC-4BFA-8AE7-503DDCA1DD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55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F239C-D6AC-4BFA-8AE7-503DDCA1DD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65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F239C-D6AC-4BFA-8AE7-503DDCA1DD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503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F239C-D6AC-4BFA-8AE7-503DDCA1DD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306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F239C-D6AC-4BFA-8AE7-503DDCA1DD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328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F239C-D6AC-4BFA-8AE7-503DDCA1DD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5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43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31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5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08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9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8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70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8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692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785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C8F239C-D6AC-4BFA-8AE7-503DDCA1DD95}" type="slidenum">
              <a:rPr lang="en-US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4102" name="Picture 30" descr="ti_stk_2c_pos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333375" y="6105525"/>
            <a:ext cx="2533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900">
                <a:solidFill>
                  <a:srgbClr val="000000"/>
                </a:solidFill>
                <a:latin typeface="Arial"/>
                <a:cs typeface="+mn-cs"/>
              </a:rPr>
              <a:t>TI Confidential – NDA Restrictions</a:t>
            </a:r>
          </a:p>
        </p:txBody>
      </p:sp>
    </p:spTree>
    <p:extLst>
      <p:ext uri="{BB962C8B-B14F-4D97-AF65-F5344CB8AC3E}">
        <p14:creationId xmlns:p14="http://schemas.microsoft.com/office/powerpoint/2010/main" val="413723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1" fontAlgn="base" hangingPunct="1">
        <a:spcBef>
          <a:spcPct val="6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1" fontAlgn="base" hangingPunct="1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201738" indent="-233363" algn="l" rtl="0" eaLnBrk="1" fontAlgn="base" hangingPunct="1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890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9462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5" name="Text Box 3"/>
          <p:cNvSpPr txBox="1">
            <a:spLocks noChangeArrowheads="1"/>
          </p:cNvSpPr>
          <p:nvPr/>
        </p:nvSpPr>
        <p:spPr bwMode="auto">
          <a:xfrm>
            <a:off x="744538" y="136548"/>
            <a:ext cx="7772400" cy="509587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 anchor="ctr"/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rgbClr val="FF0000"/>
                </a:solidFill>
              </a:rPr>
              <a:t>Devices Specification </a:t>
            </a:r>
            <a:r>
              <a:rPr lang="en-US" sz="2800" b="1" dirty="0" smtClean="0">
                <a:solidFill>
                  <a:srgbClr val="FF0000"/>
                </a:solidFill>
              </a:rPr>
              <a:t>Table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728901"/>
              </p:ext>
            </p:extLst>
          </p:nvPr>
        </p:nvGraphicFramePr>
        <p:xfrm>
          <a:off x="60958" y="586422"/>
          <a:ext cx="8930642" cy="6141705"/>
        </p:xfrm>
        <a:graphic>
          <a:graphicData uri="http://schemas.openxmlformats.org/drawingml/2006/table">
            <a:tbl>
              <a:tblPr/>
              <a:tblGrid>
                <a:gridCol w="867421"/>
                <a:gridCol w="807077"/>
                <a:gridCol w="882504"/>
                <a:gridCol w="799534"/>
                <a:gridCol w="920218"/>
                <a:gridCol w="1003188"/>
                <a:gridCol w="1018273"/>
                <a:gridCol w="1018273"/>
                <a:gridCol w="1614154"/>
              </a:tblGrid>
              <a:tr h="142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Parameters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LM75A 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LM75B 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LM75C (</a:t>
                      </a:r>
                      <a:r>
                        <a:rPr lang="en-US" sz="9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obso</a:t>
                      </a:r>
                      <a:r>
                        <a:rPr lang="en-US" sz="9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) 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TMP75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</a:rPr>
                        <a:t>TMP75B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</a:rPr>
                        <a:t>TMP75C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TMP175</a:t>
                      </a:r>
                    </a:p>
                  </a:txBody>
                  <a:tcPr marL="60669" marR="606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TMP275</a:t>
                      </a:r>
                    </a:p>
                  </a:txBody>
                  <a:tcPr marL="60669" marR="606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85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Operating Voltage Range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sng" dirty="0">
                          <a:effectLst/>
                          <a:latin typeface="Calibri"/>
                          <a:ea typeface="Times New Roman"/>
                        </a:rPr>
                        <a:t>2.4V to 5.5V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3.0V to 5.5V (-3 and -5 options)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3.0V to 5.5V (-3 and -5 options)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sng" dirty="0">
                          <a:effectLst/>
                          <a:latin typeface="Calibri"/>
                          <a:ea typeface="Times New Roman"/>
                        </a:rPr>
                        <a:t>2.7V to 5.5V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1.4V to 3.6V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1.4V to 3.6V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2.7V</a:t>
                      </a:r>
                      <a:r>
                        <a:rPr lang="en-US" sz="900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 to 5.5V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2.7V</a:t>
                      </a:r>
                      <a:r>
                        <a:rPr lang="en-US" sz="900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 to 5.5V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Operating Temperature Range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-55°C to 125°C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-55°C to 125°C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-55°C to 125°C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-55°C to 125°C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-55°C to 125°C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-55°C to 125°C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-40°C to 125°C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-40°C to 125°C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 smtClean="0">
                        <a:solidFill>
                          <a:srgbClr val="333333"/>
                        </a:solidFill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Quiescent Current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I2C Inactive, 0.28mA (</a:t>
                      </a:r>
                      <a:r>
                        <a:rPr lang="en-US" sz="900" dirty="0" err="1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typ</a:t>
                      </a: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SD,</a:t>
                      </a:r>
                      <a:r>
                        <a:rPr lang="en-US" sz="900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 4µA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I2C Inactive, 0.25mA (</a:t>
                      </a:r>
                      <a:r>
                        <a:rPr lang="en-US" sz="900" dirty="0" err="1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typ</a:t>
                      </a: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SD,</a:t>
                      </a:r>
                      <a:r>
                        <a:rPr lang="en-US" sz="900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 4µA</a:t>
                      </a:r>
                      <a:endParaRPr lang="en-US" sz="900" dirty="0" smtClean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I2C Inactive, 0.25mA (</a:t>
                      </a:r>
                      <a:r>
                        <a:rPr lang="en-US" sz="900" dirty="0" err="1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typ</a:t>
                      </a: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SD,</a:t>
                      </a:r>
                      <a:r>
                        <a:rPr lang="en-US" sz="900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 4µA</a:t>
                      </a:r>
                      <a:endParaRPr lang="en-US" sz="900" dirty="0" smtClean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I2C Inactive, 50µA (</a:t>
                      </a:r>
                      <a:r>
                        <a:rPr lang="en-US" sz="900" dirty="0" err="1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typ</a:t>
                      </a: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)</a:t>
                      </a: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I2C Inactive, 45µA (</a:t>
                      </a:r>
                      <a:r>
                        <a:rPr lang="en-US" sz="900" dirty="0" err="1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typ</a:t>
                      </a: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) at</a:t>
                      </a:r>
                      <a:r>
                        <a:rPr lang="en-US" sz="900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 default</a:t>
                      </a:r>
                      <a:endParaRPr lang="en-US" sz="900" dirty="0" smtClean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I2C Inactive, 15µA (</a:t>
                      </a:r>
                      <a:r>
                        <a:rPr lang="en-US" sz="900" dirty="0" err="1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typ</a:t>
                      </a: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I2C Inactive, 50µA (</a:t>
                      </a:r>
                      <a:r>
                        <a:rPr lang="en-US" sz="900" dirty="0" err="1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typ</a:t>
                      </a: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)</a:t>
                      </a: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I2C Inactive, 50µA (</a:t>
                      </a:r>
                      <a:r>
                        <a:rPr lang="en-US" sz="900" dirty="0" err="1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typ</a:t>
                      </a: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Bit Resolution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9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9 to 12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12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9 to 12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9 to 12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2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Conversion Time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300ms (</a:t>
                      </a:r>
                      <a:r>
                        <a:rPr lang="en-US" sz="900" b="0" dirty="0" err="1">
                          <a:effectLst/>
                          <a:latin typeface="Calibri"/>
                          <a:ea typeface="Times New Roman"/>
                        </a:rPr>
                        <a:t>typ</a:t>
                      </a: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), 300ms (max)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300ms (typ), 300ms (max)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300ms (typ), 300ms (max)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9-Bit: 27.5ms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10-Bit: 55ms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11-Bit: 110ms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12-Bit: 220ms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20ms (min), 27ms (</a:t>
                      </a:r>
                      <a:r>
                        <a:rPr lang="en-US" sz="900" b="0" dirty="0" err="1">
                          <a:effectLst/>
                          <a:latin typeface="Calibri"/>
                          <a:ea typeface="Times New Roman"/>
                        </a:rPr>
                        <a:t>typ</a:t>
                      </a: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), 35ms (max)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20ms (min), 27ms (</a:t>
                      </a:r>
                      <a:r>
                        <a:rPr lang="en-US" sz="900" b="0" dirty="0" err="1">
                          <a:effectLst/>
                          <a:latin typeface="Calibri"/>
                          <a:ea typeface="Times New Roman"/>
                        </a:rPr>
                        <a:t>typ</a:t>
                      </a: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), 35ms (max)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220ms (</a:t>
                      </a:r>
                      <a:r>
                        <a:rPr lang="en-US" sz="900" dirty="0" err="1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typ</a:t>
                      </a: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),</a:t>
                      </a:r>
                      <a:r>
                        <a:rPr lang="en-US" sz="900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 300ms (max) for 12-bit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220ms (</a:t>
                      </a:r>
                      <a:r>
                        <a:rPr lang="en-US" sz="900" dirty="0" err="1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typ</a:t>
                      </a: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),</a:t>
                      </a:r>
                      <a:r>
                        <a:rPr lang="en-US" sz="900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 300ms (max) for 12-bit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2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Accuracy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sng" dirty="0">
                          <a:effectLst/>
                          <a:latin typeface="Calibri"/>
                          <a:ea typeface="Times New Roman"/>
                        </a:rPr>
                        <a:t>-25°C to 100°C: ±2°C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sng" dirty="0">
                          <a:effectLst/>
                          <a:latin typeface="Calibri"/>
                          <a:ea typeface="Times New Roman"/>
                        </a:rPr>
                        <a:t>-55°C to 125°C: ±3°C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-25°C to 100°C: ±2°C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-55°C to 125°C: ±3°C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-25°C to 100°C: ±2°C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-55°C to 125°C: ±3°C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sng">
                          <a:effectLst/>
                          <a:latin typeface="Calibri"/>
                          <a:ea typeface="Times New Roman"/>
                        </a:rPr>
                        <a:t>-25°C to 85°C: ±0.5°C, ±2°C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sng">
                          <a:effectLst/>
                          <a:latin typeface="Calibri"/>
                          <a:ea typeface="Times New Roman"/>
                        </a:rPr>
                        <a:t>-40°C to 125°C: ±1°C, ±3°C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-20°C to 85°C: ±0.5°C, ±2°C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-55°C to 125°C: ±1°C, ±3°C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0°C to 70°C: ±0.25°C, ±1°C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-20°C to 85°C: ±0.5°C, ±2°C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-55°C to 125°C: ±1°C, ±3°C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−25°C to +85°C: ±0.5°C, ±1.5°C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−40°C to +125°C: ±1°C, ±2°C</a:t>
                      </a: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–20°C to 100°C: ±0.0625°C</a:t>
                      </a:r>
                      <a:r>
                        <a:rPr lang="en-US" sz="900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 (</a:t>
                      </a:r>
                      <a:r>
                        <a:rPr lang="en-US" sz="900" baseline="0" dirty="0" err="1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typ</a:t>
                      </a:r>
                      <a:r>
                        <a:rPr lang="en-US" sz="900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)</a:t>
                      </a: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, ±0.5°C (max) for 3.3V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0°C to 100°C: </a:t>
                      </a:r>
                      <a:r>
                        <a:rPr lang="nb-NO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±0.0625°C (typ), ±0.75°C (max) for 3V to 3.6V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–40°C to 125°C: ±0.0625°C (typ), ±1.0°C (max) for 3V to 3.6V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25°C to 100°C: ±0.2°C (typ), ±1.5°C (max) for 3.3V to 5.5V</a:t>
                      </a: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Timeout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sng" dirty="0">
                          <a:effectLst/>
                          <a:latin typeface="Calibri"/>
                          <a:ea typeface="Times New Roman"/>
                        </a:rPr>
                        <a:t>75 – 325ms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sng">
                          <a:effectLst/>
                          <a:latin typeface="Calibri"/>
                          <a:ea typeface="Times New Roman"/>
                        </a:rPr>
                        <a:t>75 – 325ms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No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54ms (typ)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Min: 38ms, </a:t>
                      </a:r>
                      <a:r>
                        <a:rPr lang="en-US" sz="900" b="0" dirty="0" err="1">
                          <a:effectLst/>
                          <a:latin typeface="Calibri"/>
                          <a:ea typeface="Times New Roman"/>
                        </a:rPr>
                        <a:t>Typ</a:t>
                      </a: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: 54ms, Max: 70ms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Min: 20ms, </a:t>
                      </a:r>
                      <a:r>
                        <a:rPr lang="en-US" sz="900" b="0" dirty="0" err="1">
                          <a:effectLst/>
                          <a:latin typeface="Calibri"/>
                          <a:ea typeface="Times New Roman"/>
                        </a:rPr>
                        <a:t>Typ</a:t>
                      </a: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: 22ms, Max: 29ms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Min: 25ms, Typ: 54ms, Max: 74ms</a:t>
                      </a: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Min: 25ms, Typ: 54ms, Max: 74ms</a:t>
                      </a: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2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Power Supply Range For Specifications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sng" dirty="0">
                          <a:effectLst/>
                          <a:latin typeface="Calibri"/>
                          <a:ea typeface="Times New Roman"/>
                        </a:rPr>
                        <a:t>2.7V to  5.5V guaranteed performance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-3 option only guaranteed at 3.0V; -5 option only guaranteed at 5V  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-3 option only guaranteed at 3.0V; -5 option only guaranteed at 5V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sng">
                          <a:effectLst/>
                          <a:latin typeface="Calibri"/>
                          <a:ea typeface="Times New Roman"/>
                        </a:rPr>
                        <a:t>2.7V to  5.5V guaranteed performance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1.4V to  3.6V guaranteed performance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1.4V to  3.6V guaranteed performance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2.7V to 5.5V guaranteed performance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2.7V to 5.5V guaranteed performance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Absolute Max Voltage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6.0V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6.5V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6.5V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7.0V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4.0V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4.0V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7.0V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7.0V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UL Certification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Yes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Yes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Yes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No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No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No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Max Temp Readout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127.5°C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127.5°C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125.0°C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125°C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125°C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125°C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125°C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125°C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ESD HBM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2500V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2500V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1500V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±4000V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±2000V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±2000V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±4000V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±4000V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ESD MM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250V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250V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100V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±300V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N/A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N/A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±300V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±300V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ESD CDM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1000V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N/A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N/A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±1000V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±1000V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±1000V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±1000V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±1000V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Package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SOIC8, VSSOP8 (MSOP8)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SOIC8, VSSOP8 (MSOP8)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SOIC8, VSSOP8 (MSOP8)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SOIC8, VSSOP8 (MSOP8)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2468" marR="62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SOIC8, VSSOP8 (MSOP8)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SOIC8, VSSOP8 (MSOP8)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SOIC8, VSSOP8 (MSOP8)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SOIC8, VSSOP8 (MSOP8)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0669" marR="60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741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84769"/>
            <a:ext cx="8458200" cy="814388"/>
          </a:xfrm>
        </p:spPr>
        <p:txBody>
          <a:bodyPr/>
          <a:lstStyle/>
          <a:p>
            <a:r>
              <a:rPr lang="en-US" dirty="0" smtClean="0"/>
              <a:t>Devices Pin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620605"/>
              </p:ext>
            </p:extLst>
          </p:nvPr>
        </p:nvGraphicFramePr>
        <p:xfrm>
          <a:off x="144779" y="839650"/>
          <a:ext cx="3329941" cy="2225622"/>
        </p:xfrm>
        <a:graphic>
          <a:graphicData uri="http://schemas.openxmlformats.org/drawingml/2006/table">
            <a:tbl>
              <a:tblPr/>
              <a:tblGrid>
                <a:gridCol w="248727"/>
                <a:gridCol w="318713"/>
                <a:gridCol w="353231"/>
                <a:gridCol w="335438"/>
                <a:gridCol w="450772"/>
                <a:gridCol w="396240"/>
                <a:gridCol w="327660"/>
                <a:gridCol w="373380"/>
                <a:gridCol w="525780"/>
              </a:tblGrid>
              <a:tr h="638494"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Pin Out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LM75A 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LM75B 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</a:rPr>
                        <a:t>LM75C 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TMP75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TMP75B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TMP75C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TMP175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TMP275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43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1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SDA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SDA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SDA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SDA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SDA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SDA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SDA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SDA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2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SCL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SCL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SCL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SCL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SCL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SCL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SCL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SCL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3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O.S.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O.S.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O.S.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ALERT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Calibri"/>
                          <a:ea typeface="Times New Roman"/>
                        </a:rPr>
                        <a:t>ALRT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Calibri"/>
                          <a:ea typeface="Times New Roman"/>
                        </a:rPr>
                        <a:t>ALRT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ALRT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ALRT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4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GND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GND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GND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GND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GND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GND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GND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GND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A2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A2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A2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A2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A2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A2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A2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A2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6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A1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A1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A1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A1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A1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A1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A1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A1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7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A0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A0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A0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A0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A0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A0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A0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A0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8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+Vs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+Vs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+Vs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V+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/>
                          <a:ea typeface="Times New Roman"/>
                        </a:rPr>
                        <a:t>Vs</a:t>
                      </a:r>
                      <a:endParaRPr lang="en-US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/>
                          <a:ea typeface="Times New Roman"/>
                        </a:rPr>
                        <a:t>Vs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V+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V+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1459" marR="61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9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84769"/>
            <a:ext cx="8458200" cy="814388"/>
          </a:xfrm>
        </p:spPr>
        <p:txBody>
          <a:bodyPr/>
          <a:lstStyle/>
          <a:p>
            <a:r>
              <a:rPr lang="en-US" dirty="0" smtClean="0"/>
              <a:t>Register Maps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4732978"/>
                  </p:ext>
                </p:extLst>
              </p:nvPr>
            </p:nvGraphicFramePr>
            <p:xfrm>
              <a:off x="139060" y="792205"/>
              <a:ext cx="3914778" cy="2420852"/>
            </p:xfrm>
            <a:graphic>
              <a:graphicData uri="http://schemas.openxmlformats.org/drawingml/2006/table">
                <a:tbl>
                  <a:tblPr/>
                  <a:tblGrid>
                    <a:gridCol w="966226"/>
                    <a:gridCol w="390899"/>
                    <a:gridCol w="365379"/>
                    <a:gridCol w="365379"/>
                    <a:gridCol w="365379"/>
                    <a:gridCol w="365379"/>
                    <a:gridCol w="365379"/>
                    <a:gridCol w="365379"/>
                    <a:gridCol w="365379"/>
                  </a:tblGrid>
                  <a:tr h="69450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 dirty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Registers Name</a:t>
                          </a:r>
                          <a:endParaRPr lang="en-US" sz="12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LM75A 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LM75B 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LM75C 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 dirty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TMP75</a:t>
                          </a:r>
                          <a:endParaRPr lang="en-US" sz="12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TMP75B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 dirty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TMP75C</a:t>
                          </a:r>
                          <a:endParaRPr lang="en-US" sz="12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1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TMP175</a:t>
                          </a:r>
                          <a:endParaRPr lang="en-US" sz="900" b="1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1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TMP275</a:t>
                          </a:r>
                          <a:endParaRPr lang="en-US" sz="900" b="1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</a:tr>
                  <a:tr h="15660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Temperature</a:t>
                          </a:r>
                          <a:endParaRPr lang="en-US" sz="1200" b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0x00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0x00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0x00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0x00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0x00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0x00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0x00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0x00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4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Configuration</a:t>
                          </a:r>
                          <a:endParaRPr lang="en-US" sz="1200" b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4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𝐻𝑌𝑆𝑇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00" b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 </a:t>
                          </a:r>
                          <a:endParaRPr lang="en-US" sz="1200" b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0x02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0x02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0x02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X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X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4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𝑂𝑆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00" b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 </a:t>
                          </a:r>
                          <a:endParaRPr lang="en-US" sz="1200" b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0x03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0x03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0x03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X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X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660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Product ID</a:t>
                          </a:r>
                          <a:endParaRPr lang="en-US" sz="1200" b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0x07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660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𝐿𝑂𝑊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00" b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 </a:t>
                          </a:r>
                          <a:endParaRPr lang="en-US" sz="1200" b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0x02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0x02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0x02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0x02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0x02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660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𝐻𝐼𝐺𝐻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00" b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 </a:t>
                          </a:r>
                          <a:endParaRPr lang="en-US" sz="1200" b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0x03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0x03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0x03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0x03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0x03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660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0" dirty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Calibri"/>
                            </a:rPr>
                            <a:t>One-shot</a:t>
                          </a:r>
                          <a:endParaRPr lang="en-US" sz="1200" b="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0x04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4732978"/>
                  </p:ext>
                </p:extLst>
              </p:nvPr>
            </p:nvGraphicFramePr>
            <p:xfrm>
              <a:off x="139060" y="792205"/>
              <a:ext cx="3914778" cy="2420852"/>
            </p:xfrm>
            <a:graphic>
              <a:graphicData uri="http://schemas.openxmlformats.org/drawingml/2006/table">
                <a:tbl>
                  <a:tblPr/>
                  <a:tblGrid>
                    <a:gridCol w="966226"/>
                    <a:gridCol w="390899"/>
                    <a:gridCol w="365379"/>
                    <a:gridCol w="365379"/>
                    <a:gridCol w="365379"/>
                    <a:gridCol w="365379"/>
                    <a:gridCol w="365379"/>
                    <a:gridCol w="365379"/>
                    <a:gridCol w="365379"/>
                  </a:tblGrid>
                  <a:tr h="694502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 dirty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Registers Name</a:t>
                          </a:r>
                          <a:endParaRPr lang="en-US" sz="12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LM75A 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LM75B 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LM75C 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 dirty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TMP75</a:t>
                          </a:r>
                          <a:endParaRPr lang="en-US" sz="12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TMP75B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 dirty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TMP75C</a:t>
                          </a:r>
                          <a:endParaRPr lang="en-US" sz="12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1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TMP175</a:t>
                          </a:r>
                          <a:endParaRPr lang="en-US" sz="900" b="1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1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TMP275</a:t>
                          </a:r>
                          <a:endParaRPr lang="en-US" sz="900" b="1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 vert="vert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</a:tr>
                  <a:tr h="15660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Temperature</a:t>
                          </a:r>
                          <a:endParaRPr lang="en-US" sz="1200" b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0x00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0x00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0x00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0x00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0x00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0x00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0x00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0x00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4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Configuration</a:t>
                          </a:r>
                          <a:endParaRPr lang="en-US" sz="1200" b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0x01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4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33" t="-369231" r="-306329" b="-321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0x02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0x02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0x02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X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X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4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33" t="-478431" r="-306329" b="-227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0x03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0x03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0x03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X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X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660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Product ID</a:t>
                          </a:r>
                          <a:endParaRPr lang="en-US" sz="1200" b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0x07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66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33" t="-1234615" r="-306329" b="-24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0x02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0x02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0x02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0x02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0x02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66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33" t="-1388000" r="-306329" b="-15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0x03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0x03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0x03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0x03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0x03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5660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0" dirty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Calibri"/>
                            </a:rPr>
                            <a:t>One-shot</a:t>
                          </a:r>
                          <a:endParaRPr lang="en-US" sz="1200" b="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 b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0x04</a:t>
                          </a: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b="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6850" marR="668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827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84769"/>
            <a:ext cx="8458200" cy="814388"/>
          </a:xfrm>
        </p:spPr>
        <p:txBody>
          <a:bodyPr/>
          <a:lstStyle/>
          <a:p>
            <a:r>
              <a:rPr lang="en-US" dirty="0" smtClean="0"/>
              <a:t>Configuration Register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741114"/>
              </p:ext>
            </p:extLst>
          </p:nvPr>
        </p:nvGraphicFramePr>
        <p:xfrm>
          <a:off x="384487" y="708660"/>
          <a:ext cx="6220471" cy="2486981"/>
        </p:xfrm>
        <a:graphic>
          <a:graphicData uri="http://schemas.openxmlformats.org/drawingml/2006/table">
            <a:tbl>
              <a:tblPr/>
              <a:tblGrid>
                <a:gridCol w="936161"/>
                <a:gridCol w="682173"/>
                <a:gridCol w="556302"/>
                <a:gridCol w="556302"/>
                <a:gridCol w="354010"/>
                <a:gridCol w="226265"/>
                <a:gridCol w="532329"/>
                <a:gridCol w="859740"/>
                <a:gridCol w="859740"/>
                <a:gridCol w="657449"/>
              </a:tblGrid>
              <a:tr h="4141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Configuration Register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D7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D6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Times New Roman"/>
                        </a:rPr>
                        <a:t>D5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D4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D3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D2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D1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33333"/>
                          </a:solidFill>
                          <a:effectLst/>
                          <a:latin typeface="Calibri"/>
                          <a:ea typeface="Times New Roman"/>
                        </a:rPr>
                        <a:t>D0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58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LM75A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Fault Queue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OS Polarity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CMP/INT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Shutdown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LM75B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Fault Queue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OS Polarity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CMP/INT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Shutdown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LM75C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Fault Queue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OS Polarity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CMP/INT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Shutdown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TMP75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OS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R1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R0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F1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F0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POL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TM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SD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TMP175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OS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R1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R0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F1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F0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POL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TM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SD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TMP275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OS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R1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R0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F1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F0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POL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TM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SD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TMP75B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OS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CR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FQ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POL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TM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SD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TMP75C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RSVD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RSVD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OS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FQ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POL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TM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SD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60" marR="67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87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31775" y="84769"/>
                <a:ext cx="8458200" cy="81438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𝑯𝒀𝑺𝑻</m:t>
                        </m:r>
                      </m:sub>
                    </m:sSub>
                  </m:oMath>
                </a14:m>
                <a:r>
                  <a:rPr lang="en-US" dirty="0" smtClean="0"/>
                  <a:t> Register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1775" y="84769"/>
                <a:ext cx="8458200" cy="814388"/>
              </a:xfrm>
              <a:blipFill rotWithShape="1">
                <a:blip r:embed="rId3"/>
                <a:stretch>
                  <a:fillRect b="-6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0047" y="3025735"/>
                <a:ext cx="52578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TMPs 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𝐻𝐼𝐺𝐻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𝐿𝑂𝑊</m:t>
                        </m:r>
                      </m:sub>
                    </m:sSub>
                  </m:oMath>
                </a14:m>
                <a:r>
                  <a:rPr lang="en-US" dirty="0" smtClean="0"/>
                  <a:t>, but similar behavior and functionality.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7" y="3025735"/>
                <a:ext cx="5257801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812" t="-4717" r="-150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5497896"/>
                  </p:ext>
                </p:extLst>
              </p:nvPr>
            </p:nvGraphicFramePr>
            <p:xfrm>
              <a:off x="400048" y="804069"/>
              <a:ext cx="7429500" cy="1997710"/>
            </p:xfrm>
            <a:graphic>
              <a:graphicData uri="http://schemas.openxmlformats.org/drawingml/2006/table">
                <a:tbl>
                  <a:tblPr/>
                  <a:tblGrid>
                    <a:gridCol w="1057910"/>
                    <a:gridCol w="37084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</a:tblGrid>
                  <a:tr h="71247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00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b="1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en-US" sz="1000" b="1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𝑯𝒀𝑺𝑻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00" b="1" dirty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 Register</a:t>
                          </a:r>
                          <a:endParaRPr lang="en-US" sz="12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D15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D14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effectLst/>
                              <a:latin typeface="Calibri"/>
                              <a:ea typeface="Times New Roman"/>
                            </a:rPr>
                            <a:t>D13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D12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D11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D10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D9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D8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D7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D6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D5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D4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D3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D2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D0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LM75A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LM75B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LM75C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TMP75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TMP175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TMP275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TMP75B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TMP75C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5497896"/>
                  </p:ext>
                </p:extLst>
              </p:nvPr>
            </p:nvGraphicFramePr>
            <p:xfrm>
              <a:off x="400048" y="804069"/>
              <a:ext cx="7429500" cy="1997710"/>
            </p:xfrm>
            <a:graphic>
              <a:graphicData uri="http://schemas.openxmlformats.org/drawingml/2006/table">
                <a:tbl>
                  <a:tblPr/>
                  <a:tblGrid>
                    <a:gridCol w="1057910"/>
                    <a:gridCol w="37084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</a:tblGrid>
                  <a:tr h="7124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78" t="-855" r="-604624" b="-1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D15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D14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effectLst/>
                              <a:latin typeface="Calibri"/>
                              <a:ea typeface="Times New Roman"/>
                            </a:rPr>
                            <a:t>D13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D12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D11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D10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D9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D8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D7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D6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D5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D4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D3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D2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D0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LM75A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LM75B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LM75C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TMP75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TMP175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TMP275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TMP75B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TMP75C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1674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31775" y="84769"/>
                <a:ext cx="8458200" cy="81438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𝑶𝑺</m:t>
                        </m:r>
                      </m:sub>
                    </m:sSub>
                  </m:oMath>
                </a14:m>
                <a:r>
                  <a:rPr lang="en-US" dirty="0" smtClean="0"/>
                  <a:t> Register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1775" y="84769"/>
                <a:ext cx="8458200" cy="814388"/>
              </a:xfrm>
              <a:blipFill rotWithShape="1">
                <a:blip r:embed="rId3"/>
                <a:stretch>
                  <a:fillRect b="-6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8324965"/>
                  </p:ext>
                </p:extLst>
              </p:nvPr>
            </p:nvGraphicFramePr>
            <p:xfrm>
              <a:off x="400049" y="967899"/>
              <a:ext cx="7429500" cy="1997710"/>
            </p:xfrm>
            <a:graphic>
              <a:graphicData uri="http://schemas.openxmlformats.org/drawingml/2006/table">
                <a:tbl>
                  <a:tblPr/>
                  <a:tblGrid>
                    <a:gridCol w="1057910"/>
                    <a:gridCol w="37084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</a:tblGrid>
                  <a:tr h="71247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00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b="1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en-US" sz="1000" b="0" i="1">
                                      <a:solidFill>
                                        <a:srgbClr val="333333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  <m:t>𝑂𝑆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00" b="1" dirty="0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 Register</a:t>
                          </a:r>
                          <a:endParaRPr lang="en-US" sz="1200" dirty="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D15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D14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effectLst/>
                              <a:latin typeface="Calibri"/>
                              <a:ea typeface="Times New Roman"/>
                            </a:rPr>
                            <a:t>D13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D12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D11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D10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D9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D8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D7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D6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D5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D4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D3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D2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D0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LM75A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LM75B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LM75C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TMP75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TMP175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TMP275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TMP75B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TMP75C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8324965"/>
                  </p:ext>
                </p:extLst>
              </p:nvPr>
            </p:nvGraphicFramePr>
            <p:xfrm>
              <a:off x="400049" y="967899"/>
              <a:ext cx="7429500" cy="1997710"/>
            </p:xfrm>
            <a:graphic>
              <a:graphicData uri="http://schemas.openxmlformats.org/drawingml/2006/table">
                <a:tbl>
                  <a:tblPr/>
                  <a:tblGrid>
                    <a:gridCol w="1057910"/>
                    <a:gridCol w="37084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  <a:gridCol w="400050"/>
                  </a:tblGrid>
                  <a:tr h="7124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578" t="-855" r="-604624" b="-1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D15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D14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effectLst/>
                              <a:latin typeface="Calibri"/>
                              <a:ea typeface="Times New Roman"/>
                            </a:rPr>
                            <a:t>D13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D12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D11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D10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D9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D8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D7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D6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D5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D4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D3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D2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D1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b="1">
                              <a:solidFill>
                                <a:srgbClr val="333333"/>
                              </a:solidFill>
                              <a:effectLst/>
                              <a:latin typeface="Calibri"/>
                              <a:ea typeface="Times New Roman"/>
                            </a:rPr>
                            <a:t>D0</a:t>
                          </a:r>
                          <a:endParaRPr lang="en-US" sz="1200">
                            <a:effectLst/>
                            <a:latin typeface="Times New Roman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LM75A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LM75B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LM75C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1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0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X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TMP75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TMP175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  <a:latin typeface="Calibri" panose="020F0502020204030204" pitchFamily="34" charset="0"/>
                              <a:ea typeface="Calibri"/>
                            </a:rPr>
                            <a:t>TMP275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TMP75B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  <a:tr h="16065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solidFill>
                                <a:srgbClr val="333333"/>
                              </a:solidFill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TMP75C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6D9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 b="0" dirty="0">
                              <a:effectLst/>
                              <a:latin typeface="Calibri" panose="020F0502020204030204" pitchFamily="34" charset="0"/>
                              <a:ea typeface="Times New Roman"/>
                            </a:rPr>
                            <a:t> </a:t>
                          </a:r>
                          <a:endParaRPr lang="en-US" sz="900" dirty="0">
                            <a:effectLst/>
                            <a:latin typeface="Calibri" panose="020F0502020204030204" pitchFamily="34" charset="0"/>
                            <a:ea typeface="Calibri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2DBDB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0047" y="3025735"/>
                <a:ext cx="52578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TMPs 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𝐻𝐼𝐺𝐻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𝐿𝑂𝑊</m:t>
                        </m:r>
                      </m:sub>
                    </m:sSub>
                  </m:oMath>
                </a14:m>
                <a:r>
                  <a:rPr lang="en-US" dirty="0" smtClean="0"/>
                  <a:t>, but similar behavior and functionality.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7" y="3025735"/>
                <a:ext cx="5257801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812" t="-4717" r="-150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_Template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22633</TotalTime>
  <Words>1193</Words>
  <Application>Microsoft Office PowerPoint</Application>
  <PresentationFormat>On-screen Show (4:3)</PresentationFormat>
  <Paragraphs>657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1_FinalPowerpoint</vt:lpstr>
      <vt:lpstr>TI_Template</vt:lpstr>
      <vt:lpstr>PowerPoint Presentation</vt:lpstr>
      <vt:lpstr>Devices Pin Out</vt:lpstr>
      <vt:lpstr>Register Maps</vt:lpstr>
      <vt:lpstr>Configuration Register</vt:lpstr>
      <vt:lpstr>T_HYST Register</vt:lpstr>
      <vt:lpstr>T_OS Register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Heng, Aaron</cp:lastModifiedBy>
  <cp:revision>327</cp:revision>
  <dcterms:created xsi:type="dcterms:W3CDTF">2007-12-19T20:51:45Z</dcterms:created>
  <dcterms:modified xsi:type="dcterms:W3CDTF">2018-01-31T18:09:25Z</dcterms:modified>
</cp:coreProperties>
</file>