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7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2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3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1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5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8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4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45ED7-79B1-4306-A625-4B4B6894C9C6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052E2-A018-421E-A8B2-C60656C94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4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Low Level Signal Processing </a:t>
            </a:r>
            <a:r>
              <a:rPr lang="en-US" dirty="0" smtClean="0"/>
              <a:t>Chain: Capon Beamforming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173163"/>
            <a:ext cx="8467725" cy="46926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Clutter removal</a:t>
            </a:r>
          </a:p>
          <a:p>
            <a:pPr lvl="1"/>
            <a:r>
              <a:rPr lang="en-US" dirty="0" smtClean="0"/>
              <a:t>Per range bin per antenna, remove static clutter using DC removal scheme</a:t>
            </a:r>
          </a:p>
          <a:p>
            <a:r>
              <a:rPr lang="en-US" dirty="0"/>
              <a:t>Covariance matrix generation and inverse:</a:t>
            </a:r>
          </a:p>
          <a:p>
            <a:pPr lvl="1"/>
            <a:r>
              <a:rPr lang="en-US" dirty="0"/>
              <a:t>Per range bin, calculate the spatial covariance matrices in 32-bit floating point, perform matrix inversion, then store back to L3 memory.</a:t>
            </a:r>
          </a:p>
          <a:p>
            <a:pPr lvl="1"/>
            <a:r>
              <a:rPr lang="en-US" dirty="0"/>
              <a:t>Since the covariance is semi-positive definite, only upper triangle of the matrix is store. </a:t>
            </a:r>
          </a:p>
          <a:p>
            <a:r>
              <a:rPr lang="en-US" dirty="0"/>
              <a:t>Range-azimuth </a:t>
            </a:r>
            <a:r>
              <a:rPr lang="en-US" dirty="0" err="1"/>
              <a:t>heatmap</a:t>
            </a:r>
            <a:r>
              <a:rPr lang="en-US" dirty="0"/>
              <a:t> calculation</a:t>
            </a:r>
          </a:p>
          <a:p>
            <a:pPr lvl="1"/>
            <a:r>
              <a:rPr lang="en-US" dirty="0"/>
              <a:t>See following slide for details. </a:t>
            </a:r>
          </a:p>
          <a:p>
            <a:pPr lvl="1"/>
            <a:r>
              <a:rPr lang="en-US" dirty="0" err="1"/>
              <a:t>Heatmap</a:t>
            </a:r>
            <a:r>
              <a:rPr lang="en-US" dirty="0"/>
              <a:t> is stored back to L3 memory</a:t>
            </a:r>
          </a:p>
        </p:txBody>
      </p:sp>
    </p:spTree>
    <p:extLst>
      <p:ext uri="{BB962C8B-B14F-4D97-AF65-F5344CB8AC3E}">
        <p14:creationId xmlns:p14="http://schemas.microsoft.com/office/powerpoint/2010/main" val="148974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2875"/>
            <a:ext cx="8458200" cy="703421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Low Level Signal Processing Chain: Capon </a:t>
            </a:r>
            <a:r>
              <a:rPr lang="en-US" sz="2800" dirty="0" smtClean="0"/>
              <a:t>Beamforming (1): Algorithm Details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87680" y="846296"/>
            <a:ext cx="77038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Let s(t) be the incoming waves after mixing to </a:t>
            </a:r>
            <a:r>
              <a:rPr lang="en-US" dirty="0" smtClean="0"/>
              <a:t>baseband, the </a:t>
            </a:r>
            <a:r>
              <a:rPr lang="en-US" dirty="0"/>
              <a:t>sensor array signal to be processed is given </a:t>
            </a:r>
            <a:r>
              <a:rPr lang="en-US" dirty="0" smtClean="0"/>
              <a:t>by</a:t>
            </a:r>
          </a:p>
          <a:p>
            <a:endParaRPr lang="en-US" dirty="0" smtClean="0"/>
          </a:p>
          <a:p>
            <a:r>
              <a:rPr lang="en-US" dirty="0" smtClean="0"/>
              <a:t>X(t) = A(</a:t>
            </a:r>
            <a:r>
              <a:rPr lang="el-GR" dirty="0" smtClean="0"/>
              <a:t>θ</a:t>
            </a:r>
            <a:r>
              <a:rPr lang="en-US" dirty="0" smtClean="0"/>
              <a:t>)s(t) + n(t)</a:t>
            </a:r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/>
              <a:t>A(</a:t>
            </a:r>
            <a:r>
              <a:rPr lang="el-GR" dirty="0"/>
              <a:t>θ</a:t>
            </a:r>
            <a:r>
              <a:rPr lang="en-US" dirty="0" smtClean="0"/>
              <a:t>) = (a(</a:t>
            </a:r>
            <a:r>
              <a:rPr lang="el-GR" dirty="0" smtClean="0"/>
              <a:t>θ</a:t>
            </a:r>
            <a:r>
              <a:rPr lang="en-US" baseline="-25000" dirty="0" smtClean="0"/>
              <a:t>1</a:t>
            </a:r>
            <a:r>
              <a:rPr lang="en-US" dirty="0" smtClean="0"/>
              <a:t>), …a(</a:t>
            </a:r>
            <a:r>
              <a:rPr lang="el-GR" dirty="0" smtClean="0"/>
              <a:t>θ</a:t>
            </a:r>
            <a:r>
              <a:rPr lang="en-US" baseline="-25000" dirty="0" smtClean="0"/>
              <a:t>M</a:t>
            </a:r>
            <a:r>
              <a:rPr lang="en-US" dirty="0" smtClean="0"/>
              <a:t>)) is the steering matrix</a:t>
            </a:r>
          </a:p>
          <a:p>
            <a:r>
              <a:rPr lang="en-US" dirty="0" smtClean="0"/>
              <a:t>a(</a:t>
            </a:r>
            <a:r>
              <a:rPr lang="el-GR" dirty="0" smtClean="0"/>
              <a:t>θ</a:t>
            </a:r>
            <a:r>
              <a:rPr lang="en-US" dirty="0" smtClean="0"/>
              <a:t>) = (e</a:t>
            </a:r>
            <a:r>
              <a:rPr lang="en-US" baseline="30000" dirty="0" smtClean="0"/>
              <a:t>j2</a:t>
            </a:r>
            <a:r>
              <a:rPr lang="el-GR" baseline="30000" dirty="0" smtClean="0"/>
              <a:t>π</a:t>
            </a:r>
            <a:r>
              <a:rPr lang="en-US" baseline="30000" dirty="0" smtClean="0"/>
              <a:t>y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sin(</a:t>
            </a:r>
            <a:r>
              <a:rPr lang="el-GR" baseline="30000" dirty="0" smtClean="0"/>
              <a:t>θ</a:t>
            </a:r>
            <a:r>
              <a:rPr lang="en-US" baseline="30000" dirty="0" smtClean="0"/>
              <a:t>)</a:t>
            </a:r>
            <a:r>
              <a:rPr lang="en-US" dirty="0" smtClean="0"/>
              <a:t>, …, </a:t>
            </a:r>
            <a:r>
              <a:rPr lang="en-US" dirty="0"/>
              <a:t>e</a:t>
            </a:r>
            <a:r>
              <a:rPr lang="en-US" baseline="30000" dirty="0"/>
              <a:t>j2</a:t>
            </a:r>
            <a:r>
              <a:rPr lang="el-GR" baseline="30000" dirty="0"/>
              <a:t>π</a:t>
            </a:r>
            <a:r>
              <a:rPr lang="en-US" baseline="30000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baseline="30000" dirty="0" err="1" smtClean="0"/>
              <a:t>sin</a:t>
            </a:r>
            <a:r>
              <a:rPr lang="en-US" baseline="30000" dirty="0" smtClean="0"/>
              <a:t>(</a:t>
            </a:r>
            <a:r>
              <a:rPr lang="el-GR" baseline="30000" dirty="0"/>
              <a:t>θ</a:t>
            </a:r>
            <a:r>
              <a:rPr lang="en-US" baseline="30000" dirty="0" smtClean="0"/>
              <a:t>)</a:t>
            </a:r>
            <a:r>
              <a:rPr lang="en-US" dirty="0" smtClean="0"/>
              <a:t>) is the steering vector</a:t>
            </a:r>
          </a:p>
          <a:p>
            <a:r>
              <a:rPr lang="en-US" dirty="0" smtClean="0"/>
              <a:t>M is number of angle bins</a:t>
            </a:r>
          </a:p>
          <a:p>
            <a:r>
              <a:rPr lang="en-US" dirty="0" err="1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 is the sensor position normalized by wavelength</a:t>
            </a:r>
          </a:p>
          <a:p>
            <a:endParaRPr lang="en-US" dirty="0" smtClean="0"/>
          </a:p>
          <a:p>
            <a:r>
              <a:rPr lang="en-US" dirty="0" smtClean="0"/>
              <a:t>Capon BF approach is</a:t>
            </a:r>
          </a:p>
          <a:p>
            <a:r>
              <a:rPr lang="el-GR" dirty="0" smtClean="0"/>
              <a:t>θ</a:t>
            </a:r>
            <a:r>
              <a:rPr lang="en-US" baseline="-25000" dirty="0" smtClean="0"/>
              <a:t>capon</a:t>
            </a:r>
            <a:r>
              <a:rPr lang="en-US" dirty="0" smtClean="0"/>
              <a:t> = </a:t>
            </a:r>
            <a:r>
              <a:rPr lang="en-US" dirty="0" err="1" smtClean="0"/>
              <a:t>argmin</a:t>
            </a:r>
            <a:r>
              <a:rPr lang="el-GR" baseline="-25000" dirty="0" smtClean="0"/>
              <a:t>θ</a:t>
            </a:r>
            <a:r>
              <a:rPr lang="en-US" dirty="0"/>
              <a:t>{trace(A(</a:t>
            </a:r>
            <a:r>
              <a:rPr lang="el-GR" dirty="0" smtClean="0"/>
              <a:t>θ</a:t>
            </a:r>
            <a:r>
              <a:rPr lang="en-US" dirty="0" smtClean="0"/>
              <a:t>)*R</a:t>
            </a:r>
            <a:r>
              <a:rPr lang="en-US" baseline="-25000" dirty="0" smtClean="0"/>
              <a:t>n</a:t>
            </a:r>
            <a:r>
              <a:rPr lang="en-US" baseline="30000" dirty="0"/>
              <a:t>-1 </a:t>
            </a:r>
            <a:r>
              <a:rPr lang="en-US" dirty="0"/>
              <a:t>*</a:t>
            </a:r>
            <a:r>
              <a:rPr lang="en-US" dirty="0" smtClean="0"/>
              <a:t>A(</a:t>
            </a:r>
            <a:r>
              <a:rPr lang="el-GR" dirty="0"/>
              <a:t>θ</a:t>
            </a:r>
            <a:r>
              <a:rPr lang="en-US" dirty="0"/>
              <a:t>)</a:t>
            </a:r>
            <a:r>
              <a:rPr lang="en-US" baseline="30000" dirty="0"/>
              <a:t>H</a:t>
            </a:r>
            <a:r>
              <a:rPr lang="en-US" dirty="0"/>
              <a:t> }</a:t>
            </a:r>
            <a:endParaRPr lang="en-US" dirty="0" smtClean="0"/>
          </a:p>
          <a:p>
            <a:r>
              <a:rPr lang="en-US" dirty="0" smtClean="0"/>
              <a:t>where R</a:t>
            </a:r>
            <a:r>
              <a:rPr lang="en-US" baseline="-25000" dirty="0" smtClean="0"/>
              <a:t>n</a:t>
            </a:r>
            <a:r>
              <a:rPr lang="en-US" dirty="0" smtClean="0"/>
              <a:t> is the spatial covariance matrix</a:t>
            </a:r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7652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2875"/>
            <a:ext cx="8458200" cy="485775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Low Level Signal Processing Chain: Capon Beamforming </a:t>
            </a:r>
            <a:r>
              <a:rPr lang="en-US" sz="2800" dirty="0" smtClean="0"/>
              <a:t>(2) </a:t>
            </a:r>
            <a:r>
              <a:rPr lang="en-US" sz="2800" dirty="0"/>
              <a:t>Implementation </a:t>
            </a:r>
            <a:r>
              <a:rPr lang="en-US" sz="2800" dirty="0" smtClean="0"/>
              <a:t>details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651510"/>
            <a:ext cx="8467725" cy="5724525"/>
          </a:xfrm>
        </p:spPr>
        <p:txBody>
          <a:bodyPr/>
          <a:lstStyle/>
          <a:p>
            <a:r>
              <a:rPr lang="en-US" sz="1400" dirty="0" smtClean="0"/>
              <a:t>Assumptions:</a:t>
            </a:r>
            <a:endParaRPr lang="en-US" sz="1200" dirty="0" smtClean="0"/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Receive antennas are equally spaced with distance </a:t>
            </a:r>
            <a:r>
              <a:rPr lang="el-GR" sz="1200" dirty="0" smtClean="0">
                <a:solidFill>
                  <a:srgbClr val="FF0000"/>
                </a:solidFill>
              </a:rPr>
              <a:t>λ</a:t>
            </a:r>
            <a:r>
              <a:rPr lang="en-US" sz="1200" dirty="0" smtClean="0">
                <a:solidFill>
                  <a:srgbClr val="FF0000"/>
                </a:solidFill>
              </a:rPr>
              <a:t>/2</a:t>
            </a:r>
          </a:p>
          <a:p>
            <a:r>
              <a:rPr lang="en-US" sz="1600" dirty="0" smtClean="0"/>
              <a:t>Assuming slow motion scenario, Rn can be constructed using multiple chirps within a frame.</a:t>
            </a:r>
          </a:p>
          <a:p>
            <a:r>
              <a:rPr lang="en-US" sz="1600" dirty="0" smtClean="0"/>
              <a:t>Calculation of the solution can be significantly reduced with a(</a:t>
            </a:r>
            <a:r>
              <a:rPr lang="el-GR" sz="1600" dirty="0" smtClean="0"/>
              <a:t>θ</a:t>
            </a:r>
            <a:r>
              <a:rPr lang="en-US" sz="1600" dirty="0" smtClean="0"/>
              <a:t>) constructed for equally spaced antenna, combining with the fact that Rn is an </a:t>
            </a:r>
            <a:r>
              <a:rPr lang="en-US" sz="1600" dirty="0"/>
              <a:t>H</a:t>
            </a:r>
            <a:r>
              <a:rPr lang="en-US" sz="1600" dirty="0" smtClean="0"/>
              <a:t>ermitian matrix that is </a:t>
            </a:r>
            <a:r>
              <a:rPr lang="en-US" sz="1600" dirty="0"/>
              <a:t>also </a:t>
            </a:r>
            <a:r>
              <a:rPr lang="en-US" sz="1600" dirty="0" err="1" smtClean="0"/>
              <a:t>persymmetric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Current implementation of the module consists of the following sub blocks:</a:t>
            </a:r>
          </a:p>
          <a:p>
            <a:pPr lvl="1"/>
            <a:r>
              <a:rPr lang="en-US" sz="1200" dirty="0" smtClean="0"/>
              <a:t>Static clutter removal is option is added before Rn matrix generation by removing DC components per range bin. Input assumes 16-bit I/Q, and </a:t>
            </a:r>
            <a:r>
              <a:rPr lang="en-US" sz="1200" dirty="0" smtClean="0">
                <a:solidFill>
                  <a:srgbClr val="FF0000"/>
                </a:solidFill>
              </a:rPr>
              <a:t>output is also in 16-bit I/Q format</a:t>
            </a:r>
            <a:r>
              <a:rPr lang="en-US" sz="1200" dirty="0" smtClean="0"/>
              <a:t> (trade precision for memory and cycles).</a:t>
            </a:r>
          </a:p>
          <a:p>
            <a:pPr lvl="1"/>
            <a:r>
              <a:rPr lang="en-US" sz="1200" dirty="0" smtClean="0"/>
              <a:t>Per range bin, </a:t>
            </a:r>
            <a:r>
              <a:rPr lang="en-US" sz="1200" dirty="0"/>
              <a:t>c</a:t>
            </a:r>
            <a:r>
              <a:rPr lang="en-US" sz="1200" dirty="0" smtClean="0"/>
              <a:t>onstruct Rn </a:t>
            </a:r>
            <a:r>
              <a:rPr lang="en-US" sz="1200" dirty="0"/>
              <a:t>using multiple chirps within a </a:t>
            </a:r>
            <a:r>
              <a:rPr lang="en-US" sz="1200" dirty="0" smtClean="0"/>
              <a:t>frame. Then Rn is inverted and the upper diagonal of the </a:t>
            </a:r>
            <a:r>
              <a:rPr lang="en-US" sz="1200" dirty="0"/>
              <a:t>R</a:t>
            </a:r>
            <a:r>
              <a:rPr lang="en-US" sz="1200" baseline="-25000" dirty="0"/>
              <a:t>n</a:t>
            </a:r>
            <a:r>
              <a:rPr lang="en-US" sz="1200" baseline="30000" dirty="0"/>
              <a:t>-1 </a:t>
            </a:r>
            <a:r>
              <a:rPr lang="en-US" sz="1200" dirty="0" smtClean="0"/>
              <a:t>is stored in memory for each range bin.</a:t>
            </a:r>
          </a:p>
          <a:p>
            <a:pPr lvl="1"/>
            <a:r>
              <a:rPr lang="en-US" sz="1200" dirty="0" smtClean="0"/>
              <a:t>Per range bin, calculate the Capon BF solution and store the angle spectrum in memory to construct the range-azimuth </a:t>
            </a:r>
            <a:r>
              <a:rPr lang="en-US" sz="1200" dirty="0" err="1" smtClean="0"/>
              <a:t>heatmap</a:t>
            </a:r>
            <a:r>
              <a:rPr lang="en-US" sz="1200" dirty="0" smtClean="0"/>
              <a:t>.</a:t>
            </a:r>
          </a:p>
          <a:p>
            <a:pPr lvl="2"/>
            <a:r>
              <a:rPr lang="en-US" sz="1100" dirty="0" smtClean="0"/>
              <a:t>Since conventional BF using covariance matrix has very similar solution </a:t>
            </a:r>
            <a:r>
              <a:rPr lang="el-GR" sz="1100" dirty="0"/>
              <a:t>θ</a:t>
            </a:r>
            <a:r>
              <a:rPr lang="en-US" sz="1100" baseline="-25000" dirty="0" smtClean="0"/>
              <a:t>conventional</a:t>
            </a:r>
            <a:r>
              <a:rPr lang="en-US" sz="1100" dirty="0" smtClean="0"/>
              <a:t> </a:t>
            </a:r>
            <a:r>
              <a:rPr lang="en-US" sz="1100" dirty="0"/>
              <a:t>= </a:t>
            </a:r>
            <a:r>
              <a:rPr lang="en-US" sz="1100" dirty="0" err="1" smtClean="0"/>
              <a:t>argmax</a:t>
            </a:r>
            <a:r>
              <a:rPr lang="el-GR" sz="1100" baseline="-25000" dirty="0" smtClean="0"/>
              <a:t>θ</a:t>
            </a:r>
            <a:r>
              <a:rPr lang="en-US" sz="1100" dirty="0"/>
              <a:t>{trace(A(</a:t>
            </a:r>
            <a:r>
              <a:rPr lang="el-GR" sz="1100" dirty="0"/>
              <a:t>θ</a:t>
            </a:r>
            <a:r>
              <a:rPr lang="en-US" sz="1100" dirty="0"/>
              <a:t>)*</a:t>
            </a:r>
            <a:r>
              <a:rPr lang="en-US" sz="1100" dirty="0" smtClean="0"/>
              <a:t>R</a:t>
            </a:r>
            <a:r>
              <a:rPr lang="en-US" sz="1100" baseline="-25000" dirty="0" smtClean="0"/>
              <a:t>n</a:t>
            </a:r>
            <a:r>
              <a:rPr lang="en-US" sz="1100" dirty="0" smtClean="0"/>
              <a:t>*A(</a:t>
            </a:r>
            <a:r>
              <a:rPr lang="el-GR" sz="1100" dirty="0"/>
              <a:t>θ</a:t>
            </a:r>
            <a:r>
              <a:rPr lang="en-US" sz="1100" dirty="0"/>
              <a:t>)</a:t>
            </a:r>
            <a:r>
              <a:rPr lang="en-US" sz="1100" baseline="30000" dirty="0"/>
              <a:t>H</a:t>
            </a:r>
            <a:r>
              <a:rPr lang="en-US" sz="1100" dirty="0"/>
              <a:t> </a:t>
            </a:r>
            <a:r>
              <a:rPr lang="en-US" sz="1100" dirty="0" smtClean="0"/>
              <a:t>}, we have a fallback flag to use the same code to calculate conventional BF.</a:t>
            </a:r>
          </a:p>
          <a:p>
            <a:pPr lvl="1"/>
            <a:r>
              <a:rPr lang="en-US" sz="1200" dirty="0" smtClean="0"/>
              <a:t>After detection, per detected point, estimate Doppler using the Capon </a:t>
            </a:r>
            <a:r>
              <a:rPr lang="en-US" sz="1200" dirty="0" err="1" smtClean="0"/>
              <a:t>beamweights</a:t>
            </a:r>
            <a:r>
              <a:rPr lang="en-US" sz="1200" dirty="0" smtClean="0"/>
              <a:t> and Doppler FFT. </a:t>
            </a:r>
          </a:p>
          <a:p>
            <a:pPr lvl="1"/>
            <a:r>
              <a:rPr lang="en-US" sz="1200" dirty="0" smtClean="0"/>
              <a:t>Hardcoded for 4 and 8 antennas, and focused on 8-antenna test</a:t>
            </a:r>
          </a:p>
          <a:p>
            <a:r>
              <a:rPr lang="en-US" sz="1400" dirty="0" smtClean="0"/>
              <a:t>The module directly read from and write to L3 memory, with L1 data cache turned on for L3. </a:t>
            </a:r>
          </a:p>
        </p:txBody>
      </p:sp>
    </p:spTree>
    <p:extLst>
      <p:ext uri="{BB962C8B-B14F-4D97-AF65-F5344CB8AC3E}">
        <p14:creationId xmlns:p14="http://schemas.microsoft.com/office/powerpoint/2010/main" val="298534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Low Level Signal Processing Chain: Capon Beamforming</vt:lpstr>
      <vt:lpstr>Low Level Signal Processing Chain: Capon Beamforming (1): Algorithm Details</vt:lpstr>
      <vt:lpstr>Low Level Signal Processing Chain: Capon Beamforming (2) Implementation details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Level Signal Processing Chain: Capon Beamforming</dc:title>
  <dc:creator>Curewitz, Justin</dc:creator>
  <cp:lastModifiedBy>Curewitz, Justin</cp:lastModifiedBy>
  <cp:revision>1</cp:revision>
  <dcterms:created xsi:type="dcterms:W3CDTF">2019-06-14T18:46:22Z</dcterms:created>
  <dcterms:modified xsi:type="dcterms:W3CDTF">2019-06-14T18:46:51Z</dcterms:modified>
</cp:coreProperties>
</file>