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4" r:id="rId2"/>
    <p:sldId id="277" r:id="rId3"/>
    <p:sldId id="275" r:id="rId4"/>
    <p:sldId id="278" r:id="rId5"/>
    <p:sldId id="279" r:id="rId6"/>
    <p:sldId id="280" r:id="rId7"/>
    <p:sldId id="281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A7E1"/>
    <a:srgbClr val="4C4D4F"/>
    <a:srgbClr val="93E3FF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66" d="100"/>
          <a:sy n="66" d="100"/>
        </p:scale>
        <p:origin x="1596" y="41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4C4D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24808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95536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400">
                <a:solidFill>
                  <a:srgbClr val="4C4D4F"/>
                </a:solidFill>
              </a:defRPr>
            </a:lvl1pPr>
          </a:lstStyle>
          <a:p>
            <a:fld id="{79C30438-7DBB-492E-8060-3042B9B0D075}" type="datetimeFigureOut">
              <a:rPr lang="en-US" smtClean="0"/>
              <a:pPr/>
              <a:t>10/6/2020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400">
                <a:solidFill>
                  <a:srgbClr val="4C4D4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876256" y="6356350"/>
            <a:ext cx="2133600" cy="365125"/>
          </a:xfrm>
          <a:prstGeom prst="rect">
            <a:avLst/>
          </a:prstGeom>
        </p:spPr>
        <p:txBody>
          <a:bodyPr/>
          <a:lstStyle>
            <a:lvl1pPr algn="r">
              <a:defRPr sz="1400">
                <a:solidFill>
                  <a:srgbClr val="4C4D4F"/>
                </a:solidFill>
              </a:defRPr>
            </a:lvl1pPr>
          </a:lstStyle>
          <a:p>
            <a:fld id="{2061D777-66FF-4BD2-9336-8D8D3865F79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4C4D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6753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4C4D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196752"/>
            <a:ext cx="8352928" cy="5112568"/>
          </a:xfrm>
          <a:prstGeom prst="rect">
            <a:avLst/>
          </a:prstGeom>
        </p:spPr>
        <p:txBody>
          <a:bodyPr/>
          <a:lstStyle>
            <a:lvl1pPr>
              <a:buClr>
                <a:srgbClr val="00A7E1"/>
              </a:buClr>
              <a:defRPr sz="2800">
                <a:solidFill>
                  <a:srgbClr val="4C4D4F"/>
                </a:solidFill>
              </a:defRPr>
            </a:lvl1pPr>
            <a:lvl2pPr>
              <a:buClr>
                <a:srgbClr val="333333"/>
              </a:buClr>
              <a:defRPr sz="2000">
                <a:solidFill>
                  <a:srgbClr val="4C4D4F"/>
                </a:solidFill>
              </a:defRPr>
            </a:lvl2pPr>
            <a:lvl3pPr>
              <a:buClr>
                <a:srgbClr val="00A7E1"/>
              </a:buClr>
              <a:defRPr sz="1600">
                <a:solidFill>
                  <a:srgbClr val="4C4D4F"/>
                </a:solidFill>
              </a:defRPr>
            </a:lvl3pPr>
            <a:lvl4pPr>
              <a:buClr>
                <a:srgbClr val="333333"/>
              </a:buClr>
              <a:defRPr sz="1400">
                <a:solidFill>
                  <a:srgbClr val="4C4D4F"/>
                </a:solidFill>
              </a:defRPr>
            </a:lvl4pPr>
            <a:lvl5pPr>
              <a:buClr>
                <a:srgbClr val="00A7E1"/>
              </a:buClr>
              <a:defRPr sz="1200">
                <a:solidFill>
                  <a:srgbClr val="4C4D4F"/>
                </a:solidFill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811106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536" y="1556792"/>
            <a:ext cx="7772400" cy="1362075"/>
          </a:xfrm>
          <a:prstGeom prst="rect">
            <a:avLst/>
          </a:prstGeom>
        </p:spPr>
        <p:txBody>
          <a:bodyPr anchor="b"/>
          <a:lstStyle>
            <a:lvl1pPr algn="l">
              <a:defRPr sz="3200" b="1" cap="all">
                <a:solidFill>
                  <a:srgbClr val="00A7E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5536" y="2936925"/>
            <a:ext cx="7772400" cy="150018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400">
                <a:solidFill>
                  <a:srgbClr val="4C4D4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itle 1"/>
          <p:cNvSpPr txBox="1">
            <a:spLocks/>
          </p:cNvSpPr>
          <p:nvPr userDrawn="1"/>
        </p:nvSpPr>
        <p:spPr>
          <a:xfrm>
            <a:off x="395536" y="260648"/>
            <a:ext cx="6851104" cy="41805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4C4D4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226742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56792"/>
            <a:ext cx="4038600" cy="4525963"/>
          </a:xfrm>
          <a:prstGeom prst="rect">
            <a:avLst/>
          </a:prstGeom>
        </p:spPr>
        <p:txBody>
          <a:bodyPr/>
          <a:lstStyle>
            <a:lvl1pPr>
              <a:buClr>
                <a:srgbClr val="00A7E1"/>
              </a:buClr>
              <a:defRPr sz="2800">
                <a:solidFill>
                  <a:srgbClr val="4C4D4F"/>
                </a:solidFill>
              </a:defRPr>
            </a:lvl1pPr>
            <a:lvl2pPr>
              <a:defRPr sz="2000">
                <a:solidFill>
                  <a:srgbClr val="4C4D4F"/>
                </a:solidFill>
              </a:defRPr>
            </a:lvl2pPr>
            <a:lvl3pPr>
              <a:buClr>
                <a:srgbClr val="00A7E1"/>
              </a:buClr>
              <a:defRPr sz="1600">
                <a:solidFill>
                  <a:srgbClr val="4C4D4F"/>
                </a:solidFill>
              </a:defRPr>
            </a:lvl3pPr>
            <a:lvl4pPr>
              <a:defRPr sz="1400">
                <a:solidFill>
                  <a:srgbClr val="4C4D4F"/>
                </a:solidFill>
              </a:defRPr>
            </a:lvl4pPr>
            <a:lvl5pPr>
              <a:buClr>
                <a:srgbClr val="00A7E1"/>
              </a:buClr>
              <a:defRPr sz="1200">
                <a:solidFill>
                  <a:srgbClr val="4C4D4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4C4D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half" idx="13"/>
          </p:nvPr>
        </p:nvSpPr>
        <p:spPr>
          <a:xfrm>
            <a:off x="4637856" y="1556792"/>
            <a:ext cx="4038600" cy="4525963"/>
          </a:xfrm>
          <a:prstGeom prst="rect">
            <a:avLst/>
          </a:prstGeom>
        </p:spPr>
        <p:txBody>
          <a:bodyPr/>
          <a:lstStyle>
            <a:lvl1pPr>
              <a:buClr>
                <a:srgbClr val="00A7E1"/>
              </a:buClr>
              <a:defRPr sz="2800">
                <a:solidFill>
                  <a:srgbClr val="4C4D4F"/>
                </a:solidFill>
              </a:defRPr>
            </a:lvl1pPr>
            <a:lvl2pPr>
              <a:defRPr sz="2000">
                <a:solidFill>
                  <a:srgbClr val="4C4D4F"/>
                </a:solidFill>
              </a:defRPr>
            </a:lvl2pPr>
            <a:lvl3pPr>
              <a:buClr>
                <a:srgbClr val="00A7E1"/>
              </a:buClr>
              <a:defRPr sz="1600">
                <a:solidFill>
                  <a:srgbClr val="4C4D4F"/>
                </a:solidFill>
              </a:defRPr>
            </a:lvl3pPr>
            <a:lvl4pPr>
              <a:defRPr sz="1400">
                <a:solidFill>
                  <a:srgbClr val="4C4D4F"/>
                </a:solidFill>
              </a:defRPr>
            </a:lvl4pPr>
            <a:lvl5pPr>
              <a:buClr>
                <a:srgbClr val="00A7E1"/>
              </a:buClr>
              <a:defRPr sz="1200">
                <a:solidFill>
                  <a:srgbClr val="4C4D4F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390388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1286222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solidFill>
                  <a:srgbClr val="00A7E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925984"/>
            <a:ext cx="4040188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00A7E1"/>
              </a:buClr>
              <a:defRPr sz="2000">
                <a:solidFill>
                  <a:srgbClr val="4C4D4F"/>
                </a:solidFill>
              </a:defRPr>
            </a:lvl1pPr>
            <a:lvl2pPr>
              <a:defRPr sz="1600">
                <a:solidFill>
                  <a:srgbClr val="4C4D4F"/>
                </a:solidFill>
              </a:defRPr>
            </a:lvl2pPr>
            <a:lvl3pPr>
              <a:buClr>
                <a:srgbClr val="00A7E1"/>
              </a:buClr>
              <a:defRPr sz="1400">
                <a:solidFill>
                  <a:srgbClr val="4C4D4F"/>
                </a:solidFill>
              </a:defRPr>
            </a:lvl3pPr>
            <a:lvl4pPr>
              <a:defRPr sz="1200">
                <a:solidFill>
                  <a:srgbClr val="4C4D4F"/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4C4D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4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4644008" y="1286222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800" b="1">
                <a:solidFill>
                  <a:srgbClr val="00A7E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styles</a:t>
            </a:r>
          </a:p>
        </p:txBody>
      </p:sp>
      <p:sp>
        <p:nvSpPr>
          <p:cNvPr id="15" name="Content Placeholder 3"/>
          <p:cNvSpPr>
            <a:spLocks noGrp="1"/>
          </p:cNvSpPr>
          <p:nvPr>
            <p:ph sz="half" idx="14"/>
          </p:nvPr>
        </p:nvSpPr>
        <p:spPr>
          <a:xfrm>
            <a:off x="4644008" y="1925984"/>
            <a:ext cx="4040188" cy="3951288"/>
          </a:xfrm>
          <a:prstGeom prst="rect">
            <a:avLst/>
          </a:prstGeom>
        </p:spPr>
        <p:txBody>
          <a:bodyPr/>
          <a:lstStyle>
            <a:lvl1pPr>
              <a:buClr>
                <a:srgbClr val="00A7E1"/>
              </a:buClr>
              <a:defRPr sz="2000">
                <a:solidFill>
                  <a:srgbClr val="4C4D4F"/>
                </a:solidFill>
              </a:defRPr>
            </a:lvl1pPr>
            <a:lvl2pPr>
              <a:defRPr sz="1600">
                <a:solidFill>
                  <a:srgbClr val="4C4D4F"/>
                </a:solidFill>
              </a:defRPr>
            </a:lvl2pPr>
            <a:lvl3pPr>
              <a:buClr>
                <a:srgbClr val="00A7E1"/>
              </a:buClr>
              <a:defRPr sz="1400">
                <a:solidFill>
                  <a:srgbClr val="4C4D4F"/>
                </a:solidFill>
              </a:defRPr>
            </a:lvl3pPr>
            <a:lvl4pPr>
              <a:defRPr sz="1200">
                <a:solidFill>
                  <a:srgbClr val="4C4D4F"/>
                </a:solidFill>
              </a:defRPr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</p:spTree>
    <p:extLst>
      <p:ext uri="{BB962C8B-B14F-4D97-AF65-F5344CB8AC3E}">
        <p14:creationId xmlns:p14="http://schemas.microsoft.com/office/powerpoint/2010/main" val="27282251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rgbClr val="4C4D4F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0873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509451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400" b="1">
                <a:solidFill>
                  <a:srgbClr val="00A7E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1186408"/>
            <a:ext cx="5486400" cy="382676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>
                <a:solidFill>
                  <a:srgbClr val="4C4D4F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648474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>
                <a:solidFill>
                  <a:srgbClr val="4C4D4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8" name="Title 1"/>
          <p:cNvSpPr txBox="1">
            <a:spLocks/>
          </p:cNvSpPr>
          <p:nvPr userDrawn="1"/>
        </p:nvSpPr>
        <p:spPr>
          <a:xfrm>
            <a:off x="395536" y="260648"/>
            <a:ext cx="6851104" cy="418058"/>
          </a:xfrm>
          <a:prstGeom prst="rect">
            <a:avLst/>
          </a:prstGeo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4C4D4F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825029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>
            <a:spLocks noChangeAspect="1"/>
          </p:cNvSpPr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31996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718985"/>
            <a:ext cx="7920000" cy="288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296" y="96838"/>
            <a:ext cx="1761406" cy="6678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22660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5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7" r:id="rId8"/>
    <p:sldLayoutId id="2147483658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925" r="31100"/>
          <a:stretch/>
        </p:blipFill>
        <p:spPr>
          <a:xfrm rot="5400000">
            <a:off x="2247206" y="953228"/>
            <a:ext cx="4752528" cy="5143500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</p:spPr>
        <p:txBody>
          <a:bodyPr/>
          <a:lstStyle/>
          <a:p>
            <a:r>
              <a:rPr lang="en-US" altLang="zh-TW" sz="1600" dirty="0"/>
              <a:t>IO-Pin Interface </a:t>
            </a:r>
            <a:r>
              <a:rPr lang="en-US" altLang="zh-TW" sz="1600" dirty="0" smtClean="0"/>
              <a:t>Toggle - E</a:t>
            </a:r>
            <a:r>
              <a:rPr lang="en-US" sz="1600" dirty="0" smtClean="0"/>
              <a:t>xperiment setup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4973950" y="1665245"/>
            <a:ext cx="209589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TW" sz="1200" b="1" dirty="0" smtClean="0"/>
              <a:t>Removed onboard pga460 to ensure communicate with external pga460 </a:t>
            </a:r>
            <a:endParaRPr lang="en-US" sz="12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2247206" y="2040707"/>
            <a:ext cx="9460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TW" b="1" dirty="0" smtClean="0">
                <a:solidFill>
                  <a:srgbClr val="FF0000"/>
                </a:solidFill>
              </a:rPr>
              <a:t>PGA460</a:t>
            </a:r>
            <a:endParaRPr lang="en-US" b="1" dirty="0">
              <a:solidFill>
                <a:srgbClr val="FF0000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4191422" y="5182916"/>
            <a:ext cx="20904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>
                <a:solidFill>
                  <a:srgbClr val="FF0000"/>
                </a:solidFill>
              </a:rPr>
              <a:t>Development board</a:t>
            </a:r>
          </a:p>
        </p:txBody>
      </p:sp>
      <p:sp>
        <p:nvSpPr>
          <p:cNvPr id="6" name="Rectangle 5"/>
          <p:cNvSpPr/>
          <p:nvPr/>
        </p:nvSpPr>
        <p:spPr>
          <a:xfrm>
            <a:off x="4052484" y="3886772"/>
            <a:ext cx="570986" cy="368851"/>
          </a:xfrm>
          <a:prstGeom prst="rect">
            <a:avLst/>
          </a:prstGeom>
          <a:noFill/>
          <a:ln w="28575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Arrow Connector 14"/>
          <p:cNvCxnSpPr/>
          <p:nvPr/>
        </p:nvCxnSpPr>
        <p:spPr>
          <a:xfrm flipH="1">
            <a:off x="4623470" y="2446612"/>
            <a:ext cx="720080" cy="1368152"/>
          </a:xfrm>
          <a:prstGeom prst="straightConnector1">
            <a:avLst/>
          </a:prstGeom>
          <a:ln w="28575">
            <a:solidFill>
              <a:srgbClr val="FFC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589882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</p:spPr>
        <p:txBody>
          <a:bodyPr/>
          <a:lstStyle/>
          <a:p>
            <a:r>
              <a:rPr lang="en-US" altLang="zh-TW" sz="1600" dirty="0"/>
              <a:t>IO-Pin Interface </a:t>
            </a:r>
            <a:r>
              <a:rPr lang="en-US" altLang="zh-TW" sz="1600" dirty="0" smtClean="0"/>
              <a:t>Toggle – Read register in OWU mode</a:t>
            </a:r>
            <a:endParaRPr lang="en-US" sz="1600" dirty="0"/>
          </a:p>
        </p:txBody>
      </p:sp>
      <p:sp>
        <p:nvSpPr>
          <p:cNvPr id="2" name="TextBox 1"/>
          <p:cNvSpPr txBox="1"/>
          <p:nvPr/>
        </p:nvSpPr>
        <p:spPr>
          <a:xfrm>
            <a:off x="323528" y="810553"/>
            <a:ext cx="846828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Read 0x1E </a:t>
            </a:r>
            <a:r>
              <a:rPr lang="en-US" sz="1400" dirty="0"/>
              <a:t>register </a:t>
            </a:r>
            <a:r>
              <a:rPr lang="en-US" sz="1400" dirty="0" smtClean="0"/>
              <a:t>through custom program to confirm the IO_IF_SEL bit is set to 1 and using serial print function </a:t>
            </a:r>
          </a:p>
          <a:p>
            <a:r>
              <a:rPr lang="en-US" sz="1400" dirty="0" smtClean="0"/>
              <a:t>to print out the result</a:t>
            </a:r>
            <a:endParaRPr lang="en-US" sz="1400" dirty="0"/>
          </a:p>
        </p:txBody>
      </p:sp>
      <p:sp>
        <p:nvSpPr>
          <p:cNvPr id="5" name="TextBox 4"/>
          <p:cNvSpPr txBox="1"/>
          <p:nvPr/>
        </p:nvSpPr>
        <p:spPr>
          <a:xfrm>
            <a:off x="1651008" y="1473235"/>
            <a:ext cx="1593513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err="1" smtClean="0"/>
              <a:t>Energia</a:t>
            </a:r>
            <a:r>
              <a:rPr lang="en-US" sz="1200" dirty="0" smtClean="0"/>
              <a:t> custom coding</a:t>
            </a:r>
            <a:endParaRPr lang="en-US" sz="1200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32040" y="1750234"/>
            <a:ext cx="4108483" cy="2304256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5920861" y="1473235"/>
            <a:ext cx="213084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/>
              <a:t>Result in </a:t>
            </a:r>
            <a:r>
              <a:rPr lang="en-US" sz="1200" dirty="0" err="1" smtClean="0"/>
              <a:t>Energia</a:t>
            </a:r>
            <a:r>
              <a:rPr lang="en-US" sz="1200" dirty="0" smtClean="0"/>
              <a:t> serial monitor</a:t>
            </a:r>
            <a:endParaRPr lang="en-US" sz="1200" dirty="0"/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756" y="1729150"/>
            <a:ext cx="4716016" cy="26059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38596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</p:spPr>
        <p:txBody>
          <a:bodyPr/>
          <a:lstStyle/>
          <a:p>
            <a:r>
              <a:rPr lang="en-US" altLang="zh-TW" sz="1600" dirty="0"/>
              <a:t>IO-Pin Interface </a:t>
            </a:r>
            <a:r>
              <a:rPr lang="en-US" altLang="zh-TW" sz="1600" dirty="0" smtClean="0"/>
              <a:t>Toggle – OWU to TCI by sending </a:t>
            </a:r>
            <a:r>
              <a:rPr lang="en-US" sz="1600" dirty="0" smtClean="0"/>
              <a:t>0xF0F8FC (Coding)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810553"/>
            <a:ext cx="5027082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The coding for send 0xF0F8FC using Serial1 (pin 4) is shown below.</a:t>
            </a:r>
            <a:endParaRPr lang="en-US" sz="14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93272" y="1329514"/>
            <a:ext cx="7128792" cy="517903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2171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</p:spPr>
        <p:txBody>
          <a:bodyPr/>
          <a:lstStyle/>
          <a:p>
            <a:r>
              <a:rPr lang="en-US" altLang="zh-TW" sz="1600" dirty="0"/>
              <a:t>IO-Pin Interface </a:t>
            </a:r>
            <a:r>
              <a:rPr lang="en-US" altLang="zh-TW" sz="1600" dirty="0" smtClean="0"/>
              <a:t>Toggle – OWU to TCI by sending </a:t>
            </a:r>
            <a:r>
              <a:rPr lang="en-US" sz="1600" dirty="0" smtClean="0"/>
              <a:t>0xF0F8FC </a:t>
            </a:r>
            <a:r>
              <a:rPr lang="en-US" altLang="zh-TW" sz="1600" dirty="0" smtClean="0"/>
              <a:t>(Waveform)</a:t>
            </a:r>
            <a:endParaRPr lang="en-US" sz="16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 rotWithShape="1">
          <a:blip r:embed="rId2"/>
          <a:srcRect t="2934" b="41307"/>
          <a:stretch/>
        </p:blipFill>
        <p:spPr>
          <a:xfrm>
            <a:off x="919312" y="1123149"/>
            <a:ext cx="7392740" cy="2737899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3861048"/>
            <a:ext cx="7412460" cy="2905432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4963483" y="2047530"/>
            <a:ext cx="360040" cy="18017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215456" y="3849325"/>
            <a:ext cx="2748027" cy="12342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323523" y="3849325"/>
            <a:ext cx="852373" cy="123426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215456" y="6091701"/>
            <a:ext cx="864096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079552" y="5587645"/>
            <a:ext cx="864096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3943648" y="6050489"/>
            <a:ext cx="671518" cy="363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335559" y="5793445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A7E1"/>
                </a:solidFill>
              </a:rPr>
              <a:t>262us</a:t>
            </a:r>
            <a:endParaRPr lang="en-US" sz="1400" dirty="0">
              <a:solidFill>
                <a:srgbClr val="00A7E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190709" y="5313764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A7E1"/>
                </a:solidFill>
              </a:rPr>
              <a:t>262us</a:t>
            </a:r>
            <a:endParaRPr lang="en-US" sz="1400" dirty="0">
              <a:solidFill>
                <a:srgbClr val="00A7E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3991277" y="5793444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A7E1"/>
                </a:solidFill>
              </a:rPr>
              <a:t>209us</a:t>
            </a:r>
            <a:endParaRPr lang="en-US" sz="1400" dirty="0">
              <a:solidFill>
                <a:srgbClr val="00A7E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662168" y="5611091"/>
            <a:ext cx="1009672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4855059" y="5343343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A7E1"/>
                </a:solidFill>
              </a:rPr>
              <a:t>318us</a:t>
            </a:r>
            <a:endParaRPr lang="en-US" sz="1400" dirty="0">
              <a:solidFill>
                <a:srgbClr val="00A7E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646995" y="5724951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A7E1"/>
                </a:solidFill>
              </a:rPr>
              <a:t>157us</a:t>
            </a:r>
            <a:endParaRPr lang="en-US" sz="1400" dirty="0">
              <a:solidFill>
                <a:srgbClr val="00A7E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5697210" y="6079978"/>
            <a:ext cx="478686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23528" y="810553"/>
            <a:ext cx="765292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Checked with </a:t>
            </a:r>
            <a:r>
              <a:rPr lang="en-US" sz="1400" dirty="0"/>
              <a:t>Serial1 (pin 4) </a:t>
            </a:r>
            <a:r>
              <a:rPr lang="en-US" sz="1400" dirty="0" smtClean="0"/>
              <a:t>signal output oscilloscope (Send 0xF0F8FC), the waveform is shown below.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11065404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</p:spPr>
        <p:txBody>
          <a:bodyPr/>
          <a:lstStyle/>
          <a:p>
            <a:r>
              <a:rPr lang="en-US" altLang="zh-TW" sz="1600" dirty="0"/>
              <a:t>IO-Pin Interface </a:t>
            </a:r>
            <a:r>
              <a:rPr lang="en-US" altLang="zh-TW" sz="1600" dirty="0" smtClean="0"/>
              <a:t>Toggle – OWU to TCI by sending</a:t>
            </a:r>
            <a:r>
              <a:rPr lang="en-US" sz="1600" dirty="0" smtClean="0"/>
              <a:t> </a:t>
            </a:r>
            <a:r>
              <a:rPr lang="en-US" sz="1600" dirty="0"/>
              <a:t>Time-Based </a:t>
            </a:r>
            <a:r>
              <a:rPr lang="en-US" sz="1600" dirty="0" smtClean="0"/>
              <a:t>pattern(Coding)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323528" y="810553"/>
            <a:ext cx="514730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The coding for send time-based pattern using pin 4 is shown below.</a:t>
            </a:r>
            <a:endParaRPr lang="en-US" sz="1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6750" y="1395412"/>
            <a:ext cx="7810500" cy="40671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51475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3" y="3849326"/>
            <a:ext cx="7412460" cy="2742520"/>
          </a:xfrm>
          <a:prstGeom prst="rect">
            <a:avLst/>
          </a:prstGeom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9592" y="1180696"/>
            <a:ext cx="7412460" cy="2678985"/>
          </a:xfrm>
          <a:prstGeom prst="rect">
            <a:avLst/>
          </a:prstGeom>
        </p:spPr>
      </p:pic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</p:spPr>
        <p:txBody>
          <a:bodyPr/>
          <a:lstStyle/>
          <a:p>
            <a:r>
              <a:rPr lang="en-US" altLang="zh-TW" sz="1600" dirty="0"/>
              <a:t>IO-Pin Interface </a:t>
            </a:r>
            <a:r>
              <a:rPr lang="en-US" altLang="zh-TW" sz="1600" dirty="0" smtClean="0"/>
              <a:t>Toggle – OWU to TCI by sending </a:t>
            </a:r>
            <a:r>
              <a:rPr lang="en-US" sz="1600" dirty="0" smtClean="0"/>
              <a:t>Time-Based </a:t>
            </a:r>
            <a:r>
              <a:rPr lang="en-US" sz="1600" dirty="0"/>
              <a:t>pattern </a:t>
            </a:r>
            <a:r>
              <a:rPr lang="en-US" altLang="zh-TW" sz="1600" dirty="0" smtClean="0"/>
              <a:t>(Waveform)</a:t>
            </a:r>
            <a:endParaRPr lang="en-US" sz="1600" dirty="0"/>
          </a:p>
        </p:txBody>
      </p:sp>
      <p:sp>
        <p:nvSpPr>
          <p:cNvPr id="6" name="Rectangle 5"/>
          <p:cNvSpPr/>
          <p:nvPr/>
        </p:nvSpPr>
        <p:spPr>
          <a:xfrm>
            <a:off x="4760377" y="2008703"/>
            <a:ext cx="360040" cy="180179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2215457" y="3810498"/>
            <a:ext cx="2544920" cy="127309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/>
          <p:nvPr/>
        </p:nvCxnSpPr>
        <p:spPr>
          <a:xfrm>
            <a:off x="5120417" y="3823999"/>
            <a:ext cx="1292203" cy="1259590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>
            <a:off x="2215456" y="6091701"/>
            <a:ext cx="864096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>
            <a:off x="3079552" y="5587645"/>
            <a:ext cx="911725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/>
          <p:nvPr/>
        </p:nvCxnSpPr>
        <p:spPr>
          <a:xfrm>
            <a:off x="4049058" y="6079615"/>
            <a:ext cx="671518" cy="363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TextBox 21"/>
          <p:cNvSpPr txBox="1"/>
          <p:nvPr/>
        </p:nvSpPr>
        <p:spPr>
          <a:xfrm>
            <a:off x="2335559" y="5793445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A7E1"/>
                </a:solidFill>
              </a:rPr>
              <a:t>252us</a:t>
            </a:r>
            <a:endParaRPr lang="en-US" sz="1400" dirty="0">
              <a:solidFill>
                <a:srgbClr val="00A7E1"/>
              </a:solidFill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3277524" y="5343342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A7E1"/>
                </a:solidFill>
              </a:rPr>
              <a:t>299us</a:t>
            </a:r>
            <a:endParaRPr lang="en-US" sz="1400" dirty="0">
              <a:solidFill>
                <a:srgbClr val="00A7E1"/>
              </a:solidFill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4136488" y="5779625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A7E1"/>
                </a:solidFill>
              </a:rPr>
              <a:t>211us</a:t>
            </a:r>
            <a:endParaRPr lang="en-US" sz="1400" dirty="0">
              <a:solidFill>
                <a:srgbClr val="00A7E1"/>
              </a:solidFill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>
            <a:off x="4818687" y="5635133"/>
            <a:ext cx="1009672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TextBox 27"/>
          <p:cNvSpPr txBox="1"/>
          <p:nvPr/>
        </p:nvSpPr>
        <p:spPr>
          <a:xfrm>
            <a:off x="5011578" y="5352684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A7E1"/>
                </a:solidFill>
              </a:rPr>
              <a:t>331us</a:t>
            </a:r>
            <a:endParaRPr lang="en-US" sz="1400" dirty="0">
              <a:solidFill>
                <a:srgbClr val="00A7E1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5788731" y="5793445"/>
            <a:ext cx="62388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solidFill>
                  <a:srgbClr val="00A7E1"/>
                </a:solidFill>
              </a:rPr>
              <a:t>166us</a:t>
            </a:r>
            <a:endParaRPr lang="en-US" sz="1400" dirty="0">
              <a:solidFill>
                <a:srgbClr val="00A7E1"/>
              </a:solidFill>
            </a:endParaRPr>
          </a:p>
        </p:txBody>
      </p:sp>
      <p:cxnSp>
        <p:nvCxnSpPr>
          <p:cNvPr id="30" name="Straight Arrow Connector 29"/>
          <p:cNvCxnSpPr/>
          <p:nvPr/>
        </p:nvCxnSpPr>
        <p:spPr>
          <a:xfrm>
            <a:off x="5861333" y="6091701"/>
            <a:ext cx="478686" cy="0"/>
          </a:xfrm>
          <a:prstGeom prst="straightConnector1">
            <a:avLst/>
          </a:prstGeom>
          <a:ln>
            <a:solidFill>
              <a:srgbClr val="00B0F0"/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323528" y="810553"/>
            <a:ext cx="8212633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Checked with pin 4 signal output </a:t>
            </a:r>
            <a:r>
              <a:rPr lang="en-US" sz="1400" dirty="0"/>
              <a:t>using </a:t>
            </a:r>
            <a:r>
              <a:rPr lang="en-US" sz="1400" dirty="0" smtClean="0"/>
              <a:t>oscilloscope (Send time-based </a:t>
            </a:r>
            <a:r>
              <a:rPr lang="en-US" sz="1400" dirty="0"/>
              <a:t>p</a:t>
            </a:r>
            <a:r>
              <a:rPr lang="en-US" sz="1400" dirty="0" smtClean="0"/>
              <a:t>attern), the waveform is shown below. 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3513146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395536" y="260648"/>
            <a:ext cx="6851104" cy="418058"/>
          </a:xfrm>
        </p:spPr>
        <p:txBody>
          <a:bodyPr/>
          <a:lstStyle/>
          <a:p>
            <a:r>
              <a:rPr lang="en-US" altLang="zh-TW" sz="1600" dirty="0"/>
              <a:t>IO-Pin Interface </a:t>
            </a:r>
            <a:r>
              <a:rPr lang="en-US" altLang="zh-TW" sz="1600" dirty="0" smtClean="0"/>
              <a:t>Toggle – OWU to TCI (Result)</a:t>
            </a:r>
            <a:endParaRPr lang="en-US" sz="1600" dirty="0"/>
          </a:p>
        </p:txBody>
      </p:sp>
      <p:sp>
        <p:nvSpPr>
          <p:cNvPr id="33" name="TextBox 32"/>
          <p:cNvSpPr txBox="1"/>
          <p:nvPr/>
        </p:nvSpPr>
        <p:spPr>
          <a:xfrm>
            <a:off x="323528" y="810553"/>
            <a:ext cx="776456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/>
              <a:t>Checked the IO_IF_SEL bit with GUI and serial monitor (Custom program) and the result is shown below </a:t>
            </a:r>
            <a:endParaRPr lang="en-US" sz="1400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6992" y="1126331"/>
            <a:ext cx="3528392" cy="1976963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3928" y="1126331"/>
            <a:ext cx="4855409" cy="4370401"/>
          </a:xfrm>
          <a:prstGeom prst="rect">
            <a:avLst/>
          </a:prstGeom>
        </p:spPr>
      </p:pic>
      <p:sp>
        <p:nvSpPr>
          <p:cNvPr id="7" name="Rectangle 6"/>
          <p:cNvSpPr/>
          <p:nvPr/>
        </p:nvSpPr>
        <p:spPr>
          <a:xfrm>
            <a:off x="144984" y="1440733"/>
            <a:ext cx="648072" cy="28803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222626" y="2068849"/>
            <a:ext cx="367240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The result is show FF, the pga460 IO_IF_SEL bit should already change to 0</a:t>
            </a:r>
            <a:endParaRPr lang="en-US" dirty="0"/>
          </a:p>
        </p:txBody>
      </p:sp>
      <p:cxnSp>
        <p:nvCxnSpPr>
          <p:cNvPr id="14" name="Straight Arrow Connector 13"/>
          <p:cNvCxnSpPr/>
          <p:nvPr/>
        </p:nvCxnSpPr>
        <p:spPr>
          <a:xfrm>
            <a:off x="649040" y="1728765"/>
            <a:ext cx="144016" cy="38604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TextBox 26"/>
          <p:cNvSpPr txBox="1"/>
          <p:nvPr/>
        </p:nvSpPr>
        <p:spPr>
          <a:xfrm>
            <a:off x="3889399" y="5525507"/>
            <a:ext cx="488993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Use GUI to double check to IO_IF_SEL bit, it can the bit from 1 to 0 by sending 0XF0F8FC and time-based pattern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91494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425</TotalTime>
  <Words>256</Words>
  <Application>Microsoft Office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新細明體</vt:lpstr>
      <vt:lpstr>Arial</vt:lpstr>
      <vt:lpstr>Calibri</vt:lpstr>
      <vt:lpstr>Office Theme</vt:lpstr>
      <vt:lpstr>IO-Pin Interface Toggle - Experiment setup</vt:lpstr>
      <vt:lpstr>IO-Pin Interface Toggle – Read register in OWU mode</vt:lpstr>
      <vt:lpstr>IO-Pin Interface Toggle – OWU to TCI by sending 0xF0F8FC (Coding)</vt:lpstr>
      <vt:lpstr>IO-Pin Interface Toggle – OWU to TCI by sending 0xF0F8FC (Waveform)</vt:lpstr>
      <vt:lpstr>IO-Pin Interface Toggle – OWU to TCI by sending Time-Based pattern(Coding)</vt:lpstr>
      <vt:lpstr>IO-Pin Interface Toggle – OWU to TCI by sending Time-Based pattern (Waveform)</vt:lpstr>
      <vt:lpstr>IO-Pin Interface Toggle – OWU to TCI (Result)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Kenix, Kwong Kam Chiu</dc:creator>
  <cp:lastModifiedBy>Kevin, Lin Chun Kan</cp:lastModifiedBy>
  <cp:revision>40</cp:revision>
  <dcterms:created xsi:type="dcterms:W3CDTF">2015-03-20T05:36:07Z</dcterms:created>
  <dcterms:modified xsi:type="dcterms:W3CDTF">2020-10-06T04:13:01Z</dcterms:modified>
</cp:coreProperties>
</file>