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5" r:id="rId2"/>
    <p:sldId id="263" r:id="rId3"/>
    <p:sldId id="266" r:id="rId4"/>
    <p:sldId id="289" r:id="rId5"/>
    <p:sldId id="267" r:id="rId6"/>
    <p:sldId id="286" r:id="rId7"/>
    <p:sldId id="294" r:id="rId8"/>
    <p:sldId id="287" r:id="rId9"/>
    <p:sldId id="288" r:id="rId10"/>
    <p:sldId id="269" r:id="rId11"/>
    <p:sldId id="292" r:id="rId12"/>
    <p:sldId id="293" r:id="rId13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ntreras, Javier" initials="CJ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85" autoAdjust="0"/>
    <p:restoredTop sz="94224" autoAdjust="0"/>
  </p:normalViewPr>
  <p:slideViewPr>
    <p:cSldViewPr snapToGrid="0">
      <p:cViewPr varScale="1">
        <p:scale>
          <a:sx n="111" d="100"/>
          <a:sy n="111" d="100"/>
        </p:scale>
        <p:origin x="-926" y="-82"/>
      </p:cViewPr>
      <p:guideLst>
        <p:guide orient="horz" pos="1620"/>
        <p:guide pos="2878"/>
      </p:guideLst>
    </p:cSldViewPr>
  </p:slideViewPr>
  <p:outlineViewPr>
    <p:cViewPr>
      <p:scale>
        <a:sx n="33" d="100"/>
        <a:sy n="33" d="100"/>
      </p:scale>
      <p:origin x="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D2394B-E06C-4DC9-BCC2-551C3DED9A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33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</p:spPr>
        <p:txBody>
          <a:bodyPr anchor="b"/>
          <a:lstStyle>
            <a:lvl1pPr algn="l"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0895" indent="0">
              <a:buNone/>
              <a:defRPr sz="2300"/>
            </a:lvl2pPr>
            <a:lvl3pPr marL="761790" indent="0">
              <a:buNone/>
              <a:defRPr sz="2000"/>
            </a:lvl3pPr>
            <a:lvl4pPr marL="1142683" indent="0">
              <a:buNone/>
              <a:defRPr sz="1700"/>
            </a:lvl4pPr>
            <a:lvl5pPr marL="1523573" indent="0">
              <a:buNone/>
              <a:defRPr sz="1700"/>
            </a:lvl5pPr>
            <a:lvl6pPr marL="1904467" indent="0">
              <a:buNone/>
              <a:defRPr sz="1700"/>
            </a:lvl6pPr>
            <a:lvl7pPr marL="2285362" indent="0">
              <a:buNone/>
              <a:defRPr sz="1700"/>
            </a:lvl7pPr>
            <a:lvl8pPr marL="2666253" indent="0">
              <a:buNone/>
              <a:defRPr sz="1700"/>
            </a:lvl8pPr>
            <a:lvl9pPr marL="3047146" indent="0">
              <a:buNone/>
              <a:defRPr sz="1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Aft>
                <a:spcPct val="0"/>
              </a:spcAft>
              <a:buNone/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F34B-1C25-4090-A4A7-9CEE84F43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2BCE-81FD-49AD-8F3F-8C803C0A8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07157"/>
            <a:ext cx="2141537" cy="430172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8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E699-3BC5-4E82-A48B-54CC42B0E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elected_powerpoint_bg_2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571E-02C7-4909-A943-092A83DD3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/>
              <a:t>TI Confidential – NDA</a:t>
            </a:r>
            <a:r>
              <a:rPr lang="en-US" sz="700" baseline="0" dirty="0" smtClean="0"/>
              <a:t> Restrictions</a:t>
            </a:r>
            <a:endParaRPr lang="en-US" sz="7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elected_powerpoint_bg_1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96A3-1C74-4210-9B46-F757C8F29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/>
              <a:t>TI Confidential – NDA</a:t>
            </a:r>
            <a:r>
              <a:rPr lang="en-US" sz="700" baseline="0" dirty="0" smtClean="0"/>
              <a:t> Restrictions</a:t>
            </a:r>
            <a:endParaRPr lang="en-US" sz="7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elected_powerpoint_bg_1_grey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0298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 smtClean="0"/>
              <a:t>TI Confidential – NDA</a:t>
            </a:r>
            <a:r>
              <a:rPr lang="en-US" sz="700" baseline="0" dirty="0" smtClean="0"/>
              <a:t> Restrictions</a:t>
            </a:r>
            <a:endParaRPr lang="en-US" sz="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3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895" indent="0">
              <a:buNone/>
              <a:defRPr sz="1500"/>
            </a:lvl2pPr>
            <a:lvl3pPr marL="761790" indent="0">
              <a:buNone/>
              <a:defRPr sz="1300"/>
            </a:lvl3pPr>
            <a:lvl4pPr marL="1142683" indent="0">
              <a:buNone/>
              <a:defRPr sz="1200"/>
            </a:lvl4pPr>
            <a:lvl5pPr marL="1523573" indent="0">
              <a:buNone/>
              <a:defRPr sz="1200"/>
            </a:lvl5pPr>
            <a:lvl6pPr marL="1904467" indent="0">
              <a:buNone/>
              <a:defRPr sz="1200"/>
            </a:lvl6pPr>
            <a:lvl7pPr marL="2285362" indent="0">
              <a:buNone/>
              <a:defRPr sz="1200"/>
            </a:lvl7pPr>
            <a:lvl8pPr marL="2666253" indent="0">
              <a:buNone/>
              <a:defRPr sz="1200"/>
            </a:lvl8pPr>
            <a:lvl9pPr marL="304714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2"/>
            <a:ext cx="2133600" cy="15478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18DC-F0C3-4C61-9EEA-2C495CD04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41910" y="4743450"/>
            <a:ext cx="874014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</a:t>
            </a:r>
            <a:r>
              <a:rPr lang="en-US" sz="700" dirty="0" smtClean="0"/>
              <a:t>Confidential – NDA</a:t>
            </a:r>
            <a:r>
              <a:rPr lang="en-US" sz="700" baseline="0" dirty="0" smtClean="0"/>
              <a:t> Restrictions</a:t>
            </a:r>
            <a:endParaRPr lang="en-US" sz="700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0" fontAlgn="base" hangingPunct="0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femm.info/wiki/HomePage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079" y="1105425"/>
            <a:ext cx="8458200" cy="1102519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DE0000"/>
                </a:solidFill>
              </a:rPr>
              <a:t>Bus Bar designs with FEMM 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435" y="2218104"/>
            <a:ext cx="8458200" cy="1114425"/>
          </a:xfrm>
        </p:spPr>
        <p:txBody>
          <a:bodyPr/>
          <a:lstStyle/>
          <a:p>
            <a:pPr eaLnBrk="1" hangingPunct="1"/>
            <a:r>
              <a:rPr lang="en-US" dirty="0" smtClean="0"/>
              <a:t>Simulating bus bar using FEMM and LUA scripts to estimate Magnetic field on a Bus Bar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Javier Contreras</a:t>
            </a:r>
          </a:p>
          <a:p>
            <a:pPr eaLnBrk="1" hangingPunct="1"/>
            <a:r>
              <a:rPr lang="en-US" dirty="0" smtClean="0"/>
              <a:t>Scott Vestal</a:t>
            </a:r>
          </a:p>
          <a:p>
            <a:pPr eaLnBrk="1" hangingPunct="1"/>
            <a:r>
              <a:rPr lang="en-US" dirty="0" smtClean="0"/>
              <a:t>February 2017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7215F0D-92E5-4128-9B70-CC751849964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 outputs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Rectangle 3"/>
              <p:cNvSpPr>
                <a:spLocks noGrp="1" noChangeArrowheads="1"/>
              </p:cNvSpPr>
              <p:nvPr>
                <p:ph sz="half" idx="1"/>
              </p:nvPr>
            </p:nvSpPr>
            <p:spPr>
              <a:xfrm>
                <a:off x="334746" y="891591"/>
                <a:ext cx="3489670" cy="3519488"/>
              </a:xfrm>
            </p:spPr>
            <p:txBody>
              <a:bodyPr/>
              <a:lstStyle/>
              <a:p>
                <a:r>
                  <a:rPr lang="en-US" sz="1800" dirty="0" err="1" smtClean="0"/>
                  <a:t>Filename.fem</a:t>
                </a:r>
                <a:r>
                  <a:rPr lang="en-US" sz="1800" dirty="0" smtClean="0"/>
                  <a:t> file with the drawing of the </a:t>
                </a:r>
                <a:r>
                  <a:rPr lang="en-US" sz="1800" dirty="0"/>
                  <a:t>M</a:t>
                </a:r>
                <a:r>
                  <a:rPr lang="en-US" sz="1800" dirty="0" smtClean="0"/>
                  <a:t>agnetic Core with input parameters. </a:t>
                </a:r>
              </a:p>
              <a:p>
                <a:pPr marL="400050" indent="-400050">
                  <a:buFont typeface="+mj-lt"/>
                  <a:buAutoNum type="romanLcPeriod"/>
                </a:pPr>
                <a:r>
                  <a:rPr lang="en-US" sz="1800" dirty="0" smtClean="0"/>
                  <a:t>A current on the compensation coil. Compensation current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/>
                          </a:rPr>
                          <m:t>1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US" sz="1800" b="0" i="1" smtClean="0">
                            <a:latin typeface="Cambria Math"/>
                          </a:rPr>
                          <m:t># 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𝑜𝑓</m:t>
                        </m:r>
                        <m:r>
                          <a:rPr lang="en-US" sz="1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𝑇𝑢𝑟𝑛𝑠</m:t>
                        </m:r>
                      </m:den>
                    </m:f>
                  </m:oMath>
                </a14:m>
                <a:r>
                  <a:rPr lang="en-US" sz="1800" dirty="0" smtClean="0"/>
                  <a:t> .  The current is used to calculate the inductance and magnetic core gain.</a:t>
                </a:r>
              </a:p>
              <a:p>
                <a:pPr marL="400050" indent="-400050">
                  <a:buFont typeface="+mj-lt"/>
                  <a:buAutoNum type="romanLcPeriod"/>
                </a:pPr>
                <a:r>
                  <a:rPr lang="en-US" sz="1800" dirty="0" smtClean="0"/>
                  <a:t>Primary current is zero.</a:t>
                </a:r>
                <a:endParaRPr lang="en-US" sz="1800" dirty="0"/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 smtClean="0"/>
              </a:p>
              <a:p>
                <a:pPr marL="0" indent="0">
                  <a:buNone/>
                </a:pPr>
                <a:endParaRPr lang="en-US" sz="1800" b="1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02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34746" y="891591"/>
                <a:ext cx="3489670" cy="3519488"/>
              </a:xfrm>
              <a:blipFill rotWithShape="1">
                <a:blip r:embed="rId3"/>
                <a:stretch>
                  <a:fillRect l="-1573" t="-1038" b="-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2773B-7332-4E92-84CF-34A277FF245B}" type="slidenum">
              <a:rPr lang="en-US" smtClean="0"/>
              <a:pPr/>
              <a:t>10</a:t>
            </a:fld>
            <a:endParaRPr lang="en-US" smtClean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035" y="110837"/>
            <a:ext cx="4380057" cy="4634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69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 outputs Cont.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34746" y="891591"/>
            <a:ext cx="3259354" cy="3519488"/>
          </a:xfrm>
        </p:spPr>
        <p:txBody>
          <a:bodyPr/>
          <a:lstStyle/>
          <a:p>
            <a:r>
              <a:rPr lang="en-US" sz="1800" dirty="0" err="1" smtClean="0"/>
              <a:t>Filename.ans</a:t>
            </a:r>
            <a:r>
              <a:rPr lang="en-US" sz="1800" dirty="0" smtClean="0"/>
              <a:t> (answer) file that shows the magnetic field on and surrounding the magnetic core with current on the compensation coil as described in previous slide.</a:t>
            </a:r>
          </a:p>
          <a:p>
            <a:endParaRPr lang="en-US" sz="1800" dirty="0" smtClean="0"/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2773B-7332-4E92-84CF-34A277FF245B}" type="slidenum">
              <a:rPr lang="en-US" smtClean="0"/>
              <a:pPr/>
              <a:t>11</a:t>
            </a:fld>
            <a:endParaRPr lang="en-US" smtClean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7964" y="277091"/>
            <a:ext cx="4068763" cy="4367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82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 outputs Cont.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34746" y="891591"/>
            <a:ext cx="3687378" cy="3519488"/>
          </a:xfrm>
        </p:spPr>
        <p:txBody>
          <a:bodyPr/>
          <a:lstStyle/>
          <a:p>
            <a:r>
              <a:rPr lang="en-US" sz="1800" dirty="0" err="1" smtClean="0"/>
              <a:t>Lua</a:t>
            </a:r>
            <a:r>
              <a:rPr lang="en-US" sz="1800" dirty="0" smtClean="0"/>
              <a:t> Outputs.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Inductance(H)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Core Magnetic Gain (Tesla/Amp)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Sensor Location (X,Y)  0.4 mm from top of DRV421 </a:t>
            </a:r>
          </a:p>
          <a:p>
            <a:endParaRPr lang="en-US" sz="1800" dirty="0" smtClean="0"/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2773B-7332-4E92-84CF-34A277FF245B}" type="slidenum">
              <a:rPr lang="en-US" smtClean="0"/>
              <a:pPr/>
              <a:t>12</a:t>
            </a:fld>
            <a:endParaRPr lang="en-US" smtClean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038" y="938213"/>
            <a:ext cx="4438650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27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FEMM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33378" y="695325"/>
            <a:ext cx="7743822" cy="2085975"/>
          </a:xfrm>
        </p:spPr>
        <p:txBody>
          <a:bodyPr/>
          <a:lstStyle/>
          <a:p>
            <a:r>
              <a:rPr lang="en-US" sz="1600" dirty="0" smtClean="0"/>
              <a:t>FEMM can be downloaded from the official website. </a:t>
            </a:r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://www.femm.info/wiki/HomePage</a:t>
            </a:r>
            <a:r>
              <a:rPr lang="en-US" sz="1600" dirty="0"/>
              <a:t>.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2773B-7332-4E92-84CF-34A277FF245B}" type="slidenum">
              <a:rPr lang="en-US" smtClean="0"/>
              <a:pPr/>
              <a:t>2</a:t>
            </a:fld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49" y="1343489"/>
            <a:ext cx="5610225" cy="317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Element Method Magnetics (FEMM) Basics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 dirty="0" smtClean="0"/>
              <a:t>FEMM uses a Finite Element method to solve electromagnetics problems. </a:t>
            </a:r>
          </a:p>
          <a:p>
            <a:r>
              <a:rPr lang="en-US" sz="1800" dirty="0" smtClean="0"/>
              <a:t>Nodes connected by line segments and arcs to define boundary conditions as well as regions containing different materials and current distributions. </a:t>
            </a:r>
            <a:endParaRPr lang="en-US" dirty="0"/>
          </a:p>
          <a:p>
            <a:r>
              <a:rPr lang="en-US" sz="1800" dirty="0" smtClean="0"/>
              <a:t>FEMM then generates a mesh within this problem’s geometry, which it uses to solve for the magnetic field distribution within the boundaries. </a:t>
            </a:r>
            <a:endParaRPr lang="en-US" sz="2000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2773B-7332-4E92-84CF-34A277FF245B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117424"/>
            <a:ext cx="4157662" cy="3062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69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Script From FEMM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3733800" cy="3519488"/>
          </a:xfrm>
        </p:spPr>
        <p:txBody>
          <a:bodyPr/>
          <a:lstStyle/>
          <a:p>
            <a:r>
              <a:rPr lang="en-US" dirty="0" smtClean="0"/>
              <a:t>Click “Open a </a:t>
            </a:r>
            <a:r>
              <a:rPr lang="en-US" dirty="0" err="1" smtClean="0"/>
              <a:t>Lua</a:t>
            </a:r>
            <a:r>
              <a:rPr lang="en-US" dirty="0" smtClean="0"/>
              <a:t> Script”</a:t>
            </a:r>
          </a:p>
          <a:p>
            <a:r>
              <a:rPr lang="en-US" dirty="0" smtClean="0"/>
              <a:t>Navigate to location of the </a:t>
            </a:r>
            <a:r>
              <a:rPr lang="en-US" dirty="0" err="1" smtClean="0"/>
              <a:t>scipt</a:t>
            </a:r>
            <a:r>
              <a:rPr lang="en-US" dirty="0" smtClean="0"/>
              <a:t> “</a:t>
            </a:r>
            <a:r>
              <a:rPr lang="en-US" dirty="0" err="1" smtClean="0"/>
              <a:t>Build_Magnetic_Core.lua</a:t>
            </a:r>
            <a:r>
              <a:rPr lang="en-US" dirty="0" smtClean="0"/>
              <a:t>” and select it.</a:t>
            </a:r>
          </a:p>
          <a:p>
            <a:r>
              <a:rPr lang="en-US" dirty="0" smtClean="0"/>
              <a:t>Follow the next slides for description of the input parameters.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548F6-AAA9-4A8D-A869-511B3DFE32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495675" y="847725"/>
            <a:ext cx="4781550" cy="3162300"/>
            <a:chOff x="3495675" y="847725"/>
            <a:chExt cx="4781550" cy="3162300"/>
          </a:xfrm>
        </p:grpSpPr>
        <p:pic>
          <p:nvPicPr>
            <p:cNvPr id="6146" name="Picture 2" descr="C:\Users\a0868639\Pictures\Femm_ScreenShots\Femm Front Page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847725"/>
              <a:ext cx="3705225" cy="3162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3495675" y="1114425"/>
              <a:ext cx="1143000" cy="6667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845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Parameters for Script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33376" y="889398"/>
            <a:ext cx="4185284" cy="3519488"/>
          </a:xfrm>
        </p:spPr>
        <p:txBody>
          <a:bodyPr/>
          <a:lstStyle/>
          <a:p>
            <a:r>
              <a:rPr lang="en-US" sz="1600" dirty="0" smtClean="0"/>
              <a:t>File Name – This is the name of the file created and saved.  It will be save in the folder that contains the script. </a:t>
            </a:r>
          </a:p>
          <a:p>
            <a:pPr lvl="1"/>
            <a:r>
              <a:rPr lang="en-US" sz="1400" dirty="0" smtClean="0"/>
              <a:t>Note: file name must include .fem extension</a:t>
            </a:r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endParaRPr lang="en-US" sz="1600" dirty="0" smtClean="0"/>
          </a:p>
          <a:p>
            <a:r>
              <a:rPr lang="en-US" sz="1600" dirty="0" err="1" smtClean="0"/>
              <a:t>Core_Depth</a:t>
            </a:r>
            <a:r>
              <a:rPr lang="en-US" sz="1600" dirty="0" smtClean="0"/>
              <a:t> (d</a:t>
            </a:r>
            <a:r>
              <a:rPr lang="en-US" sz="1600" baseline="-25000" dirty="0" smtClean="0"/>
              <a:t>c</a:t>
            </a:r>
            <a:r>
              <a:rPr lang="en-US" sz="1600" dirty="0"/>
              <a:t>)</a:t>
            </a:r>
            <a:r>
              <a:rPr lang="en-US" sz="1600" dirty="0" smtClean="0"/>
              <a:t> This is how much depth in the simulation there is.  This is the axis that is not shown in FEMM since this is only a 2D drawing.</a:t>
            </a:r>
            <a:endParaRPr lang="en-US" sz="1600" b="1" dirty="0" smtClean="0">
              <a:solidFill>
                <a:schemeClr val="tx2"/>
              </a:solidFill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2773B-7332-4E92-84CF-34A277FF245B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509" y="333632"/>
            <a:ext cx="3173070" cy="4312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C:\Users\a0868639\Pictures\Femm_ScreenShots\Q1_FileNam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09" y="1998345"/>
            <a:ext cx="3642360" cy="55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C:\Users\a0868639\Pictures\Femm_ScreenShots\Q2_Core_Dept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" y="3963670"/>
            <a:ext cx="3642360" cy="55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9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Parameters for Script Cont.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33376" y="889398"/>
            <a:ext cx="2686049" cy="3519488"/>
          </a:xfrm>
        </p:spPr>
        <p:txBody>
          <a:bodyPr/>
          <a:lstStyle/>
          <a:p>
            <a:r>
              <a:rPr lang="en-US" sz="1800" dirty="0" smtClean="0"/>
              <a:t>Core Inside Radius (</a:t>
            </a:r>
            <a:r>
              <a:rPr lang="en-US" sz="1800" dirty="0" err="1" smtClean="0"/>
              <a:t>r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)</a:t>
            </a:r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Core </a:t>
            </a:r>
            <a:r>
              <a:rPr lang="en-US" sz="1800" dirty="0"/>
              <a:t>Outer </a:t>
            </a:r>
            <a:r>
              <a:rPr lang="en-US" sz="1800" dirty="0" smtClean="0"/>
              <a:t>Radius </a:t>
            </a:r>
            <a:r>
              <a:rPr lang="en-US" sz="1800" dirty="0"/>
              <a:t>(</a:t>
            </a:r>
            <a:r>
              <a:rPr lang="en-US" sz="1800" dirty="0" err="1" smtClean="0"/>
              <a:t>r</a:t>
            </a:r>
            <a:r>
              <a:rPr lang="en-US" sz="1800" baseline="-25000" dirty="0" err="1"/>
              <a:t>o</a:t>
            </a:r>
            <a:r>
              <a:rPr lang="en-US" sz="1800" dirty="0" smtClean="0"/>
              <a:t>)</a:t>
            </a:r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Air Gap (a)</a:t>
            </a:r>
          </a:p>
          <a:p>
            <a:pPr marL="0" indent="0">
              <a:buNone/>
            </a:pPr>
            <a:r>
              <a:rPr lang="en-US" sz="1800" dirty="0"/>
              <a:t>	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2773B-7332-4E92-84CF-34A277FF245B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7" name="Picture 8" descr="C:\Users\a0868639\Pictures\Femm_ScreenShots\Q3_Core Inside Radi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1280795"/>
            <a:ext cx="3718560" cy="56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C:\Users\a0868639\Pictures\Femm_ScreenShots\Q4_Core Outside Radi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2392680"/>
            <a:ext cx="3718560" cy="56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0868639\Pictures\Femm_ScreenShots\Q5_Air Ga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3487640"/>
            <a:ext cx="3718560" cy="56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232" y="725754"/>
            <a:ext cx="3267104" cy="362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786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Parameters for Script Cont.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33376" y="889398"/>
            <a:ext cx="2686049" cy="3519488"/>
          </a:xfrm>
        </p:spPr>
        <p:txBody>
          <a:bodyPr/>
          <a:lstStyle/>
          <a:p>
            <a:r>
              <a:rPr lang="en-US" sz="1800" dirty="0" smtClean="0"/>
              <a:t>Primary Radius (r)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Core Permeability</a:t>
            </a:r>
          </a:p>
          <a:p>
            <a:pPr lvl="1"/>
            <a:r>
              <a:rPr lang="en-US" sz="1600" dirty="0" smtClean="0"/>
              <a:t>14000 (Iron)</a:t>
            </a:r>
          </a:p>
          <a:p>
            <a:pPr lvl="1"/>
            <a:r>
              <a:rPr lang="en-US" sz="1600" dirty="0" smtClean="0"/>
              <a:t>83000 (Mu Metal)</a:t>
            </a:r>
          </a:p>
          <a:p>
            <a:pPr marL="0" indent="0">
              <a:buNone/>
            </a:pPr>
            <a:r>
              <a:rPr lang="en-US" sz="1800" dirty="0"/>
              <a:t>	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2773B-7332-4E92-84CF-34A277FF245B}" type="slidenum">
              <a:rPr lang="en-US" smtClean="0"/>
              <a:pPr/>
              <a:t>7</a:t>
            </a:fld>
            <a:endParaRPr lang="en-US" smtClean="0"/>
          </a:p>
        </p:txBody>
      </p:sp>
      <p:pic>
        <p:nvPicPr>
          <p:cNvPr id="6" name="Picture 3" descr="C:\Users\a0868639\Pictures\Femm_ScreenShots\Q6_Primary Radi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299845"/>
            <a:ext cx="3798570" cy="57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a0868639\Pictures\Femm_ScreenShots\Q7_Core Permeabili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3338093"/>
            <a:ext cx="3798570" cy="57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232" y="725754"/>
            <a:ext cx="3267104" cy="362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726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Parameters for Script Cont.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33376" y="889398"/>
            <a:ext cx="3347084" cy="3519488"/>
          </a:xfrm>
        </p:spPr>
        <p:txBody>
          <a:bodyPr/>
          <a:lstStyle/>
          <a:p>
            <a:r>
              <a:rPr lang="en-US" sz="1800" dirty="0" smtClean="0"/>
              <a:t>Number of Turns- Secondary Coil number of windings.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Winding Angle (</a:t>
            </a:r>
            <a:r>
              <a:rPr lang="en-US" sz="1800" dirty="0" smtClean="0">
                <a:latin typeface="Arial"/>
                <a:cs typeface="Arial"/>
              </a:rPr>
              <a:t>Ɵ°)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2773B-7332-4E92-84CF-34A277FF245B}" type="slidenum">
              <a:rPr lang="en-US" smtClean="0"/>
              <a:pPr/>
              <a:t>8</a:t>
            </a:fld>
            <a:endParaRPr lang="en-US" smtClean="0"/>
          </a:p>
        </p:txBody>
      </p:sp>
      <p:pic>
        <p:nvPicPr>
          <p:cNvPr id="7" name="Picture 5" descr="C:\Users\a0868639\Pictures\Femm_ScreenShots\Q8_Number of Tur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575435"/>
            <a:ext cx="3600450" cy="54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0868639\Pictures\Femm_ScreenShots\Q9_Windings Ang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3078480"/>
            <a:ext cx="3600450" cy="54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747" y="1052944"/>
            <a:ext cx="3273715" cy="3273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482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Parameters for Script Cont.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33375" y="889398"/>
            <a:ext cx="3409949" cy="3519488"/>
          </a:xfrm>
        </p:spPr>
        <p:txBody>
          <a:bodyPr/>
          <a:lstStyle/>
          <a:p>
            <a:r>
              <a:rPr lang="en-US" sz="1600" dirty="0" smtClean="0"/>
              <a:t>PCB Height (</a:t>
            </a:r>
            <a:r>
              <a:rPr lang="en-US" sz="1600" dirty="0" err="1" smtClean="0"/>
              <a:t>h</a:t>
            </a:r>
            <a:r>
              <a:rPr lang="en-US" sz="1600" baseline="-25000" dirty="0" err="1" smtClean="0"/>
              <a:t>P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/>
              <a:t>PCB </a:t>
            </a:r>
            <a:r>
              <a:rPr lang="en-US" sz="1600" dirty="0" smtClean="0"/>
              <a:t>Width (</a:t>
            </a:r>
            <a:r>
              <a:rPr lang="en-US" sz="1600" dirty="0" err="1" smtClean="0"/>
              <a:t>w</a:t>
            </a:r>
            <a:r>
              <a:rPr lang="en-US" sz="1600" baseline="-25000" dirty="0" err="1" smtClean="0"/>
              <a:t>P</a:t>
            </a:r>
            <a:r>
              <a:rPr lang="en-US" sz="1600" dirty="0" smtClean="0"/>
              <a:t>)</a:t>
            </a:r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Distance from Core (</a:t>
            </a:r>
            <a:r>
              <a:rPr lang="en-US" sz="1600" dirty="0" err="1" smtClean="0"/>
              <a:t>y</a:t>
            </a:r>
            <a:r>
              <a:rPr lang="en-US" sz="1600" baseline="-25000" dirty="0" err="1" smtClean="0"/>
              <a:t>D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DRV421 Height (</a:t>
            </a:r>
            <a:r>
              <a:rPr lang="en-US" sz="1600" dirty="0" err="1" smtClean="0"/>
              <a:t>h</a:t>
            </a:r>
            <a:r>
              <a:rPr lang="en-US" sz="1600" baseline="-25000" dirty="0" err="1" smtClean="0"/>
              <a:t>D</a:t>
            </a:r>
            <a:r>
              <a:rPr lang="en-US" sz="1600" dirty="0" smtClean="0"/>
              <a:t>) is a constant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2773B-7332-4E92-84CF-34A277FF245B}" type="slidenum">
              <a:rPr lang="en-US" smtClean="0"/>
              <a:pPr/>
              <a:t>9</a:t>
            </a:fld>
            <a:endParaRPr lang="en-US" smtClean="0"/>
          </a:p>
        </p:txBody>
      </p:sp>
      <p:pic>
        <p:nvPicPr>
          <p:cNvPr id="7" name="Picture 4" descr="C:\Users\a0868639\Pictures\Femm_ScreenShots\Q11_PCB Wid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2227940"/>
            <a:ext cx="3783330" cy="57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a0868639\Pictures\Femm_ScreenShots\Q10_PCB Heigh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228090"/>
            <a:ext cx="3783330" cy="57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9137" y="1446906"/>
            <a:ext cx="4434024" cy="2497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3235561"/>
            <a:ext cx="3783331" cy="621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8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10399</TotalTime>
  <Words>431</Words>
  <Application>Microsoft Office PowerPoint</Application>
  <PresentationFormat>On-screen Show (16:9)</PresentationFormat>
  <Paragraphs>84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FinalPowerpoint</vt:lpstr>
      <vt:lpstr>Bus Bar designs with FEMM </vt:lpstr>
      <vt:lpstr>Installing FEMM</vt:lpstr>
      <vt:lpstr>Finite Element Method Magnetics (FEMM) Basics</vt:lpstr>
      <vt:lpstr>Run Script From FEMM</vt:lpstr>
      <vt:lpstr>Input Parameters for Script</vt:lpstr>
      <vt:lpstr>Input Parameters for Script Cont.</vt:lpstr>
      <vt:lpstr>Input Parameters for Script Cont.</vt:lpstr>
      <vt:lpstr>Input Parameters for Script Cont.</vt:lpstr>
      <vt:lpstr>Input Parameters for Script Cont.</vt:lpstr>
      <vt:lpstr>Script outputs</vt:lpstr>
      <vt:lpstr>Script outputs Cont.</vt:lpstr>
      <vt:lpstr>Script outputs Cont.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Brollo, Clementina</dc:creator>
  <cp:lastModifiedBy>Simmons, Patrick</cp:lastModifiedBy>
  <cp:revision>225</cp:revision>
  <dcterms:created xsi:type="dcterms:W3CDTF">2007-12-19T20:51:45Z</dcterms:created>
  <dcterms:modified xsi:type="dcterms:W3CDTF">2018-05-11T16:02:03Z</dcterms:modified>
</cp:coreProperties>
</file>