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3" r:id="rId4"/>
    <p:sldId id="266" r:id="rId5"/>
    <p:sldId id="270" r:id="rId6"/>
    <p:sldId id="271" r:id="rId7"/>
    <p:sldId id="289" r:id="rId8"/>
    <p:sldId id="267" r:id="rId9"/>
    <p:sldId id="286" r:id="rId10"/>
    <p:sldId id="294" r:id="rId11"/>
    <p:sldId id="287" r:id="rId12"/>
    <p:sldId id="288" r:id="rId13"/>
    <p:sldId id="269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6559E-FD3D-4854-A794-1BEEA60006F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90801-64B4-482D-8338-35F036076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0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fld id="{4EB31CEC-7A31-4EBA-9C0C-E2DBB8264A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6274421" y="637354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62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fld id="{4EB31CEC-7A31-4EBA-9C0C-E2DBB8264AC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176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B31CEC-7A31-4EBA-9C0C-E2DBB8264AC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46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fld id="{4EB31CEC-7A31-4EBA-9C0C-E2DBB8264AC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58" y="6376901"/>
            <a:ext cx="2084796" cy="2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0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5" y="1048477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31CEC-7A31-4EBA-9C0C-E2DBB8264AC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90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1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31CEC-7A31-4EBA-9C0C-E2DBB8264AC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16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31CEC-7A31-4EBA-9C0C-E2DBB8264AC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86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31CEC-7A31-4EBA-9C0C-E2DBB8264AC1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69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1"/>
          </a:xfrm>
        </p:spPr>
        <p:txBody>
          <a:bodyPr anchor="b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4"/>
          </a:xfrm>
        </p:spPr>
        <p:txBody>
          <a:bodyPr/>
          <a:lstStyle>
            <a:lvl1pPr marL="0" indent="0">
              <a:buNone/>
              <a:defRPr sz="2267"/>
            </a:lvl1pPr>
            <a:lvl2pPr marL="507847" indent="0">
              <a:buNone/>
              <a:defRPr sz="1333"/>
            </a:lvl2pPr>
            <a:lvl3pPr marL="1015695" indent="0">
              <a:buNone/>
              <a:defRPr sz="1067"/>
            </a:lvl3pPr>
            <a:lvl4pPr marL="1523539" indent="0">
              <a:buNone/>
              <a:defRPr sz="933"/>
            </a:lvl4pPr>
            <a:lvl5pPr marL="2031380" indent="0">
              <a:buNone/>
              <a:defRPr sz="933"/>
            </a:lvl5pPr>
            <a:lvl6pPr marL="2539226" indent="0">
              <a:buNone/>
              <a:defRPr sz="933"/>
            </a:lvl6pPr>
            <a:lvl7pPr marL="3047073" indent="0">
              <a:buNone/>
              <a:defRPr sz="933"/>
            </a:lvl7pPr>
            <a:lvl8pPr marL="3554915" indent="0">
              <a:buNone/>
              <a:defRPr sz="933"/>
            </a:lvl8pPr>
            <a:lvl9pPr marL="4062760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31CEC-7A31-4EBA-9C0C-E2DBB8264AC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24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85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5" y="1058866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90004" y="5923723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933"/>
            </a:lvl1pPr>
          </a:lstStyle>
          <a:p>
            <a:fld id="{4EB31CEC-7A31-4EBA-9C0C-E2DBB8264AC1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6209263"/>
            <a:ext cx="119051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51" y="6209263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marL="0" marR="0" indent="0" algn="l" defTabSz="101569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33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249790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84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6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53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13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59" indent="-252159" algn="l" rtl="0" eaLnBrk="1" fontAlgn="base" hangingPunct="1">
        <a:spcBef>
          <a:spcPts val="889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8335" indent="-259215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2pPr>
      <a:lvl3pPr marL="948683" indent="-183393" algn="l" rtl="0" eaLnBrk="1" fontAlgn="base" hangingPunct="1">
        <a:spcBef>
          <a:spcPct val="15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334857" indent="-259215" algn="l" rtl="0" eaLnBrk="1" fontAlgn="base" hangingPunct="1">
        <a:spcBef>
          <a:spcPct val="5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4pPr>
      <a:lvl5pPr marL="1654020" indent="-192213" algn="l" rtl="0" eaLnBrk="1" fontAlgn="base" hangingPunct="1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161867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9715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7561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5407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47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69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539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38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226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073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91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76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emm.info/wiki/HomePage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ti.com/lit/zip/sloc329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E9EE-245B-44B1-98FD-79DFEB527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DC585-1285-4C80-98C3-25C7511993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4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Parameters for Script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4502" y="1185864"/>
            <a:ext cx="3581399" cy="4692651"/>
          </a:xfrm>
        </p:spPr>
        <p:txBody>
          <a:bodyPr/>
          <a:lstStyle/>
          <a:p>
            <a:r>
              <a:rPr lang="en-US" sz="2400" dirty="0"/>
              <a:t>Primary Radius (r)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Core Permeability</a:t>
            </a:r>
          </a:p>
          <a:p>
            <a:pPr lvl="1"/>
            <a:r>
              <a:rPr lang="en-US" sz="2133" dirty="0"/>
              <a:t>14000 (Iron)</a:t>
            </a:r>
          </a:p>
          <a:p>
            <a:pPr lvl="1"/>
            <a:r>
              <a:rPr lang="en-US" sz="2133" dirty="0"/>
              <a:t>83000 (Mu Metal)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74" y="1137920"/>
            <a:ext cx="4093617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0868639\Pictures\Femm_ScreenShots\Q6_Primary Rad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733128"/>
            <a:ext cx="5064760" cy="7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0868639\Pictures\Femm_ScreenShots\Q7_Core Permeabil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450792"/>
            <a:ext cx="5064760" cy="7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6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Parameters for Script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4501" y="1185864"/>
            <a:ext cx="4462779" cy="4692651"/>
          </a:xfrm>
        </p:spPr>
        <p:txBody>
          <a:bodyPr/>
          <a:lstStyle/>
          <a:p>
            <a:r>
              <a:rPr lang="en-US" sz="2400" dirty="0"/>
              <a:t>Number of Turns- Secondary Coil number of windings.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Winding Angle (</a:t>
            </a:r>
            <a:r>
              <a:rPr lang="en-US" sz="2400" dirty="0">
                <a:latin typeface="Arial"/>
                <a:cs typeface="Arial"/>
              </a:rPr>
              <a:t>Ɵ°)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82" y="1291592"/>
            <a:ext cx="4286249" cy="428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a0868639\Pictures\Femm_ScreenShots\Q8_Number of Tur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100581"/>
            <a:ext cx="4800600" cy="7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0868639\Pictures\Femm_ScreenShots\Q9_Windings Ang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104641"/>
            <a:ext cx="4800600" cy="7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2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99" y="747996"/>
            <a:ext cx="6369424" cy="458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Parameters for Script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4501" y="1185864"/>
            <a:ext cx="4546599" cy="4692651"/>
          </a:xfrm>
        </p:spPr>
        <p:txBody>
          <a:bodyPr/>
          <a:lstStyle/>
          <a:p>
            <a:r>
              <a:rPr lang="en-US" sz="2133" dirty="0"/>
              <a:t>PCB Height (</a:t>
            </a:r>
            <a:r>
              <a:rPr lang="en-US" sz="2133" dirty="0" err="1"/>
              <a:t>h</a:t>
            </a:r>
            <a:r>
              <a:rPr lang="en-US" sz="2133" baseline="-25000" dirty="0" err="1"/>
              <a:t>P</a:t>
            </a:r>
            <a:r>
              <a:rPr lang="en-US" sz="2133" dirty="0"/>
              <a:t>)</a:t>
            </a:r>
          </a:p>
          <a:p>
            <a:endParaRPr lang="en-US" sz="2133" dirty="0"/>
          </a:p>
          <a:p>
            <a:endParaRPr lang="en-US" sz="2133" dirty="0"/>
          </a:p>
          <a:p>
            <a:r>
              <a:rPr lang="en-US" sz="2133" dirty="0"/>
              <a:t>PCB Width (</a:t>
            </a:r>
            <a:r>
              <a:rPr lang="en-US" sz="2133" dirty="0" err="1"/>
              <a:t>w</a:t>
            </a:r>
            <a:r>
              <a:rPr lang="en-US" sz="2133" baseline="-25000" dirty="0" err="1"/>
              <a:t>P</a:t>
            </a:r>
            <a:r>
              <a:rPr lang="en-US" sz="2133" dirty="0"/>
              <a:t>)</a:t>
            </a:r>
          </a:p>
          <a:p>
            <a:endParaRPr lang="en-US" sz="2133" dirty="0"/>
          </a:p>
          <a:p>
            <a:endParaRPr lang="en-US" sz="2133" dirty="0"/>
          </a:p>
          <a:p>
            <a:r>
              <a:rPr lang="en-US" sz="2133" dirty="0"/>
              <a:t>Cutout Buffer (b)</a:t>
            </a:r>
          </a:p>
          <a:p>
            <a:endParaRPr lang="en-US" sz="2133" dirty="0"/>
          </a:p>
          <a:p>
            <a:pPr marL="0" indent="0">
              <a:buNone/>
            </a:pPr>
            <a:endParaRPr lang="en-US" sz="2133" dirty="0"/>
          </a:p>
          <a:p>
            <a:r>
              <a:rPr lang="en-US" sz="2133" dirty="0"/>
              <a:t>DRV421 Height (</a:t>
            </a:r>
            <a:r>
              <a:rPr lang="en-US" sz="2133" dirty="0" err="1"/>
              <a:t>h</a:t>
            </a:r>
            <a:r>
              <a:rPr lang="en-US" sz="2133" baseline="-25000" dirty="0" err="1"/>
              <a:t>D</a:t>
            </a:r>
            <a:r>
              <a:rPr lang="en-US" sz="2133" dirty="0"/>
              <a:t>) is a constant</a:t>
            </a:r>
          </a:p>
          <a:p>
            <a:pPr marL="0" indent="0">
              <a:buNone/>
            </a:pPr>
            <a:endParaRPr lang="en-US" sz="2133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3" descr="C:\Users\a0868639\Pictures\Femm_ScreenShots\Q12_Cutout Buf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284981"/>
            <a:ext cx="5298440" cy="8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0868639\Pictures\Femm_ScreenShots\Q11_PCB Wid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970587"/>
            <a:ext cx="5298440" cy="8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0868639\Pictures\Femm_ScreenShots\Q10_PCB Heigh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637454"/>
            <a:ext cx="5298440" cy="8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8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0868639\Pictures\Femm_ScreenShots\Femm_fem_fi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2353" r="45891"/>
          <a:stretch/>
        </p:blipFill>
        <p:spPr bwMode="auto">
          <a:xfrm>
            <a:off x="5354320" y="264160"/>
            <a:ext cx="5773755" cy="59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outputs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46328" y="1188788"/>
                <a:ext cx="4652893" cy="4692651"/>
              </a:xfrm>
            </p:spPr>
            <p:txBody>
              <a:bodyPr/>
              <a:lstStyle/>
              <a:p>
                <a:r>
                  <a:rPr lang="en-US" sz="2400" dirty="0" err="1"/>
                  <a:t>Filename.fem</a:t>
                </a:r>
                <a:r>
                  <a:rPr lang="en-US" sz="2400" dirty="0"/>
                  <a:t> file with the drawing of the Magnetic Core with input parameters. </a:t>
                </a:r>
              </a:p>
              <a:p>
                <a:pPr marL="533387" indent="-533387">
                  <a:buFont typeface="+mj-lt"/>
                  <a:buAutoNum type="romanLcPeriod"/>
                </a:pPr>
                <a:r>
                  <a:rPr lang="en-US" sz="2400" dirty="0"/>
                  <a:t>A current on the compensation coil. Compensation current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# </m:t>
                        </m:r>
                        <m:r>
                          <a:rPr lang="en-US" sz="2400" i="1">
                            <a:latin typeface="Cambria Math"/>
                          </a:rPr>
                          <m:t>𝑜𝑓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𝑇𝑢𝑟𝑛𝑠</m:t>
                        </m:r>
                      </m:den>
                    </m:f>
                  </m:oMath>
                </a14:m>
                <a:r>
                  <a:rPr lang="en-US" sz="2400" dirty="0"/>
                  <a:t> .  The current is used to calculate the inductance and magnetic core gain.</a:t>
                </a:r>
              </a:p>
              <a:p>
                <a:pPr marL="533387" indent="-533387">
                  <a:buFont typeface="+mj-lt"/>
                  <a:buAutoNum type="romanLcPeriod"/>
                </a:pPr>
                <a:r>
                  <a:rPr lang="en-US" sz="2400" dirty="0"/>
                  <a:t>Primary current is zero.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6328" y="1188788"/>
                <a:ext cx="4652893" cy="4692651"/>
              </a:xfrm>
              <a:blipFill>
                <a:blip r:embed="rId3"/>
                <a:stretch>
                  <a:fillRect l="-2097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outputs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6328" y="1188788"/>
            <a:ext cx="4345805" cy="4692651"/>
          </a:xfrm>
        </p:spPr>
        <p:txBody>
          <a:bodyPr/>
          <a:lstStyle/>
          <a:p>
            <a:r>
              <a:rPr lang="en-US" sz="2400" dirty="0" err="1"/>
              <a:t>Filename.ans</a:t>
            </a:r>
            <a:r>
              <a:rPr lang="en-US" sz="2400" dirty="0"/>
              <a:t> (answer) file that shows the magnetic field on and surrounding the magnetic core with current on the compensation coil as described in previous slide.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2" descr="C:\Users\a0868639\Pictures\Femm_ScreenShots\FEMM_A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t="2222" r="47314"/>
          <a:stretch/>
        </p:blipFill>
        <p:spPr bwMode="auto">
          <a:xfrm>
            <a:off x="5410199" y="296562"/>
            <a:ext cx="5577783" cy="587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outputs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6328" y="1188788"/>
            <a:ext cx="4916504" cy="4692651"/>
          </a:xfrm>
        </p:spPr>
        <p:txBody>
          <a:bodyPr/>
          <a:lstStyle/>
          <a:p>
            <a:r>
              <a:rPr lang="en-US" sz="2400" dirty="0" err="1"/>
              <a:t>Lua</a:t>
            </a:r>
            <a:r>
              <a:rPr lang="en-US" sz="2400" dirty="0"/>
              <a:t> Outputs.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Inductance(H)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Core Magnetic Gain (Tesla/Amp)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Sensor Location (X,Y)  0.4 mm from top of DRV421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 descr="C:\Users\a0868639\Pictures\Femm_ScreenShots\Lua_output_infor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32" y="1323545"/>
            <a:ext cx="60706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7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439" y="1473901"/>
            <a:ext cx="11277600" cy="14700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DE0000"/>
                </a:solidFill>
              </a:rPr>
              <a:t>Magnetic Cores designs with FEMM 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1913" y="2957473"/>
            <a:ext cx="11277600" cy="1485900"/>
          </a:xfrm>
        </p:spPr>
        <p:txBody>
          <a:bodyPr/>
          <a:lstStyle/>
          <a:p>
            <a:pPr eaLnBrk="1" hangingPunct="1"/>
            <a:r>
              <a:rPr lang="en-US" dirty="0"/>
              <a:t>Simulating magnetic core using FEMM and LUA scripts to estimate inductance and Magnetic Gain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Javier Contreras</a:t>
            </a:r>
          </a:p>
          <a:p>
            <a:pPr eaLnBrk="1" hangingPunct="1"/>
            <a:r>
              <a:rPr lang="en-US" dirty="0"/>
              <a:t>Scott Vestal</a:t>
            </a:r>
          </a:p>
          <a:p>
            <a:pPr eaLnBrk="1" hangingPunct="1"/>
            <a:r>
              <a:rPr lang="en-US" dirty="0"/>
              <a:t>February 2017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215F0D-92E5-4128-9B70-CC75184996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FEMM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44504" y="927101"/>
            <a:ext cx="10325096" cy="2781300"/>
          </a:xfrm>
        </p:spPr>
        <p:txBody>
          <a:bodyPr/>
          <a:lstStyle/>
          <a:p>
            <a:r>
              <a:rPr lang="en-US" sz="2133" dirty="0"/>
              <a:t>FEMM can be downloaded from the official website. </a:t>
            </a:r>
            <a:r>
              <a:rPr lang="en-US" sz="2133" dirty="0">
                <a:hlinkClick r:id="rId2"/>
              </a:rPr>
              <a:t>http://www.femm.info/wiki/HomePage</a:t>
            </a:r>
            <a:r>
              <a:rPr lang="en-US" sz="2133" dirty="0"/>
              <a:t>.</a:t>
            </a:r>
          </a:p>
          <a:p>
            <a:pPr marL="0" indent="0">
              <a:buNone/>
            </a:pPr>
            <a:endParaRPr lang="en-US" sz="2133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99" y="1791319"/>
            <a:ext cx="7480300" cy="422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Method Magnetics (FEMM) Basics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FEMM uses a Finite Element method to solve electromagnetics problems. </a:t>
            </a:r>
          </a:p>
          <a:p>
            <a:r>
              <a:rPr lang="en-US" sz="2400" dirty="0"/>
              <a:t>Nodes connected by line segments and arcs to define boundary conditions as well as regions containing different materials and current distributions. </a:t>
            </a:r>
            <a:endParaRPr lang="en-US" dirty="0"/>
          </a:p>
          <a:p>
            <a:r>
              <a:rPr lang="en-US" sz="2400" dirty="0"/>
              <a:t>FEMM then generates a mesh within this problem’s geometry, which it uses to solve for the magnetic field distribution within the boundaries. </a:t>
            </a:r>
            <a:endParaRPr lang="en-US" sz="2667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1489899"/>
            <a:ext cx="5543549" cy="40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Method Magnetics (FEMM) Basics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4502" y="1185864"/>
            <a:ext cx="5721669" cy="4692651"/>
          </a:xfrm>
        </p:spPr>
        <p:txBody>
          <a:bodyPr/>
          <a:lstStyle/>
          <a:p>
            <a:r>
              <a:rPr lang="en-US" sz="2400" dirty="0"/>
              <a:t>LUA allows all the functionality of FEMM to be controlled through scripting and make drawing a core and changing parameters quicker and not having to redraw a core in FEMM</a:t>
            </a:r>
          </a:p>
          <a:p>
            <a:r>
              <a:rPr lang="en-US" sz="2400" dirty="0"/>
              <a:t>Scripts attached are used to get an estimate of magnetic core’s </a:t>
            </a:r>
            <a:r>
              <a:rPr lang="en-US" sz="2400" u="sng" dirty="0"/>
              <a:t>inductance</a:t>
            </a:r>
            <a:r>
              <a:rPr lang="en-US" sz="2400" dirty="0"/>
              <a:t> in the secondary coil and the core’s </a:t>
            </a:r>
            <a:r>
              <a:rPr lang="en-US" sz="2400" u="sng" dirty="0"/>
              <a:t>magnetic gain</a:t>
            </a:r>
            <a:r>
              <a:rPr lang="en-US" sz="2400" dirty="0"/>
              <a:t>.  </a:t>
            </a:r>
          </a:p>
          <a:p>
            <a:r>
              <a:rPr lang="en-US" sz="2400" dirty="0"/>
              <a:t>Parameters are used in the </a:t>
            </a:r>
            <a:r>
              <a:rPr lang="en-US" sz="2400" dirty="0">
                <a:hlinkClick r:id="rId2"/>
              </a:rPr>
              <a:t>DRV421 System Parameter Calculator</a:t>
            </a:r>
            <a:endParaRPr lang="en-US" sz="24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37" y="1185333"/>
            <a:ext cx="5295576" cy="4692651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6108701" y="3746500"/>
            <a:ext cx="1587500" cy="6096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82900" y="4483101"/>
            <a:ext cx="47244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14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Core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1" y="982663"/>
            <a:ext cx="3644900" cy="3144836"/>
          </a:xfrm>
        </p:spPr>
        <p:txBody>
          <a:bodyPr/>
          <a:lstStyle/>
          <a:p>
            <a:r>
              <a:rPr lang="en-US" dirty="0"/>
              <a:t>The script attached will draw the core seen.</a:t>
            </a:r>
          </a:p>
          <a:p>
            <a:r>
              <a:rPr lang="en-US" dirty="0"/>
              <a:t>Download script and save where you would like all your FEMM Magnetic Core simulations saved.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1" y="228056"/>
            <a:ext cx="8044796" cy="579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6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Script From FEMM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185864"/>
            <a:ext cx="4978400" cy="4692651"/>
          </a:xfrm>
        </p:spPr>
        <p:txBody>
          <a:bodyPr/>
          <a:lstStyle/>
          <a:p>
            <a:r>
              <a:rPr lang="en-US" dirty="0"/>
              <a:t>Click “Open a </a:t>
            </a:r>
            <a:r>
              <a:rPr lang="en-US" dirty="0" err="1"/>
              <a:t>Lua</a:t>
            </a:r>
            <a:r>
              <a:rPr lang="en-US" dirty="0"/>
              <a:t> Script”</a:t>
            </a:r>
          </a:p>
          <a:p>
            <a:r>
              <a:rPr lang="en-US" dirty="0"/>
              <a:t>Navigate to location of the </a:t>
            </a:r>
            <a:r>
              <a:rPr lang="en-US" dirty="0" err="1"/>
              <a:t>scipt</a:t>
            </a:r>
            <a:r>
              <a:rPr lang="en-US" dirty="0"/>
              <a:t> “</a:t>
            </a:r>
            <a:r>
              <a:rPr lang="en-US" dirty="0" err="1"/>
              <a:t>Build_Magnetic_Core.lua</a:t>
            </a:r>
            <a:r>
              <a:rPr lang="en-US" dirty="0"/>
              <a:t>” and select it.</a:t>
            </a:r>
          </a:p>
          <a:p>
            <a:r>
              <a:rPr lang="en-US" dirty="0"/>
              <a:t>Follow the next slides for description of the input parameters.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660900" y="1130300"/>
            <a:ext cx="6375400" cy="4216400"/>
            <a:chOff x="3495675" y="847725"/>
            <a:chExt cx="4781550" cy="3162300"/>
          </a:xfrm>
        </p:grpSpPr>
        <p:pic>
          <p:nvPicPr>
            <p:cNvPr id="6146" name="Picture 2" descr="C:\Users\a0868639\Pictures\Femm_ScreenShots\Femm Front Pa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847725"/>
              <a:ext cx="3705225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495675" y="1114425"/>
              <a:ext cx="1143000" cy="666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81550" y="4643967"/>
          <a:ext cx="2148417" cy="70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1611720" imgH="527400" progId="Package">
                  <p:embed/>
                </p:oleObj>
              </mc:Choice>
              <mc:Fallback>
                <p:oleObj name="Packager Shell Object" showAsIcon="1" r:id="rId4" imgW="1611720" imgH="527400" progId="Package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1550" y="4643967"/>
                        <a:ext cx="2148417" cy="702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45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Parameters for Script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4501" y="1185864"/>
            <a:ext cx="5580379" cy="4692651"/>
          </a:xfrm>
        </p:spPr>
        <p:txBody>
          <a:bodyPr/>
          <a:lstStyle/>
          <a:p>
            <a:r>
              <a:rPr lang="en-US" sz="2133" dirty="0"/>
              <a:t>File Name – This is the name of the file created and saved.  It will be save in the folder that contains the script. </a:t>
            </a:r>
          </a:p>
          <a:p>
            <a:pPr lvl="1"/>
            <a:r>
              <a:rPr lang="en-US" sz="1867" dirty="0"/>
              <a:t>Note: file name must include .fem extension</a:t>
            </a:r>
          </a:p>
          <a:p>
            <a:pPr lvl="1"/>
            <a:endParaRPr lang="en-US" sz="1867" dirty="0"/>
          </a:p>
          <a:p>
            <a:pPr lvl="1"/>
            <a:endParaRPr lang="en-US" sz="1867" dirty="0"/>
          </a:p>
          <a:p>
            <a:endParaRPr lang="en-US" sz="2133" dirty="0"/>
          </a:p>
          <a:p>
            <a:r>
              <a:rPr lang="en-US" sz="2133" dirty="0" err="1"/>
              <a:t>Core_Depth</a:t>
            </a:r>
            <a:r>
              <a:rPr lang="en-US" sz="2133" dirty="0"/>
              <a:t> (d</a:t>
            </a:r>
            <a:r>
              <a:rPr lang="en-US" sz="2133" baseline="-25000" dirty="0"/>
              <a:t>c</a:t>
            </a:r>
            <a:r>
              <a:rPr lang="en-US" sz="2133" dirty="0"/>
              <a:t>) This is how much depth in the simulation there is.  This is the axis that is not shown in FEMM since this is only a 2D drawing.</a:t>
            </a:r>
            <a:endParaRPr lang="en-US" sz="2133" b="1" dirty="0">
              <a:solidFill>
                <a:schemeClr val="tx2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45" y="444843"/>
            <a:ext cx="4230760" cy="574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a0868639\Pictures\Femm_ScreenShots\Q1_FileN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5" y="2664460"/>
            <a:ext cx="4856480" cy="7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0868639\Pictures\Femm_ScreenShots\Q2_Core_Dep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5284893"/>
            <a:ext cx="4856480" cy="7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5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Parameters for Script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4502" y="1185864"/>
            <a:ext cx="3581399" cy="4692651"/>
          </a:xfrm>
        </p:spPr>
        <p:txBody>
          <a:bodyPr/>
          <a:lstStyle/>
          <a:p>
            <a:r>
              <a:rPr lang="en-US" sz="2400" dirty="0"/>
              <a:t>Core Inside Radius (</a:t>
            </a:r>
            <a:r>
              <a:rPr lang="en-US" sz="2400" dirty="0" err="1"/>
              <a:t>r</a:t>
            </a:r>
            <a:r>
              <a:rPr lang="en-US" sz="2400" baseline="-25000" dirty="0" err="1"/>
              <a:t>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Core Outer Radius (</a:t>
            </a:r>
            <a:r>
              <a:rPr lang="en-US" sz="2400" dirty="0" err="1"/>
              <a:t>r</a:t>
            </a:r>
            <a:r>
              <a:rPr lang="en-US" sz="2400" baseline="-25000" dirty="0" err="1"/>
              <a:t>o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Air Gap (a)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74" y="1137920"/>
            <a:ext cx="4093617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a0868639\Pictures\Femm_ScreenShots\Q3_Core Inside Rad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707727"/>
            <a:ext cx="4958080" cy="7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a0868639\Pictures\Femm_ScreenShots\Q4_Core Outside Radi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190240"/>
            <a:ext cx="4958080" cy="7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0868639\Pictures\Femm_ScreenShots\Q5_Air G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4650187"/>
            <a:ext cx="4958080" cy="7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69191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 (2)</Template>
  <TotalTime>1</TotalTime>
  <Words>548</Words>
  <Application>Microsoft Office PowerPoint</Application>
  <PresentationFormat>Widescreen</PresentationFormat>
  <Paragraphs>93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FinalPowerpoint</vt:lpstr>
      <vt:lpstr>Packager Shell Object</vt:lpstr>
      <vt:lpstr>PowerPoint Presentation</vt:lpstr>
      <vt:lpstr>Magnetic Cores designs with FEMM </vt:lpstr>
      <vt:lpstr>Installing FEMM</vt:lpstr>
      <vt:lpstr>Finite Element Method Magnetics (FEMM) Basics</vt:lpstr>
      <vt:lpstr>Finite Element Method Magnetics (FEMM) Basics</vt:lpstr>
      <vt:lpstr>Magnetic Core</vt:lpstr>
      <vt:lpstr>Run Script From FEMM</vt:lpstr>
      <vt:lpstr>Input Parameters for Script</vt:lpstr>
      <vt:lpstr>Input Parameters for Script Cont.</vt:lpstr>
      <vt:lpstr>Input Parameters for Script Cont.</vt:lpstr>
      <vt:lpstr>Input Parameters for Script Cont.</vt:lpstr>
      <vt:lpstr>Input Parameters for Script Cont.</vt:lpstr>
      <vt:lpstr>Script outputs</vt:lpstr>
      <vt:lpstr>Script outputs Cont.</vt:lpstr>
      <vt:lpstr>Script outputs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Vanacore, Joe</dc:creator>
  <cp:lastModifiedBy>Vanacore, Joe</cp:lastModifiedBy>
  <cp:revision>1</cp:revision>
  <dcterms:created xsi:type="dcterms:W3CDTF">2024-07-18T22:48:34Z</dcterms:created>
  <dcterms:modified xsi:type="dcterms:W3CDTF">2024-07-18T22:50:29Z</dcterms:modified>
</cp:coreProperties>
</file>