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61" r:id="rId8"/>
    <p:sldId id="262" r:id="rId9"/>
    <p:sldId id="259" r:id="rId10"/>
    <p:sldId id="260"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6032AC-2504-4C7C-B4C6-F35DC974BA2A}" v="17" dt="2022-01-11T08:33:20.114"/>
    <p1510:client id="{FAC7D6B5-6223-470D-A563-F74F3AD254EC}" v="3" dt="2022-01-11T09:02:03.6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bo Zegov" userId="f80fee2962e38fae" providerId="LiveId" clId="{FAC7D6B5-6223-470D-A563-F74F3AD254EC}"/>
    <pc:docChg chg="undo custSel modSld">
      <pc:chgData name="Lubo Zegov" userId="f80fee2962e38fae" providerId="LiveId" clId="{FAC7D6B5-6223-470D-A563-F74F3AD254EC}" dt="2022-01-11T09:02:50.511" v="69" actId="478"/>
      <pc:docMkLst>
        <pc:docMk/>
      </pc:docMkLst>
      <pc:sldChg chg="delSp mod">
        <pc:chgData name="Lubo Zegov" userId="f80fee2962e38fae" providerId="LiveId" clId="{FAC7D6B5-6223-470D-A563-F74F3AD254EC}" dt="2022-01-11T09:02:50.511" v="69" actId="478"/>
        <pc:sldMkLst>
          <pc:docMk/>
          <pc:sldMk cId="490992908" sldId="256"/>
        </pc:sldMkLst>
        <pc:spChg chg="del">
          <ac:chgData name="Lubo Zegov" userId="f80fee2962e38fae" providerId="LiveId" clId="{FAC7D6B5-6223-470D-A563-F74F3AD254EC}" dt="2022-01-11T09:02:50.511" v="69" actId="478"/>
          <ac:spMkLst>
            <pc:docMk/>
            <pc:sldMk cId="490992908" sldId="256"/>
            <ac:spMk id="3" creationId="{9BBFF749-01B3-4EC8-96F5-CFD6C70000CC}"/>
          </ac:spMkLst>
        </pc:spChg>
      </pc:sldChg>
      <pc:sldChg chg="addSp modSp mod">
        <pc:chgData name="Lubo Zegov" userId="f80fee2962e38fae" providerId="LiveId" clId="{FAC7D6B5-6223-470D-A563-F74F3AD254EC}" dt="2022-01-11T09:02:08.947" v="27" actId="14100"/>
        <pc:sldMkLst>
          <pc:docMk/>
          <pc:sldMk cId="3240294561" sldId="259"/>
        </pc:sldMkLst>
        <pc:spChg chg="add mod">
          <ac:chgData name="Lubo Zegov" userId="f80fee2962e38fae" providerId="LiveId" clId="{FAC7D6B5-6223-470D-A563-F74F3AD254EC}" dt="2022-01-11T09:01:49.801" v="21" actId="14100"/>
          <ac:spMkLst>
            <pc:docMk/>
            <pc:sldMk cId="3240294561" sldId="259"/>
            <ac:spMk id="17" creationId="{8811A2A4-DA4E-474B-A419-D9EC599DDCCF}"/>
          </ac:spMkLst>
        </pc:spChg>
        <pc:cxnChg chg="add mod">
          <ac:chgData name="Lubo Zegov" userId="f80fee2962e38fae" providerId="LiveId" clId="{FAC7D6B5-6223-470D-A563-F74F3AD254EC}" dt="2022-01-11T09:01:59.152" v="24" actId="14100"/>
          <ac:cxnSpMkLst>
            <pc:docMk/>
            <pc:sldMk cId="3240294561" sldId="259"/>
            <ac:cxnSpMk id="20" creationId="{2C8DF8AB-F1AC-4775-88E9-623D801D99BD}"/>
          </ac:cxnSpMkLst>
        </pc:cxnChg>
        <pc:cxnChg chg="add mod">
          <ac:chgData name="Lubo Zegov" userId="f80fee2962e38fae" providerId="LiveId" clId="{FAC7D6B5-6223-470D-A563-F74F3AD254EC}" dt="2022-01-11T09:02:08.947" v="27" actId="14100"/>
          <ac:cxnSpMkLst>
            <pc:docMk/>
            <pc:sldMk cId="3240294561" sldId="259"/>
            <ac:cxnSpMk id="22" creationId="{061BE645-394C-441D-A074-C9895E88BD33}"/>
          </ac:cxnSpMkLst>
        </pc:cxnChg>
      </pc:sldChg>
      <pc:sldChg chg="modSp mod">
        <pc:chgData name="Lubo Zegov" userId="f80fee2962e38fae" providerId="LiveId" clId="{FAC7D6B5-6223-470D-A563-F74F3AD254EC}" dt="2022-01-11T09:02:39.230" v="68" actId="20577"/>
        <pc:sldMkLst>
          <pc:docMk/>
          <pc:sldMk cId="1998588192" sldId="260"/>
        </pc:sldMkLst>
        <pc:spChg chg="mod">
          <ac:chgData name="Lubo Zegov" userId="f80fee2962e38fae" providerId="LiveId" clId="{FAC7D6B5-6223-470D-A563-F74F3AD254EC}" dt="2022-01-11T09:02:39.230" v="68" actId="20577"/>
          <ac:spMkLst>
            <pc:docMk/>
            <pc:sldMk cId="1998588192" sldId="260"/>
            <ac:spMk id="3" creationId="{16F7F3A6-8CD5-48C0-82F2-DFBFAE7D785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DB755-E67C-4241-B5B2-E52428F1F4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33D6907-AF64-4C14-AFDA-A5C40D4213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D708245-2BFC-4831-83FE-7F2D849BADF4}"/>
              </a:ext>
            </a:extLst>
          </p:cNvPr>
          <p:cNvSpPr>
            <a:spLocks noGrp="1"/>
          </p:cNvSpPr>
          <p:nvPr>
            <p:ph type="dt" sz="half" idx="10"/>
          </p:nvPr>
        </p:nvSpPr>
        <p:spPr/>
        <p:txBody>
          <a:bodyPr/>
          <a:lstStyle/>
          <a:p>
            <a:fld id="{8455540B-6DDA-485B-89BB-BAF014843470}" type="datetimeFigureOut">
              <a:rPr lang="en-GB" smtClean="0"/>
              <a:t>11/01/2022</a:t>
            </a:fld>
            <a:endParaRPr lang="en-GB"/>
          </a:p>
        </p:txBody>
      </p:sp>
      <p:sp>
        <p:nvSpPr>
          <p:cNvPr id="5" name="Footer Placeholder 4">
            <a:extLst>
              <a:ext uri="{FF2B5EF4-FFF2-40B4-BE49-F238E27FC236}">
                <a16:creationId xmlns:a16="http://schemas.microsoft.com/office/drawing/2014/main" id="{75411303-890C-4753-A1A3-07A475C7A7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DE9E31-4E66-4A91-AA2F-ADD097FA7B17}"/>
              </a:ext>
            </a:extLst>
          </p:cNvPr>
          <p:cNvSpPr>
            <a:spLocks noGrp="1"/>
          </p:cNvSpPr>
          <p:nvPr>
            <p:ph type="sldNum" sz="quarter" idx="12"/>
          </p:nvPr>
        </p:nvSpPr>
        <p:spPr/>
        <p:txBody>
          <a:bodyPr/>
          <a:lstStyle/>
          <a:p>
            <a:fld id="{F1488033-017E-4418-9669-4C90F0A769C6}" type="slidenum">
              <a:rPr lang="en-GB" smtClean="0"/>
              <a:t>‹#›</a:t>
            </a:fld>
            <a:endParaRPr lang="en-GB"/>
          </a:p>
        </p:txBody>
      </p:sp>
    </p:spTree>
    <p:extLst>
      <p:ext uri="{BB962C8B-B14F-4D97-AF65-F5344CB8AC3E}">
        <p14:creationId xmlns:p14="http://schemas.microsoft.com/office/powerpoint/2010/main" val="3573859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052CE-7ED4-43B9-BB56-C2672ACB67B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F204660-A7B5-445D-A267-448E8A94C15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820305-E933-4D75-8AA3-656A09E5534A}"/>
              </a:ext>
            </a:extLst>
          </p:cNvPr>
          <p:cNvSpPr>
            <a:spLocks noGrp="1"/>
          </p:cNvSpPr>
          <p:nvPr>
            <p:ph type="dt" sz="half" idx="10"/>
          </p:nvPr>
        </p:nvSpPr>
        <p:spPr/>
        <p:txBody>
          <a:bodyPr/>
          <a:lstStyle/>
          <a:p>
            <a:fld id="{8455540B-6DDA-485B-89BB-BAF014843470}" type="datetimeFigureOut">
              <a:rPr lang="en-GB" smtClean="0"/>
              <a:t>11/01/2022</a:t>
            </a:fld>
            <a:endParaRPr lang="en-GB"/>
          </a:p>
        </p:txBody>
      </p:sp>
      <p:sp>
        <p:nvSpPr>
          <p:cNvPr id="5" name="Footer Placeholder 4">
            <a:extLst>
              <a:ext uri="{FF2B5EF4-FFF2-40B4-BE49-F238E27FC236}">
                <a16:creationId xmlns:a16="http://schemas.microsoft.com/office/drawing/2014/main" id="{986045D0-A26E-414D-8E8F-F6D29485A2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CAD0A6-3EC9-42FB-88EC-B386DBCF6653}"/>
              </a:ext>
            </a:extLst>
          </p:cNvPr>
          <p:cNvSpPr>
            <a:spLocks noGrp="1"/>
          </p:cNvSpPr>
          <p:nvPr>
            <p:ph type="sldNum" sz="quarter" idx="12"/>
          </p:nvPr>
        </p:nvSpPr>
        <p:spPr/>
        <p:txBody>
          <a:bodyPr/>
          <a:lstStyle/>
          <a:p>
            <a:fld id="{F1488033-017E-4418-9669-4C90F0A769C6}" type="slidenum">
              <a:rPr lang="en-GB" smtClean="0"/>
              <a:t>‹#›</a:t>
            </a:fld>
            <a:endParaRPr lang="en-GB"/>
          </a:p>
        </p:txBody>
      </p:sp>
    </p:spTree>
    <p:extLst>
      <p:ext uri="{BB962C8B-B14F-4D97-AF65-F5344CB8AC3E}">
        <p14:creationId xmlns:p14="http://schemas.microsoft.com/office/powerpoint/2010/main" val="241799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F57861-6AE7-4DEA-8921-49E3934108F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1F85191-A77C-4120-BFF8-060F1FB621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40A72B-BA35-4021-A0E1-B03B39FD7816}"/>
              </a:ext>
            </a:extLst>
          </p:cNvPr>
          <p:cNvSpPr>
            <a:spLocks noGrp="1"/>
          </p:cNvSpPr>
          <p:nvPr>
            <p:ph type="dt" sz="half" idx="10"/>
          </p:nvPr>
        </p:nvSpPr>
        <p:spPr/>
        <p:txBody>
          <a:bodyPr/>
          <a:lstStyle/>
          <a:p>
            <a:fld id="{8455540B-6DDA-485B-89BB-BAF014843470}" type="datetimeFigureOut">
              <a:rPr lang="en-GB" smtClean="0"/>
              <a:t>11/01/2022</a:t>
            </a:fld>
            <a:endParaRPr lang="en-GB"/>
          </a:p>
        </p:txBody>
      </p:sp>
      <p:sp>
        <p:nvSpPr>
          <p:cNvPr id="5" name="Footer Placeholder 4">
            <a:extLst>
              <a:ext uri="{FF2B5EF4-FFF2-40B4-BE49-F238E27FC236}">
                <a16:creationId xmlns:a16="http://schemas.microsoft.com/office/drawing/2014/main" id="{13960CD7-5846-4A58-B00E-DE5AC7F539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69F8D8-2F6C-4E00-B159-962BD71C29E0}"/>
              </a:ext>
            </a:extLst>
          </p:cNvPr>
          <p:cNvSpPr>
            <a:spLocks noGrp="1"/>
          </p:cNvSpPr>
          <p:nvPr>
            <p:ph type="sldNum" sz="quarter" idx="12"/>
          </p:nvPr>
        </p:nvSpPr>
        <p:spPr/>
        <p:txBody>
          <a:bodyPr/>
          <a:lstStyle/>
          <a:p>
            <a:fld id="{F1488033-017E-4418-9669-4C90F0A769C6}" type="slidenum">
              <a:rPr lang="en-GB" smtClean="0"/>
              <a:t>‹#›</a:t>
            </a:fld>
            <a:endParaRPr lang="en-GB"/>
          </a:p>
        </p:txBody>
      </p:sp>
    </p:spTree>
    <p:extLst>
      <p:ext uri="{BB962C8B-B14F-4D97-AF65-F5344CB8AC3E}">
        <p14:creationId xmlns:p14="http://schemas.microsoft.com/office/powerpoint/2010/main" val="1939763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02FDB-5E3E-4AC3-8CB7-89D3AF81C25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73C8796-6736-4AF6-89A3-792FC95F6E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509B0C8-1013-4229-ACFF-23D157B1220C}"/>
              </a:ext>
            </a:extLst>
          </p:cNvPr>
          <p:cNvSpPr>
            <a:spLocks noGrp="1"/>
          </p:cNvSpPr>
          <p:nvPr>
            <p:ph type="dt" sz="half" idx="10"/>
          </p:nvPr>
        </p:nvSpPr>
        <p:spPr/>
        <p:txBody>
          <a:bodyPr/>
          <a:lstStyle/>
          <a:p>
            <a:fld id="{8455540B-6DDA-485B-89BB-BAF014843470}" type="datetimeFigureOut">
              <a:rPr lang="en-GB" smtClean="0"/>
              <a:t>11/01/2022</a:t>
            </a:fld>
            <a:endParaRPr lang="en-GB"/>
          </a:p>
        </p:txBody>
      </p:sp>
      <p:sp>
        <p:nvSpPr>
          <p:cNvPr id="5" name="Footer Placeholder 4">
            <a:extLst>
              <a:ext uri="{FF2B5EF4-FFF2-40B4-BE49-F238E27FC236}">
                <a16:creationId xmlns:a16="http://schemas.microsoft.com/office/drawing/2014/main" id="{7AEB3A0D-DD0D-4197-8CA4-0CFF2E9E0D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7DF86F-507D-489A-A811-51B6D151C86D}"/>
              </a:ext>
            </a:extLst>
          </p:cNvPr>
          <p:cNvSpPr>
            <a:spLocks noGrp="1"/>
          </p:cNvSpPr>
          <p:nvPr>
            <p:ph type="sldNum" sz="quarter" idx="12"/>
          </p:nvPr>
        </p:nvSpPr>
        <p:spPr/>
        <p:txBody>
          <a:bodyPr/>
          <a:lstStyle/>
          <a:p>
            <a:fld id="{F1488033-017E-4418-9669-4C90F0A769C6}" type="slidenum">
              <a:rPr lang="en-GB" smtClean="0"/>
              <a:t>‹#›</a:t>
            </a:fld>
            <a:endParaRPr lang="en-GB"/>
          </a:p>
        </p:txBody>
      </p:sp>
    </p:spTree>
    <p:extLst>
      <p:ext uri="{BB962C8B-B14F-4D97-AF65-F5344CB8AC3E}">
        <p14:creationId xmlns:p14="http://schemas.microsoft.com/office/powerpoint/2010/main" val="2649766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1E2A0-A5E1-469C-9F4C-798BB2E536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809DA9D-3DE8-4970-8287-F07AF5D99C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DFB576-12C4-40D6-AFF0-8D2B2BBF685B}"/>
              </a:ext>
            </a:extLst>
          </p:cNvPr>
          <p:cNvSpPr>
            <a:spLocks noGrp="1"/>
          </p:cNvSpPr>
          <p:nvPr>
            <p:ph type="dt" sz="half" idx="10"/>
          </p:nvPr>
        </p:nvSpPr>
        <p:spPr/>
        <p:txBody>
          <a:bodyPr/>
          <a:lstStyle/>
          <a:p>
            <a:fld id="{8455540B-6DDA-485B-89BB-BAF014843470}" type="datetimeFigureOut">
              <a:rPr lang="en-GB" smtClean="0"/>
              <a:t>11/01/2022</a:t>
            </a:fld>
            <a:endParaRPr lang="en-GB"/>
          </a:p>
        </p:txBody>
      </p:sp>
      <p:sp>
        <p:nvSpPr>
          <p:cNvPr id="5" name="Footer Placeholder 4">
            <a:extLst>
              <a:ext uri="{FF2B5EF4-FFF2-40B4-BE49-F238E27FC236}">
                <a16:creationId xmlns:a16="http://schemas.microsoft.com/office/drawing/2014/main" id="{157BFD76-972B-434C-A0B2-A5F94B7A96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B6224D-61D0-4E82-84AA-65DFA4BF6F8F}"/>
              </a:ext>
            </a:extLst>
          </p:cNvPr>
          <p:cNvSpPr>
            <a:spLocks noGrp="1"/>
          </p:cNvSpPr>
          <p:nvPr>
            <p:ph type="sldNum" sz="quarter" idx="12"/>
          </p:nvPr>
        </p:nvSpPr>
        <p:spPr/>
        <p:txBody>
          <a:bodyPr/>
          <a:lstStyle/>
          <a:p>
            <a:fld id="{F1488033-017E-4418-9669-4C90F0A769C6}" type="slidenum">
              <a:rPr lang="en-GB" smtClean="0"/>
              <a:t>‹#›</a:t>
            </a:fld>
            <a:endParaRPr lang="en-GB"/>
          </a:p>
        </p:txBody>
      </p:sp>
    </p:spTree>
    <p:extLst>
      <p:ext uri="{BB962C8B-B14F-4D97-AF65-F5344CB8AC3E}">
        <p14:creationId xmlns:p14="http://schemas.microsoft.com/office/powerpoint/2010/main" val="865976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2174B-6CB4-460F-9560-33F41430558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6D8FFA3-10A0-4A9A-AF1B-2D3E39B6C6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3139A-418A-468D-BBB7-19D6CF92ED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32ACF66-010E-4874-AB6F-E5E98624E2D1}"/>
              </a:ext>
            </a:extLst>
          </p:cNvPr>
          <p:cNvSpPr>
            <a:spLocks noGrp="1"/>
          </p:cNvSpPr>
          <p:nvPr>
            <p:ph type="dt" sz="half" idx="10"/>
          </p:nvPr>
        </p:nvSpPr>
        <p:spPr/>
        <p:txBody>
          <a:bodyPr/>
          <a:lstStyle/>
          <a:p>
            <a:fld id="{8455540B-6DDA-485B-89BB-BAF014843470}" type="datetimeFigureOut">
              <a:rPr lang="en-GB" smtClean="0"/>
              <a:t>11/01/2022</a:t>
            </a:fld>
            <a:endParaRPr lang="en-GB"/>
          </a:p>
        </p:txBody>
      </p:sp>
      <p:sp>
        <p:nvSpPr>
          <p:cNvPr id="6" name="Footer Placeholder 5">
            <a:extLst>
              <a:ext uri="{FF2B5EF4-FFF2-40B4-BE49-F238E27FC236}">
                <a16:creationId xmlns:a16="http://schemas.microsoft.com/office/drawing/2014/main" id="{873D98E8-72C9-4E99-A75A-B8BA704194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1D6662E-EE8B-4E37-9064-138F7115D735}"/>
              </a:ext>
            </a:extLst>
          </p:cNvPr>
          <p:cNvSpPr>
            <a:spLocks noGrp="1"/>
          </p:cNvSpPr>
          <p:nvPr>
            <p:ph type="sldNum" sz="quarter" idx="12"/>
          </p:nvPr>
        </p:nvSpPr>
        <p:spPr/>
        <p:txBody>
          <a:bodyPr/>
          <a:lstStyle/>
          <a:p>
            <a:fld id="{F1488033-017E-4418-9669-4C90F0A769C6}" type="slidenum">
              <a:rPr lang="en-GB" smtClean="0"/>
              <a:t>‹#›</a:t>
            </a:fld>
            <a:endParaRPr lang="en-GB"/>
          </a:p>
        </p:txBody>
      </p:sp>
    </p:spTree>
    <p:extLst>
      <p:ext uri="{BB962C8B-B14F-4D97-AF65-F5344CB8AC3E}">
        <p14:creationId xmlns:p14="http://schemas.microsoft.com/office/powerpoint/2010/main" val="1382194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3BC0F-00E2-4D2D-9AFE-E753738304F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871286A-91FE-4269-85D2-62E65E1CE6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86C09B-47BF-4E2F-8128-B1AEE1ABC7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77509BE-B0BF-49E5-BCD4-89F63803E6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1D1D5A-30E7-49B9-8E16-EBD4FDFE72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A5B511A-86AD-4079-8448-5FFF9A839555}"/>
              </a:ext>
            </a:extLst>
          </p:cNvPr>
          <p:cNvSpPr>
            <a:spLocks noGrp="1"/>
          </p:cNvSpPr>
          <p:nvPr>
            <p:ph type="dt" sz="half" idx="10"/>
          </p:nvPr>
        </p:nvSpPr>
        <p:spPr/>
        <p:txBody>
          <a:bodyPr/>
          <a:lstStyle/>
          <a:p>
            <a:fld id="{8455540B-6DDA-485B-89BB-BAF014843470}" type="datetimeFigureOut">
              <a:rPr lang="en-GB" smtClean="0"/>
              <a:t>11/01/2022</a:t>
            </a:fld>
            <a:endParaRPr lang="en-GB"/>
          </a:p>
        </p:txBody>
      </p:sp>
      <p:sp>
        <p:nvSpPr>
          <p:cNvPr id="8" name="Footer Placeholder 7">
            <a:extLst>
              <a:ext uri="{FF2B5EF4-FFF2-40B4-BE49-F238E27FC236}">
                <a16:creationId xmlns:a16="http://schemas.microsoft.com/office/drawing/2014/main" id="{440CAAFB-C71A-45F5-B157-48DB7AA6AA9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B32B979-879A-4207-AA70-767EC7656A3E}"/>
              </a:ext>
            </a:extLst>
          </p:cNvPr>
          <p:cNvSpPr>
            <a:spLocks noGrp="1"/>
          </p:cNvSpPr>
          <p:nvPr>
            <p:ph type="sldNum" sz="quarter" idx="12"/>
          </p:nvPr>
        </p:nvSpPr>
        <p:spPr/>
        <p:txBody>
          <a:bodyPr/>
          <a:lstStyle/>
          <a:p>
            <a:fld id="{F1488033-017E-4418-9669-4C90F0A769C6}" type="slidenum">
              <a:rPr lang="en-GB" smtClean="0"/>
              <a:t>‹#›</a:t>
            </a:fld>
            <a:endParaRPr lang="en-GB"/>
          </a:p>
        </p:txBody>
      </p:sp>
    </p:spTree>
    <p:extLst>
      <p:ext uri="{BB962C8B-B14F-4D97-AF65-F5344CB8AC3E}">
        <p14:creationId xmlns:p14="http://schemas.microsoft.com/office/powerpoint/2010/main" val="1031647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A64E2-4C08-4AF0-8B76-2C4C33FB82A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2D9A056-A773-47BF-9DDE-5D41E644E5B8}"/>
              </a:ext>
            </a:extLst>
          </p:cNvPr>
          <p:cNvSpPr>
            <a:spLocks noGrp="1"/>
          </p:cNvSpPr>
          <p:nvPr>
            <p:ph type="dt" sz="half" idx="10"/>
          </p:nvPr>
        </p:nvSpPr>
        <p:spPr/>
        <p:txBody>
          <a:bodyPr/>
          <a:lstStyle/>
          <a:p>
            <a:fld id="{8455540B-6DDA-485B-89BB-BAF014843470}" type="datetimeFigureOut">
              <a:rPr lang="en-GB" smtClean="0"/>
              <a:t>11/01/2022</a:t>
            </a:fld>
            <a:endParaRPr lang="en-GB"/>
          </a:p>
        </p:txBody>
      </p:sp>
      <p:sp>
        <p:nvSpPr>
          <p:cNvPr id="4" name="Footer Placeholder 3">
            <a:extLst>
              <a:ext uri="{FF2B5EF4-FFF2-40B4-BE49-F238E27FC236}">
                <a16:creationId xmlns:a16="http://schemas.microsoft.com/office/drawing/2014/main" id="{1332409D-D020-4B11-9C40-0DA333644B6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2A5BE87-02EC-4BA5-8698-0F5F62743656}"/>
              </a:ext>
            </a:extLst>
          </p:cNvPr>
          <p:cNvSpPr>
            <a:spLocks noGrp="1"/>
          </p:cNvSpPr>
          <p:nvPr>
            <p:ph type="sldNum" sz="quarter" idx="12"/>
          </p:nvPr>
        </p:nvSpPr>
        <p:spPr/>
        <p:txBody>
          <a:bodyPr/>
          <a:lstStyle/>
          <a:p>
            <a:fld id="{F1488033-017E-4418-9669-4C90F0A769C6}" type="slidenum">
              <a:rPr lang="en-GB" smtClean="0"/>
              <a:t>‹#›</a:t>
            </a:fld>
            <a:endParaRPr lang="en-GB"/>
          </a:p>
        </p:txBody>
      </p:sp>
    </p:spTree>
    <p:extLst>
      <p:ext uri="{BB962C8B-B14F-4D97-AF65-F5344CB8AC3E}">
        <p14:creationId xmlns:p14="http://schemas.microsoft.com/office/powerpoint/2010/main" val="2276395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043D73-0CED-4C93-AEB2-722AD7B63655}"/>
              </a:ext>
            </a:extLst>
          </p:cNvPr>
          <p:cNvSpPr>
            <a:spLocks noGrp="1"/>
          </p:cNvSpPr>
          <p:nvPr>
            <p:ph type="dt" sz="half" idx="10"/>
          </p:nvPr>
        </p:nvSpPr>
        <p:spPr/>
        <p:txBody>
          <a:bodyPr/>
          <a:lstStyle/>
          <a:p>
            <a:fld id="{8455540B-6DDA-485B-89BB-BAF014843470}" type="datetimeFigureOut">
              <a:rPr lang="en-GB" smtClean="0"/>
              <a:t>11/01/2022</a:t>
            </a:fld>
            <a:endParaRPr lang="en-GB"/>
          </a:p>
        </p:txBody>
      </p:sp>
      <p:sp>
        <p:nvSpPr>
          <p:cNvPr id="3" name="Footer Placeholder 2">
            <a:extLst>
              <a:ext uri="{FF2B5EF4-FFF2-40B4-BE49-F238E27FC236}">
                <a16:creationId xmlns:a16="http://schemas.microsoft.com/office/drawing/2014/main" id="{E36DC9E7-A761-48CA-A117-A6D9532725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E3EF09A-2D5B-4B74-A3F1-385121893154}"/>
              </a:ext>
            </a:extLst>
          </p:cNvPr>
          <p:cNvSpPr>
            <a:spLocks noGrp="1"/>
          </p:cNvSpPr>
          <p:nvPr>
            <p:ph type="sldNum" sz="quarter" idx="12"/>
          </p:nvPr>
        </p:nvSpPr>
        <p:spPr/>
        <p:txBody>
          <a:bodyPr/>
          <a:lstStyle/>
          <a:p>
            <a:fld id="{F1488033-017E-4418-9669-4C90F0A769C6}" type="slidenum">
              <a:rPr lang="en-GB" smtClean="0"/>
              <a:t>‹#›</a:t>
            </a:fld>
            <a:endParaRPr lang="en-GB"/>
          </a:p>
        </p:txBody>
      </p:sp>
    </p:spTree>
    <p:extLst>
      <p:ext uri="{BB962C8B-B14F-4D97-AF65-F5344CB8AC3E}">
        <p14:creationId xmlns:p14="http://schemas.microsoft.com/office/powerpoint/2010/main" val="2475080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5A672-9461-48B8-BC33-733038DDBB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C089DC4-897C-4298-935E-24534350A6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C28D48C-0DC9-4182-A511-C3A6279F6B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C9E356-2227-494F-AD8A-E373CE77051E}"/>
              </a:ext>
            </a:extLst>
          </p:cNvPr>
          <p:cNvSpPr>
            <a:spLocks noGrp="1"/>
          </p:cNvSpPr>
          <p:nvPr>
            <p:ph type="dt" sz="half" idx="10"/>
          </p:nvPr>
        </p:nvSpPr>
        <p:spPr/>
        <p:txBody>
          <a:bodyPr/>
          <a:lstStyle/>
          <a:p>
            <a:fld id="{8455540B-6DDA-485B-89BB-BAF014843470}" type="datetimeFigureOut">
              <a:rPr lang="en-GB" smtClean="0"/>
              <a:t>11/01/2022</a:t>
            </a:fld>
            <a:endParaRPr lang="en-GB"/>
          </a:p>
        </p:txBody>
      </p:sp>
      <p:sp>
        <p:nvSpPr>
          <p:cNvPr id="6" name="Footer Placeholder 5">
            <a:extLst>
              <a:ext uri="{FF2B5EF4-FFF2-40B4-BE49-F238E27FC236}">
                <a16:creationId xmlns:a16="http://schemas.microsoft.com/office/drawing/2014/main" id="{2B8CD599-DE80-44C1-8D2C-74BA399C4E3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6EC7BD6-0506-4BBE-B398-AAB875C2A24A}"/>
              </a:ext>
            </a:extLst>
          </p:cNvPr>
          <p:cNvSpPr>
            <a:spLocks noGrp="1"/>
          </p:cNvSpPr>
          <p:nvPr>
            <p:ph type="sldNum" sz="quarter" idx="12"/>
          </p:nvPr>
        </p:nvSpPr>
        <p:spPr/>
        <p:txBody>
          <a:bodyPr/>
          <a:lstStyle/>
          <a:p>
            <a:fld id="{F1488033-017E-4418-9669-4C90F0A769C6}" type="slidenum">
              <a:rPr lang="en-GB" smtClean="0"/>
              <a:t>‹#›</a:t>
            </a:fld>
            <a:endParaRPr lang="en-GB"/>
          </a:p>
        </p:txBody>
      </p:sp>
    </p:spTree>
    <p:extLst>
      <p:ext uri="{BB962C8B-B14F-4D97-AF65-F5344CB8AC3E}">
        <p14:creationId xmlns:p14="http://schemas.microsoft.com/office/powerpoint/2010/main" val="54966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6D486-0208-4FE2-BAE1-A0D5A37D78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579B1A3-6F0D-430A-82F5-0740BEC91C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2BE6ACC-C1B8-4A21-99B3-0B47E16165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D8995D-E264-4D49-8084-9BE675177A58}"/>
              </a:ext>
            </a:extLst>
          </p:cNvPr>
          <p:cNvSpPr>
            <a:spLocks noGrp="1"/>
          </p:cNvSpPr>
          <p:nvPr>
            <p:ph type="dt" sz="half" idx="10"/>
          </p:nvPr>
        </p:nvSpPr>
        <p:spPr/>
        <p:txBody>
          <a:bodyPr/>
          <a:lstStyle/>
          <a:p>
            <a:fld id="{8455540B-6DDA-485B-89BB-BAF014843470}" type="datetimeFigureOut">
              <a:rPr lang="en-GB" smtClean="0"/>
              <a:t>11/01/2022</a:t>
            </a:fld>
            <a:endParaRPr lang="en-GB"/>
          </a:p>
        </p:txBody>
      </p:sp>
      <p:sp>
        <p:nvSpPr>
          <p:cNvPr id="6" name="Footer Placeholder 5">
            <a:extLst>
              <a:ext uri="{FF2B5EF4-FFF2-40B4-BE49-F238E27FC236}">
                <a16:creationId xmlns:a16="http://schemas.microsoft.com/office/drawing/2014/main" id="{DAAE2AB2-57BC-478A-914C-D529702956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B926C0F-7198-4042-AE39-E17D404D03CF}"/>
              </a:ext>
            </a:extLst>
          </p:cNvPr>
          <p:cNvSpPr>
            <a:spLocks noGrp="1"/>
          </p:cNvSpPr>
          <p:nvPr>
            <p:ph type="sldNum" sz="quarter" idx="12"/>
          </p:nvPr>
        </p:nvSpPr>
        <p:spPr/>
        <p:txBody>
          <a:bodyPr/>
          <a:lstStyle/>
          <a:p>
            <a:fld id="{F1488033-017E-4418-9669-4C90F0A769C6}" type="slidenum">
              <a:rPr lang="en-GB" smtClean="0"/>
              <a:t>‹#›</a:t>
            </a:fld>
            <a:endParaRPr lang="en-GB"/>
          </a:p>
        </p:txBody>
      </p:sp>
    </p:spTree>
    <p:extLst>
      <p:ext uri="{BB962C8B-B14F-4D97-AF65-F5344CB8AC3E}">
        <p14:creationId xmlns:p14="http://schemas.microsoft.com/office/powerpoint/2010/main" val="800780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EA0A9-785D-4391-8D1A-1973A13184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29B357-B83E-44D1-9652-C627BC8180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51B74D-9FF2-4B17-8125-79E4CA0589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55540B-6DDA-485B-89BB-BAF014843470}" type="datetimeFigureOut">
              <a:rPr lang="en-GB" smtClean="0"/>
              <a:t>11/01/2022</a:t>
            </a:fld>
            <a:endParaRPr lang="en-GB"/>
          </a:p>
        </p:txBody>
      </p:sp>
      <p:sp>
        <p:nvSpPr>
          <p:cNvPr id="5" name="Footer Placeholder 4">
            <a:extLst>
              <a:ext uri="{FF2B5EF4-FFF2-40B4-BE49-F238E27FC236}">
                <a16:creationId xmlns:a16="http://schemas.microsoft.com/office/drawing/2014/main" id="{96D0328C-3EDE-4288-8190-E9B276A8BB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DC3FEC4-99CB-4FBE-9C50-F2E7A531D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488033-017E-4418-9669-4C90F0A769C6}" type="slidenum">
              <a:rPr lang="en-GB" smtClean="0"/>
              <a:t>‹#›</a:t>
            </a:fld>
            <a:endParaRPr lang="en-GB"/>
          </a:p>
        </p:txBody>
      </p:sp>
    </p:spTree>
    <p:extLst>
      <p:ext uri="{BB962C8B-B14F-4D97-AF65-F5344CB8AC3E}">
        <p14:creationId xmlns:p14="http://schemas.microsoft.com/office/powerpoint/2010/main" val="2743368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5202E-D3A7-4942-BCF7-5676392A5A51}"/>
              </a:ext>
            </a:extLst>
          </p:cNvPr>
          <p:cNvSpPr>
            <a:spLocks noGrp="1"/>
          </p:cNvSpPr>
          <p:nvPr>
            <p:ph type="ctrTitle"/>
          </p:nvPr>
        </p:nvSpPr>
        <p:spPr/>
        <p:txBody>
          <a:bodyPr/>
          <a:lstStyle/>
          <a:p>
            <a:r>
              <a:rPr lang="en-GB" dirty="0"/>
              <a:t>Report MMWAV-CAS</a:t>
            </a:r>
          </a:p>
        </p:txBody>
      </p:sp>
    </p:spTree>
    <p:extLst>
      <p:ext uri="{BB962C8B-B14F-4D97-AF65-F5344CB8AC3E}">
        <p14:creationId xmlns:p14="http://schemas.microsoft.com/office/powerpoint/2010/main" val="490992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72AFE7-1A19-47AC-8AA2-64C3B840E07B}"/>
              </a:ext>
            </a:extLst>
          </p:cNvPr>
          <p:cNvSpPr>
            <a:spLocks noGrp="1"/>
          </p:cNvSpPr>
          <p:nvPr>
            <p:ph idx="1"/>
          </p:nvPr>
        </p:nvSpPr>
        <p:spPr>
          <a:xfrm>
            <a:off x="284019" y="1733262"/>
            <a:ext cx="10515600" cy="4351338"/>
          </a:xfrm>
        </p:spPr>
        <p:txBody>
          <a:bodyPr/>
          <a:lstStyle/>
          <a:p>
            <a:r>
              <a:rPr lang="en-GB" dirty="0"/>
              <a:t>MMWAV-CAS is evaluated against the IWR6843 in identical measurement scenarios to investigate performance issues of the MMWAV-CAS which were detected in earlier measurements.</a:t>
            </a:r>
          </a:p>
          <a:p>
            <a:r>
              <a:rPr lang="en-GB" dirty="0"/>
              <a:t>The comparison measurements are performed with a sliding platform where a corner reflector with rib length of 5cm was used as a standard target at ranges of 0.2m and 0.6m. Those distances are relevant for our application. The experimental setup is shown in next slide. </a:t>
            </a:r>
          </a:p>
          <a:p>
            <a:endParaRPr lang="en-GB" dirty="0"/>
          </a:p>
        </p:txBody>
      </p:sp>
      <p:sp>
        <p:nvSpPr>
          <p:cNvPr id="5" name="Title 1">
            <a:extLst>
              <a:ext uri="{FF2B5EF4-FFF2-40B4-BE49-F238E27FC236}">
                <a16:creationId xmlns:a16="http://schemas.microsoft.com/office/drawing/2014/main" id="{E367D0DC-89C9-4467-BE72-8DCE6E2A7AC0}"/>
              </a:ext>
            </a:extLst>
          </p:cNvPr>
          <p:cNvSpPr>
            <a:spLocks noGrp="1"/>
          </p:cNvSpPr>
          <p:nvPr>
            <p:ph type="title"/>
          </p:nvPr>
        </p:nvSpPr>
        <p:spPr>
          <a:xfrm>
            <a:off x="838200" y="365125"/>
            <a:ext cx="10515600" cy="1325563"/>
          </a:xfrm>
        </p:spPr>
        <p:txBody>
          <a:bodyPr/>
          <a:lstStyle/>
          <a:p>
            <a:r>
              <a:rPr lang="en-GB" dirty="0"/>
              <a:t>Objectives</a:t>
            </a:r>
          </a:p>
        </p:txBody>
      </p:sp>
    </p:spTree>
    <p:extLst>
      <p:ext uri="{BB962C8B-B14F-4D97-AF65-F5344CB8AC3E}">
        <p14:creationId xmlns:p14="http://schemas.microsoft.com/office/powerpoint/2010/main" val="1680724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7E1AC-6F48-4259-BCFA-117198BD1F15}"/>
              </a:ext>
            </a:extLst>
          </p:cNvPr>
          <p:cNvSpPr>
            <a:spLocks noGrp="1"/>
          </p:cNvSpPr>
          <p:nvPr>
            <p:ph type="title"/>
          </p:nvPr>
        </p:nvSpPr>
        <p:spPr>
          <a:xfrm>
            <a:off x="586530" y="0"/>
            <a:ext cx="10515600" cy="1325563"/>
          </a:xfrm>
        </p:spPr>
        <p:txBody>
          <a:bodyPr/>
          <a:lstStyle/>
          <a:p>
            <a:r>
              <a:rPr lang="en-GB" dirty="0"/>
              <a:t>Experimental setup</a:t>
            </a:r>
          </a:p>
        </p:txBody>
      </p:sp>
      <p:sp>
        <p:nvSpPr>
          <p:cNvPr id="3" name="Content Placeholder 2">
            <a:extLst>
              <a:ext uri="{FF2B5EF4-FFF2-40B4-BE49-F238E27FC236}">
                <a16:creationId xmlns:a16="http://schemas.microsoft.com/office/drawing/2014/main" id="{DCB75E68-9474-4EE2-8CF3-7B187F809D00}"/>
              </a:ext>
            </a:extLst>
          </p:cNvPr>
          <p:cNvSpPr>
            <a:spLocks noGrp="1"/>
          </p:cNvSpPr>
          <p:nvPr>
            <p:ph idx="1"/>
          </p:nvPr>
        </p:nvSpPr>
        <p:spPr>
          <a:xfrm>
            <a:off x="586530" y="1456508"/>
            <a:ext cx="10515600" cy="4776511"/>
          </a:xfrm>
        </p:spPr>
        <p:txBody>
          <a:bodyPr>
            <a:normAutofit fontScale="85000" lnSpcReduction="20000"/>
          </a:bodyPr>
          <a:lstStyle/>
          <a:p>
            <a:r>
              <a:rPr lang="en-GB" dirty="0"/>
              <a:t>The radar sensors are placed on a sliding platform, where the motion is steady, with uniform speed in the horizontal direction and none in the vertical.  </a:t>
            </a:r>
          </a:p>
          <a:p>
            <a:pPr marL="0" indent="0">
              <a:buNone/>
            </a:pPr>
            <a:endParaRPr lang="en-GB" dirty="0"/>
          </a:p>
          <a:p>
            <a:pPr marL="0" indent="0">
              <a:buNone/>
            </a:pPr>
            <a:endParaRPr lang="en-GB" dirty="0"/>
          </a:p>
          <a:p>
            <a:pPr marL="0" indent="0">
              <a:buNone/>
            </a:pPr>
            <a:endParaRPr lang="en-GB" dirty="0"/>
          </a:p>
          <a:p>
            <a:endParaRPr lang="en-GB" dirty="0"/>
          </a:p>
          <a:p>
            <a:r>
              <a:rPr lang="en-GB" dirty="0"/>
              <a:t>The distance between the sensor and the target is referenced when the sensor is directly in front of the target.</a:t>
            </a:r>
          </a:p>
          <a:p>
            <a:r>
              <a:rPr lang="en-GB" dirty="0"/>
              <a:t>Chirp parameters are set equal for the IWR6843 and MMWAV-CAS radar are provided in the table on the next slide</a:t>
            </a:r>
          </a:p>
          <a:p>
            <a:r>
              <a:rPr lang="en-GB" dirty="0"/>
              <a:t>MMWAV-CAS initiated and operated with modified </a:t>
            </a:r>
            <a:r>
              <a:rPr lang="en-GB" dirty="0" err="1"/>
              <a:t>lua</a:t>
            </a:r>
            <a:r>
              <a:rPr lang="en-GB" dirty="0"/>
              <a:t> scripts, where modifications are only done for the chirp and frame configuration. </a:t>
            </a:r>
          </a:p>
          <a:p>
            <a:r>
              <a:rPr lang="en-GB" dirty="0"/>
              <a:t>IWR is set to send 5000 frames while MMWAV-CAS 4000 frames with 3ms frame time.  </a:t>
            </a:r>
          </a:p>
        </p:txBody>
      </p:sp>
      <p:sp>
        <p:nvSpPr>
          <p:cNvPr id="6" name="Isosceles Triangle 5">
            <a:extLst>
              <a:ext uri="{FF2B5EF4-FFF2-40B4-BE49-F238E27FC236}">
                <a16:creationId xmlns:a16="http://schemas.microsoft.com/office/drawing/2014/main" id="{AAB411A1-8FDD-473B-A70D-C331FC56A069}"/>
              </a:ext>
            </a:extLst>
          </p:cNvPr>
          <p:cNvSpPr/>
          <p:nvPr/>
        </p:nvSpPr>
        <p:spPr>
          <a:xfrm>
            <a:off x="4085439" y="2273417"/>
            <a:ext cx="192946" cy="26005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7CB59612-ACC8-459F-A8DE-513CC2C9EB9C}"/>
              </a:ext>
            </a:extLst>
          </p:cNvPr>
          <p:cNvSpPr/>
          <p:nvPr/>
        </p:nvSpPr>
        <p:spPr>
          <a:xfrm>
            <a:off x="1711354" y="3145872"/>
            <a:ext cx="998290" cy="283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Sensor</a:t>
            </a:r>
          </a:p>
        </p:txBody>
      </p:sp>
      <p:sp>
        <p:nvSpPr>
          <p:cNvPr id="8" name="TextBox 7">
            <a:extLst>
              <a:ext uri="{FF2B5EF4-FFF2-40B4-BE49-F238E27FC236}">
                <a16:creationId xmlns:a16="http://schemas.microsoft.com/office/drawing/2014/main" id="{8BA47247-1AE0-4C15-80B6-C3004DDBAE0F}"/>
              </a:ext>
            </a:extLst>
          </p:cNvPr>
          <p:cNvSpPr txBox="1"/>
          <p:nvPr/>
        </p:nvSpPr>
        <p:spPr>
          <a:xfrm>
            <a:off x="6971252" y="2918104"/>
            <a:ext cx="3204594" cy="369332"/>
          </a:xfrm>
          <a:prstGeom prst="rect">
            <a:avLst/>
          </a:prstGeom>
          <a:noFill/>
        </p:spPr>
        <p:txBody>
          <a:bodyPr wrap="square" rtlCol="0">
            <a:spAutoFit/>
          </a:bodyPr>
          <a:lstStyle/>
          <a:p>
            <a:r>
              <a:rPr lang="en-GB" b="1" dirty="0"/>
              <a:t>Top view experimental setup</a:t>
            </a:r>
          </a:p>
        </p:txBody>
      </p:sp>
      <p:cxnSp>
        <p:nvCxnSpPr>
          <p:cNvPr id="10" name="Straight Arrow Connector 9">
            <a:extLst>
              <a:ext uri="{FF2B5EF4-FFF2-40B4-BE49-F238E27FC236}">
                <a16:creationId xmlns:a16="http://schemas.microsoft.com/office/drawing/2014/main" id="{9353E0BB-E316-448F-8B32-980016CFEA54}"/>
              </a:ext>
            </a:extLst>
          </p:cNvPr>
          <p:cNvCxnSpPr/>
          <p:nvPr/>
        </p:nvCxnSpPr>
        <p:spPr>
          <a:xfrm>
            <a:off x="2843867" y="3287436"/>
            <a:ext cx="286903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F0FD237-1E2A-4282-9C74-349EC4C0F4B2}"/>
              </a:ext>
            </a:extLst>
          </p:cNvPr>
          <p:cNvSpPr txBox="1"/>
          <p:nvPr/>
        </p:nvSpPr>
        <p:spPr>
          <a:xfrm>
            <a:off x="2971450" y="2961206"/>
            <a:ext cx="3204594" cy="369332"/>
          </a:xfrm>
          <a:prstGeom prst="rect">
            <a:avLst/>
          </a:prstGeom>
          <a:noFill/>
        </p:spPr>
        <p:txBody>
          <a:bodyPr wrap="square" rtlCol="0">
            <a:spAutoFit/>
          </a:bodyPr>
          <a:lstStyle/>
          <a:p>
            <a:r>
              <a:rPr lang="en-GB" dirty="0"/>
              <a:t>Direction of motion</a:t>
            </a:r>
          </a:p>
        </p:txBody>
      </p:sp>
      <p:sp>
        <p:nvSpPr>
          <p:cNvPr id="12" name="TextBox 11">
            <a:extLst>
              <a:ext uri="{FF2B5EF4-FFF2-40B4-BE49-F238E27FC236}">
                <a16:creationId xmlns:a16="http://schemas.microsoft.com/office/drawing/2014/main" id="{3AA20083-7713-4006-AE33-F00B4CC12625}"/>
              </a:ext>
            </a:extLst>
          </p:cNvPr>
          <p:cNvSpPr txBox="1"/>
          <p:nvPr/>
        </p:nvSpPr>
        <p:spPr>
          <a:xfrm>
            <a:off x="4485663" y="2187307"/>
            <a:ext cx="3204594" cy="369332"/>
          </a:xfrm>
          <a:prstGeom prst="rect">
            <a:avLst/>
          </a:prstGeom>
          <a:noFill/>
        </p:spPr>
        <p:txBody>
          <a:bodyPr wrap="square" rtlCol="0">
            <a:spAutoFit/>
          </a:bodyPr>
          <a:lstStyle/>
          <a:p>
            <a:r>
              <a:rPr lang="en-GB" dirty="0"/>
              <a:t>Corner reflector</a:t>
            </a:r>
          </a:p>
        </p:txBody>
      </p:sp>
      <p:cxnSp>
        <p:nvCxnSpPr>
          <p:cNvPr id="14" name="Straight Arrow Connector 13">
            <a:extLst>
              <a:ext uri="{FF2B5EF4-FFF2-40B4-BE49-F238E27FC236}">
                <a16:creationId xmlns:a16="http://schemas.microsoft.com/office/drawing/2014/main" id="{9C261E08-ACE1-4905-BA18-28B887A9155F}"/>
              </a:ext>
            </a:extLst>
          </p:cNvPr>
          <p:cNvCxnSpPr/>
          <p:nvPr/>
        </p:nvCxnSpPr>
        <p:spPr>
          <a:xfrm>
            <a:off x="2139193" y="2441196"/>
            <a:ext cx="0" cy="58723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360E0985-606E-439E-BFC6-C2647CC598FD}"/>
              </a:ext>
            </a:extLst>
          </p:cNvPr>
          <p:cNvSpPr txBox="1"/>
          <p:nvPr/>
        </p:nvSpPr>
        <p:spPr>
          <a:xfrm>
            <a:off x="286624" y="2605299"/>
            <a:ext cx="3204594" cy="369332"/>
          </a:xfrm>
          <a:prstGeom prst="rect">
            <a:avLst/>
          </a:prstGeom>
          <a:noFill/>
        </p:spPr>
        <p:txBody>
          <a:bodyPr wrap="square" rtlCol="0">
            <a:spAutoFit/>
          </a:bodyPr>
          <a:lstStyle/>
          <a:p>
            <a:r>
              <a:rPr lang="en-GB" dirty="0"/>
              <a:t>Distance to target</a:t>
            </a:r>
          </a:p>
        </p:txBody>
      </p:sp>
    </p:spTree>
    <p:extLst>
      <p:ext uri="{BB962C8B-B14F-4D97-AF65-F5344CB8AC3E}">
        <p14:creationId xmlns:p14="http://schemas.microsoft.com/office/powerpoint/2010/main" val="1008375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D2746-C952-4B63-935E-2F6CE93803AF}"/>
              </a:ext>
            </a:extLst>
          </p:cNvPr>
          <p:cNvSpPr>
            <a:spLocks noGrp="1"/>
          </p:cNvSpPr>
          <p:nvPr>
            <p:ph type="title"/>
          </p:nvPr>
        </p:nvSpPr>
        <p:spPr/>
        <p:txBody>
          <a:bodyPr/>
          <a:lstStyle/>
          <a:p>
            <a:r>
              <a:rPr lang="en-GB" dirty="0"/>
              <a:t>Chirp and frame parameters</a:t>
            </a:r>
          </a:p>
        </p:txBody>
      </p:sp>
      <p:graphicFrame>
        <p:nvGraphicFramePr>
          <p:cNvPr id="4" name="Table 5">
            <a:extLst>
              <a:ext uri="{FF2B5EF4-FFF2-40B4-BE49-F238E27FC236}">
                <a16:creationId xmlns:a16="http://schemas.microsoft.com/office/drawing/2014/main" id="{59D96E7F-2CEF-4E47-AC1B-892EA168DB98}"/>
              </a:ext>
            </a:extLst>
          </p:cNvPr>
          <p:cNvGraphicFramePr>
            <a:graphicFrameLocks noGrp="1"/>
          </p:cNvGraphicFramePr>
          <p:nvPr>
            <p:extLst>
              <p:ext uri="{D42A27DB-BD31-4B8C-83A1-F6EECF244321}">
                <p14:modId xmlns:p14="http://schemas.microsoft.com/office/powerpoint/2010/main" val="3866446"/>
              </p:ext>
            </p:extLst>
          </p:nvPr>
        </p:nvGraphicFramePr>
        <p:xfrm>
          <a:off x="740095" y="1757004"/>
          <a:ext cx="8128000" cy="38811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82931386"/>
                    </a:ext>
                  </a:extLst>
                </a:gridCol>
                <a:gridCol w="4064000">
                  <a:extLst>
                    <a:ext uri="{9D8B030D-6E8A-4147-A177-3AD203B41FA5}">
                      <a16:colId xmlns:a16="http://schemas.microsoft.com/office/drawing/2014/main" val="2093493957"/>
                    </a:ext>
                  </a:extLst>
                </a:gridCol>
              </a:tblGrid>
              <a:tr h="370840">
                <a:tc>
                  <a:txBody>
                    <a:bodyPr/>
                    <a:lstStyle/>
                    <a:p>
                      <a:r>
                        <a:rPr lang="en-GB" dirty="0"/>
                        <a:t>Parameter</a:t>
                      </a:r>
                    </a:p>
                  </a:txBody>
                  <a:tcPr/>
                </a:tc>
                <a:tc>
                  <a:txBody>
                    <a:bodyPr/>
                    <a:lstStyle/>
                    <a:p>
                      <a:r>
                        <a:rPr lang="en-GB" dirty="0"/>
                        <a:t>Value</a:t>
                      </a:r>
                    </a:p>
                  </a:txBody>
                  <a:tcPr/>
                </a:tc>
                <a:extLst>
                  <a:ext uri="{0D108BD9-81ED-4DB2-BD59-A6C34878D82A}">
                    <a16:rowId xmlns:a16="http://schemas.microsoft.com/office/drawing/2014/main" val="3478553931"/>
                  </a:ext>
                </a:extLst>
              </a:tr>
              <a:tr h="370840">
                <a:tc>
                  <a:txBody>
                    <a:bodyPr/>
                    <a:lstStyle/>
                    <a:p>
                      <a:r>
                        <a:rPr lang="en-GB" dirty="0"/>
                        <a:t>Samples per sweep</a:t>
                      </a:r>
                    </a:p>
                  </a:txBody>
                  <a:tcPr/>
                </a:tc>
                <a:tc>
                  <a:txBody>
                    <a:bodyPr/>
                    <a:lstStyle/>
                    <a:p>
                      <a:r>
                        <a:rPr lang="en-GB" dirty="0"/>
                        <a:t>128</a:t>
                      </a:r>
                    </a:p>
                  </a:txBody>
                  <a:tcPr/>
                </a:tc>
                <a:extLst>
                  <a:ext uri="{0D108BD9-81ED-4DB2-BD59-A6C34878D82A}">
                    <a16:rowId xmlns:a16="http://schemas.microsoft.com/office/drawing/2014/main" val="3260629031"/>
                  </a:ext>
                </a:extLst>
              </a:tr>
              <a:tr h="370840">
                <a:tc>
                  <a:txBody>
                    <a:bodyPr/>
                    <a:lstStyle/>
                    <a:p>
                      <a:r>
                        <a:rPr lang="en-GB" dirty="0"/>
                        <a:t>Sampling frequency</a:t>
                      </a:r>
                    </a:p>
                  </a:txBody>
                  <a:tcPr/>
                </a:tc>
                <a:tc>
                  <a:txBody>
                    <a:bodyPr/>
                    <a:lstStyle/>
                    <a:p>
                      <a:r>
                        <a:rPr lang="en-GB" dirty="0"/>
                        <a:t>2MHz</a:t>
                      </a:r>
                    </a:p>
                  </a:txBody>
                  <a:tcPr/>
                </a:tc>
                <a:extLst>
                  <a:ext uri="{0D108BD9-81ED-4DB2-BD59-A6C34878D82A}">
                    <a16:rowId xmlns:a16="http://schemas.microsoft.com/office/drawing/2014/main" val="3540483367"/>
                  </a:ext>
                </a:extLst>
              </a:tr>
              <a:tr h="370840">
                <a:tc>
                  <a:txBody>
                    <a:bodyPr/>
                    <a:lstStyle/>
                    <a:p>
                      <a:r>
                        <a:rPr lang="en-GB" dirty="0"/>
                        <a:t>ADC start time</a:t>
                      </a:r>
                    </a:p>
                  </a:txBody>
                  <a:tcPr/>
                </a:tc>
                <a:tc>
                  <a:txBody>
                    <a:bodyPr/>
                    <a:lstStyle/>
                    <a:p>
                      <a:r>
                        <a:rPr lang="en-GB" dirty="0"/>
                        <a:t>3us</a:t>
                      </a:r>
                    </a:p>
                  </a:txBody>
                  <a:tcPr/>
                </a:tc>
                <a:extLst>
                  <a:ext uri="{0D108BD9-81ED-4DB2-BD59-A6C34878D82A}">
                    <a16:rowId xmlns:a16="http://schemas.microsoft.com/office/drawing/2014/main" val="79917407"/>
                  </a:ext>
                </a:extLst>
              </a:tr>
              <a:tr h="370840">
                <a:tc>
                  <a:txBody>
                    <a:bodyPr/>
                    <a:lstStyle/>
                    <a:p>
                      <a:r>
                        <a:rPr lang="en-GB" dirty="0"/>
                        <a:t>Idle time</a:t>
                      </a:r>
                    </a:p>
                  </a:txBody>
                  <a:tcPr/>
                </a:tc>
                <a:tc>
                  <a:txBody>
                    <a:bodyPr/>
                    <a:lstStyle/>
                    <a:p>
                      <a:r>
                        <a:rPr lang="en-GB" dirty="0"/>
                        <a:t>30us</a:t>
                      </a:r>
                    </a:p>
                  </a:txBody>
                  <a:tcPr/>
                </a:tc>
                <a:extLst>
                  <a:ext uri="{0D108BD9-81ED-4DB2-BD59-A6C34878D82A}">
                    <a16:rowId xmlns:a16="http://schemas.microsoft.com/office/drawing/2014/main" val="3982755426"/>
                  </a:ext>
                </a:extLst>
              </a:tr>
              <a:tr h="370840">
                <a:tc>
                  <a:txBody>
                    <a:bodyPr/>
                    <a:lstStyle/>
                    <a:p>
                      <a:r>
                        <a:rPr lang="en-GB" dirty="0"/>
                        <a:t>Sweep slope</a:t>
                      </a:r>
                    </a:p>
                  </a:txBody>
                  <a:tcPr/>
                </a:tc>
                <a:tc>
                  <a:txBody>
                    <a:bodyPr/>
                    <a:lstStyle/>
                    <a:p>
                      <a:r>
                        <a:rPr lang="en-GB" dirty="0"/>
                        <a:t>57 MHz/us</a:t>
                      </a:r>
                    </a:p>
                  </a:txBody>
                  <a:tcPr/>
                </a:tc>
                <a:extLst>
                  <a:ext uri="{0D108BD9-81ED-4DB2-BD59-A6C34878D82A}">
                    <a16:rowId xmlns:a16="http://schemas.microsoft.com/office/drawing/2014/main" val="1360008559"/>
                  </a:ext>
                </a:extLst>
              </a:tr>
              <a:tr h="370840">
                <a:tc>
                  <a:txBody>
                    <a:bodyPr/>
                    <a:lstStyle/>
                    <a:p>
                      <a:r>
                        <a:rPr lang="en-GB" dirty="0"/>
                        <a:t>Sweep end time</a:t>
                      </a:r>
                    </a:p>
                  </a:txBody>
                  <a:tcPr/>
                </a:tc>
                <a:tc>
                  <a:txBody>
                    <a:bodyPr/>
                    <a:lstStyle/>
                    <a:p>
                      <a:r>
                        <a:rPr lang="en-GB" dirty="0"/>
                        <a:t>70us</a:t>
                      </a:r>
                    </a:p>
                  </a:txBody>
                  <a:tcPr/>
                </a:tc>
                <a:extLst>
                  <a:ext uri="{0D108BD9-81ED-4DB2-BD59-A6C34878D82A}">
                    <a16:rowId xmlns:a16="http://schemas.microsoft.com/office/drawing/2014/main" val="3992416743"/>
                  </a:ext>
                </a:extLst>
              </a:tr>
              <a:tr h="370840">
                <a:tc>
                  <a:txBody>
                    <a:bodyPr/>
                    <a:lstStyle/>
                    <a:p>
                      <a:r>
                        <a:rPr lang="en-GB" dirty="0"/>
                        <a:t>Frame time</a:t>
                      </a:r>
                    </a:p>
                  </a:txBody>
                  <a:tcPr/>
                </a:tc>
                <a:tc>
                  <a:txBody>
                    <a:bodyPr/>
                    <a:lstStyle/>
                    <a:p>
                      <a:r>
                        <a:rPr lang="en-GB" dirty="0"/>
                        <a:t>3ms</a:t>
                      </a:r>
                    </a:p>
                  </a:txBody>
                  <a:tcPr/>
                </a:tc>
                <a:extLst>
                  <a:ext uri="{0D108BD9-81ED-4DB2-BD59-A6C34878D82A}">
                    <a16:rowId xmlns:a16="http://schemas.microsoft.com/office/drawing/2014/main" val="1522452513"/>
                  </a:ext>
                </a:extLst>
              </a:tr>
              <a:tr h="370840">
                <a:tc>
                  <a:txBody>
                    <a:bodyPr/>
                    <a:lstStyle/>
                    <a:p>
                      <a:r>
                        <a:rPr lang="en-GB" dirty="0"/>
                        <a:t>Chirps per frame </a:t>
                      </a:r>
                    </a:p>
                  </a:txBody>
                  <a:tcPr/>
                </a:tc>
                <a:tc>
                  <a:txBody>
                    <a:bodyPr/>
                    <a:lstStyle/>
                    <a:p>
                      <a:r>
                        <a:rPr lang="en-GB" dirty="0"/>
                        <a:t>*For the IWR6843 - 1 </a:t>
                      </a:r>
                    </a:p>
                    <a:p>
                      <a:r>
                        <a:rPr lang="en-GB" dirty="0"/>
                        <a:t>*For the MMWAV-CAS -12, each Tx sends one chirp per frame)</a:t>
                      </a:r>
                    </a:p>
                  </a:txBody>
                  <a:tcPr/>
                </a:tc>
                <a:extLst>
                  <a:ext uri="{0D108BD9-81ED-4DB2-BD59-A6C34878D82A}">
                    <a16:rowId xmlns:a16="http://schemas.microsoft.com/office/drawing/2014/main" val="1561293864"/>
                  </a:ext>
                </a:extLst>
              </a:tr>
            </a:tbl>
          </a:graphicData>
        </a:graphic>
      </p:graphicFrame>
    </p:spTree>
    <p:extLst>
      <p:ext uri="{BB962C8B-B14F-4D97-AF65-F5344CB8AC3E}">
        <p14:creationId xmlns:p14="http://schemas.microsoft.com/office/powerpoint/2010/main" val="2598588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DF790-9D13-4684-8089-91ED00842AEE}"/>
              </a:ext>
            </a:extLst>
          </p:cNvPr>
          <p:cNvSpPr>
            <a:spLocks noGrp="1"/>
          </p:cNvSpPr>
          <p:nvPr>
            <p:ph type="title"/>
          </p:nvPr>
        </p:nvSpPr>
        <p:spPr/>
        <p:txBody>
          <a:bodyPr/>
          <a:lstStyle/>
          <a:p>
            <a:r>
              <a:rPr lang="en-GB" dirty="0"/>
              <a:t>Results</a:t>
            </a:r>
          </a:p>
        </p:txBody>
      </p:sp>
      <p:sp>
        <p:nvSpPr>
          <p:cNvPr id="3" name="Content Placeholder 2">
            <a:extLst>
              <a:ext uri="{FF2B5EF4-FFF2-40B4-BE49-F238E27FC236}">
                <a16:creationId xmlns:a16="http://schemas.microsoft.com/office/drawing/2014/main" id="{5D20ED48-0264-49D7-ABED-8902BCF6A25A}"/>
              </a:ext>
            </a:extLst>
          </p:cNvPr>
          <p:cNvSpPr>
            <a:spLocks noGrp="1"/>
          </p:cNvSpPr>
          <p:nvPr>
            <p:ph idx="1"/>
          </p:nvPr>
        </p:nvSpPr>
        <p:spPr/>
        <p:txBody>
          <a:bodyPr>
            <a:normAutofit fontScale="92500" lnSpcReduction="10000"/>
          </a:bodyPr>
          <a:lstStyle/>
          <a:p>
            <a:r>
              <a:rPr lang="en-GB" dirty="0"/>
              <a:t>The results are presented in the figures in the next slide.</a:t>
            </a:r>
          </a:p>
          <a:p>
            <a:r>
              <a:rPr lang="en-GB" dirty="0"/>
              <a:t>The images present the range profiles as a function of time. On the horizontal axis is time, respectively the horizonal position of the sensor as a function of time, as shown in figure 3.  </a:t>
            </a:r>
          </a:p>
          <a:p>
            <a:r>
              <a:rPr lang="en-GB" dirty="0"/>
              <a:t>For the MMWAV-CAS sensor the results are shown for chip 4 (slave 3), receiver 0 and transmitter 2 (zero based indexing), because they are closest to each other in physical terms and respectively the </a:t>
            </a:r>
            <a:r>
              <a:rPr lang="en-GB" dirty="0" err="1"/>
              <a:t>multistatic</a:t>
            </a:r>
            <a:r>
              <a:rPr lang="en-GB" dirty="0"/>
              <a:t> effects shall be minimal.  However, similar results are observed for other Tx-Rx combinations at all chips. </a:t>
            </a:r>
          </a:p>
          <a:p>
            <a:r>
              <a:rPr lang="en-GB" dirty="0"/>
              <a:t>Raw data is processed with a custom Python script which resembles the provided </a:t>
            </a:r>
            <a:r>
              <a:rPr lang="en-GB" dirty="0" err="1"/>
              <a:t>matlab</a:t>
            </a:r>
            <a:r>
              <a:rPr lang="en-GB" dirty="0"/>
              <a:t> processing </a:t>
            </a:r>
            <a:r>
              <a:rPr lang="en-GB" dirty="0" err="1"/>
              <a:t>scripts.No</a:t>
            </a:r>
            <a:r>
              <a:rPr lang="en-GB" dirty="0"/>
              <a:t> window function is applied but only one dimensional FFT with no oversampling. </a:t>
            </a:r>
          </a:p>
        </p:txBody>
      </p:sp>
    </p:spTree>
    <p:extLst>
      <p:ext uri="{BB962C8B-B14F-4D97-AF65-F5344CB8AC3E}">
        <p14:creationId xmlns:p14="http://schemas.microsoft.com/office/powerpoint/2010/main" val="1036204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985A4-207F-4BBB-8696-DFFE399E0881}"/>
              </a:ext>
            </a:extLst>
          </p:cNvPr>
          <p:cNvSpPr>
            <a:spLocks noGrp="1"/>
          </p:cNvSpPr>
          <p:nvPr>
            <p:ph type="title"/>
          </p:nvPr>
        </p:nvSpPr>
        <p:spPr>
          <a:xfrm>
            <a:off x="0" y="-207530"/>
            <a:ext cx="10515600" cy="1325563"/>
          </a:xfrm>
        </p:spPr>
        <p:txBody>
          <a:bodyPr/>
          <a:lstStyle/>
          <a:p>
            <a:r>
              <a:rPr lang="en-GB" dirty="0"/>
              <a:t>Results</a:t>
            </a:r>
          </a:p>
        </p:txBody>
      </p:sp>
      <p:pic>
        <p:nvPicPr>
          <p:cNvPr id="5" name="Picture 4" descr="A screenshot of a computer&#10;&#10;Description automatically generated with medium confidence">
            <a:extLst>
              <a:ext uri="{FF2B5EF4-FFF2-40B4-BE49-F238E27FC236}">
                <a16:creationId xmlns:a16="http://schemas.microsoft.com/office/drawing/2014/main" id="{1E31096E-FED9-4EF8-BC3F-42E77D81BA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6327" y="0"/>
            <a:ext cx="3859200" cy="2894400"/>
          </a:xfrm>
          <a:prstGeom prst="rect">
            <a:avLst/>
          </a:prstGeom>
        </p:spPr>
      </p:pic>
      <p:pic>
        <p:nvPicPr>
          <p:cNvPr id="7" name="Picture 6" descr="Chart&#10;&#10;Description automatically generated">
            <a:extLst>
              <a:ext uri="{FF2B5EF4-FFF2-40B4-BE49-F238E27FC236}">
                <a16:creationId xmlns:a16="http://schemas.microsoft.com/office/drawing/2014/main" id="{9B4F6373-F6B2-447D-B9BA-AA909881BE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6327" y="3429000"/>
            <a:ext cx="3859200" cy="2894400"/>
          </a:xfrm>
          <a:prstGeom prst="rect">
            <a:avLst/>
          </a:prstGeom>
        </p:spPr>
      </p:pic>
      <p:pic>
        <p:nvPicPr>
          <p:cNvPr id="9" name="Picture 8" descr="Chart&#10;&#10;Description automatically generated">
            <a:extLst>
              <a:ext uri="{FF2B5EF4-FFF2-40B4-BE49-F238E27FC236}">
                <a16:creationId xmlns:a16="http://schemas.microsoft.com/office/drawing/2014/main" id="{1351FA5A-AC8D-4679-9CD7-28F5BDFBF00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11632" y="3216980"/>
            <a:ext cx="3859200" cy="2894400"/>
          </a:xfrm>
          <a:prstGeom prst="rect">
            <a:avLst/>
          </a:prstGeom>
        </p:spPr>
      </p:pic>
      <p:pic>
        <p:nvPicPr>
          <p:cNvPr id="11" name="Picture 10" descr="Chart&#10;&#10;Description automatically generated">
            <a:extLst>
              <a:ext uri="{FF2B5EF4-FFF2-40B4-BE49-F238E27FC236}">
                <a16:creationId xmlns:a16="http://schemas.microsoft.com/office/drawing/2014/main" id="{CAFE4BD0-FB3A-45CF-9884-B7C268FF67F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01678" y="0"/>
            <a:ext cx="3859200" cy="2894400"/>
          </a:xfrm>
          <a:prstGeom prst="rect">
            <a:avLst/>
          </a:prstGeom>
        </p:spPr>
      </p:pic>
      <p:sp>
        <p:nvSpPr>
          <p:cNvPr id="12" name="TextBox 11">
            <a:extLst>
              <a:ext uri="{FF2B5EF4-FFF2-40B4-BE49-F238E27FC236}">
                <a16:creationId xmlns:a16="http://schemas.microsoft.com/office/drawing/2014/main" id="{4B1EFB85-5C47-4185-9F72-72F6FB838F4A}"/>
              </a:ext>
            </a:extLst>
          </p:cNvPr>
          <p:cNvSpPr txBox="1"/>
          <p:nvPr/>
        </p:nvSpPr>
        <p:spPr>
          <a:xfrm>
            <a:off x="8487552" y="6048048"/>
            <a:ext cx="3704448" cy="369332"/>
          </a:xfrm>
          <a:prstGeom prst="rect">
            <a:avLst/>
          </a:prstGeom>
          <a:noFill/>
        </p:spPr>
        <p:txBody>
          <a:bodyPr wrap="square" rtlCol="0">
            <a:spAutoFit/>
          </a:bodyPr>
          <a:lstStyle/>
          <a:p>
            <a:r>
              <a:rPr lang="en-GB" dirty="0"/>
              <a:t>MMWAV-CAS, target at 60cm</a:t>
            </a:r>
          </a:p>
        </p:txBody>
      </p:sp>
      <p:sp>
        <p:nvSpPr>
          <p:cNvPr id="13" name="TextBox 12">
            <a:extLst>
              <a:ext uri="{FF2B5EF4-FFF2-40B4-BE49-F238E27FC236}">
                <a16:creationId xmlns:a16="http://schemas.microsoft.com/office/drawing/2014/main" id="{211CB4B2-DFEA-4CF8-A776-A11656A3DF2C}"/>
              </a:ext>
            </a:extLst>
          </p:cNvPr>
          <p:cNvSpPr txBox="1"/>
          <p:nvPr/>
        </p:nvSpPr>
        <p:spPr>
          <a:xfrm>
            <a:off x="2391552" y="6323400"/>
            <a:ext cx="3704448" cy="369332"/>
          </a:xfrm>
          <a:prstGeom prst="rect">
            <a:avLst/>
          </a:prstGeom>
          <a:noFill/>
        </p:spPr>
        <p:txBody>
          <a:bodyPr wrap="square" rtlCol="0">
            <a:spAutoFit/>
          </a:bodyPr>
          <a:lstStyle/>
          <a:p>
            <a:r>
              <a:rPr lang="en-GB" dirty="0"/>
              <a:t>IWR6843, target at 60cm</a:t>
            </a:r>
          </a:p>
        </p:txBody>
      </p:sp>
      <p:sp>
        <p:nvSpPr>
          <p:cNvPr id="14" name="TextBox 13">
            <a:extLst>
              <a:ext uri="{FF2B5EF4-FFF2-40B4-BE49-F238E27FC236}">
                <a16:creationId xmlns:a16="http://schemas.microsoft.com/office/drawing/2014/main" id="{75EACBE2-09B1-465B-8B2C-F9A8784BEBD7}"/>
              </a:ext>
            </a:extLst>
          </p:cNvPr>
          <p:cNvSpPr txBox="1"/>
          <p:nvPr/>
        </p:nvSpPr>
        <p:spPr>
          <a:xfrm>
            <a:off x="2476151" y="2970133"/>
            <a:ext cx="3704448" cy="369332"/>
          </a:xfrm>
          <a:prstGeom prst="rect">
            <a:avLst/>
          </a:prstGeom>
          <a:noFill/>
        </p:spPr>
        <p:txBody>
          <a:bodyPr wrap="square" rtlCol="0">
            <a:spAutoFit/>
          </a:bodyPr>
          <a:lstStyle/>
          <a:p>
            <a:r>
              <a:rPr lang="en-GB" dirty="0"/>
              <a:t>IWR6843, target at 20cm</a:t>
            </a:r>
          </a:p>
        </p:txBody>
      </p:sp>
      <p:sp>
        <p:nvSpPr>
          <p:cNvPr id="15" name="TextBox 14">
            <a:extLst>
              <a:ext uri="{FF2B5EF4-FFF2-40B4-BE49-F238E27FC236}">
                <a16:creationId xmlns:a16="http://schemas.microsoft.com/office/drawing/2014/main" id="{02324605-4169-4267-834F-DDC678959BD9}"/>
              </a:ext>
            </a:extLst>
          </p:cNvPr>
          <p:cNvSpPr txBox="1"/>
          <p:nvPr/>
        </p:nvSpPr>
        <p:spPr>
          <a:xfrm>
            <a:off x="8245669" y="2757459"/>
            <a:ext cx="3704448" cy="369332"/>
          </a:xfrm>
          <a:prstGeom prst="rect">
            <a:avLst/>
          </a:prstGeom>
          <a:noFill/>
        </p:spPr>
        <p:txBody>
          <a:bodyPr wrap="square" rtlCol="0">
            <a:spAutoFit/>
          </a:bodyPr>
          <a:lstStyle/>
          <a:p>
            <a:r>
              <a:rPr lang="en-GB" dirty="0"/>
              <a:t>MMWAV-CAS, target at 20cm</a:t>
            </a:r>
          </a:p>
        </p:txBody>
      </p:sp>
      <p:sp>
        <p:nvSpPr>
          <p:cNvPr id="16" name="TextBox 15">
            <a:extLst>
              <a:ext uri="{FF2B5EF4-FFF2-40B4-BE49-F238E27FC236}">
                <a16:creationId xmlns:a16="http://schemas.microsoft.com/office/drawing/2014/main" id="{BE7FDC9E-F264-444E-A3BE-7F7344DAD79E}"/>
              </a:ext>
            </a:extLst>
          </p:cNvPr>
          <p:cNvSpPr txBox="1"/>
          <p:nvPr/>
        </p:nvSpPr>
        <p:spPr>
          <a:xfrm>
            <a:off x="6303416" y="3339465"/>
            <a:ext cx="1708216" cy="369332"/>
          </a:xfrm>
          <a:prstGeom prst="rect">
            <a:avLst/>
          </a:prstGeom>
          <a:noFill/>
        </p:spPr>
        <p:txBody>
          <a:bodyPr wrap="square" rtlCol="0">
            <a:spAutoFit/>
          </a:bodyPr>
          <a:lstStyle/>
          <a:p>
            <a:r>
              <a:rPr lang="en-GB" b="1" dirty="0"/>
              <a:t>TARGET</a:t>
            </a:r>
          </a:p>
        </p:txBody>
      </p:sp>
      <p:cxnSp>
        <p:nvCxnSpPr>
          <p:cNvPr id="18" name="Straight Arrow Connector 17">
            <a:extLst>
              <a:ext uri="{FF2B5EF4-FFF2-40B4-BE49-F238E27FC236}">
                <a16:creationId xmlns:a16="http://schemas.microsoft.com/office/drawing/2014/main" id="{E1D73718-E878-416E-ACA1-E26BCCF591AF}"/>
              </a:ext>
            </a:extLst>
          </p:cNvPr>
          <p:cNvCxnSpPr/>
          <p:nvPr/>
        </p:nvCxnSpPr>
        <p:spPr>
          <a:xfrm flipH="1" flipV="1">
            <a:off x="4018327" y="2457974"/>
            <a:ext cx="2340699" cy="759006"/>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9" name="Straight Arrow Connector 18">
            <a:extLst>
              <a:ext uri="{FF2B5EF4-FFF2-40B4-BE49-F238E27FC236}">
                <a16:creationId xmlns:a16="http://schemas.microsoft.com/office/drawing/2014/main" id="{F8198091-0CC3-4008-8D35-51FFCA5FA520}"/>
              </a:ext>
            </a:extLst>
          </p:cNvPr>
          <p:cNvCxnSpPr>
            <a:cxnSpLocks/>
          </p:cNvCxnSpPr>
          <p:nvPr/>
        </p:nvCxnSpPr>
        <p:spPr>
          <a:xfrm flipH="1">
            <a:off x="3870548" y="3751580"/>
            <a:ext cx="2555419" cy="1980297"/>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1" name="Straight Arrow Connector 20">
            <a:extLst>
              <a:ext uri="{FF2B5EF4-FFF2-40B4-BE49-F238E27FC236}">
                <a16:creationId xmlns:a16="http://schemas.microsoft.com/office/drawing/2014/main" id="{EFD2D685-2079-4C99-B976-546AB1DCF0C2}"/>
              </a:ext>
            </a:extLst>
          </p:cNvPr>
          <p:cNvCxnSpPr>
            <a:cxnSpLocks/>
          </p:cNvCxnSpPr>
          <p:nvPr/>
        </p:nvCxnSpPr>
        <p:spPr>
          <a:xfrm flipV="1">
            <a:off x="7157524" y="2457974"/>
            <a:ext cx="2470215" cy="759006"/>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3" name="Straight Arrow Connector 22">
            <a:extLst>
              <a:ext uri="{FF2B5EF4-FFF2-40B4-BE49-F238E27FC236}">
                <a16:creationId xmlns:a16="http://schemas.microsoft.com/office/drawing/2014/main" id="{ADC14236-5E21-413E-9AC0-601D58346596}"/>
              </a:ext>
            </a:extLst>
          </p:cNvPr>
          <p:cNvCxnSpPr>
            <a:cxnSpLocks/>
          </p:cNvCxnSpPr>
          <p:nvPr/>
        </p:nvCxnSpPr>
        <p:spPr>
          <a:xfrm>
            <a:off x="6845417" y="3716188"/>
            <a:ext cx="2575420" cy="1812157"/>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7" name="TextBox 16">
            <a:extLst>
              <a:ext uri="{FF2B5EF4-FFF2-40B4-BE49-F238E27FC236}">
                <a16:creationId xmlns:a16="http://schemas.microsoft.com/office/drawing/2014/main" id="{8811A2A4-DA4E-474B-A419-D9EC599DDCCF}"/>
              </a:ext>
            </a:extLst>
          </p:cNvPr>
          <p:cNvSpPr txBox="1"/>
          <p:nvPr/>
        </p:nvSpPr>
        <p:spPr>
          <a:xfrm>
            <a:off x="5746459" y="1383748"/>
            <a:ext cx="2057757" cy="369332"/>
          </a:xfrm>
          <a:prstGeom prst="rect">
            <a:avLst/>
          </a:prstGeom>
          <a:noFill/>
        </p:spPr>
        <p:txBody>
          <a:bodyPr wrap="square" rtlCol="0">
            <a:spAutoFit/>
          </a:bodyPr>
          <a:lstStyle/>
          <a:p>
            <a:r>
              <a:rPr lang="en-GB" b="1" dirty="0"/>
              <a:t>RAM behind target</a:t>
            </a:r>
          </a:p>
        </p:txBody>
      </p:sp>
      <p:cxnSp>
        <p:nvCxnSpPr>
          <p:cNvPr id="20" name="Straight Arrow Connector 19">
            <a:extLst>
              <a:ext uri="{FF2B5EF4-FFF2-40B4-BE49-F238E27FC236}">
                <a16:creationId xmlns:a16="http://schemas.microsoft.com/office/drawing/2014/main" id="{2C8DF8AB-F1AC-4775-88E9-623D801D99BD}"/>
              </a:ext>
            </a:extLst>
          </p:cNvPr>
          <p:cNvCxnSpPr>
            <a:cxnSpLocks/>
          </p:cNvCxnSpPr>
          <p:nvPr/>
        </p:nvCxnSpPr>
        <p:spPr>
          <a:xfrm flipH="1">
            <a:off x="3870549" y="1652633"/>
            <a:ext cx="1717377" cy="479061"/>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2" name="Straight Arrow Connector 21">
            <a:extLst>
              <a:ext uri="{FF2B5EF4-FFF2-40B4-BE49-F238E27FC236}">
                <a16:creationId xmlns:a16="http://schemas.microsoft.com/office/drawing/2014/main" id="{061BE645-394C-441D-A074-C9895E88BD33}"/>
              </a:ext>
            </a:extLst>
          </p:cNvPr>
          <p:cNvCxnSpPr>
            <a:cxnSpLocks/>
          </p:cNvCxnSpPr>
          <p:nvPr/>
        </p:nvCxnSpPr>
        <p:spPr>
          <a:xfrm>
            <a:off x="7729750" y="1616186"/>
            <a:ext cx="1897989" cy="429673"/>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240294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4A847-D7A1-4A9E-8BF4-CF81B8F05933}"/>
              </a:ext>
            </a:extLst>
          </p:cNvPr>
          <p:cNvSpPr>
            <a:spLocks noGrp="1"/>
          </p:cNvSpPr>
          <p:nvPr>
            <p:ph type="title"/>
          </p:nvPr>
        </p:nvSpPr>
        <p:spPr/>
        <p:txBody>
          <a:bodyPr/>
          <a:lstStyle/>
          <a:p>
            <a:r>
              <a:rPr lang="en-GB" dirty="0"/>
              <a:t>Conclusions</a:t>
            </a:r>
          </a:p>
        </p:txBody>
      </p:sp>
      <p:sp>
        <p:nvSpPr>
          <p:cNvPr id="3" name="Content Placeholder 2">
            <a:extLst>
              <a:ext uri="{FF2B5EF4-FFF2-40B4-BE49-F238E27FC236}">
                <a16:creationId xmlns:a16="http://schemas.microsoft.com/office/drawing/2014/main" id="{16F7F3A6-8CD5-48C0-82F2-DFBFAE7D7850}"/>
              </a:ext>
            </a:extLst>
          </p:cNvPr>
          <p:cNvSpPr>
            <a:spLocks noGrp="1"/>
          </p:cNvSpPr>
          <p:nvPr>
            <p:ph idx="1"/>
          </p:nvPr>
        </p:nvSpPr>
        <p:spPr/>
        <p:txBody>
          <a:bodyPr>
            <a:normAutofit fontScale="77500" lnSpcReduction="20000"/>
          </a:bodyPr>
          <a:lstStyle/>
          <a:p>
            <a:r>
              <a:rPr lang="en-GB" dirty="0"/>
              <a:t>Frame drops are observed for all measurements with the MMWAV-CAS. About 5% of all frames are dropped. No drops with the IWR6843</a:t>
            </a:r>
          </a:p>
          <a:p>
            <a:r>
              <a:rPr lang="en-GB" dirty="0"/>
              <a:t>MMWAV-CAS cannot be setup such that it transmits one chirp per frame from only one transmitter</a:t>
            </a:r>
          </a:p>
          <a:p>
            <a:r>
              <a:rPr lang="en-GB" dirty="0"/>
              <a:t>Measurement results, such as reflected power and coherency are not satisfactory and cannot be explained. For example the measurements with the IWR6843 chip provide excellent results, e.g., consistent and smooth curve as expected when sensor moves tangentially to the target. This is not the case when measuring with the MMWAV-CAS sensor. One explanation could be the spatial distance between the TX and RX elements of the MMWAV-CAS sensor but this effect should be reducing when distance is increased from 0.2m to 0.6m. However, this is not the case. </a:t>
            </a:r>
          </a:p>
          <a:p>
            <a:pPr algn="l"/>
            <a:r>
              <a:rPr lang="en-GB" dirty="0"/>
              <a:t>The combination of inexplicable range profile behaviour and frame drops for all measurements lead to the conclusion that errors in the front end board or the interfacing board (</a:t>
            </a:r>
            <a:r>
              <a:rPr lang="en-GB" b="0" i="0" dirty="0">
                <a:solidFill>
                  <a:srgbClr val="333333"/>
                </a:solidFill>
                <a:effectLst/>
                <a:latin typeface="Roboto" panose="020B0604020202020204" pitchFamily="2" charset="0"/>
              </a:rPr>
              <a:t>TIDEP-01012) must be the cause of the problem. </a:t>
            </a:r>
            <a:br>
              <a:rPr lang="en-GB" dirty="0"/>
            </a:br>
            <a:endParaRPr lang="en-GB" dirty="0"/>
          </a:p>
          <a:p>
            <a:endParaRPr lang="en-GB" dirty="0"/>
          </a:p>
        </p:txBody>
      </p:sp>
    </p:spTree>
    <p:extLst>
      <p:ext uri="{BB962C8B-B14F-4D97-AF65-F5344CB8AC3E}">
        <p14:creationId xmlns:p14="http://schemas.microsoft.com/office/powerpoint/2010/main" val="19985881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966610BCFB9DE41A091E7B22934DE47" ma:contentTypeVersion="10" ma:contentTypeDescription="Een nieuw document maken." ma:contentTypeScope="" ma:versionID="16c28740c830e95735fdddd8abf717eb">
  <xsd:schema xmlns:xsd="http://www.w3.org/2001/XMLSchema" xmlns:xs="http://www.w3.org/2001/XMLSchema" xmlns:p="http://schemas.microsoft.com/office/2006/metadata/properties" xmlns:ns2="0fd7fcc8-d241-4cca-b5e4-eae7fc429cd8" targetNamespace="http://schemas.microsoft.com/office/2006/metadata/properties" ma:root="true" ma:fieldsID="3465bd7a3b335be969334c9264dae3d6" ns2:_="">
    <xsd:import namespace="0fd7fcc8-d241-4cca-b5e4-eae7fc429cd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d7fcc8-d241-4cca-b5e4-eae7fc429c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BCE0ADD-1D54-4B0C-BD5E-D43F0262F8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d7fcc8-d241-4cca-b5e4-eae7fc429c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8A7AA9-8327-4650-8A2C-0D991C024271}">
  <ds:schemaRefs>
    <ds:schemaRef ds:uri="http://schemas.openxmlformats.org/package/2006/metadata/core-properties"/>
    <ds:schemaRef ds:uri="http://purl.org/dc/elements/1.1/"/>
    <ds:schemaRef ds:uri="http://purl.org/dc/terms/"/>
    <ds:schemaRef ds:uri="http://schemas.microsoft.com/office/2006/documentManagement/types"/>
    <ds:schemaRef ds:uri="http://schemas.microsoft.com/office/infopath/2007/PartnerControls"/>
    <ds:schemaRef ds:uri="http://www.w3.org/XML/1998/namespace"/>
    <ds:schemaRef ds:uri="http://purl.org/dc/dcmitype/"/>
    <ds:schemaRef ds:uri="0fd7fcc8-d241-4cca-b5e4-eae7fc429cd8"/>
    <ds:schemaRef ds:uri="http://schemas.microsoft.com/office/2006/metadata/properties"/>
  </ds:schemaRefs>
</ds:datastoreItem>
</file>

<file path=customXml/itemProps3.xml><?xml version="1.0" encoding="utf-8"?>
<ds:datastoreItem xmlns:ds="http://schemas.openxmlformats.org/officeDocument/2006/customXml" ds:itemID="{9A9A386F-4417-4505-9026-64DEE90256E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600</Words>
  <Application>Microsoft Office PowerPoint</Application>
  <PresentationFormat>Widescreen</PresentationFormat>
  <Paragraphs>56</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Roboto</vt:lpstr>
      <vt:lpstr>Office Theme</vt:lpstr>
      <vt:lpstr>Report MMWAV-CAS</vt:lpstr>
      <vt:lpstr>Objectives</vt:lpstr>
      <vt:lpstr>Experimental setup</vt:lpstr>
      <vt:lpstr>Chirp and frame parameters</vt:lpstr>
      <vt:lpstr>Results</vt:lpstr>
      <vt:lpstr>Results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MMWAV-CAS</dc:title>
  <dc:creator>Lyubomir Zegov</dc:creator>
  <cp:lastModifiedBy>Lubo Zegov</cp:lastModifiedBy>
  <cp:revision>2</cp:revision>
  <dcterms:created xsi:type="dcterms:W3CDTF">2022-01-10T14:01:44Z</dcterms:created>
  <dcterms:modified xsi:type="dcterms:W3CDTF">2022-01-11T09:02:56Z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0x0101003966610BCFB9DE41A091E7B22934DE47</vt:lpwstr>
  </property>
</Properties>
</file>