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718"/>
  </p:normalViewPr>
  <p:slideViewPr>
    <p:cSldViewPr snapToGrid="0">
      <p:cViewPr varScale="1">
        <p:scale>
          <a:sx n="117" d="100"/>
          <a:sy n="117" d="100"/>
        </p:scale>
        <p:origin x="2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C55E75-9BBF-6B12-EEBE-04734BE62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4621306-8E56-4056-ED99-8CFD3884A4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D7FF05-4310-C222-10A3-E2F250343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9B0F76A-8CD0-5AB9-7C12-3ABF50C02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A5CFAC-3FA4-DA7C-51E7-1ED744339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42892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7E9BC-1CC2-6BB0-C75C-9163DC5E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EFF73F-35AA-7562-DE05-9BE09CCDF8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525AB5F-F5AC-C406-9956-31FCA174D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722F2E-D665-DEF3-4EB4-745818198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9BB540A-289E-EFC5-8373-E15A5B52D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15626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82114D5-464B-FC7A-8A4E-30EC31144F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A8DA82C-0A8F-6E05-D890-A89E0FF4E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E18BFEC-7185-CD91-2845-C0AD66F2B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61CDF98-FD07-D033-66A7-D54026148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7BF62B7-46F9-C2E5-6961-6F53E80CE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985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44181A-02E1-FAE4-0940-FC62D5149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8DF8179-006B-A0ED-0530-05F8248B9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F2AFB5-CEF8-B1E1-2946-E91EE4A6D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60D5943-073B-36A0-5C1A-AD17F267A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95D7401-132B-0882-4AD7-1E2307366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8116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B3BBAD-609D-1B47-3FAE-EF7195303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F705B14-4B68-3E9E-96B7-86D391180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1848E8C-C817-1BBB-15A9-8880C1BE8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D4C83A-0C47-9D34-6764-565D6735F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F972A6-D16B-3772-198B-FBB2F9560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08941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4FB681-6F9F-6901-E6B7-491916BCC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CBBB10-E76B-B794-83EA-D04F844BCE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1558089-BEA5-32D6-9DD3-8A4A67C08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35D77BB-3279-1975-AFE0-BB479D48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8461687-C41A-21C2-BEF0-F7E9FA9B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36C636B-FE13-E280-8070-19CD69E6C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37995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62294C-BF91-7879-6295-0A3644C43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10779F0-7C3D-F0AE-DCAC-E681E9AA4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6DAB0C4-E3B1-417B-57F8-7C3722F6F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E9ED61E-58F9-42D5-DF5F-31293B4D5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DA8CBE4-38FA-8B4B-7E91-38EC6075CF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385BBC6-99FE-E69C-BAB7-6D7ED95FD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B12D0A9-65EB-1841-B7EB-68E0EB087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200E4FD-C734-3C9E-4FBE-E0F571C35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5888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2F56FB-5528-AD9E-6CCA-7BE170E3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64A294B-9DEB-D84A-59B7-9956B06C8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28D18F2-62CE-3CA9-646C-96FEA1C1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BDE7BF3-22E2-4188-0A56-93C19E3BA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586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F9C1737-18D0-36C5-FD1D-FCA116421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81C6AB1-95CC-9794-8AB7-EEA28865E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927A1A-891B-DE55-640F-85AA06F2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17740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1EE492-30D0-F17A-576E-6B24C1CFD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12106F-DFCC-C461-0EE2-2A7102177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11D6453-0C3C-346A-0DBD-C70525776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716A97B-707B-956D-EB32-8CD171993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37ED902-05D4-A5C7-A8BC-86F3FAE99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B0BA781-A227-E251-24C8-A39CC960A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45226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CA3D808-FDAE-2D1D-FD2F-EE245781C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AC91851-19D1-1014-8802-8AADE9FCDA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2CB57BA-6796-8DDA-4C5F-AA2FE29F7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E816C8D-AD87-06ED-F676-76547ED67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51211C7-5E6D-EA20-01FD-40DFAFB7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33DEF35-B18A-DD0D-3826-6F3E5DDE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6665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715A253-881A-C919-6B6D-EC2A02F5B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45C8D0A-91D8-78E2-8A15-A71B9A80B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799300-8205-1898-F55A-DAB1CA191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261853-0ACE-4C4A-BD7A-55EDBD58CF6C}" type="datetimeFigureOut">
              <a:rPr kumimoji="1" lang="zh-TW" altLang="en-US" smtClean="0"/>
              <a:t>2026/4/20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E176A87-CD3E-8C41-C7BD-316A0CEC20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BEDD37-07AA-05EB-05DD-F26AE98A9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DFDE9F-791D-8843-9B31-03544CBB9B2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69534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1E2B378-0413-5131-EA38-7F6D06E27826}"/>
              </a:ext>
            </a:extLst>
          </p:cNvPr>
          <p:cNvSpPr/>
          <p:nvPr/>
        </p:nvSpPr>
        <p:spPr>
          <a:xfrm>
            <a:off x="4532086" y="2413001"/>
            <a:ext cx="566057" cy="126274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77BB1B1-23E4-25F7-1CEB-CB2FCB89F26B}"/>
              </a:ext>
            </a:extLst>
          </p:cNvPr>
          <p:cNvSpPr/>
          <p:nvPr/>
        </p:nvSpPr>
        <p:spPr>
          <a:xfrm>
            <a:off x="3966029" y="1955801"/>
            <a:ext cx="566057" cy="171994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3B9E485-8CDE-135B-BBBC-E1A1D9AD43C4}"/>
              </a:ext>
            </a:extLst>
          </p:cNvPr>
          <p:cNvSpPr/>
          <p:nvPr/>
        </p:nvSpPr>
        <p:spPr>
          <a:xfrm>
            <a:off x="5098143" y="1955801"/>
            <a:ext cx="566057" cy="171994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0B39773-2ACD-3DFD-7DC2-AE8945DA181D}"/>
              </a:ext>
            </a:extLst>
          </p:cNvPr>
          <p:cNvSpPr/>
          <p:nvPr/>
        </p:nvSpPr>
        <p:spPr>
          <a:xfrm>
            <a:off x="5664200" y="1382486"/>
            <a:ext cx="566057" cy="229325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98759E0-0401-AB72-9882-165E75530B1B}"/>
              </a:ext>
            </a:extLst>
          </p:cNvPr>
          <p:cNvSpPr/>
          <p:nvPr/>
        </p:nvSpPr>
        <p:spPr>
          <a:xfrm>
            <a:off x="3399972" y="1382486"/>
            <a:ext cx="566057" cy="229325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0" name="直線箭頭接點 9">
            <a:extLst>
              <a:ext uri="{FF2B5EF4-FFF2-40B4-BE49-F238E27FC236}">
                <a16:creationId xmlns:a16="http://schemas.microsoft.com/office/drawing/2014/main" id="{989D8B46-29A4-CB1B-4210-F8A603596E91}"/>
              </a:ext>
            </a:extLst>
          </p:cNvPr>
          <p:cNvCxnSpPr/>
          <p:nvPr/>
        </p:nvCxnSpPr>
        <p:spPr>
          <a:xfrm>
            <a:off x="4815114" y="3799114"/>
            <a:ext cx="0" cy="1001486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圖片 10">
            <a:extLst>
              <a:ext uri="{FF2B5EF4-FFF2-40B4-BE49-F238E27FC236}">
                <a16:creationId xmlns:a16="http://schemas.microsoft.com/office/drawing/2014/main" id="{1103A3B6-203E-7EDA-3B38-670E56207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314" y="1549399"/>
            <a:ext cx="4614576" cy="2206172"/>
          </a:xfrm>
          <a:prstGeom prst="rect">
            <a:avLst/>
          </a:prstGeom>
        </p:spPr>
      </p:pic>
      <p:sp>
        <p:nvSpPr>
          <p:cNvPr id="12" name="圓角矩形 11">
            <a:extLst>
              <a:ext uri="{FF2B5EF4-FFF2-40B4-BE49-F238E27FC236}">
                <a16:creationId xmlns:a16="http://schemas.microsoft.com/office/drawing/2014/main" id="{1E983031-517F-01A2-0C79-4284A6A7EA5D}"/>
              </a:ext>
            </a:extLst>
          </p:cNvPr>
          <p:cNvSpPr/>
          <p:nvPr/>
        </p:nvSpPr>
        <p:spPr>
          <a:xfrm>
            <a:off x="3541485" y="4892737"/>
            <a:ext cx="2547257" cy="8599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0A8B64B-1ACB-9449-F4EF-00C6673E788D}"/>
              </a:ext>
            </a:extLst>
          </p:cNvPr>
          <p:cNvSpPr txBox="1"/>
          <p:nvPr/>
        </p:nvSpPr>
        <p:spPr>
          <a:xfrm>
            <a:off x="4249057" y="5073523"/>
            <a:ext cx="1132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800" dirty="0"/>
              <a:t>Metal</a:t>
            </a:r>
            <a:endParaRPr kumimoji="1" lang="zh-TW" altLang="en-US" sz="2800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0CD9F7A-A122-EC60-9157-A01FD5AD0F50}"/>
              </a:ext>
            </a:extLst>
          </p:cNvPr>
          <p:cNvSpPr txBox="1"/>
          <p:nvPr/>
        </p:nvSpPr>
        <p:spPr>
          <a:xfrm>
            <a:off x="4577442" y="3329996"/>
            <a:ext cx="47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/>
              <a:t>S1</a:t>
            </a:r>
            <a:endParaRPr kumimoji="1" lang="zh-TW" altLang="en-US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E7F00E9-FC3A-E717-B9A9-360D6B483017}"/>
              </a:ext>
            </a:extLst>
          </p:cNvPr>
          <p:cNvSpPr txBox="1"/>
          <p:nvPr/>
        </p:nvSpPr>
        <p:spPr>
          <a:xfrm>
            <a:off x="5134428" y="3329996"/>
            <a:ext cx="47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/>
              <a:t>S2</a:t>
            </a:r>
            <a:endParaRPr kumimoji="1" lang="zh-TW" altLang="en-US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541A41D-7319-68FA-8EA9-F80A828EBA7D}"/>
              </a:ext>
            </a:extLst>
          </p:cNvPr>
          <p:cNvSpPr txBox="1"/>
          <p:nvPr/>
        </p:nvSpPr>
        <p:spPr>
          <a:xfrm>
            <a:off x="5711371" y="3329996"/>
            <a:ext cx="47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bg1"/>
                </a:solidFill>
              </a:rPr>
              <a:t>S3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17" name="手繪多邊形 16">
            <a:extLst>
              <a:ext uri="{FF2B5EF4-FFF2-40B4-BE49-F238E27FC236}">
                <a16:creationId xmlns:a16="http://schemas.microsoft.com/office/drawing/2014/main" id="{DBA1F32D-CF82-5A68-586F-438D4AD54FF2}"/>
              </a:ext>
            </a:extLst>
          </p:cNvPr>
          <p:cNvSpPr/>
          <p:nvPr/>
        </p:nvSpPr>
        <p:spPr>
          <a:xfrm>
            <a:off x="4652504" y="850625"/>
            <a:ext cx="2466753" cy="1544232"/>
          </a:xfrm>
          <a:custGeom>
            <a:avLst/>
            <a:gdLst>
              <a:gd name="csX0" fmla="*/ 344039 w 2466753"/>
              <a:gd name="csY0" fmla="*/ 1544232 h 1544232"/>
              <a:gd name="csX1" fmla="*/ 50125 w 2466753"/>
              <a:gd name="csY1" fmla="*/ 412118 h 1544232"/>
              <a:gd name="csX2" fmla="*/ 1258439 w 2466753"/>
              <a:gd name="csY2" fmla="*/ 52889 h 1544232"/>
              <a:gd name="csX3" fmla="*/ 2466753 w 2466753"/>
              <a:gd name="csY3" fmla="*/ 1446261 h 15442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466753" h="1544232">
                <a:moveTo>
                  <a:pt x="344039" y="1544232"/>
                </a:moveTo>
                <a:cubicBezTo>
                  <a:pt x="120882" y="1102453"/>
                  <a:pt x="-102275" y="660675"/>
                  <a:pt x="50125" y="412118"/>
                </a:cubicBezTo>
                <a:cubicBezTo>
                  <a:pt x="202525" y="163561"/>
                  <a:pt x="855668" y="-119468"/>
                  <a:pt x="1258439" y="52889"/>
                </a:cubicBezTo>
                <a:cubicBezTo>
                  <a:pt x="1661210" y="225246"/>
                  <a:pt x="2278067" y="1217661"/>
                  <a:pt x="2466753" y="1446261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8" name="手繪多邊形 17">
            <a:extLst>
              <a:ext uri="{FF2B5EF4-FFF2-40B4-BE49-F238E27FC236}">
                <a16:creationId xmlns:a16="http://schemas.microsoft.com/office/drawing/2014/main" id="{6249B378-FA45-BC98-40B5-021A5CC2E317}"/>
              </a:ext>
            </a:extLst>
          </p:cNvPr>
          <p:cNvSpPr/>
          <p:nvPr/>
        </p:nvSpPr>
        <p:spPr>
          <a:xfrm>
            <a:off x="5234103" y="685466"/>
            <a:ext cx="2015783" cy="1252191"/>
          </a:xfrm>
          <a:custGeom>
            <a:avLst/>
            <a:gdLst>
              <a:gd name="csX0" fmla="*/ 154326 w 2015783"/>
              <a:gd name="csY0" fmla="*/ 1252191 h 1252191"/>
              <a:gd name="csX1" fmla="*/ 186983 w 2015783"/>
              <a:gd name="csY1" fmla="*/ 334 h 1252191"/>
              <a:gd name="csX2" fmla="*/ 2015783 w 2015783"/>
              <a:gd name="csY2" fmla="*/ 1154220 h 125219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015783" h="1252191">
                <a:moveTo>
                  <a:pt x="154326" y="1252191"/>
                </a:moveTo>
                <a:cubicBezTo>
                  <a:pt x="15533" y="634426"/>
                  <a:pt x="-123260" y="16662"/>
                  <a:pt x="186983" y="334"/>
                </a:cubicBezTo>
                <a:cubicBezTo>
                  <a:pt x="497226" y="-15995"/>
                  <a:pt x="1256504" y="569112"/>
                  <a:pt x="2015783" y="1154220"/>
                </a:cubicBezTo>
              </a:path>
            </a:pathLst>
          </a:cu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9" name="手繪多邊形 18">
            <a:extLst>
              <a:ext uri="{FF2B5EF4-FFF2-40B4-BE49-F238E27FC236}">
                <a16:creationId xmlns:a16="http://schemas.microsoft.com/office/drawing/2014/main" id="{F6A14BD5-6D5F-50A7-A95E-69FA8B6B1361}"/>
              </a:ext>
            </a:extLst>
          </p:cNvPr>
          <p:cNvSpPr/>
          <p:nvPr/>
        </p:nvSpPr>
        <p:spPr>
          <a:xfrm>
            <a:off x="5954486" y="316002"/>
            <a:ext cx="5966460" cy="3195869"/>
          </a:xfrm>
          <a:custGeom>
            <a:avLst/>
            <a:gdLst>
              <a:gd name="csX0" fmla="*/ 0 w 5966460"/>
              <a:gd name="csY0" fmla="*/ 1044712 h 3195869"/>
              <a:gd name="csX1" fmla="*/ 3145971 w 5966460"/>
              <a:gd name="csY1" fmla="*/ 162969 h 3195869"/>
              <a:gd name="csX2" fmla="*/ 5442857 w 5966460"/>
              <a:gd name="csY2" fmla="*/ 260941 h 3195869"/>
              <a:gd name="csX3" fmla="*/ 5965371 w 5966460"/>
              <a:gd name="csY3" fmla="*/ 2742884 h 3195869"/>
              <a:gd name="csX4" fmla="*/ 5377543 w 5966460"/>
              <a:gd name="csY4" fmla="*/ 3134769 h 31958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966460" h="3195869">
                <a:moveTo>
                  <a:pt x="0" y="1044712"/>
                </a:moveTo>
                <a:cubicBezTo>
                  <a:pt x="1119414" y="669154"/>
                  <a:pt x="2238828" y="293597"/>
                  <a:pt x="3145971" y="162969"/>
                </a:cubicBezTo>
                <a:cubicBezTo>
                  <a:pt x="4053114" y="32341"/>
                  <a:pt x="4972957" y="-169045"/>
                  <a:pt x="5442857" y="260941"/>
                </a:cubicBezTo>
                <a:cubicBezTo>
                  <a:pt x="5912757" y="690927"/>
                  <a:pt x="5976257" y="2263913"/>
                  <a:pt x="5965371" y="2742884"/>
                </a:cubicBezTo>
                <a:cubicBezTo>
                  <a:pt x="5954485" y="3221855"/>
                  <a:pt x="5842000" y="3259955"/>
                  <a:pt x="5377543" y="313476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左大括弧 20">
            <a:extLst>
              <a:ext uri="{FF2B5EF4-FFF2-40B4-BE49-F238E27FC236}">
                <a16:creationId xmlns:a16="http://schemas.microsoft.com/office/drawing/2014/main" id="{BD523319-52AF-112A-E109-896EA3093199}"/>
              </a:ext>
            </a:extLst>
          </p:cNvPr>
          <p:cNvSpPr/>
          <p:nvPr/>
        </p:nvSpPr>
        <p:spPr>
          <a:xfrm>
            <a:off x="2643752" y="1382486"/>
            <a:ext cx="544286" cy="228178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013DFC96-CE9F-6AC0-7744-70A7076E88B6}"/>
              </a:ext>
            </a:extLst>
          </p:cNvPr>
          <p:cNvSpPr txBox="1"/>
          <p:nvPr/>
        </p:nvSpPr>
        <p:spPr>
          <a:xfrm>
            <a:off x="82193" y="2061713"/>
            <a:ext cx="3006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/>
              <a:t>Trial cable:</a:t>
            </a:r>
          </a:p>
          <a:p>
            <a:r>
              <a:rPr kumimoji="1" lang="en-US" altLang="zh-TW" dirty="0"/>
              <a:t>Detect capacitance between sensor and metal</a:t>
            </a:r>
            <a:endParaRPr kumimoji="1" lang="zh-TW" altLang="en-US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45E888E-AE4B-6E30-A7B8-03153DC89026}"/>
              </a:ext>
            </a:extLst>
          </p:cNvPr>
          <p:cNvSpPr txBox="1"/>
          <p:nvPr/>
        </p:nvSpPr>
        <p:spPr>
          <a:xfrm>
            <a:off x="4577441" y="2427808"/>
            <a:ext cx="47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bg1"/>
                </a:solidFill>
              </a:rPr>
              <a:t>#1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E028221-37F3-9BED-17D0-1231B327299D}"/>
              </a:ext>
            </a:extLst>
          </p:cNvPr>
          <p:cNvSpPr txBox="1"/>
          <p:nvPr/>
        </p:nvSpPr>
        <p:spPr>
          <a:xfrm>
            <a:off x="5143499" y="1992156"/>
            <a:ext cx="47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/>
              <a:t>#2</a:t>
            </a:r>
            <a:endParaRPr kumimoji="1" lang="zh-TW" altLang="en-US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3C10327C-EF2B-9607-9965-587936BF518A}"/>
              </a:ext>
            </a:extLst>
          </p:cNvPr>
          <p:cNvSpPr txBox="1"/>
          <p:nvPr/>
        </p:nvSpPr>
        <p:spPr>
          <a:xfrm>
            <a:off x="5723107" y="1405974"/>
            <a:ext cx="475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>
                <a:solidFill>
                  <a:schemeClr val="bg1"/>
                </a:solidFill>
              </a:rPr>
              <a:t>#3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77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1075D695-7E8C-85EB-C754-05916A47C7CE}"/>
              </a:ext>
            </a:extLst>
          </p:cNvPr>
          <p:cNvSpPr txBox="1"/>
          <p:nvPr/>
        </p:nvSpPr>
        <p:spPr>
          <a:xfrm>
            <a:off x="3048000" y="1028343"/>
            <a:ext cx="6096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" altLang="zh-TW" dirty="0"/>
              <a:t>Hi,</a:t>
            </a:r>
          </a:p>
          <a:p>
            <a:pPr>
              <a:buNone/>
            </a:pPr>
            <a:r>
              <a:rPr lang="en" altLang="zh-TW" dirty="0"/>
              <a:t>We are currently using a capacitive sensor connected to an FDC1004-Q1.</a:t>
            </a:r>
          </a:p>
          <a:p>
            <a:pPr>
              <a:buNone/>
            </a:pPr>
            <a:r>
              <a:rPr lang="en" altLang="zh-TW" dirty="0"/>
              <a:t>The capacitive sensor is a triaxial cable, which could detect the capacitive changed,</a:t>
            </a:r>
          </a:p>
          <a:p>
            <a:pPr>
              <a:buNone/>
            </a:pPr>
            <a:r>
              <a:rPr lang="en" altLang="zh-TW" dirty="0"/>
              <a:t>Regarding the connection :</a:t>
            </a:r>
          </a:p>
          <a:p>
            <a:pPr>
              <a:buNone/>
            </a:pPr>
            <a:r>
              <a:rPr lang="en" altLang="zh-TW" dirty="0"/>
              <a:t>Inner conductor(#1) connect to CIN1, Inner shield(#2) connect to shld1, Outer shield(#3) connect to GND.</a:t>
            </a:r>
          </a:p>
          <a:p>
            <a:pPr>
              <a:buNone/>
            </a:pPr>
            <a:r>
              <a:rPr lang="en" altLang="zh-TW" dirty="0"/>
              <a:t>We have successfully collected data at 25C, where we can read the distance based on capacitive differences.</a:t>
            </a:r>
          </a:p>
          <a:p>
            <a:pPr>
              <a:buNone/>
            </a:pPr>
            <a:r>
              <a:rPr lang="en" altLang="zh-TW" dirty="0" err="1"/>
              <a:t>Howerver</a:t>
            </a:r>
            <a:r>
              <a:rPr lang="en" altLang="zh-TW" dirty="0"/>
              <a:t> when measuring at 105C and 55C, 23 observed a capacitive drift </a:t>
            </a:r>
            <a:r>
              <a:rPr lang="en" altLang="zh-TW" dirty="0" err="1"/>
              <a:t>issue,which</a:t>
            </a:r>
            <a:r>
              <a:rPr lang="en" altLang="zh-TW" dirty="0"/>
              <a:t> </a:t>
            </a:r>
            <a:r>
              <a:rPr lang="en" altLang="zh-TW" dirty="0" err="1"/>
              <a:t>casues</a:t>
            </a:r>
            <a:r>
              <a:rPr lang="en" altLang="zh-TW" dirty="0"/>
              <a:t> the measurement results unstable and incorrect.</a:t>
            </a:r>
          </a:p>
          <a:p>
            <a:pPr>
              <a:buNone/>
            </a:pPr>
            <a:r>
              <a:rPr lang="en" altLang="zh-TW" dirty="0"/>
              <a:t>Could you help to suggest the connection method between </a:t>
            </a:r>
            <a:r>
              <a:rPr lang="en" altLang="zh-TW" dirty="0" err="1"/>
              <a:t>ICand</a:t>
            </a:r>
            <a:r>
              <a:rPr lang="en" altLang="zh-TW" dirty="0"/>
              <a:t> the capacitive sensor that could resolve this problem, or any other methods could compensate this drift issue?</a:t>
            </a:r>
          </a:p>
          <a:p>
            <a:pPr>
              <a:buNone/>
            </a:pPr>
            <a:r>
              <a:rPr lang="en" altLang="zh-TW" dirty="0"/>
              <a:t>Thanks you for your assistance.</a:t>
            </a:r>
          </a:p>
        </p:txBody>
      </p:sp>
    </p:spTree>
    <p:extLst>
      <p:ext uri="{BB962C8B-B14F-4D97-AF65-F5344CB8AC3E}">
        <p14:creationId xmlns:p14="http://schemas.microsoft.com/office/powerpoint/2010/main" val="127514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157</Words>
  <Application>Microsoft Macintosh PowerPoint</Application>
  <PresentationFormat>寬螢幕</PresentationFormat>
  <Paragraphs>18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佈景主題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office</cp:lastModifiedBy>
  <cp:revision>1</cp:revision>
  <dcterms:created xsi:type="dcterms:W3CDTF">2026-04-20T14:01:41Z</dcterms:created>
  <dcterms:modified xsi:type="dcterms:W3CDTF">2026-04-20T14:24:00Z</dcterms:modified>
</cp:coreProperties>
</file>