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688" r:id="rId2"/>
  </p:sldMasterIdLst>
  <p:notesMasterIdLst>
    <p:notesMasterId r:id="rId10"/>
  </p:notesMasterIdLst>
  <p:sldIdLst>
    <p:sldId id="257" r:id="rId3"/>
    <p:sldId id="387" r:id="rId4"/>
    <p:sldId id="385" r:id="rId5"/>
    <p:sldId id="390" r:id="rId6"/>
    <p:sldId id="388" r:id="rId7"/>
    <p:sldId id="389" r:id="rId8"/>
    <p:sldId id="266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 showGuides="1">
      <p:cViewPr varScale="1">
        <p:scale>
          <a:sx n="160" d="100"/>
          <a:sy n="160" d="100"/>
        </p:scale>
        <p:origin x="150" y="492"/>
      </p:cViewPr>
      <p:guideLst>
        <p:guide orient="horz" pos="1665"/>
        <p:guide pos="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CA841-6133-4921-8E2B-0ED4D7FC0F07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261E5-0B75-486D-9EA3-8A4664593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31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98E0D1-5BB8-4D0F-BE67-A78497F6562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810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"/>
            <a:ext cx="8642350" cy="5002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656914"/>
            <a:ext cx="8642350" cy="40613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9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650556"/>
            <a:ext cx="8642350" cy="378619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ENTER MASTER HEADING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2825570"/>
            <a:ext cx="8642350" cy="378619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ENTER MASTER HEADING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33412"/>
            <a:ext cx="8642350" cy="1507243"/>
          </a:xfrm>
        </p:spPr>
        <p:txBody>
          <a:bodyPr>
            <a:normAutofit/>
          </a:bodyPr>
          <a:lstStyle>
            <a:lvl1pPr>
              <a:buClr>
                <a:srgbClr val="E3173E"/>
              </a:buCl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50825" y="3214050"/>
            <a:ext cx="8642350" cy="1507243"/>
          </a:xfrm>
        </p:spPr>
        <p:txBody>
          <a:bodyPr>
            <a:normAutofit/>
          </a:bodyPr>
          <a:lstStyle>
            <a:lvl1pPr>
              <a:buClr>
                <a:srgbClr val="E3173E"/>
              </a:buCl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71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2050710"/>
            <a:ext cx="8642350" cy="378619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ENTER MASTER HEADING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3447536"/>
            <a:ext cx="8642350" cy="378619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ENTER MASTER HEADING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250825" y="2430248"/>
            <a:ext cx="8642350" cy="89392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250825" y="3827086"/>
            <a:ext cx="8642350" cy="89392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650556"/>
            <a:ext cx="8642350" cy="378619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ENTER MASTER HEADING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33414"/>
            <a:ext cx="8642350" cy="89392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8380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 with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195516" y="650523"/>
            <a:ext cx="4752975" cy="3268337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195515" y="3947806"/>
            <a:ext cx="4752977" cy="318407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0" dirty="0" smtClean="0">
                <a:solidFill>
                  <a:schemeClr val="bg1"/>
                </a:solidFill>
              </a:rPr>
              <a:t>Click to edit Master title style</a:t>
            </a:r>
            <a:endParaRPr lang="en-US" sz="1800" b="0" dirty="0">
              <a:solidFill>
                <a:schemeClr val="bg1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5516" y="4266212"/>
            <a:ext cx="4752975" cy="4720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04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1805038" y="710295"/>
            <a:ext cx="1995054" cy="14962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1805038" y="1918800"/>
            <a:ext cx="1995054" cy="1496291"/>
          </a:xfrm>
          <a:prstGeom prst="ellipse">
            <a:avLst/>
          </a:prstGeom>
          <a:solidFill>
            <a:srgbClr val="E31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1805038" y="3127304"/>
            <a:ext cx="1995054" cy="14962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979979" y="1130810"/>
            <a:ext cx="1645171" cy="655257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Edit Master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979979" y="2339315"/>
            <a:ext cx="1645171" cy="655257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Edit Master Text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79979" y="3547820"/>
            <a:ext cx="1645171" cy="655257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Edit Master Text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53551" y="939118"/>
            <a:ext cx="4839624" cy="1038647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053551" y="2147622"/>
            <a:ext cx="4839624" cy="1038647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053551" y="3356127"/>
            <a:ext cx="4839624" cy="1038647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90666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l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199797"/>
            <a:ext cx="9144000" cy="2300941"/>
          </a:xfrm>
          <a:prstGeom prst="rect">
            <a:avLst/>
          </a:prstGeom>
          <a:solidFill>
            <a:srgbClr val="71737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 flipH="1">
            <a:off x="307975" y="4215157"/>
            <a:ext cx="8819866" cy="194480"/>
            <a:chOff x="228600" y="600499"/>
            <a:chExt cx="8819866" cy="25930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28600" y="736976"/>
              <a:ext cx="8642445" cy="0"/>
            </a:xfrm>
            <a:prstGeom prst="line">
              <a:avLst/>
            </a:prstGeom>
            <a:ln w="25400">
              <a:solidFill>
                <a:srgbClr val="7173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4517409" y="600499"/>
              <a:ext cx="4531057" cy="259307"/>
            </a:xfrm>
            <a:prstGeom prst="rect">
              <a:avLst/>
            </a:prstGeom>
            <a:gradFill flip="none" rotWithShape="1">
              <a:gsLst>
                <a:gs pos="2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68825" y="4317207"/>
            <a:ext cx="4318000" cy="483394"/>
          </a:xfrm>
        </p:spPr>
        <p:txBody>
          <a:bodyPr/>
          <a:lstStyle>
            <a:lvl1pPr marL="0" indent="0" algn="r">
              <a:buNone/>
              <a:defRPr baseline="0"/>
            </a:lvl1pPr>
          </a:lstStyle>
          <a:p>
            <a:pPr lvl="0"/>
            <a:r>
              <a:rPr lang="en-US" dirty="0" smtClean="0"/>
              <a:t>Click to enter web address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6536" y="1199797"/>
            <a:ext cx="2186639" cy="1099219"/>
          </a:xfrm>
          <a:prstGeom prst="rect">
            <a:avLst/>
          </a:prstGeom>
          <a:solidFill>
            <a:srgbClr val="E3173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480825" y="2401519"/>
            <a:ext cx="2186639" cy="1099219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</a:rPr>
              <a:t>Q&amp;A</a:t>
            </a:r>
          </a:p>
        </p:txBody>
      </p:sp>
      <p:pic>
        <p:nvPicPr>
          <p:cNvPr id="30" name="Picture 2" descr="C:\Users\eobrien\Desktop\Corporate PPT\New Logo Files\CW New Logo Files 7 2 14\CurtissWrightLogo_W_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540" y="1490643"/>
            <a:ext cx="1862631" cy="51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0825" y="2401519"/>
            <a:ext cx="4012831" cy="10415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enter 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28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 Text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653596"/>
            <a:ext cx="4249738" cy="378619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>
              <a:buNone/>
              <a:defRPr sz="2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ENTER MASTER HEADING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43441" y="653597"/>
            <a:ext cx="4249737" cy="3268337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4643441" y="4247860"/>
            <a:ext cx="4249737" cy="4720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0825" y="2763881"/>
            <a:ext cx="4249738" cy="378619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>
              <a:buNone/>
              <a:defRPr sz="2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ENTER MASTER HEADING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50825" y="1177281"/>
            <a:ext cx="4249738" cy="143285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50825" y="3287566"/>
            <a:ext cx="4249738" cy="143285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45152" y="3929452"/>
            <a:ext cx="4249738" cy="318407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6577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99797"/>
            <a:ext cx="9144000" cy="2300941"/>
          </a:xfrm>
          <a:prstGeom prst="rect">
            <a:avLst/>
          </a:prstGeom>
          <a:solidFill>
            <a:srgbClr val="71737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488" y="2399129"/>
            <a:ext cx="2197100" cy="110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1976" y="1202151"/>
            <a:ext cx="2197100" cy="110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obrien\Desktop\Corporate PPT\For PPT (1)\For PPT\ppt images\title widescreen\ships_wide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5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76" y="-7970"/>
            <a:ext cx="22034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7855" y="-6383"/>
            <a:ext cx="2203450" cy="11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2325370"/>
            <a:ext cx="6696744" cy="5400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251520" y="2871980"/>
            <a:ext cx="6696744" cy="5400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22908" y="-2289"/>
            <a:ext cx="2186639" cy="1099219"/>
          </a:xfrm>
          <a:prstGeom prst="rect">
            <a:avLst/>
          </a:prstGeom>
          <a:solidFill>
            <a:srgbClr val="E3173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22908" y="3611649"/>
            <a:ext cx="2186639" cy="1099219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</a:endParaRPr>
          </a:p>
        </p:txBody>
      </p:sp>
      <p:pic>
        <p:nvPicPr>
          <p:cNvPr id="10242" name="Picture 2" descr="C:\Users\eobrien\Desktop\Corporate PPT\New Logo Files\CW New Logo Files 7 2 14\CurtissWrightLogo_RGB_ 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3" y="304937"/>
            <a:ext cx="1767953" cy="48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0" y="1203598"/>
            <a:ext cx="9144000" cy="2300941"/>
          </a:xfrm>
          <a:prstGeom prst="rect">
            <a:avLst/>
          </a:prstGeom>
          <a:solidFill>
            <a:srgbClr val="71737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2325370"/>
            <a:ext cx="6696744" cy="5400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251520" y="2859782"/>
            <a:ext cx="6696744" cy="5400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2322910" y="-2288"/>
            <a:ext cx="2186639" cy="1099219"/>
          </a:xfrm>
          <a:prstGeom prst="rect">
            <a:avLst/>
          </a:prstGeom>
          <a:solidFill>
            <a:srgbClr val="CE1126"/>
          </a:solidFill>
          <a:ln w="25400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algn="ctr">
              <a:defRPr/>
            </a:pPr>
            <a:r>
              <a:rPr lang="en-US" sz="1400" kern="0" dirty="0" smtClean="0">
                <a:solidFill>
                  <a:prstClr val="white"/>
                </a:solidFill>
              </a:rPr>
              <a:t>Defense Solutions Division</a:t>
            </a:r>
            <a:endParaRPr lang="en-US" sz="1400" kern="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322910" y="3611650"/>
            <a:ext cx="2186639" cy="1099219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1977" y="1200326"/>
            <a:ext cx="2203450" cy="11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obrien\Desktop\uav.jpg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527" y="2406254"/>
            <a:ext cx="2197114" cy="1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211" y="3613171"/>
            <a:ext cx="2197115" cy="109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0176" y="3611650"/>
            <a:ext cx="2191027" cy="1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431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ivider - Figh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brien\Desktop\Corporate PPT\For PPT (1)\For PPT\ppt images\dividers widescreen\aircraft_wlg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471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0"/>
          <p:cNvSpPr/>
          <p:nvPr/>
        </p:nvSpPr>
        <p:spPr>
          <a:xfrm rot="10800000">
            <a:off x="1" y="1963343"/>
            <a:ext cx="9144000" cy="2753435"/>
          </a:xfrm>
          <a:custGeom>
            <a:avLst/>
            <a:gdLst/>
            <a:ahLst/>
            <a:cxnLst/>
            <a:rect l="l" t="t" r="r" b="b"/>
            <a:pathLst>
              <a:path w="9071811" h="3671246">
                <a:moveTo>
                  <a:pt x="9071811" y="3671246"/>
                </a:moveTo>
                <a:lnTo>
                  <a:pt x="3742863" y="3671246"/>
                </a:lnTo>
                <a:lnTo>
                  <a:pt x="0" y="30082"/>
                </a:lnTo>
                <a:lnTo>
                  <a:pt x="0" y="0"/>
                </a:lnTo>
                <a:lnTo>
                  <a:pt x="9071811" y="0"/>
                </a:lnTo>
                <a:close/>
              </a:path>
            </a:pathLst>
          </a:cu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27" y="2848122"/>
            <a:ext cx="5839333" cy="76830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25" y="3616275"/>
            <a:ext cx="6400800" cy="488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54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ivider - Helico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Images\aircraft\AW139\139CWsharpSMALL1280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0" y="0"/>
            <a:ext cx="9144000" cy="471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0"/>
          <p:cNvSpPr/>
          <p:nvPr/>
        </p:nvSpPr>
        <p:spPr>
          <a:xfrm rot="10800000">
            <a:off x="1" y="1963343"/>
            <a:ext cx="9144000" cy="2753435"/>
          </a:xfrm>
          <a:custGeom>
            <a:avLst/>
            <a:gdLst/>
            <a:ahLst/>
            <a:cxnLst/>
            <a:rect l="l" t="t" r="r" b="b"/>
            <a:pathLst>
              <a:path w="9071811" h="3671246">
                <a:moveTo>
                  <a:pt x="9071811" y="3671246"/>
                </a:moveTo>
                <a:lnTo>
                  <a:pt x="3742863" y="3671246"/>
                </a:lnTo>
                <a:lnTo>
                  <a:pt x="0" y="30082"/>
                </a:lnTo>
                <a:lnTo>
                  <a:pt x="0" y="0"/>
                </a:lnTo>
                <a:lnTo>
                  <a:pt x="9071811" y="0"/>
                </a:lnTo>
                <a:close/>
              </a:path>
            </a:pathLst>
          </a:cu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27" y="2848122"/>
            <a:ext cx="5839333" cy="76830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25" y="3616275"/>
            <a:ext cx="6400800" cy="488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091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ivider - Commercial Airl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obrien\Desktop\images\MC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1"/>
            <a:ext cx="9144000" cy="47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0"/>
          <p:cNvSpPr/>
          <p:nvPr/>
        </p:nvSpPr>
        <p:spPr>
          <a:xfrm rot="10800000">
            <a:off x="1" y="1963343"/>
            <a:ext cx="9144000" cy="2753435"/>
          </a:xfrm>
          <a:custGeom>
            <a:avLst/>
            <a:gdLst/>
            <a:ahLst/>
            <a:cxnLst/>
            <a:rect l="l" t="t" r="r" b="b"/>
            <a:pathLst>
              <a:path w="9071811" h="3671246">
                <a:moveTo>
                  <a:pt x="9071811" y="3671246"/>
                </a:moveTo>
                <a:lnTo>
                  <a:pt x="3742863" y="3671246"/>
                </a:lnTo>
                <a:lnTo>
                  <a:pt x="0" y="30082"/>
                </a:lnTo>
                <a:lnTo>
                  <a:pt x="0" y="0"/>
                </a:lnTo>
                <a:lnTo>
                  <a:pt x="9071811" y="0"/>
                </a:lnTo>
                <a:close/>
              </a:path>
            </a:pathLst>
          </a:cu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27" y="2848122"/>
            <a:ext cx="5839333" cy="76830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25" y="3616275"/>
            <a:ext cx="6400800" cy="488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7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"/>
            <a:ext cx="8642350" cy="5002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656914"/>
            <a:ext cx="8642350" cy="4061390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300"/>
              </a:spcAft>
              <a:buNone/>
              <a:defRPr/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98211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ivider - Flight Test Instrum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" y="1"/>
            <a:ext cx="9134949" cy="471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0"/>
          <p:cNvSpPr/>
          <p:nvPr/>
        </p:nvSpPr>
        <p:spPr>
          <a:xfrm rot="10800000">
            <a:off x="1" y="1963343"/>
            <a:ext cx="9144000" cy="2753435"/>
          </a:xfrm>
          <a:custGeom>
            <a:avLst/>
            <a:gdLst/>
            <a:ahLst/>
            <a:cxnLst/>
            <a:rect l="l" t="t" r="r" b="b"/>
            <a:pathLst>
              <a:path w="9071811" h="3671246">
                <a:moveTo>
                  <a:pt x="9071811" y="3671246"/>
                </a:moveTo>
                <a:lnTo>
                  <a:pt x="3742863" y="3671246"/>
                </a:lnTo>
                <a:lnTo>
                  <a:pt x="0" y="30082"/>
                </a:lnTo>
                <a:lnTo>
                  <a:pt x="0" y="0"/>
                </a:lnTo>
                <a:lnTo>
                  <a:pt x="9071811" y="0"/>
                </a:lnTo>
                <a:close/>
              </a:path>
            </a:pathLst>
          </a:cu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27" y="2848122"/>
            <a:ext cx="5839333" cy="76830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25" y="3616275"/>
            <a:ext cx="6400800" cy="488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67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ivider - T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" y="0"/>
            <a:ext cx="9134949" cy="471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0"/>
          <p:cNvSpPr/>
          <p:nvPr/>
        </p:nvSpPr>
        <p:spPr>
          <a:xfrm rot="10800000">
            <a:off x="1" y="1963343"/>
            <a:ext cx="9144000" cy="2753435"/>
          </a:xfrm>
          <a:custGeom>
            <a:avLst/>
            <a:gdLst/>
            <a:ahLst/>
            <a:cxnLst/>
            <a:rect l="l" t="t" r="r" b="b"/>
            <a:pathLst>
              <a:path w="9071811" h="3671246">
                <a:moveTo>
                  <a:pt x="9071811" y="3671246"/>
                </a:moveTo>
                <a:lnTo>
                  <a:pt x="3742863" y="3671246"/>
                </a:lnTo>
                <a:lnTo>
                  <a:pt x="0" y="30082"/>
                </a:lnTo>
                <a:lnTo>
                  <a:pt x="0" y="0"/>
                </a:lnTo>
                <a:lnTo>
                  <a:pt x="9071811" y="0"/>
                </a:lnTo>
                <a:close/>
              </a:path>
            </a:pathLst>
          </a:cu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27" y="2848122"/>
            <a:ext cx="5839333" cy="76830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25" y="3616275"/>
            <a:ext cx="6400800" cy="488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lide Divider - Defens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7" y="0"/>
            <a:ext cx="9134947" cy="471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0"/>
          <p:cNvSpPr/>
          <p:nvPr/>
        </p:nvSpPr>
        <p:spPr>
          <a:xfrm rot="10800000">
            <a:off x="1" y="1963343"/>
            <a:ext cx="9144000" cy="2753435"/>
          </a:xfrm>
          <a:custGeom>
            <a:avLst/>
            <a:gdLst/>
            <a:ahLst/>
            <a:cxnLst/>
            <a:rect l="l" t="t" r="r" b="b"/>
            <a:pathLst>
              <a:path w="9071811" h="3671246">
                <a:moveTo>
                  <a:pt x="9071811" y="3671246"/>
                </a:moveTo>
                <a:lnTo>
                  <a:pt x="3742863" y="3671246"/>
                </a:lnTo>
                <a:lnTo>
                  <a:pt x="0" y="30082"/>
                </a:lnTo>
                <a:lnTo>
                  <a:pt x="0" y="0"/>
                </a:lnTo>
                <a:lnTo>
                  <a:pt x="9071811" y="0"/>
                </a:lnTo>
                <a:close/>
              </a:path>
            </a:pathLst>
          </a:cu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27" y="2848122"/>
            <a:ext cx="5839333" cy="76830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25" y="3616275"/>
            <a:ext cx="6400800" cy="488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99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ivider - Spa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059" y="0"/>
            <a:ext cx="9134949" cy="471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0"/>
          <p:cNvSpPr/>
          <p:nvPr/>
        </p:nvSpPr>
        <p:spPr>
          <a:xfrm rot="10800000">
            <a:off x="1" y="1963343"/>
            <a:ext cx="9144000" cy="2753435"/>
          </a:xfrm>
          <a:custGeom>
            <a:avLst/>
            <a:gdLst/>
            <a:ahLst/>
            <a:cxnLst/>
            <a:rect l="l" t="t" r="r" b="b"/>
            <a:pathLst>
              <a:path w="9071811" h="3671246">
                <a:moveTo>
                  <a:pt x="9071811" y="3671246"/>
                </a:moveTo>
                <a:lnTo>
                  <a:pt x="3742863" y="3671246"/>
                </a:lnTo>
                <a:lnTo>
                  <a:pt x="0" y="30082"/>
                </a:lnTo>
                <a:lnTo>
                  <a:pt x="0" y="0"/>
                </a:lnTo>
                <a:lnTo>
                  <a:pt x="9071811" y="0"/>
                </a:lnTo>
                <a:close/>
              </a:path>
            </a:pathLst>
          </a:cu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27" y="2848122"/>
            <a:ext cx="5839333" cy="76830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25" y="3616275"/>
            <a:ext cx="6400800" cy="488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59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ivider -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789" y="473"/>
            <a:ext cx="9163579" cy="471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0"/>
          <p:cNvSpPr/>
          <p:nvPr/>
        </p:nvSpPr>
        <p:spPr>
          <a:xfrm rot="10800000">
            <a:off x="1" y="1963343"/>
            <a:ext cx="9144000" cy="2753435"/>
          </a:xfrm>
          <a:custGeom>
            <a:avLst/>
            <a:gdLst/>
            <a:ahLst/>
            <a:cxnLst/>
            <a:rect l="l" t="t" r="r" b="b"/>
            <a:pathLst>
              <a:path w="9071811" h="3671246">
                <a:moveTo>
                  <a:pt x="9071811" y="3671246"/>
                </a:moveTo>
                <a:lnTo>
                  <a:pt x="3742863" y="3671246"/>
                </a:lnTo>
                <a:lnTo>
                  <a:pt x="0" y="30082"/>
                </a:lnTo>
                <a:lnTo>
                  <a:pt x="0" y="0"/>
                </a:lnTo>
                <a:lnTo>
                  <a:pt x="9071811" y="0"/>
                </a:lnTo>
                <a:close/>
              </a:path>
            </a:pathLst>
          </a:cu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27" y="2848122"/>
            <a:ext cx="5839333" cy="76830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25" y="3616275"/>
            <a:ext cx="6400800" cy="488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47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ivider - Na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obrien\Desktop\Corporate PPT\For PPT (1)\For PPT\ppt images\dividers widescreen\ships_wlg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" r="792"/>
          <a:stretch/>
        </p:blipFill>
        <p:spPr bwMode="auto">
          <a:xfrm>
            <a:off x="0" y="-1"/>
            <a:ext cx="9144001" cy="471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0"/>
          <p:cNvSpPr/>
          <p:nvPr/>
        </p:nvSpPr>
        <p:spPr>
          <a:xfrm rot="10800000">
            <a:off x="1" y="1963343"/>
            <a:ext cx="9144000" cy="2753435"/>
          </a:xfrm>
          <a:custGeom>
            <a:avLst/>
            <a:gdLst/>
            <a:ahLst/>
            <a:cxnLst/>
            <a:rect l="l" t="t" r="r" b="b"/>
            <a:pathLst>
              <a:path w="9071811" h="3671246">
                <a:moveTo>
                  <a:pt x="9071811" y="3671246"/>
                </a:moveTo>
                <a:lnTo>
                  <a:pt x="3742863" y="3671246"/>
                </a:lnTo>
                <a:lnTo>
                  <a:pt x="0" y="30082"/>
                </a:lnTo>
                <a:lnTo>
                  <a:pt x="0" y="0"/>
                </a:lnTo>
                <a:lnTo>
                  <a:pt x="9071811" y="0"/>
                </a:lnTo>
                <a:close/>
              </a:path>
            </a:pathLst>
          </a:cu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27" y="2848122"/>
            <a:ext cx="5839333" cy="76830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25" y="3616275"/>
            <a:ext cx="6400800" cy="488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2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 flipH="1">
            <a:off x="307975" y="4215157"/>
            <a:ext cx="8819866" cy="194480"/>
            <a:chOff x="228600" y="600499"/>
            <a:chExt cx="8819866" cy="25930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28600" y="736976"/>
              <a:ext cx="8642445" cy="0"/>
            </a:xfrm>
            <a:prstGeom prst="line">
              <a:avLst/>
            </a:prstGeom>
            <a:ln w="25400">
              <a:solidFill>
                <a:srgbClr val="7173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517409" y="600499"/>
              <a:ext cx="4531057" cy="259307"/>
            </a:xfrm>
            <a:prstGeom prst="rect">
              <a:avLst/>
            </a:prstGeom>
            <a:gradFill flip="none" rotWithShape="1">
              <a:gsLst>
                <a:gs pos="2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50825" y="656914"/>
            <a:ext cx="8642350" cy="3558242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defRPr/>
            </a:lvl1pPr>
            <a:lvl2pPr>
              <a:spcBef>
                <a:spcPts val="600"/>
              </a:spcBef>
              <a:spcAft>
                <a:spcPts val="300"/>
              </a:spcAft>
              <a:defRPr/>
            </a:lvl2pPr>
            <a:lvl3pPr>
              <a:spcBef>
                <a:spcPts val="600"/>
              </a:spcBef>
              <a:spcAft>
                <a:spcPts val="300"/>
              </a:spcAft>
              <a:defRPr/>
            </a:lvl3pPr>
            <a:lvl4pPr>
              <a:spcBef>
                <a:spcPts val="600"/>
              </a:spcBef>
              <a:spcAft>
                <a:spcPts val="300"/>
              </a:spcAft>
              <a:defRPr/>
            </a:lvl4pPr>
            <a:lvl5pPr>
              <a:spcBef>
                <a:spcPts val="6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643313" y="4317208"/>
            <a:ext cx="5249862" cy="472679"/>
          </a:xfrm>
        </p:spPr>
        <p:txBody>
          <a:bodyPr/>
          <a:lstStyle>
            <a:lvl1pPr marL="0" indent="0" algn="r">
              <a:buNone/>
              <a:defRPr b="1" baseline="0"/>
            </a:lvl1pPr>
          </a:lstStyle>
          <a:p>
            <a:pPr lvl="0"/>
            <a:r>
              <a:rPr lang="en-US" dirty="0" smtClean="0"/>
              <a:t>Click to edit Key Takeaway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3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168510"/>
            <a:ext cx="4249738" cy="355705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68509"/>
            <a:ext cx="4216400" cy="354501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653597"/>
            <a:ext cx="4249738" cy="378619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ENTER MASTER HEADING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43437" y="653597"/>
            <a:ext cx="4249738" cy="378619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ENTER MASTER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7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44008" y="3929454"/>
            <a:ext cx="4249737" cy="318407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653597"/>
            <a:ext cx="4249738" cy="378619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>
              <a:buNone/>
              <a:defRPr sz="2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ENTER MASTER HEADING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43441" y="653598"/>
            <a:ext cx="4249737" cy="3268337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4643441" y="4247860"/>
            <a:ext cx="4249737" cy="4720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0825" y="2763882"/>
            <a:ext cx="4249738" cy="378619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>
              <a:buNone/>
              <a:defRPr sz="2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ENTER MASTER HEADING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50825" y="1177281"/>
            <a:ext cx="4249738" cy="143285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50825" y="3287566"/>
            <a:ext cx="4249738" cy="143285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21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wo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653597"/>
            <a:ext cx="4249738" cy="378619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>
              <a:buNone/>
              <a:defRPr sz="2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ENTER MASTER HEADING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43441" y="653598"/>
            <a:ext cx="4249737" cy="164836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643440" y="2301959"/>
            <a:ext cx="4249739" cy="31840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0" dirty="0" smtClean="0">
                <a:solidFill>
                  <a:schemeClr val="bg1"/>
                </a:solidFill>
              </a:rPr>
              <a:t>Click to edit Master title style</a:t>
            </a:r>
            <a:endParaRPr lang="en-US" sz="1800" b="0" dirty="0">
              <a:solidFill>
                <a:schemeClr val="bg1"/>
              </a:solidFill>
            </a:endParaRP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0825" y="2763882"/>
            <a:ext cx="4249738" cy="378619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>
              <a:buNone/>
              <a:defRPr sz="2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ENTER MASTER HEADING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43441" y="2763879"/>
            <a:ext cx="4249737" cy="164836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4643440" y="4402015"/>
            <a:ext cx="4249739" cy="31840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0" dirty="0" smtClean="0">
                <a:solidFill>
                  <a:schemeClr val="bg1"/>
                </a:solidFill>
              </a:rPr>
              <a:t>Click to edit Master title style</a:t>
            </a:r>
            <a:endParaRPr lang="en-US" sz="1800" b="0" dirty="0">
              <a:solidFill>
                <a:schemeClr val="bg1"/>
              </a:solidFill>
            </a:endParaRP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50825" y="1177281"/>
            <a:ext cx="4249738" cy="143285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50825" y="3287566"/>
            <a:ext cx="4249738" cy="143285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91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sz="quarter" idx="18"/>
          </p:nvPr>
        </p:nvSpPr>
        <p:spPr>
          <a:xfrm>
            <a:off x="4643438" y="3075806"/>
            <a:ext cx="4251960" cy="16424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643441" y="987575"/>
            <a:ext cx="4251960" cy="1563601"/>
          </a:xfrm>
          <a:noFill/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6"/>
          </p:nvPr>
        </p:nvSpPr>
        <p:spPr>
          <a:xfrm>
            <a:off x="224838" y="3075806"/>
            <a:ext cx="4251960" cy="1642498"/>
          </a:xfrm>
          <a:noFill/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5"/>
          </p:nvPr>
        </p:nvSpPr>
        <p:spPr>
          <a:xfrm>
            <a:off x="224838" y="987575"/>
            <a:ext cx="4251960" cy="1563601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250825" y="1"/>
            <a:ext cx="8642350" cy="500294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6"/>
          <p:cNvSpPr txBox="1">
            <a:spLocks/>
          </p:cNvSpPr>
          <p:nvPr userDrawn="1"/>
        </p:nvSpPr>
        <p:spPr>
          <a:xfrm>
            <a:off x="224838" y="627534"/>
            <a:ext cx="4275154" cy="28803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24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 Narrow" panose="020B0606020202030204" pitchFamily="34" charset="0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HEADING</a:t>
            </a:r>
            <a:endParaRPr lang="en-US" dirty="0"/>
          </a:p>
        </p:txBody>
      </p:sp>
      <p:sp>
        <p:nvSpPr>
          <p:cNvPr id="19" name="Text Placeholder 6"/>
          <p:cNvSpPr txBox="1">
            <a:spLocks/>
          </p:cNvSpPr>
          <p:nvPr userDrawn="1"/>
        </p:nvSpPr>
        <p:spPr>
          <a:xfrm>
            <a:off x="224838" y="2715766"/>
            <a:ext cx="4275154" cy="28803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24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 Narrow" panose="020B0606020202030204" pitchFamily="34" charset="0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HEADING</a:t>
            </a:r>
            <a:endParaRPr lang="en-US" dirty="0"/>
          </a:p>
        </p:txBody>
      </p:sp>
      <p:sp>
        <p:nvSpPr>
          <p:cNvPr id="20" name="Text Placeholder 6"/>
          <p:cNvSpPr txBox="1">
            <a:spLocks/>
          </p:cNvSpPr>
          <p:nvPr userDrawn="1"/>
        </p:nvSpPr>
        <p:spPr>
          <a:xfrm>
            <a:off x="4644008" y="627534"/>
            <a:ext cx="4275154" cy="28803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24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 Narrow" panose="020B0606020202030204" pitchFamily="34" charset="0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HEADING</a:t>
            </a:r>
            <a:endParaRPr lang="en-US" dirty="0"/>
          </a:p>
        </p:txBody>
      </p:sp>
      <p:sp>
        <p:nvSpPr>
          <p:cNvPr id="21" name="Text Placeholder 6"/>
          <p:cNvSpPr txBox="1">
            <a:spLocks/>
          </p:cNvSpPr>
          <p:nvPr userDrawn="1"/>
        </p:nvSpPr>
        <p:spPr>
          <a:xfrm>
            <a:off x="4644008" y="2715766"/>
            <a:ext cx="4275154" cy="28803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24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 Narrow" panose="020B0606020202030204" pitchFamily="34" charset="0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9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1168778"/>
            <a:ext cx="2758965" cy="35452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3192521" y="1168778"/>
            <a:ext cx="2758965" cy="35452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2"/>
          </p:nvPr>
        </p:nvSpPr>
        <p:spPr>
          <a:xfrm>
            <a:off x="6134215" y="1168778"/>
            <a:ext cx="2758965" cy="35452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6" y="655108"/>
            <a:ext cx="2765425" cy="378619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dirty="0" smtClean="0"/>
              <a:t>CLICK TO ENTER HEADING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92519" y="655108"/>
            <a:ext cx="2776483" cy="378619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ENTER HEADING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134215" y="655108"/>
            <a:ext cx="2758965" cy="378619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dirty="0" smtClean="0"/>
              <a:t>CLICK TO ENTER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0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1168781"/>
            <a:ext cx="2758965" cy="21783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3192521" y="1168781"/>
            <a:ext cx="2758965" cy="21783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2"/>
          </p:nvPr>
        </p:nvSpPr>
        <p:spPr>
          <a:xfrm>
            <a:off x="6134215" y="1168781"/>
            <a:ext cx="2758965" cy="21783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6" y="655108"/>
            <a:ext cx="2765425" cy="378619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ENTER HEADING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92519" y="655108"/>
            <a:ext cx="2776483" cy="378619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dirty="0" smtClean="0"/>
              <a:t>CLICK TO ENTER HEADING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134215" y="655108"/>
            <a:ext cx="2758965" cy="378619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dirty="0" smtClean="0"/>
              <a:t>CLICK TO ENTER HEADING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0826" y="4421877"/>
            <a:ext cx="2765425" cy="308687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enter image name</a:t>
            </a:r>
            <a:endParaRPr lang="en-US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3192519" y="4421877"/>
            <a:ext cx="2776483" cy="308687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enter image name</a:t>
            </a:r>
            <a:endParaRPr lang="en-US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6134215" y="4421877"/>
            <a:ext cx="2758965" cy="308687"/>
          </a:xfr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enter image name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250826" y="3461664"/>
            <a:ext cx="2765425" cy="96021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Click icon to insert image</a:t>
            </a:r>
            <a:endParaRPr lang="en-US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3203577" y="3461664"/>
            <a:ext cx="2765425" cy="96021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Click icon to insert image</a:t>
            </a:r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6127755" y="3461664"/>
            <a:ext cx="2765425" cy="96021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Click icon to 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5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"/>
            <a:ext cx="8642350" cy="500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656916"/>
            <a:ext cx="8642350" cy="4054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-3416" y="396937"/>
            <a:ext cx="8819866" cy="194480"/>
            <a:chOff x="228600" y="600499"/>
            <a:chExt cx="8819866" cy="25930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28600" y="736976"/>
              <a:ext cx="8642445" cy="0"/>
            </a:xfrm>
            <a:prstGeom prst="line">
              <a:avLst/>
            </a:prstGeom>
            <a:ln w="25400">
              <a:solidFill>
                <a:srgbClr val="7173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517409" y="600499"/>
              <a:ext cx="4531057" cy="259307"/>
            </a:xfrm>
            <a:prstGeom prst="rect">
              <a:avLst/>
            </a:prstGeom>
            <a:gradFill flip="none" rotWithShape="1">
              <a:gsLst>
                <a:gs pos="2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" y="4826889"/>
            <a:ext cx="9143999" cy="333953"/>
            <a:chOff x="2" y="4826889"/>
            <a:chExt cx="9143999" cy="333953"/>
          </a:xfrm>
        </p:grpSpPr>
        <p:sp>
          <p:nvSpPr>
            <p:cNvPr id="17" name="Rectangle 16"/>
            <p:cNvSpPr/>
            <p:nvPr/>
          </p:nvSpPr>
          <p:spPr>
            <a:xfrm>
              <a:off x="7469580" y="4826889"/>
              <a:ext cx="1674421" cy="332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" y="4826889"/>
              <a:ext cx="7765254" cy="332664"/>
            </a:xfrm>
            <a:prstGeom prst="rect">
              <a:avLst/>
            </a:prstGeom>
            <a:solidFill>
              <a:srgbClr val="7173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7646870" y="4829043"/>
              <a:ext cx="653143" cy="331799"/>
            </a:xfrm>
            <a:prstGeom prst="triangle">
              <a:avLst>
                <a:gd name="adj" fmla="val 18333"/>
              </a:avLst>
            </a:prstGeom>
            <a:solidFill>
              <a:srgbClr val="7173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50825" y="4855364"/>
            <a:ext cx="378443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fld id="{2DF52C48-6A8B-455D-BADF-7E20C4153694}" type="slidenum">
              <a:rPr lang="en-US" sz="1200" smtClean="0">
                <a:solidFill>
                  <a:schemeClr val="bg1"/>
                </a:solidFill>
              </a:rPr>
              <a:t>‹#›</a:t>
            </a:fld>
            <a:r>
              <a:rPr lang="en-US" sz="1200" dirty="0" smtClean="0">
                <a:solidFill>
                  <a:schemeClr val="bg1"/>
                </a:solidFill>
              </a:rPr>
              <a:t>  |  </a:t>
            </a:r>
            <a:fld id="{9BCDDDAC-6B7E-4F1D-AEEA-35B2EAF90434}" type="datetime4">
              <a:rPr lang="en-US" sz="1200" smtClean="0">
                <a:solidFill>
                  <a:schemeClr val="bg1"/>
                </a:solidFill>
              </a:rPr>
              <a:t>May 6, 2019</a:t>
            </a:fld>
            <a:r>
              <a:rPr lang="en-US" sz="1200" dirty="0" smtClean="0">
                <a:solidFill>
                  <a:schemeClr val="bg1"/>
                </a:solidFill>
              </a:rPr>
              <a:t>  |  Proprietary</a:t>
            </a:r>
            <a:r>
              <a:rPr lang="en-US" sz="1200" baseline="0" dirty="0" smtClean="0">
                <a:solidFill>
                  <a:schemeClr val="bg1"/>
                </a:solidFill>
              </a:rPr>
              <a:t>  </a:t>
            </a:r>
            <a:r>
              <a:rPr lang="en-US" sz="1200" dirty="0" smtClean="0">
                <a:solidFill>
                  <a:schemeClr val="bg1"/>
                </a:solidFill>
              </a:rPr>
              <a:t>|</a:t>
            </a:r>
            <a:r>
              <a:rPr lang="en-US" sz="1200" baseline="0" dirty="0" smtClean="0">
                <a:solidFill>
                  <a:schemeClr val="bg1"/>
                </a:solidFill>
              </a:rPr>
              <a:t>  </a:t>
            </a:r>
            <a:r>
              <a:rPr lang="en-US" sz="1200" dirty="0" smtClean="0">
                <a:solidFill>
                  <a:schemeClr val="bg1"/>
                </a:solidFill>
              </a:rPr>
              <a:t>© 2017 Curtiss-Wright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5" name="Picture 2" descr="C:\Users\eobrien\Desktop\Corporate PPT\New Logo Files\CW New Logo Files 7 2 14\CurtissWrightLogo_RGB_ 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2" y="4911776"/>
            <a:ext cx="593163" cy="16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75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25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21" r:id="rId1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30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300"/>
        </a:spcAft>
        <a:buFont typeface="Arial Narrow" panose="020B0606020202030204" pitchFamily="34" charset="0"/>
        <a:buChar char="-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" y="4826889"/>
            <a:ext cx="9143999" cy="333953"/>
            <a:chOff x="2" y="4826889"/>
            <a:chExt cx="9143999" cy="333953"/>
          </a:xfrm>
        </p:grpSpPr>
        <p:sp>
          <p:nvSpPr>
            <p:cNvPr id="8" name="Rectangle 7"/>
            <p:cNvSpPr/>
            <p:nvPr/>
          </p:nvSpPr>
          <p:spPr>
            <a:xfrm>
              <a:off x="7469580" y="4826889"/>
              <a:ext cx="1674421" cy="332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" y="4826889"/>
              <a:ext cx="7765254" cy="332664"/>
            </a:xfrm>
            <a:prstGeom prst="rect">
              <a:avLst/>
            </a:prstGeom>
            <a:solidFill>
              <a:srgbClr val="7173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>
              <a:off x="7646870" y="4829043"/>
              <a:ext cx="653143" cy="331799"/>
            </a:xfrm>
            <a:prstGeom prst="triangle">
              <a:avLst>
                <a:gd name="adj" fmla="val 18333"/>
              </a:avLst>
            </a:prstGeom>
            <a:solidFill>
              <a:srgbClr val="7173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0825" y="4855364"/>
            <a:ext cx="365779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fld id="{2DF52C48-6A8B-455D-BADF-7E20C4153694}" type="slidenum">
              <a:rPr lang="en-US" sz="1200" smtClean="0">
                <a:solidFill>
                  <a:schemeClr val="bg1"/>
                </a:solidFill>
              </a:rPr>
              <a:t>‹#›</a:t>
            </a:fld>
            <a:r>
              <a:rPr lang="en-US" sz="1200" dirty="0" smtClean="0">
                <a:solidFill>
                  <a:schemeClr val="bg1"/>
                </a:solidFill>
              </a:rPr>
              <a:t>  |  </a:t>
            </a:r>
            <a:fld id="{9BCDDDAC-6B7E-4F1D-AEEA-35B2EAF90434}" type="datetime4">
              <a:rPr lang="en-US" sz="1200" smtClean="0">
                <a:solidFill>
                  <a:schemeClr val="bg1"/>
                </a:solidFill>
              </a:rPr>
              <a:t>May 6, 2019</a:t>
            </a:fld>
            <a:r>
              <a:rPr lang="en-US" sz="1200" dirty="0" smtClean="0">
                <a:solidFill>
                  <a:schemeClr val="bg1"/>
                </a:solidFill>
              </a:rPr>
              <a:t>  |  Proprietary</a:t>
            </a:r>
            <a:r>
              <a:rPr lang="en-US" sz="1200" baseline="0" dirty="0" smtClean="0">
                <a:solidFill>
                  <a:schemeClr val="bg1"/>
                </a:solidFill>
              </a:rPr>
              <a:t>  </a:t>
            </a:r>
            <a:r>
              <a:rPr lang="en-US" sz="1200" dirty="0" smtClean="0">
                <a:solidFill>
                  <a:schemeClr val="bg1"/>
                </a:solidFill>
              </a:rPr>
              <a:t>|  © 2017 Curtiss-Wright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eobrien\Desktop\Corporate PPT\New Logo Files\CW New Logo Files 7 2 14\CurtissWrightLogo_RGB_ 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2" y="4911776"/>
            <a:ext cx="593163" cy="16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3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19" r:id="rId3"/>
    <p:sldLayoutId id="2147483718" r:id="rId4"/>
    <p:sldLayoutId id="2147483720" r:id="rId5"/>
    <p:sldLayoutId id="2147483722" r:id="rId6"/>
    <p:sldLayoutId id="2147483717" r:id="rId7"/>
    <p:sldLayoutId id="2147483716" r:id="rId8"/>
    <p:sldLayoutId id="2147483724" r:id="rId9"/>
    <p:sldLayoutId id="2147483691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30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300"/>
        </a:spcAft>
        <a:buFont typeface="Arial Narrow" panose="020B0606020202030204" pitchFamily="34" charset="0"/>
        <a:buChar char="-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TMP431 Debug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Investigation &amp; Findings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39744" y="3651870"/>
            <a:ext cx="2304256" cy="792088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spcBef>
                <a:spcPct val="0"/>
              </a:spcBef>
            </a:pPr>
            <a:endParaRPr lang="en-US" sz="20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46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Revision History</a:t>
            </a:r>
          </a:p>
        </p:txBody>
      </p:sp>
      <p:graphicFrame>
        <p:nvGraphicFramePr>
          <p:cNvPr id="7" name="Group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94721"/>
              </p:ext>
            </p:extLst>
          </p:nvPr>
        </p:nvGraphicFramePr>
        <p:xfrm>
          <a:off x="1219200" y="857250"/>
          <a:ext cx="6561537" cy="2255442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0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Revision Date</a:t>
                      </a: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Originator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5th, 2019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Cosmin Calinescu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Initial 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Draft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63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We </a:t>
            </a:r>
            <a:r>
              <a:rPr lang="en-US" dirty="0"/>
              <a:t>are seeing unexpected behavior on the </a:t>
            </a:r>
            <a:r>
              <a:rPr lang="en-US" dirty="0" smtClean="0"/>
              <a:t>TMP431. Assessment is based on the </a:t>
            </a:r>
            <a:r>
              <a:rPr lang="en-US" dirty="0"/>
              <a:t>following </a:t>
            </a:r>
            <a:r>
              <a:rPr lang="en-US" dirty="0" smtClean="0"/>
              <a:t>document: SBOS441H </a:t>
            </a:r>
            <a:r>
              <a:rPr lang="en-US" dirty="0"/>
              <a:t>–SEPTEMBER </a:t>
            </a:r>
            <a:r>
              <a:rPr lang="en-US" dirty="0" smtClean="0"/>
              <a:t>2009–REVISED</a:t>
            </a:r>
          </a:p>
          <a:p>
            <a:r>
              <a:rPr lang="en-US" dirty="0" smtClean="0"/>
              <a:t>Issue 1: </a:t>
            </a:r>
          </a:p>
          <a:p>
            <a:pPr marL="457200" lvl="1" indent="0">
              <a:buNone/>
            </a:pPr>
            <a:r>
              <a:rPr lang="en-US" dirty="0" smtClean="0"/>
              <a:t>Every </a:t>
            </a:r>
            <a:r>
              <a:rPr lang="en-US" dirty="0"/>
              <a:t>access to the </a:t>
            </a:r>
            <a:r>
              <a:rPr lang="en-US" dirty="0" err="1"/>
              <a:t>SMBus</a:t>
            </a:r>
            <a:r>
              <a:rPr lang="en-US" dirty="0"/>
              <a:t> alarm response address will set the MASK bit in register 0x3/0x9. The scenario is this: device hits one of the alarm limits, </a:t>
            </a:r>
            <a:r>
              <a:rPr lang="en-US" dirty="0" smtClean="0"/>
              <a:t>ALERT </a:t>
            </a:r>
            <a:r>
              <a:rPr lang="en-US" dirty="0"/>
              <a:t>is asserted.  The condition then goes away. An </a:t>
            </a:r>
            <a:r>
              <a:rPr lang="en-US" dirty="0" err="1"/>
              <a:t>SMBus</a:t>
            </a:r>
            <a:r>
              <a:rPr lang="en-US" dirty="0"/>
              <a:t> ARA is issued to dessert </a:t>
            </a:r>
            <a:r>
              <a:rPr lang="en-US" dirty="0" smtClean="0"/>
              <a:t>ALERT. </a:t>
            </a:r>
            <a:r>
              <a:rPr lang="en-US" dirty="0"/>
              <a:t>As soon as the TMP431 receives the ARA, it internally sets MASK in the </a:t>
            </a:r>
            <a:r>
              <a:rPr lang="en-US" dirty="0" err="1"/>
              <a:t>config</a:t>
            </a:r>
            <a:r>
              <a:rPr lang="en-US" dirty="0"/>
              <a:t> register 0x3/0x9 thus no interrupt will ever occur </a:t>
            </a:r>
            <a:r>
              <a:rPr lang="en-US" dirty="0" smtClean="0"/>
              <a:t>from </a:t>
            </a:r>
            <a:r>
              <a:rPr lang="en-US" dirty="0"/>
              <a:t>this device, until the mask is cleared.</a:t>
            </a:r>
          </a:p>
          <a:p>
            <a:pPr marL="457200" lvl="1" indent="0">
              <a:buNone/>
            </a:pPr>
            <a:r>
              <a:rPr lang="en-US" dirty="0"/>
              <a:t>Since there is no mention of this behavior in the above referenced document, we consider this a </a:t>
            </a:r>
            <a:r>
              <a:rPr lang="en-US" dirty="0" smtClean="0"/>
              <a:t>bug</a:t>
            </a:r>
          </a:p>
          <a:p>
            <a:pPr lvl="0"/>
            <a:r>
              <a:rPr lang="en-US" dirty="0" smtClean="0"/>
              <a:t>Issue 2:</a:t>
            </a:r>
          </a:p>
          <a:p>
            <a:pPr marL="400050" lvl="1" indent="0">
              <a:buNone/>
            </a:pPr>
            <a:r>
              <a:rPr lang="en-US" dirty="0" smtClean="0"/>
              <a:t>The </a:t>
            </a:r>
            <a:r>
              <a:rPr lang="en-US" dirty="0"/>
              <a:t>above referenced document states: </a:t>
            </a:r>
          </a:p>
          <a:p>
            <a:pPr marL="400050" lvl="1" indent="0">
              <a:buNone/>
            </a:pPr>
            <a:r>
              <a:rPr lang="en-US" sz="3400" dirty="0"/>
              <a:t>“</a:t>
            </a:r>
            <a:r>
              <a:rPr lang="en-US" dirty="0"/>
              <a:t>Clearing the Status Register bits does not clear the state of the ALERT pin; an </a:t>
            </a:r>
            <a:r>
              <a:rPr lang="en-US" dirty="0" err="1"/>
              <a:t>SMBus</a:t>
            </a:r>
            <a:r>
              <a:rPr lang="en-US" dirty="0"/>
              <a:t> alert response address command must be used to clear the ALERT pin.”</a:t>
            </a:r>
            <a:endParaRPr lang="en-US" sz="3400" dirty="0"/>
          </a:p>
          <a:p>
            <a:pPr marL="400050" lvl="1" indent="0">
              <a:buNone/>
            </a:pPr>
            <a:r>
              <a:rPr lang="en-US" dirty="0"/>
              <a:t> </a:t>
            </a:r>
            <a:r>
              <a:rPr lang="en-US" dirty="0" smtClean="0"/>
              <a:t>This </a:t>
            </a:r>
            <a:r>
              <a:rPr lang="en-US" dirty="0"/>
              <a:t>statement is demonstrably false. Provided the condition that triggered the alarm has gone away, a simple read of the status register clears not only the status register bits, but deserts the ALARM signal, in direct contradiction with the quote above. </a:t>
            </a: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endParaRPr lang="en-US" sz="2400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b="1" dirty="0" smtClean="0">
              <a:sym typeface="Wingdings" panose="05000000000000000000" pitchFamily="2" charset="2"/>
            </a:endParaRPr>
          </a:p>
          <a:p>
            <a:pPr lvl="2"/>
            <a:endParaRPr lang="en-US" sz="20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550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General setup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TMP431 ALERT signal connected to interrupt controller</a:t>
            </a:r>
          </a:p>
          <a:p>
            <a:r>
              <a:rPr lang="en-US" sz="1600" dirty="0" smtClean="0"/>
              <a:t>Device address at 0x4c</a:t>
            </a:r>
          </a:p>
          <a:p>
            <a:r>
              <a:rPr lang="en-US" sz="1600" dirty="0" smtClean="0"/>
              <a:t>I2C bus run at 100 KHz or 400 Hz, bus speed make no difference. Scope traces in this presentation taken at 100 KHz  </a:t>
            </a:r>
          </a:p>
          <a:p>
            <a:r>
              <a:rPr lang="en-US" sz="1600" dirty="0" smtClean="0"/>
              <a:t>ALERT signal measurement taken at device (before interrupt controller).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endParaRPr lang="en-US" sz="2400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b="1" dirty="0" smtClean="0">
              <a:sym typeface="Wingdings" panose="05000000000000000000" pitchFamily="2" charset="2"/>
            </a:endParaRPr>
          </a:p>
          <a:p>
            <a:pPr lvl="2"/>
            <a:endParaRPr lang="en-US" sz="20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2213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Issue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200" dirty="0" smtClean="0"/>
              <a:t>Every access to the </a:t>
            </a:r>
            <a:r>
              <a:rPr lang="en-US" sz="1200" dirty="0" err="1" smtClean="0"/>
              <a:t>SMBus</a:t>
            </a:r>
            <a:r>
              <a:rPr lang="en-US" sz="1200" dirty="0" smtClean="0"/>
              <a:t> ARA sets </a:t>
            </a:r>
            <a:r>
              <a:rPr lang="en-US" sz="1200" dirty="0"/>
              <a:t>the MASK bit in register 0x3/0x9. </a:t>
            </a:r>
            <a:endParaRPr lang="en-US" dirty="0" smtClean="0"/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/>
              <a:t>1. Setup: 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/>
              <a:t>-  set registers 0xb,0xd,0x19,0x20 to 0xFF (high value for high alarm and </a:t>
            </a:r>
            <a:r>
              <a:rPr lang="en-US" sz="1000" dirty="0" err="1" smtClean="0"/>
              <a:t>therm</a:t>
            </a:r>
            <a:r>
              <a:rPr lang="en-US" sz="1000" dirty="0" smtClean="0"/>
              <a:t> thresholds). 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/>
              <a:t>-  set </a:t>
            </a:r>
            <a:r>
              <a:rPr lang="en-US" sz="1000" dirty="0"/>
              <a:t>registers </a:t>
            </a:r>
            <a:r>
              <a:rPr lang="en-US" sz="1000" dirty="0" smtClean="0"/>
              <a:t>0xc,0xe to 0x0 (low </a:t>
            </a:r>
            <a:r>
              <a:rPr lang="en-US" sz="1000" dirty="0"/>
              <a:t>value for </a:t>
            </a:r>
            <a:r>
              <a:rPr lang="en-US" sz="1000" dirty="0" smtClean="0"/>
              <a:t>low alarm thresholds).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/>
              <a:t>-  set </a:t>
            </a:r>
            <a:r>
              <a:rPr lang="en-US" sz="1000" dirty="0" err="1" smtClean="0"/>
              <a:t>config</a:t>
            </a:r>
            <a:r>
              <a:rPr lang="en-US" sz="1000" dirty="0" smtClean="0"/>
              <a:t> register 0x9 to 0x4 – alarm mode and extended temp range 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/>
              <a:t>2. Create and clear alarm: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 smtClean="0"/>
              <a:t>Set register 0xb to 0x55 (this is below temp read in register 0), set register 0xb back to 0xff. At this point an alarm condition exists.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 smtClean="0"/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 smtClean="0"/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/>
              <a:t>set registers 0xb,0xd,0x19,x20 to FF (high value for alarm and </a:t>
            </a:r>
            <a:r>
              <a:rPr lang="en-US" sz="1000" dirty="0" err="1"/>
              <a:t>therm</a:t>
            </a:r>
            <a:r>
              <a:rPr lang="en-US" sz="1000" dirty="0"/>
              <a:t> thresholds).</a:t>
            </a:r>
            <a:endParaRPr lang="en-US" sz="1000" dirty="0" smtClean="0"/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 smtClean="0"/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endParaRPr lang="en-US" sz="2400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b="1" dirty="0" smtClean="0">
              <a:sym typeface="Wingdings" panose="05000000000000000000" pitchFamily="2" charset="2"/>
            </a:endParaRPr>
          </a:p>
          <a:p>
            <a:pPr lvl="2"/>
            <a:endParaRPr lang="en-US" sz="2000" b="1" dirty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38350"/>
            <a:ext cx="6094535" cy="2542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9337" y="742950"/>
            <a:ext cx="2133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3. Show issue:</a:t>
            </a:r>
          </a:p>
          <a:p>
            <a:pPr marL="171450" indent="-171450">
              <a:buFontTx/>
              <a:buChar char="-"/>
            </a:pPr>
            <a:r>
              <a:rPr lang="en-US" sz="1000" dirty="0" smtClean="0"/>
              <a:t>First transaction in picture: read register 0x3 to show current value – register 0x3=0x4</a:t>
            </a:r>
          </a:p>
          <a:p>
            <a:pPr marL="171450" indent="-171450">
              <a:buFontTx/>
              <a:buChar char="-"/>
            </a:pPr>
            <a:r>
              <a:rPr lang="en-US" sz="1000" dirty="0" smtClean="0"/>
              <a:t>Second transaction in picture: ARA on address 0xC</a:t>
            </a:r>
          </a:p>
          <a:p>
            <a:pPr marL="171450" indent="-171450">
              <a:buFontTx/>
              <a:buChar char="-"/>
            </a:pPr>
            <a:r>
              <a:rPr lang="en-US" sz="1000" dirty="0" smtClean="0"/>
              <a:t>Third transaction in picture: read register 0x3 to show current value - register 0x3 = 0x84 </a:t>
            </a:r>
            <a:r>
              <a:rPr lang="en-US" sz="1000" b="1" dirty="0" smtClean="0"/>
              <a:t>– MASK was bit set by device automatically.</a:t>
            </a:r>
          </a:p>
          <a:p>
            <a:pPr marL="171450" indent="-171450">
              <a:buFontTx/>
              <a:buChar char="-"/>
            </a:pPr>
            <a:endParaRPr lang="en-US" sz="1000" b="1" dirty="0"/>
          </a:p>
          <a:p>
            <a:r>
              <a:rPr lang="en-US" sz="1000" b="1" dirty="0" smtClean="0"/>
              <a:t>Note: </a:t>
            </a:r>
            <a:r>
              <a:rPr lang="en-US" sz="1000" dirty="0" smtClean="0"/>
              <a:t>after ARA, the ALERT signal is  de-asserted</a:t>
            </a:r>
            <a:r>
              <a:rPr lang="en-US" sz="1000" b="1" dirty="0" smtClean="0"/>
              <a:t>. This is not because of the ARA as it should, but because of the MASK bit</a:t>
            </a:r>
            <a:r>
              <a:rPr lang="en-US" sz="1000" b="1" u="sng" dirty="0" smtClean="0"/>
              <a:t>. If the mask bit is cleared (write 0x9 with 0x4), the ALERT signal is back to asserted until a read to the status register 0x2 is issued (see Issue 2)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pPr lvl="1"/>
            <a:endParaRPr lang="en-US" sz="1000" dirty="0" smtClean="0"/>
          </a:p>
          <a:p>
            <a:r>
              <a:rPr lang="en-US" sz="1000" dirty="0"/>
              <a:t> 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815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Issue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200" dirty="0" smtClean="0"/>
              <a:t>Read to status register clears the ALARM pin status, contrary to documentation</a:t>
            </a:r>
            <a:endParaRPr lang="en-US" dirty="0" smtClean="0"/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/>
              <a:t>1. Setup: 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/>
              <a:t>-  set registers 0xb,0xd,0x19,x20 to 0xFF (high value for high alarm and </a:t>
            </a:r>
            <a:r>
              <a:rPr lang="en-US" sz="1000" dirty="0" err="1" smtClean="0"/>
              <a:t>therm</a:t>
            </a:r>
            <a:r>
              <a:rPr lang="en-US" sz="1000" dirty="0" smtClean="0"/>
              <a:t> thresholds). 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/>
              <a:t>-  set </a:t>
            </a:r>
            <a:r>
              <a:rPr lang="en-US" sz="1000" dirty="0"/>
              <a:t>registers </a:t>
            </a:r>
            <a:r>
              <a:rPr lang="en-US" sz="1000" dirty="0" smtClean="0"/>
              <a:t>0xc,0xe to 0x0 (low </a:t>
            </a:r>
            <a:r>
              <a:rPr lang="en-US" sz="1000" dirty="0"/>
              <a:t>value for </a:t>
            </a:r>
            <a:r>
              <a:rPr lang="en-US" sz="1000" dirty="0" smtClean="0"/>
              <a:t>low alarm thresholds).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/>
              <a:t>-  set </a:t>
            </a:r>
            <a:r>
              <a:rPr lang="en-US" sz="1000" dirty="0" err="1" smtClean="0"/>
              <a:t>config</a:t>
            </a:r>
            <a:r>
              <a:rPr lang="en-US" sz="1000" dirty="0" smtClean="0"/>
              <a:t> register 0x9 to 0x4 – alarm mode and extended temp range 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/>
              <a:t>2. Create and clear alarm:</a:t>
            </a:r>
          </a:p>
          <a:p>
            <a:pPr marL="171450" lvl="1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 smtClean="0"/>
              <a:t>Set register 0xb to 0x55 (this is below temp read in register 0), set register 0xb back to 0xff. At this point an alarm condition exists.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 smtClean="0"/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 smtClean="0"/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endParaRPr lang="en-US" sz="2400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b="1" dirty="0" smtClean="0">
              <a:sym typeface="Wingdings" panose="05000000000000000000" pitchFamily="2" charset="2"/>
            </a:endParaRPr>
          </a:p>
          <a:p>
            <a:pPr lvl="2"/>
            <a:endParaRPr lang="en-US" sz="2000" b="1" dirty="0"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4456" y="1976115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3. Show issue:</a:t>
            </a:r>
          </a:p>
          <a:p>
            <a:pPr marL="171450" indent="-171450">
              <a:buFontTx/>
              <a:buChar char="-"/>
            </a:pPr>
            <a:r>
              <a:rPr lang="en-US" sz="1000" dirty="0" smtClean="0"/>
              <a:t>Read status register 0x2</a:t>
            </a:r>
            <a:endParaRPr lang="en-US" sz="1000" b="1" dirty="0" smtClean="0"/>
          </a:p>
          <a:p>
            <a:pPr marL="171450" indent="-171450">
              <a:buFontTx/>
              <a:buChar char="-"/>
            </a:pPr>
            <a:r>
              <a:rPr lang="en-US" sz="1000" b="1" dirty="0" smtClean="0"/>
              <a:t>At this point the ALERT pin has cleared.</a:t>
            </a:r>
            <a:endParaRPr lang="en-US" sz="1000" b="1" dirty="0"/>
          </a:p>
          <a:p>
            <a:endParaRPr lang="en-US" sz="1000" dirty="0" smtClean="0"/>
          </a:p>
          <a:p>
            <a:endParaRPr lang="en-US" sz="1000" dirty="0" smtClean="0"/>
          </a:p>
          <a:p>
            <a:pPr lvl="1"/>
            <a:endParaRPr lang="en-US" sz="1000" dirty="0" smtClean="0"/>
          </a:p>
          <a:p>
            <a:r>
              <a:rPr lang="en-US" sz="1000" dirty="0"/>
              <a:t> 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889022"/>
            <a:ext cx="6358512" cy="282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www.curtisswrightds.com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- Defense Solutions Slide Template with Instructions Widescreen Nov2015">
  <a:themeElements>
    <a:clrScheme name="Custom 5">
      <a:dk1>
        <a:sysClr val="windowText" lastClr="000000"/>
      </a:dk1>
      <a:lt1>
        <a:sysClr val="window" lastClr="FFFFFF"/>
      </a:lt1>
      <a:dk2>
        <a:srgbClr val="717375"/>
      </a:dk2>
      <a:lt2>
        <a:srgbClr val="FFFFFF"/>
      </a:lt2>
      <a:accent1>
        <a:srgbClr val="717375"/>
      </a:accent1>
      <a:accent2>
        <a:srgbClr val="E3173E"/>
      </a:accent2>
      <a:accent3>
        <a:srgbClr val="000000"/>
      </a:accent3>
      <a:accent4>
        <a:srgbClr val="005596"/>
      </a:accent4>
      <a:accent5>
        <a:srgbClr val="007F7B"/>
      </a:accent5>
      <a:accent6>
        <a:srgbClr val="FBAA2F"/>
      </a:accent6>
      <a:hlink>
        <a:srgbClr val="E3173E"/>
      </a:hlink>
      <a:folHlink>
        <a:srgbClr val="717375"/>
      </a:folHlink>
    </a:clrScheme>
    <a:fontScheme name="Curtiss-Wrigh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58A9292-E825-42E8-A9C5-0D8E546B8676}" vid="{F574712F-9149-4930-83D5-9B1D6C464294}"/>
    </a:ext>
  </a:extLst>
</a:theme>
</file>

<file path=ppt/theme/theme2.xml><?xml version="1.0" encoding="utf-8"?>
<a:theme xmlns:a="http://schemas.openxmlformats.org/drawingml/2006/main" name="1_Template v2">
  <a:themeElements>
    <a:clrScheme name="Custom 5">
      <a:dk1>
        <a:sysClr val="windowText" lastClr="000000"/>
      </a:dk1>
      <a:lt1>
        <a:sysClr val="window" lastClr="FFFFFF"/>
      </a:lt1>
      <a:dk2>
        <a:srgbClr val="717375"/>
      </a:dk2>
      <a:lt2>
        <a:srgbClr val="FFFFFF"/>
      </a:lt2>
      <a:accent1>
        <a:srgbClr val="717375"/>
      </a:accent1>
      <a:accent2>
        <a:srgbClr val="E3173E"/>
      </a:accent2>
      <a:accent3>
        <a:srgbClr val="000000"/>
      </a:accent3>
      <a:accent4>
        <a:srgbClr val="005596"/>
      </a:accent4>
      <a:accent5>
        <a:srgbClr val="007F7B"/>
      </a:accent5>
      <a:accent6>
        <a:srgbClr val="FBAA2F"/>
      </a:accent6>
      <a:hlink>
        <a:srgbClr val="E3173E"/>
      </a:hlink>
      <a:folHlink>
        <a:srgbClr val="717375"/>
      </a:folHlink>
    </a:clrScheme>
    <a:fontScheme name="Curtiss-Wrigh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58A9292-E825-42E8-A9C5-0D8E546B8676}" vid="{328625AA-9BF8-4259-80B5-B3C13620C0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BookClub_Crosstalk</Template>
  <TotalTime>1844</TotalTime>
  <Words>486</Words>
  <Application>Microsoft Office PowerPoint</Application>
  <PresentationFormat>On-screen Show (16:9)</PresentationFormat>
  <Paragraphs>81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Wingdings</vt:lpstr>
      <vt:lpstr>TEMPLATE - Defense Solutions Slide Template with Instructions Widescreen Nov2015</vt:lpstr>
      <vt:lpstr>1_Template v2</vt:lpstr>
      <vt:lpstr>TMP431 Debug</vt:lpstr>
      <vt:lpstr>Revision History</vt:lpstr>
      <vt:lpstr>Problem Statement</vt:lpstr>
      <vt:lpstr>General setup description</vt:lpstr>
      <vt:lpstr>Issue 1</vt:lpstr>
      <vt:lpstr>Issue 2</vt:lpstr>
      <vt:lpstr>The End</vt:lpstr>
    </vt:vector>
  </TitlesOfParts>
  <Company>Curtiss-Wright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Abrol, Sumeet</dc:creator>
  <cp:lastModifiedBy>Cosmin Calinescu</cp:lastModifiedBy>
  <cp:revision>542</cp:revision>
  <dcterms:created xsi:type="dcterms:W3CDTF">2017-01-26T17:15:03Z</dcterms:created>
  <dcterms:modified xsi:type="dcterms:W3CDTF">2019-05-06T21:34:47Z</dcterms:modified>
</cp:coreProperties>
</file>