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0DB3"/>
    <a:srgbClr val="AAAAAA"/>
    <a:srgbClr val="D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718" autoAdjust="0"/>
  </p:normalViewPr>
  <p:slideViewPr>
    <p:cSldViewPr snapToGrid="0">
      <p:cViewPr>
        <p:scale>
          <a:sx n="94" d="100"/>
          <a:sy n="94" d="100"/>
        </p:scale>
        <p:origin x="-700" y="-48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10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62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Information – Selective Disclosure</a:t>
            </a:r>
            <a:endParaRPr lang="en-US" sz="800" dirty="0"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Information – Selective Disclosure</a:t>
            </a:r>
            <a:endParaRPr lang="en-US" sz="800" dirty="0"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Information – Selective Disclosure</a:t>
            </a:r>
            <a:endParaRPr lang="en-US" sz="800" dirty="0"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Information – Selective Disclosure</a:t>
            </a:r>
            <a:endParaRPr lang="en-US" sz="8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28" r:id="rId5"/>
    <p:sldLayoutId id="2147483741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Range and Velocity accuracy in FMCW radar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06088-BF21-4FD5-870B-675EAADE47B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Accuracy (</a:t>
            </a:r>
            <a:r>
              <a:rPr lang="en-US" sz="1600" dirty="0" smtClean="0"/>
              <a:t>range/velocity) </a:t>
            </a:r>
            <a:r>
              <a:rPr lang="en-US" sz="1600" dirty="0"/>
              <a:t>is dependent upon SNR and the corresponding resolution. The actual achieved accuracy would also depend upon the FFT size.</a:t>
            </a:r>
          </a:p>
          <a:p>
            <a:r>
              <a:rPr lang="en-US" sz="1600" dirty="0"/>
              <a:t>The formula for accuracy in general is </a:t>
            </a:r>
            <a:endParaRPr lang="en-US" sz="1600" dirty="0" smtClean="0"/>
          </a:p>
          <a:p>
            <a:pPr marL="627062" lvl="2" indent="0">
              <a:buNone/>
            </a:pPr>
            <a:r>
              <a:rPr lang="en-US" i="1" dirty="0" smtClean="0"/>
              <a:t>Accuracy </a:t>
            </a:r>
            <a:r>
              <a:rPr lang="en-US" i="1" dirty="0"/>
              <a:t>= Resolution / </a:t>
            </a:r>
            <a:r>
              <a:rPr lang="en-US" i="1" dirty="0" err="1"/>
              <a:t>sqrt</a:t>
            </a:r>
            <a:r>
              <a:rPr lang="en-US" i="1" dirty="0"/>
              <a:t> (2 x SNR). </a:t>
            </a:r>
            <a:endParaRPr lang="en-US" i="1" dirty="0" smtClean="0"/>
          </a:p>
          <a:p>
            <a:endParaRPr lang="en-US" sz="1600" dirty="0" smtClean="0"/>
          </a:p>
          <a:p>
            <a:r>
              <a:rPr lang="en-US" sz="1600" dirty="0"/>
              <a:t>Range resolution (</a:t>
            </a:r>
            <a:r>
              <a:rPr lang="en-US" sz="1600" dirty="0" err="1"/>
              <a:t>dres</a:t>
            </a:r>
            <a:r>
              <a:rPr lang="en-US" sz="1600" dirty="0"/>
              <a:t>) depends on the </a:t>
            </a:r>
            <a:r>
              <a:rPr lang="en-US" sz="1600" dirty="0" smtClean="0"/>
              <a:t>RF bandwidth </a:t>
            </a:r>
            <a:r>
              <a:rPr lang="en-US" sz="1600" dirty="0"/>
              <a:t>(B</a:t>
            </a:r>
            <a:r>
              <a:rPr lang="en-US" sz="1600" dirty="0" smtClean="0"/>
              <a:t>) and is given by</a:t>
            </a:r>
          </a:p>
          <a:p>
            <a:pPr marL="974725" lvl="3" indent="0">
              <a:buNone/>
            </a:pPr>
            <a:r>
              <a:rPr lang="en-US" sz="1600" dirty="0" smtClean="0"/>
              <a:t> </a:t>
            </a:r>
            <a:r>
              <a:rPr lang="en-US" sz="1600" dirty="0" err="1" smtClean="0"/>
              <a:t>R</a:t>
            </a:r>
            <a:r>
              <a:rPr lang="en-US" sz="1000" dirty="0" err="1" smtClean="0"/>
              <a:t>res</a:t>
            </a:r>
            <a:r>
              <a:rPr lang="en-US" sz="1600" dirty="0" smtClean="0"/>
              <a:t>= </a:t>
            </a:r>
            <a:r>
              <a:rPr lang="en-US" sz="1600" dirty="0"/>
              <a:t>𝒄/𝟐B</a:t>
            </a:r>
          </a:p>
          <a:p>
            <a:r>
              <a:rPr lang="en-US" sz="1400" dirty="0" smtClean="0"/>
              <a:t>The </a:t>
            </a:r>
            <a:r>
              <a:rPr lang="en-US" sz="1400" dirty="0"/>
              <a:t>velocity resolution of the radar is inversely proportional to </a:t>
            </a:r>
            <a:r>
              <a:rPr lang="en-US" sz="1400" dirty="0" smtClean="0"/>
              <a:t>the chirp duration </a:t>
            </a:r>
            <a:r>
              <a:rPr lang="en-US" sz="1400" dirty="0"/>
              <a:t>time </a:t>
            </a:r>
            <a:r>
              <a:rPr lang="en-US" sz="1400" dirty="0" smtClean="0"/>
              <a:t>and number of chirps in the frame and </a:t>
            </a:r>
            <a:r>
              <a:rPr lang="en-US" sz="1400" dirty="0"/>
              <a:t>is given </a:t>
            </a:r>
            <a:r>
              <a:rPr lang="en-US" sz="1400" dirty="0" smtClean="0"/>
              <a:t>by:</a:t>
            </a:r>
          </a:p>
          <a:p>
            <a:pPr marL="974725" lvl="3" indent="0">
              <a:buNone/>
            </a:pPr>
            <a:r>
              <a:rPr lang="en-US" sz="1600" dirty="0" smtClean="0"/>
              <a:t> V𝐫𝐞𝐬 </a:t>
            </a:r>
            <a:r>
              <a:rPr lang="en-US" sz="1600" dirty="0"/>
              <a:t>= 𝛌 </a:t>
            </a:r>
            <a:r>
              <a:rPr lang="en-US" sz="1600" dirty="0" smtClean="0"/>
              <a:t>/ (𝟐</a:t>
            </a:r>
            <a:r>
              <a:rPr lang="en-US" sz="1600" dirty="0" err="1" smtClean="0"/>
              <a:t>N</a:t>
            </a:r>
            <a:r>
              <a:rPr lang="en-US" sz="1100" dirty="0" err="1" smtClean="0"/>
              <a:t>chirp</a:t>
            </a:r>
            <a:r>
              <a:rPr lang="en-US" sz="1600" smtClean="0"/>
              <a:t>𝐓</a:t>
            </a:r>
            <a:r>
              <a:rPr lang="en-US" sz="1050" dirty="0" smtClean="0"/>
              <a:t>c)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SNR calculation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100" dirty="0" smtClean="0"/>
                  <a:t>SNR of the ADC sample is related to the transmit power, propagation loss, RCS of the target and thermal noise level in the received chain and the ADC sampling rate.  </a:t>
                </a:r>
              </a:p>
              <a:p>
                <a:r>
                  <a:rPr lang="en-US" sz="1100" dirty="0" smtClean="0"/>
                  <a:t>After 1D FFT, there will be processing gain from range FFT.</a:t>
                </a:r>
              </a:p>
              <a:p>
                <a:r>
                  <a:rPr lang="en-US" sz="1100" dirty="0" smtClean="0"/>
                  <a:t>After 2D FFT, there will be processing gain from Doppler FFT</a:t>
                </a:r>
              </a:p>
              <a:p>
                <a:r>
                  <a:rPr lang="en-US" sz="1100" dirty="0" smtClean="0"/>
                  <a:t>Also there will be some gain when detection with combined antennas. </a:t>
                </a:r>
              </a:p>
              <a:p>
                <a:r>
                  <a:rPr lang="en-US" sz="1100" dirty="0" smtClean="0"/>
                  <a:t>At the end, the SNR of the whole system can be listed as</a:t>
                </a:r>
              </a:p>
              <a:p>
                <a:pPr marL="974725" lvl="3" indent="0">
                  <a:buNone/>
                </a:pPr>
                <a:r>
                  <a:rPr lang="en-US" sz="1200" dirty="0" smtClean="0"/>
                  <a:t>SNR</a:t>
                </a:r>
                <a14:m>
                  <m:oMath xmlns:m="http://schemas.openxmlformats.org/officeDocument/2006/math">
                    <m:r>
                      <a:rPr lang="en-US" sz="1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200" i="1" smtClean="0">
                            <a:latin typeface="Cambria Math"/>
                          </a:rPr>
                        </m:ctrlPr>
                      </m:fPr>
                      <m:num>
                        <m:limUpp>
                          <m:limUppPr>
                            <m:ctrlPr>
                              <a:rPr lang="en-US" sz="1200" i="1" smtClean="0">
                                <a:latin typeface="Cambria Math"/>
                              </a:rPr>
                            </m:ctrlPr>
                          </m:limUppPr>
                          <m:e>
                            <m:groupChr>
                              <m:groupChrPr>
                                <m:chr m:val="⏞"/>
                                <m:pos m:val="top"/>
                                <m:vertJc m:val="bot"/>
                                <m:ctrlPr>
                                  <a:rPr lang="en-US" sz="1200" i="1" smtClean="0">
                                    <a:latin typeface="Cambria Math"/>
                                  </a:rPr>
                                </m:ctrlPr>
                              </m:groupChrP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𝑅𝐶𝑆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 ×</m:t>
                                </m:r>
                                <m:f>
                                  <m:fPr>
                                    <m:ctrlPr>
                                      <a:rPr lang="en-US" sz="12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𝑃</m:t>
                                        </m:r>
                                      </m:e>
                                      <m:sub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𝐺</m:t>
                                        </m:r>
                                      </m:e>
                                      <m:sub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𝑡𝑥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𝐺</m:t>
                                        </m:r>
                                      </m:e>
                                      <m:sub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𝑟𝑥</m:t>
                                        </m:r>
                                      </m:sub>
                                    </m:sSub>
                                    <m:sSup>
                                      <m:sSup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𝜆</m:t>
                                        </m:r>
                                      </m:e>
                                      <m:sup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sz="1200" i="1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200" i="1">
                                                <a:latin typeface="Cambria Math"/>
                                                <a:ea typeface="Cambria Math"/>
                                              </a:rPr>
                                              <m:t>4</m:t>
                                            </m:r>
                                            <m:r>
                                              <a:rPr lang="en-US" sz="1200" i="1">
                                                <a:latin typeface="Cambria Math"/>
                                                <a:ea typeface="Cambria Math"/>
                                              </a:rPr>
                                              <m:t>𝜋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𝑅</m:t>
                                        </m:r>
                                      </m:e>
                                      <m:sup>
                                        <m:r>
                                          <a:rPr lang="en-US" sz="1200" i="1">
                                            <a:latin typeface="Cambria Math"/>
                                            <a:ea typeface="Cambria Math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groupChr>
                          </m:e>
                          <m:lim>
                            <m:sSub>
                              <m:sSubPr>
                                <m:ctrlPr>
                                  <a:rPr lang="en-US" sz="12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1200" i="1">
                                    <a:latin typeface="Cambria Math"/>
                                  </a:rPr>
                                  <m:t>𝑟</m:t>
                                </m:r>
                              </m:sub>
                            </m:sSub>
                          </m:lim>
                        </m:limUpp>
                        <m:r>
                          <a:rPr lang="en-US" sz="1200" i="1" smtClean="0"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en-US" sz="120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r>
                          <a:rPr lang="en-US" sz="1200" b="0" i="1" smtClean="0">
                            <a:latin typeface="Cambria Math"/>
                          </a:rPr>
                          <m:t>0.9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𝐵</m:t>
                            </m:r>
                          </m:sub>
                        </m:sSub>
                        <m:sSub>
                          <m:sSubPr>
                            <m:ctrlPr>
                              <a:rPr lang="en-US" sz="1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en-US" sz="1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𝐹</m:t>
                            </m:r>
                          </m:sub>
                        </m:sSub>
                      </m:den>
                    </m:f>
                    <m:r>
                      <a:rPr lang="en-US" sz="1200" b="0" i="1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US" sz="12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𝑎𝑑𝑐</m:t>
                        </m:r>
                      </m:sub>
                    </m:sSub>
                    <m:r>
                      <a:rPr lang="en-US" sz="1200" b="0" i="1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US" sz="12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𝑐h𝑖𝑟𝑝</m:t>
                        </m:r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_</m:t>
                        </m:r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𝑙𝑜𝑜𝑝𝑠</m:t>
                        </m:r>
                      </m:sub>
                    </m:sSub>
                    <m:r>
                      <a:rPr lang="en-US" sz="1200" b="0" i="1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US" sz="12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US" sz="1200" b="0" i="1" smtClean="0">
                            <a:latin typeface="Cambria Math"/>
                            <a:ea typeface="Cambria Math"/>
                          </a:rPr>
                          <m:t>𝑎𝑛𝑡</m:t>
                        </m:r>
                      </m:sub>
                    </m:sSub>
                  </m:oMath>
                </a14:m>
                <a:endParaRPr lang="en-US" sz="1200" dirty="0" smtClean="0"/>
              </a:p>
              <a:p>
                <a:pPr marL="0" indent="0">
                  <a:buNone/>
                </a:pPr>
                <a:r>
                  <a:rPr lang="en-US" sz="1100" dirty="0" smtClean="0"/>
                  <a:t>Where P</a:t>
                </a:r>
                <a:r>
                  <a:rPr lang="en-US" sz="900" dirty="0"/>
                  <a:t>t</a:t>
                </a:r>
                <a:r>
                  <a:rPr lang="en-US" sz="1100" dirty="0" smtClean="0"/>
                  <a:t> is the transmit power; </a:t>
                </a:r>
                <a:r>
                  <a:rPr lang="en-US" sz="1100" dirty="0" err="1" smtClean="0"/>
                  <a:t>G</a:t>
                </a:r>
                <a:r>
                  <a:rPr lang="en-US" sz="900" dirty="0" err="1"/>
                  <a:t>tx</a:t>
                </a:r>
                <a:r>
                  <a:rPr lang="en-US" sz="900" dirty="0"/>
                  <a:t> </a:t>
                </a:r>
                <a:r>
                  <a:rPr lang="en-US" sz="1100" dirty="0" smtClean="0"/>
                  <a:t>is the transmit antenna gain; </a:t>
                </a:r>
                <a:r>
                  <a:rPr lang="en-US" sz="1100" dirty="0" err="1" smtClean="0"/>
                  <a:t>G</a:t>
                </a:r>
                <a:r>
                  <a:rPr lang="en-US" sz="900" dirty="0" err="1" smtClean="0"/>
                  <a:t>rx</a:t>
                </a:r>
                <a:r>
                  <a:rPr lang="en-US" sz="1100" dirty="0" smtClean="0"/>
                  <a:t> is the receive antenna gain; </a:t>
                </a:r>
                <a14:m>
                  <m:oMath xmlns:m="http://schemas.openxmlformats.org/officeDocument/2006/math">
                    <m:r>
                      <a:rPr lang="en-US" sz="1100" i="1" smtClean="0">
                        <a:latin typeface="Cambria Math"/>
                        <a:ea typeface="Cambria Math"/>
                      </a:rPr>
                      <m:t>𝜆</m:t>
                    </m:r>
                  </m:oMath>
                </a14:m>
                <a:r>
                  <a:rPr lang="en-US" sz="1100" dirty="0" smtClean="0"/>
                  <a:t> is wavelength; R is the target distance; the K</a:t>
                </a:r>
                <a:r>
                  <a:rPr lang="en-US" sz="900" dirty="0"/>
                  <a:t>B</a:t>
                </a:r>
                <a:r>
                  <a:rPr lang="en-US" sz="1100" dirty="0" smtClean="0"/>
                  <a:t> </a:t>
                </a:r>
                <a:r>
                  <a:rPr lang="en-US" sz="1100" dirty="0"/>
                  <a:t>is the Boltzmann constant equal to 1.38x10</a:t>
                </a:r>
                <a:r>
                  <a:rPr lang="en-US" sz="1100" baseline="30000" dirty="0"/>
                  <a:t>-23</a:t>
                </a:r>
                <a:r>
                  <a:rPr lang="en-US" sz="1100" dirty="0"/>
                  <a:t> </a:t>
                </a:r>
                <a:r>
                  <a:rPr lang="en-US" sz="1100" i="1" dirty="0"/>
                  <a:t>J/K</a:t>
                </a:r>
                <a:r>
                  <a:rPr lang="en-US" sz="1100" dirty="0"/>
                  <a:t>, </a:t>
                </a:r>
                <a:r>
                  <a:rPr lang="en-US" sz="1100" i="1" dirty="0"/>
                  <a:t>T</a:t>
                </a:r>
                <a:r>
                  <a:rPr lang="en-US" sz="1100" i="1" baseline="-25000" dirty="0"/>
                  <a:t>0</a:t>
                </a:r>
                <a:r>
                  <a:rPr lang="en-US" sz="1100" dirty="0"/>
                  <a:t> is the absolute ambient temperature in </a:t>
                </a:r>
                <a:r>
                  <a:rPr lang="en-US" sz="1100" i="1" dirty="0" smtClean="0"/>
                  <a:t>K; N</a:t>
                </a:r>
                <a:r>
                  <a:rPr lang="en-US" sz="900" dirty="0"/>
                  <a:t>F</a:t>
                </a:r>
                <a:r>
                  <a:rPr lang="en-US" sz="1100" i="1" dirty="0" smtClean="0"/>
                  <a:t> is the noise figure; </a:t>
                </a:r>
                <a:r>
                  <a:rPr lang="en-US" sz="1100" i="1" dirty="0" err="1" smtClean="0"/>
                  <a:t>T</a:t>
                </a:r>
                <a:r>
                  <a:rPr lang="en-US" sz="900" dirty="0" err="1"/>
                  <a:t>s</a:t>
                </a:r>
                <a:r>
                  <a:rPr lang="en-US" sz="900" dirty="0"/>
                  <a:t> </a:t>
                </a:r>
                <a:r>
                  <a:rPr lang="en-US" sz="1100" i="1" dirty="0" smtClean="0"/>
                  <a:t>the ADC sample duration, </a:t>
                </a:r>
                <a:r>
                  <a:rPr lang="en-US" sz="1100" i="1" dirty="0" err="1" smtClean="0"/>
                  <a:t>N</a:t>
                </a:r>
                <a:r>
                  <a:rPr lang="en-US" sz="900" dirty="0" err="1"/>
                  <a:t>adc</a:t>
                </a:r>
                <a:r>
                  <a:rPr lang="en-US" sz="1100" i="1" dirty="0" smtClean="0"/>
                  <a:t> is the number of ADC samples per chirp.  </a:t>
                </a:r>
                <a:r>
                  <a:rPr lang="en-US" sz="1100" dirty="0" err="1" smtClean="0"/>
                  <a:t>N</a:t>
                </a:r>
                <a:r>
                  <a:rPr lang="en-US" sz="900" i="1" dirty="0" err="1" smtClean="0"/>
                  <a:t>chirp_loops</a:t>
                </a:r>
                <a:r>
                  <a:rPr lang="en-US" sz="900" i="1" dirty="0" smtClean="0"/>
                  <a:t> </a:t>
                </a:r>
                <a:r>
                  <a:rPr lang="en-US" sz="1100" dirty="0"/>
                  <a:t>is the number of chirp per frame; </a:t>
                </a:r>
                <a:r>
                  <a:rPr lang="en-US" sz="1100" dirty="0" err="1"/>
                  <a:t>N</a:t>
                </a:r>
                <a:r>
                  <a:rPr lang="en-US" sz="900" i="1" dirty="0" err="1" smtClean="0"/>
                  <a:t>ant</a:t>
                </a:r>
                <a:r>
                  <a:rPr lang="en-US" sz="900" i="1" dirty="0" smtClean="0"/>
                  <a:t> </a:t>
                </a:r>
                <a:r>
                  <a:rPr lang="en-US" sz="1100" dirty="0"/>
                  <a:t>is the total number of visual antennas.</a:t>
                </a:r>
              </a:p>
              <a:p>
                <a:pPr marL="0" indent="0">
                  <a:buNone/>
                </a:pPr>
                <a:endParaRPr lang="en-US" sz="1100" dirty="0" smtClean="0"/>
              </a:p>
              <a:p>
                <a:r>
                  <a:rPr lang="en-US" sz="1100" dirty="0" smtClean="0"/>
                  <a:t>But there will be also some system loss need to be considered, like </a:t>
                </a:r>
                <a:r>
                  <a:rPr lang="en-US" sz="1100" dirty="0" err="1"/>
                  <a:t>R</a:t>
                </a:r>
                <a:r>
                  <a:rPr lang="en-US" sz="1100" dirty="0" err="1" smtClean="0"/>
                  <a:t>adome</a:t>
                </a:r>
                <a:r>
                  <a:rPr lang="en-US" sz="1100" dirty="0" smtClean="0"/>
                  <a:t>, non-coherent combination among antennas, quantization loss and etc.</a:t>
                </a:r>
              </a:p>
              <a:p>
                <a:r>
                  <a:rPr lang="en-US" sz="1100" dirty="0" smtClean="0"/>
                  <a:t>In the above calculation, only the thermal noise is considered for SNR calculation. </a:t>
                </a:r>
                <a:endParaRPr lang="en-US" sz="1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0521C-F793-4067-BB07-C7AF74E21EF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9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73739</TotalTime>
  <Words>401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FinalPowerpoint</vt:lpstr>
      <vt:lpstr>Range and Velocity accuracy in FMCW radar system</vt:lpstr>
      <vt:lpstr>Accuracy</vt:lpstr>
      <vt:lpstr>SNR calculation 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Yang, Zigang</cp:lastModifiedBy>
  <cp:revision>408</cp:revision>
  <dcterms:created xsi:type="dcterms:W3CDTF">2007-12-19T20:51:45Z</dcterms:created>
  <dcterms:modified xsi:type="dcterms:W3CDTF">2020-04-16T18:47:26Z</dcterms:modified>
</cp:coreProperties>
</file>