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23" r:id="rId1"/>
  </p:sldMasterIdLst>
  <p:notesMasterIdLst>
    <p:notesMasterId r:id="rId4"/>
  </p:notesMasterIdLst>
  <p:handoutMasterIdLst>
    <p:handoutMasterId r:id="rId5"/>
  </p:handoutMasterIdLst>
  <p:sldIdLst>
    <p:sldId id="313" r:id="rId2"/>
    <p:sldId id="314" r:id="rId3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Arial" charset="0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Arial" charset="0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Arial" charset="0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Arial" charset="0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CC"/>
    <a:srgbClr val="DE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9" autoAdjust="0"/>
    <p:restoredTop sz="72855" autoAdjust="0"/>
  </p:normalViewPr>
  <p:slideViewPr>
    <p:cSldViewPr snapToGrid="0" snapToObjects="1">
      <p:cViewPr varScale="1">
        <p:scale>
          <a:sx n="105" d="100"/>
          <a:sy n="105" d="100"/>
        </p:scale>
        <p:origin x="348" y="114"/>
      </p:cViewPr>
      <p:guideLst>
        <p:guide orient="horz" pos="216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1" d="100"/>
          <a:sy n="51" d="100"/>
        </p:scale>
        <p:origin x="-2850" y="-96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fld id="{D0C338AA-F8D8-4E69-8C98-C23798FAAD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3548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fld id="{C99D96E2-8E0F-4ACE-B526-E157A2CAC5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5398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8DCD7A9-E666-4828-8B3E-324B9BEDCBB5}" type="datetimeFigureOut">
              <a:rPr kumimoji="1" lang="ja-JP" altLang="en-US" smtClean="0"/>
              <a:t>2015/8/25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9EB34-E369-4A08-B2BD-1E7609CDCC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575380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D7A9-E666-4828-8B3E-324B9BEDCBB5}" type="datetimeFigureOut">
              <a:rPr kumimoji="1" lang="ja-JP" altLang="en-US" smtClean="0"/>
              <a:t>2015/8/25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9EB34-E369-4A08-B2BD-1E7609CDCC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084628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D7A9-E666-4828-8B3E-324B9BEDCBB5}" type="datetimeFigureOut">
              <a:rPr kumimoji="1" lang="ja-JP" altLang="en-US" smtClean="0"/>
              <a:t>2015/8/25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9EB34-E369-4A08-B2BD-1E7609CDCC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189094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D7A9-E666-4828-8B3E-324B9BEDCBB5}" type="datetimeFigureOut">
              <a:rPr kumimoji="1" lang="ja-JP" altLang="en-US" smtClean="0"/>
              <a:t>2015/8/25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9EB34-E369-4A08-B2BD-1E7609CDCC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768640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D7A9-E666-4828-8B3E-324B9BEDCBB5}" type="datetimeFigureOut">
              <a:rPr kumimoji="1" lang="ja-JP" altLang="en-US" smtClean="0"/>
              <a:t>2015/8/25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9EB34-E369-4A08-B2BD-1E7609CDCC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59825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D7A9-E666-4828-8B3E-324B9BEDCBB5}" type="datetimeFigureOut">
              <a:rPr kumimoji="1" lang="ja-JP" altLang="en-US" smtClean="0"/>
              <a:t>2015/8/25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9EB34-E369-4A08-B2BD-1E7609CDCC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282774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D7A9-E666-4828-8B3E-324B9BEDCBB5}" type="datetimeFigureOut">
              <a:rPr kumimoji="1" lang="ja-JP" altLang="en-US" smtClean="0"/>
              <a:t>2015/8/25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9EB34-E369-4A08-B2BD-1E7609CDCC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58472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D7A9-E666-4828-8B3E-324B9BEDCBB5}" type="datetimeFigureOut">
              <a:rPr kumimoji="1" lang="ja-JP" altLang="en-US" smtClean="0"/>
              <a:t>2015/8/25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9EB34-E369-4A08-B2BD-1E7609CDCC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689227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D7A9-E666-4828-8B3E-324B9BEDCBB5}" type="datetimeFigureOut">
              <a:rPr kumimoji="1" lang="ja-JP" altLang="en-US" smtClean="0"/>
              <a:t>2015/8/25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9EB34-E369-4A08-B2BD-1E7609CDCC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205419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D7A9-E666-4828-8B3E-324B9BEDCBB5}" type="datetimeFigureOut">
              <a:rPr kumimoji="1" lang="ja-JP" altLang="en-US" smtClean="0"/>
              <a:t>2015/8/25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9EB34-E369-4A08-B2BD-1E7609CDCC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289309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D7A9-E666-4828-8B3E-324B9BEDCBB5}" type="datetimeFigureOut">
              <a:rPr kumimoji="1" lang="ja-JP" altLang="en-US" smtClean="0"/>
              <a:t>2015/8/25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99EB34-E369-4A08-B2BD-1E7609CDCC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763029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8DCD7A9-E666-4828-8B3E-324B9BEDCBB5}" type="datetimeFigureOut">
              <a:rPr kumimoji="1" lang="ja-JP" altLang="en-US" smtClean="0"/>
              <a:t>2015/8/25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4099EB34-E369-4A08-B2BD-1E7609CDCC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altLang="ja-JP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altLang="ja-JP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" name="Rectangle 21"/>
          <p:cNvSpPr/>
          <p:nvPr userDrawn="1"/>
        </p:nvSpPr>
        <p:spPr>
          <a:xfrm>
            <a:off x="0" y="6321425"/>
            <a:ext cx="8810625" cy="466725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altLang="ja-JP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pic>
        <p:nvPicPr>
          <p:cNvPr id="11" name="Picture 8" descr="ti_logo_powerpoint_1_line.pn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en-US" sz="800" dirty="0">
                <a:ea typeface="+mn-ea"/>
                <a:cs typeface="+mn-cs"/>
              </a:rPr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3062818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  <p:sldLayoutId id="2147484431" r:id="rId8"/>
    <p:sldLayoutId id="2147484432" r:id="rId9"/>
    <p:sldLayoutId id="2147484433" r:id="rId10"/>
    <p:sldLayoutId id="2147484434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1"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4" name="直線コネクタ 133"/>
          <p:cNvCxnSpPr/>
          <p:nvPr/>
        </p:nvCxnSpPr>
        <p:spPr>
          <a:xfrm>
            <a:off x="723900" y="6867525"/>
            <a:ext cx="5214938" cy="1588"/>
          </a:xfrm>
          <a:prstGeom prst="line">
            <a:avLst/>
          </a:prstGeom>
          <a:ln w="222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1084549" y="2779778"/>
            <a:ext cx="980117" cy="165963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364" name="テキスト ボックス 122"/>
          <p:cNvSpPr txBox="1">
            <a:spLocks noChangeArrowheads="1"/>
          </p:cNvSpPr>
          <p:nvPr/>
        </p:nvSpPr>
        <p:spPr bwMode="auto">
          <a:xfrm>
            <a:off x="7270673" y="3242944"/>
            <a:ext cx="15167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200" b="1" dirty="0" smtClean="0">
                <a:solidFill>
                  <a:srgbClr val="FF0000"/>
                </a:solidFill>
              </a:rPr>
              <a:t>Liquid sensing</a:t>
            </a:r>
          </a:p>
          <a:p>
            <a:r>
              <a:rPr lang="en-US" altLang="ja-JP" sz="1200" b="1" dirty="0" smtClean="0">
                <a:solidFill>
                  <a:srgbClr val="FF0000"/>
                </a:solidFill>
              </a:rPr>
              <a:t>tank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×2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ch</a:t>
            </a:r>
            <a:r>
              <a:rPr lang="ja-JP" altLang="en-US" sz="1200" b="1" dirty="0" smtClean="0">
                <a:solidFill>
                  <a:srgbClr val="FF0000"/>
                </a:solidFill>
              </a:rPr>
              <a:t>　</a:t>
            </a:r>
            <a:endParaRPr lang="en-US" altLang="ja-JP" sz="1200" b="1" dirty="0" smtClean="0">
              <a:solidFill>
                <a:srgbClr val="FF0000"/>
              </a:solidFill>
            </a:endParaRPr>
          </a:p>
          <a:p>
            <a:r>
              <a:rPr lang="en-US" altLang="ja-JP" sz="1200" b="1" dirty="0" smtClean="0">
                <a:solidFill>
                  <a:srgbClr val="FF0000"/>
                </a:solidFill>
              </a:rPr>
              <a:t>tube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×6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ch</a:t>
            </a:r>
            <a:r>
              <a:rPr lang="ja-JP" altLang="en-US" sz="1200" b="1" dirty="0" smtClean="0">
                <a:solidFill>
                  <a:srgbClr val="FF0000"/>
                </a:solidFill>
              </a:rPr>
              <a:t>　</a:t>
            </a:r>
            <a:endParaRPr lang="en-US" altLang="ja-JP" sz="1200" b="1" dirty="0" smtClean="0">
              <a:solidFill>
                <a:srgbClr val="FF0000"/>
              </a:solidFill>
            </a:endParaRPr>
          </a:p>
          <a:p>
            <a:r>
              <a:rPr lang="en-US" altLang="ja-JP" sz="1200" b="1" dirty="0" smtClean="0">
                <a:solidFill>
                  <a:srgbClr val="FF0000"/>
                </a:solidFill>
              </a:rPr>
              <a:t>Total:8ch</a:t>
            </a:r>
            <a:endParaRPr lang="ja-JP" altLang="en-US" sz="1200" b="1" dirty="0">
              <a:solidFill>
                <a:srgbClr val="FF0000"/>
              </a:solidFill>
            </a:endParaRPr>
          </a:p>
        </p:txBody>
      </p:sp>
      <p:pic>
        <p:nvPicPr>
          <p:cNvPr id="128" name="図 127" descr="10010004903111515158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38268" y="2097655"/>
            <a:ext cx="836168" cy="704523"/>
          </a:xfrm>
          <a:prstGeom prst="rect">
            <a:avLst/>
          </a:prstGeom>
        </p:spPr>
      </p:pic>
      <p:pic>
        <p:nvPicPr>
          <p:cNvPr id="133" name="図 132" descr="10010004903111515158_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3009" y="769012"/>
            <a:ext cx="1026687" cy="865048"/>
          </a:xfrm>
          <a:prstGeom prst="rect">
            <a:avLst/>
          </a:prstGeom>
        </p:spPr>
      </p:pic>
      <p:pic>
        <p:nvPicPr>
          <p:cNvPr id="137" name="図 136" descr="imagesLZZSR1D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7984" y="3427610"/>
            <a:ext cx="696736" cy="528338"/>
          </a:xfrm>
          <a:prstGeom prst="rect">
            <a:avLst/>
          </a:prstGeom>
        </p:spPr>
      </p:pic>
      <p:grpSp>
        <p:nvGrpSpPr>
          <p:cNvPr id="143" name="グループ化 142"/>
          <p:cNvGrpSpPr/>
          <p:nvPr/>
        </p:nvGrpSpPr>
        <p:grpSpPr>
          <a:xfrm>
            <a:off x="3416854" y="780726"/>
            <a:ext cx="1129555" cy="928762"/>
            <a:chOff x="3933826" y="2653343"/>
            <a:chExt cx="847080" cy="661317"/>
          </a:xfrm>
        </p:grpSpPr>
        <p:sp>
          <p:nvSpPr>
            <p:cNvPr id="68" name="正方形/長方形 67"/>
            <p:cNvSpPr/>
            <p:nvPr/>
          </p:nvSpPr>
          <p:spPr>
            <a:xfrm>
              <a:off x="3933826" y="2696297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38" name="Rectangle 62"/>
            <p:cNvSpPr/>
            <p:nvPr/>
          </p:nvSpPr>
          <p:spPr>
            <a:xfrm>
              <a:off x="4576763" y="2653343"/>
              <a:ext cx="204143" cy="661317"/>
            </a:xfrm>
            <a:prstGeom prst="rect">
              <a:avLst/>
            </a:prstGeom>
            <a:blipFill>
              <a:blip r:embed="rId5" cstate="print"/>
              <a:stretch>
                <a:fillRect l="-3000" t="-3000" r="-3000" b="-3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Metal</a:t>
              </a:r>
              <a:endParaRPr lang="en-US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140" name="正方形/長方形 139"/>
            <p:cNvSpPr/>
            <p:nvPr/>
          </p:nvSpPr>
          <p:spPr>
            <a:xfrm>
              <a:off x="3940821" y="2867024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41" name="正方形/長方形 140"/>
            <p:cNvSpPr/>
            <p:nvPr/>
          </p:nvSpPr>
          <p:spPr>
            <a:xfrm>
              <a:off x="3940821" y="3057525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42" name="正方形/長方形 141"/>
            <p:cNvSpPr/>
            <p:nvPr/>
          </p:nvSpPr>
          <p:spPr>
            <a:xfrm>
              <a:off x="3940821" y="3210717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57" name="テキスト ボックス 55"/>
          <p:cNvSpPr txBox="1">
            <a:spLocks noChangeArrowheads="1"/>
          </p:cNvSpPr>
          <p:nvPr/>
        </p:nvSpPr>
        <p:spPr bwMode="auto">
          <a:xfrm>
            <a:off x="1173761" y="3517420"/>
            <a:ext cx="86216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200" dirty="0"/>
              <a:t>FDC1004</a:t>
            </a:r>
            <a:endParaRPr lang="ja-JP" altLang="en-US" sz="1200" dirty="0"/>
          </a:p>
        </p:txBody>
      </p:sp>
      <p:sp>
        <p:nvSpPr>
          <p:cNvPr id="58" name="正方形/長方形 57"/>
          <p:cNvSpPr/>
          <p:nvPr/>
        </p:nvSpPr>
        <p:spPr>
          <a:xfrm>
            <a:off x="2439947" y="2779833"/>
            <a:ext cx="980117" cy="165963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テキスト ボックス 55"/>
          <p:cNvSpPr txBox="1">
            <a:spLocks noChangeArrowheads="1"/>
          </p:cNvSpPr>
          <p:nvPr/>
        </p:nvSpPr>
        <p:spPr bwMode="auto">
          <a:xfrm>
            <a:off x="2541788" y="3420697"/>
            <a:ext cx="7866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200" dirty="0" smtClean="0"/>
              <a:t>SWITCH</a:t>
            </a:r>
          </a:p>
          <a:p>
            <a:r>
              <a:rPr lang="en-US" altLang="ja-JP" sz="1200" dirty="0" smtClean="0"/>
              <a:t>1:8</a:t>
            </a:r>
          </a:p>
        </p:txBody>
      </p:sp>
      <p:sp>
        <p:nvSpPr>
          <p:cNvPr id="60" name="テキスト ボックス 55"/>
          <p:cNvSpPr txBox="1">
            <a:spLocks noChangeArrowheads="1"/>
          </p:cNvSpPr>
          <p:nvPr/>
        </p:nvSpPr>
        <p:spPr bwMode="auto">
          <a:xfrm>
            <a:off x="5180843" y="3458387"/>
            <a:ext cx="8621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 smtClean="0"/>
              <a:t>×8ch</a:t>
            </a:r>
            <a:endParaRPr lang="ja-JP" altLang="en-US" sz="20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53663" y="194237"/>
            <a:ext cx="2736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The idea of th</a:t>
            </a:r>
            <a:r>
              <a:rPr lang="en-US" altLang="ja-JP" dirty="0" smtClean="0"/>
              <a:t>e </a:t>
            </a:r>
            <a:r>
              <a:rPr lang="en-US" altLang="ja-JP" dirty="0"/>
              <a:t>c</a:t>
            </a:r>
            <a:r>
              <a:rPr kumimoji="1" lang="en-US" altLang="ja-JP" dirty="0" smtClean="0"/>
              <a:t>ustomer</a:t>
            </a:r>
            <a:endParaRPr kumimoji="1" lang="ja-JP" altLang="en-US" dirty="0"/>
          </a:p>
        </p:txBody>
      </p:sp>
      <p:grpSp>
        <p:nvGrpSpPr>
          <p:cNvPr id="63" name="グループ化 62"/>
          <p:cNvGrpSpPr/>
          <p:nvPr/>
        </p:nvGrpSpPr>
        <p:grpSpPr>
          <a:xfrm>
            <a:off x="3412546" y="1985536"/>
            <a:ext cx="1129555" cy="928762"/>
            <a:chOff x="3933826" y="2653343"/>
            <a:chExt cx="847080" cy="661317"/>
          </a:xfrm>
        </p:grpSpPr>
        <p:sp>
          <p:nvSpPr>
            <p:cNvPr id="64" name="正方形/長方形 63"/>
            <p:cNvSpPr/>
            <p:nvPr/>
          </p:nvSpPr>
          <p:spPr>
            <a:xfrm>
              <a:off x="3933826" y="2696297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65" name="Rectangle 62"/>
            <p:cNvSpPr/>
            <p:nvPr/>
          </p:nvSpPr>
          <p:spPr>
            <a:xfrm>
              <a:off x="4576763" y="2653343"/>
              <a:ext cx="204143" cy="661317"/>
            </a:xfrm>
            <a:prstGeom prst="rect">
              <a:avLst/>
            </a:prstGeom>
            <a:blipFill>
              <a:blip r:embed="rId5" cstate="print"/>
              <a:stretch>
                <a:fillRect l="-3000" t="-3000" r="-3000" b="-3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Metal</a:t>
              </a:r>
              <a:endParaRPr lang="en-US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3940821" y="2867024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67" name="正方形/長方形 66"/>
            <p:cNvSpPr/>
            <p:nvPr/>
          </p:nvSpPr>
          <p:spPr>
            <a:xfrm>
              <a:off x="3940821" y="3057525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3940821" y="3210717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94" name="グループ化 93"/>
          <p:cNvGrpSpPr/>
          <p:nvPr/>
        </p:nvGrpSpPr>
        <p:grpSpPr>
          <a:xfrm>
            <a:off x="3416854" y="4366265"/>
            <a:ext cx="1129555" cy="928762"/>
            <a:chOff x="3933826" y="2653343"/>
            <a:chExt cx="847080" cy="661317"/>
          </a:xfrm>
        </p:grpSpPr>
        <p:sp>
          <p:nvSpPr>
            <p:cNvPr id="95" name="正方形/長方形 94"/>
            <p:cNvSpPr/>
            <p:nvPr/>
          </p:nvSpPr>
          <p:spPr>
            <a:xfrm>
              <a:off x="3933826" y="2696297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96" name="Rectangle 62"/>
            <p:cNvSpPr/>
            <p:nvPr/>
          </p:nvSpPr>
          <p:spPr>
            <a:xfrm>
              <a:off x="4576763" y="2653343"/>
              <a:ext cx="204143" cy="661317"/>
            </a:xfrm>
            <a:prstGeom prst="rect">
              <a:avLst/>
            </a:prstGeom>
            <a:blipFill>
              <a:blip r:embed="rId5" cstate="print"/>
              <a:stretch>
                <a:fillRect l="-3000" t="-3000" r="-3000" b="-3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Metal</a:t>
              </a:r>
              <a:endParaRPr lang="en-US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3940821" y="2867024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98" name="正方形/長方形 97"/>
            <p:cNvSpPr/>
            <p:nvPr/>
          </p:nvSpPr>
          <p:spPr>
            <a:xfrm>
              <a:off x="3940821" y="3057525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99" name="正方形/長方形 98"/>
            <p:cNvSpPr/>
            <p:nvPr/>
          </p:nvSpPr>
          <p:spPr>
            <a:xfrm>
              <a:off x="3940821" y="3210717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100" name="グループ化 99"/>
          <p:cNvGrpSpPr/>
          <p:nvPr/>
        </p:nvGrpSpPr>
        <p:grpSpPr>
          <a:xfrm>
            <a:off x="3410736" y="5660272"/>
            <a:ext cx="1129555" cy="928762"/>
            <a:chOff x="3933826" y="2653343"/>
            <a:chExt cx="847080" cy="661317"/>
          </a:xfrm>
        </p:grpSpPr>
        <p:sp>
          <p:nvSpPr>
            <p:cNvPr id="101" name="正方形/長方形 100"/>
            <p:cNvSpPr/>
            <p:nvPr/>
          </p:nvSpPr>
          <p:spPr>
            <a:xfrm>
              <a:off x="3933826" y="2696297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02" name="Rectangle 62"/>
            <p:cNvSpPr/>
            <p:nvPr/>
          </p:nvSpPr>
          <p:spPr>
            <a:xfrm>
              <a:off x="4576763" y="2653343"/>
              <a:ext cx="204143" cy="661317"/>
            </a:xfrm>
            <a:prstGeom prst="rect">
              <a:avLst/>
            </a:prstGeom>
            <a:blipFill>
              <a:blip r:embed="rId5" cstate="print"/>
              <a:stretch>
                <a:fillRect l="-3000" t="-3000" r="-3000" b="-3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Metal</a:t>
              </a:r>
              <a:endParaRPr lang="en-US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103" name="正方形/長方形 102"/>
            <p:cNvSpPr/>
            <p:nvPr/>
          </p:nvSpPr>
          <p:spPr>
            <a:xfrm>
              <a:off x="3940821" y="2867024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04" name="正方形/長方形 103"/>
            <p:cNvSpPr/>
            <p:nvPr/>
          </p:nvSpPr>
          <p:spPr>
            <a:xfrm>
              <a:off x="3940821" y="3057525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05" name="正方形/長方形 104"/>
            <p:cNvSpPr/>
            <p:nvPr/>
          </p:nvSpPr>
          <p:spPr>
            <a:xfrm>
              <a:off x="3940821" y="3210717"/>
              <a:ext cx="642937" cy="71437"/>
            </a:xfrm>
            <a:prstGeom prst="rect">
              <a:avLst/>
            </a:prstGeom>
            <a:solidFill>
              <a:srgbClr val="FF33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cxnSp>
        <p:nvCxnSpPr>
          <p:cNvPr id="10" name="直線コネクタ 9"/>
          <p:cNvCxnSpPr/>
          <p:nvPr/>
        </p:nvCxnSpPr>
        <p:spPr>
          <a:xfrm>
            <a:off x="4069080" y="3054096"/>
            <a:ext cx="0" cy="1111000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右中かっこ 11"/>
          <p:cNvSpPr/>
          <p:nvPr/>
        </p:nvSpPr>
        <p:spPr>
          <a:xfrm>
            <a:off x="4617720" y="609289"/>
            <a:ext cx="557784" cy="60932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テキスト ボックス 122"/>
          <p:cNvSpPr txBox="1">
            <a:spLocks noChangeArrowheads="1"/>
          </p:cNvSpPr>
          <p:nvPr/>
        </p:nvSpPr>
        <p:spPr bwMode="auto">
          <a:xfrm>
            <a:off x="5337538" y="4420532"/>
            <a:ext cx="36628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200" b="1" dirty="0" smtClean="0"/>
              <a:t>The customer is thinking a inexpensive solution that 8sensors are sensed by one FDC1004.</a:t>
            </a:r>
          </a:p>
          <a:p>
            <a:r>
              <a:rPr lang="en-US" altLang="ja-JP" sz="1200" b="1" dirty="0" smtClean="0"/>
              <a:t>Is it possible? </a:t>
            </a:r>
          </a:p>
          <a:p>
            <a:r>
              <a:rPr lang="en-US" altLang="ja-JP" sz="1200" b="1" dirty="0" smtClean="0"/>
              <a:t>At this time, what should he take care? </a:t>
            </a:r>
          </a:p>
          <a:p>
            <a:r>
              <a:rPr lang="en-US" altLang="ja-JP" sz="1200" b="1" dirty="0" smtClean="0"/>
              <a:t>What type of switch do you recommend?</a:t>
            </a:r>
            <a:endParaRPr lang="en-US" altLang="ja-JP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4" name="直線コネクタ 133"/>
          <p:cNvCxnSpPr/>
          <p:nvPr/>
        </p:nvCxnSpPr>
        <p:spPr>
          <a:xfrm>
            <a:off x="723900" y="6867525"/>
            <a:ext cx="5214938" cy="1588"/>
          </a:xfrm>
          <a:prstGeom prst="line">
            <a:avLst/>
          </a:prstGeom>
          <a:ln w="222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64" name="テキスト ボックス 122"/>
          <p:cNvSpPr txBox="1">
            <a:spLocks noChangeArrowheads="1"/>
          </p:cNvSpPr>
          <p:nvPr/>
        </p:nvSpPr>
        <p:spPr bwMode="auto">
          <a:xfrm>
            <a:off x="7389545" y="3589480"/>
            <a:ext cx="15167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200" b="1" dirty="0" smtClean="0">
                <a:solidFill>
                  <a:srgbClr val="FF0000"/>
                </a:solidFill>
              </a:rPr>
              <a:t>Liquid sensing</a:t>
            </a:r>
          </a:p>
          <a:p>
            <a:r>
              <a:rPr lang="en-US" altLang="ja-JP" sz="1200" b="1" dirty="0" smtClean="0">
                <a:solidFill>
                  <a:srgbClr val="FF0000"/>
                </a:solidFill>
              </a:rPr>
              <a:t>tank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×2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ch</a:t>
            </a:r>
            <a:r>
              <a:rPr lang="ja-JP" altLang="en-US" sz="1200" b="1" dirty="0" smtClean="0">
                <a:solidFill>
                  <a:srgbClr val="FF0000"/>
                </a:solidFill>
              </a:rPr>
              <a:t>　</a:t>
            </a:r>
            <a:endParaRPr lang="en-US" altLang="ja-JP" sz="1200" b="1" dirty="0" smtClean="0">
              <a:solidFill>
                <a:srgbClr val="FF0000"/>
              </a:solidFill>
            </a:endParaRPr>
          </a:p>
          <a:p>
            <a:r>
              <a:rPr lang="en-US" altLang="ja-JP" sz="1200" b="1" dirty="0" smtClean="0">
                <a:solidFill>
                  <a:srgbClr val="FF0000"/>
                </a:solidFill>
              </a:rPr>
              <a:t>tube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×6</a:t>
            </a:r>
            <a:r>
              <a:rPr lang="en-US" altLang="ja-JP" sz="1200" b="1" dirty="0" smtClean="0">
                <a:solidFill>
                  <a:srgbClr val="FF0000"/>
                </a:solidFill>
              </a:rPr>
              <a:t>ch</a:t>
            </a:r>
            <a:r>
              <a:rPr lang="ja-JP" altLang="en-US" sz="1200" b="1" dirty="0" smtClean="0">
                <a:solidFill>
                  <a:srgbClr val="FF0000"/>
                </a:solidFill>
              </a:rPr>
              <a:t>　</a:t>
            </a:r>
            <a:endParaRPr lang="en-US" altLang="ja-JP" sz="1200" b="1" dirty="0" smtClean="0">
              <a:solidFill>
                <a:srgbClr val="FF0000"/>
              </a:solidFill>
            </a:endParaRPr>
          </a:p>
          <a:p>
            <a:r>
              <a:rPr lang="en-US" altLang="ja-JP" sz="1200" b="1" dirty="0" smtClean="0">
                <a:solidFill>
                  <a:srgbClr val="FF0000"/>
                </a:solidFill>
              </a:rPr>
              <a:t>Total:8ch</a:t>
            </a:r>
            <a:endParaRPr lang="ja-JP" altLang="en-US" sz="1200" b="1" dirty="0">
              <a:solidFill>
                <a:srgbClr val="FF0000"/>
              </a:solidFill>
            </a:endParaRPr>
          </a:p>
        </p:txBody>
      </p:sp>
      <p:pic>
        <p:nvPicPr>
          <p:cNvPr id="128" name="図 127" descr="10010004903111515158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9709" y="3880054"/>
            <a:ext cx="836168" cy="704523"/>
          </a:xfrm>
          <a:prstGeom prst="rect">
            <a:avLst/>
          </a:prstGeom>
        </p:spPr>
      </p:pic>
      <p:pic>
        <p:nvPicPr>
          <p:cNvPr id="133" name="図 132" descr="10010004903111515158_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4713" y="2866973"/>
            <a:ext cx="1026687" cy="865048"/>
          </a:xfrm>
          <a:prstGeom prst="rect">
            <a:avLst/>
          </a:prstGeom>
        </p:spPr>
      </p:pic>
      <p:pic>
        <p:nvPicPr>
          <p:cNvPr id="137" name="図 136" descr="imagesLZZSR1D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9424" y="2175623"/>
            <a:ext cx="696736" cy="528338"/>
          </a:xfrm>
          <a:prstGeom prst="rect">
            <a:avLst/>
          </a:prstGeom>
        </p:spPr>
      </p:pic>
      <p:grpSp>
        <p:nvGrpSpPr>
          <p:cNvPr id="2" name="グループ化 1"/>
          <p:cNvGrpSpPr/>
          <p:nvPr/>
        </p:nvGrpSpPr>
        <p:grpSpPr>
          <a:xfrm>
            <a:off x="1607197" y="758573"/>
            <a:ext cx="2100361" cy="1659636"/>
            <a:chOff x="1577184" y="1856236"/>
            <a:chExt cx="2100361" cy="1659636"/>
          </a:xfrm>
        </p:grpSpPr>
        <p:grpSp>
          <p:nvGrpSpPr>
            <p:cNvPr id="143" name="グループ化 142"/>
            <p:cNvGrpSpPr/>
            <p:nvPr/>
          </p:nvGrpSpPr>
          <p:grpSpPr>
            <a:xfrm>
              <a:off x="2547990" y="2207269"/>
              <a:ext cx="1129555" cy="928762"/>
              <a:chOff x="3933826" y="2653343"/>
              <a:chExt cx="847080" cy="661317"/>
            </a:xfrm>
          </p:grpSpPr>
          <p:sp>
            <p:nvSpPr>
              <p:cNvPr id="68" name="正方形/長方形 67"/>
              <p:cNvSpPr/>
              <p:nvPr/>
            </p:nvSpPr>
            <p:spPr>
              <a:xfrm>
                <a:off x="3933826" y="2696297"/>
                <a:ext cx="642937" cy="71437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38" name="Rectangle 62"/>
              <p:cNvSpPr/>
              <p:nvPr/>
            </p:nvSpPr>
            <p:spPr>
              <a:xfrm>
                <a:off x="4576763" y="2653343"/>
                <a:ext cx="204143" cy="661317"/>
              </a:xfrm>
              <a:prstGeom prst="rect">
                <a:avLst/>
              </a:prstGeom>
              <a:blipFill>
                <a:blip r:embed="rId5" cstate="print"/>
                <a:stretch>
                  <a:fillRect l="-3000" t="-3000" r="-3000" b="-3000"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050" b="1" dirty="0" smtClean="0">
                    <a:solidFill>
                      <a:schemeClr val="tx1"/>
                    </a:solidFill>
                  </a:rPr>
                  <a:t>Metal</a:t>
                </a:r>
                <a:endParaRPr lang="en-US" sz="105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3940821" y="2867024"/>
                <a:ext cx="642937" cy="71437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41" name="正方形/長方形 140"/>
              <p:cNvSpPr/>
              <p:nvPr/>
            </p:nvSpPr>
            <p:spPr>
              <a:xfrm>
                <a:off x="3940821" y="3057525"/>
                <a:ext cx="642937" cy="71437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3940821" y="3210717"/>
                <a:ext cx="642937" cy="71437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5" name="正方形/長方形 4"/>
            <p:cNvSpPr/>
            <p:nvPr/>
          </p:nvSpPr>
          <p:spPr>
            <a:xfrm>
              <a:off x="1577184" y="1856236"/>
              <a:ext cx="980117" cy="165963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7" name="テキスト ボックス 55"/>
            <p:cNvSpPr txBox="1">
              <a:spLocks noChangeArrowheads="1"/>
            </p:cNvSpPr>
            <p:nvPr/>
          </p:nvSpPr>
          <p:spPr bwMode="auto">
            <a:xfrm>
              <a:off x="1658393" y="2556752"/>
              <a:ext cx="86216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ja-JP" sz="1200" dirty="0"/>
                <a:t>FDC1004</a:t>
              </a:r>
              <a:endParaRPr lang="ja-JP" altLang="en-US" sz="1200" dirty="0"/>
            </a:p>
          </p:txBody>
        </p:sp>
      </p:grpSp>
      <p:sp>
        <p:nvSpPr>
          <p:cNvPr id="60" name="テキスト ボックス 55"/>
          <p:cNvSpPr txBox="1">
            <a:spLocks noChangeArrowheads="1"/>
          </p:cNvSpPr>
          <p:nvPr/>
        </p:nvSpPr>
        <p:spPr bwMode="auto">
          <a:xfrm>
            <a:off x="4723114" y="2997411"/>
            <a:ext cx="8621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 smtClean="0"/>
              <a:t>×8ch</a:t>
            </a:r>
            <a:endParaRPr lang="ja-JP" altLang="en-US" sz="2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301668" y="220047"/>
            <a:ext cx="1428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 basic </a:t>
            </a:r>
            <a:r>
              <a:rPr kumimoji="1" lang="en-US" altLang="ja-JP" dirty="0" smtClean="0"/>
              <a:t>idea</a:t>
            </a:r>
            <a:endParaRPr kumimoji="1" lang="ja-JP" altLang="en-US" dirty="0"/>
          </a:p>
        </p:txBody>
      </p:sp>
      <p:grpSp>
        <p:nvGrpSpPr>
          <p:cNvPr id="27" name="グループ化 26"/>
          <p:cNvGrpSpPr/>
          <p:nvPr/>
        </p:nvGrpSpPr>
        <p:grpSpPr>
          <a:xfrm>
            <a:off x="1593475" y="2595201"/>
            <a:ext cx="2100361" cy="1659636"/>
            <a:chOff x="1577184" y="1856236"/>
            <a:chExt cx="2100361" cy="1659636"/>
          </a:xfrm>
        </p:grpSpPr>
        <p:grpSp>
          <p:nvGrpSpPr>
            <p:cNvPr id="28" name="グループ化 27"/>
            <p:cNvGrpSpPr/>
            <p:nvPr/>
          </p:nvGrpSpPr>
          <p:grpSpPr>
            <a:xfrm>
              <a:off x="2547990" y="2207269"/>
              <a:ext cx="1129555" cy="928762"/>
              <a:chOff x="3933826" y="2653343"/>
              <a:chExt cx="847080" cy="661317"/>
            </a:xfrm>
          </p:grpSpPr>
          <p:sp>
            <p:nvSpPr>
              <p:cNvPr id="31" name="正方形/長方形 30"/>
              <p:cNvSpPr/>
              <p:nvPr/>
            </p:nvSpPr>
            <p:spPr>
              <a:xfrm>
                <a:off x="3933826" y="2696297"/>
                <a:ext cx="642937" cy="71437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32" name="Rectangle 62"/>
              <p:cNvSpPr/>
              <p:nvPr/>
            </p:nvSpPr>
            <p:spPr>
              <a:xfrm>
                <a:off x="4576763" y="2653343"/>
                <a:ext cx="204143" cy="661317"/>
              </a:xfrm>
              <a:prstGeom prst="rect">
                <a:avLst/>
              </a:prstGeom>
              <a:blipFill>
                <a:blip r:embed="rId5" cstate="print"/>
                <a:stretch>
                  <a:fillRect l="-3000" t="-3000" r="-3000" b="-3000"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050" b="1" dirty="0" smtClean="0">
                    <a:solidFill>
                      <a:schemeClr val="tx1"/>
                    </a:solidFill>
                  </a:rPr>
                  <a:t>Metal</a:t>
                </a:r>
                <a:endParaRPr lang="en-US" sz="105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正方形/長方形 32"/>
              <p:cNvSpPr/>
              <p:nvPr/>
            </p:nvSpPr>
            <p:spPr>
              <a:xfrm>
                <a:off x="3940821" y="2867024"/>
                <a:ext cx="642937" cy="71437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34" name="正方形/長方形 33"/>
              <p:cNvSpPr/>
              <p:nvPr/>
            </p:nvSpPr>
            <p:spPr>
              <a:xfrm>
                <a:off x="3940821" y="3057525"/>
                <a:ext cx="642937" cy="71437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35" name="正方形/長方形 34"/>
              <p:cNvSpPr/>
              <p:nvPr/>
            </p:nvSpPr>
            <p:spPr>
              <a:xfrm>
                <a:off x="3940821" y="3210717"/>
                <a:ext cx="642937" cy="71437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29" name="正方形/長方形 28"/>
            <p:cNvSpPr/>
            <p:nvPr/>
          </p:nvSpPr>
          <p:spPr>
            <a:xfrm>
              <a:off x="1577184" y="1856236"/>
              <a:ext cx="980117" cy="165963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0" name="テキスト ボックス 55"/>
            <p:cNvSpPr txBox="1">
              <a:spLocks noChangeArrowheads="1"/>
            </p:cNvSpPr>
            <p:nvPr/>
          </p:nvSpPr>
          <p:spPr bwMode="auto">
            <a:xfrm>
              <a:off x="1658393" y="2556752"/>
              <a:ext cx="86216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ja-JP" sz="1200" dirty="0"/>
                <a:t>FDC1004</a:t>
              </a:r>
              <a:endParaRPr lang="ja-JP" altLang="en-US" sz="1200" dirty="0"/>
            </a:p>
          </p:txBody>
        </p:sp>
      </p:grpSp>
      <p:grpSp>
        <p:nvGrpSpPr>
          <p:cNvPr id="86" name="グループ化 85"/>
          <p:cNvGrpSpPr/>
          <p:nvPr/>
        </p:nvGrpSpPr>
        <p:grpSpPr>
          <a:xfrm>
            <a:off x="1607197" y="5025213"/>
            <a:ext cx="2100361" cy="1659636"/>
            <a:chOff x="1577184" y="1856236"/>
            <a:chExt cx="2100361" cy="1659636"/>
          </a:xfrm>
        </p:grpSpPr>
        <p:grpSp>
          <p:nvGrpSpPr>
            <p:cNvPr id="87" name="グループ化 86"/>
            <p:cNvGrpSpPr/>
            <p:nvPr/>
          </p:nvGrpSpPr>
          <p:grpSpPr>
            <a:xfrm>
              <a:off x="2547990" y="2207269"/>
              <a:ext cx="1129555" cy="928762"/>
              <a:chOff x="3933826" y="2653343"/>
              <a:chExt cx="847080" cy="661317"/>
            </a:xfrm>
          </p:grpSpPr>
          <p:sp>
            <p:nvSpPr>
              <p:cNvPr id="90" name="正方形/長方形 89"/>
              <p:cNvSpPr/>
              <p:nvPr/>
            </p:nvSpPr>
            <p:spPr>
              <a:xfrm>
                <a:off x="3933826" y="2696297"/>
                <a:ext cx="642937" cy="71437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91" name="Rectangle 62"/>
              <p:cNvSpPr/>
              <p:nvPr/>
            </p:nvSpPr>
            <p:spPr>
              <a:xfrm>
                <a:off x="4576763" y="2653343"/>
                <a:ext cx="204143" cy="661317"/>
              </a:xfrm>
              <a:prstGeom prst="rect">
                <a:avLst/>
              </a:prstGeom>
              <a:blipFill>
                <a:blip r:embed="rId5" cstate="print"/>
                <a:stretch>
                  <a:fillRect l="-3000" t="-3000" r="-3000" b="-3000"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050" b="1" dirty="0" smtClean="0">
                    <a:solidFill>
                      <a:schemeClr val="tx1"/>
                    </a:solidFill>
                  </a:rPr>
                  <a:t>Metal</a:t>
                </a:r>
                <a:endParaRPr lang="en-US" sz="105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3940821" y="2867024"/>
                <a:ext cx="642937" cy="71437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3940821" y="3057525"/>
                <a:ext cx="642937" cy="71437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94" name="正方形/長方形 93"/>
              <p:cNvSpPr/>
              <p:nvPr/>
            </p:nvSpPr>
            <p:spPr>
              <a:xfrm>
                <a:off x="3940821" y="3210717"/>
                <a:ext cx="642937" cy="71437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88" name="正方形/長方形 87"/>
            <p:cNvSpPr/>
            <p:nvPr/>
          </p:nvSpPr>
          <p:spPr>
            <a:xfrm>
              <a:off x="1577184" y="1856236"/>
              <a:ext cx="980117" cy="165963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89" name="テキスト ボックス 55"/>
            <p:cNvSpPr txBox="1">
              <a:spLocks noChangeArrowheads="1"/>
            </p:cNvSpPr>
            <p:nvPr/>
          </p:nvSpPr>
          <p:spPr bwMode="auto">
            <a:xfrm>
              <a:off x="1658393" y="2556752"/>
              <a:ext cx="86216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ja-JP" sz="1200" dirty="0"/>
                <a:t>FDC1004</a:t>
              </a:r>
              <a:endParaRPr lang="ja-JP" altLang="en-US" sz="1200" dirty="0"/>
            </a:p>
          </p:txBody>
        </p:sp>
      </p:grpSp>
      <p:cxnSp>
        <p:nvCxnSpPr>
          <p:cNvPr id="104" name="直線コネクタ 103"/>
          <p:cNvCxnSpPr/>
          <p:nvPr/>
        </p:nvCxnSpPr>
        <p:spPr>
          <a:xfrm>
            <a:off x="2112264" y="4420477"/>
            <a:ext cx="0" cy="436079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テキスト ボックス 122"/>
          <p:cNvSpPr txBox="1">
            <a:spLocks noChangeArrowheads="1"/>
          </p:cNvSpPr>
          <p:nvPr/>
        </p:nvSpPr>
        <p:spPr bwMode="auto">
          <a:xfrm>
            <a:off x="4846643" y="5192746"/>
            <a:ext cx="36628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200" b="1" dirty="0" smtClean="0"/>
              <a:t>In this case, there isn’t any problem.</a:t>
            </a:r>
          </a:p>
          <a:p>
            <a:r>
              <a:rPr lang="en-US" altLang="ja-JP" sz="1200" b="1" dirty="0" smtClean="0"/>
              <a:t>But they are need 8 FDC1004s.</a:t>
            </a:r>
          </a:p>
          <a:p>
            <a:r>
              <a:rPr lang="en-US" altLang="ja-JP" sz="1200" b="1" dirty="0" smtClean="0"/>
              <a:t>The cost is going up.</a:t>
            </a:r>
          </a:p>
          <a:p>
            <a:endParaRPr lang="en-US" altLang="ja-JP" sz="1200" b="1" dirty="0" smtClean="0"/>
          </a:p>
          <a:p>
            <a:r>
              <a:rPr lang="en-US" altLang="ja-JP" sz="1200" b="1" dirty="0" smtClean="0"/>
              <a:t> </a:t>
            </a:r>
            <a:endParaRPr lang="en-US" altLang="ja-JP" sz="1200" b="1" dirty="0"/>
          </a:p>
        </p:txBody>
      </p:sp>
    </p:spTree>
    <p:extLst>
      <p:ext uri="{BB962C8B-B14F-4D97-AF65-F5344CB8AC3E}">
        <p14:creationId xmlns:p14="http://schemas.microsoft.com/office/powerpoint/2010/main" val="413112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ンテグラル">
  <a:themeElements>
    <a:clrScheme name="インテグラル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インテグラル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インテグラル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9521</TotalTime>
  <Words>91</Words>
  <Application>Microsoft Office PowerPoint</Application>
  <PresentationFormat>画面に合わせる (4:3)</PresentationFormat>
  <Paragraphs>34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メイリオ</vt:lpstr>
      <vt:lpstr>Arial</vt:lpstr>
      <vt:lpstr>Tw Cen MT</vt:lpstr>
      <vt:lpstr>Tw Cen MT Condensed</vt:lpstr>
      <vt:lpstr>Wingdings 3</vt:lpstr>
      <vt:lpstr>インテグラル</vt:lpstr>
      <vt:lpstr>PowerPoint プレゼンテーション</vt:lpstr>
      <vt:lpstr>PowerPoint プレゼンテーション</vt:lpstr>
    </vt:vector>
  </TitlesOfParts>
  <Company>Texas Instruments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Greene, Matt</dc:creator>
  <cp:lastModifiedBy>FUJIELE</cp:lastModifiedBy>
  <cp:revision>311</cp:revision>
  <dcterms:created xsi:type="dcterms:W3CDTF">2007-12-19T20:51:45Z</dcterms:created>
  <dcterms:modified xsi:type="dcterms:W3CDTF">2015-08-26T01:17:16Z</dcterms:modified>
</cp:coreProperties>
</file>