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69" r:id="rId2"/>
    <p:sldId id="370" r:id="rId3"/>
    <p:sldId id="371" r:id="rId4"/>
    <p:sldId id="372" r:id="rId5"/>
    <p:sldId id="373" r:id="rId6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00"/>
    <a:srgbClr val="FFFF99"/>
    <a:srgbClr val="091AB7"/>
    <a:srgbClr val="00602B"/>
    <a:srgbClr val="FF99FF"/>
    <a:srgbClr val="FFFFCC"/>
    <a:srgbClr val="FFFF66"/>
    <a:srgbClr val="7CD687"/>
    <a:srgbClr val="FFCCFF"/>
    <a:srgbClr val="B60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53" autoAdjust="0"/>
    <p:restoredTop sz="78219" autoAdjust="0"/>
  </p:normalViewPr>
  <p:slideViewPr>
    <p:cSldViewPr snapToGrid="0">
      <p:cViewPr>
        <p:scale>
          <a:sx n="75" d="100"/>
          <a:sy n="75" d="100"/>
        </p:scale>
        <p:origin x="1316" y="4"/>
      </p:cViewPr>
      <p:guideLst>
        <p:guide orient="horz" pos="2160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850" y="-96"/>
      </p:cViewPr>
      <p:guideLst>
        <p:guide orient="horz" pos="312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921" cy="4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025" y="0"/>
            <a:ext cx="2943920" cy="4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678"/>
            <a:ext cx="2943921" cy="4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025" y="9409678"/>
            <a:ext cx="2943920" cy="4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77DB368-4963-490C-8E36-0CE55AA40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95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921" cy="4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025" y="0"/>
            <a:ext cx="2943920" cy="4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705692"/>
            <a:ext cx="5435288" cy="445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678"/>
            <a:ext cx="2943921" cy="4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025" y="9409678"/>
            <a:ext cx="2943920" cy="4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BE76BD5-E8A5-49C6-9EDD-CF6D5CD0F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246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E76BD5-E8A5-49C6-9EDD-CF6D5CD0F9D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E76BD5-E8A5-49C6-9EDD-CF6D5CD0F9D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3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0E06F-B8B0-4960-9839-91151876C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9E72B-7303-4509-BE10-FB4951D1F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DAA9-53CD-4BF6-A2CD-952B10130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B6F5D-EAC4-4A26-890E-9B69EA9D7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4BCCD-B474-409E-9751-11BDAAEF5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3" y="142875"/>
            <a:ext cx="2141537" cy="57356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775" y="142875"/>
            <a:ext cx="6275388" cy="57356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B57F0-59F5-48FF-A3CD-29C6B6A29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5864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0" y="6324600"/>
            <a:ext cx="88042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18"/>
          <p:cNvGrpSpPr>
            <a:grpSpLocks/>
          </p:cNvGrpSpPr>
          <p:nvPr userDrawn="1"/>
        </p:nvGrpSpPr>
        <p:grpSpPr bwMode="auto">
          <a:xfrm>
            <a:off x="-7938" y="6323013"/>
            <a:ext cx="8815388" cy="466725"/>
            <a:chOff x="-7620" y="6323077"/>
            <a:chExt cx="8814816" cy="466344"/>
          </a:xfrm>
        </p:grpSpPr>
        <p:cxnSp>
          <p:nvCxnSpPr>
            <p:cNvPr id="7" name="Straight Connector 6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-7620" y="6324663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0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14325" y="5955723"/>
            <a:ext cx="2533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800" dirty="0">
                <a:cs typeface="+mn-cs"/>
              </a:rPr>
              <a:t>TI Confidential – NDA Restrictions</a:t>
            </a:r>
          </a:p>
          <a:p>
            <a:pPr>
              <a:spcBef>
                <a:spcPct val="50000"/>
              </a:spcBef>
              <a:defRPr/>
            </a:pPr>
            <a:r>
              <a:rPr lang="en-US" sz="800" dirty="0">
                <a:cs typeface="+mn-cs"/>
              </a:rPr>
              <a:t>Contains Continental Confidential material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C58A3-31F3-4271-8C3C-FCD3E0411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0" y="6324600"/>
            <a:ext cx="88042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13"/>
          <p:cNvGrpSpPr>
            <a:grpSpLocks/>
          </p:cNvGrpSpPr>
          <p:nvPr userDrawn="1"/>
        </p:nvGrpSpPr>
        <p:grpSpPr bwMode="auto">
          <a:xfrm>
            <a:off x="-7938" y="6323013"/>
            <a:ext cx="8815388" cy="466725"/>
            <a:chOff x="-7620" y="6323077"/>
            <a:chExt cx="8814816" cy="466344"/>
          </a:xfrm>
        </p:grpSpPr>
        <p:cxnSp>
          <p:nvCxnSpPr>
            <p:cNvPr id="7" name="Straight Connector 6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-7620" y="6324663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0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14325" y="6038850"/>
            <a:ext cx="2533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800" dirty="0">
                <a:cs typeface="+mn-cs"/>
              </a:rPr>
              <a:t>TI Confidential – NDA Restrictions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Contains Continental Confidential material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DB71A-D597-475B-95D3-CE4744404F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1_grey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0" y="6324600"/>
            <a:ext cx="878205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13"/>
          <p:cNvGrpSpPr>
            <a:grpSpLocks/>
          </p:cNvGrpSpPr>
          <p:nvPr userDrawn="1"/>
        </p:nvGrpSpPr>
        <p:grpSpPr bwMode="auto">
          <a:xfrm>
            <a:off x="-7938" y="6323013"/>
            <a:ext cx="8815388" cy="466725"/>
            <a:chOff x="-7620" y="6323077"/>
            <a:chExt cx="8814816" cy="466344"/>
          </a:xfrm>
        </p:grpSpPr>
        <p:cxnSp>
          <p:nvCxnSpPr>
            <p:cNvPr id="7" name="Straight Connector 6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-7620" y="6324663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0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14325" y="6038850"/>
            <a:ext cx="25336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800" dirty="0">
                <a:cs typeface="+mn-cs"/>
              </a:rPr>
              <a:t>TI Confidential – NDA Restrictions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73B76-D7B6-46F2-99A9-0E19B886DE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5" y="1048468"/>
            <a:ext cx="8467725" cy="4945932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05F88-7D15-4A77-A70E-0AA8C35FCA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38925" y="6049963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6F4C6-DDE8-4021-B17C-392B148CCD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1185863"/>
            <a:ext cx="4157663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185863"/>
            <a:ext cx="4157662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21F5F-5CEE-4B66-8B8E-983F6D541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78CC1-5D97-4D3D-B17A-C26DF45857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03A4C-B64D-48F2-B21E-AFF839755B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6324600"/>
            <a:ext cx="88042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41275" y="6324600"/>
            <a:ext cx="87407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8" name="Picture 8" descr="ti_logo_powerpoint_1_line.pn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42875"/>
            <a:ext cx="84582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5" y="1058863"/>
            <a:ext cx="8467725" cy="4935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049963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cs typeface="+mn-cs"/>
              </a:defRPr>
            </a:lvl1pPr>
          </a:lstStyle>
          <a:p>
            <a:pPr>
              <a:defRPr/>
            </a:pPr>
            <a:fld id="{89240E72-9C8D-4380-A1AD-16415B1FA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2" name="Group 16"/>
          <p:cNvGrpSpPr>
            <a:grpSpLocks/>
          </p:cNvGrpSpPr>
          <p:nvPr userDrawn="1"/>
        </p:nvGrpSpPr>
        <p:grpSpPr bwMode="auto">
          <a:xfrm>
            <a:off x="-7938" y="6323013"/>
            <a:ext cx="8815388" cy="466725"/>
            <a:chOff x="-7620" y="6323077"/>
            <a:chExt cx="8814816" cy="466344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-7620" y="6324663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33" name="Group 9"/>
          <p:cNvGrpSpPr>
            <a:grpSpLocks/>
          </p:cNvGrpSpPr>
          <p:nvPr userDrawn="1"/>
        </p:nvGrpSpPr>
        <p:grpSpPr bwMode="auto">
          <a:xfrm>
            <a:off x="-560388" y="-820738"/>
            <a:ext cx="8815388" cy="466725"/>
            <a:chOff x="-7620" y="6323077"/>
            <a:chExt cx="8814816" cy="466344"/>
          </a:xfrm>
        </p:grpSpPr>
        <p:cxnSp>
          <p:nvCxnSpPr>
            <p:cNvPr id="11" name="Straight Connector 10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-7620" y="6324664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 userDrawn="1"/>
        </p:nvSpPr>
        <p:spPr>
          <a:xfrm>
            <a:off x="-496888" y="-817563"/>
            <a:ext cx="8740776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 Box 31"/>
          <p:cNvSpPr txBox="1">
            <a:spLocks noChangeArrowheads="1"/>
          </p:cNvSpPr>
          <p:nvPr userDrawn="1"/>
        </p:nvSpPr>
        <p:spPr bwMode="auto">
          <a:xfrm>
            <a:off x="324716" y="5976505"/>
            <a:ext cx="2533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800" dirty="0">
                <a:cs typeface="+mn-cs"/>
              </a:rPr>
              <a:t>TI Confidential – NDA Restrictions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Contains</a:t>
            </a:r>
            <a:r>
              <a:rPr lang="en-US" sz="800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en-US" sz="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Confidential material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28" r:id="rId5"/>
    <p:sldLayoutId id="2147483741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227013" indent="-227013" algn="l" rtl="0" eaLnBrk="0" fontAlgn="base" hangingPunct="0">
        <a:spcBef>
          <a:spcPts val="8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2333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54075" indent="-165100" algn="l" rtl="0" eaLnBrk="0" fontAlgn="base" hangingPunct="0">
        <a:spcBef>
          <a:spcPct val="15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201738" indent="-233363" algn="l" rtl="0" eaLnBrk="0" fontAlgn="base" hangingPunct="0">
        <a:spcBef>
          <a:spcPct val="5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489075" indent="-173038" algn="l" rtl="0" eaLnBrk="0" fontAlgn="base" hangingPunct="0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19462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4034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8606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3178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05F88-7D15-4A77-A70E-0AA8C35FCA1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97030" y="10671"/>
            <a:ext cx="8458200" cy="814388"/>
          </a:xfrm>
        </p:spPr>
        <p:txBody>
          <a:bodyPr/>
          <a:lstStyle/>
          <a:p>
            <a:r>
              <a:rPr lang="en-US" sz="2400" dirty="0"/>
              <a:t>xWRL6432 SPI Boot Sequence – Complete Boot Operation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6642100" y="1190018"/>
            <a:ext cx="2435912" cy="4692650"/>
          </a:xfrm>
        </p:spPr>
        <p:txBody>
          <a:bodyPr/>
          <a:lstStyle/>
          <a:p>
            <a:r>
              <a:rPr lang="en-US" sz="1800" dirty="0"/>
              <a:t>Entire SPI Boot operation is shown in this picture</a:t>
            </a:r>
          </a:p>
          <a:p>
            <a:r>
              <a:rPr lang="en-US" sz="1800" dirty="0"/>
              <a:t>It includes multiple sections like commands sent from host, image download, response from 6432</a:t>
            </a:r>
          </a:p>
          <a:p>
            <a:pPr marL="627062" lvl="2" indent="0">
              <a:buNone/>
            </a:pPr>
            <a:endParaRPr lang="en-US" sz="14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EF19BD-2038-46D8-97A0-C62A6EC6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62" y="1135030"/>
            <a:ext cx="6249972" cy="480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01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05F88-7D15-4A77-A70E-0AA8C35FCA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97030" y="10671"/>
            <a:ext cx="8458200" cy="814388"/>
          </a:xfrm>
        </p:spPr>
        <p:txBody>
          <a:bodyPr/>
          <a:lstStyle/>
          <a:p>
            <a:r>
              <a:rPr lang="en-US" sz="2400" dirty="0"/>
              <a:t>xWRL6432 SPI Boot Sequence – Initial Command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ADD2D4-797A-4811-A6EE-D89D9A701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45" y="825059"/>
            <a:ext cx="5608742" cy="50883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99BDCE5-43B3-4736-852D-005F4091AF27}"/>
              </a:ext>
            </a:extLst>
          </p:cNvPr>
          <p:cNvSpPr/>
          <p:nvPr/>
        </p:nvSpPr>
        <p:spPr>
          <a:xfrm>
            <a:off x="2358136" y="1148705"/>
            <a:ext cx="397565" cy="46926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95632E-F26A-4228-9AE9-1B845A7C7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712" y="897070"/>
            <a:ext cx="2024047" cy="494428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E214987-C96E-49A0-8445-47AE1E814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849" y="932983"/>
            <a:ext cx="2580406" cy="4945932"/>
          </a:xfrm>
        </p:spPr>
        <p:txBody>
          <a:bodyPr/>
          <a:lstStyle/>
          <a:p>
            <a:r>
              <a:rPr lang="en-US" sz="1600" b="1" dirty="0"/>
              <a:t>CONTINUOUS_IMAGE_DOWNLOAD_CMD sent from Host</a:t>
            </a:r>
          </a:p>
          <a:p>
            <a:r>
              <a:rPr lang="en-US" sz="1600" b="1" dirty="0"/>
              <a:t>Continuous image download command contains 32 bit CRC, Command Type, Size of the Image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AA9F12-23DF-4410-8C44-AB604A6B6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819" y="3349320"/>
            <a:ext cx="2468436" cy="21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64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B7B93-826E-4E61-A776-A9165FD3D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xWRL6432 SPI Boot Sequence – Continuous Image Download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A6ABF-DE38-4155-B3A3-01E67E7B2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133" y="1048468"/>
            <a:ext cx="1976968" cy="4945932"/>
          </a:xfrm>
        </p:spPr>
        <p:txBody>
          <a:bodyPr/>
          <a:lstStyle/>
          <a:p>
            <a:r>
              <a:rPr lang="en-US" sz="1600" dirty="0"/>
              <a:t>Response from 6432 - </a:t>
            </a:r>
            <a:r>
              <a:rPr lang="en-US" sz="1600" b="1" dirty="0"/>
              <a:t>CONTINUOUS_IMAGE_DOWNLOAD_RESP</a:t>
            </a:r>
          </a:p>
          <a:p>
            <a:r>
              <a:rPr lang="en-US" sz="1600" dirty="0"/>
              <a:t>Response from 6432 contains 32 bit CRC, Command Type and Image download status and error code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5D49A-D536-4DC8-AA36-1B17F7F288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667501" y="6050829"/>
            <a:ext cx="2133600" cy="206375"/>
          </a:xfrm>
        </p:spPr>
        <p:txBody>
          <a:bodyPr/>
          <a:lstStyle/>
          <a:p>
            <a:pPr>
              <a:defRPr/>
            </a:pPr>
            <a:fld id="{B4905F88-7D15-4A77-A70E-0AA8C35FCA1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47F2E-15F9-4775-B748-B8F579325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62006"/>
            <a:ext cx="6642100" cy="49459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303ACD-4931-4CA7-A224-92221408694A}"/>
              </a:ext>
            </a:extLst>
          </p:cNvPr>
          <p:cNvSpPr/>
          <p:nvPr/>
        </p:nvSpPr>
        <p:spPr>
          <a:xfrm>
            <a:off x="4089400" y="1133061"/>
            <a:ext cx="660400" cy="46926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9A5B59-FDB8-47EF-A273-4F5BBBE59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519" y="4178300"/>
            <a:ext cx="1992614" cy="145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3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B7B93-826E-4E61-A776-A9165FD3D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xWRL6432 SPI Boot Sequence – Switch to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A6ABF-DE38-4155-B3A3-01E67E7B2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133" y="1048468"/>
            <a:ext cx="1976968" cy="4945932"/>
          </a:xfrm>
        </p:spPr>
        <p:txBody>
          <a:bodyPr/>
          <a:lstStyle/>
          <a:p>
            <a:r>
              <a:rPr lang="en-US" sz="1600" b="1" dirty="0"/>
              <a:t>SWITCH_TO_APPLICATION_CMD </a:t>
            </a:r>
            <a:r>
              <a:rPr lang="en-US" sz="1600" dirty="0"/>
              <a:t>from Host</a:t>
            </a:r>
          </a:p>
          <a:p>
            <a:r>
              <a:rPr lang="en-US" sz="1600" dirty="0"/>
              <a:t>Message contains 32 bit CRC and switch to application command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5D49A-D536-4DC8-AA36-1B17F7F288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667501" y="6050829"/>
            <a:ext cx="2133600" cy="206375"/>
          </a:xfrm>
        </p:spPr>
        <p:txBody>
          <a:bodyPr/>
          <a:lstStyle/>
          <a:p>
            <a:pPr>
              <a:defRPr/>
            </a:pPr>
            <a:fld id="{B4905F88-7D15-4A77-A70E-0AA8C35FCA1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47F2E-15F9-4775-B748-B8F579325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62006"/>
            <a:ext cx="6642100" cy="49459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303ACD-4931-4CA7-A224-92221408694A}"/>
              </a:ext>
            </a:extLst>
          </p:cNvPr>
          <p:cNvSpPr/>
          <p:nvPr/>
        </p:nvSpPr>
        <p:spPr>
          <a:xfrm>
            <a:off x="4749800" y="1157721"/>
            <a:ext cx="313267" cy="46926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B40C4E-F90B-4B08-93CF-262C944AC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533" y="3191519"/>
            <a:ext cx="2133600" cy="22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81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B7B93-826E-4E61-A776-A9165FD3D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xWRL6432 SPI Boot Sequence – Switch to Application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A6ABF-DE38-4155-B3A3-01E67E7B2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133" y="1048468"/>
            <a:ext cx="1976968" cy="4945932"/>
          </a:xfrm>
        </p:spPr>
        <p:txBody>
          <a:bodyPr/>
          <a:lstStyle/>
          <a:p>
            <a:r>
              <a:rPr lang="en-US" sz="1600" b="1" dirty="0"/>
              <a:t>SWITCH_TO_APPLICATION_RESP </a:t>
            </a:r>
            <a:r>
              <a:rPr lang="en-US" sz="1600" dirty="0"/>
              <a:t>from 6432</a:t>
            </a:r>
          </a:p>
          <a:p>
            <a:r>
              <a:rPr lang="en-US" sz="1600" dirty="0"/>
              <a:t>Message contains 32 bit CRC, command type, and application switch status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5D49A-D536-4DC8-AA36-1B17F7F288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667501" y="6050829"/>
            <a:ext cx="2133600" cy="206375"/>
          </a:xfrm>
        </p:spPr>
        <p:txBody>
          <a:bodyPr/>
          <a:lstStyle/>
          <a:p>
            <a:pPr>
              <a:defRPr/>
            </a:pPr>
            <a:fld id="{B4905F88-7D15-4A77-A70E-0AA8C35FCA1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47F2E-15F9-4775-B748-B8F579325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62006"/>
            <a:ext cx="6642100" cy="49459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303ACD-4931-4CA7-A224-92221408694A}"/>
              </a:ext>
            </a:extLst>
          </p:cNvPr>
          <p:cNvSpPr/>
          <p:nvPr/>
        </p:nvSpPr>
        <p:spPr>
          <a:xfrm>
            <a:off x="5071534" y="1114973"/>
            <a:ext cx="431799" cy="46926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9A83B1-60A2-4901-84F0-BD71F096B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134" y="3776134"/>
            <a:ext cx="1976968" cy="155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81983"/>
      </p:ext>
    </p:extLst>
  </p:cSld>
  <p:clrMapOvr>
    <a:masterClrMapping/>
  </p:clrMapOvr>
</p:sld>
</file>

<file path=ppt/theme/theme1.xml><?xml version="1.0" encoding="utf-8"?>
<a:theme xmlns:a="http://schemas.openxmlformats.org/drawingml/2006/main" name="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EAEAE"/>
      </a:accent2>
      <a:accent3>
        <a:srgbClr val="117788"/>
      </a:accent3>
      <a:accent4>
        <a:srgbClr val="404040"/>
      </a:accent4>
      <a:accent5>
        <a:srgbClr val="7F7F7F"/>
      </a:accent5>
      <a:accent6>
        <a:srgbClr val="32B4CE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13383</TotalTime>
  <Words>168</Words>
  <Application>Microsoft Office PowerPoint</Application>
  <PresentationFormat>On-screen Show (4:3)</PresentationFormat>
  <Paragraphs>27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FinalPowerpoint</vt:lpstr>
      <vt:lpstr>xWRL6432 SPI Boot Sequence – Complete Boot Operation</vt:lpstr>
      <vt:lpstr>xWRL6432 SPI Boot Sequence – Initial Command</vt:lpstr>
      <vt:lpstr>xWRL6432 SPI Boot Sequence – Continuous Image Download Response</vt:lpstr>
      <vt:lpstr>xWRL6432 SPI Boot Sequence – Switch to Application</vt:lpstr>
      <vt:lpstr>xWRL6432 SPI Boot Sequence – Switch to Application Response</vt:lpstr>
    </vt:vector>
  </TitlesOfParts>
  <Company>Texas Instruments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Greene, Matt</dc:creator>
  <cp:lastModifiedBy>Karkisaval, Abhishek</cp:lastModifiedBy>
  <cp:revision>1785</cp:revision>
  <dcterms:created xsi:type="dcterms:W3CDTF">2007-12-19T20:51:45Z</dcterms:created>
  <dcterms:modified xsi:type="dcterms:W3CDTF">2023-02-27T09:16:20Z</dcterms:modified>
</cp:coreProperties>
</file>