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4"/>
  </p:sldMasterIdLst>
  <p:notesMasterIdLst>
    <p:notesMasterId r:id="rId6"/>
  </p:notesMasterIdLst>
  <p:handoutMasterIdLst>
    <p:handoutMasterId r:id="rId7"/>
  </p:handoutMasterIdLst>
  <p:sldIdLst>
    <p:sldId id="487" r:id="rId5"/>
  </p:sldIdLst>
  <p:sldSz cx="12161838" cy="6858000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064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1285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192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2570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32131" algn="l" defTabSz="101285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38561" algn="l" defTabSz="101285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544983" algn="l" defTabSz="101285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051410" algn="l" defTabSz="101285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EE85C239-8670-BF4D-B3A1-D966817E7435}">
          <p14:sldIdLst>
            <p14:sldId id="48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urran, Claire-Adele" initials="CC" lastIdx="20" clrIdx="0"/>
  <p:cmAuthor id="1" name="a0273703" initials="a" lastIdx="3" clrIdx="1"/>
  <p:cmAuthor id="2" name="Sadat, Anwar" initials="SA" lastIdx="1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1700" autoAdjust="0"/>
  </p:normalViewPr>
  <p:slideViewPr>
    <p:cSldViewPr snapToGrid="0">
      <p:cViewPr>
        <p:scale>
          <a:sx n="100" d="100"/>
          <a:sy n="100" d="100"/>
        </p:scale>
        <p:origin x="-1176" y="-804"/>
      </p:cViewPr>
      <p:guideLst>
        <p:guide orient="horz" pos="2160"/>
        <p:guide pos="38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4164" y="-12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63525" y="1108075"/>
            <a:ext cx="9823450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50643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101285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51928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202570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532131" algn="l" defTabSz="101285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38561" algn="l" defTabSz="101285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44983" algn="l" defTabSz="101285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51410" algn="l" defTabSz="101285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0671" y="4154710"/>
            <a:ext cx="7518756" cy="1470025"/>
          </a:xfrm>
        </p:spPr>
        <p:txBody>
          <a:bodyPr/>
          <a:lstStyle>
            <a:lvl1pPr algn="l"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73798" y="5059159"/>
            <a:ext cx="4928885" cy="752055"/>
          </a:xfrm>
          <a:ln/>
        </p:spPr>
        <p:txBody>
          <a:bodyPr/>
          <a:lstStyle>
            <a:lvl1pPr marL="0" indent="0">
              <a:buFontTx/>
              <a:buNone/>
              <a:defRPr sz="1900" b="0" i="0">
                <a:solidFill>
                  <a:schemeClr val="tx1">
                    <a:lumMod val="65000"/>
                    <a:lumOff val="35000"/>
                  </a:schemeClr>
                </a:solidFill>
                <a:latin typeface="HelveticaNeueLT Std"/>
                <a:cs typeface="HelveticaNeueLT Std"/>
              </a:defRPr>
            </a:lvl1pPr>
          </a:lstStyle>
          <a:p>
            <a:r>
              <a:rPr lang="en-US" dirty="0" smtClean="0"/>
              <a:t>Presenter </a:t>
            </a:r>
            <a:endParaRPr lang="en-US" dirty="0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4224" y="6038849"/>
            <a:ext cx="2837762" cy="2063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4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86603" y="6359857"/>
            <a:ext cx="2456597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97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7470" y="142876"/>
            <a:ext cx="2848319" cy="5735637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8269" y="142876"/>
            <a:ext cx="8346484" cy="5735637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86603" y="6359857"/>
            <a:ext cx="2456597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47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422" y="1048479"/>
            <a:ext cx="11262369" cy="4945932"/>
          </a:xfrm>
        </p:spPr>
        <p:txBody>
          <a:bodyPr/>
          <a:lstStyle>
            <a:lvl1pPr>
              <a:spcBef>
                <a:spcPts val="888"/>
              </a:spcBef>
              <a:defRPr/>
            </a:lvl1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86603" y="6359857"/>
            <a:ext cx="2456597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19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3"/>
            <a:ext cx="10337562" cy="1362076"/>
          </a:xfrm>
        </p:spPr>
        <p:txBody>
          <a:bodyPr anchor="t"/>
          <a:lstStyle>
            <a:lvl1pPr algn="l">
              <a:defRPr sz="44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300"/>
            </a:lvl1pPr>
            <a:lvl2pPr marL="506430" indent="0">
              <a:buNone/>
              <a:defRPr sz="2000"/>
            </a:lvl2pPr>
            <a:lvl3pPr marL="1012859" indent="0">
              <a:buNone/>
              <a:defRPr sz="1700"/>
            </a:lvl3pPr>
            <a:lvl4pPr marL="1519283" indent="0">
              <a:buNone/>
              <a:defRPr sz="1600"/>
            </a:lvl4pPr>
            <a:lvl5pPr marL="2025704" indent="0">
              <a:buNone/>
              <a:defRPr sz="1600"/>
            </a:lvl5pPr>
            <a:lvl6pPr marL="2532131" indent="0">
              <a:buNone/>
              <a:defRPr sz="1600"/>
            </a:lvl6pPr>
            <a:lvl7pPr marL="3038561" indent="0">
              <a:buNone/>
              <a:defRPr sz="1600"/>
            </a:lvl7pPr>
            <a:lvl8pPr marL="3544983" indent="0">
              <a:buNone/>
              <a:defRPr sz="1600"/>
            </a:lvl8pPr>
            <a:lvl9pPr marL="405141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0001" y="6049963"/>
            <a:ext cx="2837762" cy="20637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286603" y="6359857"/>
            <a:ext cx="2456597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92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3405" y="1185865"/>
            <a:ext cx="5529836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01286" tIns="50639" rIns="101286" bIns="50639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5934" y="1185865"/>
            <a:ext cx="5529835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01286" tIns="50639" rIns="101286" bIns="50639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86603" y="6359857"/>
            <a:ext cx="2456597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4637"/>
            <a:ext cx="10945654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3" y="1535113"/>
            <a:ext cx="5373591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430" indent="0">
              <a:buNone/>
              <a:defRPr sz="2300" b="1"/>
            </a:lvl2pPr>
            <a:lvl3pPr marL="1012859" indent="0">
              <a:buNone/>
              <a:defRPr sz="2000" b="1"/>
            </a:lvl3pPr>
            <a:lvl4pPr marL="1519283" indent="0">
              <a:buNone/>
              <a:defRPr sz="1700" b="1"/>
            </a:lvl4pPr>
            <a:lvl5pPr marL="2025704" indent="0">
              <a:buNone/>
              <a:defRPr sz="1700" b="1"/>
            </a:lvl5pPr>
            <a:lvl6pPr marL="2532131" indent="0">
              <a:buNone/>
              <a:defRPr sz="1700" b="1"/>
            </a:lvl6pPr>
            <a:lvl7pPr marL="3038561" indent="0">
              <a:buNone/>
              <a:defRPr sz="1700" b="1"/>
            </a:lvl7pPr>
            <a:lvl8pPr marL="3544983" indent="0">
              <a:buNone/>
              <a:defRPr sz="1700" b="1"/>
            </a:lvl8pPr>
            <a:lvl9pPr marL="4051410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3" y="2174876"/>
            <a:ext cx="5373591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01286" tIns="50639" rIns="101286" bIns="50639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68" y="1535113"/>
            <a:ext cx="5375701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6430" indent="0">
              <a:buNone/>
              <a:defRPr sz="2300" b="1"/>
            </a:lvl2pPr>
            <a:lvl3pPr marL="1012859" indent="0">
              <a:buNone/>
              <a:defRPr sz="2000" b="1"/>
            </a:lvl3pPr>
            <a:lvl4pPr marL="1519283" indent="0">
              <a:buNone/>
              <a:defRPr sz="1700" b="1"/>
            </a:lvl4pPr>
            <a:lvl5pPr marL="2025704" indent="0">
              <a:buNone/>
              <a:defRPr sz="1700" b="1"/>
            </a:lvl5pPr>
            <a:lvl6pPr marL="2532131" indent="0">
              <a:buNone/>
              <a:defRPr sz="1700" b="1"/>
            </a:lvl6pPr>
            <a:lvl7pPr marL="3038561" indent="0">
              <a:buNone/>
              <a:defRPr sz="1700" b="1"/>
            </a:lvl7pPr>
            <a:lvl8pPr marL="3544983" indent="0">
              <a:buNone/>
              <a:defRPr sz="1700" b="1"/>
            </a:lvl8pPr>
            <a:lvl9pPr marL="4051410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68" y="2174876"/>
            <a:ext cx="5375701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01286" tIns="50639" rIns="101286" bIns="50639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286603" y="6359857"/>
            <a:ext cx="2456597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498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60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286603" y="6359857"/>
            <a:ext cx="2456597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239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107" y="273053"/>
            <a:ext cx="4001161" cy="1162051"/>
          </a:xfrm>
        </p:spPr>
        <p:txBody>
          <a:bodyPr anchor="b"/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68"/>
            <a:ext cx="6798805" cy="585311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01286" tIns="50639" rIns="101286" bIns="50639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107" y="1435100"/>
            <a:ext cx="4001161" cy="4691064"/>
          </a:xfrm>
        </p:spPr>
        <p:txBody>
          <a:bodyPr/>
          <a:lstStyle>
            <a:lvl1pPr marL="0" indent="0">
              <a:buNone/>
              <a:defRPr sz="2300"/>
            </a:lvl1pPr>
            <a:lvl2pPr marL="506430" indent="0">
              <a:buNone/>
              <a:defRPr sz="1300"/>
            </a:lvl2pPr>
            <a:lvl3pPr marL="1012859" indent="0">
              <a:buNone/>
              <a:defRPr sz="1100"/>
            </a:lvl3pPr>
            <a:lvl4pPr marL="1519283" indent="0">
              <a:buNone/>
              <a:defRPr sz="900"/>
            </a:lvl4pPr>
            <a:lvl5pPr marL="2025704" indent="0">
              <a:buNone/>
              <a:defRPr sz="900"/>
            </a:lvl5pPr>
            <a:lvl6pPr marL="2532131" indent="0">
              <a:buNone/>
              <a:defRPr sz="900"/>
            </a:lvl6pPr>
            <a:lvl7pPr marL="3038561" indent="0">
              <a:buNone/>
              <a:defRPr sz="900"/>
            </a:lvl7pPr>
            <a:lvl8pPr marL="3544983" indent="0">
              <a:buNone/>
              <a:defRPr sz="900"/>
            </a:lvl8pPr>
            <a:lvl9pPr marL="405141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86603" y="6359857"/>
            <a:ext cx="2456597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956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17"/>
            <a:ext cx="7297103" cy="566737"/>
          </a:xfrm>
        </p:spPr>
        <p:txBody>
          <a:bodyPr anchor="b"/>
          <a:lstStyle>
            <a:lvl1pPr algn="l">
              <a:defRPr sz="31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6"/>
            <a:ext cx="7297103" cy="4114800"/>
          </a:xfrm>
        </p:spPr>
        <p:txBody>
          <a:bodyPr/>
          <a:lstStyle>
            <a:lvl1pPr marL="0" indent="0">
              <a:buNone/>
              <a:defRPr sz="3600"/>
            </a:lvl1pPr>
            <a:lvl2pPr marL="506430" indent="0">
              <a:buNone/>
              <a:defRPr sz="3100"/>
            </a:lvl2pPr>
            <a:lvl3pPr marL="1012859" indent="0">
              <a:buNone/>
              <a:defRPr sz="2700"/>
            </a:lvl3pPr>
            <a:lvl4pPr marL="1519283" indent="0">
              <a:buNone/>
              <a:defRPr sz="2300"/>
            </a:lvl4pPr>
            <a:lvl5pPr marL="2025704" indent="0">
              <a:buNone/>
              <a:defRPr sz="2300"/>
            </a:lvl5pPr>
            <a:lvl6pPr marL="2532131" indent="0">
              <a:buNone/>
              <a:defRPr sz="2300"/>
            </a:lvl6pPr>
            <a:lvl7pPr marL="3038561" indent="0">
              <a:buNone/>
              <a:defRPr sz="2300"/>
            </a:lvl7pPr>
            <a:lvl8pPr marL="3544983" indent="0">
              <a:buNone/>
              <a:defRPr sz="2300"/>
            </a:lvl8pPr>
            <a:lvl9pPr marL="4051410" indent="0">
              <a:buNone/>
              <a:defRPr sz="23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54"/>
            <a:ext cx="7297103" cy="80486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01286" tIns="50639" rIns="101286" bIns="50639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23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6430" indent="0">
              <a:buNone/>
              <a:defRPr sz="1300"/>
            </a:lvl2pPr>
            <a:lvl3pPr marL="1012859" indent="0">
              <a:buNone/>
              <a:defRPr sz="1100"/>
            </a:lvl3pPr>
            <a:lvl4pPr marL="1519283" indent="0">
              <a:buNone/>
              <a:defRPr sz="900"/>
            </a:lvl4pPr>
            <a:lvl5pPr marL="2025704" indent="0">
              <a:buNone/>
              <a:defRPr sz="900"/>
            </a:lvl5pPr>
            <a:lvl6pPr marL="2532131" indent="0">
              <a:buNone/>
              <a:defRPr sz="900"/>
            </a:lvl6pPr>
            <a:lvl7pPr marL="3038561" indent="0">
              <a:buNone/>
              <a:defRPr sz="900"/>
            </a:lvl7pPr>
            <a:lvl8pPr marL="3544983" indent="0">
              <a:buNone/>
              <a:defRPr sz="900"/>
            </a:lvl8pPr>
            <a:lvl9pPr marL="405141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286603" y="6359857"/>
            <a:ext cx="2456597" cy="28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984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7" y="6324600"/>
            <a:ext cx="11709992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286" tIns="50639" rIns="101286" bIns="50639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55742" y="6324600"/>
            <a:ext cx="1162469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286" tIns="50639" rIns="101286" bIns="50639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8269" y="142887"/>
            <a:ext cx="112497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286" tIns="50639" rIns="101286" bIns="506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3422" y="1058882"/>
            <a:ext cx="11262369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101286" tIns="50639" rIns="101286" bIns="50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34224" y="6049963"/>
            <a:ext cx="2837762" cy="20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286" tIns="50639" rIns="101286" bIns="50639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B6C70261-DCF8-4A97-9502-E8EEF2364C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6275917"/>
            <a:ext cx="11739552" cy="51816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444252" y="6430105"/>
            <a:ext cx="2808202" cy="24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286" tIns="50639" rIns="101286" bIns="50639">
            <a:spAutoFit/>
          </a:bodyPr>
          <a:lstStyle/>
          <a:p>
            <a:pPr defTabSz="1012859">
              <a:spcBef>
                <a:spcPct val="50000"/>
              </a:spcBef>
              <a:defRPr/>
            </a:pPr>
            <a:r>
              <a:rPr lang="en-US" sz="900" dirty="0">
                <a:solidFill>
                  <a:srgbClr val="000000"/>
                </a:solidFill>
              </a:rPr>
              <a:t>TI </a:t>
            </a:r>
            <a:r>
              <a:rPr lang="en-US" sz="900" dirty="0" smtClean="0">
                <a:solidFill>
                  <a:srgbClr val="000000"/>
                </a:solidFill>
              </a:rPr>
              <a:t>Information – Selective Disclosure</a:t>
            </a:r>
            <a:endParaRPr lang="en-US" sz="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2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506430" algn="l" rtl="0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1012859" algn="l" rtl="0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519283" algn="l" rtl="0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2025704" algn="l" rtl="0" fontAlgn="base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251454" indent="-251454" algn="l" rtl="0" eaLnBrk="0" fontAlgn="base" hangingPunct="0">
        <a:spcBef>
          <a:spcPts val="888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6551" indent="-258488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946033" indent="-182886" algn="l" rtl="0" eaLnBrk="0" fontAlgn="base" hangingPunct="0">
        <a:spcBef>
          <a:spcPct val="15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331127" indent="-258488" algn="l" rtl="0" eaLnBrk="0" fontAlgn="base" hangingPunct="0">
        <a:spcBef>
          <a:spcPct val="5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1649402" indent="-191677" algn="l" rtl="0" eaLnBrk="0" fontAlgn="base" hangingPunct="0">
        <a:spcBef>
          <a:spcPct val="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155826" indent="-191677" algn="l" rtl="0" fontAlgn="base">
        <a:spcBef>
          <a:spcPct val="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662256" indent="-191677" algn="l" rtl="0" fontAlgn="base">
        <a:spcBef>
          <a:spcPct val="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168686" indent="-191677" algn="l" rtl="0" fontAlgn="base">
        <a:spcBef>
          <a:spcPct val="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675112" indent="-191677" algn="l" rtl="0" fontAlgn="base">
        <a:spcBef>
          <a:spcPct val="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28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6430" algn="l" defTabSz="10128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2859" algn="l" defTabSz="10128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9283" algn="l" defTabSz="10128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5704" algn="l" defTabSz="10128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2131" algn="l" defTabSz="10128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8561" algn="l" defTabSz="10128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44983" algn="l" defTabSz="10128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51410" algn="l" defTabSz="101285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2"/>
          <p:cNvSpPr>
            <a:spLocks noGrp="1"/>
          </p:cNvSpPr>
          <p:nvPr>
            <p:ph type="title"/>
          </p:nvPr>
        </p:nvSpPr>
        <p:spPr>
          <a:xfrm>
            <a:off x="379414" y="0"/>
            <a:ext cx="8369300" cy="620713"/>
          </a:xfrm>
        </p:spPr>
        <p:txBody>
          <a:bodyPr/>
          <a:lstStyle/>
          <a:p>
            <a:r>
              <a:rPr kumimoji="1" lang="en-US" altLang="ja-JP" sz="2000" dirty="0" smtClean="0"/>
              <a:t>PP5V0 SW current limit set</a:t>
            </a:r>
            <a:r>
              <a:rPr kumimoji="1" lang="ja-JP" altLang="en-US" sz="2000" dirty="0" smtClean="0"/>
              <a:t> </a:t>
            </a:r>
            <a:r>
              <a:rPr kumimoji="1" lang="en-US" altLang="ja-JP" sz="2000" dirty="0" smtClean="0"/>
              <a:t>timing spec.</a:t>
            </a:r>
            <a:endParaRPr kumimoji="1" lang="ja-JP" altLang="en-US" sz="2000" dirty="0"/>
          </a:p>
        </p:txBody>
      </p:sp>
      <p:cxnSp>
        <p:nvCxnSpPr>
          <p:cNvPr id="16" name="直線コネクタ 15"/>
          <p:cNvCxnSpPr/>
          <p:nvPr/>
        </p:nvCxnSpPr>
        <p:spPr bwMode="auto">
          <a:xfrm>
            <a:off x="1466336" y="1792117"/>
            <a:ext cx="2271631" cy="0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 flipV="1">
            <a:off x="3737967" y="1504085"/>
            <a:ext cx="180020" cy="288032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3917987" y="1504085"/>
            <a:ext cx="4606876" cy="0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>
            <a:off x="1466336" y="2440189"/>
            <a:ext cx="1602178" cy="0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 flipV="1">
            <a:off x="3068514" y="2148523"/>
            <a:ext cx="0" cy="288032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3068514" y="2148523"/>
            <a:ext cx="3962026" cy="0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/>
          <p:cNvCxnSpPr/>
          <p:nvPr/>
        </p:nvCxnSpPr>
        <p:spPr bwMode="auto">
          <a:xfrm>
            <a:off x="1466336" y="3088261"/>
            <a:ext cx="7058527" cy="0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正方形/長方形 22"/>
          <p:cNvSpPr/>
          <p:nvPr/>
        </p:nvSpPr>
        <p:spPr bwMode="auto">
          <a:xfrm>
            <a:off x="4744442" y="2148523"/>
            <a:ext cx="451331" cy="288032"/>
          </a:xfrm>
          <a:prstGeom prst="rect">
            <a:avLst/>
          </a:prstGeom>
          <a:pattFill prst="dkVert">
            <a:fgClr>
              <a:srgbClr val="999999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3068514" y="1108041"/>
            <a:ext cx="0" cy="1049166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テキスト ボックス 24"/>
          <p:cNvSpPr txBox="1"/>
          <p:nvPr/>
        </p:nvSpPr>
        <p:spPr bwMode="auto">
          <a:xfrm>
            <a:off x="3068514" y="1935858"/>
            <a:ext cx="151892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000" kern="0" dirty="0" smtClean="0">
                <a:solidFill>
                  <a:srgbClr val="000000"/>
                </a:solidFill>
              </a:rPr>
              <a:t>Device connection</a:t>
            </a:r>
            <a:r>
              <a:rPr lang="ja-JP" altLang="en-US" sz="1000" kern="0" dirty="0" smtClean="0">
                <a:solidFill>
                  <a:srgbClr val="000000"/>
                </a:solidFill>
              </a:rPr>
              <a:t> </a:t>
            </a:r>
            <a:endParaRPr kumimoji="1" lang="ja-JP" altLang="en-US" sz="1000" b="0" kern="0" dirty="0">
              <a:solidFill>
                <a:srgbClr val="00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 bwMode="auto">
          <a:xfrm>
            <a:off x="4744442" y="1935858"/>
            <a:ext cx="1224137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000" b="0" kern="0" dirty="0" smtClean="0">
                <a:solidFill>
                  <a:srgbClr val="000000"/>
                </a:solidFill>
              </a:rPr>
              <a:t>PD</a:t>
            </a:r>
            <a:r>
              <a:rPr kumimoji="1" lang="ja-JP" altLang="en-US" sz="1000" b="0" kern="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000" b="0" kern="0" dirty="0" smtClean="0">
                <a:solidFill>
                  <a:srgbClr val="000000"/>
                </a:solidFill>
              </a:rPr>
              <a:t> Power Contract</a:t>
            </a:r>
            <a:endParaRPr kumimoji="1" lang="ja-JP" altLang="en-US" sz="1000" b="0" kern="0" dirty="0">
              <a:solidFill>
                <a:srgbClr val="00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 bwMode="auto">
          <a:xfrm>
            <a:off x="2543011" y="3178271"/>
            <a:ext cx="1683805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000" b="0" kern="0" dirty="0" smtClean="0">
                <a:solidFill>
                  <a:srgbClr val="000000"/>
                </a:solidFill>
              </a:rPr>
              <a:t>PP5V0 Current limit set</a:t>
            </a:r>
            <a:endParaRPr kumimoji="1" lang="ja-JP" altLang="en-US" sz="1000" b="0" kern="0" dirty="0">
              <a:solidFill>
                <a:srgbClr val="000000"/>
              </a:solidFill>
            </a:endParaRPr>
          </a:p>
        </p:txBody>
      </p:sp>
      <p:sp>
        <p:nvSpPr>
          <p:cNvPr id="28" name="フローチャート : 判断 27"/>
          <p:cNvSpPr/>
          <p:nvPr/>
        </p:nvSpPr>
        <p:spPr bwMode="auto">
          <a:xfrm>
            <a:off x="5404161" y="2998251"/>
            <a:ext cx="216024" cy="180020"/>
          </a:xfrm>
          <a:prstGeom prst="flowChartDecisi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 bwMode="auto">
          <a:xfrm>
            <a:off x="4670270" y="3178271"/>
            <a:ext cx="1683805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000" b="0" kern="0" dirty="0" smtClean="0">
                <a:solidFill>
                  <a:srgbClr val="000000"/>
                </a:solidFill>
              </a:rPr>
              <a:t>PP5V0 Current limit set</a:t>
            </a:r>
            <a:endParaRPr kumimoji="1" lang="ja-JP" altLang="en-US" sz="1000" b="0" kern="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 bwMode="auto">
          <a:xfrm>
            <a:off x="906058" y="1684105"/>
            <a:ext cx="82809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100" b="0" kern="0" dirty="0" smtClean="0">
                <a:solidFill>
                  <a:srgbClr val="000000"/>
                </a:solidFill>
              </a:rPr>
              <a:t>VBUS</a:t>
            </a:r>
            <a:endParaRPr kumimoji="1" lang="ja-JP" altLang="en-US" sz="1100" b="0" kern="0" dirty="0">
              <a:solidFill>
                <a:srgbClr val="00000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 bwMode="auto">
          <a:xfrm>
            <a:off x="999678" y="2332177"/>
            <a:ext cx="82809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100" b="0" kern="0" dirty="0" smtClean="0">
                <a:solidFill>
                  <a:srgbClr val="000000"/>
                </a:solidFill>
              </a:rPr>
              <a:t>CC</a:t>
            </a:r>
            <a:endParaRPr kumimoji="1" lang="ja-JP" altLang="en-US" sz="1100" b="0" kern="0" dirty="0">
              <a:solidFill>
                <a:srgbClr val="00000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 bwMode="auto">
          <a:xfrm>
            <a:off x="585632" y="2962247"/>
            <a:ext cx="828092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100" b="0" kern="0" dirty="0" smtClean="0">
                <a:solidFill>
                  <a:srgbClr val="000000"/>
                </a:solidFill>
              </a:rPr>
              <a:t>PP5V0</a:t>
            </a:r>
            <a:r>
              <a:rPr kumimoji="1" lang="ja-JP" altLang="en-US" sz="1100" b="0" kern="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100" b="0" kern="0" dirty="0" smtClean="0">
                <a:solidFill>
                  <a:srgbClr val="000000"/>
                </a:solidFill>
              </a:rPr>
              <a:t>SW</a:t>
            </a:r>
            <a:endParaRPr kumimoji="1" lang="ja-JP" altLang="en-US" sz="1100" b="0" kern="0" dirty="0">
              <a:solidFill>
                <a:srgbClr val="000000"/>
              </a:solidFill>
            </a:endParaRPr>
          </a:p>
        </p:txBody>
      </p:sp>
      <p:sp>
        <p:nvSpPr>
          <p:cNvPr id="33" name="フローチャート : 判断 32"/>
          <p:cNvSpPr/>
          <p:nvPr/>
        </p:nvSpPr>
        <p:spPr bwMode="auto">
          <a:xfrm>
            <a:off x="3276901" y="2998251"/>
            <a:ext cx="216024" cy="180020"/>
          </a:xfrm>
          <a:prstGeom prst="flowChartDecisi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 bwMode="auto">
          <a:xfrm>
            <a:off x="3926830" y="1108041"/>
            <a:ext cx="0" cy="396044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>
            <a:off x="3068514" y="1306063"/>
            <a:ext cx="858316" cy="0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6" name="テキスト ボックス 35"/>
          <p:cNvSpPr txBox="1"/>
          <p:nvPr/>
        </p:nvSpPr>
        <p:spPr bwMode="auto">
          <a:xfrm>
            <a:off x="3168890" y="1088814"/>
            <a:ext cx="749097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000" b="0" kern="0" dirty="0" smtClean="0">
                <a:solidFill>
                  <a:srgbClr val="000000"/>
                </a:solidFill>
              </a:rPr>
              <a:t>Max275ms</a:t>
            </a:r>
            <a:endParaRPr kumimoji="1" lang="ja-JP" altLang="en-US" sz="1000" b="0" kern="0" dirty="0">
              <a:solidFill>
                <a:srgbClr val="000000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>
            <a:off x="4744442" y="1108041"/>
            <a:ext cx="0" cy="1043841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矢印コネクタ 37"/>
          <p:cNvCxnSpPr/>
          <p:nvPr/>
        </p:nvCxnSpPr>
        <p:spPr bwMode="auto">
          <a:xfrm>
            <a:off x="3926830" y="1306063"/>
            <a:ext cx="817612" cy="0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9" name="テキスト ボックス 38"/>
          <p:cNvSpPr txBox="1"/>
          <p:nvPr/>
        </p:nvSpPr>
        <p:spPr bwMode="auto">
          <a:xfrm>
            <a:off x="4006856" y="1085180"/>
            <a:ext cx="794554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000" b="0" kern="0" dirty="0" smtClean="0">
                <a:solidFill>
                  <a:srgbClr val="000000"/>
                </a:solidFill>
              </a:rPr>
              <a:t>Max250ms</a:t>
            </a:r>
            <a:endParaRPr kumimoji="1" lang="ja-JP" altLang="en-US" sz="1000" b="0" kern="0" dirty="0">
              <a:solidFill>
                <a:srgbClr val="000000"/>
              </a:solidFill>
            </a:endParaRPr>
          </a:p>
        </p:txBody>
      </p:sp>
      <p:cxnSp>
        <p:nvCxnSpPr>
          <p:cNvPr id="40" name="直線コネクタ 39"/>
          <p:cNvCxnSpPr/>
          <p:nvPr/>
        </p:nvCxnSpPr>
        <p:spPr bwMode="auto">
          <a:xfrm flipV="1">
            <a:off x="7030540" y="2153039"/>
            <a:ext cx="0" cy="277017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7030540" y="2427101"/>
            <a:ext cx="1494323" cy="0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テキスト ボックス 41"/>
          <p:cNvSpPr txBox="1"/>
          <p:nvPr/>
        </p:nvSpPr>
        <p:spPr bwMode="auto">
          <a:xfrm>
            <a:off x="6469347" y="1939981"/>
            <a:ext cx="1296913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000" kern="0" dirty="0" smtClean="0">
                <a:solidFill>
                  <a:srgbClr val="000000"/>
                </a:solidFill>
              </a:rPr>
              <a:t>Device disconnection</a:t>
            </a:r>
            <a:r>
              <a:rPr lang="ja-JP" altLang="en-US" sz="1000" kern="0" dirty="0" smtClean="0">
                <a:solidFill>
                  <a:srgbClr val="000000"/>
                </a:solidFill>
              </a:rPr>
              <a:t> </a:t>
            </a:r>
            <a:endParaRPr kumimoji="1" lang="ja-JP" altLang="en-US" sz="1000" b="0" kern="0" dirty="0">
              <a:solidFill>
                <a:srgbClr val="000000"/>
              </a:solidFill>
            </a:endParaRPr>
          </a:p>
        </p:txBody>
      </p:sp>
      <p:sp>
        <p:nvSpPr>
          <p:cNvPr id="43" name="フローチャート : 判断 42"/>
          <p:cNvSpPr/>
          <p:nvPr/>
        </p:nvSpPr>
        <p:spPr bwMode="auto">
          <a:xfrm>
            <a:off x="7238927" y="2998251"/>
            <a:ext cx="216024" cy="180020"/>
          </a:xfrm>
          <a:prstGeom prst="flowChartDecision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683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 bwMode="auto">
          <a:xfrm>
            <a:off x="6688658" y="3178271"/>
            <a:ext cx="1683805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000" b="0" kern="0" dirty="0" smtClean="0">
                <a:solidFill>
                  <a:srgbClr val="000000"/>
                </a:solidFill>
              </a:rPr>
              <a:t>PP5V0 Current limit </a:t>
            </a:r>
            <a:r>
              <a:rPr kumimoji="1" lang="en-US" altLang="ja-JP" sz="1000" b="1" kern="0" dirty="0" smtClean="0">
                <a:solidFill>
                  <a:srgbClr val="FF0000"/>
                </a:solidFill>
              </a:rPr>
              <a:t>no set</a:t>
            </a:r>
            <a:endParaRPr kumimoji="1" lang="ja-JP" altLang="en-US" sz="1000" b="1" kern="0" dirty="0">
              <a:solidFill>
                <a:srgbClr val="FF0000"/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 bwMode="auto">
          <a:xfrm>
            <a:off x="3340286" y="3573015"/>
            <a:ext cx="2171886" cy="0"/>
          </a:xfrm>
          <a:prstGeom prst="straightConnector1">
            <a:avLst/>
          </a:prstGeom>
          <a:solidFill>
            <a:srgbClr val="999999"/>
          </a:solidFill>
          <a:ln w="25400" cap="flat" cmpd="sng" algn="ctr">
            <a:solidFill>
              <a:srgbClr val="0000FF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5481422" y="3573015"/>
            <a:ext cx="1865516" cy="0"/>
          </a:xfrm>
          <a:prstGeom prst="straightConnector1">
            <a:avLst/>
          </a:prstGeom>
          <a:solidFill>
            <a:srgbClr val="999999"/>
          </a:solidFill>
          <a:ln w="25400" cap="flat" cmpd="sng" algn="ctr">
            <a:solidFill>
              <a:srgbClr val="0000FF"/>
            </a:solidFill>
            <a:prstDash val="solid"/>
            <a:round/>
            <a:headEnd type="arrow" w="lg" len="lg"/>
            <a:tailEnd type="arrow" w="lg" len="lg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>
            <a:off x="7329942" y="3573015"/>
            <a:ext cx="1194921" cy="0"/>
          </a:xfrm>
          <a:prstGeom prst="straightConnector1">
            <a:avLst/>
          </a:prstGeom>
          <a:solidFill>
            <a:srgbClr val="999999"/>
          </a:solidFill>
          <a:ln w="25400" cap="flat" cmpd="sng" algn="ctr">
            <a:solidFill>
              <a:srgbClr val="0000FF"/>
            </a:solidFill>
            <a:prstDash val="solid"/>
            <a:round/>
            <a:headEnd type="arrow" w="lg" len="lg"/>
            <a:tailEnd type="none"/>
          </a:ln>
          <a:effectLst/>
        </p:spPr>
      </p:cxnSp>
      <p:sp>
        <p:nvSpPr>
          <p:cNvPr id="48" name="テキスト ボックス 47"/>
          <p:cNvSpPr txBox="1"/>
          <p:nvPr/>
        </p:nvSpPr>
        <p:spPr bwMode="auto">
          <a:xfrm>
            <a:off x="3801684" y="3573015"/>
            <a:ext cx="1204897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000" b="1" kern="0" dirty="0">
                <a:solidFill>
                  <a:srgbClr val="0000FF"/>
                </a:solidFill>
              </a:rPr>
              <a:t>Type-C </a:t>
            </a:r>
            <a:r>
              <a:rPr lang="en-US" altLang="ja-JP" sz="1000" b="1" kern="0" dirty="0" smtClean="0">
                <a:solidFill>
                  <a:srgbClr val="0000FF"/>
                </a:solidFill>
              </a:rPr>
              <a:t>Current</a:t>
            </a:r>
            <a:endParaRPr kumimoji="1" lang="ja-JP" altLang="en-US" sz="1000" b="1" kern="0" dirty="0">
              <a:solidFill>
                <a:srgbClr val="0000FF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 bwMode="auto">
          <a:xfrm>
            <a:off x="135930" y="3465003"/>
            <a:ext cx="1598220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100" b="0" kern="0" dirty="0" smtClean="0">
                <a:solidFill>
                  <a:srgbClr val="000000"/>
                </a:solidFill>
              </a:rPr>
              <a:t>Current Limit Status</a:t>
            </a:r>
            <a:endParaRPr kumimoji="1" lang="ja-JP" altLang="en-US" sz="1100" b="0" kern="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 bwMode="auto">
          <a:xfrm>
            <a:off x="5644691" y="3573015"/>
            <a:ext cx="1538977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000" b="1" kern="0" dirty="0" smtClean="0">
                <a:solidFill>
                  <a:srgbClr val="0000FF"/>
                </a:solidFill>
              </a:rPr>
              <a:t>Active Contract RDO</a:t>
            </a:r>
            <a:endParaRPr kumimoji="1" lang="ja-JP" altLang="en-US" sz="1000" b="1" kern="0" dirty="0">
              <a:solidFill>
                <a:srgbClr val="0000FF"/>
              </a:solidFill>
            </a:endParaRPr>
          </a:p>
        </p:txBody>
      </p:sp>
      <p:cxnSp>
        <p:nvCxnSpPr>
          <p:cNvPr id="51" name="直線コネクタ 50"/>
          <p:cNvCxnSpPr>
            <a:endCxn id="33" idx="0"/>
          </p:cNvCxnSpPr>
          <p:nvPr/>
        </p:nvCxnSpPr>
        <p:spPr bwMode="auto">
          <a:xfrm>
            <a:off x="3384913" y="2454550"/>
            <a:ext cx="0" cy="543701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矢印コネクタ 51"/>
          <p:cNvCxnSpPr/>
          <p:nvPr/>
        </p:nvCxnSpPr>
        <p:spPr bwMode="auto">
          <a:xfrm>
            <a:off x="3074256" y="2546151"/>
            <a:ext cx="310657" cy="0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>
            <a:off x="3068514" y="2445239"/>
            <a:ext cx="0" cy="213637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矢印コネクタ 53"/>
          <p:cNvCxnSpPr/>
          <p:nvPr/>
        </p:nvCxnSpPr>
        <p:spPr bwMode="auto">
          <a:xfrm flipV="1">
            <a:off x="2123728" y="2616329"/>
            <a:ext cx="1105856" cy="1388734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>
            <a:off x="3737967" y="1783507"/>
            <a:ext cx="0" cy="875369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矢印コネクタ 55"/>
          <p:cNvCxnSpPr/>
          <p:nvPr/>
        </p:nvCxnSpPr>
        <p:spPr bwMode="auto">
          <a:xfrm>
            <a:off x="3388109" y="2548201"/>
            <a:ext cx="349858" cy="0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7" name="直線矢印コネクタ 56"/>
          <p:cNvCxnSpPr>
            <a:stCxn id="71" idx="0"/>
          </p:cNvCxnSpPr>
          <p:nvPr/>
        </p:nvCxnSpPr>
        <p:spPr bwMode="auto">
          <a:xfrm flipH="1" flipV="1">
            <a:off x="3562654" y="2616329"/>
            <a:ext cx="20898" cy="1892632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>
            <a:off x="5512172" y="2454550"/>
            <a:ext cx="0" cy="543701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5201515" y="2546151"/>
            <a:ext cx="310657" cy="0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>
            <a:off x="5195773" y="2445239"/>
            <a:ext cx="0" cy="213637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矢印コネクタ 60"/>
          <p:cNvCxnSpPr/>
          <p:nvPr/>
        </p:nvCxnSpPr>
        <p:spPr bwMode="auto">
          <a:xfrm flipV="1">
            <a:off x="5248498" y="2616329"/>
            <a:ext cx="108012" cy="1280723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テキスト ボックス 61"/>
          <p:cNvSpPr txBox="1"/>
          <p:nvPr/>
        </p:nvSpPr>
        <p:spPr bwMode="auto">
          <a:xfrm>
            <a:off x="4286920" y="3897052"/>
            <a:ext cx="2127259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100" b="0" kern="0" dirty="0" smtClean="0">
                <a:solidFill>
                  <a:srgbClr val="FF0000"/>
                </a:solidFill>
              </a:rPr>
              <a:t>(3) Is it correct this is</a:t>
            </a:r>
          </a:p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100" b="0" kern="0" dirty="0" smtClean="0">
                <a:solidFill>
                  <a:srgbClr val="FF0000"/>
                </a:solidFill>
              </a:rPr>
              <a:t>   Min25ms/Max40ms from</a:t>
            </a:r>
          </a:p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100" kern="0" dirty="0">
                <a:solidFill>
                  <a:srgbClr val="FF0000"/>
                </a:solidFill>
              </a:rPr>
              <a:t> </a:t>
            </a:r>
            <a:r>
              <a:rPr lang="en-US" altLang="ja-JP" sz="1100" kern="0" dirty="0" smtClean="0">
                <a:solidFill>
                  <a:srgbClr val="FF0000"/>
                </a:solidFill>
              </a:rPr>
              <a:t> </a:t>
            </a:r>
            <a:r>
              <a:rPr kumimoji="1" lang="en-US" altLang="ja-JP" sz="1100" b="0" kern="0" dirty="0" smtClean="0">
                <a:solidFill>
                  <a:srgbClr val="FF0000"/>
                </a:solidFill>
              </a:rPr>
              <a:t> “Good  CRC” of “Accept”?</a:t>
            </a:r>
          </a:p>
        </p:txBody>
      </p:sp>
      <p:cxnSp>
        <p:nvCxnSpPr>
          <p:cNvPr id="63" name="直線コネクタ 62"/>
          <p:cNvCxnSpPr/>
          <p:nvPr/>
        </p:nvCxnSpPr>
        <p:spPr bwMode="auto">
          <a:xfrm>
            <a:off x="7346939" y="2552057"/>
            <a:ext cx="0" cy="446193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線矢印コネクタ 63"/>
          <p:cNvCxnSpPr/>
          <p:nvPr/>
        </p:nvCxnSpPr>
        <p:spPr bwMode="auto">
          <a:xfrm>
            <a:off x="7036282" y="2616329"/>
            <a:ext cx="310657" cy="0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5" name="直線コネクタ 64"/>
          <p:cNvCxnSpPr/>
          <p:nvPr/>
        </p:nvCxnSpPr>
        <p:spPr bwMode="auto">
          <a:xfrm>
            <a:off x="7030540" y="2427101"/>
            <a:ext cx="0" cy="299299"/>
          </a:xfrm>
          <a:prstGeom prst="line">
            <a:avLst/>
          </a:prstGeom>
          <a:solidFill>
            <a:srgbClr val="999999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矢印コネクタ 65"/>
          <p:cNvCxnSpPr/>
          <p:nvPr/>
        </p:nvCxnSpPr>
        <p:spPr bwMode="auto">
          <a:xfrm flipV="1">
            <a:off x="7083598" y="2658877"/>
            <a:ext cx="108012" cy="1280722"/>
          </a:xfrm>
          <a:prstGeom prst="straightConnector1">
            <a:avLst/>
          </a:prstGeom>
          <a:solidFill>
            <a:srgbClr val="999999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テキスト ボックス 66"/>
          <p:cNvSpPr txBox="1"/>
          <p:nvPr/>
        </p:nvSpPr>
        <p:spPr bwMode="auto">
          <a:xfrm>
            <a:off x="6688658" y="3939599"/>
            <a:ext cx="206521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100" kern="0" dirty="0" smtClean="0">
                <a:solidFill>
                  <a:srgbClr val="FF0000"/>
                </a:solidFill>
              </a:rPr>
              <a:t>(4) Is PP5V0 </a:t>
            </a:r>
            <a:r>
              <a:rPr lang="en-US" altLang="ja-JP" sz="1100" kern="0" dirty="0">
                <a:solidFill>
                  <a:srgbClr val="FF0000"/>
                </a:solidFill>
              </a:rPr>
              <a:t>Current </a:t>
            </a:r>
            <a:r>
              <a:rPr lang="en-US" altLang="ja-JP" sz="1100" kern="0" dirty="0" smtClean="0">
                <a:solidFill>
                  <a:srgbClr val="FF0000"/>
                </a:solidFill>
              </a:rPr>
              <a:t>limit</a:t>
            </a:r>
          </a:p>
          <a:p>
            <a:pPr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100" kern="0" dirty="0">
                <a:solidFill>
                  <a:srgbClr val="FF0000"/>
                </a:solidFill>
              </a:rPr>
              <a:t> </a:t>
            </a:r>
            <a:r>
              <a:rPr lang="en-US" altLang="ja-JP" sz="1100" kern="0" dirty="0" smtClean="0">
                <a:solidFill>
                  <a:srgbClr val="FF0000"/>
                </a:solidFill>
              </a:rPr>
              <a:t>     setting removed?</a:t>
            </a:r>
            <a:endParaRPr lang="en-US" altLang="ja-JP" sz="1100" kern="0" dirty="0">
              <a:solidFill>
                <a:srgbClr val="FF0000"/>
              </a:solidFill>
            </a:endParaRPr>
          </a:p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100" b="0" kern="0" dirty="0" smtClean="0">
                <a:solidFill>
                  <a:srgbClr val="FF0000"/>
                </a:solidFill>
              </a:rPr>
              <a:t>(5) What is Max spec?</a:t>
            </a:r>
          </a:p>
        </p:txBody>
      </p:sp>
      <p:cxnSp>
        <p:nvCxnSpPr>
          <p:cNvPr id="68" name="直線矢印コネクタ 67"/>
          <p:cNvCxnSpPr/>
          <p:nvPr/>
        </p:nvCxnSpPr>
        <p:spPr bwMode="auto">
          <a:xfrm>
            <a:off x="1466336" y="3573729"/>
            <a:ext cx="1887032" cy="0"/>
          </a:xfrm>
          <a:prstGeom prst="straightConnector1">
            <a:avLst/>
          </a:prstGeom>
          <a:solidFill>
            <a:srgbClr val="999999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lg" len="lg"/>
          </a:ln>
          <a:effectLst/>
        </p:spPr>
      </p:cxnSp>
      <p:sp>
        <p:nvSpPr>
          <p:cNvPr id="69" name="テキスト ボックス 68"/>
          <p:cNvSpPr txBox="1"/>
          <p:nvPr/>
        </p:nvSpPr>
        <p:spPr bwMode="auto">
          <a:xfrm>
            <a:off x="1540086" y="3573729"/>
            <a:ext cx="1615978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000" b="1" kern="0" dirty="0" smtClean="0">
                <a:solidFill>
                  <a:srgbClr val="0000FF"/>
                </a:solidFill>
              </a:rPr>
              <a:t>No Current Limit setting</a:t>
            </a:r>
            <a:endParaRPr kumimoji="1" lang="ja-JP" altLang="en-US" sz="1000" b="1" kern="0" dirty="0">
              <a:solidFill>
                <a:srgbClr val="0000FF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 bwMode="auto">
          <a:xfrm>
            <a:off x="7462529" y="3573729"/>
            <a:ext cx="1615978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000" b="1" kern="0" dirty="0" smtClean="0">
                <a:solidFill>
                  <a:srgbClr val="0000FF"/>
                </a:solidFill>
              </a:rPr>
              <a:t>No Current Limit setting</a:t>
            </a:r>
            <a:endParaRPr kumimoji="1" lang="ja-JP" altLang="en-US" sz="1000" b="1" kern="0" dirty="0">
              <a:solidFill>
                <a:srgbClr val="0000FF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 bwMode="auto">
          <a:xfrm>
            <a:off x="2828421" y="4508961"/>
            <a:ext cx="1510261" cy="252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100" b="0" kern="0" dirty="0" smtClean="0">
                <a:solidFill>
                  <a:srgbClr val="FF0000"/>
                </a:solidFill>
              </a:rPr>
              <a:t>(2) What is Min spec?</a:t>
            </a:r>
          </a:p>
        </p:txBody>
      </p:sp>
      <p:sp>
        <p:nvSpPr>
          <p:cNvPr id="72" name="テキスト ボックス 71"/>
          <p:cNvSpPr txBox="1"/>
          <p:nvPr/>
        </p:nvSpPr>
        <p:spPr bwMode="auto">
          <a:xfrm>
            <a:off x="1223628" y="4011607"/>
            <a:ext cx="1587290" cy="74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1100" b="0" kern="0" dirty="0" smtClean="0">
                <a:solidFill>
                  <a:srgbClr val="FF0000"/>
                </a:solidFill>
              </a:rPr>
              <a:t>(1) What is Max spec?</a:t>
            </a:r>
          </a:p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100" dirty="0" smtClean="0">
                <a:solidFill>
                  <a:srgbClr val="FF0000"/>
                </a:solidFill>
              </a:rPr>
              <a:t>  We do not understand</a:t>
            </a:r>
          </a:p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100" dirty="0" smtClean="0">
                <a:solidFill>
                  <a:srgbClr val="FF0000"/>
                </a:solidFill>
              </a:rPr>
              <a:t>  in </a:t>
            </a:r>
            <a:r>
              <a:rPr lang="en-US" altLang="ja-JP" sz="1100" dirty="0">
                <a:solidFill>
                  <a:srgbClr val="FF0000"/>
                </a:solidFill>
              </a:rPr>
              <a:t>section 4.11.2 of 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lang="en-US" altLang="ja-JP" sz="1100" dirty="0">
                <a:solidFill>
                  <a:srgbClr val="FF0000"/>
                </a:solidFill>
              </a:rPr>
              <a:t> </a:t>
            </a:r>
            <a:r>
              <a:rPr lang="en-US" altLang="ja-JP" sz="1100" dirty="0" smtClean="0">
                <a:solidFill>
                  <a:srgbClr val="FF0000"/>
                </a:solidFill>
              </a:rPr>
              <a:t> Type-C spec.</a:t>
            </a:r>
            <a:endParaRPr kumimoji="1" lang="en-US" altLang="ja-JP" sz="1100" b="0" kern="0" dirty="0" smtClean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 bwMode="auto">
          <a:xfrm>
            <a:off x="3933491" y="2667141"/>
            <a:ext cx="1378344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0" tIns="36000" rIns="36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FontTx/>
              <a:buNone/>
              <a:tabLst>
                <a:tab pos="2870200" algn="r"/>
                <a:tab pos="4310063" algn="r"/>
                <a:tab pos="4751388" algn="r"/>
                <a:tab pos="5111750" algn="l"/>
              </a:tabLst>
            </a:pPr>
            <a:r>
              <a:rPr kumimoji="1" lang="en-US" altLang="ja-JP" sz="900" b="0" kern="0" dirty="0" smtClean="0"/>
              <a:t>“Good  CRC” of “Accept”</a:t>
            </a:r>
          </a:p>
        </p:txBody>
      </p:sp>
      <p:cxnSp>
        <p:nvCxnSpPr>
          <p:cNvPr id="74" name="直線矢印コネクタ 73"/>
          <p:cNvCxnSpPr/>
          <p:nvPr/>
        </p:nvCxnSpPr>
        <p:spPr bwMode="auto">
          <a:xfrm flipV="1">
            <a:off x="4862565" y="2468293"/>
            <a:ext cx="333208" cy="212592"/>
          </a:xfrm>
          <a:prstGeom prst="straightConnector1">
            <a:avLst/>
          </a:prstGeom>
          <a:solidFill>
            <a:srgbClr val="99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94362710"/>
      </p:ext>
    </p:extLst>
  </p:cSld>
  <p:clrMapOvr>
    <a:masterClrMapping/>
  </p:clrMapOvr>
</p:sld>
</file>

<file path=ppt/theme/theme1.xml><?xml version="1.0" encoding="utf-8"?>
<a:theme xmlns:a="http://schemas.openxmlformats.org/drawingml/2006/main" name="1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8AF7C3FC54B54686C5CBE6825CE0A2" ma:contentTypeVersion="0" ma:contentTypeDescription="Create a new document." ma:contentTypeScope="" ma:versionID="9eacc27c9425917412304ed86186651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0455532-F683-4514-8044-228977A2DC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00AE9D-51B4-4CB4-B2A9-1801040611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B09CE0-CDA0-47F4-B4F8-A7F4966F24D4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26355</TotalTime>
  <Words>127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1_FinalPowerpoint</vt:lpstr>
      <vt:lpstr>PP5V0 SW current limit set timing spec.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 USB-C PD Portfolio Overview [Customer Presentation]</dc:title>
  <dc:creator>Fleischmann, Karl</dc:creator>
  <cp:lastModifiedBy>Fukui, Ichiro</cp:lastModifiedBy>
  <cp:revision>700</cp:revision>
  <dcterms:created xsi:type="dcterms:W3CDTF">2007-12-19T20:51:45Z</dcterms:created>
  <dcterms:modified xsi:type="dcterms:W3CDTF">2016-10-31T14:59:08Z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0x010100488AF7C3FC54B54686C5CBE6825CE0A2</vt:lpwstr>
  </property>
</Properties>
</file>