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2" r:id="rId2"/>
    <p:sldId id="1353" r:id="rId3"/>
    <p:sldId id="1354" r:id="rId4"/>
    <p:sldId id="1367" r:id="rId5"/>
    <p:sldId id="1362" r:id="rId6"/>
    <p:sldId id="1363" r:id="rId7"/>
    <p:sldId id="1348" r:id="rId8"/>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151" d="100"/>
          <a:sy n="151" d="100"/>
        </p:scale>
        <p:origin x="510" y="138"/>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46685"/>
            <a:ext cx="2111375" cy="184642"/>
          </a:xfrm>
          <a:prstGeom prst="rect">
            <a:avLst/>
          </a:prstGeom>
          <a:noFill/>
          <a:ln w="9525">
            <a:noFill/>
            <a:miter lim="800000"/>
            <a:headEnd/>
            <a:tailEnd/>
          </a:ln>
          <a:effectLst/>
        </p:spPr>
        <p:txBody>
          <a:bodyPr lIns="76179" tIns="38088" rIns="76179" bIns="38088">
            <a:spAutoFit/>
          </a:bodyPr>
          <a:lstStyle/>
          <a:p>
            <a:pPr>
              <a:spcBef>
                <a:spcPct val="50000"/>
              </a:spcBef>
              <a:defRPr/>
            </a:pPr>
            <a:r>
              <a:rPr lang="en-US" sz="700" dirty="0">
                <a:cs typeface="+mn-cs"/>
              </a:rPr>
              <a:t>TI Confidential – NDA Restrictions</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Brickyard MB TUSB1002A</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dirty="0"/>
              <a:t>06/27/2024</a:t>
            </a:r>
          </a:p>
          <a:p>
            <a:pPr eaLnBrk="1" hangingPunct="1"/>
            <a:r>
              <a:rPr lang="en-US" dirty="0"/>
              <a:t>Shane Hauser</a:t>
            </a:r>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A040-4118-4F78-9BAB-AC3DDCEEA49F}"/>
              </a:ext>
            </a:extLst>
          </p:cNvPr>
          <p:cNvSpPr>
            <a:spLocks noGrp="1"/>
          </p:cNvSpPr>
          <p:nvPr>
            <p:ph type="title"/>
          </p:nvPr>
        </p:nvSpPr>
        <p:spPr/>
        <p:txBody>
          <a:bodyPr/>
          <a:lstStyle/>
          <a:p>
            <a:r>
              <a:rPr lang="en-US" dirty="0"/>
              <a:t>Keep differential pairs symmetrical</a:t>
            </a:r>
          </a:p>
        </p:txBody>
      </p:sp>
      <p:sp>
        <p:nvSpPr>
          <p:cNvPr id="3" name="Content Placeholder 2">
            <a:extLst>
              <a:ext uri="{FF2B5EF4-FFF2-40B4-BE49-F238E27FC236}">
                <a16:creationId xmlns:a16="http://schemas.microsoft.com/office/drawing/2014/main" id="{3FD83922-9841-45FD-8139-5143B2C0EA06}"/>
              </a:ext>
            </a:extLst>
          </p:cNvPr>
          <p:cNvSpPr>
            <a:spLocks noGrp="1"/>
          </p:cNvSpPr>
          <p:nvPr>
            <p:ph idx="1"/>
          </p:nvPr>
        </p:nvSpPr>
        <p:spPr/>
        <p:txBody>
          <a:bodyPr/>
          <a:lstStyle/>
          <a:p>
            <a:r>
              <a:rPr lang="en-US" dirty="0"/>
              <a:t>I recommend keeping the signal pairs symmetrical where possible.</a:t>
            </a:r>
          </a:p>
          <a:p>
            <a:r>
              <a:rPr lang="en-US" dirty="0"/>
              <a:t>I circled some areas of non-symmetry that should be improved as examples.</a:t>
            </a:r>
          </a:p>
          <a:p>
            <a:endParaRPr lang="en-US" dirty="0"/>
          </a:p>
        </p:txBody>
      </p:sp>
      <p:sp>
        <p:nvSpPr>
          <p:cNvPr id="4" name="Slide Number Placeholder 3">
            <a:extLst>
              <a:ext uri="{FF2B5EF4-FFF2-40B4-BE49-F238E27FC236}">
                <a16:creationId xmlns:a16="http://schemas.microsoft.com/office/drawing/2014/main" id="{BFD729B6-9E1A-434D-A1D5-67DD7B3C24F1}"/>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pic>
        <p:nvPicPr>
          <p:cNvPr id="5" name="Picture 4">
            <a:extLst>
              <a:ext uri="{FF2B5EF4-FFF2-40B4-BE49-F238E27FC236}">
                <a16:creationId xmlns:a16="http://schemas.microsoft.com/office/drawing/2014/main" id="{ECD24489-F815-4A83-A6A9-C8B4EFBF6032}"/>
              </a:ext>
            </a:extLst>
          </p:cNvPr>
          <p:cNvPicPr>
            <a:picLocks noChangeAspect="1"/>
          </p:cNvPicPr>
          <p:nvPr/>
        </p:nvPicPr>
        <p:blipFill>
          <a:blip r:embed="rId2"/>
          <a:stretch>
            <a:fillRect/>
          </a:stretch>
        </p:blipFill>
        <p:spPr>
          <a:xfrm>
            <a:off x="5328244" y="1867600"/>
            <a:ext cx="3229037" cy="2270224"/>
          </a:xfrm>
          <a:prstGeom prst="rect">
            <a:avLst/>
          </a:prstGeom>
        </p:spPr>
      </p:pic>
      <p:pic>
        <p:nvPicPr>
          <p:cNvPr id="6" name="Picture 5">
            <a:extLst>
              <a:ext uri="{FF2B5EF4-FFF2-40B4-BE49-F238E27FC236}">
                <a16:creationId xmlns:a16="http://schemas.microsoft.com/office/drawing/2014/main" id="{D13732A0-8E03-4D46-9DEF-6C9793074C21}"/>
              </a:ext>
            </a:extLst>
          </p:cNvPr>
          <p:cNvPicPr>
            <a:picLocks noChangeAspect="1"/>
          </p:cNvPicPr>
          <p:nvPr/>
        </p:nvPicPr>
        <p:blipFill>
          <a:blip r:embed="rId3"/>
          <a:stretch>
            <a:fillRect/>
          </a:stretch>
        </p:blipFill>
        <p:spPr>
          <a:xfrm>
            <a:off x="544092" y="1981420"/>
            <a:ext cx="4023148" cy="2042583"/>
          </a:xfrm>
          <a:prstGeom prst="rect">
            <a:avLst/>
          </a:prstGeom>
        </p:spPr>
      </p:pic>
    </p:spTree>
    <p:extLst>
      <p:ext uri="{BB962C8B-B14F-4D97-AF65-F5344CB8AC3E}">
        <p14:creationId xmlns:p14="http://schemas.microsoft.com/office/powerpoint/2010/main" val="403628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D4C3-FD30-45DF-B31B-03931BB40773}"/>
              </a:ext>
            </a:extLst>
          </p:cNvPr>
          <p:cNvSpPr>
            <a:spLocks noGrp="1"/>
          </p:cNvSpPr>
          <p:nvPr>
            <p:ph type="title"/>
          </p:nvPr>
        </p:nvSpPr>
        <p:spPr/>
        <p:txBody>
          <a:bodyPr/>
          <a:lstStyle/>
          <a:p>
            <a:r>
              <a:rPr lang="en-US" dirty="0"/>
              <a:t>Use symmetrical GND </a:t>
            </a:r>
            <a:r>
              <a:rPr lang="en-US" dirty="0" err="1"/>
              <a:t>vias</a:t>
            </a:r>
            <a:endParaRPr lang="en-US" dirty="0"/>
          </a:p>
        </p:txBody>
      </p:sp>
      <p:sp>
        <p:nvSpPr>
          <p:cNvPr id="3" name="Content Placeholder 2">
            <a:extLst>
              <a:ext uri="{FF2B5EF4-FFF2-40B4-BE49-F238E27FC236}">
                <a16:creationId xmlns:a16="http://schemas.microsoft.com/office/drawing/2014/main" id="{2DFD1765-5A87-4DDA-8331-0BC2E5D2516E}"/>
              </a:ext>
            </a:extLst>
          </p:cNvPr>
          <p:cNvSpPr>
            <a:spLocks noGrp="1"/>
          </p:cNvSpPr>
          <p:nvPr>
            <p:ph idx="1"/>
          </p:nvPr>
        </p:nvSpPr>
        <p:spPr>
          <a:xfrm>
            <a:off x="342897" y="810734"/>
            <a:ext cx="8467725" cy="3709449"/>
          </a:xfrm>
        </p:spPr>
        <p:txBody>
          <a:bodyPr/>
          <a:lstStyle/>
          <a:p>
            <a:r>
              <a:rPr lang="en-US" dirty="0"/>
              <a:t>Keep GND </a:t>
            </a:r>
            <a:r>
              <a:rPr lang="en-US" dirty="0" err="1"/>
              <a:t>vias</a:t>
            </a:r>
            <a:r>
              <a:rPr lang="en-US" dirty="0"/>
              <a:t> symmetrical near signal </a:t>
            </a:r>
            <a:r>
              <a:rPr lang="en-US" dirty="0" err="1"/>
              <a:t>vias</a:t>
            </a:r>
            <a:endParaRPr lang="en-US" dirty="0"/>
          </a:p>
        </p:txBody>
      </p:sp>
      <p:sp>
        <p:nvSpPr>
          <p:cNvPr id="4" name="Slide Number Placeholder 3">
            <a:extLst>
              <a:ext uri="{FF2B5EF4-FFF2-40B4-BE49-F238E27FC236}">
                <a16:creationId xmlns:a16="http://schemas.microsoft.com/office/drawing/2014/main" id="{4F677579-7A8F-48EA-AFB3-C92D1F407CA8}"/>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8D5376F3-68EF-4A75-9E4B-B90642D56A2A}"/>
              </a:ext>
            </a:extLst>
          </p:cNvPr>
          <p:cNvPicPr>
            <a:picLocks noChangeAspect="1"/>
          </p:cNvPicPr>
          <p:nvPr/>
        </p:nvPicPr>
        <p:blipFill>
          <a:blip r:embed="rId2"/>
          <a:stretch>
            <a:fillRect/>
          </a:stretch>
        </p:blipFill>
        <p:spPr>
          <a:xfrm>
            <a:off x="231776" y="1397001"/>
            <a:ext cx="3125056" cy="1855640"/>
          </a:xfrm>
          <a:prstGeom prst="rect">
            <a:avLst/>
          </a:prstGeom>
        </p:spPr>
      </p:pic>
      <p:pic>
        <p:nvPicPr>
          <p:cNvPr id="6" name="Picture 5">
            <a:extLst>
              <a:ext uri="{FF2B5EF4-FFF2-40B4-BE49-F238E27FC236}">
                <a16:creationId xmlns:a16="http://schemas.microsoft.com/office/drawing/2014/main" id="{F2E850CF-606D-4F9B-BDA3-28EA5B89AC96}"/>
              </a:ext>
            </a:extLst>
          </p:cNvPr>
          <p:cNvPicPr>
            <a:picLocks noChangeAspect="1"/>
          </p:cNvPicPr>
          <p:nvPr/>
        </p:nvPicPr>
        <p:blipFill>
          <a:blip r:embed="rId3"/>
          <a:stretch>
            <a:fillRect/>
          </a:stretch>
        </p:blipFill>
        <p:spPr>
          <a:xfrm>
            <a:off x="3541080" y="1320322"/>
            <a:ext cx="3125056" cy="1932319"/>
          </a:xfrm>
          <a:prstGeom prst="rect">
            <a:avLst/>
          </a:prstGeom>
        </p:spPr>
      </p:pic>
      <p:pic>
        <p:nvPicPr>
          <p:cNvPr id="9" name="Picture 8">
            <a:extLst>
              <a:ext uri="{FF2B5EF4-FFF2-40B4-BE49-F238E27FC236}">
                <a16:creationId xmlns:a16="http://schemas.microsoft.com/office/drawing/2014/main" id="{FDF2F58A-2A6F-48B8-B08C-2E91D4DCDE15}"/>
              </a:ext>
            </a:extLst>
          </p:cNvPr>
          <p:cNvPicPr>
            <a:picLocks noChangeAspect="1"/>
          </p:cNvPicPr>
          <p:nvPr/>
        </p:nvPicPr>
        <p:blipFill>
          <a:blip r:embed="rId4"/>
          <a:stretch>
            <a:fillRect/>
          </a:stretch>
        </p:blipFill>
        <p:spPr>
          <a:xfrm>
            <a:off x="6826188" y="1320322"/>
            <a:ext cx="1974915" cy="1932319"/>
          </a:xfrm>
          <a:prstGeom prst="rect">
            <a:avLst/>
          </a:prstGeom>
        </p:spPr>
      </p:pic>
    </p:spTree>
    <p:extLst>
      <p:ext uri="{BB962C8B-B14F-4D97-AF65-F5344CB8AC3E}">
        <p14:creationId xmlns:p14="http://schemas.microsoft.com/office/powerpoint/2010/main" val="168952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0B6F-3594-436B-B5E3-1004DC8ED446}"/>
              </a:ext>
            </a:extLst>
          </p:cNvPr>
          <p:cNvSpPr>
            <a:spLocks noGrp="1"/>
          </p:cNvSpPr>
          <p:nvPr>
            <p:ph type="title"/>
          </p:nvPr>
        </p:nvSpPr>
        <p:spPr/>
        <p:txBody>
          <a:bodyPr/>
          <a:lstStyle/>
          <a:p>
            <a:r>
              <a:rPr lang="en-US" dirty="0"/>
              <a:t>Loss of this trace?</a:t>
            </a:r>
          </a:p>
        </p:txBody>
      </p:sp>
      <p:sp>
        <p:nvSpPr>
          <p:cNvPr id="3" name="Content Placeholder 2">
            <a:extLst>
              <a:ext uri="{FF2B5EF4-FFF2-40B4-BE49-F238E27FC236}">
                <a16:creationId xmlns:a16="http://schemas.microsoft.com/office/drawing/2014/main" id="{C5FE7774-C331-4A62-94F7-416ADF1E2C9E}"/>
              </a:ext>
            </a:extLst>
          </p:cNvPr>
          <p:cNvSpPr>
            <a:spLocks noGrp="1"/>
          </p:cNvSpPr>
          <p:nvPr>
            <p:ph idx="1"/>
          </p:nvPr>
        </p:nvSpPr>
        <p:spPr/>
        <p:txBody>
          <a:bodyPr/>
          <a:lstStyle/>
          <a:p>
            <a:r>
              <a:rPr lang="en-US" dirty="0"/>
              <a:t>Do you know the loss of this trace (in dB)?</a:t>
            </a:r>
          </a:p>
          <a:p>
            <a:r>
              <a:rPr lang="en-US" dirty="0"/>
              <a:t>You need to be sure your CPU has enough compensation to cover the RX trace</a:t>
            </a:r>
          </a:p>
        </p:txBody>
      </p:sp>
      <p:sp>
        <p:nvSpPr>
          <p:cNvPr id="4" name="Slide Number Placeholder 3">
            <a:extLst>
              <a:ext uri="{FF2B5EF4-FFF2-40B4-BE49-F238E27FC236}">
                <a16:creationId xmlns:a16="http://schemas.microsoft.com/office/drawing/2014/main" id="{64C17D08-1146-4D83-9E6C-AEE1EB292995}"/>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5" name="Picture 4">
            <a:extLst>
              <a:ext uri="{FF2B5EF4-FFF2-40B4-BE49-F238E27FC236}">
                <a16:creationId xmlns:a16="http://schemas.microsoft.com/office/drawing/2014/main" id="{4E88C45A-B424-45B0-BC96-14BCA2433D68}"/>
              </a:ext>
            </a:extLst>
          </p:cNvPr>
          <p:cNvPicPr>
            <a:picLocks noChangeAspect="1"/>
          </p:cNvPicPr>
          <p:nvPr/>
        </p:nvPicPr>
        <p:blipFill>
          <a:blip r:embed="rId2"/>
          <a:stretch>
            <a:fillRect/>
          </a:stretch>
        </p:blipFill>
        <p:spPr>
          <a:xfrm>
            <a:off x="2103747" y="1992453"/>
            <a:ext cx="4563756" cy="2450339"/>
          </a:xfrm>
          <a:prstGeom prst="rect">
            <a:avLst/>
          </a:prstGeom>
        </p:spPr>
      </p:pic>
    </p:spTree>
    <p:extLst>
      <p:ext uri="{BB962C8B-B14F-4D97-AF65-F5344CB8AC3E}">
        <p14:creationId xmlns:p14="http://schemas.microsoft.com/office/powerpoint/2010/main" val="189350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AC92-1D6C-467C-AFE9-A5077DA42923}"/>
              </a:ext>
            </a:extLst>
          </p:cNvPr>
          <p:cNvSpPr>
            <a:spLocks noGrp="1"/>
          </p:cNvSpPr>
          <p:nvPr>
            <p:ph type="title"/>
          </p:nvPr>
        </p:nvSpPr>
        <p:spPr/>
        <p:txBody>
          <a:bodyPr/>
          <a:lstStyle/>
          <a:p>
            <a:r>
              <a:rPr lang="en-US" dirty="0"/>
              <a:t>Keep trace size constant</a:t>
            </a:r>
          </a:p>
        </p:txBody>
      </p:sp>
      <p:sp>
        <p:nvSpPr>
          <p:cNvPr id="3" name="Content Placeholder 2">
            <a:extLst>
              <a:ext uri="{FF2B5EF4-FFF2-40B4-BE49-F238E27FC236}">
                <a16:creationId xmlns:a16="http://schemas.microsoft.com/office/drawing/2014/main" id="{A7EC458E-6266-4FA3-96E4-3072FCC19755}"/>
              </a:ext>
            </a:extLst>
          </p:cNvPr>
          <p:cNvSpPr>
            <a:spLocks noGrp="1"/>
          </p:cNvSpPr>
          <p:nvPr>
            <p:ph idx="1"/>
          </p:nvPr>
        </p:nvSpPr>
        <p:spPr/>
        <p:txBody>
          <a:bodyPr/>
          <a:lstStyle/>
          <a:p>
            <a:r>
              <a:rPr lang="en-US" dirty="0"/>
              <a:t>Avoid changing the trace size in the signal path</a:t>
            </a:r>
          </a:p>
          <a:p>
            <a:r>
              <a:rPr lang="en-US" dirty="0"/>
              <a:t>This can cause reflections in the trace and impact the differential impedance</a:t>
            </a:r>
          </a:p>
        </p:txBody>
      </p:sp>
      <p:sp>
        <p:nvSpPr>
          <p:cNvPr id="4" name="Slide Number Placeholder 3">
            <a:extLst>
              <a:ext uri="{FF2B5EF4-FFF2-40B4-BE49-F238E27FC236}">
                <a16:creationId xmlns:a16="http://schemas.microsoft.com/office/drawing/2014/main" id="{9E205B76-E1F5-43B6-A906-D8B7B62D6992}"/>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7" name="Picture 6">
            <a:extLst>
              <a:ext uri="{FF2B5EF4-FFF2-40B4-BE49-F238E27FC236}">
                <a16:creationId xmlns:a16="http://schemas.microsoft.com/office/drawing/2014/main" id="{4B137BB2-DDF0-418A-AB29-4D29FE8B71E7}"/>
              </a:ext>
            </a:extLst>
          </p:cNvPr>
          <p:cNvPicPr>
            <a:picLocks noChangeAspect="1"/>
          </p:cNvPicPr>
          <p:nvPr/>
        </p:nvPicPr>
        <p:blipFill>
          <a:blip r:embed="rId2"/>
          <a:stretch>
            <a:fillRect/>
          </a:stretch>
        </p:blipFill>
        <p:spPr>
          <a:xfrm>
            <a:off x="1311275" y="1922139"/>
            <a:ext cx="2682875" cy="2393356"/>
          </a:xfrm>
          <a:prstGeom prst="rect">
            <a:avLst/>
          </a:prstGeom>
        </p:spPr>
      </p:pic>
      <p:pic>
        <p:nvPicPr>
          <p:cNvPr id="8" name="Picture 7">
            <a:extLst>
              <a:ext uri="{FF2B5EF4-FFF2-40B4-BE49-F238E27FC236}">
                <a16:creationId xmlns:a16="http://schemas.microsoft.com/office/drawing/2014/main" id="{B464CA5D-A09E-4D14-B6B9-E5DF2888E054}"/>
              </a:ext>
            </a:extLst>
          </p:cNvPr>
          <p:cNvPicPr>
            <a:picLocks noChangeAspect="1"/>
          </p:cNvPicPr>
          <p:nvPr/>
        </p:nvPicPr>
        <p:blipFill>
          <a:blip r:embed="rId3"/>
          <a:stretch>
            <a:fillRect/>
          </a:stretch>
        </p:blipFill>
        <p:spPr>
          <a:xfrm>
            <a:off x="4733057" y="1794842"/>
            <a:ext cx="2360765" cy="2647950"/>
          </a:xfrm>
          <a:prstGeom prst="rect">
            <a:avLst/>
          </a:prstGeom>
        </p:spPr>
      </p:pic>
    </p:spTree>
    <p:extLst>
      <p:ext uri="{BB962C8B-B14F-4D97-AF65-F5344CB8AC3E}">
        <p14:creationId xmlns:p14="http://schemas.microsoft.com/office/powerpoint/2010/main" val="2998154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967E-EA2C-44C2-AB60-F35C18788DDA}"/>
              </a:ext>
            </a:extLst>
          </p:cNvPr>
          <p:cNvSpPr>
            <a:spLocks noGrp="1"/>
          </p:cNvSpPr>
          <p:nvPr>
            <p:ph type="title"/>
          </p:nvPr>
        </p:nvSpPr>
        <p:spPr/>
        <p:txBody>
          <a:bodyPr/>
          <a:lstStyle/>
          <a:p>
            <a:r>
              <a:rPr lang="en-US" dirty="0"/>
              <a:t>Move trace to bottom layer</a:t>
            </a:r>
          </a:p>
        </p:txBody>
      </p:sp>
      <p:sp>
        <p:nvSpPr>
          <p:cNvPr id="3" name="Content Placeholder 2">
            <a:extLst>
              <a:ext uri="{FF2B5EF4-FFF2-40B4-BE49-F238E27FC236}">
                <a16:creationId xmlns:a16="http://schemas.microsoft.com/office/drawing/2014/main" id="{70D0EF75-625B-4295-8321-838E7EBA65A8}"/>
              </a:ext>
            </a:extLst>
          </p:cNvPr>
          <p:cNvSpPr>
            <a:spLocks noGrp="1"/>
          </p:cNvSpPr>
          <p:nvPr>
            <p:ph idx="1"/>
          </p:nvPr>
        </p:nvSpPr>
        <p:spPr/>
        <p:txBody>
          <a:bodyPr/>
          <a:lstStyle/>
          <a:p>
            <a:r>
              <a:rPr lang="en-US" dirty="0"/>
              <a:t>If possible, I recommend moving the high speed traces from layer 10 to the bottom layer of the PCB.</a:t>
            </a:r>
          </a:p>
          <a:p>
            <a:r>
              <a:rPr lang="en-US" dirty="0"/>
              <a:t>This will eliminate the via stub and reduce signal reflection in the trace</a:t>
            </a:r>
          </a:p>
        </p:txBody>
      </p:sp>
      <p:sp>
        <p:nvSpPr>
          <p:cNvPr id="4" name="Slide Number Placeholder 3">
            <a:extLst>
              <a:ext uri="{FF2B5EF4-FFF2-40B4-BE49-F238E27FC236}">
                <a16:creationId xmlns:a16="http://schemas.microsoft.com/office/drawing/2014/main" id="{28E7E371-B4CC-4502-B1E7-48A9DA79EDFC}"/>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5" name="Picture 4">
            <a:extLst>
              <a:ext uri="{FF2B5EF4-FFF2-40B4-BE49-F238E27FC236}">
                <a16:creationId xmlns:a16="http://schemas.microsoft.com/office/drawing/2014/main" id="{799F4A25-0E02-4F3C-8DB8-8E613B8FE2DD}"/>
              </a:ext>
            </a:extLst>
          </p:cNvPr>
          <p:cNvPicPr>
            <a:picLocks noChangeAspect="1"/>
          </p:cNvPicPr>
          <p:nvPr/>
        </p:nvPicPr>
        <p:blipFill>
          <a:blip r:embed="rId2"/>
          <a:stretch>
            <a:fillRect/>
          </a:stretch>
        </p:blipFill>
        <p:spPr>
          <a:xfrm>
            <a:off x="613064" y="1934833"/>
            <a:ext cx="3059130" cy="2507959"/>
          </a:xfrm>
          <a:prstGeom prst="rect">
            <a:avLst/>
          </a:prstGeom>
        </p:spPr>
      </p:pic>
      <p:pic>
        <p:nvPicPr>
          <p:cNvPr id="6" name="Picture 5">
            <a:extLst>
              <a:ext uri="{FF2B5EF4-FFF2-40B4-BE49-F238E27FC236}">
                <a16:creationId xmlns:a16="http://schemas.microsoft.com/office/drawing/2014/main" id="{2D24E9E8-62F3-4462-9E72-8BCFBB585671}"/>
              </a:ext>
            </a:extLst>
          </p:cNvPr>
          <p:cNvPicPr>
            <a:picLocks noChangeAspect="1"/>
          </p:cNvPicPr>
          <p:nvPr/>
        </p:nvPicPr>
        <p:blipFill>
          <a:blip r:embed="rId3"/>
          <a:stretch>
            <a:fillRect/>
          </a:stretch>
        </p:blipFill>
        <p:spPr>
          <a:xfrm>
            <a:off x="3885605" y="1934833"/>
            <a:ext cx="4371887" cy="2493342"/>
          </a:xfrm>
          <a:prstGeom prst="rect">
            <a:avLst/>
          </a:prstGeom>
        </p:spPr>
      </p:pic>
    </p:spTree>
    <p:extLst>
      <p:ext uri="{BB962C8B-B14F-4D97-AF65-F5344CB8AC3E}">
        <p14:creationId xmlns:p14="http://schemas.microsoft.com/office/powerpoint/2010/main" val="76276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Important Notice and Disclaimer</a:t>
            </a:r>
            <a:endParaRPr lang="en-US" dirty="0"/>
          </a:p>
        </p:txBody>
      </p:sp>
      <p:sp>
        <p:nvSpPr>
          <p:cNvPr id="5" name="Rectangle 4"/>
          <p:cNvSpPr/>
          <p:nvPr/>
        </p:nvSpPr>
        <p:spPr>
          <a:xfrm>
            <a:off x="454025" y="690466"/>
            <a:ext cx="8178303" cy="3762568"/>
          </a:xfrm>
          <a:prstGeom prst="rect">
            <a:avLst/>
          </a:prstGeom>
        </p:spPr>
        <p:txBody>
          <a:bodyPr wrap="square">
            <a:spAutoFit/>
          </a:bodyPr>
          <a:lstStyle/>
          <a:p>
            <a:endParaRPr lang="en-US" sz="105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TI’s products are provided subject to </a:t>
            </a:r>
            <a:r>
              <a:rPr lang="en-US" sz="1200" dirty="0">
                <a:solidFill>
                  <a:srgbClr val="AA6666"/>
                </a:solidFill>
                <a:latin typeface="Calibri" panose="020F0502020204030204" pitchFamily="34" charset="0"/>
                <a:hlinkClick r:id="rId2"/>
              </a:rPr>
              <a:t>TI’s Terms of Sale</a:t>
            </a:r>
            <a:r>
              <a:rPr lang="en-US" sz="12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p>
        </p:txBody>
      </p:sp>
    </p:spTree>
    <p:extLst>
      <p:ext uri="{BB962C8B-B14F-4D97-AF65-F5344CB8AC3E}">
        <p14:creationId xmlns:p14="http://schemas.microsoft.com/office/powerpoint/2010/main" val="1690642851"/>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631CA30-24D9-4364-9488-FDB07E7FECF5}" vid="{48BA85CE-0C6B-49C4-A166-2FCF3F2F44D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NDA Restrictions</Template>
  <TotalTime>341</TotalTime>
  <Words>436</Words>
  <Application>Microsoft Office PowerPoint</Application>
  <PresentationFormat>On-screen Show (16:9)</PresentationFormat>
  <Paragraphs>32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FinalPowerpoint</vt:lpstr>
      <vt:lpstr>Brickyard MB TUSB1002A</vt:lpstr>
      <vt:lpstr>Keep differential pairs symmetrical</vt:lpstr>
      <vt:lpstr>Use symmetrical GND vias</vt:lpstr>
      <vt:lpstr>Loss of this trace?</vt:lpstr>
      <vt:lpstr>Keep trace size constant</vt:lpstr>
      <vt:lpstr>Move trace to bottom layer</vt:lpstr>
      <vt:lpstr>Important Notice and Disclaimer</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Dell Desktop 542 Review</dc:title>
  <dc:creator>Hauser, Shane</dc:creator>
  <cp:keywords>NDA Restrictions</cp:keywords>
  <cp:lastModifiedBy>Hauser, Shane</cp:lastModifiedBy>
  <cp:revision>51</cp:revision>
  <dcterms:created xsi:type="dcterms:W3CDTF">2024-04-08T15:45:55Z</dcterms:created>
  <dcterms:modified xsi:type="dcterms:W3CDTF">2024-07-09T17:58:43Z</dcterms:modified>
</cp:coreProperties>
</file>