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3" r:id="rId2"/>
    <p:sldId id="1504" r:id="rId3"/>
    <p:sldId id="1505" r:id="rId4"/>
    <p:sldId id="1506" r:id="rId5"/>
    <p:sldId id="1507" r:id="rId6"/>
    <p:sldId id="1508" r:id="rId7"/>
    <p:sldId id="1509" r:id="rId8"/>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598" autoAdjust="0"/>
  </p:normalViewPr>
  <p:slideViewPr>
    <p:cSldViewPr snapToGrid="0">
      <p:cViewPr varScale="1">
        <p:scale>
          <a:sx n="204" d="100"/>
          <a:sy n="204" d="100"/>
        </p:scale>
        <p:origin x="3222" y="180"/>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Redriver Placement Training</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Vishesh Pithadiya</a:t>
            </a:r>
          </a:p>
          <a:p>
            <a:pPr eaLnBrk="1" hangingPunct="1"/>
            <a:r>
              <a:rPr lang="en-US" dirty="0"/>
              <a:t>5/15/2025</a:t>
            </a:r>
          </a:p>
        </p:txBody>
      </p:sp>
      <p:sp>
        <p:nvSpPr>
          <p:cNvPr id="4" name="Rectangle 24">
            <a:extLst>
              <a:ext uri="{FF2B5EF4-FFF2-40B4-BE49-F238E27FC236}">
                <a16:creationId xmlns:a16="http://schemas.microsoft.com/office/drawing/2014/main" id="{7689A688-B6C7-6E46-84AC-AC4FC9D8ED83}"/>
              </a:ext>
            </a:extLst>
          </p:cNvPr>
          <p:cNvSpPr>
            <a:spLocks noGrp="1" noChangeArrowheads="1"/>
          </p:cNvSpPr>
          <p:nvPr>
            <p:ph type="sldNum" sz="quarter" idx="10"/>
          </p:nvPr>
        </p:nvSpPr>
        <p:spPr/>
        <p:txBody>
          <a:bodyPr/>
          <a:lstStyle/>
          <a:p>
            <a:fld id="{07B5736C-021E-4EDA-A2F9-FF199D20DBAA}" type="slidenum">
              <a:rPr lang="en-US" smtClean="0">
                <a:solidFill>
                  <a:srgbClr val="FFFFFF"/>
                </a:solidFill>
              </a:rPr>
              <a:pPr/>
              <a:t>1</a:t>
            </a:fld>
            <a:endParaRPr lang="en-US">
              <a:solidFill>
                <a:srgbClr val="FFFFFF"/>
              </a:solidFill>
            </a:endParaRPr>
          </a:p>
        </p:txBody>
      </p:sp>
    </p:spTree>
    <p:extLst>
      <p:ext uri="{BB962C8B-B14F-4D97-AF65-F5344CB8AC3E}">
        <p14:creationId xmlns:p14="http://schemas.microsoft.com/office/powerpoint/2010/main" val="292461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34A-F793-4CB5-99DB-2CCB5A4E0D7D}"/>
              </a:ext>
            </a:extLst>
          </p:cNvPr>
          <p:cNvSpPr>
            <a:spLocks noGrp="1"/>
          </p:cNvSpPr>
          <p:nvPr>
            <p:ph type="title"/>
          </p:nvPr>
        </p:nvSpPr>
        <p:spPr/>
        <p:txBody>
          <a:bodyPr/>
          <a:lstStyle/>
          <a:p>
            <a:r>
              <a:rPr lang="en-US" dirty="0"/>
              <a:t>Step 1 </a:t>
            </a:r>
          </a:p>
        </p:txBody>
      </p:sp>
      <p:sp>
        <p:nvSpPr>
          <p:cNvPr id="3" name="Content Placeholder 2">
            <a:extLst>
              <a:ext uri="{FF2B5EF4-FFF2-40B4-BE49-F238E27FC236}">
                <a16:creationId xmlns:a16="http://schemas.microsoft.com/office/drawing/2014/main" id="{51A841EF-0858-479A-8736-66A355D55B2D}"/>
              </a:ext>
            </a:extLst>
          </p:cNvPr>
          <p:cNvSpPr>
            <a:spLocks noGrp="1"/>
          </p:cNvSpPr>
          <p:nvPr>
            <p:ph idx="1"/>
          </p:nvPr>
        </p:nvSpPr>
        <p:spPr>
          <a:xfrm>
            <a:off x="321168" y="773042"/>
            <a:ext cx="8467725" cy="1765972"/>
          </a:xfrm>
        </p:spPr>
        <p:txBody>
          <a:bodyPr/>
          <a:lstStyle/>
          <a:p>
            <a:pPr marL="0" indent="0">
              <a:buNone/>
            </a:pPr>
            <a:r>
              <a:rPr lang="en-US" dirty="0"/>
              <a:t>Understand signal path and loss profiles of the system.</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D24360C-F4B2-4184-92A2-746026961751}"/>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
        <p:nvSpPr>
          <p:cNvPr id="5" name="Rectangle 4">
            <a:extLst>
              <a:ext uri="{FF2B5EF4-FFF2-40B4-BE49-F238E27FC236}">
                <a16:creationId xmlns:a16="http://schemas.microsoft.com/office/drawing/2014/main" id="{5425110C-0638-41A9-BDA8-3392B3AF62F6}"/>
              </a:ext>
            </a:extLst>
          </p:cNvPr>
          <p:cNvSpPr/>
          <p:nvPr/>
        </p:nvSpPr>
        <p:spPr>
          <a:xfrm>
            <a:off x="647702" y="2840854"/>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a:t>
            </a:r>
          </a:p>
        </p:txBody>
      </p:sp>
      <p:sp>
        <p:nvSpPr>
          <p:cNvPr id="6" name="Rectangle 5">
            <a:extLst>
              <a:ext uri="{FF2B5EF4-FFF2-40B4-BE49-F238E27FC236}">
                <a16:creationId xmlns:a16="http://schemas.microsoft.com/office/drawing/2014/main" id="{3B776BA3-B4DD-4DAD-9453-A580561D48DB}"/>
              </a:ext>
            </a:extLst>
          </p:cNvPr>
          <p:cNvSpPr/>
          <p:nvPr/>
        </p:nvSpPr>
        <p:spPr>
          <a:xfrm>
            <a:off x="7012992" y="2840852"/>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a:p>
            <a:pPr algn="ctr"/>
            <a:r>
              <a:rPr lang="en-US" dirty="0"/>
              <a:t>Connector</a:t>
            </a:r>
          </a:p>
        </p:txBody>
      </p:sp>
      <p:sp>
        <p:nvSpPr>
          <p:cNvPr id="7" name="Rectangle 6">
            <a:extLst>
              <a:ext uri="{FF2B5EF4-FFF2-40B4-BE49-F238E27FC236}">
                <a16:creationId xmlns:a16="http://schemas.microsoft.com/office/drawing/2014/main" id="{1704B984-22B6-4292-A9CF-414589C3C26F}"/>
              </a:ext>
            </a:extLst>
          </p:cNvPr>
          <p:cNvSpPr/>
          <p:nvPr/>
        </p:nvSpPr>
        <p:spPr>
          <a:xfrm>
            <a:off x="2767986" y="2840852"/>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sp>
        <p:nvSpPr>
          <p:cNvPr id="8" name="Rectangle 7">
            <a:extLst>
              <a:ext uri="{FF2B5EF4-FFF2-40B4-BE49-F238E27FC236}">
                <a16:creationId xmlns:a16="http://schemas.microsoft.com/office/drawing/2014/main" id="{887FDCD2-ECED-459E-BFD2-97E1770AC646}"/>
              </a:ext>
            </a:extLst>
          </p:cNvPr>
          <p:cNvSpPr/>
          <p:nvPr/>
        </p:nvSpPr>
        <p:spPr>
          <a:xfrm>
            <a:off x="4888270" y="2840852"/>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cxnSp>
        <p:nvCxnSpPr>
          <p:cNvPr id="10" name="Straight Arrow Connector 9">
            <a:extLst>
              <a:ext uri="{FF2B5EF4-FFF2-40B4-BE49-F238E27FC236}">
                <a16:creationId xmlns:a16="http://schemas.microsoft.com/office/drawing/2014/main" id="{8AE52A33-E025-4EDE-987D-857C2FC93D17}"/>
              </a:ext>
            </a:extLst>
          </p:cNvPr>
          <p:cNvCxnSpPr/>
          <p:nvPr/>
        </p:nvCxnSpPr>
        <p:spPr>
          <a:xfrm>
            <a:off x="2090323" y="298733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E1D3D7-EBD0-4B69-83A9-893898D83C6D}"/>
              </a:ext>
            </a:extLst>
          </p:cNvPr>
          <p:cNvCxnSpPr/>
          <p:nvPr/>
        </p:nvCxnSpPr>
        <p:spPr>
          <a:xfrm>
            <a:off x="2093282" y="3104225"/>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79127-FE16-421F-B692-053803A420BB}"/>
              </a:ext>
            </a:extLst>
          </p:cNvPr>
          <p:cNvCxnSpPr>
            <a:cxnSpLocks/>
          </p:cNvCxnSpPr>
          <p:nvPr/>
        </p:nvCxnSpPr>
        <p:spPr>
          <a:xfrm flipH="1">
            <a:off x="2093282" y="376265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216C5F-175A-4292-B1A0-D4F8F827934F}"/>
              </a:ext>
            </a:extLst>
          </p:cNvPr>
          <p:cNvCxnSpPr>
            <a:cxnSpLocks/>
          </p:cNvCxnSpPr>
          <p:nvPr/>
        </p:nvCxnSpPr>
        <p:spPr>
          <a:xfrm flipH="1">
            <a:off x="2093282" y="386622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20E492-5E3D-40F5-87F2-3C4967F7150F}"/>
              </a:ext>
            </a:extLst>
          </p:cNvPr>
          <p:cNvCxnSpPr/>
          <p:nvPr/>
        </p:nvCxnSpPr>
        <p:spPr>
          <a:xfrm>
            <a:off x="4207648" y="2988817"/>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2AA9A3-A176-4219-98FD-A8A37031C531}"/>
              </a:ext>
            </a:extLst>
          </p:cNvPr>
          <p:cNvCxnSpPr/>
          <p:nvPr/>
        </p:nvCxnSpPr>
        <p:spPr>
          <a:xfrm>
            <a:off x="4210607" y="310570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97DC19-EAC6-4E20-ABE6-69B8F96B4689}"/>
              </a:ext>
            </a:extLst>
          </p:cNvPr>
          <p:cNvCxnSpPr>
            <a:cxnSpLocks/>
          </p:cNvCxnSpPr>
          <p:nvPr/>
        </p:nvCxnSpPr>
        <p:spPr>
          <a:xfrm flipH="1">
            <a:off x="4210607" y="3764134"/>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E4B90E-D736-4C02-BDED-5F3AFFA46B86}"/>
              </a:ext>
            </a:extLst>
          </p:cNvPr>
          <p:cNvCxnSpPr>
            <a:cxnSpLocks/>
          </p:cNvCxnSpPr>
          <p:nvPr/>
        </p:nvCxnSpPr>
        <p:spPr>
          <a:xfrm flipH="1">
            <a:off x="4210607" y="3867707"/>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ED20F0-CD76-4B64-A566-7ADB70ABCE81}"/>
              </a:ext>
            </a:extLst>
          </p:cNvPr>
          <p:cNvCxnSpPr/>
          <p:nvPr/>
        </p:nvCxnSpPr>
        <p:spPr>
          <a:xfrm>
            <a:off x="6327932" y="298733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A5AC76-8842-4B8D-87C9-CC80D7DF1F40}"/>
              </a:ext>
            </a:extLst>
          </p:cNvPr>
          <p:cNvCxnSpPr/>
          <p:nvPr/>
        </p:nvCxnSpPr>
        <p:spPr>
          <a:xfrm>
            <a:off x="6330891" y="3104225"/>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5A6B6-57DC-45D3-9FC0-CE9EF1DBC173}"/>
              </a:ext>
            </a:extLst>
          </p:cNvPr>
          <p:cNvCxnSpPr>
            <a:cxnSpLocks/>
          </p:cNvCxnSpPr>
          <p:nvPr/>
        </p:nvCxnSpPr>
        <p:spPr>
          <a:xfrm flipH="1">
            <a:off x="6330891" y="376265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C12AD5-6C1D-4E47-BE1B-CFF16DCCFAB9}"/>
              </a:ext>
            </a:extLst>
          </p:cNvPr>
          <p:cNvCxnSpPr>
            <a:cxnSpLocks/>
          </p:cNvCxnSpPr>
          <p:nvPr/>
        </p:nvCxnSpPr>
        <p:spPr>
          <a:xfrm flipH="1">
            <a:off x="6330891" y="386622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39D39A3-8DFF-49DC-95D3-541D876960B5}"/>
              </a:ext>
            </a:extLst>
          </p:cNvPr>
          <p:cNvSpPr/>
          <p:nvPr/>
        </p:nvSpPr>
        <p:spPr>
          <a:xfrm rot="16200000">
            <a:off x="2341301" y="2384210"/>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3EEB85E2-FB9C-4B1E-BD2C-824AE0C32EE8}"/>
              </a:ext>
            </a:extLst>
          </p:cNvPr>
          <p:cNvSpPr/>
          <p:nvPr/>
        </p:nvSpPr>
        <p:spPr>
          <a:xfrm rot="16200000">
            <a:off x="4474442" y="2379027"/>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DF819167-1728-4444-937B-E4A0D61EF15B}"/>
              </a:ext>
            </a:extLst>
          </p:cNvPr>
          <p:cNvSpPr/>
          <p:nvPr/>
        </p:nvSpPr>
        <p:spPr>
          <a:xfrm rot="16200000">
            <a:off x="6604620" y="2378533"/>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C63CD11C-0C7E-4E19-99FA-9931D9E02FC5}"/>
              </a:ext>
            </a:extLst>
          </p:cNvPr>
          <p:cNvSpPr/>
          <p:nvPr/>
        </p:nvSpPr>
        <p:spPr>
          <a:xfrm rot="16200000">
            <a:off x="3412818" y="1949573"/>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3BD19EE2-0327-46EA-B994-13F43A525D42}"/>
              </a:ext>
            </a:extLst>
          </p:cNvPr>
          <p:cNvSpPr/>
          <p:nvPr/>
        </p:nvSpPr>
        <p:spPr>
          <a:xfrm rot="16200000">
            <a:off x="5545958" y="1942913"/>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605F22D-233E-4A28-A2B6-5567502EB7AF}"/>
              </a:ext>
            </a:extLst>
          </p:cNvPr>
          <p:cNvSpPr txBox="1"/>
          <p:nvPr/>
        </p:nvSpPr>
        <p:spPr>
          <a:xfrm>
            <a:off x="1984234" y="2344811"/>
            <a:ext cx="772969" cy="276999"/>
          </a:xfrm>
          <a:prstGeom prst="rect">
            <a:avLst/>
          </a:prstGeom>
          <a:noFill/>
        </p:spPr>
        <p:txBody>
          <a:bodyPr wrap="none" rtlCol="0">
            <a:spAutoFit/>
          </a:bodyPr>
          <a:lstStyle/>
          <a:p>
            <a:r>
              <a:rPr lang="en-US" sz="1200" dirty="0"/>
              <a:t>8dB loss</a:t>
            </a:r>
          </a:p>
        </p:txBody>
      </p:sp>
      <p:sp>
        <p:nvSpPr>
          <p:cNvPr id="31" name="TextBox 30">
            <a:extLst>
              <a:ext uri="{FF2B5EF4-FFF2-40B4-BE49-F238E27FC236}">
                <a16:creationId xmlns:a16="http://schemas.microsoft.com/office/drawing/2014/main" id="{B4BA01F4-8EBC-40F0-9ABD-28CD5AC393FA}"/>
              </a:ext>
            </a:extLst>
          </p:cNvPr>
          <p:cNvSpPr txBox="1"/>
          <p:nvPr/>
        </p:nvSpPr>
        <p:spPr>
          <a:xfrm>
            <a:off x="2994707" y="2345611"/>
            <a:ext cx="901209" cy="276999"/>
          </a:xfrm>
          <a:prstGeom prst="rect">
            <a:avLst/>
          </a:prstGeom>
          <a:noFill/>
        </p:spPr>
        <p:txBody>
          <a:bodyPr wrap="none" rtlCol="0">
            <a:spAutoFit/>
          </a:bodyPr>
          <a:lstStyle/>
          <a:p>
            <a:r>
              <a:rPr lang="en-US" sz="1200" dirty="0"/>
              <a:t>1.8dB loss</a:t>
            </a:r>
          </a:p>
        </p:txBody>
      </p:sp>
      <p:sp>
        <p:nvSpPr>
          <p:cNvPr id="32" name="TextBox 31">
            <a:extLst>
              <a:ext uri="{FF2B5EF4-FFF2-40B4-BE49-F238E27FC236}">
                <a16:creationId xmlns:a16="http://schemas.microsoft.com/office/drawing/2014/main" id="{A3ABF969-0134-48CE-B20D-D7517BD8A7F1}"/>
              </a:ext>
            </a:extLst>
          </p:cNvPr>
          <p:cNvSpPr txBox="1"/>
          <p:nvPr/>
        </p:nvSpPr>
        <p:spPr>
          <a:xfrm>
            <a:off x="4110443" y="2310255"/>
            <a:ext cx="824265" cy="276999"/>
          </a:xfrm>
          <a:prstGeom prst="rect">
            <a:avLst/>
          </a:prstGeom>
          <a:noFill/>
        </p:spPr>
        <p:txBody>
          <a:bodyPr wrap="none" rtlCol="0">
            <a:spAutoFit/>
          </a:bodyPr>
          <a:lstStyle/>
          <a:p>
            <a:r>
              <a:rPr lang="en-US" sz="1200" dirty="0"/>
              <a:t>1dB Loss</a:t>
            </a:r>
          </a:p>
        </p:txBody>
      </p:sp>
      <p:sp>
        <p:nvSpPr>
          <p:cNvPr id="33" name="TextBox 32">
            <a:extLst>
              <a:ext uri="{FF2B5EF4-FFF2-40B4-BE49-F238E27FC236}">
                <a16:creationId xmlns:a16="http://schemas.microsoft.com/office/drawing/2014/main" id="{127B174E-E9C7-4F42-BA79-2563C4933892}"/>
              </a:ext>
            </a:extLst>
          </p:cNvPr>
          <p:cNvSpPr txBox="1"/>
          <p:nvPr/>
        </p:nvSpPr>
        <p:spPr>
          <a:xfrm>
            <a:off x="5086878" y="2345611"/>
            <a:ext cx="901209" cy="276999"/>
          </a:xfrm>
          <a:prstGeom prst="rect">
            <a:avLst/>
          </a:prstGeom>
          <a:noFill/>
        </p:spPr>
        <p:txBody>
          <a:bodyPr wrap="none" rtlCol="0">
            <a:spAutoFit/>
          </a:bodyPr>
          <a:lstStyle/>
          <a:p>
            <a:r>
              <a:rPr lang="en-US" sz="1200" dirty="0"/>
              <a:t>1.8dB loss</a:t>
            </a:r>
          </a:p>
        </p:txBody>
      </p:sp>
      <p:sp>
        <p:nvSpPr>
          <p:cNvPr id="34" name="TextBox 33">
            <a:extLst>
              <a:ext uri="{FF2B5EF4-FFF2-40B4-BE49-F238E27FC236}">
                <a16:creationId xmlns:a16="http://schemas.microsoft.com/office/drawing/2014/main" id="{AC4C014B-3B3A-403A-8483-23F1818C1350}"/>
              </a:ext>
            </a:extLst>
          </p:cNvPr>
          <p:cNvSpPr txBox="1"/>
          <p:nvPr/>
        </p:nvSpPr>
        <p:spPr>
          <a:xfrm>
            <a:off x="6240023" y="2347793"/>
            <a:ext cx="772969" cy="276999"/>
          </a:xfrm>
          <a:prstGeom prst="rect">
            <a:avLst/>
          </a:prstGeom>
          <a:noFill/>
        </p:spPr>
        <p:txBody>
          <a:bodyPr wrap="none" rtlCol="0">
            <a:spAutoFit/>
          </a:bodyPr>
          <a:lstStyle/>
          <a:p>
            <a:r>
              <a:rPr lang="en-US" sz="1200" dirty="0"/>
              <a:t>2dB loss</a:t>
            </a:r>
          </a:p>
        </p:txBody>
      </p:sp>
      <p:sp>
        <p:nvSpPr>
          <p:cNvPr id="35" name="TextBox 34">
            <a:extLst>
              <a:ext uri="{FF2B5EF4-FFF2-40B4-BE49-F238E27FC236}">
                <a16:creationId xmlns:a16="http://schemas.microsoft.com/office/drawing/2014/main" id="{6F55DAD4-0A3C-43A2-8EEE-FFEE070076E9}"/>
              </a:ext>
            </a:extLst>
          </p:cNvPr>
          <p:cNvSpPr txBox="1"/>
          <p:nvPr/>
        </p:nvSpPr>
        <p:spPr>
          <a:xfrm>
            <a:off x="1712186" y="2908208"/>
            <a:ext cx="381836" cy="276999"/>
          </a:xfrm>
          <a:prstGeom prst="rect">
            <a:avLst/>
          </a:prstGeom>
          <a:noFill/>
        </p:spPr>
        <p:txBody>
          <a:bodyPr wrap="none" rtlCol="0">
            <a:spAutoFit/>
          </a:bodyPr>
          <a:lstStyle/>
          <a:p>
            <a:r>
              <a:rPr lang="en-US" sz="1200" dirty="0"/>
              <a:t>TX</a:t>
            </a:r>
          </a:p>
        </p:txBody>
      </p:sp>
      <p:sp>
        <p:nvSpPr>
          <p:cNvPr id="36" name="TextBox 35">
            <a:extLst>
              <a:ext uri="{FF2B5EF4-FFF2-40B4-BE49-F238E27FC236}">
                <a16:creationId xmlns:a16="http://schemas.microsoft.com/office/drawing/2014/main" id="{EC5D62EF-8B1B-4F10-95CB-81EB017A24A4}"/>
              </a:ext>
            </a:extLst>
          </p:cNvPr>
          <p:cNvSpPr txBox="1"/>
          <p:nvPr/>
        </p:nvSpPr>
        <p:spPr>
          <a:xfrm>
            <a:off x="1733142" y="3678388"/>
            <a:ext cx="397866" cy="276999"/>
          </a:xfrm>
          <a:prstGeom prst="rect">
            <a:avLst/>
          </a:prstGeom>
          <a:noFill/>
        </p:spPr>
        <p:txBody>
          <a:bodyPr wrap="none" rtlCol="0">
            <a:spAutoFit/>
          </a:bodyPr>
          <a:lstStyle/>
          <a:p>
            <a:r>
              <a:rPr lang="en-US" sz="1200" dirty="0"/>
              <a:t>RX</a:t>
            </a:r>
          </a:p>
        </p:txBody>
      </p:sp>
      <p:sp>
        <p:nvSpPr>
          <p:cNvPr id="37" name="TextBox 36">
            <a:extLst>
              <a:ext uri="{FF2B5EF4-FFF2-40B4-BE49-F238E27FC236}">
                <a16:creationId xmlns:a16="http://schemas.microsoft.com/office/drawing/2014/main" id="{BEC14A51-EC3D-4346-9573-D164DFCDA748}"/>
              </a:ext>
            </a:extLst>
          </p:cNvPr>
          <p:cNvSpPr txBox="1"/>
          <p:nvPr/>
        </p:nvSpPr>
        <p:spPr>
          <a:xfrm>
            <a:off x="6980253" y="2916723"/>
            <a:ext cx="381836" cy="276999"/>
          </a:xfrm>
          <a:prstGeom prst="rect">
            <a:avLst/>
          </a:prstGeom>
          <a:noFill/>
        </p:spPr>
        <p:txBody>
          <a:bodyPr wrap="none" rtlCol="0">
            <a:spAutoFit/>
          </a:bodyPr>
          <a:lstStyle/>
          <a:p>
            <a:r>
              <a:rPr lang="en-US" sz="1200" dirty="0"/>
              <a:t>TX</a:t>
            </a:r>
          </a:p>
        </p:txBody>
      </p:sp>
      <p:sp>
        <p:nvSpPr>
          <p:cNvPr id="38" name="TextBox 37">
            <a:extLst>
              <a:ext uri="{FF2B5EF4-FFF2-40B4-BE49-F238E27FC236}">
                <a16:creationId xmlns:a16="http://schemas.microsoft.com/office/drawing/2014/main" id="{1A6586CE-E6CE-4C52-947E-A58855DCFAAF}"/>
              </a:ext>
            </a:extLst>
          </p:cNvPr>
          <p:cNvSpPr txBox="1"/>
          <p:nvPr/>
        </p:nvSpPr>
        <p:spPr>
          <a:xfrm>
            <a:off x="7000043" y="3664300"/>
            <a:ext cx="397866" cy="276999"/>
          </a:xfrm>
          <a:prstGeom prst="rect">
            <a:avLst/>
          </a:prstGeom>
          <a:noFill/>
        </p:spPr>
        <p:txBody>
          <a:bodyPr wrap="none" rtlCol="0">
            <a:spAutoFit/>
          </a:bodyPr>
          <a:lstStyle/>
          <a:p>
            <a:r>
              <a:rPr lang="en-US" sz="1200" dirty="0"/>
              <a:t>RX</a:t>
            </a:r>
          </a:p>
        </p:txBody>
      </p:sp>
      <p:cxnSp>
        <p:nvCxnSpPr>
          <p:cNvPr id="40" name="Straight Arrow Connector 39">
            <a:extLst>
              <a:ext uri="{FF2B5EF4-FFF2-40B4-BE49-F238E27FC236}">
                <a16:creationId xmlns:a16="http://schemas.microsoft.com/office/drawing/2014/main" id="{E4812001-B906-4605-BA04-2B5AFAAD7F05}"/>
              </a:ext>
            </a:extLst>
          </p:cNvPr>
          <p:cNvCxnSpPr>
            <a:cxnSpLocks/>
          </p:cNvCxnSpPr>
          <p:nvPr/>
        </p:nvCxnSpPr>
        <p:spPr>
          <a:xfrm>
            <a:off x="2090322" y="2223856"/>
            <a:ext cx="6776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CD35A99-0030-4A41-B483-2DA32BB8E739}"/>
              </a:ext>
            </a:extLst>
          </p:cNvPr>
          <p:cNvSpPr txBox="1"/>
          <p:nvPr/>
        </p:nvSpPr>
        <p:spPr>
          <a:xfrm>
            <a:off x="2072144" y="1813095"/>
            <a:ext cx="659155" cy="369332"/>
          </a:xfrm>
          <a:prstGeom prst="rect">
            <a:avLst/>
          </a:prstGeom>
          <a:noFill/>
        </p:spPr>
        <p:txBody>
          <a:bodyPr wrap="none" rtlCol="0">
            <a:spAutoFit/>
          </a:bodyPr>
          <a:lstStyle/>
          <a:p>
            <a:r>
              <a:rPr lang="en-US" dirty="0"/>
              <a:t>PCB</a:t>
            </a:r>
          </a:p>
        </p:txBody>
      </p:sp>
      <p:cxnSp>
        <p:nvCxnSpPr>
          <p:cNvPr id="43" name="Straight Arrow Connector 42">
            <a:extLst>
              <a:ext uri="{FF2B5EF4-FFF2-40B4-BE49-F238E27FC236}">
                <a16:creationId xmlns:a16="http://schemas.microsoft.com/office/drawing/2014/main" id="{AB60C3CE-0808-42DF-ACAC-D9F29665F67A}"/>
              </a:ext>
            </a:extLst>
          </p:cNvPr>
          <p:cNvCxnSpPr>
            <a:cxnSpLocks/>
          </p:cNvCxnSpPr>
          <p:nvPr/>
        </p:nvCxnSpPr>
        <p:spPr>
          <a:xfrm>
            <a:off x="2757203" y="2223856"/>
            <a:ext cx="357072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1862B8-7F83-4109-80A6-2DD3C7AAB29E}"/>
              </a:ext>
            </a:extLst>
          </p:cNvPr>
          <p:cNvSpPr txBox="1"/>
          <p:nvPr/>
        </p:nvSpPr>
        <p:spPr>
          <a:xfrm>
            <a:off x="3587266" y="1813093"/>
            <a:ext cx="1569660" cy="369332"/>
          </a:xfrm>
          <a:prstGeom prst="rect">
            <a:avLst/>
          </a:prstGeom>
          <a:noFill/>
        </p:spPr>
        <p:txBody>
          <a:bodyPr wrap="none" rtlCol="0">
            <a:spAutoFit/>
          </a:bodyPr>
          <a:lstStyle/>
          <a:p>
            <a:r>
              <a:rPr lang="en-US" dirty="0"/>
              <a:t>Internal cable</a:t>
            </a:r>
          </a:p>
        </p:txBody>
      </p:sp>
      <p:cxnSp>
        <p:nvCxnSpPr>
          <p:cNvPr id="46" name="Straight Arrow Connector 45">
            <a:extLst>
              <a:ext uri="{FF2B5EF4-FFF2-40B4-BE49-F238E27FC236}">
                <a16:creationId xmlns:a16="http://schemas.microsoft.com/office/drawing/2014/main" id="{3B8ACA64-6977-458D-B332-0A521AACAA95}"/>
              </a:ext>
            </a:extLst>
          </p:cNvPr>
          <p:cNvCxnSpPr>
            <a:cxnSpLocks/>
          </p:cNvCxnSpPr>
          <p:nvPr/>
        </p:nvCxnSpPr>
        <p:spPr>
          <a:xfrm>
            <a:off x="6327932" y="2223856"/>
            <a:ext cx="6519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EA84928-0D6F-4709-8F38-88A683DE4172}"/>
              </a:ext>
            </a:extLst>
          </p:cNvPr>
          <p:cNvSpPr txBox="1"/>
          <p:nvPr/>
        </p:nvSpPr>
        <p:spPr>
          <a:xfrm>
            <a:off x="6296929" y="1842688"/>
            <a:ext cx="659155" cy="369332"/>
          </a:xfrm>
          <a:prstGeom prst="rect">
            <a:avLst/>
          </a:prstGeom>
          <a:noFill/>
        </p:spPr>
        <p:txBody>
          <a:bodyPr wrap="none" rtlCol="0">
            <a:spAutoFit/>
          </a:bodyPr>
          <a:lstStyle/>
          <a:p>
            <a:r>
              <a:rPr lang="en-US" dirty="0"/>
              <a:t>PCB</a:t>
            </a:r>
          </a:p>
        </p:txBody>
      </p:sp>
    </p:spTree>
    <p:extLst>
      <p:ext uri="{BB962C8B-B14F-4D97-AF65-F5344CB8AC3E}">
        <p14:creationId xmlns:p14="http://schemas.microsoft.com/office/powerpoint/2010/main" val="33412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34A-F793-4CB5-99DB-2CCB5A4E0D7D}"/>
              </a:ext>
            </a:extLst>
          </p:cNvPr>
          <p:cNvSpPr>
            <a:spLocks noGrp="1"/>
          </p:cNvSpPr>
          <p:nvPr>
            <p:ph type="title"/>
          </p:nvPr>
        </p:nvSpPr>
        <p:spPr/>
        <p:txBody>
          <a:bodyPr/>
          <a:lstStyle/>
          <a:p>
            <a:r>
              <a:rPr lang="en-US" dirty="0"/>
              <a:t>Step 2 </a:t>
            </a:r>
          </a:p>
        </p:txBody>
      </p:sp>
      <p:sp>
        <p:nvSpPr>
          <p:cNvPr id="3" name="Content Placeholder 2">
            <a:extLst>
              <a:ext uri="{FF2B5EF4-FFF2-40B4-BE49-F238E27FC236}">
                <a16:creationId xmlns:a16="http://schemas.microsoft.com/office/drawing/2014/main" id="{51A841EF-0858-479A-8736-66A355D55B2D}"/>
              </a:ext>
            </a:extLst>
          </p:cNvPr>
          <p:cNvSpPr>
            <a:spLocks noGrp="1"/>
          </p:cNvSpPr>
          <p:nvPr>
            <p:ph idx="1"/>
          </p:nvPr>
        </p:nvSpPr>
        <p:spPr>
          <a:xfrm>
            <a:off x="321168" y="773042"/>
            <a:ext cx="8467725" cy="1256277"/>
          </a:xfrm>
        </p:spPr>
        <p:txBody>
          <a:bodyPr/>
          <a:lstStyle/>
          <a:p>
            <a:pPr marL="0" indent="0">
              <a:buNone/>
            </a:pPr>
            <a:r>
              <a:rPr lang="en-US" dirty="0"/>
              <a:t>Understand equalization capabilities of redriver and SoC in use</a:t>
            </a:r>
          </a:p>
          <a:p>
            <a:pPr marL="0" indent="0">
              <a:buNone/>
            </a:pPr>
            <a:endParaRPr lang="en-US" dirty="0"/>
          </a:p>
          <a:p>
            <a:pPr marL="0" indent="0">
              <a:buNone/>
            </a:pPr>
            <a:r>
              <a:rPr lang="en-US" dirty="0"/>
              <a:t>redriver used is </a:t>
            </a:r>
            <a:r>
              <a:rPr lang="en-US" dirty="0" err="1"/>
              <a:t>TUSBxxxx</a:t>
            </a:r>
            <a:r>
              <a:rPr lang="en-US" dirty="0"/>
              <a:t> (9.2 dB EQ post-channel 10.8dB EQ pre-channel)</a:t>
            </a:r>
          </a:p>
          <a:p>
            <a:pPr marL="0" indent="0">
              <a:buNone/>
            </a:pPr>
            <a:endParaRPr lang="en-US" dirty="0"/>
          </a:p>
        </p:txBody>
      </p:sp>
      <p:sp>
        <p:nvSpPr>
          <p:cNvPr id="4" name="Slide Number Placeholder 3">
            <a:extLst>
              <a:ext uri="{FF2B5EF4-FFF2-40B4-BE49-F238E27FC236}">
                <a16:creationId xmlns:a16="http://schemas.microsoft.com/office/drawing/2014/main" id="{0D24360C-F4B2-4184-92A2-746026961751}"/>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5" name="Rectangle 4">
            <a:extLst>
              <a:ext uri="{FF2B5EF4-FFF2-40B4-BE49-F238E27FC236}">
                <a16:creationId xmlns:a16="http://schemas.microsoft.com/office/drawing/2014/main" id="{5425110C-0638-41A9-BDA8-3392B3AF62F6}"/>
              </a:ext>
            </a:extLst>
          </p:cNvPr>
          <p:cNvSpPr/>
          <p:nvPr/>
        </p:nvSpPr>
        <p:spPr>
          <a:xfrm>
            <a:off x="647702" y="2840854"/>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a:t>
            </a:r>
          </a:p>
        </p:txBody>
      </p:sp>
      <p:sp>
        <p:nvSpPr>
          <p:cNvPr id="6" name="Rectangle 5">
            <a:extLst>
              <a:ext uri="{FF2B5EF4-FFF2-40B4-BE49-F238E27FC236}">
                <a16:creationId xmlns:a16="http://schemas.microsoft.com/office/drawing/2014/main" id="{3B776BA3-B4DD-4DAD-9453-A580561D48DB}"/>
              </a:ext>
            </a:extLst>
          </p:cNvPr>
          <p:cNvSpPr/>
          <p:nvPr/>
        </p:nvSpPr>
        <p:spPr>
          <a:xfrm>
            <a:off x="7012992" y="2840852"/>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a:p>
            <a:pPr algn="ctr"/>
            <a:r>
              <a:rPr lang="en-US" dirty="0"/>
              <a:t>Connector</a:t>
            </a:r>
          </a:p>
        </p:txBody>
      </p:sp>
      <p:sp>
        <p:nvSpPr>
          <p:cNvPr id="7" name="Rectangle 6">
            <a:extLst>
              <a:ext uri="{FF2B5EF4-FFF2-40B4-BE49-F238E27FC236}">
                <a16:creationId xmlns:a16="http://schemas.microsoft.com/office/drawing/2014/main" id="{1704B984-22B6-4292-A9CF-414589C3C26F}"/>
              </a:ext>
            </a:extLst>
          </p:cNvPr>
          <p:cNvSpPr/>
          <p:nvPr/>
        </p:nvSpPr>
        <p:spPr>
          <a:xfrm>
            <a:off x="2767986" y="2840852"/>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sp>
        <p:nvSpPr>
          <p:cNvPr id="8" name="Rectangle 7">
            <a:extLst>
              <a:ext uri="{FF2B5EF4-FFF2-40B4-BE49-F238E27FC236}">
                <a16:creationId xmlns:a16="http://schemas.microsoft.com/office/drawing/2014/main" id="{887FDCD2-ECED-459E-BFD2-97E1770AC646}"/>
              </a:ext>
            </a:extLst>
          </p:cNvPr>
          <p:cNvSpPr/>
          <p:nvPr/>
        </p:nvSpPr>
        <p:spPr>
          <a:xfrm>
            <a:off x="4888270" y="2840852"/>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cxnSp>
        <p:nvCxnSpPr>
          <p:cNvPr id="10" name="Straight Arrow Connector 9">
            <a:extLst>
              <a:ext uri="{FF2B5EF4-FFF2-40B4-BE49-F238E27FC236}">
                <a16:creationId xmlns:a16="http://schemas.microsoft.com/office/drawing/2014/main" id="{8AE52A33-E025-4EDE-987D-857C2FC93D17}"/>
              </a:ext>
            </a:extLst>
          </p:cNvPr>
          <p:cNvCxnSpPr>
            <a:cxnSpLocks/>
          </p:cNvCxnSpPr>
          <p:nvPr/>
        </p:nvCxnSpPr>
        <p:spPr>
          <a:xfrm>
            <a:off x="2090323" y="298733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E1D3D7-EBD0-4B69-83A9-893898D83C6D}"/>
              </a:ext>
            </a:extLst>
          </p:cNvPr>
          <p:cNvCxnSpPr>
            <a:cxnSpLocks/>
          </p:cNvCxnSpPr>
          <p:nvPr/>
        </p:nvCxnSpPr>
        <p:spPr>
          <a:xfrm>
            <a:off x="2093282" y="3104225"/>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79127-FE16-421F-B692-053803A420BB}"/>
              </a:ext>
            </a:extLst>
          </p:cNvPr>
          <p:cNvCxnSpPr>
            <a:cxnSpLocks/>
          </p:cNvCxnSpPr>
          <p:nvPr/>
        </p:nvCxnSpPr>
        <p:spPr>
          <a:xfrm flipH="1">
            <a:off x="2093282" y="376265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216C5F-175A-4292-B1A0-D4F8F827934F}"/>
              </a:ext>
            </a:extLst>
          </p:cNvPr>
          <p:cNvCxnSpPr>
            <a:cxnSpLocks/>
          </p:cNvCxnSpPr>
          <p:nvPr/>
        </p:nvCxnSpPr>
        <p:spPr>
          <a:xfrm flipH="1">
            <a:off x="2093282" y="386622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20E492-5E3D-40F5-87F2-3C4967F7150F}"/>
              </a:ext>
            </a:extLst>
          </p:cNvPr>
          <p:cNvCxnSpPr>
            <a:cxnSpLocks/>
          </p:cNvCxnSpPr>
          <p:nvPr/>
        </p:nvCxnSpPr>
        <p:spPr>
          <a:xfrm>
            <a:off x="4207648" y="2988817"/>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2AA9A3-A176-4219-98FD-A8A37031C531}"/>
              </a:ext>
            </a:extLst>
          </p:cNvPr>
          <p:cNvCxnSpPr>
            <a:cxnSpLocks/>
          </p:cNvCxnSpPr>
          <p:nvPr/>
        </p:nvCxnSpPr>
        <p:spPr>
          <a:xfrm>
            <a:off x="4210607" y="310570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97DC19-EAC6-4E20-ABE6-69B8F96B4689}"/>
              </a:ext>
            </a:extLst>
          </p:cNvPr>
          <p:cNvCxnSpPr>
            <a:cxnSpLocks/>
          </p:cNvCxnSpPr>
          <p:nvPr/>
        </p:nvCxnSpPr>
        <p:spPr>
          <a:xfrm flipH="1">
            <a:off x="4210607" y="3764134"/>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E4B90E-D736-4C02-BDED-5F3AFFA46B86}"/>
              </a:ext>
            </a:extLst>
          </p:cNvPr>
          <p:cNvCxnSpPr>
            <a:cxnSpLocks/>
          </p:cNvCxnSpPr>
          <p:nvPr/>
        </p:nvCxnSpPr>
        <p:spPr>
          <a:xfrm flipH="1">
            <a:off x="4210607" y="3867707"/>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ED20F0-CD76-4B64-A566-7ADB70ABCE81}"/>
              </a:ext>
            </a:extLst>
          </p:cNvPr>
          <p:cNvCxnSpPr>
            <a:cxnSpLocks/>
          </p:cNvCxnSpPr>
          <p:nvPr/>
        </p:nvCxnSpPr>
        <p:spPr>
          <a:xfrm>
            <a:off x="6327932" y="298733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A5AC76-8842-4B8D-87C9-CC80D7DF1F40}"/>
              </a:ext>
            </a:extLst>
          </p:cNvPr>
          <p:cNvCxnSpPr>
            <a:cxnSpLocks/>
          </p:cNvCxnSpPr>
          <p:nvPr/>
        </p:nvCxnSpPr>
        <p:spPr>
          <a:xfrm>
            <a:off x="6330891" y="3104225"/>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5A6B6-57DC-45D3-9FC0-CE9EF1DBC173}"/>
              </a:ext>
            </a:extLst>
          </p:cNvPr>
          <p:cNvCxnSpPr>
            <a:cxnSpLocks/>
          </p:cNvCxnSpPr>
          <p:nvPr/>
        </p:nvCxnSpPr>
        <p:spPr>
          <a:xfrm flipH="1">
            <a:off x="6330891" y="376265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C12AD5-6C1D-4E47-BE1B-CFF16DCCFAB9}"/>
              </a:ext>
            </a:extLst>
          </p:cNvPr>
          <p:cNvCxnSpPr>
            <a:cxnSpLocks/>
          </p:cNvCxnSpPr>
          <p:nvPr/>
        </p:nvCxnSpPr>
        <p:spPr>
          <a:xfrm flipH="1">
            <a:off x="6330891" y="386622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39D39A3-8DFF-49DC-95D3-541D876960B5}"/>
              </a:ext>
            </a:extLst>
          </p:cNvPr>
          <p:cNvSpPr/>
          <p:nvPr/>
        </p:nvSpPr>
        <p:spPr>
          <a:xfrm rot="16200000">
            <a:off x="2341301" y="2384210"/>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3EEB85E2-FB9C-4B1E-BD2C-824AE0C32EE8}"/>
              </a:ext>
            </a:extLst>
          </p:cNvPr>
          <p:cNvSpPr/>
          <p:nvPr/>
        </p:nvSpPr>
        <p:spPr>
          <a:xfrm rot="16200000">
            <a:off x="4474442" y="2379027"/>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DF819167-1728-4444-937B-E4A0D61EF15B}"/>
              </a:ext>
            </a:extLst>
          </p:cNvPr>
          <p:cNvSpPr/>
          <p:nvPr/>
        </p:nvSpPr>
        <p:spPr>
          <a:xfrm rot="16200000">
            <a:off x="6604620" y="2378533"/>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C63CD11C-0C7E-4E19-99FA-9931D9E02FC5}"/>
              </a:ext>
            </a:extLst>
          </p:cNvPr>
          <p:cNvSpPr/>
          <p:nvPr/>
        </p:nvSpPr>
        <p:spPr>
          <a:xfrm rot="16200000">
            <a:off x="3412818" y="1949573"/>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3BD19EE2-0327-46EA-B994-13F43A525D42}"/>
              </a:ext>
            </a:extLst>
          </p:cNvPr>
          <p:cNvSpPr/>
          <p:nvPr/>
        </p:nvSpPr>
        <p:spPr>
          <a:xfrm rot="16200000">
            <a:off x="5545958" y="1942913"/>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605F22D-233E-4A28-A2B6-5567502EB7AF}"/>
              </a:ext>
            </a:extLst>
          </p:cNvPr>
          <p:cNvSpPr txBox="1"/>
          <p:nvPr/>
        </p:nvSpPr>
        <p:spPr>
          <a:xfrm>
            <a:off x="1951118" y="2345613"/>
            <a:ext cx="772969" cy="276999"/>
          </a:xfrm>
          <a:prstGeom prst="rect">
            <a:avLst/>
          </a:prstGeom>
          <a:noFill/>
        </p:spPr>
        <p:txBody>
          <a:bodyPr wrap="square" rtlCol="0">
            <a:spAutoFit/>
          </a:bodyPr>
          <a:lstStyle/>
          <a:p>
            <a:r>
              <a:rPr lang="en-US" sz="1200" dirty="0"/>
              <a:t>8dB loss</a:t>
            </a:r>
          </a:p>
        </p:txBody>
      </p:sp>
      <p:sp>
        <p:nvSpPr>
          <p:cNvPr id="31" name="TextBox 30">
            <a:extLst>
              <a:ext uri="{FF2B5EF4-FFF2-40B4-BE49-F238E27FC236}">
                <a16:creationId xmlns:a16="http://schemas.microsoft.com/office/drawing/2014/main" id="{B4BA01F4-8EBC-40F0-9ABD-28CD5AC393FA}"/>
              </a:ext>
            </a:extLst>
          </p:cNvPr>
          <p:cNvSpPr txBox="1"/>
          <p:nvPr/>
        </p:nvSpPr>
        <p:spPr>
          <a:xfrm>
            <a:off x="2994707" y="2345611"/>
            <a:ext cx="901209" cy="276999"/>
          </a:xfrm>
          <a:prstGeom prst="rect">
            <a:avLst/>
          </a:prstGeom>
          <a:noFill/>
        </p:spPr>
        <p:txBody>
          <a:bodyPr wrap="square" rtlCol="0">
            <a:spAutoFit/>
          </a:bodyPr>
          <a:lstStyle/>
          <a:p>
            <a:r>
              <a:rPr lang="en-US" sz="1200" dirty="0"/>
              <a:t>1.8dB loss</a:t>
            </a:r>
          </a:p>
        </p:txBody>
      </p:sp>
      <p:sp>
        <p:nvSpPr>
          <p:cNvPr id="32" name="TextBox 31">
            <a:extLst>
              <a:ext uri="{FF2B5EF4-FFF2-40B4-BE49-F238E27FC236}">
                <a16:creationId xmlns:a16="http://schemas.microsoft.com/office/drawing/2014/main" id="{A3ABF969-0134-48CE-B20D-D7517BD8A7F1}"/>
              </a:ext>
            </a:extLst>
          </p:cNvPr>
          <p:cNvSpPr txBox="1"/>
          <p:nvPr/>
        </p:nvSpPr>
        <p:spPr>
          <a:xfrm>
            <a:off x="4110443" y="2310255"/>
            <a:ext cx="824265" cy="276999"/>
          </a:xfrm>
          <a:prstGeom prst="rect">
            <a:avLst/>
          </a:prstGeom>
          <a:noFill/>
        </p:spPr>
        <p:txBody>
          <a:bodyPr wrap="square" rtlCol="0">
            <a:spAutoFit/>
          </a:bodyPr>
          <a:lstStyle/>
          <a:p>
            <a:r>
              <a:rPr lang="en-US" sz="1200" dirty="0"/>
              <a:t>1dB Loss</a:t>
            </a:r>
          </a:p>
        </p:txBody>
      </p:sp>
      <p:sp>
        <p:nvSpPr>
          <p:cNvPr id="33" name="TextBox 32">
            <a:extLst>
              <a:ext uri="{FF2B5EF4-FFF2-40B4-BE49-F238E27FC236}">
                <a16:creationId xmlns:a16="http://schemas.microsoft.com/office/drawing/2014/main" id="{127B174E-E9C7-4F42-BA79-2563C4933892}"/>
              </a:ext>
            </a:extLst>
          </p:cNvPr>
          <p:cNvSpPr txBox="1"/>
          <p:nvPr/>
        </p:nvSpPr>
        <p:spPr>
          <a:xfrm>
            <a:off x="5086878" y="2345611"/>
            <a:ext cx="901209" cy="276999"/>
          </a:xfrm>
          <a:prstGeom prst="rect">
            <a:avLst/>
          </a:prstGeom>
          <a:noFill/>
        </p:spPr>
        <p:txBody>
          <a:bodyPr wrap="square" rtlCol="0">
            <a:spAutoFit/>
          </a:bodyPr>
          <a:lstStyle/>
          <a:p>
            <a:r>
              <a:rPr lang="en-US" sz="1200" dirty="0"/>
              <a:t>1.8dB loss</a:t>
            </a:r>
          </a:p>
        </p:txBody>
      </p:sp>
      <p:sp>
        <p:nvSpPr>
          <p:cNvPr id="34" name="TextBox 33">
            <a:extLst>
              <a:ext uri="{FF2B5EF4-FFF2-40B4-BE49-F238E27FC236}">
                <a16:creationId xmlns:a16="http://schemas.microsoft.com/office/drawing/2014/main" id="{AC4C014B-3B3A-403A-8483-23F1818C1350}"/>
              </a:ext>
            </a:extLst>
          </p:cNvPr>
          <p:cNvSpPr txBox="1"/>
          <p:nvPr/>
        </p:nvSpPr>
        <p:spPr>
          <a:xfrm>
            <a:off x="6240023" y="2347793"/>
            <a:ext cx="772969" cy="276999"/>
          </a:xfrm>
          <a:prstGeom prst="rect">
            <a:avLst/>
          </a:prstGeom>
          <a:noFill/>
        </p:spPr>
        <p:txBody>
          <a:bodyPr wrap="square" rtlCol="0">
            <a:spAutoFit/>
          </a:bodyPr>
          <a:lstStyle/>
          <a:p>
            <a:r>
              <a:rPr lang="en-US" sz="1200" dirty="0"/>
              <a:t>2dB loss</a:t>
            </a:r>
          </a:p>
        </p:txBody>
      </p:sp>
      <p:sp>
        <p:nvSpPr>
          <p:cNvPr id="35" name="TextBox 34">
            <a:extLst>
              <a:ext uri="{FF2B5EF4-FFF2-40B4-BE49-F238E27FC236}">
                <a16:creationId xmlns:a16="http://schemas.microsoft.com/office/drawing/2014/main" id="{6F55DAD4-0A3C-43A2-8EEE-FFEE070076E9}"/>
              </a:ext>
            </a:extLst>
          </p:cNvPr>
          <p:cNvSpPr txBox="1"/>
          <p:nvPr/>
        </p:nvSpPr>
        <p:spPr>
          <a:xfrm>
            <a:off x="1712186" y="2908208"/>
            <a:ext cx="381836" cy="276999"/>
          </a:xfrm>
          <a:prstGeom prst="rect">
            <a:avLst/>
          </a:prstGeom>
          <a:noFill/>
        </p:spPr>
        <p:txBody>
          <a:bodyPr wrap="square" rtlCol="0">
            <a:spAutoFit/>
          </a:bodyPr>
          <a:lstStyle/>
          <a:p>
            <a:r>
              <a:rPr lang="en-US" sz="1200" dirty="0"/>
              <a:t>TX</a:t>
            </a:r>
          </a:p>
        </p:txBody>
      </p:sp>
      <p:sp>
        <p:nvSpPr>
          <p:cNvPr id="36" name="TextBox 35">
            <a:extLst>
              <a:ext uri="{FF2B5EF4-FFF2-40B4-BE49-F238E27FC236}">
                <a16:creationId xmlns:a16="http://schemas.microsoft.com/office/drawing/2014/main" id="{EC5D62EF-8B1B-4F10-95CB-81EB017A24A4}"/>
              </a:ext>
            </a:extLst>
          </p:cNvPr>
          <p:cNvSpPr txBox="1"/>
          <p:nvPr/>
        </p:nvSpPr>
        <p:spPr>
          <a:xfrm>
            <a:off x="1733142" y="3678388"/>
            <a:ext cx="397866" cy="276999"/>
          </a:xfrm>
          <a:prstGeom prst="rect">
            <a:avLst/>
          </a:prstGeom>
          <a:noFill/>
        </p:spPr>
        <p:txBody>
          <a:bodyPr wrap="square" rtlCol="0">
            <a:spAutoFit/>
          </a:bodyPr>
          <a:lstStyle/>
          <a:p>
            <a:r>
              <a:rPr lang="en-US" sz="1200" dirty="0"/>
              <a:t>RX</a:t>
            </a:r>
          </a:p>
        </p:txBody>
      </p:sp>
      <p:sp>
        <p:nvSpPr>
          <p:cNvPr id="37" name="TextBox 36">
            <a:extLst>
              <a:ext uri="{FF2B5EF4-FFF2-40B4-BE49-F238E27FC236}">
                <a16:creationId xmlns:a16="http://schemas.microsoft.com/office/drawing/2014/main" id="{BEC14A51-EC3D-4346-9573-D164DFCDA748}"/>
              </a:ext>
            </a:extLst>
          </p:cNvPr>
          <p:cNvSpPr txBox="1"/>
          <p:nvPr/>
        </p:nvSpPr>
        <p:spPr>
          <a:xfrm>
            <a:off x="6980253" y="2916723"/>
            <a:ext cx="381836" cy="276999"/>
          </a:xfrm>
          <a:prstGeom prst="rect">
            <a:avLst/>
          </a:prstGeom>
          <a:noFill/>
        </p:spPr>
        <p:txBody>
          <a:bodyPr wrap="square" rtlCol="0">
            <a:spAutoFit/>
          </a:bodyPr>
          <a:lstStyle/>
          <a:p>
            <a:r>
              <a:rPr lang="en-US" sz="1200" dirty="0"/>
              <a:t>TX</a:t>
            </a:r>
          </a:p>
        </p:txBody>
      </p:sp>
      <p:sp>
        <p:nvSpPr>
          <p:cNvPr id="38" name="TextBox 37">
            <a:extLst>
              <a:ext uri="{FF2B5EF4-FFF2-40B4-BE49-F238E27FC236}">
                <a16:creationId xmlns:a16="http://schemas.microsoft.com/office/drawing/2014/main" id="{1A6586CE-E6CE-4C52-947E-A58855DCFAAF}"/>
              </a:ext>
            </a:extLst>
          </p:cNvPr>
          <p:cNvSpPr txBox="1"/>
          <p:nvPr/>
        </p:nvSpPr>
        <p:spPr>
          <a:xfrm>
            <a:off x="7000043" y="3664300"/>
            <a:ext cx="397866" cy="276999"/>
          </a:xfrm>
          <a:prstGeom prst="rect">
            <a:avLst/>
          </a:prstGeom>
          <a:noFill/>
        </p:spPr>
        <p:txBody>
          <a:bodyPr wrap="square" rtlCol="0">
            <a:spAutoFit/>
          </a:bodyPr>
          <a:lstStyle/>
          <a:p>
            <a:r>
              <a:rPr lang="en-US" sz="1200" dirty="0"/>
              <a:t>RX</a:t>
            </a:r>
          </a:p>
        </p:txBody>
      </p:sp>
      <p:sp>
        <p:nvSpPr>
          <p:cNvPr id="47" name="TextBox 46">
            <a:extLst>
              <a:ext uri="{FF2B5EF4-FFF2-40B4-BE49-F238E27FC236}">
                <a16:creationId xmlns:a16="http://schemas.microsoft.com/office/drawing/2014/main" id="{E03A1D2B-CD3F-4D39-9E0F-DC81C4414B8D}"/>
              </a:ext>
            </a:extLst>
          </p:cNvPr>
          <p:cNvSpPr txBox="1"/>
          <p:nvPr/>
        </p:nvSpPr>
        <p:spPr>
          <a:xfrm>
            <a:off x="918407" y="4062305"/>
            <a:ext cx="901209" cy="276999"/>
          </a:xfrm>
          <a:prstGeom prst="rect">
            <a:avLst/>
          </a:prstGeom>
          <a:noFill/>
        </p:spPr>
        <p:txBody>
          <a:bodyPr wrap="square" rtlCol="0">
            <a:spAutoFit/>
          </a:bodyPr>
          <a:lstStyle/>
          <a:p>
            <a:r>
              <a:rPr lang="en-US" sz="1200" dirty="0"/>
              <a:t>23dB EQ</a:t>
            </a:r>
          </a:p>
        </p:txBody>
      </p:sp>
    </p:spTree>
    <p:extLst>
      <p:ext uri="{BB962C8B-B14F-4D97-AF65-F5344CB8AC3E}">
        <p14:creationId xmlns:p14="http://schemas.microsoft.com/office/powerpoint/2010/main" val="296052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34A-F793-4CB5-99DB-2CCB5A4E0D7D}"/>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51A841EF-0858-479A-8736-66A355D55B2D}"/>
              </a:ext>
            </a:extLst>
          </p:cNvPr>
          <p:cNvSpPr>
            <a:spLocks noGrp="1"/>
          </p:cNvSpPr>
          <p:nvPr>
            <p:ph idx="1"/>
          </p:nvPr>
        </p:nvSpPr>
        <p:spPr>
          <a:xfrm>
            <a:off x="321168" y="773042"/>
            <a:ext cx="8467725" cy="1256277"/>
          </a:xfrm>
        </p:spPr>
        <p:txBody>
          <a:bodyPr/>
          <a:lstStyle/>
          <a:p>
            <a:pPr marL="0" indent="0">
              <a:buNone/>
            </a:pPr>
            <a:r>
              <a:rPr lang="en-US" sz="1600" dirty="0"/>
              <a:t>Determine the pre-channel placement based off of the max EQ values of the redriver (</a:t>
            </a:r>
            <a:r>
              <a:rPr lang="en-US" sz="1600" dirty="0" err="1"/>
              <a:t>TUSBxxxx</a:t>
            </a:r>
            <a:r>
              <a:rPr lang="en-US" sz="1600" dirty="0"/>
              <a:t>) and the SoC</a:t>
            </a:r>
          </a:p>
          <a:p>
            <a:pPr marL="0" indent="0">
              <a:buNone/>
            </a:pPr>
            <a:r>
              <a:rPr lang="en-US" sz="1600" dirty="0"/>
              <a:t>Redriver max EQ is 10.8dB and SoC max EQ is 23dB. Between the two, the redriver has the lower EQ. Thus the maximum pre-channel loss has to be &lt;10.8 dB</a:t>
            </a:r>
          </a:p>
          <a:p>
            <a:pPr marL="0" indent="0">
              <a:buNone/>
            </a:pPr>
            <a:endParaRPr lang="en-US" dirty="0"/>
          </a:p>
        </p:txBody>
      </p:sp>
      <p:sp>
        <p:nvSpPr>
          <p:cNvPr id="4" name="Slide Number Placeholder 3">
            <a:extLst>
              <a:ext uri="{FF2B5EF4-FFF2-40B4-BE49-F238E27FC236}">
                <a16:creationId xmlns:a16="http://schemas.microsoft.com/office/drawing/2014/main" id="{0D24360C-F4B2-4184-92A2-746026961751}"/>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5" name="Rectangle 4">
            <a:extLst>
              <a:ext uri="{FF2B5EF4-FFF2-40B4-BE49-F238E27FC236}">
                <a16:creationId xmlns:a16="http://schemas.microsoft.com/office/drawing/2014/main" id="{5425110C-0638-41A9-BDA8-3392B3AF62F6}"/>
              </a:ext>
            </a:extLst>
          </p:cNvPr>
          <p:cNvSpPr/>
          <p:nvPr/>
        </p:nvSpPr>
        <p:spPr>
          <a:xfrm>
            <a:off x="709846" y="3185207"/>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a:t>
            </a:r>
          </a:p>
        </p:txBody>
      </p:sp>
      <p:sp>
        <p:nvSpPr>
          <p:cNvPr id="6" name="Rectangle 5">
            <a:extLst>
              <a:ext uri="{FF2B5EF4-FFF2-40B4-BE49-F238E27FC236}">
                <a16:creationId xmlns:a16="http://schemas.microsoft.com/office/drawing/2014/main" id="{3B776BA3-B4DD-4DAD-9453-A580561D48DB}"/>
              </a:ext>
            </a:extLst>
          </p:cNvPr>
          <p:cNvSpPr/>
          <p:nvPr/>
        </p:nvSpPr>
        <p:spPr>
          <a:xfrm>
            <a:off x="7075136" y="3185205"/>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a:p>
            <a:pPr algn="ctr"/>
            <a:r>
              <a:rPr lang="en-US" dirty="0"/>
              <a:t>Connector</a:t>
            </a:r>
          </a:p>
        </p:txBody>
      </p:sp>
      <p:sp>
        <p:nvSpPr>
          <p:cNvPr id="7" name="Rectangle 6">
            <a:extLst>
              <a:ext uri="{FF2B5EF4-FFF2-40B4-BE49-F238E27FC236}">
                <a16:creationId xmlns:a16="http://schemas.microsoft.com/office/drawing/2014/main" id="{1704B984-22B6-4292-A9CF-414589C3C26F}"/>
              </a:ext>
            </a:extLst>
          </p:cNvPr>
          <p:cNvSpPr/>
          <p:nvPr/>
        </p:nvSpPr>
        <p:spPr>
          <a:xfrm>
            <a:off x="2830130" y="3185205"/>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sp>
        <p:nvSpPr>
          <p:cNvPr id="8" name="Rectangle 7">
            <a:extLst>
              <a:ext uri="{FF2B5EF4-FFF2-40B4-BE49-F238E27FC236}">
                <a16:creationId xmlns:a16="http://schemas.microsoft.com/office/drawing/2014/main" id="{887FDCD2-ECED-459E-BFD2-97E1770AC646}"/>
              </a:ext>
            </a:extLst>
          </p:cNvPr>
          <p:cNvSpPr/>
          <p:nvPr/>
        </p:nvSpPr>
        <p:spPr>
          <a:xfrm>
            <a:off x="4950414" y="3185205"/>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cxnSp>
        <p:nvCxnSpPr>
          <p:cNvPr id="10" name="Straight Arrow Connector 9">
            <a:extLst>
              <a:ext uri="{FF2B5EF4-FFF2-40B4-BE49-F238E27FC236}">
                <a16:creationId xmlns:a16="http://schemas.microsoft.com/office/drawing/2014/main" id="{8AE52A33-E025-4EDE-987D-857C2FC93D17}"/>
              </a:ext>
            </a:extLst>
          </p:cNvPr>
          <p:cNvCxnSpPr>
            <a:cxnSpLocks/>
          </p:cNvCxnSpPr>
          <p:nvPr/>
        </p:nvCxnSpPr>
        <p:spPr>
          <a:xfrm>
            <a:off x="2152467" y="3331689"/>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E1D3D7-EBD0-4B69-83A9-893898D83C6D}"/>
              </a:ext>
            </a:extLst>
          </p:cNvPr>
          <p:cNvCxnSpPr>
            <a:cxnSpLocks/>
          </p:cNvCxnSpPr>
          <p:nvPr/>
        </p:nvCxnSpPr>
        <p:spPr>
          <a:xfrm>
            <a:off x="2155426" y="3448578"/>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79127-FE16-421F-B692-053803A420BB}"/>
              </a:ext>
            </a:extLst>
          </p:cNvPr>
          <p:cNvCxnSpPr>
            <a:cxnSpLocks/>
          </p:cNvCxnSpPr>
          <p:nvPr/>
        </p:nvCxnSpPr>
        <p:spPr>
          <a:xfrm flipH="1">
            <a:off x="2155426" y="410700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216C5F-175A-4292-B1A0-D4F8F827934F}"/>
              </a:ext>
            </a:extLst>
          </p:cNvPr>
          <p:cNvCxnSpPr>
            <a:cxnSpLocks/>
          </p:cNvCxnSpPr>
          <p:nvPr/>
        </p:nvCxnSpPr>
        <p:spPr>
          <a:xfrm flipH="1">
            <a:off x="2155426" y="4210579"/>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20E492-5E3D-40F5-87F2-3C4967F7150F}"/>
              </a:ext>
            </a:extLst>
          </p:cNvPr>
          <p:cNvCxnSpPr>
            <a:cxnSpLocks/>
          </p:cNvCxnSpPr>
          <p:nvPr/>
        </p:nvCxnSpPr>
        <p:spPr>
          <a:xfrm>
            <a:off x="4269792" y="3333170"/>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2AA9A3-A176-4219-98FD-A8A37031C531}"/>
              </a:ext>
            </a:extLst>
          </p:cNvPr>
          <p:cNvCxnSpPr>
            <a:cxnSpLocks/>
          </p:cNvCxnSpPr>
          <p:nvPr/>
        </p:nvCxnSpPr>
        <p:spPr>
          <a:xfrm>
            <a:off x="4272751" y="3450059"/>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97DC19-EAC6-4E20-ABE6-69B8F96B4689}"/>
              </a:ext>
            </a:extLst>
          </p:cNvPr>
          <p:cNvCxnSpPr>
            <a:cxnSpLocks/>
          </p:cNvCxnSpPr>
          <p:nvPr/>
        </p:nvCxnSpPr>
        <p:spPr>
          <a:xfrm flipH="1">
            <a:off x="4272751" y="4108487"/>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E4B90E-D736-4C02-BDED-5F3AFFA46B86}"/>
              </a:ext>
            </a:extLst>
          </p:cNvPr>
          <p:cNvCxnSpPr>
            <a:cxnSpLocks/>
          </p:cNvCxnSpPr>
          <p:nvPr/>
        </p:nvCxnSpPr>
        <p:spPr>
          <a:xfrm flipH="1">
            <a:off x="4272751" y="4212060"/>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ED20F0-CD76-4B64-A566-7ADB70ABCE81}"/>
              </a:ext>
            </a:extLst>
          </p:cNvPr>
          <p:cNvCxnSpPr>
            <a:cxnSpLocks/>
          </p:cNvCxnSpPr>
          <p:nvPr/>
        </p:nvCxnSpPr>
        <p:spPr>
          <a:xfrm>
            <a:off x="6390076" y="3331689"/>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A5AC76-8842-4B8D-87C9-CC80D7DF1F40}"/>
              </a:ext>
            </a:extLst>
          </p:cNvPr>
          <p:cNvCxnSpPr>
            <a:cxnSpLocks/>
          </p:cNvCxnSpPr>
          <p:nvPr/>
        </p:nvCxnSpPr>
        <p:spPr>
          <a:xfrm>
            <a:off x="6393035" y="3448578"/>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5A6B6-57DC-45D3-9FC0-CE9EF1DBC173}"/>
              </a:ext>
            </a:extLst>
          </p:cNvPr>
          <p:cNvCxnSpPr>
            <a:cxnSpLocks/>
          </p:cNvCxnSpPr>
          <p:nvPr/>
        </p:nvCxnSpPr>
        <p:spPr>
          <a:xfrm flipH="1">
            <a:off x="6393035" y="410700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C12AD5-6C1D-4E47-BE1B-CFF16DCCFAB9}"/>
              </a:ext>
            </a:extLst>
          </p:cNvPr>
          <p:cNvCxnSpPr>
            <a:cxnSpLocks/>
          </p:cNvCxnSpPr>
          <p:nvPr/>
        </p:nvCxnSpPr>
        <p:spPr>
          <a:xfrm flipH="1">
            <a:off x="6393035" y="4210579"/>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39D39A3-8DFF-49DC-95D3-541D876960B5}"/>
              </a:ext>
            </a:extLst>
          </p:cNvPr>
          <p:cNvSpPr/>
          <p:nvPr/>
        </p:nvSpPr>
        <p:spPr>
          <a:xfrm rot="16200000">
            <a:off x="2403445" y="2728563"/>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3EEB85E2-FB9C-4B1E-BD2C-824AE0C32EE8}"/>
              </a:ext>
            </a:extLst>
          </p:cNvPr>
          <p:cNvSpPr/>
          <p:nvPr/>
        </p:nvSpPr>
        <p:spPr>
          <a:xfrm rot="16200000">
            <a:off x="4536586" y="2723380"/>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DF819167-1728-4444-937B-E4A0D61EF15B}"/>
              </a:ext>
            </a:extLst>
          </p:cNvPr>
          <p:cNvSpPr/>
          <p:nvPr/>
        </p:nvSpPr>
        <p:spPr>
          <a:xfrm rot="16200000">
            <a:off x="6666764" y="2722886"/>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C63CD11C-0C7E-4E19-99FA-9931D9E02FC5}"/>
              </a:ext>
            </a:extLst>
          </p:cNvPr>
          <p:cNvSpPr/>
          <p:nvPr/>
        </p:nvSpPr>
        <p:spPr>
          <a:xfrm rot="16200000">
            <a:off x="3474962" y="2293926"/>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3BD19EE2-0327-46EA-B994-13F43A525D42}"/>
              </a:ext>
            </a:extLst>
          </p:cNvPr>
          <p:cNvSpPr/>
          <p:nvPr/>
        </p:nvSpPr>
        <p:spPr>
          <a:xfrm rot="16200000">
            <a:off x="5608102" y="2287266"/>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605F22D-233E-4A28-A2B6-5567502EB7AF}"/>
              </a:ext>
            </a:extLst>
          </p:cNvPr>
          <p:cNvSpPr txBox="1"/>
          <p:nvPr/>
        </p:nvSpPr>
        <p:spPr>
          <a:xfrm>
            <a:off x="2013262" y="2689966"/>
            <a:ext cx="772969" cy="276999"/>
          </a:xfrm>
          <a:prstGeom prst="rect">
            <a:avLst/>
          </a:prstGeom>
          <a:noFill/>
        </p:spPr>
        <p:txBody>
          <a:bodyPr wrap="square" rtlCol="0">
            <a:spAutoFit/>
          </a:bodyPr>
          <a:lstStyle/>
          <a:p>
            <a:r>
              <a:rPr lang="en-US" sz="1200" dirty="0"/>
              <a:t>8dB loss</a:t>
            </a:r>
          </a:p>
        </p:txBody>
      </p:sp>
      <p:sp>
        <p:nvSpPr>
          <p:cNvPr id="31" name="TextBox 30">
            <a:extLst>
              <a:ext uri="{FF2B5EF4-FFF2-40B4-BE49-F238E27FC236}">
                <a16:creationId xmlns:a16="http://schemas.microsoft.com/office/drawing/2014/main" id="{B4BA01F4-8EBC-40F0-9ABD-28CD5AC393FA}"/>
              </a:ext>
            </a:extLst>
          </p:cNvPr>
          <p:cNvSpPr txBox="1"/>
          <p:nvPr/>
        </p:nvSpPr>
        <p:spPr>
          <a:xfrm>
            <a:off x="3056851" y="2689964"/>
            <a:ext cx="901209" cy="276999"/>
          </a:xfrm>
          <a:prstGeom prst="rect">
            <a:avLst/>
          </a:prstGeom>
          <a:noFill/>
        </p:spPr>
        <p:txBody>
          <a:bodyPr wrap="square" rtlCol="0">
            <a:spAutoFit/>
          </a:bodyPr>
          <a:lstStyle/>
          <a:p>
            <a:r>
              <a:rPr lang="en-US" sz="1200" dirty="0"/>
              <a:t>1.8dB loss</a:t>
            </a:r>
          </a:p>
        </p:txBody>
      </p:sp>
      <p:sp>
        <p:nvSpPr>
          <p:cNvPr id="32" name="TextBox 31">
            <a:extLst>
              <a:ext uri="{FF2B5EF4-FFF2-40B4-BE49-F238E27FC236}">
                <a16:creationId xmlns:a16="http://schemas.microsoft.com/office/drawing/2014/main" id="{A3ABF969-0134-48CE-B20D-D7517BD8A7F1}"/>
              </a:ext>
            </a:extLst>
          </p:cNvPr>
          <p:cNvSpPr txBox="1"/>
          <p:nvPr/>
        </p:nvSpPr>
        <p:spPr>
          <a:xfrm>
            <a:off x="4172587" y="2654608"/>
            <a:ext cx="824265" cy="276999"/>
          </a:xfrm>
          <a:prstGeom prst="rect">
            <a:avLst/>
          </a:prstGeom>
          <a:noFill/>
        </p:spPr>
        <p:txBody>
          <a:bodyPr wrap="square" rtlCol="0">
            <a:spAutoFit/>
          </a:bodyPr>
          <a:lstStyle/>
          <a:p>
            <a:r>
              <a:rPr lang="en-US" sz="1200" dirty="0"/>
              <a:t>1dB Loss</a:t>
            </a:r>
          </a:p>
        </p:txBody>
      </p:sp>
      <p:sp>
        <p:nvSpPr>
          <p:cNvPr id="33" name="TextBox 32">
            <a:extLst>
              <a:ext uri="{FF2B5EF4-FFF2-40B4-BE49-F238E27FC236}">
                <a16:creationId xmlns:a16="http://schemas.microsoft.com/office/drawing/2014/main" id="{127B174E-E9C7-4F42-BA79-2563C4933892}"/>
              </a:ext>
            </a:extLst>
          </p:cNvPr>
          <p:cNvSpPr txBox="1"/>
          <p:nvPr/>
        </p:nvSpPr>
        <p:spPr>
          <a:xfrm>
            <a:off x="5149022" y="2689964"/>
            <a:ext cx="901209" cy="276999"/>
          </a:xfrm>
          <a:prstGeom prst="rect">
            <a:avLst/>
          </a:prstGeom>
          <a:noFill/>
        </p:spPr>
        <p:txBody>
          <a:bodyPr wrap="square" rtlCol="0">
            <a:spAutoFit/>
          </a:bodyPr>
          <a:lstStyle/>
          <a:p>
            <a:r>
              <a:rPr lang="en-US" sz="1200" dirty="0"/>
              <a:t>1.8dB loss</a:t>
            </a:r>
          </a:p>
        </p:txBody>
      </p:sp>
      <p:sp>
        <p:nvSpPr>
          <p:cNvPr id="34" name="TextBox 33">
            <a:extLst>
              <a:ext uri="{FF2B5EF4-FFF2-40B4-BE49-F238E27FC236}">
                <a16:creationId xmlns:a16="http://schemas.microsoft.com/office/drawing/2014/main" id="{AC4C014B-3B3A-403A-8483-23F1818C1350}"/>
              </a:ext>
            </a:extLst>
          </p:cNvPr>
          <p:cNvSpPr txBox="1"/>
          <p:nvPr/>
        </p:nvSpPr>
        <p:spPr>
          <a:xfrm>
            <a:off x="6302167" y="2692146"/>
            <a:ext cx="772969" cy="276999"/>
          </a:xfrm>
          <a:prstGeom prst="rect">
            <a:avLst/>
          </a:prstGeom>
          <a:noFill/>
        </p:spPr>
        <p:txBody>
          <a:bodyPr wrap="square" rtlCol="0">
            <a:spAutoFit/>
          </a:bodyPr>
          <a:lstStyle/>
          <a:p>
            <a:r>
              <a:rPr lang="en-US" sz="1200" dirty="0"/>
              <a:t>2dB loss</a:t>
            </a:r>
          </a:p>
        </p:txBody>
      </p:sp>
      <p:sp>
        <p:nvSpPr>
          <p:cNvPr id="35" name="TextBox 34">
            <a:extLst>
              <a:ext uri="{FF2B5EF4-FFF2-40B4-BE49-F238E27FC236}">
                <a16:creationId xmlns:a16="http://schemas.microsoft.com/office/drawing/2014/main" id="{6F55DAD4-0A3C-43A2-8EEE-FFEE070076E9}"/>
              </a:ext>
            </a:extLst>
          </p:cNvPr>
          <p:cNvSpPr txBox="1"/>
          <p:nvPr/>
        </p:nvSpPr>
        <p:spPr>
          <a:xfrm>
            <a:off x="1774330" y="3252561"/>
            <a:ext cx="381836" cy="276999"/>
          </a:xfrm>
          <a:prstGeom prst="rect">
            <a:avLst/>
          </a:prstGeom>
          <a:noFill/>
        </p:spPr>
        <p:txBody>
          <a:bodyPr wrap="square" rtlCol="0">
            <a:spAutoFit/>
          </a:bodyPr>
          <a:lstStyle/>
          <a:p>
            <a:r>
              <a:rPr lang="en-US" sz="1200" dirty="0"/>
              <a:t>TX</a:t>
            </a:r>
          </a:p>
        </p:txBody>
      </p:sp>
      <p:sp>
        <p:nvSpPr>
          <p:cNvPr id="36" name="TextBox 35">
            <a:extLst>
              <a:ext uri="{FF2B5EF4-FFF2-40B4-BE49-F238E27FC236}">
                <a16:creationId xmlns:a16="http://schemas.microsoft.com/office/drawing/2014/main" id="{EC5D62EF-8B1B-4F10-95CB-81EB017A24A4}"/>
              </a:ext>
            </a:extLst>
          </p:cNvPr>
          <p:cNvSpPr txBox="1"/>
          <p:nvPr/>
        </p:nvSpPr>
        <p:spPr>
          <a:xfrm>
            <a:off x="1795286" y="4022741"/>
            <a:ext cx="397866" cy="276999"/>
          </a:xfrm>
          <a:prstGeom prst="rect">
            <a:avLst/>
          </a:prstGeom>
          <a:noFill/>
        </p:spPr>
        <p:txBody>
          <a:bodyPr wrap="square" rtlCol="0">
            <a:spAutoFit/>
          </a:bodyPr>
          <a:lstStyle/>
          <a:p>
            <a:r>
              <a:rPr lang="en-US" sz="1200" dirty="0"/>
              <a:t>RX</a:t>
            </a:r>
          </a:p>
        </p:txBody>
      </p:sp>
      <p:sp>
        <p:nvSpPr>
          <p:cNvPr id="37" name="TextBox 36">
            <a:extLst>
              <a:ext uri="{FF2B5EF4-FFF2-40B4-BE49-F238E27FC236}">
                <a16:creationId xmlns:a16="http://schemas.microsoft.com/office/drawing/2014/main" id="{BEC14A51-EC3D-4346-9573-D164DFCDA748}"/>
              </a:ext>
            </a:extLst>
          </p:cNvPr>
          <p:cNvSpPr txBox="1"/>
          <p:nvPr/>
        </p:nvSpPr>
        <p:spPr>
          <a:xfrm>
            <a:off x="7042397" y="3261076"/>
            <a:ext cx="381836" cy="276999"/>
          </a:xfrm>
          <a:prstGeom prst="rect">
            <a:avLst/>
          </a:prstGeom>
          <a:noFill/>
        </p:spPr>
        <p:txBody>
          <a:bodyPr wrap="square" rtlCol="0">
            <a:spAutoFit/>
          </a:bodyPr>
          <a:lstStyle/>
          <a:p>
            <a:r>
              <a:rPr lang="en-US" sz="1200" dirty="0"/>
              <a:t>TX</a:t>
            </a:r>
          </a:p>
        </p:txBody>
      </p:sp>
      <p:sp>
        <p:nvSpPr>
          <p:cNvPr id="38" name="TextBox 37">
            <a:extLst>
              <a:ext uri="{FF2B5EF4-FFF2-40B4-BE49-F238E27FC236}">
                <a16:creationId xmlns:a16="http://schemas.microsoft.com/office/drawing/2014/main" id="{1A6586CE-E6CE-4C52-947E-A58855DCFAAF}"/>
              </a:ext>
            </a:extLst>
          </p:cNvPr>
          <p:cNvSpPr txBox="1"/>
          <p:nvPr/>
        </p:nvSpPr>
        <p:spPr>
          <a:xfrm>
            <a:off x="7062187" y="4008653"/>
            <a:ext cx="397866" cy="276999"/>
          </a:xfrm>
          <a:prstGeom prst="rect">
            <a:avLst/>
          </a:prstGeom>
          <a:noFill/>
        </p:spPr>
        <p:txBody>
          <a:bodyPr wrap="square" rtlCol="0">
            <a:spAutoFit/>
          </a:bodyPr>
          <a:lstStyle/>
          <a:p>
            <a:r>
              <a:rPr lang="en-US" sz="1200" dirty="0"/>
              <a:t>RX</a:t>
            </a:r>
          </a:p>
        </p:txBody>
      </p:sp>
      <p:sp>
        <p:nvSpPr>
          <p:cNvPr id="47" name="TextBox 46">
            <a:extLst>
              <a:ext uri="{FF2B5EF4-FFF2-40B4-BE49-F238E27FC236}">
                <a16:creationId xmlns:a16="http://schemas.microsoft.com/office/drawing/2014/main" id="{E03A1D2B-CD3F-4D39-9E0F-DC81C4414B8D}"/>
              </a:ext>
            </a:extLst>
          </p:cNvPr>
          <p:cNvSpPr txBox="1"/>
          <p:nvPr/>
        </p:nvSpPr>
        <p:spPr>
          <a:xfrm>
            <a:off x="915903" y="4339302"/>
            <a:ext cx="901209" cy="276999"/>
          </a:xfrm>
          <a:prstGeom prst="rect">
            <a:avLst/>
          </a:prstGeom>
          <a:noFill/>
        </p:spPr>
        <p:txBody>
          <a:bodyPr wrap="square" rtlCol="0">
            <a:spAutoFit/>
          </a:bodyPr>
          <a:lstStyle/>
          <a:p>
            <a:r>
              <a:rPr lang="en-US" sz="1200" dirty="0"/>
              <a:t>23dB EQ</a:t>
            </a:r>
          </a:p>
        </p:txBody>
      </p:sp>
      <p:sp>
        <p:nvSpPr>
          <p:cNvPr id="9" name="Arrow: Right 8">
            <a:extLst>
              <a:ext uri="{FF2B5EF4-FFF2-40B4-BE49-F238E27FC236}">
                <a16:creationId xmlns:a16="http://schemas.microsoft.com/office/drawing/2014/main" id="{85F56FE3-DF9B-4EA9-A8A4-F01AFF58937F}"/>
              </a:ext>
            </a:extLst>
          </p:cNvPr>
          <p:cNvSpPr/>
          <p:nvPr/>
        </p:nvSpPr>
        <p:spPr>
          <a:xfrm rot="5400000">
            <a:off x="4880829" y="2531646"/>
            <a:ext cx="399496" cy="226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677956-17DA-41EA-9204-794631523CD8}"/>
              </a:ext>
            </a:extLst>
          </p:cNvPr>
          <p:cNvSpPr txBox="1"/>
          <p:nvPr/>
        </p:nvSpPr>
        <p:spPr>
          <a:xfrm>
            <a:off x="3381344" y="2042166"/>
            <a:ext cx="3147015" cy="369332"/>
          </a:xfrm>
          <a:prstGeom prst="rect">
            <a:avLst/>
          </a:prstGeom>
          <a:noFill/>
        </p:spPr>
        <p:txBody>
          <a:bodyPr wrap="none" rtlCol="0">
            <a:spAutoFit/>
          </a:bodyPr>
          <a:lstStyle/>
          <a:p>
            <a:r>
              <a:rPr lang="en-US" dirty="0"/>
              <a:t>Max EQ capability of redriver</a:t>
            </a:r>
          </a:p>
        </p:txBody>
      </p:sp>
    </p:spTree>
    <p:extLst>
      <p:ext uri="{BB962C8B-B14F-4D97-AF65-F5344CB8AC3E}">
        <p14:creationId xmlns:p14="http://schemas.microsoft.com/office/powerpoint/2010/main" val="44127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34A-F793-4CB5-99DB-2CCB5A4E0D7D}"/>
              </a:ext>
            </a:extLst>
          </p:cNvPr>
          <p:cNvSpPr>
            <a:spLocks noGrp="1"/>
          </p:cNvSpPr>
          <p:nvPr>
            <p:ph type="title"/>
          </p:nvPr>
        </p:nvSpPr>
        <p:spPr/>
        <p:txBody>
          <a:bodyPr/>
          <a:lstStyle/>
          <a:p>
            <a:r>
              <a:rPr lang="en-US" dirty="0"/>
              <a:t>Step 4 </a:t>
            </a:r>
          </a:p>
        </p:txBody>
      </p:sp>
      <p:sp>
        <p:nvSpPr>
          <p:cNvPr id="3" name="Content Placeholder 2">
            <a:extLst>
              <a:ext uri="{FF2B5EF4-FFF2-40B4-BE49-F238E27FC236}">
                <a16:creationId xmlns:a16="http://schemas.microsoft.com/office/drawing/2014/main" id="{51A841EF-0858-479A-8736-66A355D55B2D}"/>
              </a:ext>
            </a:extLst>
          </p:cNvPr>
          <p:cNvSpPr>
            <a:spLocks noGrp="1"/>
          </p:cNvSpPr>
          <p:nvPr>
            <p:ph idx="1"/>
          </p:nvPr>
        </p:nvSpPr>
        <p:spPr>
          <a:xfrm>
            <a:off x="321168" y="773042"/>
            <a:ext cx="8467725" cy="1256277"/>
          </a:xfrm>
        </p:spPr>
        <p:txBody>
          <a:bodyPr/>
          <a:lstStyle/>
          <a:p>
            <a:pPr marL="0" indent="0">
              <a:buNone/>
            </a:pPr>
            <a:r>
              <a:rPr lang="en-US" dirty="0"/>
              <a:t>We have determined the farthest location from the SoC the redriver can be. This would be the ideal place to put the redriver, however we must place the redriver on the PCB. We must move closer to the SoC until we can place the redriver on a PCB.</a:t>
            </a:r>
          </a:p>
        </p:txBody>
      </p:sp>
      <p:sp>
        <p:nvSpPr>
          <p:cNvPr id="4" name="Slide Number Placeholder 3">
            <a:extLst>
              <a:ext uri="{FF2B5EF4-FFF2-40B4-BE49-F238E27FC236}">
                <a16:creationId xmlns:a16="http://schemas.microsoft.com/office/drawing/2014/main" id="{0D24360C-F4B2-4184-92A2-746026961751}"/>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5" name="Rectangle 4">
            <a:extLst>
              <a:ext uri="{FF2B5EF4-FFF2-40B4-BE49-F238E27FC236}">
                <a16:creationId xmlns:a16="http://schemas.microsoft.com/office/drawing/2014/main" id="{5425110C-0638-41A9-BDA8-3392B3AF62F6}"/>
              </a:ext>
            </a:extLst>
          </p:cNvPr>
          <p:cNvSpPr/>
          <p:nvPr/>
        </p:nvSpPr>
        <p:spPr>
          <a:xfrm>
            <a:off x="709846" y="3185207"/>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a:t>
            </a:r>
          </a:p>
        </p:txBody>
      </p:sp>
      <p:sp>
        <p:nvSpPr>
          <p:cNvPr id="6" name="Rectangle 5">
            <a:extLst>
              <a:ext uri="{FF2B5EF4-FFF2-40B4-BE49-F238E27FC236}">
                <a16:creationId xmlns:a16="http://schemas.microsoft.com/office/drawing/2014/main" id="{3B776BA3-B4DD-4DAD-9453-A580561D48DB}"/>
              </a:ext>
            </a:extLst>
          </p:cNvPr>
          <p:cNvSpPr/>
          <p:nvPr/>
        </p:nvSpPr>
        <p:spPr>
          <a:xfrm>
            <a:off x="7075136" y="3185205"/>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a:p>
            <a:pPr algn="ctr"/>
            <a:r>
              <a:rPr lang="en-US" dirty="0"/>
              <a:t>Connector</a:t>
            </a:r>
          </a:p>
        </p:txBody>
      </p:sp>
      <p:sp>
        <p:nvSpPr>
          <p:cNvPr id="7" name="Rectangle 6">
            <a:extLst>
              <a:ext uri="{FF2B5EF4-FFF2-40B4-BE49-F238E27FC236}">
                <a16:creationId xmlns:a16="http://schemas.microsoft.com/office/drawing/2014/main" id="{1704B984-22B6-4292-A9CF-414589C3C26F}"/>
              </a:ext>
            </a:extLst>
          </p:cNvPr>
          <p:cNvSpPr/>
          <p:nvPr/>
        </p:nvSpPr>
        <p:spPr>
          <a:xfrm>
            <a:off x="2830130" y="3185205"/>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sp>
        <p:nvSpPr>
          <p:cNvPr id="8" name="Rectangle 7">
            <a:extLst>
              <a:ext uri="{FF2B5EF4-FFF2-40B4-BE49-F238E27FC236}">
                <a16:creationId xmlns:a16="http://schemas.microsoft.com/office/drawing/2014/main" id="{887FDCD2-ECED-459E-BFD2-97E1770AC646}"/>
              </a:ext>
            </a:extLst>
          </p:cNvPr>
          <p:cNvSpPr/>
          <p:nvPr/>
        </p:nvSpPr>
        <p:spPr>
          <a:xfrm>
            <a:off x="4950414" y="3185205"/>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cxnSp>
        <p:nvCxnSpPr>
          <p:cNvPr id="10" name="Straight Arrow Connector 9">
            <a:extLst>
              <a:ext uri="{FF2B5EF4-FFF2-40B4-BE49-F238E27FC236}">
                <a16:creationId xmlns:a16="http://schemas.microsoft.com/office/drawing/2014/main" id="{8AE52A33-E025-4EDE-987D-857C2FC93D17}"/>
              </a:ext>
            </a:extLst>
          </p:cNvPr>
          <p:cNvCxnSpPr>
            <a:cxnSpLocks/>
          </p:cNvCxnSpPr>
          <p:nvPr/>
        </p:nvCxnSpPr>
        <p:spPr>
          <a:xfrm>
            <a:off x="2152467" y="3331689"/>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E1D3D7-EBD0-4B69-83A9-893898D83C6D}"/>
              </a:ext>
            </a:extLst>
          </p:cNvPr>
          <p:cNvCxnSpPr>
            <a:cxnSpLocks/>
          </p:cNvCxnSpPr>
          <p:nvPr/>
        </p:nvCxnSpPr>
        <p:spPr>
          <a:xfrm>
            <a:off x="2155426" y="3448578"/>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79127-FE16-421F-B692-053803A420BB}"/>
              </a:ext>
            </a:extLst>
          </p:cNvPr>
          <p:cNvCxnSpPr>
            <a:cxnSpLocks/>
          </p:cNvCxnSpPr>
          <p:nvPr/>
        </p:nvCxnSpPr>
        <p:spPr>
          <a:xfrm flipH="1">
            <a:off x="2155426" y="410700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216C5F-175A-4292-B1A0-D4F8F827934F}"/>
              </a:ext>
            </a:extLst>
          </p:cNvPr>
          <p:cNvCxnSpPr>
            <a:cxnSpLocks/>
          </p:cNvCxnSpPr>
          <p:nvPr/>
        </p:nvCxnSpPr>
        <p:spPr>
          <a:xfrm flipH="1">
            <a:off x="2155426" y="4210579"/>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20E492-5E3D-40F5-87F2-3C4967F7150F}"/>
              </a:ext>
            </a:extLst>
          </p:cNvPr>
          <p:cNvCxnSpPr>
            <a:cxnSpLocks/>
          </p:cNvCxnSpPr>
          <p:nvPr/>
        </p:nvCxnSpPr>
        <p:spPr>
          <a:xfrm>
            <a:off x="4269792" y="3333170"/>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2AA9A3-A176-4219-98FD-A8A37031C531}"/>
              </a:ext>
            </a:extLst>
          </p:cNvPr>
          <p:cNvCxnSpPr>
            <a:cxnSpLocks/>
          </p:cNvCxnSpPr>
          <p:nvPr/>
        </p:nvCxnSpPr>
        <p:spPr>
          <a:xfrm>
            <a:off x="4272751" y="3450059"/>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97DC19-EAC6-4E20-ABE6-69B8F96B4689}"/>
              </a:ext>
            </a:extLst>
          </p:cNvPr>
          <p:cNvCxnSpPr>
            <a:cxnSpLocks/>
          </p:cNvCxnSpPr>
          <p:nvPr/>
        </p:nvCxnSpPr>
        <p:spPr>
          <a:xfrm flipH="1">
            <a:off x="4272751" y="4108487"/>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E4B90E-D736-4C02-BDED-5F3AFFA46B86}"/>
              </a:ext>
            </a:extLst>
          </p:cNvPr>
          <p:cNvCxnSpPr>
            <a:cxnSpLocks/>
          </p:cNvCxnSpPr>
          <p:nvPr/>
        </p:nvCxnSpPr>
        <p:spPr>
          <a:xfrm flipH="1">
            <a:off x="4272751" y="4212060"/>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ED20F0-CD76-4B64-A566-7ADB70ABCE81}"/>
              </a:ext>
            </a:extLst>
          </p:cNvPr>
          <p:cNvCxnSpPr>
            <a:cxnSpLocks/>
          </p:cNvCxnSpPr>
          <p:nvPr/>
        </p:nvCxnSpPr>
        <p:spPr>
          <a:xfrm>
            <a:off x="6390076" y="3331689"/>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A5AC76-8842-4B8D-87C9-CC80D7DF1F40}"/>
              </a:ext>
            </a:extLst>
          </p:cNvPr>
          <p:cNvCxnSpPr>
            <a:cxnSpLocks/>
          </p:cNvCxnSpPr>
          <p:nvPr/>
        </p:nvCxnSpPr>
        <p:spPr>
          <a:xfrm>
            <a:off x="6393035" y="3448578"/>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5A6B6-57DC-45D3-9FC0-CE9EF1DBC173}"/>
              </a:ext>
            </a:extLst>
          </p:cNvPr>
          <p:cNvCxnSpPr>
            <a:cxnSpLocks/>
          </p:cNvCxnSpPr>
          <p:nvPr/>
        </p:nvCxnSpPr>
        <p:spPr>
          <a:xfrm flipH="1">
            <a:off x="6393035" y="4107006"/>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C12AD5-6C1D-4E47-BE1B-CFF16DCCFAB9}"/>
              </a:ext>
            </a:extLst>
          </p:cNvPr>
          <p:cNvCxnSpPr>
            <a:cxnSpLocks/>
          </p:cNvCxnSpPr>
          <p:nvPr/>
        </p:nvCxnSpPr>
        <p:spPr>
          <a:xfrm flipH="1">
            <a:off x="6393035" y="4210579"/>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39D39A3-8DFF-49DC-95D3-541D876960B5}"/>
              </a:ext>
            </a:extLst>
          </p:cNvPr>
          <p:cNvSpPr/>
          <p:nvPr/>
        </p:nvSpPr>
        <p:spPr>
          <a:xfrm rot="16200000">
            <a:off x="2403445" y="2728563"/>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3EEB85E2-FB9C-4B1E-BD2C-824AE0C32EE8}"/>
              </a:ext>
            </a:extLst>
          </p:cNvPr>
          <p:cNvSpPr/>
          <p:nvPr/>
        </p:nvSpPr>
        <p:spPr>
          <a:xfrm rot="16200000">
            <a:off x="4536586" y="2723380"/>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DF819167-1728-4444-937B-E4A0D61EF15B}"/>
              </a:ext>
            </a:extLst>
          </p:cNvPr>
          <p:cNvSpPr/>
          <p:nvPr/>
        </p:nvSpPr>
        <p:spPr>
          <a:xfrm rot="16200000">
            <a:off x="6666764" y="2722886"/>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C63CD11C-0C7E-4E19-99FA-9931D9E02FC5}"/>
              </a:ext>
            </a:extLst>
          </p:cNvPr>
          <p:cNvSpPr/>
          <p:nvPr/>
        </p:nvSpPr>
        <p:spPr>
          <a:xfrm rot="16200000">
            <a:off x="3474962" y="2293926"/>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3BD19EE2-0327-46EA-B994-13F43A525D42}"/>
              </a:ext>
            </a:extLst>
          </p:cNvPr>
          <p:cNvSpPr/>
          <p:nvPr/>
        </p:nvSpPr>
        <p:spPr>
          <a:xfrm rot="16200000">
            <a:off x="5608102" y="2287266"/>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605F22D-233E-4A28-A2B6-5567502EB7AF}"/>
              </a:ext>
            </a:extLst>
          </p:cNvPr>
          <p:cNvSpPr txBox="1"/>
          <p:nvPr/>
        </p:nvSpPr>
        <p:spPr>
          <a:xfrm>
            <a:off x="2013262" y="2689966"/>
            <a:ext cx="772969" cy="276999"/>
          </a:xfrm>
          <a:prstGeom prst="rect">
            <a:avLst/>
          </a:prstGeom>
          <a:noFill/>
        </p:spPr>
        <p:txBody>
          <a:bodyPr wrap="square" rtlCol="0">
            <a:spAutoFit/>
          </a:bodyPr>
          <a:lstStyle/>
          <a:p>
            <a:r>
              <a:rPr lang="en-US" sz="1200" dirty="0"/>
              <a:t>8dB loss</a:t>
            </a:r>
          </a:p>
        </p:txBody>
      </p:sp>
      <p:sp>
        <p:nvSpPr>
          <p:cNvPr id="31" name="TextBox 30">
            <a:extLst>
              <a:ext uri="{FF2B5EF4-FFF2-40B4-BE49-F238E27FC236}">
                <a16:creationId xmlns:a16="http://schemas.microsoft.com/office/drawing/2014/main" id="{B4BA01F4-8EBC-40F0-9ABD-28CD5AC393FA}"/>
              </a:ext>
            </a:extLst>
          </p:cNvPr>
          <p:cNvSpPr txBox="1"/>
          <p:nvPr/>
        </p:nvSpPr>
        <p:spPr>
          <a:xfrm>
            <a:off x="3056851" y="2689964"/>
            <a:ext cx="901209" cy="276999"/>
          </a:xfrm>
          <a:prstGeom prst="rect">
            <a:avLst/>
          </a:prstGeom>
          <a:noFill/>
        </p:spPr>
        <p:txBody>
          <a:bodyPr wrap="square" rtlCol="0">
            <a:spAutoFit/>
          </a:bodyPr>
          <a:lstStyle/>
          <a:p>
            <a:r>
              <a:rPr lang="en-US" sz="1200" dirty="0"/>
              <a:t>1.8dB loss</a:t>
            </a:r>
          </a:p>
        </p:txBody>
      </p:sp>
      <p:sp>
        <p:nvSpPr>
          <p:cNvPr id="32" name="TextBox 31">
            <a:extLst>
              <a:ext uri="{FF2B5EF4-FFF2-40B4-BE49-F238E27FC236}">
                <a16:creationId xmlns:a16="http://schemas.microsoft.com/office/drawing/2014/main" id="{A3ABF969-0134-48CE-B20D-D7517BD8A7F1}"/>
              </a:ext>
            </a:extLst>
          </p:cNvPr>
          <p:cNvSpPr txBox="1"/>
          <p:nvPr/>
        </p:nvSpPr>
        <p:spPr>
          <a:xfrm>
            <a:off x="4172587" y="2654608"/>
            <a:ext cx="824265" cy="276999"/>
          </a:xfrm>
          <a:prstGeom prst="rect">
            <a:avLst/>
          </a:prstGeom>
          <a:noFill/>
        </p:spPr>
        <p:txBody>
          <a:bodyPr wrap="square" rtlCol="0">
            <a:spAutoFit/>
          </a:bodyPr>
          <a:lstStyle/>
          <a:p>
            <a:r>
              <a:rPr lang="en-US" sz="1200" dirty="0"/>
              <a:t>1dB Loss</a:t>
            </a:r>
          </a:p>
        </p:txBody>
      </p:sp>
      <p:sp>
        <p:nvSpPr>
          <p:cNvPr id="33" name="TextBox 32">
            <a:extLst>
              <a:ext uri="{FF2B5EF4-FFF2-40B4-BE49-F238E27FC236}">
                <a16:creationId xmlns:a16="http://schemas.microsoft.com/office/drawing/2014/main" id="{127B174E-E9C7-4F42-BA79-2563C4933892}"/>
              </a:ext>
            </a:extLst>
          </p:cNvPr>
          <p:cNvSpPr txBox="1"/>
          <p:nvPr/>
        </p:nvSpPr>
        <p:spPr>
          <a:xfrm>
            <a:off x="5149022" y="2689964"/>
            <a:ext cx="901209" cy="276999"/>
          </a:xfrm>
          <a:prstGeom prst="rect">
            <a:avLst/>
          </a:prstGeom>
          <a:noFill/>
        </p:spPr>
        <p:txBody>
          <a:bodyPr wrap="square" rtlCol="0">
            <a:spAutoFit/>
          </a:bodyPr>
          <a:lstStyle/>
          <a:p>
            <a:r>
              <a:rPr lang="en-US" sz="1200" dirty="0"/>
              <a:t>1.8dB loss</a:t>
            </a:r>
          </a:p>
        </p:txBody>
      </p:sp>
      <p:sp>
        <p:nvSpPr>
          <p:cNvPr id="34" name="TextBox 33">
            <a:extLst>
              <a:ext uri="{FF2B5EF4-FFF2-40B4-BE49-F238E27FC236}">
                <a16:creationId xmlns:a16="http://schemas.microsoft.com/office/drawing/2014/main" id="{AC4C014B-3B3A-403A-8483-23F1818C1350}"/>
              </a:ext>
            </a:extLst>
          </p:cNvPr>
          <p:cNvSpPr txBox="1"/>
          <p:nvPr/>
        </p:nvSpPr>
        <p:spPr>
          <a:xfrm>
            <a:off x="6302167" y="2692146"/>
            <a:ext cx="772969" cy="276999"/>
          </a:xfrm>
          <a:prstGeom prst="rect">
            <a:avLst/>
          </a:prstGeom>
          <a:noFill/>
        </p:spPr>
        <p:txBody>
          <a:bodyPr wrap="square" rtlCol="0">
            <a:spAutoFit/>
          </a:bodyPr>
          <a:lstStyle/>
          <a:p>
            <a:r>
              <a:rPr lang="en-US" sz="1200" dirty="0"/>
              <a:t>2dB loss</a:t>
            </a:r>
          </a:p>
        </p:txBody>
      </p:sp>
      <p:sp>
        <p:nvSpPr>
          <p:cNvPr id="35" name="TextBox 34">
            <a:extLst>
              <a:ext uri="{FF2B5EF4-FFF2-40B4-BE49-F238E27FC236}">
                <a16:creationId xmlns:a16="http://schemas.microsoft.com/office/drawing/2014/main" id="{6F55DAD4-0A3C-43A2-8EEE-FFEE070076E9}"/>
              </a:ext>
            </a:extLst>
          </p:cNvPr>
          <p:cNvSpPr txBox="1"/>
          <p:nvPr/>
        </p:nvSpPr>
        <p:spPr>
          <a:xfrm>
            <a:off x="1774330" y="3252561"/>
            <a:ext cx="381836" cy="276999"/>
          </a:xfrm>
          <a:prstGeom prst="rect">
            <a:avLst/>
          </a:prstGeom>
          <a:noFill/>
        </p:spPr>
        <p:txBody>
          <a:bodyPr wrap="square" rtlCol="0">
            <a:spAutoFit/>
          </a:bodyPr>
          <a:lstStyle/>
          <a:p>
            <a:r>
              <a:rPr lang="en-US" sz="1200" dirty="0"/>
              <a:t>TX</a:t>
            </a:r>
          </a:p>
        </p:txBody>
      </p:sp>
      <p:sp>
        <p:nvSpPr>
          <p:cNvPr id="36" name="TextBox 35">
            <a:extLst>
              <a:ext uri="{FF2B5EF4-FFF2-40B4-BE49-F238E27FC236}">
                <a16:creationId xmlns:a16="http://schemas.microsoft.com/office/drawing/2014/main" id="{EC5D62EF-8B1B-4F10-95CB-81EB017A24A4}"/>
              </a:ext>
            </a:extLst>
          </p:cNvPr>
          <p:cNvSpPr txBox="1"/>
          <p:nvPr/>
        </p:nvSpPr>
        <p:spPr>
          <a:xfrm>
            <a:off x="1795286" y="4022741"/>
            <a:ext cx="397866" cy="276999"/>
          </a:xfrm>
          <a:prstGeom prst="rect">
            <a:avLst/>
          </a:prstGeom>
          <a:noFill/>
        </p:spPr>
        <p:txBody>
          <a:bodyPr wrap="square" rtlCol="0">
            <a:spAutoFit/>
          </a:bodyPr>
          <a:lstStyle/>
          <a:p>
            <a:r>
              <a:rPr lang="en-US" sz="1200" dirty="0"/>
              <a:t>RX</a:t>
            </a:r>
          </a:p>
        </p:txBody>
      </p:sp>
      <p:sp>
        <p:nvSpPr>
          <p:cNvPr id="37" name="TextBox 36">
            <a:extLst>
              <a:ext uri="{FF2B5EF4-FFF2-40B4-BE49-F238E27FC236}">
                <a16:creationId xmlns:a16="http://schemas.microsoft.com/office/drawing/2014/main" id="{BEC14A51-EC3D-4346-9573-D164DFCDA748}"/>
              </a:ext>
            </a:extLst>
          </p:cNvPr>
          <p:cNvSpPr txBox="1"/>
          <p:nvPr/>
        </p:nvSpPr>
        <p:spPr>
          <a:xfrm>
            <a:off x="7042397" y="3261076"/>
            <a:ext cx="381836" cy="276999"/>
          </a:xfrm>
          <a:prstGeom prst="rect">
            <a:avLst/>
          </a:prstGeom>
          <a:noFill/>
        </p:spPr>
        <p:txBody>
          <a:bodyPr wrap="square" rtlCol="0">
            <a:spAutoFit/>
          </a:bodyPr>
          <a:lstStyle/>
          <a:p>
            <a:r>
              <a:rPr lang="en-US" sz="1200" dirty="0"/>
              <a:t>TX</a:t>
            </a:r>
          </a:p>
        </p:txBody>
      </p:sp>
      <p:sp>
        <p:nvSpPr>
          <p:cNvPr id="38" name="TextBox 37">
            <a:extLst>
              <a:ext uri="{FF2B5EF4-FFF2-40B4-BE49-F238E27FC236}">
                <a16:creationId xmlns:a16="http://schemas.microsoft.com/office/drawing/2014/main" id="{1A6586CE-E6CE-4C52-947E-A58855DCFAAF}"/>
              </a:ext>
            </a:extLst>
          </p:cNvPr>
          <p:cNvSpPr txBox="1"/>
          <p:nvPr/>
        </p:nvSpPr>
        <p:spPr>
          <a:xfrm>
            <a:off x="7062187" y="4008653"/>
            <a:ext cx="397866" cy="276999"/>
          </a:xfrm>
          <a:prstGeom prst="rect">
            <a:avLst/>
          </a:prstGeom>
          <a:noFill/>
        </p:spPr>
        <p:txBody>
          <a:bodyPr wrap="square" rtlCol="0">
            <a:spAutoFit/>
          </a:bodyPr>
          <a:lstStyle/>
          <a:p>
            <a:r>
              <a:rPr lang="en-US" sz="1200" dirty="0"/>
              <a:t>RX</a:t>
            </a:r>
          </a:p>
        </p:txBody>
      </p:sp>
      <p:sp>
        <p:nvSpPr>
          <p:cNvPr id="47" name="TextBox 46">
            <a:extLst>
              <a:ext uri="{FF2B5EF4-FFF2-40B4-BE49-F238E27FC236}">
                <a16:creationId xmlns:a16="http://schemas.microsoft.com/office/drawing/2014/main" id="{E03A1D2B-CD3F-4D39-9E0F-DC81C4414B8D}"/>
              </a:ext>
            </a:extLst>
          </p:cNvPr>
          <p:cNvSpPr txBox="1"/>
          <p:nvPr/>
        </p:nvSpPr>
        <p:spPr>
          <a:xfrm>
            <a:off x="915903" y="4339302"/>
            <a:ext cx="901209" cy="276999"/>
          </a:xfrm>
          <a:prstGeom prst="rect">
            <a:avLst/>
          </a:prstGeom>
          <a:noFill/>
        </p:spPr>
        <p:txBody>
          <a:bodyPr wrap="square" rtlCol="0">
            <a:spAutoFit/>
          </a:bodyPr>
          <a:lstStyle/>
          <a:p>
            <a:r>
              <a:rPr lang="en-US" sz="1200" dirty="0"/>
              <a:t>23dB EQ</a:t>
            </a:r>
          </a:p>
        </p:txBody>
      </p:sp>
      <p:sp>
        <p:nvSpPr>
          <p:cNvPr id="13" name="TextBox 12">
            <a:extLst>
              <a:ext uri="{FF2B5EF4-FFF2-40B4-BE49-F238E27FC236}">
                <a16:creationId xmlns:a16="http://schemas.microsoft.com/office/drawing/2014/main" id="{9D677956-17DA-41EA-9204-794631523CD8}"/>
              </a:ext>
            </a:extLst>
          </p:cNvPr>
          <p:cNvSpPr txBox="1"/>
          <p:nvPr/>
        </p:nvSpPr>
        <p:spPr>
          <a:xfrm>
            <a:off x="1558822" y="2090552"/>
            <a:ext cx="2723823" cy="369332"/>
          </a:xfrm>
          <a:prstGeom prst="rect">
            <a:avLst/>
          </a:prstGeom>
          <a:noFill/>
        </p:spPr>
        <p:txBody>
          <a:bodyPr wrap="none" rtlCol="0">
            <a:spAutoFit/>
          </a:bodyPr>
          <a:lstStyle/>
          <a:p>
            <a:r>
              <a:rPr lang="en-US" dirty="0"/>
              <a:t>Ideal location for redriver</a:t>
            </a:r>
          </a:p>
        </p:txBody>
      </p:sp>
      <p:sp>
        <p:nvSpPr>
          <p:cNvPr id="39" name="Arrow: Right 38">
            <a:extLst>
              <a:ext uri="{FF2B5EF4-FFF2-40B4-BE49-F238E27FC236}">
                <a16:creationId xmlns:a16="http://schemas.microsoft.com/office/drawing/2014/main" id="{CD972E81-284E-4CB7-BB57-FF1ADC93BA33}"/>
              </a:ext>
            </a:extLst>
          </p:cNvPr>
          <p:cNvSpPr/>
          <p:nvPr/>
        </p:nvSpPr>
        <p:spPr>
          <a:xfrm rot="5400000">
            <a:off x="2704933" y="2566420"/>
            <a:ext cx="399496" cy="226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31E19DD2-76CB-4E88-8530-6A98404FD562}"/>
              </a:ext>
            </a:extLst>
          </p:cNvPr>
          <p:cNvSpPr/>
          <p:nvPr/>
        </p:nvSpPr>
        <p:spPr>
          <a:xfrm rot="10800000">
            <a:off x="4401349" y="2453812"/>
            <a:ext cx="460008" cy="14901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F0A4F97D-C3ED-456B-BB03-1CE72B7959EF}"/>
              </a:ext>
            </a:extLst>
          </p:cNvPr>
          <p:cNvSpPr/>
          <p:nvPr/>
        </p:nvSpPr>
        <p:spPr>
          <a:xfrm rot="5400000">
            <a:off x="4880829" y="2531646"/>
            <a:ext cx="399496" cy="226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25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34A-F793-4CB5-99DB-2CCB5A4E0D7D}"/>
              </a:ext>
            </a:extLst>
          </p:cNvPr>
          <p:cNvSpPr>
            <a:spLocks noGrp="1"/>
          </p:cNvSpPr>
          <p:nvPr>
            <p:ph type="title"/>
          </p:nvPr>
        </p:nvSpPr>
        <p:spPr/>
        <p:txBody>
          <a:bodyPr/>
          <a:lstStyle/>
          <a:p>
            <a:r>
              <a:rPr lang="en-US" dirty="0"/>
              <a:t>Step 5 </a:t>
            </a:r>
          </a:p>
        </p:txBody>
      </p:sp>
      <p:sp>
        <p:nvSpPr>
          <p:cNvPr id="3" name="Content Placeholder 2">
            <a:extLst>
              <a:ext uri="{FF2B5EF4-FFF2-40B4-BE49-F238E27FC236}">
                <a16:creationId xmlns:a16="http://schemas.microsoft.com/office/drawing/2014/main" id="{51A841EF-0858-479A-8736-66A355D55B2D}"/>
              </a:ext>
            </a:extLst>
          </p:cNvPr>
          <p:cNvSpPr>
            <a:spLocks noGrp="1"/>
          </p:cNvSpPr>
          <p:nvPr>
            <p:ph idx="1"/>
          </p:nvPr>
        </p:nvSpPr>
        <p:spPr>
          <a:xfrm>
            <a:off x="321168" y="773042"/>
            <a:ext cx="8467725" cy="1256277"/>
          </a:xfrm>
        </p:spPr>
        <p:txBody>
          <a:bodyPr/>
          <a:lstStyle/>
          <a:p>
            <a:pPr marL="0" indent="0">
              <a:buNone/>
            </a:pPr>
            <a:r>
              <a:rPr lang="en-US" sz="1200" dirty="0"/>
              <a:t>Now that we have determined the ideal location for the redriver for pre-channel compensation we must make sure the post-channel compensation is within spec as well.</a:t>
            </a:r>
          </a:p>
          <a:p>
            <a:pPr marL="0" indent="0">
              <a:buNone/>
            </a:pPr>
            <a:r>
              <a:rPr lang="en-US" sz="1200" dirty="0"/>
              <a:t>Redriver max downstream facing EQ is 9.2dB. The total post channel loss is 0.5dB+1.8dB +1dB+1.8dB+2dB = 7.1dB. This is less that 9.2dB so the placement is ok.</a:t>
            </a:r>
          </a:p>
          <a:p>
            <a:pPr marL="0" indent="0">
              <a:buNone/>
            </a:pPr>
            <a:r>
              <a:rPr lang="en-US" sz="1200" dirty="0"/>
              <a:t>Best practice for placement is to have the post channel as short as possible while remaining within spec. </a:t>
            </a:r>
          </a:p>
          <a:p>
            <a:pPr marL="0" indent="0">
              <a:buNone/>
            </a:pPr>
            <a:r>
              <a:rPr lang="en-US" sz="1200" dirty="0"/>
              <a:t>For example if maximum post channel EQ is 10dB, but minimum post channel EQ is 8dB, then our post-channel loss would be out of spec as our post channel is lower than the minimum post channel EQ. This TUSB1046A minimum post channel EQ is -3.9dB. So the </a:t>
            </a:r>
            <a:r>
              <a:rPr lang="en-US" sz="1200" dirty="0" err="1"/>
              <a:t>TUSBxxxx</a:t>
            </a:r>
            <a:r>
              <a:rPr lang="en-US" sz="1200" dirty="0"/>
              <a:t> can be as close to the connector as possible without violating spec.</a:t>
            </a:r>
          </a:p>
          <a:p>
            <a:pPr marL="0" indent="0">
              <a:buNone/>
            </a:pPr>
            <a:endParaRPr lang="en-US" dirty="0"/>
          </a:p>
        </p:txBody>
      </p:sp>
      <p:sp>
        <p:nvSpPr>
          <p:cNvPr id="4" name="Slide Number Placeholder 3">
            <a:extLst>
              <a:ext uri="{FF2B5EF4-FFF2-40B4-BE49-F238E27FC236}">
                <a16:creationId xmlns:a16="http://schemas.microsoft.com/office/drawing/2014/main" id="{0D24360C-F4B2-4184-92A2-746026961751}"/>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5" name="Rectangle 4">
            <a:extLst>
              <a:ext uri="{FF2B5EF4-FFF2-40B4-BE49-F238E27FC236}">
                <a16:creationId xmlns:a16="http://schemas.microsoft.com/office/drawing/2014/main" id="{5425110C-0638-41A9-BDA8-3392B3AF62F6}"/>
              </a:ext>
            </a:extLst>
          </p:cNvPr>
          <p:cNvSpPr/>
          <p:nvPr/>
        </p:nvSpPr>
        <p:spPr>
          <a:xfrm>
            <a:off x="360548" y="3166311"/>
            <a:ext cx="1008953"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a:t>
            </a:r>
          </a:p>
        </p:txBody>
      </p:sp>
      <p:sp>
        <p:nvSpPr>
          <p:cNvPr id="6" name="Rectangle 5">
            <a:extLst>
              <a:ext uri="{FF2B5EF4-FFF2-40B4-BE49-F238E27FC236}">
                <a16:creationId xmlns:a16="http://schemas.microsoft.com/office/drawing/2014/main" id="{3B776BA3-B4DD-4DAD-9453-A580561D48DB}"/>
              </a:ext>
            </a:extLst>
          </p:cNvPr>
          <p:cNvSpPr/>
          <p:nvPr/>
        </p:nvSpPr>
        <p:spPr>
          <a:xfrm>
            <a:off x="7543396" y="3148199"/>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a:p>
            <a:pPr algn="ctr"/>
            <a:r>
              <a:rPr lang="en-US" dirty="0"/>
              <a:t>Connector</a:t>
            </a:r>
          </a:p>
        </p:txBody>
      </p:sp>
      <p:sp>
        <p:nvSpPr>
          <p:cNvPr id="7" name="Rectangle 6">
            <a:extLst>
              <a:ext uri="{FF2B5EF4-FFF2-40B4-BE49-F238E27FC236}">
                <a16:creationId xmlns:a16="http://schemas.microsoft.com/office/drawing/2014/main" id="{1704B984-22B6-4292-A9CF-414589C3C26F}"/>
              </a:ext>
            </a:extLst>
          </p:cNvPr>
          <p:cNvSpPr/>
          <p:nvPr/>
        </p:nvSpPr>
        <p:spPr>
          <a:xfrm>
            <a:off x="4007738" y="3142270"/>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sp>
        <p:nvSpPr>
          <p:cNvPr id="8" name="Rectangle 7">
            <a:extLst>
              <a:ext uri="{FF2B5EF4-FFF2-40B4-BE49-F238E27FC236}">
                <a16:creationId xmlns:a16="http://schemas.microsoft.com/office/drawing/2014/main" id="{887FDCD2-ECED-459E-BFD2-97E1770AC646}"/>
              </a:ext>
            </a:extLst>
          </p:cNvPr>
          <p:cNvSpPr/>
          <p:nvPr/>
        </p:nvSpPr>
        <p:spPr>
          <a:xfrm>
            <a:off x="5796588" y="3124103"/>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cxnSp>
        <p:nvCxnSpPr>
          <p:cNvPr id="10" name="Straight Arrow Connector 9">
            <a:extLst>
              <a:ext uri="{FF2B5EF4-FFF2-40B4-BE49-F238E27FC236}">
                <a16:creationId xmlns:a16="http://schemas.microsoft.com/office/drawing/2014/main" id="{8AE52A33-E025-4EDE-987D-857C2FC93D17}"/>
              </a:ext>
            </a:extLst>
          </p:cNvPr>
          <p:cNvCxnSpPr>
            <a:cxnSpLocks/>
          </p:cNvCxnSpPr>
          <p:nvPr/>
        </p:nvCxnSpPr>
        <p:spPr>
          <a:xfrm>
            <a:off x="1362105" y="3312793"/>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E1D3D7-EBD0-4B69-83A9-893898D83C6D}"/>
              </a:ext>
            </a:extLst>
          </p:cNvPr>
          <p:cNvCxnSpPr>
            <a:cxnSpLocks/>
          </p:cNvCxnSpPr>
          <p:nvPr/>
        </p:nvCxnSpPr>
        <p:spPr>
          <a:xfrm>
            <a:off x="1365064" y="3429682"/>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79127-FE16-421F-B692-053803A420BB}"/>
              </a:ext>
            </a:extLst>
          </p:cNvPr>
          <p:cNvCxnSpPr>
            <a:cxnSpLocks/>
          </p:cNvCxnSpPr>
          <p:nvPr/>
        </p:nvCxnSpPr>
        <p:spPr>
          <a:xfrm flipH="1">
            <a:off x="1365064" y="4088110"/>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216C5F-175A-4292-B1A0-D4F8F827934F}"/>
              </a:ext>
            </a:extLst>
          </p:cNvPr>
          <p:cNvCxnSpPr>
            <a:cxnSpLocks/>
          </p:cNvCxnSpPr>
          <p:nvPr/>
        </p:nvCxnSpPr>
        <p:spPr>
          <a:xfrm flipH="1">
            <a:off x="1365064" y="419168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20E492-5E3D-40F5-87F2-3C4967F7150F}"/>
              </a:ext>
            </a:extLst>
          </p:cNvPr>
          <p:cNvCxnSpPr>
            <a:cxnSpLocks/>
          </p:cNvCxnSpPr>
          <p:nvPr/>
        </p:nvCxnSpPr>
        <p:spPr>
          <a:xfrm>
            <a:off x="5111528" y="3279477"/>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2AA9A3-A176-4219-98FD-A8A37031C531}"/>
              </a:ext>
            </a:extLst>
          </p:cNvPr>
          <p:cNvCxnSpPr>
            <a:cxnSpLocks/>
          </p:cNvCxnSpPr>
          <p:nvPr/>
        </p:nvCxnSpPr>
        <p:spPr>
          <a:xfrm>
            <a:off x="5114487" y="339636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97DC19-EAC6-4E20-ABE6-69B8F96B4689}"/>
              </a:ext>
            </a:extLst>
          </p:cNvPr>
          <p:cNvCxnSpPr>
            <a:cxnSpLocks/>
          </p:cNvCxnSpPr>
          <p:nvPr/>
        </p:nvCxnSpPr>
        <p:spPr>
          <a:xfrm flipH="1">
            <a:off x="5465112" y="4054794"/>
            <a:ext cx="331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E4B90E-D736-4C02-BDED-5F3AFFA46B86}"/>
              </a:ext>
            </a:extLst>
          </p:cNvPr>
          <p:cNvCxnSpPr>
            <a:cxnSpLocks/>
          </p:cNvCxnSpPr>
          <p:nvPr/>
        </p:nvCxnSpPr>
        <p:spPr>
          <a:xfrm flipH="1">
            <a:off x="5465112" y="4158367"/>
            <a:ext cx="331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ED20F0-CD76-4B64-A566-7ADB70ABCE81}"/>
              </a:ext>
            </a:extLst>
          </p:cNvPr>
          <p:cNvCxnSpPr>
            <a:cxnSpLocks/>
          </p:cNvCxnSpPr>
          <p:nvPr/>
        </p:nvCxnSpPr>
        <p:spPr>
          <a:xfrm>
            <a:off x="6858336" y="3294683"/>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A5AC76-8842-4B8D-87C9-CC80D7DF1F40}"/>
              </a:ext>
            </a:extLst>
          </p:cNvPr>
          <p:cNvCxnSpPr>
            <a:cxnSpLocks/>
          </p:cNvCxnSpPr>
          <p:nvPr/>
        </p:nvCxnSpPr>
        <p:spPr>
          <a:xfrm>
            <a:off x="6861295" y="3411572"/>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5A6B6-57DC-45D3-9FC0-CE9EF1DBC173}"/>
              </a:ext>
            </a:extLst>
          </p:cNvPr>
          <p:cNvCxnSpPr>
            <a:cxnSpLocks/>
          </p:cNvCxnSpPr>
          <p:nvPr/>
        </p:nvCxnSpPr>
        <p:spPr>
          <a:xfrm flipH="1">
            <a:off x="7239209" y="4070000"/>
            <a:ext cx="304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C12AD5-6C1D-4E47-BE1B-CFF16DCCFAB9}"/>
              </a:ext>
            </a:extLst>
          </p:cNvPr>
          <p:cNvCxnSpPr>
            <a:cxnSpLocks/>
          </p:cNvCxnSpPr>
          <p:nvPr/>
        </p:nvCxnSpPr>
        <p:spPr>
          <a:xfrm flipH="1">
            <a:off x="7239209" y="4173573"/>
            <a:ext cx="304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39D39A3-8DFF-49DC-95D3-541D876960B5}"/>
              </a:ext>
            </a:extLst>
          </p:cNvPr>
          <p:cNvSpPr/>
          <p:nvPr/>
        </p:nvSpPr>
        <p:spPr>
          <a:xfrm rot="16200000">
            <a:off x="1660226" y="2670457"/>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3EEB85E2-FB9C-4B1E-BD2C-824AE0C32EE8}"/>
              </a:ext>
            </a:extLst>
          </p:cNvPr>
          <p:cNvSpPr/>
          <p:nvPr/>
        </p:nvSpPr>
        <p:spPr>
          <a:xfrm rot="16200000">
            <a:off x="5552387" y="2841894"/>
            <a:ext cx="124287" cy="298836"/>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DF819167-1728-4444-937B-E4A0D61EF15B}"/>
              </a:ext>
            </a:extLst>
          </p:cNvPr>
          <p:cNvSpPr/>
          <p:nvPr/>
        </p:nvSpPr>
        <p:spPr>
          <a:xfrm rot="16200000">
            <a:off x="7328423" y="2857868"/>
            <a:ext cx="124287" cy="27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C63CD11C-0C7E-4E19-99FA-9931D9E02FC5}"/>
              </a:ext>
            </a:extLst>
          </p:cNvPr>
          <p:cNvSpPr/>
          <p:nvPr/>
        </p:nvSpPr>
        <p:spPr>
          <a:xfrm rot="16200000">
            <a:off x="4653964" y="2248892"/>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3BD19EE2-0327-46EA-B994-13F43A525D42}"/>
              </a:ext>
            </a:extLst>
          </p:cNvPr>
          <p:cNvSpPr/>
          <p:nvPr/>
        </p:nvSpPr>
        <p:spPr>
          <a:xfrm rot="16200000">
            <a:off x="6447344" y="2249472"/>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605F22D-233E-4A28-A2B6-5567502EB7AF}"/>
              </a:ext>
            </a:extLst>
          </p:cNvPr>
          <p:cNvSpPr txBox="1"/>
          <p:nvPr/>
        </p:nvSpPr>
        <p:spPr>
          <a:xfrm>
            <a:off x="1314451" y="2658724"/>
            <a:ext cx="772969" cy="276999"/>
          </a:xfrm>
          <a:prstGeom prst="rect">
            <a:avLst/>
          </a:prstGeom>
          <a:noFill/>
        </p:spPr>
        <p:txBody>
          <a:bodyPr wrap="square" rtlCol="0">
            <a:spAutoFit/>
          </a:bodyPr>
          <a:lstStyle/>
          <a:p>
            <a:r>
              <a:rPr lang="en-US" sz="1200" dirty="0"/>
              <a:t>8dB loss</a:t>
            </a:r>
          </a:p>
        </p:txBody>
      </p:sp>
      <p:sp>
        <p:nvSpPr>
          <p:cNvPr id="31" name="TextBox 30">
            <a:extLst>
              <a:ext uri="{FF2B5EF4-FFF2-40B4-BE49-F238E27FC236}">
                <a16:creationId xmlns:a16="http://schemas.microsoft.com/office/drawing/2014/main" id="{B4BA01F4-8EBC-40F0-9ABD-28CD5AC393FA}"/>
              </a:ext>
            </a:extLst>
          </p:cNvPr>
          <p:cNvSpPr txBox="1"/>
          <p:nvPr/>
        </p:nvSpPr>
        <p:spPr>
          <a:xfrm>
            <a:off x="4204717" y="2653729"/>
            <a:ext cx="901209" cy="276999"/>
          </a:xfrm>
          <a:prstGeom prst="rect">
            <a:avLst/>
          </a:prstGeom>
          <a:noFill/>
        </p:spPr>
        <p:txBody>
          <a:bodyPr wrap="square" rtlCol="0">
            <a:spAutoFit/>
          </a:bodyPr>
          <a:lstStyle/>
          <a:p>
            <a:r>
              <a:rPr lang="en-US" sz="1200" dirty="0"/>
              <a:t>1.8dB loss</a:t>
            </a:r>
          </a:p>
        </p:txBody>
      </p:sp>
      <p:sp>
        <p:nvSpPr>
          <p:cNvPr id="32" name="TextBox 31">
            <a:extLst>
              <a:ext uri="{FF2B5EF4-FFF2-40B4-BE49-F238E27FC236}">
                <a16:creationId xmlns:a16="http://schemas.microsoft.com/office/drawing/2014/main" id="{A3ABF969-0134-48CE-B20D-D7517BD8A7F1}"/>
              </a:ext>
            </a:extLst>
          </p:cNvPr>
          <p:cNvSpPr txBox="1"/>
          <p:nvPr/>
        </p:nvSpPr>
        <p:spPr>
          <a:xfrm>
            <a:off x="5147596" y="2657876"/>
            <a:ext cx="824265" cy="276999"/>
          </a:xfrm>
          <a:prstGeom prst="rect">
            <a:avLst/>
          </a:prstGeom>
          <a:noFill/>
        </p:spPr>
        <p:txBody>
          <a:bodyPr wrap="square" rtlCol="0">
            <a:spAutoFit/>
          </a:bodyPr>
          <a:lstStyle/>
          <a:p>
            <a:r>
              <a:rPr lang="en-US" sz="1200" dirty="0"/>
              <a:t>1dB Loss</a:t>
            </a:r>
          </a:p>
        </p:txBody>
      </p:sp>
      <p:sp>
        <p:nvSpPr>
          <p:cNvPr id="33" name="TextBox 32">
            <a:extLst>
              <a:ext uri="{FF2B5EF4-FFF2-40B4-BE49-F238E27FC236}">
                <a16:creationId xmlns:a16="http://schemas.microsoft.com/office/drawing/2014/main" id="{127B174E-E9C7-4F42-BA79-2563C4933892}"/>
              </a:ext>
            </a:extLst>
          </p:cNvPr>
          <p:cNvSpPr txBox="1"/>
          <p:nvPr/>
        </p:nvSpPr>
        <p:spPr>
          <a:xfrm>
            <a:off x="5957127" y="2658724"/>
            <a:ext cx="901209" cy="276999"/>
          </a:xfrm>
          <a:prstGeom prst="rect">
            <a:avLst/>
          </a:prstGeom>
          <a:noFill/>
        </p:spPr>
        <p:txBody>
          <a:bodyPr wrap="square" rtlCol="0">
            <a:spAutoFit/>
          </a:bodyPr>
          <a:lstStyle/>
          <a:p>
            <a:r>
              <a:rPr lang="en-US" sz="1200" dirty="0"/>
              <a:t>1.8dB loss</a:t>
            </a:r>
          </a:p>
        </p:txBody>
      </p:sp>
      <p:sp>
        <p:nvSpPr>
          <p:cNvPr id="34" name="TextBox 33">
            <a:extLst>
              <a:ext uri="{FF2B5EF4-FFF2-40B4-BE49-F238E27FC236}">
                <a16:creationId xmlns:a16="http://schemas.microsoft.com/office/drawing/2014/main" id="{AC4C014B-3B3A-403A-8483-23F1818C1350}"/>
              </a:ext>
            </a:extLst>
          </p:cNvPr>
          <p:cNvSpPr txBox="1"/>
          <p:nvPr/>
        </p:nvSpPr>
        <p:spPr>
          <a:xfrm>
            <a:off x="6956411" y="2661580"/>
            <a:ext cx="772969" cy="276999"/>
          </a:xfrm>
          <a:prstGeom prst="rect">
            <a:avLst/>
          </a:prstGeom>
          <a:noFill/>
        </p:spPr>
        <p:txBody>
          <a:bodyPr wrap="square" rtlCol="0">
            <a:spAutoFit/>
          </a:bodyPr>
          <a:lstStyle/>
          <a:p>
            <a:r>
              <a:rPr lang="en-US" sz="1200" dirty="0"/>
              <a:t>2dB loss</a:t>
            </a:r>
          </a:p>
        </p:txBody>
      </p:sp>
      <p:sp>
        <p:nvSpPr>
          <p:cNvPr id="35" name="TextBox 34">
            <a:extLst>
              <a:ext uri="{FF2B5EF4-FFF2-40B4-BE49-F238E27FC236}">
                <a16:creationId xmlns:a16="http://schemas.microsoft.com/office/drawing/2014/main" id="{6F55DAD4-0A3C-43A2-8EEE-FFEE070076E9}"/>
              </a:ext>
            </a:extLst>
          </p:cNvPr>
          <p:cNvSpPr txBox="1"/>
          <p:nvPr/>
        </p:nvSpPr>
        <p:spPr>
          <a:xfrm>
            <a:off x="983968" y="3233665"/>
            <a:ext cx="381836" cy="276999"/>
          </a:xfrm>
          <a:prstGeom prst="rect">
            <a:avLst/>
          </a:prstGeom>
          <a:noFill/>
        </p:spPr>
        <p:txBody>
          <a:bodyPr wrap="square" rtlCol="0">
            <a:spAutoFit/>
          </a:bodyPr>
          <a:lstStyle/>
          <a:p>
            <a:r>
              <a:rPr lang="en-US" sz="1200" dirty="0"/>
              <a:t>TX</a:t>
            </a:r>
          </a:p>
        </p:txBody>
      </p:sp>
      <p:sp>
        <p:nvSpPr>
          <p:cNvPr id="36" name="TextBox 35">
            <a:extLst>
              <a:ext uri="{FF2B5EF4-FFF2-40B4-BE49-F238E27FC236}">
                <a16:creationId xmlns:a16="http://schemas.microsoft.com/office/drawing/2014/main" id="{EC5D62EF-8B1B-4F10-95CB-81EB017A24A4}"/>
              </a:ext>
            </a:extLst>
          </p:cNvPr>
          <p:cNvSpPr txBox="1"/>
          <p:nvPr/>
        </p:nvSpPr>
        <p:spPr>
          <a:xfrm>
            <a:off x="1004924" y="4003845"/>
            <a:ext cx="397866" cy="276999"/>
          </a:xfrm>
          <a:prstGeom prst="rect">
            <a:avLst/>
          </a:prstGeom>
          <a:noFill/>
        </p:spPr>
        <p:txBody>
          <a:bodyPr wrap="square" rtlCol="0">
            <a:spAutoFit/>
          </a:bodyPr>
          <a:lstStyle/>
          <a:p>
            <a:r>
              <a:rPr lang="en-US" sz="1200" dirty="0"/>
              <a:t>RX</a:t>
            </a:r>
          </a:p>
        </p:txBody>
      </p:sp>
      <p:sp>
        <p:nvSpPr>
          <p:cNvPr id="37" name="TextBox 36">
            <a:extLst>
              <a:ext uri="{FF2B5EF4-FFF2-40B4-BE49-F238E27FC236}">
                <a16:creationId xmlns:a16="http://schemas.microsoft.com/office/drawing/2014/main" id="{BEC14A51-EC3D-4346-9573-D164DFCDA748}"/>
              </a:ext>
            </a:extLst>
          </p:cNvPr>
          <p:cNvSpPr txBox="1"/>
          <p:nvPr/>
        </p:nvSpPr>
        <p:spPr>
          <a:xfrm>
            <a:off x="7510657" y="3224070"/>
            <a:ext cx="381836" cy="276999"/>
          </a:xfrm>
          <a:prstGeom prst="rect">
            <a:avLst/>
          </a:prstGeom>
          <a:noFill/>
        </p:spPr>
        <p:txBody>
          <a:bodyPr wrap="square" rtlCol="0">
            <a:spAutoFit/>
          </a:bodyPr>
          <a:lstStyle/>
          <a:p>
            <a:r>
              <a:rPr lang="en-US" sz="1200" dirty="0"/>
              <a:t>TX</a:t>
            </a:r>
          </a:p>
        </p:txBody>
      </p:sp>
      <p:sp>
        <p:nvSpPr>
          <p:cNvPr id="38" name="TextBox 37">
            <a:extLst>
              <a:ext uri="{FF2B5EF4-FFF2-40B4-BE49-F238E27FC236}">
                <a16:creationId xmlns:a16="http://schemas.microsoft.com/office/drawing/2014/main" id="{1A6586CE-E6CE-4C52-947E-A58855DCFAAF}"/>
              </a:ext>
            </a:extLst>
          </p:cNvPr>
          <p:cNvSpPr txBox="1"/>
          <p:nvPr/>
        </p:nvSpPr>
        <p:spPr>
          <a:xfrm>
            <a:off x="7530447" y="3971647"/>
            <a:ext cx="397866" cy="276999"/>
          </a:xfrm>
          <a:prstGeom prst="rect">
            <a:avLst/>
          </a:prstGeom>
          <a:noFill/>
        </p:spPr>
        <p:txBody>
          <a:bodyPr wrap="square" rtlCol="0">
            <a:spAutoFit/>
          </a:bodyPr>
          <a:lstStyle/>
          <a:p>
            <a:r>
              <a:rPr lang="en-US" sz="1200" dirty="0"/>
              <a:t>RX</a:t>
            </a:r>
          </a:p>
        </p:txBody>
      </p:sp>
      <p:sp>
        <p:nvSpPr>
          <p:cNvPr id="47" name="TextBox 46">
            <a:extLst>
              <a:ext uri="{FF2B5EF4-FFF2-40B4-BE49-F238E27FC236}">
                <a16:creationId xmlns:a16="http://schemas.microsoft.com/office/drawing/2014/main" id="{E03A1D2B-CD3F-4D39-9E0F-DC81C4414B8D}"/>
              </a:ext>
            </a:extLst>
          </p:cNvPr>
          <p:cNvSpPr txBox="1"/>
          <p:nvPr/>
        </p:nvSpPr>
        <p:spPr>
          <a:xfrm>
            <a:off x="468292" y="4310036"/>
            <a:ext cx="901209" cy="276999"/>
          </a:xfrm>
          <a:prstGeom prst="rect">
            <a:avLst/>
          </a:prstGeom>
          <a:noFill/>
        </p:spPr>
        <p:txBody>
          <a:bodyPr wrap="square" rtlCol="0">
            <a:spAutoFit/>
          </a:bodyPr>
          <a:lstStyle/>
          <a:p>
            <a:r>
              <a:rPr lang="en-US" sz="1200" dirty="0"/>
              <a:t>23dB EQ</a:t>
            </a:r>
          </a:p>
        </p:txBody>
      </p:sp>
      <p:sp>
        <p:nvSpPr>
          <p:cNvPr id="45" name="Rectangle 44">
            <a:extLst>
              <a:ext uri="{FF2B5EF4-FFF2-40B4-BE49-F238E27FC236}">
                <a16:creationId xmlns:a16="http://schemas.microsoft.com/office/drawing/2014/main" id="{C6F2E58F-6E6C-4963-AA2E-3F38B578E052}"/>
              </a:ext>
            </a:extLst>
          </p:cNvPr>
          <p:cNvSpPr/>
          <p:nvPr/>
        </p:nvSpPr>
        <p:spPr>
          <a:xfrm>
            <a:off x="2054521" y="3155457"/>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TUSB1046</a:t>
            </a:r>
          </a:p>
        </p:txBody>
      </p:sp>
      <p:sp>
        <p:nvSpPr>
          <p:cNvPr id="44" name="Rectangle 43">
            <a:extLst>
              <a:ext uri="{FF2B5EF4-FFF2-40B4-BE49-F238E27FC236}">
                <a16:creationId xmlns:a16="http://schemas.microsoft.com/office/drawing/2014/main" id="{FF23FA95-8D42-49F1-9BF5-F52053B4D196}"/>
              </a:ext>
            </a:extLst>
          </p:cNvPr>
          <p:cNvSpPr/>
          <p:nvPr/>
        </p:nvSpPr>
        <p:spPr>
          <a:xfrm>
            <a:off x="2056252" y="3273146"/>
            <a:ext cx="377956" cy="19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EQ</a:t>
            </a:r>
          </a:p>
        </p:txBody>
      </p:sp>
      <p:sp>
        <p:nvSpPr>
          <p:cNvPr id="48" name="Rectangle 47">
            <a:extLst>
              <a:ext uri="{FF2B5EF4-FFF2-40B4-BE49-F238E27FC236}">
                <a16:creationId xmlns:a16="http://schemas.microsoft.com/office/drawing/2014/main" id="{2849E729-3C96-44A6-A715-FBD8B6DA6612}"/>
              </a:ext>
            </a:extLst>
          </p:cNvPr>
          <p:cNvSpPr/>
          <p:nvPr/>
        </p:nvSpPr>
        <p:spPr>
          <a:xfrm>
            <a:off x="3120827" y="4012137"/>
            <a:ext cx="377956" cy="19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EQ</a:t>
            </a:r>
          </a:p>
        </p:txBody>
      </p:sp>
      <p:cxnSp>
        <p:nvCxnSpPr>
          <p:cNvPr id="49" name="Straight Arrow Connector 48">
            <a:extLst>
              <a:ext uri="{FF2B5EF4-FFF2-40B4-BE49-F238E27FC236}">
                <a16:creationId xmlns:a16="http://schemas.microsoft.com/office/drawing/2014/main" id="{FBC26364-CB4E-44A0-8BC3-8E7A375703CE}"/>
              </a:ext>
            </a:extLst>
          </p:cNvPr>
          <p:cNvCxnSpPr>
            <a:cxnSpLocks/>
          </p:cNvCxnSpPr>
          <p:nvPr/>
        </p:nvCxnSpPr>
        <p:spPr>
          <a:xfrm flipH="1">
            <a:off x="3497142" y="4070000"/>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EFA8BD-362B-4173-96D9-622AF2A0B6A2}"/>
              </a:ext>
            </a:extLst>
          </p:cNvPr>
          <p:cNvCxnSpPr>
            <a:cxnSpLocks/>
          </p:cNvCxnSpPr>
          <p:nvPr/>
        </p:nvCxnSpPr>
        <p:spPr>
          <a:xfrm flipH="1">
            <a:off x="3497142" y="417357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794FCD8-DA25-40D3-A87E-F198C3F6F99C}"/>
              </a:ext>
            </a:extLst>
          </p:cNvPr>
          <p:cNvCxnSpPr>
            <a:cxnSpLocks/>
          </p:cNvCxnSpPr>
          <p:nvPr/>
        </p:nvCxnSpPr>
        <p:spPr>
          <a:xfrm>
            <a:off x="3327116" y="3294625"/>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DB2A954-B87E-4D54-863D-56632B441E07}"/>
              </a:ext>
            </a:extLst>
          </p:cNvPr>
          <p:cNvCxnSpPr>
            <a:cxnSpLocks/>
          </p:cNvCxnSpPr>
          <p:nvPr/>
        </p:nvCxnSpPr>
        <p:spPr>
          <a:xfrm>
            <a:off x="3330075" y="3411514"/>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783E54AE-5982-4C93-9179-8D6AF58E68E2}"/>
              </a:ext>
            </a:extLst>
          </p:cNvPr>
          <p:cNvSpPr/>
          <p:nvPr/>
        </p:nvSpPr>
        <p:spPr>
          <a:xfrm rot="16200000">
            <a:off x="3669980" y="2776742"/>
            <a:ext cx="124287" cy="469960"/>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4B83663E-4476-4A7D-A8AA-32022FA4D78E}"/>
              </a:ext>
            </a:extLst>
          </p:cNvPr>
          <p:cNvSpPr txBox="1"/>
          <p:nvPr/>
        </p:nvSpPr>
        <p:spPr>
          <a:xfrm>
            <a:off x="3307412" y="2653728"/>
            <a:ext cx="901209" cy="276999"/>
          </a:xfrm>
          <a:prstGeom prst="rect">
            <a:avLst/>
          </a:prstGeom>
          <a:noFill/>
        </p:spPr>
        <p:txBody>
          <a:bodyPr wrap="square" rtlCol="0">
            <a:spAutoFit/>
          </a:bodyPr>
          <a:lstStyle/>
          <a:p>
            <a:r>
              <a:rPr lang="en-US" sz="1200" dirty="0"/>
              <a:t>&lt;1dB loss</a:t>
            </a:r>
          </a:p>
        </p:txBody>
      </p:sp>
    </p:spTree>
    <p:extLst>
      <p:ext uri="{BB962C8B-B14F-4D97-AF65-F5344CB8AC3E}">
        <p14:creationId xmlns:p14="http://schemas.microsoft.com/office/powerpoint/2010/main" val="277984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34A-F793-4CB5-99DB-2CCB5A4E0D7D}"/>
              </a:ext>
            </a:extLst>
          </p:cNvPr>
          <p:cNvSpPr>
            <a:spLocks noGrp="1"/>
          </p:cNvSpPr>
          <p:nvPr>
            <p:ph type="title"/>
          </p:nvPr>
        </p:nvSpPr>
        <p:spPr/>
        <p:txBody>
          <a:bodyPr/>
          <a:lstStyle/>
          <a:p>
            <a:r>
              <a:rPr lang="en-US" dirty="0"/>
              <a:t>Step 6 </a:t>
            </a:r>
          </a:p>
        </p:txBody>
      </p:sp>
      <p:sp>
        <p:nvSpPr>
          <p:cNvPr id="3" name="Content Placeholder 2">
            <a:extLst>
              <a:ext uri="{FF2B5EF4-FFF2-40B4-BE49-F238E27FC236}">
                <a16:creationId xmlns:a16="http://schemas.microsoft.com/office/drawing/2014/main" id="{51A841EF-0858-479A-8736-66A355D55B2D}"/>
              </a:ext>
            </a:extLst>
          </p:cNvPr>
          <p:cNvSpPr>
            <a:spLocks noGrp="1"/>
          </p:cNvSpPr>
          <p:nvPr>
            <p:ph idx="1"/>
          </p:nvPr>
        </p:nvSpPr>
        <p:spPr>
          <a:xfrm>
            <a:off x="321168" y="773042"/>
            <a:ext cx="8467725" cy="1256277"/>
          </a:xfrm>
        </p:spPr>
        <p:txBody>
          <a:bodyPr/>
          <a:lstStyle/>
          <a:p>
            <a:pPr marL="0" indent="0">
              <a:buNone/>
            </a:pPr>
            <a:r>
              <a:rPr lang="en-US" sz="1200" dirty="0"/>
              <a:t>Now that we have confirmed that the placement of the redriver is correct we must tune the EQ of the redriver to be appropriate for the system.</a:t>
            </a:r>
          </a:p>
          <a:p>
            <a:pPr marL="0" indent="0">
              <a:buNone/>
            </a:pPr>
            <a:r>
              <a:rPr lang="en-US" sz="1200" dirty="0"/>
              <a:t>The Pre-channel loss is 8dB, that post-channel loss is 7.1 </a:t>
            </a:r>
            <a:r>
              <a:rPr lang="en-US" sz="1200" dirty="0" err="1"/>
              <a:t>dB.</a:t>
            </a:r>
            <a:r>
              <a:rPr lang="en-US" sz="1200" dirty="0"/>
              <a:t> Using the table found in the </a:t>
            </a:r>
            <a:r>
              <a:rPr lang="en-US" sz="1200" dirty="0" err="1"/>
              <a:t>TUSBxxxx</a:t>
            </a:r>
            <a:r>
              <a:rPr lang="en-US" sz="1200" dirty="0"/>
              <a:t> datasheet.</a:t>
            </a:r>
          </a:p>
          <a:p>
            <a:pPr marL="0" indent="0">
              <a:buNone/>
            </a:pPr>
            <a:r>
              <a:rPr lang="en-US" sz="1200" dirty="0"/>
              <a:t>pre-channel (Upstream) EQ setting 9</a:t>
            </a:r>
          </a:p>
          <a:p>
            <a:pPr marL="0" indent="0">
              <a:buNone/>
            </a:pPr>
            <a:r>
              <a:rPr lang="en-US" sz="1200" dirty="0"/>
              <a:t>post-channel (Downstream) EQ setting 10</a:t>
            </a:r>
          </a:p>
          <a:p>
            <a:pPr marL="0" indent="0">
              <a:buNone/>
            </a:pPr>
            <a:r>
              <a:rPr lang="en-US" sz="1200" dirty="0"/>
              <a:t>The SoC EQ should be set to the pre-channel loss </a:t>
            </a:r>
          </a:p>
        </p:txBody>
      </p:sp>
      <p:sp>
        <p:nvSpPr>
          <p:cNvPr id="4" name="Slide Number Placeholder 3">
            <a:extLst>
              <a:ext uri="{FF2B5EF4-FFF2-40B4-BE49-F238E27FC236}">
                <a16:creationId xmlns:a16="http://schemas.microsoft.com/office/drawing/2014/main" id="{0D24360C-F4B2-4184-92A2-746026961751}"/>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5" name="Rectangle 4">
            <a:extLst>
              <a:ext uri="{FF2B5EF4-FFF2-40B4-BE49-F238E27FC236}">
                <a16:creationId xmlns:a16="http://schemas.microsoft.com/office/drawing/2014/main" id="{5425110C-0638-41A9-BDA8-3392B3AF62F6}"/>
              </a:ext>
            </a:extLst>
          </p:cNvPr>
          <p:cNvSpPr/>
          <p:nvPr/>
        </p:nvSpPr>
        <p:spPr>
          <a:xfrm>
            <a:off x="360548" y="3166311"/>
            <a:ext cx="1008953"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a:t>
            </a:r>
          </a:p>
        </p:txBody>
      </p:sp>
      <p:sp>
        <p:nvSpPr>
          <p:cNvPr id="6" name="Rectangle 5">
            <a:extLst>
              <a:ext uri="{FF2B5EF4-FFF2-40B4-BE49-F238E27FC236}">
                <a16:creationId xmlns:a16="http://schemas.microsoft.com/office/drawing/2014/main" id="{3B776BA3-B4DD-4DAD-9453-A580561D48DB}"/>
              </a:ext>
            </a:extLst>
          </p:cNvPr>
          <p:cNvSpPr/>
          <p:nvPr/>
        </p:nvSpPr>
        <p:spPr>
          <a:xfrm>
            <a:off x="7543396" y="3148199"/>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a:p>
            <a:pPr algn="ctr"/>
            <a:r>
              <a:rPr lang="en-US" dirty="0"/>
              <a:t>Connector</a:t>
            </a:r>
          </a:p>
        </p:txBody>
      </p:sp>
      <p:sp>
        <p:nvSpPr>
          <p:cNvPr id="7" name="Rectangle 6">
            <a:extLst>
              <a:ext uri="{FF2B5EF4-FFF2-40B4-BE49-F238E27FC236}">
                <a16:creationId xmlns:a16="http://schemas.microsoft.com/office/drawing/2014/main" id="{1704B984-22B6-4292-A9CF-414589C3C26F}"/>
              </a:ext>
            </a:extLst>
          </p:cNvPr>
          <p:cNvSpPr/>
          <p:nvPr/>
        </p:nvSpPr>
        <p:spPr>
          <a:xfrm>
            <a:off x="4007738" y="3142270"/>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sp>
        <p:nvSpPr>
          <p:cNvPr id="8" name="Rectangle 7">
            <a:extLst>
              <a:ext uri="{FF2B5EF4-FFF2-40B4-BE49-F238E27FC236}">
                <a16:creationId xmlns:a16="http://schemas.microsoft.com/office/drawing/2014/main" id="{887FDCD2-ECED-459E-BFD2-97E1770AC646}"/>
              </a:ext>
            </a:extLst>
          </p:cNvPr>
          <p:cNvSpPr/>
          <p:nvPr/>
        </p:nvSpPr>
        <p:spPr>
          <a:xfrm>
            <a:off x="5796588" y="3124103"/>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Embedded</a:t>
            </a:r>
          </a:p>
          <a:p>
            <a:pPr algn="ctr"/>
            <a:r>
              <a:rPr lang="en-US" dirty="0"/>
              <a:t>Connector</a:t>
            </a:r>
          </a:p>
        </p:txBody>
      </p:sp>
      <p:cxnSp>
        <p:nvCxnSpPr>
          <p:cNvPr id="10" name="Straight Arrow Connector 9">
            <a:extLst>
              <a:ext uri="{FF2B5EF4-FFF2-40B4-BE49-F238E27FC236}">
                <a16:creationId xmlns:a16="http://schemas.microsoft.com/office/drawing/2014/main" id="{8AE52A33-E025-4EDE-987D-857C2FC93D17}"/>
              </a:ext>
            </a:extLst>
          </p:cNvPr>
          <p:cNvCxnSpPr>
            <a:cxnSpLocks/>
          </p:cNvCxnSpPr>
          <p:nvPr/>
        </p:nvCxnSpPr>
        <p:spPr>
          <a:xfrm>
            <a:off x="1362105" y="3312793"/>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E1D3D7-EBD0-4B69-83A9-893898D83C6D}"/>
              </a:ext>
            </a:extLst>
          </p:cNvPr>
          <p:cNvCxnSpPr>
            <a:cxnSpLocks/>
          </p:cNvCxnSpPr>
          <p:nvPr/>
        </p:nvCxnSpPr>
        <p:spPr>
          <a:xfrm>
            <a:off x="1365064" y="3429682"/>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79127-FE16-421F-B692-053803A420BB}"/>
              </a:ext>
            </a:extLst>
          </p:cNvPr>
          <p:cNvCxnSpPr>
            <a:cxnSpLocks/>
          </p:cNvCxnSpPr>
          <p:nvPr/>
        </p:nvCxnSpPr>
        <p:spPr>
          <a:xfrm flipH="1">
            <a:off x="1365064" y="4088110"/>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216C5F-175A-4292-B1A0-D4F8F827934F}"/>
              </a:ext>
            </a:extLst>
          </p:cNvPr>
          <p:cNvCxnSpPr>
            <a:cxnSpLocks/>
          </p:cNvCxnSpPr>
          <p:nvPr/>
        </p:nvCxnSpPr>
        <p:spPr>
          <a:xfrm flipH="1">
            <a:off x="1365064" y="419168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20E492-5E3D-40F5-87F2-3C4967F7150F}"/>
              </a:ext>
            </a:extLst>
          </p:cNvPr>
          <p:cNvCxnSpPr>
            <a:cxnSpLocks/>
          </p:cNvCxnSpPr>
          <p:nvPr/>
        </p:nvCxnSpPr>
        <p:spPr>
          <a:xfrm>
            <a:off x="5111528" y="3279477"/>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2AA9A3-A176-4219-98FD-A8A37031C531}"/>
              </a:ext>
            </a:extLst>
          </p:cNvPr>
          <p:cNvCxnSpPr>
            <a:cxnSpLocks/>
          </p:cNvCxnSpPr>
          <p:nvPr/>
        </p:nvCxnSpPr>
        <p:spPr>
          <a:xfrm>
            <a:off x="5114487" y="3396366"/>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97DC19-EAC6-4E20-ABE6-69B8F96B4689}"/>
              </a:ext>
            </a:extLst>
          </p:cNvPr>
          <p:cNvCxnSpPr>
            <a:cxnSpLocks/>
          </p:cNvCxnSpPr>
          <p:nvPr/>
        </p:nvCxnSpPr>
        <p:spPr>
          <a:xfrm flipH="1">
            <a:off x="5465112" y="4054794"/>
            <a:ext cx="331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E4B90E-D736-4C02-BDED-5F3AFFA46B86}"/>
              </a:ext>
            </a:extLst>
          </p:cNvPr>
          <p:cNvCxnSpPr>
            <a:cxnSpLocks/>
          </p:cNvCxnSpPr>
          <p:nvPr/>
        </p:nvCxnSpPr>
        <p:spPr>
          <a:xfrm flipH="1">
            <a:off x="5465112" y="4158367"/>
            <a:ext cx="331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ED20F0-CD76-4B64-A566-7ADB70ABCE81}"/>
              </a:ext>
            </a:extLst>
          </p:cNvPr>
          <p:cNvCxnSpPr>
            <a:cxnSpLocks/>
          </p:cNvCxnSpPr>
          <p:nvPr/>
        </p:nvCxnSpPr>
        <p:spPr>
          <a:xfrm>
            <a:off x="6858336" y="3294683"/>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A5AC76-8842-4B8D-87C9-CC80D7DF1F40}"/>
              </a:ext>
            </a:extLst>
          </p:cNvPr>
          <p:cNvCxnSpPr>
            <a:cxnSpLocks/>
          </p:cNvCxnSpPr>
          <p:nvPr/>
        </p:nvCxnSpPr>
        <p:spPr>
          <a:xfrm>
            <a:off x="6861295" y="3411572"/>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5A6B6-57DC-45D3-9FC0-CE9EF1DBC173}"/>
              </a:ext>
            </a:extLst>
          </p:cNvPr>
          <p:cNvCxnSpPr>
            <a:cxnSpLocks/>
          </p:cNvCxnSpPr>
          <p:nvPr/>
        </p:nvCxnSpPr>
        <p:spPr>
          <a:xfrm flipH="1">
            <a:off x="7239209" y="4070000"/>
            <a:ext cx="304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C12AD5-6C1D-4E47-BE1B-CFF16DCCFAB9}"/>
              </a:ext>
            </a:extLst>
          </p:cNvPr>
          <p:cNvCxnSpPr>
            <a:cxnSpLocks/>
          </p:cNvCxnSpPr>
          <p:nvPr/>
        </p:nvCxnSpPr>
        <p:spPr>
          <a:xfrm flipH="1">
            <a:off x="7239209" y="4173573"/>
            <a:ext cx="304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39D39A3-8DFF-49DC-95D3-541D876960B5}"/>
              </a:ext>
            </a:extLst>
          </p:cNvPr>
          <p:cNvSpPr/>
          <p:nvPr/>
        </p:nvSpPr>
        <p:spPr>
          <a:xfrm rot="16200000">
            <a:off x="1660226" y="2670457"/>
            <a:ext cx="124287" cy="626244"/>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3EEB85E2-FB9C-4B1E-BD2C-824AE0C32EE8}"/>
              </a:ext>
            </a:extLst>
          </p:cNvPr>
          <p:cNvSpPr/>
          <p:nvPr/>
        </p:nvSpPr>
        <p:spPr>
          <a:xfrm rot="16200000">
            <a:off x="5552387" y="2841894"/>
            <a:ext cx="124287" cy="298836"/>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DF819167-1728-4444-937B-E4A0D61EF15B}"/>
              </a:ext>
            </a:extLst>
          </p:cNvPr>
          <p:cNvSpPr/>
          <p:nvPr/>
        </p:nvSpPr>
        <p:spPr>
          <a:xfrm rot="16200000">
            <a:off x="7328423" y="2857868"/>
            <a:ext cx="124287" cy="27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C63CD11C-0C7E-4E19-99FA-9931D9E02FC5}"/>
              </a:ext>
            </a:extLst>
          </p:cNvPr>
          <p:cNvSpPr/>
          <p:nvPr/>
        </p:nvSpPr>
        <p:spPr>
          <a:xfrm rot="16200000">
            <a:off x="4653964" y="2248892"/>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3BD19EE2-0327-46EA-B994-13F43A525D42}"/>
              </a:ext>
            </a:extLst>
          </p:cNvPr>
          <p:cNvSpPr/>
          <p:nvPr/>
        </p:nvSpPr>
        <p:spPr>
          <a:xfrm rot="16200000">
            <a:off x="6447344" y="2249472"/>
            <a:ext cx="124287" cy="1491079"/>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605F22D-233E-4A28-A2B6-5567502EB7AF}"/>
              </a:ext>
            </a:extLst>
          </p:cNvPr>
          <p:cNvSpPr txBox="1"/>
          <p:nvPr/>
        </p:nvSpPr>
        <p:spPr>
          <a:xfrm>
            <a:off x="1314451" y="2658724"/>
            <a:ext cx="772969" cy="276999"/>
          </a:xfrm>
          <a:prstGeom prst="rect">
            <a:avLst/>
          </a:prstGeom>
          <a:noFill/>
        </p:spPr>
        <p:txBody>
          <a:bodyPr wrap="square" rtlCol="0">
            <a:spAutoFit/>
          </a:bodyPr>
          <a:lstStyle/>
          <a:p>
            <a:r>
              <a:rPr lang="en-US" sz="1200" dirty="0"/>
              <a:t>8dB loss</a:t>
            </a:r>
          </a:p>
        </p:txBody>
      </p:sp>
      <p:sp>
        <p:nvSpPr>
          <p:cNvPr id="31" name="TextBox 30">
            <a:extLst>
              <a:ext uri="{FF2B5EF4-FFF2-40B4-BE49-F238E27FC236}">
                <a16:creationId xmlns:a16="http://schemas.microsoft.com/office/drawing/2014/main" id="{B4BA01F4-8EBC-40F0-9ABD-28CD5AC393FA}"/>
              </a:ext>
            </a:extLst>
          </p:cNvPr>
          <p:cNvSpPr txBox="1"/>
          <p:nvPr/>
        </p:nvSpPr>
        <p:spPr>
          <a:xfrm>
            <a:off x="4204717" y="2653729"/>
            <a:ext cx="901209" cy="276999"/>
          </a:xfrm>
          <a:prstGeom prst="rect">
            <a:avLst/>
          </a:prstGeom>
          <a:noFill/>
        </p:spPr>
        <p:txBody>
          <a:bodyPr wrap="square" rtlCol="0">
            <a:spAutoFit/>
          </a:bodyPr>
          <a:lstStyle/>
          <a:p>
            <a:r>
              <a:rPr lang="en-US" sz="1200" dirty="0"/>
              <a:t>1.8dB loss</a:t>
            </a:r>
          </a:p>
        </p:txBody>
      </p:sp>
      <p:sp>
        <p:nvSpPr>
          <p:cNvPr id="32" name="TextBox 31">
            <a:extLst>
              <a:ext uri="{FF2B5EF4-FFF2-40B4-BE49-F238E27FC236}">
                <a16:creationId xmlns:a16="http://schemas.microsoft.com/office/drawing/2014/main" id="{A3ABF969-0134-48CE-B20D-D7517BD8A7F1}"/>
              </a:ext>
            </a:extLst>
          </p:cNvPr>
          <p:cNvSpPr txBox="1"/>
          <p:nvPr/>
        </p:nvSpPr>
        <p:spPr>
          <a:xfrm>
            <a:off x="5147596" y="2657876"/>
            <a:ext cx="824265" cy="276999"/>
          </a:xfrm>
          <a:prstGeom prst="rect">
            <a:avLst/>
          </a:prstGeom>
          <a:noFill/>
        </p:spPr>
        <p:txBody>
          <a:bodyPr wrap="square" rtlCol="0">
            <a:spAutoFit/>
          </a:bodyPr>
          <a:lstStyle/>
          <a:p>
            <a:r>
              <a:rPr lang="en-US" sz="1200" dirty="0"/>
              <a:t>1dB Loss</a:t>
            </a:r>
          </a:p>
        </p:txBody>
      </p:sp>
      <p:sp>
        <p:nvSpPr>
          <p:cNvPr id="33" name="TextBox 32">
            <a:extLst>
              <a:ext uri="{FF2B5EF4-FFF2-40B4-BE49-F238E27FC236}">
                <a16:creationId xmlns:a16="http://schemas.microsoft.com/office/drawing/2014/main" id="{127B174E-E9C7-4F42-BA79-2563C4933892}"/>
              </a:ext>
            </a:extLst>
          </p:cNvPr>
          <p:cNvSpPr txBox="1"/>
          <p:nvPr/>
        </p:nvSpPr>
        <p:spPr>
          <a:xfrm>
            <a:off x="5957127" y="2658724"/>
            <a:ext cx="901209" cy="276999"/>
          </a:xfrm>
          <a:prstGeom prst="rect">
            <a:avLst/>
          </a:prstGeom>
          <a:noFill/>
        </p:spPr>
        <p:txBody>
          <a:bodyPr wrap="square" rtlCol="0">
            <a:spAutoFit/>
          </a:bodyPr>
          <a:lstStyle/>
          <a:p>
            <a:r>
              <a:rPr lang="en-US" sz="1200" dirty="0"/>
              <a:t>1.8dB loss</a:t>
            </a:r>
          </a:p>
        </p:txBody>
      </p:sp>
      <p:sp>
        <p:nvSpPr>
          <p:cNvPr id="34" name="TextBox 33">
            <a:extLst>
              <a:ext uri="{FF2B5EF4-FFF2-40B4-BE49-F238E27FC236}">
                <a16:creationId xmlns:a16="http://schemas.microsoft.com/office/drawing/2014/main" id="{AC4C014B-3B3A-403A-8483-23F1818C1350}"/>
              </a:ext>
            </a:extLst>
          </p:cNvPr>
          <p:cNvSpPr txBox="1"/>
          <p:nvPr/>
        </p:nvSpPr>
        <p:spPr>
          <a:xfrm>
            <a:off x="6956411" y="2661580"/>
            <a:ext cx="772969" cy="276999"/>
          </a:xfrm>
          <a:prstGeom prst="rect">
            <a:avLst/>
          </a:prstGeom>
          <a:noFill/>
        </p:spPr>
        <p:txBody>
          <a:bodyPr wrap="square" rtlCol="0">
            <a:spAutoFit/>
          </a:bodyPr>
          <a:lstStyle/>
          <a:p>
            <a:r>
              <a:rPr lang="en-US" sz="1200" dirty="0"/>
              <a:t>2dB loss</a:t>
            </a:r>
          </a:p>
        </p:txBody>
      </p:sp>
      <p:sp>
        <p:nvSpPr>
          <p:cNvPr id="35" name="TextBox 34">
            <a:extLst>
              <a:ext uri="{FF2B5EF4-FFF2-40B4-BE49-F238E27FC236}">
                <a16:creationId xmlns:a16="http://schemas.microsoft.com/office/drawing/2014/main" id="{6F55DAD4-0A3C-43A2-8EEE-FFEE070076E9}"/>
              </a:ext>
            </a:extLst>
          </p:cNvPr>
          <p:cNvSpPr txBox="1"/>
          <p:nvPr/>
        </p:nvSpPr>
        <p:spPr>
          <a:xfrm>
            <a:off x="983968" y="3233665"/>
            <a:ext cx="381836" cy="276999"/>
          </a:xfrm>
          <a:prstGeom prst="rect">
            <a:avLst/>
          </a:prstGeom>
          <a:noFill/>
        </p:spPr>
        <p:txBody>
          <a:bodyPr wrap="square" rtlCol="0">
            <a:spAutoFit/>
          </a:bodyPr>
          <a:lstStyle/>
          <a:p>
            <a:r>
              <a:rPr lang="en-US" sz="1200" dirty="0"/>
              <a:t>TX</a:t>
            </a:r>
          </a:p>
        </p:txBody>
      </p:sp>
      <p:sp>
        <p:nvSpPr>
          <p:cNvPr id="36" name="TextBox 35">
            <a:extLst>
              <a:ext uri="{FF2B5EF4-FFF2-40B4-BE49-F238E27FC236}">
                <a16:creationId xmlns:a16="http://schemas.microsoft.com/office/drawing/2014/main" id="{EC5D62EF-8B1B-4F10-95CB-81EB017A24A4}"/>
              </a:ext>
            </a:extLst>
          </p:cNvPr>
          <p:cNvSpPr txBox="1"/>
          <p:nvPr/>
        </p:nvSpPr>
        <p:spPr>
          <a:xfrm>
            <a:off x="320509" y="4006190"/>
            <a:ext cx="397866" cy="276999"/>
          </a:xfrm>
          <a:prstGeom prst="rect">
            <a:avLst/>
          </a:prstGeom>
          <a:noFill/>
        </p:spPr>
        <p:txBody>
          <a:bodyPr wrap="square" rtlCol="0">
            <a:spAutoFit/>
          </a:bodyPr>
          <a:lstStyle/>
          <a:p>
            <a:r>
              <a:rPr lang="en-US" sz="1200" dirty="0"/>
              <a:t>RX</a:t>
            </a:r>
          </a:p>
        </p:txBody>
      </p:sp>
      <p:sp>
        <p:nvSpPr>
          <p:cNvPr id="37" name="TextBox 36">
            <a:extLst>
              <a:ext uri="{FF2B5EF4-FFF2-40B4-BE49-F238E27FC236}">
                <a16:creationId xmlns:a16="http://schemas.microsoft.com/office/drawing/2014/main" id="{BEC14A51-EC3D-4346-9573-D164DFCDA748}"/>
              </a:ext>
            </a:extLst>
          </p:cNvPr>
          <p:cNvSpPr txBox="1"/>
          <p:nvPr/>
        </p:nvSpPr>
        <p:spPr>
          <a:xfrm>
            <a:off x="7510657" y="3224070"/>
            <a:ext cx="381836" cy="276999"/>
          </a:xfrm>
          <a:prstGeom prst="rect">
            <a:avLst/>
          </a:prstGeom>
          <a:noFill/>
        </p:spPr>
        <p:txBody>
          <a:bodyPr wrap="square" rtlCol="0">
            <a:spAutoFit/>
          </a:bodyPr>
          <a:lstStyle/>
          <a:p>
            <a:r>
              <a:rPr lang="en-US" sz="1200" dirty="0"/>
              <a:t>TX</a:t>
            </a:r>
          </a:p>
        </p:txBody>
      </p:sp>
      <p:sp>
        <p:nvSpPr>
          <p:cNvPr id="38" name="TextBox 37">
            <a:extLst>
              <a:ext uri="{FF2B5EF4-FFF2-40B4-BE49-F238E27FC236}">
                <a16:creationId xmlns:a16="http://schemas.microsoft.com/office/drawing/2014/main" id="{1A6586CE-E6CE-4C52-947E-A58855DCFAAF}"/>
              </a:ext>
            </a:extLst>
          </p:cNvPr>
          <p:cNvSpPr txBox="1"/>
          <p:nvPr/>
        </p:nvSpPr>
        <p:spPr>
          <a:xfrm>
            <a:off x="7530447" y="3971647"/>
            <a:ext cx="397866" cy="276999"/>
          </a:xfrm>
          <a:prstGeom prst="rect">
            <a:avLst/>
          </a:prstGeom>
          <a:noFill/>
        </p:spPr>
        <p:txBody>
          <a:bodyPr wrap="square" rtlCol="0">
            <a:spAutoFit/>
          </a:bodyPr>
          <a:lstStyle/>
          <a:p>
            <a:r>
              <a:rPr lang="en-US" sz="1200" dirty="0"/>
              <a:t>RX</a:t>
            </a:r>
          </a:p>
        </p:txBody>
      </p:sp>
      <p:sp>
        <p:nvSpPr>
          <p:cNvPr id="45" name="Rectangle 44">
            <a:extLst>
              <a:ext uri="{FF2B5EF4-FFF2-40B4-BE49-F238E27FC236}">
                <a16:creationId xmlns:a16="http://schemas.microsoft.com/office/drawing/2014/main" id="{C6F2E58F-6E6C-4963-AA2E-3F38B578E052}"/>
              </a:ext>
            </a:extLst>
          </p:cNvPr>
          <p:cNvSpPr/>
          <p:nvPr/>
        </p:nvSpPr>
        <p:spPr>
          <a:xfrm>
            <a:off x="2054521" y="3155457"/>
            <a:ext cx="1442621" cy="115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TUSB1046</a:t>
            </a:r>
          </a:p>
        </p:txBody>
      </p:sp>
      <p:sp>
        <p:nvSpPr>
          <p:cNvPr id="44" name="Rectangle 43">
            <a:extLst>
              <a:ext uri="{FF2B5EF4-FFF2-40B4-BE49-F238E27FC236}">
                <a16:creationId xmlns:a16="http://schemas.microsoft.com/office/drawing/2014/main" id="{FF23FA95-8D42-49F1-9BF5-F52053B4D196}"/>
              </a:ext>
            </a:extLst>
          </p:cNvPr>
          <p:cNvSpPr/>
          <p:nvPr/>
        </p:nvSpPr>
        <p:spPr>
          <a:xfrm>
            <a:off x="2056252" y="3273146"/>
            <a:ext cx="492472" cy="19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EQ 9</a:t>
            </a:r>
          </a:p>
        </p:txBody>
      </p:sp>
      <p:sp>
        <p:nvSpPr>
          <p:cNvPr id="48" name="Rectangle 47">
            <a:extLst>
              <a:ext uri="{FF2B5EF4-FFF2-40B4-BE49-F238E27FC236}">
                <a16:creationId xmlns:a16="http://schemas.microsoft.com/office/drawing/2014/main" id="{2849E729-3C96-44A6-A715-FBD8B6DA6612}"/>
              </a:ext>
            </a:extLst>
          </p:cNvPr>
          <p:cNvSpPr/>
          <p:nvPr/>
        </p:nvSpPr>
        <p:spPr>
          <a:xfrm>
            <a:off x="2950034" y="4012137"/>
            <a:ext cx="548749" cy="19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EQ 10</a:t>
            </a:r>
          </a:p>
        </p:txBody>
      </p:sp>
      <p:cxnSp>
        <p:nvCxnSpPr>
          <p:cNvPr id="49" name="Straight Arrow Connector 48">
            <a:extLst>
              <a:ext uri="{FF2B5EF4-FFF2-40B4-BE49-F238E27FC236}">
                <a16:creationId xmlns:a16="http://schemas.microsoft.com/office/drawing/2014/main" id="{FBC26364-CB4E-44A0-8BC3-8E7A375703CE}"/>
              </a:ext>
            </a:extLst>
          </p:cNvPr>
          <p:cNvCxnSpPr>
            <a:cxnSpLocks/>
          </p:cNvCxnSpPr>
          <p:nvPr/>
        </p:nvCxnSpPr>
        <p:spPr>
          <a:xfrm flipH="1">
            <a:off x="3497142" y="4070000"/>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EFA8BD-362B-4173-96D9-622AF2A0B6A2}"/>
              </a:ext>
            </a:extLst>
          </p:cNvPr>
          <p:cNvCxnSpPr>
            <a:cxnSpLocks/>
          </p:cNvCxnSpPr>
          <p:nvPr/>
        </p:nvCxnSpPr>
        <p:spPr>
          <a:xfrm flipH="1">
            <a:off x="3497142" y="4173573"/>
            <a:ext cx="682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794FCD8-DA25-40D3-A87E-F198C3F6F99C}"/>
              </a:ext>
            </a:extLst>
          </p:cNvPr>
          <p:cNvCxnSpPr>
            <a:cxnSpLocks/>
          </p:cNvCxnSpPr>
          <p:nvPr/>
        </p:nvCxnSpPr>
        <p:spPr>
          <a:xfrm>
            <a:off x="3327116" y="3294625"/>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DB2A954-B87E-4D54-863D-56632B441E07}"/>
              </a:ext>
            </a:extLst>
          </p:cNvPr>
          <p:cNvCxnSpPr>
            <a:cxnSpLocks/>
          </p:cNvCxnSpPr>
          <p:nvPr/>
        </p:nvCxnSpPr>
        <p:spPr>
          <a:xfrm>
            <a:off x="3330075" y="3411514"/>
            <a:ext cx="67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783E54AE-5982-4C93-9179-8D6AF58E68E2}"/>
              </a:ext>
            </a:extLst>
          </p:cNvPr>
          <p:cNvSpPr/>
          <p:nvPr/>
        </p:nvSpPr>
        <p:spPr>
          <a:xfrm rot="16200000">
            <a:off x="3669980" y="2776742"/>
            <a:ext cx="124287" cy="469960"/>
          </a:xfrm>
          <a:prstGeom prst="rightBrace">
            <a:avLst>
              <a:gd name="adj1" fmla="val 83334"/>
              <a:gd name="adj2" fmla="val 47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4B83663E-4476-4A7D-A8AA-32022FA4D78E}"/>
              </a:ext>
            </a:extLst>
          </p:cNvPr>
          <p:cNvSpPr txBox="1"/>
          <p:nvPr/>
        </p:nvSpPr>
        <p:spPr>
          <a:xfrm>
            <a:off x="3307412" y="2653728"/>
            <a:ext cx="901209" cy="276999"/>
          </a:xfrm>
          <a:prstGeom prst="rect">
            <a:avLst/>
          </a:prstGeom>
          <a:noFill/>
        </p:spPr>
        <p:txBody>
          <a:bodyPr wrap="square" rtlCol="0">
            <a:spAutoFit/>
          </a:bodyPr>
          <a:lstStyle/>
          <a:p>
            <a:r>
              <a:rPr lang="en-US" sz="1200" dirty="0"/>
              <a:t>&lt;1dB loss</a:t>
            </a:r>
          </a:p>
        </p:txBody>
      </p:sp>
      <p:pic>
        <p:nvPicPr>
          <p:cNvPr id="13" name="Picture 12">
            <a:extLst>
              <a:ext uri="{FF2B5EF4-FFF2-40B4-BE49-F238E27FC236}">
                <a16:creationId xmlns:a16="http://schemas.microsoft.com/office/drawing/2014/main" id="{5761479A-E19A-43A7-A0EE-8FE567733E89}"/>
              </a:ext>
            </a:extLst>
          </p:cNvPr>
          <p:cNvPicPr>
            <a:picLocks noChangeAspect="1"/>
          </p:cNvPicPr>
          <p:nvPr/>
        </p:nvPicPr>
        <p:blipFill>
          <a:blip r:embed="rId2"/>
          <a:stretch>
            <a:fillRect/>
          </a:stretch>
        </p:blipFill>
        <p:spPr>
          <a:xfrm>
            <a:off x="6785895" y="1461846"/>
            <a:ext cx="1906452" cy="1238518"/>
          </a:xfrm>
          <a:prstGeom prst="rect">
            <a:avLst/>
          </a:prstGeom>
        </p:spPr>
      </p:pic>
      <p:sp>
        <p:nvSpPr>
          <p:cNvPr id="55" name="Rectangle 54">
            <a:extLst>
              <a:ext uri="{FF2B5EF4-FFF2-40B4-BE49-F238E27FC236}">
                <a16:creationId xmlns:a16="http://schemas.microsoft.com/office/drawing/2014/main" id="{044D5B4A-9D6D-47AC-81CD-5EC520DB7087}"/>
              </a:ext>
            </a:extLst>
          </p:cNvPr>
          <p:cNvSpPr/>
          <p:nvPr/>
        </p:nvSpPr>
        <p:spPr>
          <a:xfrm>
            <a:off x="688176" y="4044832"/>
            <a:ext cx="677663" cy="19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8dB EQ</a:t>
            </a:r>
          </a:p>
        </p:txBody>
      </p:sp>
    </p:spTree>
    <p:extLst>
      <p:ext uri="{BB962C8B-B14F-4D97-AF65-F5344CB8AC3E}">
        <p14:creationId xmlns:p14="http://schemas.microsoft.com/office/powerpoint/2010/main" val="1830671636"/>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8907</TotalTime>
  <Words>549</Words>
  <Application>Microsoft Office PowerPoint</Application>
  <PresentationFormat>On-screen Show (16:9)</PresentationFormat>
  <Paragraphs>146</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FinalPowerpoint</vt:lpstr>
      <vt:lpstr>Redriver Placement Training</vt:lpstr>
      <vt:lpstr>Step 1 </vt:lpstr>
      <vt:lpstr>Step 2 </vt:lpstr>
      <vt:lpstr>Step 3 </vt:lpstr>
      <vt:lpstr>Step 4 </vt:lpstr>
      <vt:lpstr>Step 5 </vt:lpstr>
      <vt:lpstr>Step 6 </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k-drews@ti.com</dc:creator>
  <cp:lastModifiedBy>Pithadiya, Vishesh</cp:lastModifiedBy>
  <cp:revision>162</cp:revision>
  <dcterms:created xsi:type="dcterms:W3CDTF">2007-12-19T20:51:45Z</dcterms:created>
  <dcterms:modified xsi:type="dcterms:W3CDTF">2026-02-09T16:00:20Z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d91acf-c16c-41cd-b5be-031447adf284_Enabled">
    <vt:lpwstr>true</vt:lpwstr>
  </property>
  <property fmtid="{D5CDD505-2E9C-101B-9397-08002B2CF9AE}" pid="3" name="MSIP_Label_abd91acf-c16c-41cd-b5be-031447adf284_SetDate">
    <vt:lpwstr>2026-02-09T16:00:13Z</vt:lpwstr>
  </property>
  <property fmtid="{D5CDD505-2E9C-101B-9397-08002B2CF9AE}" pid="4" name="MSIP_Label_abd91acf-c16c-41cd-b5be-031447adf284_Method">
    <vt:lpwstr>Standard</vt:lpwstr>
  </property>
  <property fmtid="{D5CDD505-2E9C-101B-9397-08002B2CF9AE}" pid="5" name="MSIP_Label_abd91acf-c16c-41cd-b5be-031447adf284_Name">
    <vt:lpwstr>TI Information – Selective Disclosure</vt:lpwstr>
  </property>
  <property fmtid="{D5CDD505-2E9C-101B-9397-08002B2CF9AE}" pid="6" name="MSIP_Label_abd91acf-c16c-41cd-b5be-031447adf284_SiteId">
    <vt:lpwstr>e5b49634-450b-4709-8abb-1e2b19b982b7</vt:lpwstr>
  </property>
  <property fmtid="{D5CDD505-2E9C-101B-9397-08002B2CF9AE}" pid="7" name="MSIP_Label_abd91acf-c16c-41cd-b5be-031447adf284_ActionId">
    <vt:lpwstr>24e72add-a4b7-49e1-8cfa-c038ae17d065</vt:lpwstr>
  </property>
  <property fmtid="{D5CDD505-2E9C-101B-9397-08002B2CF9AE}" pid="8" name="MSIP_Label_abd91acf-c16c-41cd-b5be-031447adf284_ContentBits">
    <vt:lpwstr>0</vt:lpwstr>
  </property>
  <property fmtid="{D5CDD505-2E9C-101B-9397-08002B2CF9AE}" pid="9" name="MSIP_Label_abd91acf-c16c-41cd-b5be-031447adf284_Tag">
    <vt:lpwstr>10, 1, 2, 1</vt:lpwstr>
  </property>
</Properties>
</file>