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AAAAA"/>
    <a:srgbClr val="DE0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79" autoAdjust="0"/>
    <p:restoredTop sz="94718" autoAdjust="0"/>
  </p:normalViewPr>
  <p:slideViewPr>
    <p:cSldViewPr snapToGrid="0">
      <p:cViewPr varScale="1">
        <p:scale>
          <a:sx n="114" d="100"/>
          <a:sy n="114" d="100"/>
        </p:scale>
        <p:origin x="-102" y="-480"/>
      </p:cViewPr>
      <p:guideLst>
        <p:guide orient="horz" pos="2160"/>
        <p:guide pos="287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-2850" y="-96"/>
      </p:cViewPr>
      <p:guideLst>
        <p:guide orient="horz" pos="2928"/>
        <p:guide pos="220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466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0" tIns="46145" rIns="92290" bIns="4614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330" y="0"/>
            <a:ext cx="3037465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0" tIns="46145" rIns="92290" bIns="4614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21"/>
            <a:ext cx="3037466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0" tIns="46145" rIns="92290" bIns="4614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330" y="8830621"/>
            <a:ext cx="3037465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0" tIns="46145" rIns="92290" bIns="4614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03C7419-61D9-46C1-97E9-76E9D8F8C3E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4892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466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0" tIns="46145" rIns="92290" bIns="4614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330" y="0"/>
            <a:ext cx="3037465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0" tIns="46145" rIns="92290" bIns="4614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8500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201" y="4416111"/>
            <a:ext cx="5607998" cy="4182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0" tIns="46145" rIns="92290" bIns="461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218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21"/>
            <a:ext cx="3037466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0" tIns="46145" rIns="92290" bIns="4614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218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330" y="8830621"/>
            <a:ext cx="3037465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0" tIns="46145" rIns="92290" bIns="4614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603C3B5-9CFC-4B60-AD1F-942309290D4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1002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C3122E-3B7F-4271-8F0A-1EC521844837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fld id="{B1006088-BF21-4FD5-870B-675EAADE47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D60626-1ACC-48B1-8201-AA7BD5684B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F5D59E-3020-483D-90FC-392986F41C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8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2DB302-961D-41B7-BD2E-EA757E550C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852D4D-CA63-4F5E-A04D-C043C1229B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3" y="142875"/>
            <a:ext cx="2141537" cy="5735638"/>
          </a:xfrm>
        </p:spPr>
        <p:txBody>
          <a:bodyPr vert="eaVert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1775" y="142875"/>
            <a:ext cx="6275388" cy="57356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0706DD-24B8-4851-91EA-2616D1811F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2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/>
          <p:nvPr userDrawn="1"/>
        </p:nvSpPr>
        <p:spPr>
          <a:xfrm>
            <a:off x="0" y="6321425"/>
            <a:ext cx="8810625" cy="466344"/>
          </a:xfrm>
          <a:prstGeom prst="rect">
            <a:avLst/>
          </a:prstGeom>
          <a:solidFill>
            <a:schemeClr val="bg1"/>
          </a:solidFill>
          <a:ln w="9525">
            <a:solidFill>
              <a:srgbClr val="AAAA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fld id="{B09843C0-6DAC-490D-A4BA-BCECDC8ED96F}" type="slidenum">
              <a:rPr lang="en-US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1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0" y="6324600"/>
            <a:ext cx="8804275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3" name="Rectangle 12"/>
          <p:cNvSpPr/>
          <p:nvPr userDrawn="1"/>
        </p:nvSpPr>
        <p:spPr>
          <a:xfrm>
            <a:off x="0" y="6321425"/>
            <a:ext cx="8810625" cy="466344"/>
          </a:xfrm>
          <a:prstGeom prst="rect">
            <a:avLst/>
          </a:prstGeom>
          <a:solidFill>
            <a:schemeClr val="bg1"/>
          </a:solidFill>
          <a:ln w="9525">
            <a:solidFill>
              <a:srgbClr val="AAAA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fld id="{F2394529-A9B3-4A54-83EC-E61379E8334E}" type="slidenum">
              <a:rPr lang="en-US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1_grey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0" y="6324600"/>
            <a:ext cx="878205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3" name="Rectangle 12"/>
          <p:cNvSpPr/>
          <p:nvPr userDrawn="1"/>
        </p:nvSpPr>
        <p:spPr>
          <a:xfrm>
            <a:off x="0" y="6321425"/>
            <a:ext cx="8810625" cy="466344"/>
          </a:xfrm>
          <a:prstGeom prst="rect">
            <a:avLst/>
          </a:prstGeom>
          <a:solidFill>
            <a:schemeClr val="bg1"/>
          </a:solidFill>
          <a:ln w="9525">
            <a:solidFill>
              <a:srgbClr val="AAAA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fld id="{91A5AC0A-F4BD-4464-80DC-A88E0D9F781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5" y="1048468"/>
            <a:ext cx="8467725" cy="4945932"/>
          </a:xfrm>
        </p:spPr>
        <p:txBody>
          <a:bodyPr/>
          <a:lstStyle>
            <a:lvl1pPr>
              <a:spcBef>
                <a:spcPts val="800"/>
              </a:spcBef>
              <a:defRPr/>
            </a:lvl1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20521C-F793-4067-BB07-C7AF74E21E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38925" y="6049963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fld id="{156AB8A3-9FE4-4612-8857-687BFF70DD9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5" y="1185863"/>
            <a:ext cx="4157663" cy="469265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185863"/>
            <a:ext cx="4157662" cy="4692650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20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8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A6A834-CC4A-4943-952A-D55BFAADAD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3D8EEF-7576-4AB0-8518-088FB58AB7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3D9FE4-F784-4A94-8F3E-54A098F0E8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0" y="6324600"/>
            <a:ext cx="8804275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9" name="Rectangle 18"/>
          <p:cNvSpPr/>
          <p:nvPr userDrawn="1"/>
        </p:nvSpPr>
        <p:spPr>
          <a:xfrm>
            <a:off x="41275" y="6324600"/>
            <a:ext cx="8740775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2" name="Rectangle 21"/>
          <p:cNvSpPr/>
          <p:nvPr userDrawn="1"/>
        </p:nvSpPr>
        <p:spPr>
          <a:xfrm>
            <a:off x="0" y="6321425"/>
            <a:ext cx="8810625" cy="466344"/>
          </a:xfrm>
          <a:prstGeom prst="rect">
            <a:avLst/>
          </a:prstGeom>
          <a:solidFill>
            <a:schemeClr val="bg1"/>
          </a:solidFill>
          <a:ln w="9525">
            <a:solidFill>
              <a:srgbClr val="AAAAA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8" descr="ti_logo_powerpoint_1_line.png"/>
          <p:cNvPicPr>
            <a:picLocks noChangeAspect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5" y="142875"/>
            <a:ext cx="8458200" cy="81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5" y="1058863"/>
            <a:ext cx="8467725" cy="49355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6049963"/>
            <a:ext cx="2133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fld id="{3144B24B-BAB1-431A-82C6-36E096187F5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28" r:id="rId5"/>
    <p:sldLayoutId id="2147483741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  <p:sldLayoutId id="2147483735" r:id="rId13"/>
    <p:sldLayoutId id="2147483736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9pPr>
    </p:titleStyle>
    <p:bodyStyle>
      <a:lvl1pPr marL="227013" indent="-227013" algn="l" rtl="0" eaLnBrk="0" fontAlgn="base" hangingPunct="0">
        <a:spcBef>
          <a:spcPts val="8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233363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854075" indent="-165100" algn="l" rtl="0" eaLnBrk="0" fontAlgn="base" hangingPunct="0">
        <a:spcBef>
          <a:spcPct val="15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201738" indent="-233363" algn="l" rtl="0" eaLnBrk="0" fontAlgn="base" hangingPunct="0">
        <a:spcBef>
          <a:spcPct val="5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1489075" indent="-173038" algn="l" rtl="0" eaLnBrk="0" fontAlgn="base" hangingPunct="0">
        <a:spcBef>
          <a:spcPct val="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19462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4034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28606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3178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4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DC78278-2A4A-4873-B12C-5FA0FB6AA3CD}" type="slidenum">
              <a:rPr lang="en-US"/>
              <a:pPr/>
              <a:t>1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" y="93981"/>
            <a:ext cx="8805333" cy="719751"/>
          </a:xfrm>
          <a:solidFill>
            <a:schemeClr val="tx2"/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TUSB8041 VS </a:t>
            </a:r>
            <a:r>
              <a:rPr lang="en-US" dirty="0" smtClean="0">
                <a:solidFill>
                  <a:schemeClr val="bg1"/>
                </a:solidFill>
              </a:rPr>
              <a:t>TUSB8040A1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2099832"/>
              </p:ext>
            </p:extLst>
          </p:nvPr>
        </p:nvGraphicFramePr>
        <p:xfrm>
          <a:off x="1171785" y="900856"/>
          <a:ext cx="6664961" cy="5378030"/>
        </p:xfrm>
        <a:graphic>
          <a:graphicData uri="http://schemas.openxmlformats.org/drawingml/2006/table">
            <a:tbl>
              <a:tblPr/>
              <a:tblGrid>
                <a:gridCol w="2018150"/>
                <a:gridCol w="2121821"/>
                <a:gridCol w="2524990"/>
              </a:tblGrid>
              <a:tr h="16179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Part Number</a:t>
                      </a:r>
                    </a:p>
                  </a:txBody>
                  <a:tcPr marL="5939" marR="5939" marT="5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TUSB8041</a:t>
                      </a:r>
                    </a:p>
                  </a:txBody>
                  <a:tcPr marL="5939" marR="5939" marT="5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TUSB8040A1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39" marR="5939" marT="5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6179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Manufacture</a:t>
                      </a:r>
                    </a:p>
                  </a:txBody>
                  <a:tcPr marL="5939" marR="5939" marT="5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</a:t>
                      </a:r>
                    </a:p>
                  </a:txBody>
                  <a:tcPr marL="5939" marR="5939" marT="5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39" marR="5939" marT="5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DCDB"/>
                    </a:solidFill>
                  </a:tcPr>
                </a:tc>
              </a:tr>
              <a:tr h="12943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Crystal Requirements (speed, external)</a:t>
                      </a:r>
                    </a:p>
                  </a:txBody>
                  <a:tcPr marL="5939" marR="5939" marT="5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Single Clock Input, 24-MHz Crystal or Oscillator</a:t>
                      </a:r>
                    </a:p>
                  </a:txBody>
                  <a:tcPr marL="5939" marR="5939" marT="5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Single Clock Input, 24-MHz Crystal or Oscillator</a:t>
                      </a:r>
                    </a:p>
                  </a:txBody>
                  <a:tcPr marL="5939" marR="5939" marT="5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43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Field Configurable</a:t>
                      </a:r>
                    </a:p>
                  </a:txBody>
                  <a:tcPr marL="5939" marR="5939" marT="5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5939" marR="5939" marT="5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Yes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939" marR="5939" marT="5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43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6100"/>
                          </a:solidFill>
                          <a:effectLst/>
                          <a:latin typeface="Calibri"/>
                        </a:rPr>
                        <a:t>Features</a:t>
                      </a:r>
                    </a:p>
                  </a:txBody>
                  <a:tcPr marL="5939" marR="5939" marT="5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39" marR="5939" marT="5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939" marR="5939" marT="5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</a:tr>
              <a:tr h="12943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Ports</a:t>
                      </a:r>
                    </a:p>
                  </a:txBody>
                  <a:tcPr marL="5939" marR="5939" marT="5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5939" marR="5939" marT="5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939" marR="5939" marT="5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43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Number of Ports (SuperSpeed)</a:t>
                      </a:r>
                    </a:p>
                  </a:txBody>
                  <a:tcPr marL="53453" marR="5939" marT="5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5939" marR="5939" marT="5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939" marR="5939" marT="5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43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Number of Ports (High Speed)</a:t>
                      </a:r>
                    </a:p>
                  </a:txBody>
                  <a:tcPr marL="53453" marR="5939" marT="5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5939" marR="5939" marT="5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4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939" marR="5939" marT="5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87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Package Size</a:t>
                      </a:r>
                    </a:p>
                  </a:txBody>
                  <a:tcPr marL="5939" marR="5939" marT="5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9mm x 9mm (Catalog)</a:t>
                      </a:r>
                      <a:br>
                        <a:rPr lang="it-IT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</a:br>
                      <a:r>
                        <a:rPr lang="it-IT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10mm x 10mm (Automotive)</a:t>
                      </a:r>
                    </a:p>
                  </a:txBody>
                  <a:tcPr marL="5939" marR="5939" marT="5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9mm x 9mm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939" marR="5939" marT="5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87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Package (Pins/type)</a:t>
                      </a:r>
                    </a:p>
                  </a:txBody>
                  <a:tcPr marL="5939" marR="5939" marT="5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64 / QFN (Catalog)</a:t>
                      </a:r>
                      <a:br>
                        <a:rPr lang="it-IT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</a:br>
                      <a:r>
                        <a:rPr lang="it-IT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64 / QFP (Automotive)</a:t>
                      </a:r>
                    </a:p>
                  </a:txBody>
                  <a:tcPr marL="5939" marR="5939" marT="5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100 / QFN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939" marR="5939" marT="5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871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Operating Temperature </a:t>
                      </a:r>
                    </a:p>
                  </a:txBody>
                  <a:tcPr marL="5939" marR="5939" marT="5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0°C to 70°C (Catalog)</a:t>
                      </a:r>
                      <a:br>
                        <a:rPr lang="en-US" sz="7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7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-40°C to 85°C (Automotive)</a:t>
                      </a:r>
                    </a:p>
                  </a:txBody>
                  <a:tcPr marL="5939" marR="5939" marT="5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0°C to 70°C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939" marR="5939" marT="5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43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Port indicator LED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39" marR="5939" marT="5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No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939" marR="5939" marT="5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5939" marR="5939" marT="5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43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EEPROM Configurable</a:t>
                      </a:r>
                    </a:p>
                  </a:txBody>
                  <a:tcPr marL="5939" marR="5939" marT="5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Supports EEPROM but not required to function</a:t>
                      </a:r>
                    </a:p>
                  </a:txBody>
                  <a:tcPr marL="5939" marR="5939" marT="5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Supports EEPROM but not required to function</a:t>
                      </a:r>
                    </a:p>
                  </a:txBody>
                  <a:tcPr marL="5939" marR="5939" marT="5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43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I2C Master</a:t>
                      </a:r>
                    </a:p>
                  </a:txBody>
                  <a:tcPr marL="53453" marR="5939" marT="5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Requires driver</a:t>
                      </a:r>
                    </a:p>
                  </a:txBody>
                  <a:tcPr marL="5939" marR="5939" marT="5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Requires driver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939" marR="5939" marT="5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43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SMBus</a:t>
                      </a:r>
                    </a:p>
                  </a:txBody>
                  <a:tcPr marL="53453" marR="5939" marT="5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5939" marR="5939" marT="5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Yes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939" marR="5939" marT="5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43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Efuse (OTP)</a:t>
                      </a:r>
                    </a:p>
                  </a:txBody>
                  <a:tcPr marL="53453" marR="5939" marT="5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5939" marR="5939" marT="5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NO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939" marR="5939" marT="5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43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Individual Port Electricals</a:t>
                      </a:r>
                    </a:p>
                  </a:txBody>
                  <a:tcPr marL="53453" marR="5939" marT="5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5939" marR="5939" marT="5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Yes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939" marR="5939" marT="5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43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Integrated LDO Voltage Regulator</a:t>
                      </a:r>
                    </a:p>
                  </a:txBody>
                  <a:tcPr marL="53453" marR="5939" marT="5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NO</a:t>
                      </a:r>
                    </a:p>
                  </a:txBody>
                  <a:tcPr marL="5939" marR="5939" marT="5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NO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939" marR="5939" marT="5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43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USB 2 Polarity Swapping</a:t>
                      </a:r>
                    </a:p>
                  </a:txBody>
                  <a:tcPr marL="53453" marR="5939" marT="5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5939" marR="5939" marT="5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Yes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939" marR="5939" marT="5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43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Bus Powered Hub</a:t>
                      </a:r>
                    </a:p>
                  </a:txBody>
                  <a:tcPr marL="53453" marR="5939" marT="5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5939" marR="5939" marT="5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Yes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939" marR="5939" marT="5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43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Power Supply Rails</a:t>
                      </a:r>
                    </a:p>
                  </a:txBody>
                  <a:tcPr marL="5939" marR="5939" marT="5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1.1V &amp; 3.3V</a:t>
                      </a:r>
                    </a:p>
                  </a:txBody>
                  <a:tcPr marL="5939" marR="5939" marT="5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1.1V &amp; 3.3V</a:t>
                      </a:r>
                    </a:p>
                  </a:txBody>
                  <a:tcPr marL="5939" marR="5939" marT="5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43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Analog Performance</a:t>
                      </a:r>
                    </a:p>
                  </a:txBody>
                  <a:tcPr marL="5939" marR="5939" marT="5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Good</a:t>
                      </a:r>
                    </a:p>
                  </a:txBody>
                  <a:tcPr marL="5939" marR="5939" marT="5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Good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939" marR="5939" marT="5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43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Automotive Qualified</a:t>
                      </a:r>
                    </a:p>
                  </a:txBody>
                  <a:tcPr marL="5939" marR="5939" marT="5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5939" marR="5939" marT="5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No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939" marR="5939" marT="5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43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Full Power Management</a:t>
                      </a:r>
                    </a:p>
                  </a:txBody>
                  <a:tcPr marL="5939" marR="5939" marT="5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5939" marR="5939" marT="5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Yes</a:t>
                      </a:r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5939" marR="5939" marT="5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43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6100"/>
                          </a:solidFill>
                          <a:effectLst/>
                          <a:latin typeface="Calibri"/>
                        </a:rPr>
                        <a:t>Power consumption</a:t>
                      </a:r>
                    </a:p>
                  </a:txBody>
                  <a:tcPr marL="5939" marR="5939" marT="5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61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39" marR="5939" marT="5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6100"/>
                        </a:solidFill>
                        <a:effectLst/>
                        <a:latin typeface="Calibri"/>
                      </a:endParaRPr>
                    </a:p>
                  </a:txBody>
                  <a:tcPr marL="5939" marR="5939" marT="5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</a:tr>
              <a:tr h="12943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Full Active (Bursting all ports)</a:t>
                      </a:r>
                    </a:p>
                  </a:txBody>
                  <a:tcPr marL="53453" marR="5939" marT="5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49mA @ 3.3V  /  760mA @ 1.1V</a:t>
                      </a:r>
                    </a:p>
                  </a:txBody>
                  <a:tcPr marL="5939" marR="5939" marT="5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90mA 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@ 3.3V  / 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770mA 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@ 1.1V</a:t>
                      </a:r>
                    </a:p>
                  </a:txBody>
                  <a:tcPr marL="5939" marR="5939" marT="5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43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Active Idle</a:t>
                      </a:r>
                    </a:p>
                  </a:txBody>
                  <a:tcPr marL="53453" marR="5939" marT="5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3mA @ 3.3V  /  26mA @ 1.1V</a:t>
                      </a:r>
                    </a:p>
                  </a:txBody>
                  <a:tcPr marL="5939" marR="5939" marT="5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 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@ 3.3V  / 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68mA 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@ 1.1V</a:t>
                      </a:r>
                    </a:p>
                  </a:txBody>
                  <a:tcPr marL="5939" marR="5939" marT="5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43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Suspend</a:t>
                      </a:r>
                    </a:p>
                  </a:txBody>
                  <a:tcPr marL="53453" marR="5939" marT="5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3mA @ 3.3V  /  36mA @ 1.1V</a:t>
                      </a:r>
                    </a:p>
                  </a:txBody>
                  <a:tcPr marL="5939" marR="5939" marT="5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 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@ 3.3V  /  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68mA 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@ 1.1V</a:t>
                      </a:r>
                    </a:p>
                  </a:txBody>
                  <a:tcPr marL="5939" marR="5939" marT="5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43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6100"/>
                          </a:solidFill>
                          <a:effectLst/>
                          <a:latin typeface="Calibri"/>
                        </a:rPr>
                        <a:t>Battery Charging</a:t>
                      </a:r>
                    </a:p>
                  </a:txBody>
                  <a:tcPr marL="5939" marR="5939" marT="5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61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39" marR="5939" marT="5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6100"/>
                        </a:solidFill>
                        <a:effectLst/>
                        <a:latin typeface="Calibri"/>
                      </a:endParaRPr>
                    </a:p>
                  </a:txBody>
                  <a:tcPr marL="5939" marR="5939" marT="5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</a:tr>
              <a:tr h="129435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Auto mode (cycle thru modes)</a:t>
                      </a:r>
                    </a:p>
                  </a:txBody>
                  <a:tcPr marL="53453" marR="5939" marT="5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5939" marR="5939" marT="5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39" marR="5939" marT="5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43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BC 1.2</a:t>
                      </a:r>
                    </a:p>
                  </a:txBody>
                  <a:tcPr marL="53453" marR="5939" marT="5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5939" marR="5939" marT="5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39" marR="5939" marT="5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43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CDP</a:t>
                      </a:r>
                    </a:p>
                  </a:txBody>
                  <a:tcPr marL="53453" marR="5939" marT="5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5939" marR="5939" marT="5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39" marR="5939" marT="5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43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DCP</a:t>
                      </a:r>
                    </a:p>
                  </a:txBody>
                  <a:tcPr marL="53453" marR="5939" marT="5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5939" marR="5939" marT="5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39" marR="5939" marT="5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43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Apple Charging</a:t>
                      </a:r>
                    </a:p>
                  </a:txBody>
                  <a:tcPr marL="53453" marR="5939" marT="5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5939" marR="5939" marT="5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939" marR="5939" marT="5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43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Samsung Charging</a:t>
                      </a:r>
                    </a:p>
                  </a:txBody>
                  <a:tcPr marL="53453" marR="5939" marT="5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5939" marR="5939" marT="5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5939" marR="5939" marT="5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435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Compliant Chinese standard YD/T 1591-2009</a:t>
                      </a:r>
                    </a:p>
                  </a:txBody>
                  <a:tcPr marL="53453" marR="5939" marT="59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5939" marR="5939" marT="5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5939" marR="5939" marT="5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342">
                <a:tc>
                  <a:txBody>
                    <a:bodyPr/>
                    <a:lstStyle/>
                    <a:p>
                      <a:pPr algn="l" fontAlgn="t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*</a:t>
                      </a:r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Full power management</a:t>
                      </a: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is the ability to control power to the downstream ports</a:t>
                      </a:r>
                    </a:p>
                  </a:txBody>
                  <a:tcPr marL="53453" marR="5939" marT="593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39" marR="5939" marT="5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5939" marR="5939" marT="59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nalPowerpoint">
  <a:themeElements>
    <a:clrScheme name="Custom 1">
      <a:dk1>
        <a:srgbClr val="000000"/>
      </a:dk1>
      <a:lt1>
        <a:srgbClr val="FFFFFF"/>
      </a:lt1>
      <a:dk2>
        <a:srgbClr val="DE0000"/>
      </a:dk2>
      <a:lt2>
        <a:srgbClr val="808080"/>
      </a:lt2>
      <a:accent1>
        <a:srgbClr val="DE0000"/>
      </a:accent1>
      <a:accent2>
        <a:srgbClr val="AEAEAE"/>
      </a:accent2>
      <a:accent3>
        <a:srgbClr val="117788"/>
      </a:accent3>
      <a:accent4>
        <a:srgbClr val="404040"/>
      </a:accent4>
      <a:accent5>
        <a:srgbClr val="7F7F7F"/>
      </a:accent5>
      <a:accent6>
        <a:srgbClr val="32B4CE"/>
      </a:accent6>
      <a:hlink>
        <a:srgbClr val="DE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1868</TotalTime>
  <Words>280</Words>
  <Application>Microsoft Office PowerPoint</Application>
  <PresentationFormat>On-screen Show (4:3)</PresentationFormat>
  <Paragraphs>111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FinalPowerpoint</vt:lpstr>
      <vt:lpstr>TUSB8041 VS TUSB8040A1</vt:lpstr>
    </vt:vector>
  </TitlesOfParts>
  <Company>Texas Instruments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here</dc:title>
  <dc:creator>JC</dc:creator>
  <cp:lastModifiedBy>JC</cp:lastModifiedBy>
  <cp:revision>103</cp:revision>
  <dcterms:created xsi:type="dcterms:W3CDTF">2007-12-19T20:51:45Z</dcterms:created>
  <dcterms:modified xsi:type="dcterms:W3CDTF">2014-12-30T17:29:55Z</dcterms:modified>
</cp:coreProperties>
</file>