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65" r:id="rId5"/>
    <p:sldId id="263" r:id="rId6"/>
    <p:sldId id="268" r:id="rId7"/>
    <p:sldId id="269" r:id="rId8"/>
    <p:sldId id="271" r:id="rId9"/>
    <p:sldId id="272" r:id="rId10"/>
  </p:sldIdLst>
  <p:sldSz cx="10972800" cy="6172200"/>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AA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5" autoAdjust="0"/>
    <p:restoredTop sz="94598" autoAdjust="0"/>
  </p:normalViewPr>
  <p:slideViewPr>
    <p:cSldViewPr snapToGrid="0">
      <p:cViewPr>
        <p:scale>
          <a:sx n="75" d="100"/>
          <a:sy n="75" d="100"/>
        </p:scale>
        <p:origin x="-816" y="-96"/>
      </p:cViewPr>
      <p:guideLst>
        <p:guide orient="horz" pos="1944"/>
        <p:guide pos="345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2850" y="-96"/>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2883" name="Rectangle 3"/>
          <p:cNvSpPr>
            <a:spLocks noGrp="1" noChangeArrowheads="1"/>
          </p:cNvSpPr>
          <p:nvPr>
            <p:ph type="dt" sz="quarter"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22884" name="Rectangle 4"/>
          <p:cNvSpPr>
            <a:spLocks noGrp="1" noChangeArrowheads="1"/>
          </p:cNvSpPr>
          <p:nvPr>
            <p:ph type="ftr" sz="quarter" idx="2"/>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2885" name="Rectangle 5"/>
          <p:cNvSpPr>
            <a:spLocks noGrp="1" noChangeArrowheads="1"/>
          </p:cNvSpPr>
          <p:nvPr>
            <p:ph type="sldNum" sz="quarter" idx="3"/>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139254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1859" name="Rectangle 3"/>
          <p:cNvSpPr>
            <a:spLocks noGrp="1" noChangeArrowheads="1"/>
          </p:cNvSpPr>
          <p:nvPr>
            <p:ph type="dt"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929854" y="7016308"/>
            <a:ext cx="7436693" cy="6645019"/>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1863" name="Rectangle 7"/>
          <p:cNvSpPr>
            <a:spLocks noGrp="1" noChangeArrowheads="1"/>
          </p:cNvSpPr>
          <p:nvPr>
            <p:ph type="sldNum" sz="quarter" idx="5"/>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773207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03BA23CF-AA30-4A18-B744-605C3E9DBF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45745"/>
            <a:ext cx="3609976" cy="1045845"/>
          </a:xfrm>
        </p:spPr>
        <p:txBody>
          <a:bodyPr anchor="b"/>
          <a:lstStyle>
            <a:lvl1pPr algn="l">
              <a:defRPr sz="32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290060" y="245745"/>
            <a:ext cx="6134100" cy="5267802"/>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48640" y="1291590"/>
            <a:ext cx="3609976" cy="4221957"/>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320540"/>
            <a:ext cx="6583680" cy="510064"/>
          </a:xfrm>
        </p:spPr>
        <p:txBody>
          <a:bodyPr anchor="b"/>
          <a:lstStyle>
            <a:lvl1pPr algn="l">
              <a:defRPr sz="28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150746" y="551498"/>
            <a:ext cx="6583680" cy="37033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0746" y="4830604"/>
            <a:ext cx="6583680" cy="724376"/>
          </a:xfrm>
          <a:noFill/>
          <a:ln w="9525" algn="ctr">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Aft>
                <a:spcPct val="0"/>
              </a:spcAft>
              <a:buNone/>
              <a:defRPr lang="en-US" sz="20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91476" y="128588"/>
            <a:ext cx="2569844" cy="5162074"/>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78130" y="128588"/>
            <a:ext cx="7530466" cy="516207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5" name="Picture 14" descr="selected_powerpoint_bg_2_1280x720.jpg"/>
          <p:cNvPicPr>
            <a:picLocks noChangeAspect="1"/>
          </p:cNvPicPr>
          <p:nvPr userDrawn="1"/>
        </p:nvPicPr>
        <p:blipFill>
          <a:blip r:embed="rId2" cstate="print"/>
          <a:stretch>
            <a:fillRect/>
          </a:stretch>
        </p:blipFill>
        <p:spPr>
          <a:xfrm>
            <a:off x="0" y="0"/>
            <a:ext cx="10972800" cy="6172200"/>
          </a:xfrm>
          <a:prstGeom prst="rect">
            <a:avLst/>
          </a:prstGeom>
        </p:spPr>
      </p:pic>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9"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7355571E-02C7-4909-A943-092A83DD3418}" type="slidenum">
              <a:rPr lang="en-US"/>
              <a:pPr>
                <a:defRPr/>
              </a:pPr>
              <a:t>‹#›</a:t>
            </a:fld>
            <a:endParaRPr lang="en-US"/>
          </a:p>
        </p:txBody>
      </p:sp>
      <p:grpSp>
        <p:nvGrpSpPr>
          <p:cNvPr id="16" name="Group 15"/>
          <p:cNvGrpSpPr/>
          <p:nvPr userDrawn="1"/>
        </p:nvGrpSpPr>
        <p:grpSpPr>
          <a:xfrm>
            <a:off x="0" y="5648325"/>
            <a:ext cx="10591800" cy="466344"/>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400812" y="5413420"/>
            <a:ext cx="2533650" cy="215444"/>
          </a:xfrm>
          <a:prstGeom prst="rect">
            <a:avLst/>
          </a:prstGeom>
          <a:no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sz="800" dirty="0"/>
              <a:t>TI </a:t>
            </a:r>
            <a:r>
              <a:rPr lang="en-US" sz="800" dirty="0" smtClean="0"/>
              <a:t>Information – Selective Disclosure</a:t>
            </a:r>
            <a:endParaRPr lang="en-US" sz="800"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9" name="Picture 18" descr="selected_powerpoint_bg_1_1280x720.jpg"/>
          <p:cNvPicPr>
            <a:picLocks noChangeAspect="1"/>
          </p:cNvPicPr>
          <p:nvPr userDrawn="1"/>
        </p:nvPicPr>
        <p:blipFill>
          <a:blip r:embed="rId2" cstate="print"/>
          <a:stretch>
            <a:fillRect/>
          </a:stretch>
        </p:blipFill>
        <p:spPr>
          <a:xfrm>
            <a:off x="0" y="0"/>
            <a:ext cx="10972800" cy="6172200"/>
          </a:xfrm>
          <a:prstGeom prst="rect">
            <a:avLst/>
          </a:prstGeom>
        </p:spPr>
      </p:pic>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A18096A3-1C74-4210-9B46-F757C8F29AA0}" type="slidenum">
              <a:rPr lang="en-US"/>
              <a:pPr>
                <a:defRPr/>
              </a:pPr>
              <a:t>‹#›</a:t>
            </a:fld>
            <a:endParaRPr lang="en-US"/>
          </a:p>
        </p:txBody>
      </p:sp>
      <p:grpSp>
        <p:nvGrpSpPr>
          <p:cNvPr id="20" name="Group 19"/>
          <p:cNvGrpSpPr/>
          <p:nvPr userDrawn="1"/>
        </p:nvGrpSpPr>
        <p:grpSpPr>
          <a:xfrm>
            <a:off x="0" y="5648325"/>
            <a:ext cx="10591800" cy="466344"/>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400812" y="5413420"/>
            <a:ext cx="2533650" cy="215444"/>
          </a:xfrm>
          <a:prstGeom prst="rect">
            <a:avLst/>
          </a:prstGeom>
          <a:no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sz="800" dirty="0"/>
              <a:t>TI </a:t>
            </a:r>
            <a:r>
              <a:rPr lang="en-US" sz="800" dirty="0" smtClean="0"/>
              <a:t>Information – Selective Disclosure</a:t>
            </a:r>
            <a:endParaRPr lang="en-US" sz="800"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8" name="Picture 17" descr="selected_powerpoint_bg_1_grey1280x720.jpg"/>
          <p:cNvPicPr>
            <a:picLocks noChangeAspect="1"/>
          </p:cNvPicPr>
          <p:nvPr userDrawn="1"/>
        </p:nvPicPr>
        <p:blipFill>
          <a:blip r:embed="rId2" cstate="print"/>
          <a:stretch>
            <a:fillRect/>
          </a:stretch>
        </p:blipFill>
        <p:spPr>
          <a:xfrm>
            <a:off x="0" y="12357"/>
            <a:ext cx="10972800" cy="6172200"/>
          </a:xfrm>
          <a:prstGeom prst="rect">
            <a:avLst/>
          </a:prstGeom>
        </p:spPr>
      </p:pic>
      <p:sp>
        <p:nvSpPr>
          <p:cNvPr id="3074" name="Rectangle 2"/>
          <p:cNvSpPr>
            <a:spLocks noGrp="1" noChangeArrowheads="1"/>
          </p:cNvSpPr>
          <p:nvPr>
            <p:ph type="ctrTitle"/>
          </p:nvPr>
        </p:nvSpPr>
        <p:spPr>
          <a:xfrm>
            <a:off x="411480" y="1748790"/>
            <a:ext cx="10149840" cy="1323023"/>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411480" y="3328987"/>
            <a:ext cx="10149840" cy="1337310"/>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7970520" y="5434965"/>
            <a:ext cx="2560320" cy="185738"/>
          </a:xfrm>
        </p:spPr>
        <p:txBody>
          <a:bodyPr/>
          <a:lstStyle>
            <a:lvl1pPr>
              <a:defRPr/>
            </a:lvl1pPr>
          </a:lstStyle>
          <a:p>
            <a:pPr>
              <a:defRPr/>
            </a:pPr>
            <a:fld id="{3C7E7816-A48B-4805-9A47-CE865F4F101F}" type="slidenum">
              <a:rPr lang="en-US"/>
              <a:pPr>
                <a:defRPr/>
              </a:pPr>
              <a:t>‹#›</a:t>
            </a:fld>
            <a:endParaRPr lang="en-US"/>
          </a:p>
        </p:txBody>
      </p:sp>
      <p:grpSp>
        <p:nvGrpSpPr>
          <p:cNvPr id="20" name="Group 19"/>
          <p:cNvGrpSpPr/>
          <p:nvPr userDrawn="1"/>
        </p:nvGrpSpPr>
        <p:grpSpPr>
          <a:xfrm>
            <a:off x="0" y="5648325"/>
            <a:ext cx="10591800" cy="466344"/>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400812" y="5413420"/>
            <a:ext cx="2533650" cy="215444"/>
          </a:xfrm>
          <a:prstGeom prst="rect">
            <a:avLst/>
          </a:prstGeom>
          <a:no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sz="800" dirty="0"/>
              <a:t>TI </a:t>
            </a:r>
            <a:r>
              <a:rPr lang="en-US" sz="800" dirty="0" smtClean="0"/>
              <a:t>Information – Selective Disclosure</a:t>
            </a:r>
            <a:endParaRPr lang="en-US" sz="8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0051" y="943621"/>
            <a:ext cx="10161270" cy="4451339"/>
          </a:xfrm>
        </p:spPr>
        <p:txBody>
          <a:bodyPr/>
          <a:lstStyle>
            <a:lvl1pPr>
              <a:spcBef>
                <a:spcPts val="800"/>
              </a:spcBef>
              <a:defRPr/>
            </a:lvl1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966210"/>
            <a:ext cx="9326880" cy="1225868"/>
          </a:xfrm>
        </p:spPr>
        <p:txBody>
          <a:bodyPr anchor="t"/>
          <a:lstStyle>
            <a:lvl1pPr algn="l">
              <a:defRPr sz="4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66776" y="2616042"/>
            <a:ext cx="9326880" cy="135016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7966710" y="5444967"/>
            <a:ext cx="2560320" cy="185738"/>
          </a:xfrm>
          <a:ln/>
        </p:spPr>
        <p:txBody>
          <a:bodyPr/>
          <a:lstStyle>
            <a:lvl1pPr>
              <a:defRPr/>
            </a:lvl1pPr>
          </a:lstStyle>
          <a:p>
            <a:pPr>
              <a:defRPr/>
            </a:pPr>
            <a:fld id="{4E6118DC-F0C3-4C61-9EEA-2C495CD045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00050" y="1067277"/>
            <a:ext cx="4989196" cy="4223385"/>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20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572126" y="1067277"/>
            <a:ext cx="4989194" cy="4223385"/>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1800" smtClean="0">
                <a:solidFill>
                  <a:schemeClr val="tx1"/>
                </a:solidFill>
                <a:latin typeface="+mn-lt"/>
                <a:ea typeface="+mn-ea"/>
                <a:cs typeface="+mn-cs"/>
              </a:defRPr>
            </a:lvl2pPr>
            <a:lvl3pPr algn="l" rtl="0" eaLnBrk="0" fontAlgn="base" hangingPunct="0">
              <a:spcAft>
                <a:spcPct val="0"/>
              </a:spcAft>
              <a:defRPr lang="en-US" sz="1800" smtClean="0">
                <a:solidFill>
                  <a:schemeClr val="tx1"/>
                </a:solidFill>
                <a:latin typeface="+mn-lt"/>
                <a:ea typeface="+mn-ea"/>
                <a:cs typeface="+mn-cs"/>
              </a:defRPr>
            </a:lvl3pPr>
            <a:lvl4pPr algn="l" rtl="0" eaLnBrk="0" fontAlgn="base" hangingPunct="0">
              <a:spcAft>
                <a:spcPct val="0"/>
              </a:spcAft>
              <a:defRPr lang="en-US" sz="1800" smtClean="0">
                <a:solidFill>
                  <a:schemeClr val="tx1"/>
                </a:solidFill>
                <a:latin typeface="+mn-lt"/>
                <a:ea typeface="+mn-ea"/>
                <a:cs typeface="+mn-cs"/>
              </a:defRPr>
            </a:lvl4pPr>
            <a:lvl5pPr algn="l" rtl="0" eaLnBrk="0" fontAlgn="base" hangingPunct="0">
              <a:spcAft>
                <a:spcPct val="0"/>
              </a:spcAft>
              <a:defRPr lang="en-US" sz="18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47174"/>
            <a:ext cx="9875520" cy="1028700"/>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48640" y="1381602"/>
            <a:ext cx="4848226" cy="5757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957388"/>
            <a:ext cx="4848226" cy="3556159"/>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2000" smtClean="0">
                <a:solidFill>
                  <a:schemeClr val="tx1"/>
                </a:solidFill>
                <a:latin typeface="+mn-lt"/>
                <a:ea typeface="+mn-ea"/>
                <a:cs typeface="+mn-cs"/>
              </a:defRPr>
            </a:lvl2pPr>
            <a:lvl3pPr algn="l" rtl="0" eaLnBrk="0" fontAlgn="base" hangingPunct="0">
              <a:spcAft>
                <a:spcPct val="0"/>
              </a:spcAft>
              <a:defRPr lang="en-US" sz="2000" smtClean="0">
                <a:solidFill>
                  <a:schemeClr val="tx1"/>
                </a:solidFill>
                <a:latin typeface="+mn-lt"/>
                <a:ea typeface="+mn-ea"/>
                <a:cs typeface="+mn-cs"/>
              </a:defRPr>
            </a:lvl3pPr>
            <a:lvl4pPr algn="l" rtl="0" eaLnBrk="0" fontAlgn="base" hangingPunct="0">
              <a:spcAft>
                <a:spcPct val="0"/>
              </a:spcAft>
              <a:defRPr lang="en-US" sz="2000" smtClean="0">
                <a:solidFill>
                  <a:schemeClr val="tx1"/>
                </a:solidFill>
                <a:latin typeface="+mn-lt"/>
                <a:ea typeface="+mn-ea"/>
                <a:cs typeface="+mn-cs"/>
              </a:defRPr>
            </a:lvl4pPr>
            <a:lvl5pPr algn="l" rtl="0" eaLnBrk="0" fontAlgn="base" hangingPunct="0">
              <a:spcAft>
                <a:spcPct val="0"/>
              </a:spcAft>
              <a:defRPr lang="en-US" sz="20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381602"/>
            <a:ext cx="4850130" cy="5757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957388"/>
            <a:ext cx="4850130" cy="3556159"/>
          </a:xfrm>
          <a:noFill/>
          <a:ln w="9525" algn="ctr">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Aft>
                <a:spcPct val="0"/>
              </a:spcAft>
              <a:defRPr lang="en-US" sz="2000" smtClean="0">
                <a:solidFill>
                  <a:schemeClr val="tx1"/>
                </a:solidFill>
                <a:latin typeface="+mn-lt"/>
                <a:ea typeface="+mn-ea"/>
                <a:cs typeface="+mn-cs"/>
              </a:defRPr>
            </a:lvl1pPr>
            <a:lvl2pPr algn="l" rtl="0" eaLnBrk="0" fontAlgn="base" hangingPunct="0">
              <a:spcAft>
                <a:spcPct val="0"/>
              </a:spcAft>
              <a:defRPr lang="en-US" sz="2000" smtClean="0">
                <a:solidFill>
                  <a:schemeClr val="tx1"/>
                </a:solidFill>
                <a:latin typeface="+mn-lt"/>
                <a:ea typeface="+mn-ea"/>
                <a:cs typeface="+mn-cs"/>
              </a:defRPr>
            </a:lvl2pPr>
            <a:lvl3pPr algn="l" rtl="0" eaLnBrk="0" fontAlgn="base" hangingPunct="0">
              <a:spcAft>
                <a:spcPct val="0"/>
              </a:spcAft>
              <a:defRPr lang="en-US" sz="2000" smtClean="0">
                <a:solidFill>
                  <a:schemeClr val="tx1"/>
                </a:solidFill>
                <a:latin typeface="+mn-lt"/>
                <a:ea typeface="+mn-ea"/>
                <a:cs typeface="+mn-cs"/>
              </a:defRPr>
            </a:lvl3pPr>
            <a:lvl4pPr algn="l" rtl="0" eaLnBrk="0" fontAlgn="base" hangingPunct="0">
              <a:spcAft>
                <a:spcPct val="0"/>
              </a:spcAft>
              <a:defRPr lang="en-US" sz="2000" smtClean="0">
                <a:solidFill>
                  <a:schemeClr val="tx1"/>
                </a:solidFill>
                <a:latin typeface="+mn-lt"/>
                <a:ea typeface="+mn-ea"/>
                <a:cs typeface="+mn-cs"/>
              </a:defRPr>
            </a:lvl4pPr>
            <a:lvl5pPr algn="l" rtl="0" eaLnBrk="0" fontAlgn="base" hangingPunct="0">
              <a:spcAft>
                <a:spcPct val="0"/>
              </a:spcAft>
              <a:defRPr lang="en-US" sz="20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1" y="5692140"/>
            <a:ext cx="10565130" cy="41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0292" y="5692140"/>
            <a:ext cx="10488168" cy="41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6" name="Rectangle 2"/>
          <p:cNvSpPr>
            <a:spLocks noGrp="1" noChangeArrowheads="1"/>
          </p:cNvSpPr>
          <p:nvPr>
            <p:ph type="title"/>
          </p:nvPr>
        </p:nvSpPr>
        <p:spPr bwMode="auto">
          <a:xfrm>
            <a:off x="278130" y="128588"/>
            <a:ext cx="10149840" cy="7329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00051" y="952976"/>
            <a:ext cx="10161270" cy="444198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7970520" y="5444967"/>
            <a:ext cx="2560320" cy="185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B6C70261-DCF8-4A97-9502-E8EEF2364CDE}" type="slidenum">
              <a:rPr lang="en-US"/>
              <a:pPr>
                <a:defRPr/>
              </a:pPr>
              <a:t>‹#›</a:t>
            </a:fld>
            <a:endParaRPr lang="en-US"/>
          </a:p>
        </p:txBody>
      </p:sp>
      <p:sp>
        <p:nvSpPr>
          <p:cNvPr id="23" name="Text Box 31"/>
          <p:cNvSpPr txBox="1">
            <a:spLocks noChangeArrowheads="1"/>
          </p:cNvSpPr>
          <p:nvPr userDrawn="1"/>
        </p:nvSpPr>
        <p:spPr bwMode="auto">
          <a:xfrm>
            <a:off x="400812" y="5413420"/>
            <a:ext cx="2533650" cy="215444"/>
          </a:xfrm>
          <a:prstGeom prst="rect">
            <a:avLst/>
          </a:prstGeom>
          <a:noFill/>
          <a:ln w="9525">
            <a:noFill/>
            <a:miter lim="800000"/>
            <a:headEnd/>
            <a:tailEnd/>
          </a:ln>
          <a:effectLst/>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en-US" sz="800" dirty="0"/>
              <a:t>TI </a:t>
            </a:r>
            <a:r>
              <a:rPr lang="en-US" sz="800" dirty="0" smtClean="0"/>
              <a:t>Information – Selective Disclosure</a:t>
            </a:r>
            <a:endParaRPr lang="en-US" sz="800" dirty="0"/>
          </a:p>
        </p:txBody>
      </p:sp>
      <p:grpSp>
        <p:nvGrpSpPr>
          <p:cNvPr id="16" name="Group 15"/>
          <p:cNvGrpSpPr/>
          <p:nvPr userDrawn="1"/>
        </p:nvGrpSpPr>
        <p:grpSpPr>
          <a:xfrm>
            <a:off x="0" y="5648325"/>
            <a:ext cx="10591800" cy="466344"/>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16" cstate="print"/>
            <a:srcRect/>
            <a:stretch>
              <a:fillRect/>
            </a:stretch>
          </p:blipFill>
          <p:spPr bwMode="auto">
            <a:xfrm>
              <a:off x="8593138" y="6440488"/>
              <a:ext cx="1874837" cy="23177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800">
          <a:solidFill>
            <a:schemeClr val="tx1"/>
          </a:solidFill>
          <a:latin typeface="+mn-lt"/>
        </a:defRPr>
      </a:lvl3pPr>
      <a:lvl4pPr marL="1201738" indent="-233363" algn="l" rtl="0" eaLnBrk="0" fontAlgn="base" hangingPunct="0">
        <a:spcBef>
          <a:spcPct val="5000"/>
        </a:spcBef>
        <a:spcAft>
          <a:spcPct val="0"/>
        </a:spcAft>
        <a:buChar char="–"/>
        <a:defRPr sz="1800">
          <a:solidFill>
            <a:schemeClr val="tx1"/>
          </a:solidFill>
          <a:latin typeface="+mn-lt"/>
        </a:defRPr>
      </a:lvl4pPr>
      <a:lvl5pPr marL="1489075" indent="-173038" algn="l" rtl="0" eaLnBrk="0" fontAlgn="base" hangingPunct="0">
        <a:spcBef>
          <a:spcPct val="0"/>
        </a:spcBef>
        <a:spcAft>
          <a:spcPct val="0"/>
        </a:spcAft>
        <a:buChar char="»"/>
        <a:defRPr sz="1800">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dirty="0" smtClean="0">
                <a:solidFill>
                  <a:srgbClr val="DE0000"/>
                </a:solidFill>
              </a:rPr>
              <a:t>Basic Check-out of a Controller Area Network (CAN) Bus</a:t>
            </a:r>
            <a:endParaRPr lang="en-US" dirty="0" smtClean="0"/>
          </a:p>
        </p:txBody>
      </p:sp>
      <p:sp>
        <p:nvSpPr>
          <p:cNvPr id="8195" name="Rectangle 3"/>
          <p:cNvSpPr>
            <a:spLocks noGrp="1" noChangeArrowheads="1"/>
          </p:cNvSpPr>
          <p:nvPr>
            <p:ph type="subTitle" idx="1"/>
          </p:nvPr>
        </p:nvSpPr>
        <p:spPr/>
        <p:txBody>
          <a:bodyPr/>
          <a:lstStyle/>
          <a:p>
            <a:pPr eaLnBrk="1" hangingPunct="1"/>
            <a:r>
              <a:rPr lang="en-US" dirty="0" smtClean="0"/>
              <a:t>Industrial Interface Applications</a:t>
            </a:r>
          </a:p>
          <a:p>
            <a:pPr eaLnBrk="1" hangingPunct="1"/>
            <a:r>
              <a:rPr lang="en-US" dirty="0" smtClean="0"/>
              <a:t>December 2016</a:t>
            </a:r>
          </a:p>
        </p:txBody>
      </p:sp>
      <p:sp>
        <p:nvSpPr>
          <p:cNvPr id="8196" name="Slide Number Placeholder 3"/>
          <p:cNvSpPr>
            <a:spLocks noGrp="1"/>
          </p:cNvSpPr>
          <p:nvPr>
            <p:ph type="sldNum" sz="quarter" idx="10"/>
          </p:nvPr>
        </p:nvSpPr>
        <p:spPr>
          <a:noFill/>
        </p:spPr>
        <p:txBody>
          <a:bodyPr/>
          <a:lstStyle/>
          <a:p>
            <a:fld id="{C7215F0D-92E5-4128-9B70-CC7518499649}" type="slidenum">
              <a:rPr lang="en-US" smtClean="0"/>
              <a:pPr/>
              <a:t>1</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ISO 11898-2 High </a:t>
            </a:r>
            <a:r>
              <a:rPr lang="en-US" dirty="0"/>
              <a:t>Speed CAN Basic Waveforms</a:t>
            </a:r>
            <a:endParaRPr lang="en-US" dirty="0" smtClean="0"/>
          </a:p>
        </p:txBody>
      </p:sp>
      <p:sp>
        <p:nvSpPr>
          <p:cNvPr id="10243" name="Rectangle 3"/>
          <p:cNvSpPr>
            <a:spLocks noGrp="1" noChangeArrowheads="1"/>
          </p:cNvSpPr>
          <p:nvPr>
            <p:ph idx="1"/>
          </p:nvPr>
        </p:nvSpPr>
        <p:spPr>
          <a:xfrm>
            <a:off x="5537200" y="943621"/>
            <a:ext cx="5206999" cy="4451339"/>
          </a:xfrm>
        </p:spPr>
        <p:txBody>
          <a:bodyPr/>
          <a:lstStyle/>
          <a:p>
            <a:r>
              <a:rPr lang="en-US" sz="1800" dirty="0" smtClean="0"/>
              <a:t>Signal descriptions</a:t>
            </a:r>
          </a:p>
          <a:p>
            <a:pPr lvl="1"/>
            <a:r>
              <a:rPr lang="en-US" sz="1600" dirty="0" smtClean="0"/>
              <a:t>Ch. 1 (black): TXD input</a:t>
            </a:r>
          </a:p>
          <a:p>
            <a:pPr lvl="1"/>
            <a:r>
              <a:rPr lang="en-US" sz="1600" dirty="0" smtClean="0"/>
              <a:t>Ch. 2 (green): CANH</a:t>
            </a:r>
          </a:p>
          <a:p>
            <a:pPr lvl="1"/>
            <a:r>
              <a:rPr lang="en-US" sz="1600" dirty="0" smtClean="0"/>
              <a:t>Ch. 3 (red): CANL</a:t>
            </a:r>
          </a:p>
          <a:p>
            <a:pPr lvl="1"/>
            <a:r>
              <a:rPr lang="en-US" sz="1600" dirty="0" smtClean="0"/>
              <a:t>Ch. 4 (blue): RXD output</a:t>
            </a:r>
          </a:p>
          <a:p>
            <a:r>
              <a:rPr lang="en-US" sz="1800" dirty="0" smtClean="0"/>
              <a:t>The CAN bus should be dominant (CANH pulled high, CANL pulled low) when TXD is low on any transceiver and should be recessive (CANH = CANL) when TXD is high on all transceivers.</a:t>
            </a:r>
          </a:p>
          <a:p>
            <a:r>
              <a:rPr lang="en-US" sz="1800" dirty="0" smtClean="0"/>
              <a:t>The RXD output should be low when the bus is dominant and high when the bus is recessive.</a:t>
            </a:r>
          </a:p>
          <a:p>
            <a:r>
              <a:rPr lang="en-US" sz="1800" dirty="0" smtClean="0"/>
              <a:t>A square wave pattern is pictured here, but in an actual application a data pattern following the CAN frame structure will be observed.</a:t>
            </a:r>
          </a:p>
          <a:p>
            <a:endParaRPr lang="en-US" sz="1800" dirty="0" smtClean="0"/>
          </a:p>
        </p:txBody>
      </p:sp>
      <p:sp>
        <p:nvSpPr>
          <p:cNvPr id="10244" name="Slide Number Placeholder 3"/>
          <p:cNvSpPr>
            <a:spLocks noGrp="1"/>
          </p:cNvSpPr>
          <p:nvPr>
            <p:ph type="sldNum" sz="quarter" idx="10"/>
          </p:nvPr>
        </p:nvSpPr>
        <p:spPr/>
        <p:txBody>
          <a:bodyPr/>
          <a:lstStyle/>
          <a:p>
            <a:fld id="{8622773B-7332-4E92-84CF-34A277FF245B}" type="slidenum">
              <a:rPr lang="en-US" smtClean="0"/>
              <a:pPr/>
              <a:t>2</a:t>
            </a:fld>
            <a:endParaRPr lang="en-US" dirty="0" smtClean="0"/>
          </a:p>
        </p:txBody>
      </p:sp>
      <p:pic>
        <p:nvPicPr>
          <p:cNvPr id="5" name="Picture 4"/>
          <p:cNvPicPr/>
          <p:nvPr/>
        </p:nvPicPr>
        <p:blipFill rotWithShape="1">
          <a:blip r:embed="rId2"/>
          <a:srcRect t="6602" r="17094"/>
          <a:stretch/>
        </p:blipFill>
        <p:spPr>
          <a:xfrm>
            <a:off x="279400" y="1143000"/>
            <a:ext cx="4927600" cy="4181792"/>
          </a:xfrm>
          <a:prstGeom prst="rect">
            <a:avLst/>
          </a:prstGeom>
          <a:ln>
            <a:noFill/>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Check VOD(Dominant)</a:t>
            </a:r>
          </a:p>
        </p:txBody>
      </p:sp>
      <p:sp>
        <p:nvSpPr>
          <p:cNvPr id="10243" name="Rectangle 3"/>
          <p:cNvSpPr>
            <a:spLocks noGrp="1" noChangeArrowheads="1"/>
          </p:cNvSpPr>
          <p:nvPr>
            <p:ph idx="1"/>
          </p:nvPr>
        </p:nvSpPr>
        <p:spPr>
          <a:xfrm>
            <a:off x="5537201" y="943621"/>
            <a:ext cx="5024120" cy="4451339"/>
          </a:xfrm>
        </p:spPr>
        <p:txBody>
          <a:bodyPr/>
          <a:lstStyle/>
          <a:p>
            <a:r>
              <a:rPr lang="en-US" sz="1800" dirty="0" smtClean="0"/>
              <a:t>The differential signal amplitude (difference between CANH and CANL voltages) should be greater than 1.5 V during the dominant state.</a:t>
            </a:r>
          </a:p>
          <a:p>
            <a:r>
              <a:rPr lang="en-US" sz="1800" dirty="0" smtClean="0"/>
              <a:t>If the signal is too low, check the resistance between CANH and CANL.  It should be close to 60 Ohms due to the termination resistances (two 120-Ohm resistors placed at the distal ends of the bus).</a:t>
            </a:r>
          </a:p>
          <a:p>
            <a:r>
              <a:rPr lang="en-US" sz="1800" dirty="0" smtClean="0"/>
              <a:t>If a large number of nodes share the bus, the leakage currents of the CAN transceivers may further load the signal.  Make sure that the transceivers used have a high enough input impedance to support the node count needed.</a:t>
            </a:r>
          </a:p>
        </p:txBody>
      </p:sp>
      <p:sp>
        <p:nvSpPr>
          <p:cNvPr id="10244" name="Slide Number Placeholder 3"/>
          <p:cNvSpPr>
            <a:spLocks noGrp="1"/>
          </p:cNvSpPr>
          <p:nvPr>
            <p:ph type="sldNum" sz="quarter" idx="10"/>
          </p:nvPr>
        </p:nvSpPr>
        <p:spPr/>
        <p:txBody>
          <a:bodyPr/>
          <a:lstStyle/>
          <a:p>
            <a:fld id="{8622773B-7332-4E92-84CF-34A277FF245B}" type="slidenum">
              <a:rPr lang="en-US" smtClean="0"/>
              <a:pPr/>
              <a:t>3</a:t>
            </a:fld>
            <a:endParaRPr lang="en-US" dirty="0" smtClean="0"/>
          </a:p>
        </p:txBody>
      </p:sp>
      <p:pic>
        <p:nvPicPr>
          <p:cNvPr id="5" name="Picture 4"/>
          <p:cNvPicPr/>
          <p:nvPr/>
        </p:nvPicPr>
        <p:blipFill rotWithShape="1">
          <a:blip r:embed="rId2"/>
          <a:srcRect t="6602" r="17094"/>
          <a:stretch/>
        </p:blipFill>
        <p:spPr>
          <a:xfrm>
            <a:off x="279400" y="1143000"/>
            <a:ext cx="4927600" cy="4181792"/>
          </a:xfrm>
          <a:prstGeom prst="rect">
            <a:avLst/>
          </a:prstGeom>
          <a:ln>
            <a:noFill/>
          </a:ln>
          <a:effectLst/>
        </p:spPr>
      </p:pic>
      <p:cxnSp>
        <p:nvCxnSpPr>
          <p:cNvPr id="3" name="Straight Arrow Connector 2"/>
          <p:cNvCxnSpPr/>
          <p:nvPr/>
        </p:nvCxnSpPr>
        <p:spPr>
          <a:xfrm>
            <a:off x="3517900" y="2598896"/>
            <a:ext cx="0" cy="9317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207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Check Recessive Voltages</a:t>
            </a:r>
          </a:p>
        </p:txBody>
      </p:sp>
      <p:sp>
        <p:nvSpPr>
          <p:cNvPr id="10243" name="Rectangle 3"/>
          <p:cNvSpPr>
            <a:spLocks noGrp="1" noChangeArrowheads="1"/>
          </p:cNvSpPr>
          <p:nvPr>
            <p:ph idx="1"/>
          </p:nvPr>
        </p:nvSpPr>
        <p:spPr>
          <a:xfrm>
            <a:off x="5346700" y="943621"/>
            <a:ext cx="5549899" cy="4451339"/>
          </a:xfrm>
        </p:spPr>
        <p:txBody>
          <a:bodyPr/>
          <a:lstStyle/>
          <a:p>
            <a:r>
              <a:rPr lang="en-US" sz="1800" dirty="0" smtClean="0"/>
              <a:t>The differential signal amplitude should be less than 500 mV when the bus is recessive, and the single-ended CANH and CANL voltages should be about halfway between their respective dominant voltage levels.</a:t>
            </a:r>
          </a:p>
          <a:p>
            <a:r>
              <a:rPr lang="en-US" sz="1800" dirty="0" smtClean="0"/>
              <a:t>If the recessive level is too large, check to make sure the bus is properly terminated.  (The recessive state is not driven by the CAN transceiver, so external resistances are required to pull CANH and CANL together).</a:t>
            </a:r>
          </a:p>
          <a:p>
            <a:r>
              <a:rPr lang="en-US" sz="1800" dirty="0" smtClean="0"/>
              <a:t>If the CANH and CANL voltages are not centered in the recessive state, CAN communication will likely still work.  However, there may be some short circuits or leakage paths on the bus or an improper bus configuration (such as a mix of active and unpowered/inactive transceivers).</a:t>
            </a:r>
          </a:p>
        </p:txBody>
      </p:sp>
      <p:sp>
        <p:nvSpPr>
          <p:cNvPr id="10244" name="Slide Number Placeholder 3"/>
          <p:cNvSpPr>
            <a:spLocks noGrp="1"/>
          </p:cNvSpPr>
          <p:nvPr>
            <p:ph type="sldNum" sz="quarter" idx="10"/>
          </p:nvPr>
        </p:nvSpPr>
        <p:spPr/>
        <p:txBody>
          <a:bodyPr/>
          <a:lstStyle/>
          <a:p>
            <a:fld id="{8622773B-7332-4E92-84CF-34A277FF245B}" type="slidenum">
              <a:rPr lang="en-US" smtClean="0"/>
              <a:pPr/>
              <a:t>4</a:t>
            </a:fld>
            <a:endParaRPr lang="en-US" dirty="0" smtClean="0"/>
          </a:p>
        </p:txBody>
      </p:sp>
      <p:pic>
        <p:nvPicPr>
          <p:cNvPr id="5" name="Picture 4"/>
          <p:cNvPicPr/>
          <p:nvPr/>
        </p:nvPicPr>
        <p:blipFill rotWithShape="1">
          <a:blip r:embed="rId2"/>
          <a:srcRect t="6602" r="17094"/>
          <a:stretch/>
        </p:blipFill>
        <p:spPr>
          <a:xfrm>
            <a:off x="279400" y="1143000"/>
            <a:ext cx="4927600" cy="4181792"/>
          </a:xfrm>
          <a:prstGeom prst="rect">
            <a:avLst/>
          </a:prstGeom>
          <a:ln>
            <a:noFill/>
          </a:ln>
          <a:effectLst/>
        </p:spPr>
      </p:pic>
      <p:cxnSp>
        <p:nvCxnSpPr>
          <p:cNvPr id="3" name="Straight Arrow Connector 2"/>
          <p:cNvCxnSpPr/>
          <p:nvPr/>
        </p:nvCxnSpPr>
        <p:spPr>
          <a:xfrm>
            <a:off x="3975100" y="2813050"/>
            <a:ext cx="0" cy="258048"/>
          </a:xfrm>
          <a:prstGeom prst="straightConnector1">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975100" y="3098800"/>
            <a:ext cx="0" cy="25804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34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Check Bit Timing</a:t>
            </a:r>
          </a:p>
        </p:txBody>
      </p:sp>
      <p:sp>
        <p:nvSpPr>
          <p:cNvPr id="10243" name="Rectangle 3"/>
          <p:cNvSpPr>
            <a:spLocks noGrp="1" noChangeArrowheads="1"/>
          </p:cNvSpPr>
          <p:nvPr>
            <p:ph idx="1"/>
          </p:nvPr>
        </p:nvSpPr>
        <p:spPr>
          <a:xfrm>
            <a:off x="5537201" y="943621"/>
            <a:ext cx="5024120" cy="4451339"/>
          </a:xfrm>
        </p:spPr>
        <p:txBody>
          <a:bodyPr/>
          <a:lstStyle/>
          <a:p>
            <a:r>
              <a:rPr lang="en-US" sz="1800" dirty="0" smtClean="0"/>
              <a:t>Measure the width of a dominant and recessive bit.  They should be similar in duration.</a:t>
            </a:r>
          </a:p>
          <a:p>
            <a:r>
              <a:rPr lang="en-US" sz="1800" dirty="0" smtClean="0"/>
              <a:t>If a bus is improperly terminated or if there is a lot of capacitive loading, the dominant-to-recessive edge can become much larger than the recessive-to-dominant edge.  This can result in dominant bits that last longer than recessive bits, which can degrade the system’s timing margin.</a:t>
            </a:r>
          </a:p>
        </p:txBody>
      </p:sp>
      <p:sp>
        <p:nvSpPr>
          <p:cNvPr id="10244" name="Slide Number Placeholder 3"/>
          <p:cNvSpPr>
            <a:spLocks noGrp="1"/>
          </p:cNvSpPr>
          <p:nvPr>
            <p:ph type="sldNum" sz="quarter" idx="10"/>
          </p:nvPr>
        </p:nvSpPr>
        <p:spPr/>
        <p:txBody>
          <a:bodyPr/>
          <a:lstStyle/>
          <a:p>
            <a:fld id="{8622773B-7332-4E92-84CF-34A277FF245B}" type="slidenum">
              <a:rPr lang="en-US" smtClean="0"/>
              <a:pPr/>
              <a:t>5</a:t>
            </a:fld>
            <a:endParaRPr lang="en-US" dirty="0" smtClean="0"/>
          </a:p>
        </p:txBody>
      </p:sp>
      <p:pic>
        <p:nvPicPr>
          <p:cNvPr id="5" name="Picture 4"/>
          <p:cNvPicPr/>
          <p:nvPr/>
        </p:nvPicPr>
        <p:blipFill rotWithShape="1">
          <a:blip r:embed="rId2"/>
          <a:srcRect t="6602" r="17094"/>
          <a:stretch/>
        </p:blipFill>
        <p:spPr>
          <a:xfrm>
            <a:off x="279400" y="1143000"/>
            <a:ext cx="4927600" cy="4181792"/>
          </a:xfrm>
          <a:prstGeom prst="rect">
            <a:avLst/>
          </a:prstGeom>
          <a:ln>
            <a:noFill/>
          </a:ln>
          <a:effectLst/>
        </p:spPr>
      </p:pic>
      <p:cxnSp>
        <p:nvCxnSpPr>
          <p:cNvPr id="3" name="Straight Arrow Connector 2"/>
          <p:cNvCxnSpPr/>
          <p:nvPr/>
        </p:nvCxnSpPr>
        <p:spPr>
          <a:xfrm>
            <a:off x="3284220" y="2972276"/>
            <a:ext cx="46736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51580" y="2972276"/>
            <a:ext cx="46736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694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 to Note</a:t>
            </a:r>
            <a:endParaRPr lang="en-US" dirty="0"/>
          </a:p>
        </p:txBody>
      </p:sp>
      <p:sp>
        <p:nvSpPr>
          <p:cNvPr id="3" name="Content Placeholder 2"/>
          <p:cNvSpPr>
            <a:spLocks noGrp="1"/>
          </p:cNvSpPr>
          <p:nvPr>
            <p:ph idx="1"/>
          </p:nvPr>
        </p:nvSpPr>
        <p:spPr/>
        <p:txBody>
          <a:bodyPr/>
          <a:lstStyle/>
          <a:p>
            <a:r>
              <a:rPr lang="en-US" sz="1600" dirty="0" smtClean="0"/>
              <a:t>When observing signals, be careful that the measurement set-up does not interfere with the signals themselves.  Ideally the CAN bus will be measured using high-impedance oscilloscope probes with active tips.  This avoids additional loading of the signal (e.g., due to 50-Ohm oscilloscope inputs) and avoids introducing a long “stub” (unterminated cable branch) to the bus.</a:t>
            </a:r>
          </a:p>
          <a:p>
            <a:r>
              <a:rPr lang="en-US" sz="1600" dirty="0" smtClean="0"/>
              <a:t>Some CAN buses will show ringing/oscillation following the dominant-to-recessive edges.  This is more common in non-ideal network topologies that feature several long stubs.  This can be tolerated to an extent by a CAN controller, since the ringing results in glitches in the early part of the recessive bit but the sampling occurs in the last quarter of the bit.  If the ringing lasts too long, though, bit errors can result.  Shortening stubs is the best solution, and implementing partial termination on the stubs (e.g., ~1 </a:t>
            </a:r>
            <a:r>
              <a:rPr lang="en-US" sz="1600" dirty="0" err="1" smtClean="0"/>
              <a:t>kOhm</a:t>
            </a:r>
            <a:r>
              <a:rPr lang="en-US" sz="1600" dirty="0" smtClean="0"/>
              <a:t> resistances) can help as well.</a:t>
            </a:r>
          </a:p>
          <a:p>
            <a:r>
              <a:rPr lang="en-US" sz="1600" dirty="0" smtClean="0"/>
              <a:t>During the beginning (arbitration) and end (acknowledgement) of a CAN frame, it is possible for multiple transceivers to drive dominant levels at the same time.  This tends to create dominant bits with increased amplitude.  The larger amplitude is expected and does not create a problem.</a:t>
            </a:r>
          </a:p>
          <a:p>
            <a:r>
              <a:rPr lang="en-US" sz="1600" dirty="0" smtClean="0"/>
              <a:t>The CAN controller should have transmit and receive error counters.  These can be read at each node to see whether communication is healthy, and if issues arise these counters can help indicate which node is problematic for the bus.</a:t>
            </a:r>
            <a:endParaRPr lang="en-US" sz="1600"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6</a:t>
            </a:fld>
            <a:endParaRPr lang="en-US"/>
          </a:p>
        </p:txBody>
      </p:sp>
    </p:spTree>
    <p:extLst>
      <p:ext uri="{BB962C8B-B14F-4D97-AF65-F5344CB8AC3E}">
        <p14:creationId xmlns:p14="http://schemas.microsoft.com/office/powerpoint/2010/main" val="3986605939"/>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932DBA67370243ABDD3AE309274712" ma:contentTypeVersion="3" ma:contentTypeDescription="Create a new document." ma:contentTypeScope="" ma:versionID="14ef1f9e3db04fc71a2fdd8cb656f525">
  <xsd:schema xmlns:xsd="http://www.w3.org/2001/XMLSchema" xmlns:xs="http://www.w3.org/2001/XMLSchema" xmlns:p="http://schemas.microsoft.com/office/2006/metadata/properties" targetNamespace="http://schemas.microsoft.com/office/2006/metadata/properties" ma:root="true" ma:fieldsID="64ba1065b76f35fb6c10687b9814b7e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2573FB-C275-4C9C-8A22-8C8DA3A5BDDC}">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527448B-75AE-4997-9F53-C9B718D95C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F74D3D4-A705-4540-9C8E-E04BD80B3F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1001</TotalTime>
  <Words>720</Words>
  <Application>Microsoft Office PowerPoint</Application>
  <PresentationFormat>Custom</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FinalPowerpoint</vt:lpstr>
      <vt:lpstr>Basic Check-out of a Controller Area Network (CAN) Bus</vt:lpstr>
      <vt:lpstr>ISO 11898-2 High Speed CAN Basic Waveforms</vt:lpstr>
      <vt:lpstr>Check VOD(Dominant)</vt:lpstr>
      <vt:lpstr>Check Recessive Voltages</vt:lpstr>
      <vt:lpstr>Check Bit Timing</vt:lpstr>
      <vt:lpstr>Other Items to Note</vt:lpstr>
    </vt:vector>
  </TitlesOfParts>
  <Company>Texas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Brollo, Clementina</dc:creator>
  <cp:lastModifiedBy>Windows User</cp:lastModifiedBy>
  <cp:revision>103</cp:revision>
  <dcterms:created xsi:type="dcterms:W3CDTF">2007-12-19T20:51:45Z</dcterms:created>
  <dcterms:modified xsi:type="dcterms:W3CDTF">2017-07-14T18:26:12Z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0x01010069932DBA67370243ABDD3AE309274712</vt:lpwstr>
  </property>
</Properties>
</file>