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83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09D2CF55-B796-42A4-AA28-972891E0C69C}" type="datetimeFigureOut">
              <a:rPr lang="en-US" smtClean="0"/>
              <a:pPr/>
              <a:t>9/28/2020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1A9BB97-46C4-46CE-8BA5-BF4A5DEDD415}"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09D2CF55-B796-42A4-AA28-972891E0C69C}" type="datetimeFigureOut">
              <a:rPr lang="en-US" smtClean="0"/>
              <a:pPr/>
              <a:t>9/28/2020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1A9BB97-46C4-46CE-8BA5-BF4A5DEDD415}"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09D2CF55-B796-42A4-AA28-972891E0C69C}" type="datetimeFigureOut">
              <a:rPr lang="en-US" smtClean="0"/>
              <a:pPr/>
              <a:t>9/28/2020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1A9BB97-46C4-46CE-8BA5-BF4A5DEDD415}"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09D2CF55-B796-42A4-AA28-972891E0C69C}" type="datetimeFigureOut">
              <a:rPr lang="en-US" smtClean="0"/>
              <a:pPr/>
              <a:t>9/28/2020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1A9BB97-46C4-46CE-8BA5-BF4A5DEDD415}"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D2CF55-B796-42A4-AA28-972891E0C69C}" type="datetimeFigureOut">
              <a:rPr lang="en-US" smtClean="0"/>
              <a:pPr/>
              <a:t>9/28/2020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1A9BB97-46C4-46CE-8BA5-BF4A5DEDD415}"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09D2CF55-B796-42A4-AA28-972891E0C69C}" type="datetimeFigureOut">
              <a:rPr lang="en-US" smtClean="0"/>
              <a:pPr/>
              <a:t>9/28/2020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1A9BB97-46C4-46CE-8BA5-BF4A5DEDD415}"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09D2CF55-B796-42A4-AA28-972891E0C69C}" type="datetimeFigureOut">
              <a:rPr lang="en-US" smtClean="0"/>
              <a:pPr/>
              <a:t>9/28/2020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1A9BB97-46C4-46CE-8BA5-BF4A5DEDD415}"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09D2CF55-B796-42A4-AA28-972891E0C69C}" type="datetimeFigureOut">
              <a:rPr lang="en-US" smtClean="0"/>
              <a:pPr/>
              <a:t>9/28/2020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1A9BB97-46C4-46CE-8BA5-BF4A5DEDD415}"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D2CF55-B796-42A4-AA28-972891E0C69C}" type="datetimeFigureOut">
              <a:rPr lang="en-US" smtClean="0"/>
              <a:pPr/>
              <a:t>9/28/2020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1A9BB97-46C4-46CE-8BA5-BF4A5DEDD415}"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9D2CF55-B796-42A4-AA28-972891E0C69C}" type="datetimeFigureOut">
              <a:rPr lang="en-US" smtClean="0"/>
              <a:pPr/>
              <a:t>9/28/2020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1A9BB97-46C4-46CE-8BA5-BF4A5DEDD415}"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9D2CF55-B796-42A4-AA28-972891E0C69C}" type="datetimeFigureOut">
              <a:rPr lang="en-US" smtClean="0"/>
              <a:pPr/>
              <a:t>9/28/2020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1A9BB97-46C4-46CE-8BA5-BF4A5DEDD415}"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D2CF55-B796-42A4-AA28-972891E0C69C}" type="datetimeFigureOut">
              <a:rPr lang="en-US" smtClean="0"/>
              <a:pPr/>
              <a:t>9/28/2020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A9BB97-46C4-46CE-8BA5-BF4A5DEDD415}"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7AC80F8-3771-4957-B913-AF399A679E54}"/>
              </a:ext>
            </a:extLst>
          </p:cNvPr>
          <p:cNvSpPr/>
          <p:nvPr/>
        </p:nvSpPr>
        <p:spPr>
          <a:xfrm>
            <a:off x="647564" y="874661"/>
            <a:ext cx="7848872" cy="2031325"/>
          </a:xfrm>
          <a:prstGeom prst="rect">
            <a:avLst/>
          </a:prstGeom>
        </p:spPr>
        <p:txBody>
          <a:bodyPr wrap="square">
            <a:spAutoFit/>
          </a:bodyPr>
          <a:lstStyle/>
          <a:p>
            <a:pPr indent="365760">
              <a:spcBef>
                <a:spcPts val="600"/>
              </a:spcBef>
            </a:pPr>
            <a:r>
              <a:rPr lang="en-US" dirty="0">
                <a:latin typeface="Calibri" panose="020F0502020204030204" pitchFamily="34" charset="0"/>
                <a:ea typeface="Times New Roman" panose="02020603050405020304" pitchFamily="18" charset="0"/>
              </a:rPr>
              <a:t>The fire loop protocol is a master-slave, half-duplex and bit oriented protocol. Panel loop card is master and devices act as slaves. Loop card uses different voltage ranges called voltage pulse code modulation (PCM) to send 1 and 0. Devices consume current responding with 1 and 0. Loop card also provides power to devices on two wire bus. Devices have charging capacitor that charges during idle time or startup time. Based on charging, startup time is typically delayed to run loop bus.</a:t>
            </a:r>
            <a:endParaRPr lang="en-US" dirty="0">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289A130B-C84E-4F10-8A64-160865933B5C}"/>
              </a:ext>
            </a:extLst>
          </p:cNvPr>
          <p:cNvSpPr txBox="1"/>
          <p:nvPr/>
        </p:nvSpPr>
        <p:spPr>
          <a:xfrm>
            <a:off x="672117" y="505329"/>
            <a:ext cx="1414746" cy="369332"/>
          </a:xfrm>
          <a:prstGeom prst="rect">
            <a:avLst/>
          </a:prstGeom>
          <a:noFill/>
        </p:spPr>
        <p:txBody>
          <a:bodyPr wrap="none" rtlCol="0">
            <a:spAutoFit/>
          </a:bodyPr>
          <a:lstStyle/>
          <a:p>
            <a:r>
              <a:rPr lang="en-US" dirty="0"/>
              <a:t>Introduction:</a:t>
            </a:r>
          </a:p>
        </p:txBody>
      </p:sp>
      <p:sp>
        <p:nvSpPr>
          <p:cNvPr id="9" name="TextBox 8">
            <a:extLst>
              <a:ext uri="{FF2B5EF4-FFF2-40B4-BE49-F238E27FC236}">
                <a16:creationId xmlns:a16="http://schemas.microsoft.com/office/drawing/2014/main" id="{39B7A0F7-3A54-45D8-A89F-146F00B1F4C6}"/>
              </a:ext>
            </a:extLst>
          </p:cNvPr>
          <p:cNvSpPr txBox="1"/>
          <p:nvPr/>
        </p:nvSpPr>
        <p:spPr>
          <a:xfrm>
            <a:off x="1331640" y="5661248"/>
            <a:ext cx="3773405" cy="369332"/>
          </a:xfrm>
          <a:prstGeom prst="rect">
            <a:avLst/>
          </a:prstGeom>
          <a:noFill/>
        </p:spPr>
        <p:txBody>
          <a:bodyPr wrap="none" rtlCol="0">
            <a:spAutoFit/>
          </a:bodyPr>
          <a:lstStyle/>
          <a:p>
            <a:r>
              <a:rPr lang="en-US" dirty="0"/>
              <a:t>High Level Block Diagram of loop card.</a:t>
            </a:r>
          </a:p>
        </p:txBody>
      </p:sp>
      <p:grpSp>
        <p:nvGrpSpPr>
          <p:cNvPr id="13" name="Group 12">
            <a:extLst>
              <a:ext uri="{FF2B5EF4-FFF2-40B4-BE49-F238E27FC236}">
                <a16:creationId xmlns:a16="http://schemas.microsoft.com/office/drawing/2014/main" id="{803C5D0C-5564-405B-8B2F-9300BE881325}"/>
              </a:ext>
            </a:extLst>
          </p:cNvPr>
          <p:cNvGrpSpPr/>
          <p:nvPr/>
        </p:nvGrpSpPr>
        <p:grpSpPr>
          <a:xfrm>
            <a:off x="971600" y="3072199"/>
            <a:ext cx="8234154" cy="2373025"/>
            <a:chOff x="971600" y="3072199"/>
            <a:chExt cx="8234154" cy="2373025"/>
          </a:xfrm>
        </p:grpSpPr>
        <p:grpSp>
          <p:nvGrpSpPr>
            <p:cNvPr id="5" name="Group 4">
              <a:extLst>
                <a:ext uri="{FF2B5EF4-FFF2-40B4-BE49-F238E27FC236}">
                  <a16:creationId xmlns:a16="http://schemas.microsoft.com/office/drawing/2014/main" id="{E86FB56A-A728-471E-BC37-CE1B4BAD2390}"/>
                </a:ext>
              </a:extLst>
            </p:cNvPr>
            <p:cNvGrpSpPr/>
            <p:nvPr/>
          </p:nvGrpSpPr>
          <p:grpSpPr>
            <a:xfrm>
              <a:off x="971600" y="3072199"/>
              <a:ext cx="6296025" cy="2373025"/>
              <a:chOff x="1979712" y="1282219"/>
              <a:chExt cx="6296025" cy="3448050"/>
            </a:xfrm>
          </p:grpSpPr>
          <p:pic>
            <p:nvPicPr>
              <p:cNvPr id="4" name="Picture 3">
                <a:extLst>
                  <a:ext uri="{FF2B5EF4-FFF2-40B4-BE49-F238E27FC236}">
                    <a16:creationId xmlns:a16="http://schemas.microsoft.com/office/drawing/2014/main" id="{5DEB8471-F219-41D0-B2C9-7E020002389A}"/>
                  </a:ext>
                </a:extLst>
              </p:cNvPr>
              <p:cNvPicPr>
                <a:picLocks noChangeAspect="1"/>
              </p:cNvPicPr>
              <p:nvPr/>
            </p:nvPicPr>
            <p:blipFill>
              <a:blip r:embed="rId2"/>
              <a:stretch>
                <a:fillRect/>
              </a:stretch>
            </p:blipFill>
            <p:spPr>
              <a:xfrm>
                <a:off x="1979712" y="1282219"/>
                <a:ext cx="6296025" cy="3448050"/>
              </a:xfrm>
              <a:prstGeom prst="rect">
                <a:avLst/>
              </a:prstGeom>
              <a:ln w="3175">
                <a:solidFill>
                  <a:schemeClr val="tx1"/>
                </a:solidFill>
              </a:ln>
            </p:spPr>
          </p:pic>
          <p:sp>
            <p:nvSpPr>
              <p:cNvPr id="3" name="TextBox 2">
                <a:extLst>
                  <a:ext uri="{FF2B5EF4-FFF2-40B4-BE49-F238E27FC236}">
                    <a16:creationId xmlns:a16="http://schemas.microsoft.com/office/drawing/2014/main" id="{61026B81-DB16-4EEF-B2ED-D52C570ED1AE}"/>
                  </a:ext>
                </a:extLst>
              </p:cNvPr>
              <p:cNvSpPr txBox="1"/>
              <p:nvPr/>
            </p:nvSpPr>
            <p:spPr>
              <a:xfrm>
                <a:off x="2153669" y="2349356"/>
                <a:ext cx="1096262" cy="1477328"/>
              </a:xfrm>
              <a:prstGeom prst="rect">
                <a:avLst/>
              </a:prstGeom>
              <a:noFill/>
              <a:ln w="3175">
                <a:solidFill>
                  <a:schemeClr val="tx1"/>
                </a:solidFill>
              </a:ln>
            </p:spPr>
            <p:txBody>
              <a:bodyPr wrap="none" rtlCol="0">
                <a:spAutoFit/>
              </a:bodyPr>
              <a:lstStyle/>
              <a:p>
                <a:endParaRPr lang="en-US" dirty="0"/>
              </a:p>
              <a:p>
                <a:r>
                  <a:rPr lang="en-US" dirty="0"/>
                  <a:t>Processor</a:t>
                </a:r>
              </a:p>
              <a:p>
                <a:endParaRPr lang="en-US" dirty="0"/>
              </a:p>
              <a:p>
                <a:endParaRPr lang="en-US" dirty="0"/>
              </a:p>
              <a:p>
                <a:endParaRPr lang="en-US" dirty="0"/>
              </a:p>
            </p:txBody>
          </p:sp>
          <p:sp>
            <p:nvSpPr>
              <p:cNvPr id="50" name="TextBox 49">
                <a:extLst>
                  <a:ext uri="{FF2B5EF4-FFF2-40B4-BE49-F238E27FC236}">
                    <a16:creationId xmlns:a16="http://schemas.microsoft.com/office/drawing/2014/main" id="{4E5820A4-29E4-4E02-B851-D2DF56FD7E2E}"/>
                  </a:ext>
                </a:extLst>
              </p:cNvPr>
              <p:cNvSpPr txBox="1"/>
              <p:nvPr/>
            </p:nvSpPr>
            <p:spPr>
              <a:xfrm>
                <a:off x="3477854" y="2349318"/>
                <a:ext cx="1094146" cy="923330"/>
              </a:xfrm>
              <a:prstGeom prst="rect">
                <a:avLst/>
              </a:prstGeom>
              <a:noFill/>
              <a:ln w="3175">
                <a:solidFill>
                  <a:schemeClr val="tx1"/>
                </a:solidFill>
              </a:ln>
            </p:spPr>
            <p:txBody>
              <a:bodyPr wrap="none" rtlCol="0">
                <a:spAutoFit/>
              </a:bodyPr>
              <a:lstStyle/>
              <a:p>
                <a:r>
                  <a:rPr lang="en-US" dirty="0"/>
                  <a:t>Analog </a:t>
                </a:r>
              </a:p>
              <a:p>
                <a:r>
                  <a:rPr lang="en-US" dirty="0"/>
                  <a:t>Front End</a:t>
                </a:r>
              </a:p>
              <a:p>
                <a:r>
                  <a:rPr lang="en-US" dirty="0"/>
                  <a:t> Circuit</a:t>
                </a:r>
              </a:p>
            </p:txBody>
          </p:sp>
          <p:cxnSp>
            <p:nvCxnSpPr>
              <p:cNvPr id="8" name="Connector: Elbow 7">
                <a:extLst>
                  <a:ext uri="{FF2B5EF4-FFF2-40B4-BE49-F238E27FC236}">
                    <a16:creationId xmlns:a16="http://schemas.microsoft.com/office/drawing/2014/main" id="{3EB45178-7E17-4A4D-9FAB-50F0BCBAF39F}"/>
                  </a:ext>
                </a:extLst>
              </p:cNvPr>
              <p:cNvCxnSpPr>
                <a:cxnSpLocks/>
                <a:stCxn id="3" idx="3"/>
                <a:endCxn id="50" idx="1"/>
              </p:cNvCxnSpPr>
              <p:nvPr/>
            </p:nvCxnSpPr>
            <p:spPr>
              <a:xfrm flipV="1">
                <a:off x="3249931" y="2810983"/>
                <a:ext cx="227923" cy="277037"/>
              </a:xfrm>
              <a:prstGeom prst="bentConnector3">
                <a:avLst/>
              </a:prstGeom>
              <a:ln>
                <a:headEnd type="triangle"/>
                <a:tailEnd type="triangle"/>
              </a:ln>
            </p:spPr>
            <p:style>
              <a:lnRef idx="1">
                <a:schemeClr val="accent1"/>
              </a:lnRef>
              <a:fillRef idx="0">
                <a:schemeClr val="accent1"/>
              </a:fillRef>
              <a:effectRef idx="0">
                <a:schemeClr val="accent1"/>
              </a:effectRef>
              <a:fontRef idx="minor">
                <a:schemeClr val="tx1"/>
              </a:fontRef>
            </p:style>
          </p:cxnSp>
        </p:grpSp>
        <p:sp>
          <p:nvSpPr>
            <p:cNvPr id="10" name="TextBox 9">
              <a:extLst>
                <a:ext uri="{FF2B5EF4-FFF2-40B4-BE49-F238E27FC236}">
                  <a16:creationId xmlns:a16="http://schemas.microsoft.com/office/drawing/2014/main" id="{0655B470-C3D2-40F4-A6B5-AD701F0B58D4}"/>
                </a:ext>
              </a:extLst>
            </p:cNvPr>
            <p:cNvSpPr txBox="1"/>
            <p:nvPr/>
          </p:nvSpPr>
          <p:spPr>
            <a:xfrm>
              <a:off x="7483808" y="4347386"/>
              <a:ext cx="1721946" cy="923330"/>
            </a:xfrm>
            <a:prstGeom prst="rect">
              <a:avLst/>
            </a:prstGeom>
            <a:noFill/>
          </p:spPr>
          <p:txBody>
            <a:bodyPr wrap="none" rtlCol="0">
              <a:spAutoFit/>
            </a:bodyPr>
            <a:lstStyle/>
            <a:p>
              <a:r>
                <a:rPr lang="en-US" dirty="0"/>
                <a:t>Smoke or</a:t>
              </a:r>
            </a:p>
            <a:p>
              <a:r>
                <a:rPr lang="en-US" dirty="0"/>
                <a:t> heat sensors</a:t>
              </a:r>
            </a:p>
            <a:p>
              <a:r>
                <a:rPr lang="en-US" dirty="0"/>
                <a:t>(251 or 511 </a:t>
              </a:r>
              <a:r>
                <a:rPr lang="en-US" dirty="0" err="1"/>
                <a:t>nos</a:t>
              </a:r>
              <a:r>
                <a:rPr lang="en-US" dirty="0"/>
                <a:t>)</a:t>
              </a:r>
            </a:p>
          </p:txBody>
        </p:sp>
        <p:cxnSp>
          <p:nvCxnSpPr>
            <p:cNvPr id="12" name="Straight Arrow Connector 11">
              <a:extLst>
                <a:ext uri="{FF2B5EF4-FFF2-40B4-BE49-F238E27FC236}">
                  <a16:creationId xmlns:a16="http://schemas.microsoft.com/office/drawing/2014/main" id="{6D96D4A8-F508-4690-8836-D912D162FAE7}"/>
                </a:ext>
              </a:extLst>
            </p:cNvPr>
            <p:cNvCxnSpPr>
              <a:cxnSpLocks/>
              <a:stCxn id="10" idx="1"/>
            </p:cNvCxnSpPr>
            <p:nvPr/>
          </p:nvCxnSpPr>
          <p:spPr>
            <a:xfrm flipH="1" flipV="1">
              <a:off x="6691642" y="4581129"/>
              <a:ext cx="792166" cy="2279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153862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C8667C9-FB7A-4846-8B94-69B99AA0C51F}"/>
              </a:ext>
            </a:extLst>
          </p:cNvPr>
          <p:cNvPicPr>
            <a:picLocks noChangeAspect="1"/>
          </p:cNvPicPr>
          <p:nvPr/>
        </p:nvPicPr>
        <p:blipFill>
          <a:blip r:embed="rId2"/>
          <a:stretch>
            <a:fillRect/>
          </a:stretch>
        </p:blipFill>
        <p:spPr>
          <a:xfrm>
            <a:off x="683568" y="764704"/>
            <a:ext cx="4657725" cy="1304925"/>
          </a:xfrm>
          <a:prstGeom prst="rect">
            <a:avLst/>
          </a:prstGeom>
        </p:spPr>
      </p:pic>
      <p:pic>
        <p:nvPicPr>
          <p:cNvPr id="6" name="Picture 5">
            <a:extLst>
              <a:ext uri="{FF2B5EF4-FFF2-40B4-BE49-F238E27FC236}">
                <a16:creationId xmlns:a16="http://schemas.microsoft.com/office/drawing/2014/main" id="{A2954C49-7F1E-439C-A545-5C5417418E0D}"/>
              </a:ext>
            </a:extLst>
          </p:cNvPr>
          <p:cNvPicPr>
            <a:picLocks noChangeAspect="1"/>
          </p:cNvPicPr>
          <p:nvPr/>
        </p:nvPicPr>
        <p:blipFill>
          <a:blip r:embed="rId3"/>
          <a:stretch>
            <a:fillRect/>
          </a:stretch>
        </p:blipFill>
        <p:spPr>
          <a:xfrm>
            <a:off x="5341293" y="2202552"/>
            <a:ext cx="3487960" cy="3267477"/>
          </a:xfrm>
          <a:prstGeom prst="rect">
            <a:avLst/>
          </a:prstGeom>
        </p:spPr>
      </p:pic>
      <p:sp>
        <p:nvSpPr>
          <p:cNvPr id="7" name="TextBox 6">
            <a:extLst>
              <a:ext uri="{FF2B5EF4-FFF2-40B4-BE49-F238E27FC236}">
                <a16:creationId xmlns:a16="http://schemas.microsoft.com/office/drawing/2014/main" id="{6FC2B02C-70E6-4F65-ABCA-D7360C3FFF6E}"/>
              </a:ext>
            </a:extLst>
          </p:cNvPr>
          <p:cNvSpPr txBox="1"/>
          <p:nvPr/>
        </p:nvSpPr>
        <p:spPr>
          <a:xfrm>
            <a:off x="657265" y="476417"/>
            <a:ext cx="2147191" cy="369332"/>
          </a:xfrm>
          <a:prstGeom prst="rect">
            <a:avLst/>
          </a:prstGeom>
          <a:noFill/>
        </p:spPr>
        <p:txBody>
          <a:bodyPr wrap="none" rtlCol="0">
            <a:spAutoFit/>
          </a:bodyPr>
          <a:lstStyle/>
          <a:p>
            <a:r>
              <a:rPr lang="en-US" dirty="0"/>
              <a:t>Sensor Power Supply</a:t>
            </a:r>
          </a:p>
        </p:txBody>
      </p:sp>
      <p:sp>
        <p:nvSpPr>
          <p:cNvPr id="8" name="TextBox 7">
            <a:extLst>
              <a:ext uri="{FF2B5EF4-FFF2-40B4-BE49-F238E27FC236}">
                <a16:creationId xmlns:a16="http://schemas.microsoft.com/office/drawing/2014/main" id="{877A4981-7CB8-43DF-A613-705BC6FF2259}"/>
              </a:ext>
            </a:extLst>
          </p:cNvPr>
          <p:cNvSpPr txBox="1"/>
          <p:nvPr/>
        </p:nvSpPr>
        <p:spPr>
          <a:xfrm>
            <a:off x="5341293" y="5470029"/>
            <a:ext cx="2841034" cy="369332"/>
          </a:xfrm>
          <a:prstGeom prst="rect">
            <a:avLst/>
          </a:prstGeom>
          <a:noFill/>
        </p:spPr>
        <p:txBody>
          <a:bodyPr wrap="none" rtlCol="0">
            <a:spAutoFit/>
          </a:bodyPr>
          <a:lstStyle/>
          <a:p>
            <a:r>
              <a:rPr lang="en-US" dirty="0"/>
              <a:t>Line Resistance/Sensor Load</a:t>
            </a:r>
          </a:p>
        </p:txBody>
      </p:sp>
      <p:pic>
        <p:nvPicPr>
          <p:cNvPr id="10" name="Picture 9">
            <a:extLst>
              <a:ext uri="{FF2B5EF4-FFF2-40B4-BE49-F238E27FC236}">
                <a16:creationId xmlns:a16="http://schemas.microsoft.com/office/drawing/2014/main" id="{56141BA3-5DF4-4FCE-A354-679025284C55}"/>
              </a:ext>
            </a:extLst>
          </p:cNvPr>
          <p:cNvPicPr>
            <a:picLocks noChangeAspect="1"/>
          </p:cNvPicPr>
          <p:nvPr/>
        </p:nvPicPr>
        <p:blipFill>
          <a:blip r:embed="rId4"/>
          <a:stretch>
            <a:fillRect/>
          </a:stretch>
        </p:blipFill>
        <p:spPr>
          <a:xfrm>
            <a:off x="827584" y="2924944"/>
            <a:ext cx="3960440" cy="2409825"/>
          </a:xfrm>
          <a:prstGeom prst="rect">
            <a:avLst/>
          </a:prstGeom>
        </p:spPr>
      </p:pic>
      <p:sp>
        <p:nvSpPr>
          <p:cNvPr id="11" name="TextBox 10">
            <a:extLst>
              <a:ext uri="{FF2B5EF4-FFF2-40B4-BE49-F238E27FC236}">
                <a16:creationId xmlns:a16="http://schemas.microsoft.com/office/drawing/2014/main" id="{6DCC2E75-6BA5-4CDA-BBE2-0D13BDC83FDA}"/>
              </a:ext>
            </a:extLst>
          </p:cNvPr>
          <p:cNvSpPr txBox="1"/>
          <p:nvPr/>
        </p:nvSpPr>
        <p:spPr>
          <a:xfrm>
            <a:off x="5493693" y="5622429"/>
            <a:ext cx="2841034" cy="369332"/>
          </a:xfrm>
          <a:prstGeom prst="rect">
            <a:avLst/>
          </a:prstGeom>
          <a:noFill/>
        </p:spPr>
        <p:txBody>
          <a:bodyPr wrap="none" rtlCol="0">
            <a:spAutoFit/>
          </a:bodyPr>
          <a:lstStyle/>
          <a:p>
            <a:r>
              <a:rPr lang="en-US" dirty="0"/>
              <a:t>Line Resistance/Sensor Load</a:t>
            </a:r>
          </a:p>
        </p:txBody>
      </p:sp>
      <p:sp>
        <p:nvSpPr>
          <p:cNvPr id="12" name="TextBox 11">
            <a:extLst>
              <a:ext uri="{FF2B5EF4-FFF2-40B4-BE49-F238E27FC236}">
                <a16:creationId xmlns:a16="http://schemas.microsoft.com/office/drawing/2014/main" id="{B95FE0F8-1A83-4C0A-ADD2-E4DAA7C12C8F}"/>
              </a:ext>
            </a:extLst>
          </p:cNvPr>
          <p:cNvSpPr txBox="1"/>
          <p:nvPr/>
        </p:nvSpPr>
        <p:spPr>
          <a:xfrm>
            <a:off x="1707871" y="5391063"/>
            <a:ext cx="968663" cy="369332"/>
          </a:xfrm>
          <a:prstGeom prst="rect">
            <a:avLst/>
          </a:prstGeom>
          <a:noFill/>
        </p:spPr>
        <p:txBody>
          <a:bodyPr wrap="none" rtlCol="0">
            <a:spAutoFit/>
          </a:bodyPr>
          <a:lstStyle/>
          <a:p>
            <a:r>
              <a:rPr lang="en-US" dirty="0"/>
              <a:t>Protocol</a:t>
            </a:r>
          </a:p>
        </p:txBody>
      </p:sp>
    </p:spTree>
    <p:extLst>
      <p:ext uri="{BB962C8B-B14F-4D97-AF65-F5344CB8AC3E}">
        <p14:creationId xmlns:p14="http://schemas.microsoft.com/office/powerpoint/2010/main" val="2640442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42954361-643B-4060-B90C-00A088138610}"/>
              </a:ext>
            </a:extLst>
          </p:cNvPr>
          <p:cNvGraphicFramePr>
            <a:graphicFrameLocks noGrp="1"/>
          </p:cNvGraphicFramePr>
          <p:nvPr>
            <p:extLst>
              <p:ext uri="{D42A27DB-BD31-4B8C-83A1-F6EECF244321}">
                <p14:modId xmlns:p14="http://schemas.microsoft.com/office/powerpoint/2010/main" val="395899712"/>
              </p:ext>
            </p:extLst>
          </p:nvPr>
        </p:nvGraphicFramePr>
        <p:xfrm>
          <a:off x="683568" y="1772816"/>
          <a:ext cx="6283325" cy="2743200"/>
        </p:xfrm>
        <a:graphic>
          <a:graphicData uri="http://schemas.openxmlformats.org/drawingml/2006/table">
            <a:tbl>
              <a:tblPr firstRow="1" firstCol="1" bandRow="1">
                <a:tableStyleId>{5C22544A-7EE6-4342-B048-85BDC9FD1C3A}</a:tableStyleId>
              </a:tblPr>
              <a:tblGrid>
                <a:gridCol w="469900">
                  <a:extLst>
                    <a:ext uri="{9D8B030D-6E8A-4147-A177-3AD203B41FA5}">
                      <a16:colId xmlns:a16="http://schemas.microsoft.com/office/drawing/2014/main" val="4072087288"/>
                    </a:ext>
                  </a:extLst>
                </a:gridCol>
                <a:gridCol w="2670175">
                  <a:extLst>
                    <a:ext uri="{9D8B030D-6E8A-4147-A177-3AD203B41FA5}">
                      <a16:colId xmlns:a16="http://schemas.microsoft.com/office/drawing/2014/main" val="639811154"/>
                    </a:ext>
                  </a:extLst>
                </a:gridCol>
                <a:gridCol w="3143250">
                  <a:extLst>
                    <a:ext uri="{9D8B030D-6E8A-4147-A177-3AD203B41FA5}">
                      <a16:colId xmlns:a16="http://schemas.microsoft.com/office/drawing/2014/main" val="3910592532"/>
                    </a:ext>
                  </a:extLst>
                </a:gridCol>
              </a:tblGrid>
              <a:tr h="182880">
                <a:tc>
                  <a:txBody>
                    <a:bodyPr/>
                    <a:lstStyle/>
                    <a:p>
                      <a:pPr marL="0" marR="0">
                        <a:spcBef>
                          <a:spcPts val="0"/>
                        </a:spcBef>
                        <a:spcAft>
                          <a:spcPts val="0"/>
                        </a:spcAft>
                      </a:pPr>
                      <a:r>
                        <a:rPr lang="en-US" sz="1100">
                          <a:effectLst/>
                        </a:rPr>
                        <a:t>Fault </a:t>
                      </a:r>
                      <a:endParaRPr lang="en-US" sz="11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100">
                          <a:effectLst/>
                        </a:rPr>
                        <a:t>Class B</a:t>
                      </a:r>
                      <a:endParaRPr lang="en-US" sz="11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100">
                          <a:effectLst/>
                        </a:rPr>
                        <a:t>Class A</a:t>
                      </a:r>
                      <a:endParaRPr lang="en-US" sz="1100">
                        <a:effectLst/>
                        <a:latin typeface="Times New Roman" panose="02020603050405020304" pitchFamily="18" charset="0"/>
                        <a:ea typeface="Times New Roman" panose="02020603050405020304" pitchFamily="18" charset="0"/>
                      </a:endParaRPr>
                    </a:p>
                  </a:txBody>
                  <a:tcPr marL="68580" marR="68580" marT="0" marB="0" anchor="b"/>
                </a:tc>
                <a:extLst>
                  <a:ext uri="{0D108BD9-81ED-4DB2-BD59-A6C34878D82A}">
                    <a16:rowId xmlns:a16="http://schemas.microsoft.com/office/drawing/2014/main" val="2710878783"/>
                  </a:ext>
                </a:extLst>
              </a:tr>
              <a:tr h="182880">
                <a:tc>
                  <a:txBody>
                    <a:bodyPr/>
                    <a:lstStyle/>
                    <a:p>
                      <a:pPr marL="0" marR="0" algn="r">
                        <a:spcBef>
                          <a:spcPts val="0"/>
                        </a:spcBef>
                        <a:spcAft>
                          <a:spcPts val="0"/>
                        </a:spcAft>
                      </a:pPr>
                      <a:r>
                        <a:rPr lang="en-US" sz="1100">
                          <a:effectLst/>
                        </a:rPr>
                        <a:t>1</a:t>
                      </a:r>
                      <a:endParaRPr lang="en-US" sz="11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100">
                          <a:effectLst/>
                        </a:rPr>
                        <a:t>Short between B+ and B-</a:t>
                      </a:r>
                      <a:endParaRPr lang="en-US" sz="11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100">
                          <a:effectLst/>
                        </a:rPr>
                        <a:t>Short between B+ and B-</a:t>
                      </a:r>
                      <a:endParaRPr lang="en-US" sz="1100">
                        <a:effectLst/>
                        <a:latin typeface="Times New Roman" panose="02020603050405020304" pitchFamily="18" charset="0"/>
                        <a:ea typeface="Times New Roman" panose="02020603050405020304" pitchFamily="18" charset="0"/>
                      </a:endParaRPr>
                    </a:p>
                  </a:txBody>
                  <a:tcPr marL="68580" marR="68580" marT="0" marB="0" anchor="b"/>
                </a:tc>
                <a:extLst>
                  <a:ext uri="{0D108BD9-81ED-4DB2-BD59-A6C34878D82A}">
                    <a16:rowId xmlns:a16="http://schemas.microsoft.com/office/drawing/2014/main" val="508341695"/>
                  </a:ext>
                </a:extLst>
              </a:tr>
              <a:tr h="182880">
                <a:tc>
                  <a:txBody>
                    <a:bodyPr/>
                    <a:lstStyle/>
                    <a:p>
                      <a:pPr marL="0" marR="0" algn="r">
                        <a:spcBef>
                          <a:spcPts val="0"/>
                        </a:spcBef>
                        <a:spcAft>
                          <a:spcPts val="0"/>
                        </a:spcAft>
                      </a:pPr>
                      <a:r>
                        <a:rPr lang="en-US" sz="1100">
                          <a:effectLst/>
                        </a:rPr>
                        <a:t>2</a:t>
                      </a:r>
                      <a:endParaRPr lang="en-US" sz="11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100">
                          <a:effectLst/>
                        </a:rPr>
                        <a:t>Ground Fault B+ and Earth</a:t>
                      </a:r>
                      <a:endParaRPr lang="en-US" sz="11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100">
                          <a:effectLst/>
                        </a:rPr>
                        <a:t>Ground Fault B+ and Earth</a:t>
                      </a:r>
                      <a:endParaRPr lang="en-US" sz="1100">
                        <a:effectLst/>
                        <a:latin typeface="Times New Roman" panose="02020603050405020304" pitchFamily="18" charset="0"/>
                        <a:ea typeface="Times New Roman" panose="02020603050405020304" pitchFamily="18" charset="0"/>
                      </a:endParaRPr>
                    </a:p>
                  </a:txBody>
                  <a:tcPr marL="68580" marR="68580" marT="0" marB="0" anchor="b"/>
                </a:tc>
                <a:extLst>
                  <a:ext uri="{0D108BD9-81ED-4DB2-BD59-A6C34878D82A}">
                    <a16:rowId xmlns:a16="http://schemas.microsoft.com/office/drawing/2014/main" val="458450131"/>
                  </a:ext>
                </a:extLst>
              </a:tr>
              <a:tr h="182880">
                <a:tc>
                  <a:txBody>
                    <a:bodyPr/>
                    <a:lstStyle/>
                    <a:p>
                      <a:pPr marL="0" marR="0" algn="r">
                        <a:spcBef>
                          <a:spcPts val="0"/>
                        </a:spcBef>
                        <a:spcAft>
                          <a:spcPts val="0"/>
                        </a:spcAft>
                      </a:pPr>
                      <a:r>
                        <a:rPr lang="en-US" sz="1100">
                          <a:effectLst/>
                        </a:rPr>
                        <a:t>3</a:t>
                      </a:r>
                      <a:endParaRPr lang="en-US" sz="11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100">
                          <a:effectLst/>
                        </a:rPr>
                        <a:t>Ground Fault B- and Earth</a:t>
                      </a:r>
                      <a:endParaRPr lang="en-US" sz="11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100">
                          <a:effectLst/>
                        </a:rPr>
                        <a:t>Ground Fault B- and Earth</a:t>
                      </a:r>
                      <a:endParaRPr lang="en-US" sz="1100">
                        <a:effectLst/>
                        <a:latin typeface="Times New Roman" panose="02020603050405020304" pitchFamily="18" charset="0"/>
                        <a:ea typeface="Times New Roman" panose="02020603050405020304" pitchFamily="18" charset="0"/>
                      </a:endParaRPr>
                    </a:p>
                  </a:txBody>
                  <a:tcPr marL="68580" marR="68580" marT="0" marB="0" anchor="b"/>
                </a:tc>
                <a:extLst>
                  <a:ext uri="{0D108BD9-81ED-4DB2-BD59-A6C34878D82A}">
                    <a16:rowId xmlns:a16="http://schemas.microsoft.com/office/drawing/2014/main" val="1951681229"/>
                  </a:ext>
                </a:extLst>
              </a:tr>
              <a:tr h="365760">
                <a:tc>
                  <a:txBody>
                    <a:bodyPr/>
                    <a:lstStyle/>
                    <a:p>
                      <a:pPr marL="0" marR="0" algn="r">
                        <a:spcBef>
                          <a:spcPts val="0"/>
                        </a:spcBef>
                        <a:spcAft>
                          <a:spcPts val="0"/>
                        </a:spcAft>
                      </a:pPr>
                      <a:r>
                        <a:rPr lang="en-US" sz="1100">
                          <a:effectLst/>
                        </a:rPr>
                        <a:t>4</a:t>
                      </a:r>
                      <a:endParaRPr lang="en-US" sz="11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100">
                          <a:effectLst/>
                        </a:rPr>
                        <a:t>Resistive short between B+ and B-</a:t>
                      </a:r>
                      <a:endParaRPr lang="en-US" sz="11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100">
                          <a:effectLst/>
                        </a:rPr>
                        <a:t>Resistive short between B+ and B-</a:t>
                      </a:r>
                      <a:endParaRPr lang="en-US" sz="1100">
                        <a:effectLst/>
                        <a:latin typeface="Times New Roman" panose="02020603050405020304" pitchFamily="18" charset="0"/>
                        <a:ea typeface="Times New Roman" panose="02020603050405020304" pitchFamily="18" charset="0"/>
                      </a:endParaRPr>
                    </a:p>
                  </a:txBody>
                  <a:tcPr marL="68580" marR="68580" marT="0" marB="0" anchor="b"/>
                </a:tc>
                <a:extLst>
                  <a:ext uri="{0D108BD9-81ED-4DB2-BD59-A6C34878D82A}">
                    <a16:rowId xmlns:a16="http://schemas.microsoft.com/office/drawing/2014/main" val="1458678189"/>
                  </a:ext>
                </a:extLst>
              </a:tr>
              <a:tr h="365760">
                <a:tc>
                  <a:txBody>
                    <a:bodyPr/>
                    <a:lstStyle/>
                    <a:p>
                      <a:pPr marL="0" marR="0" algn="r">
                        <a:spcBef>
                          <a:spcPts val="0"/>
                        </a:spcBef>
                        <a:spcAft>
                          <a:spcPts val="0"/>
                        </a:spcAft>
                      </a:pPr>
                      <a:r>
                        <a:rPr lang="en-US" sz="1100">
                          <a:effectLst/>
                        </a:rPr>
                        <a:t>5</a:t>
                      </a:r>
                      <a:endParaRPr lang="en-US" sz="11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100">
                          <a:effectLst/>
                        </a:rPr>
                        <a:t>Too many devices, two much current will act as short fault </a:t>
                      </a:r>
                      <a:endParaRPr lang="en-US" sz="11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100">
                          <a:effectLst/>
                        </a:rPr>
                        <a:t>Too many devices, two much current will act as short </a:t>
                      </a:r>
                      <a:endParaRPr lang="en-US" sz="1100">
                        <a:effectLst/>
                        <a:latin typeface="Times New Roman" panose="02020603050405020304" pitchFamily="18" charset="0"/>
                        <a:ea typeface="Times New Roman" panose="02020603050405020304" pitchFamily="18" charset="0"/>
                      </a:endParaRPr>
                    </a:p>
                  </a:txBody>
                  <a:tcPr marL="68580" marR="68580" marT="0" marB="0" anchor="b"/>
                </a:tc>
                <a:extLst>
                  <a:ext uri="{0D108BD9-81ED-4DB2-BD59-A6C34878D82A}">
                    <a16:rowId xmlns:a16="http://schemas.microsoft.com/office/drawing/2014/main" val="1870281484"/>
                  </a:ext>
                </a:extLst>
              </a:tr>
              <a:tr h="182880">
                <a:tc>
                  <a:txBody>
                    <a:bodyPr/>
                    <a:lstStyle/>
                    <a:p>
                      <a:pPr marL="0" marR="0" algn="r">
                        <a:spcBef>
                          <a:spcPts val="0"/>
                        </a:spcBef>
                        <a:spcAft>
                          <a:spcPts val="0"/>
                        </a:spcAft>
                      </a:pPr>
                      <a:r>
                        <a:rPr lang="en-US" sz="1100">
                          <a:effectLst/>
                        </a:rPr>
                        <a:t>6</a:t>
                      </a:r>
                      <a:endParaRPr lang="en-US" sz="11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100">
                          <a:effectLst/>
                        </a:rPr>
                        <a:t> </a:t>
                      </a:r>
                      <a:endParaRPr lang="en-US" sz="11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100">
                          <a:effectLst/>
                        </a:rPr>
                        <a:t>Short between A+ and A-</a:t>
                      </a:r>
                      <a:endParaRPr lang="en-US" sz="1100">
                        <a:effectLst/>
                        <a:latin typeface="Times New Roman" panose="02020603050405020304" pitchFamily="18" charset="0"/>
                        <a:ea typeface="Times New Roman" panose="02020603050405020304" pitchFamily="18" charset="0"/>
                      </a:endParaRPr>
                    </a:p>
                  </a:txBody>
                  <a:tcPr marL="68580" marR="68580" marT="0" marB="0" anchor="b"/>
                </a:tc>
                <a:extLst>
                  <a:ext uri="{0D108BD9-81ED-4DB2-BD59-A6C34878D82A}">
                    <a16:rowId xmlns:a16="http://schemas.microsoft.com/office/drawing/2014/main" val="3292388701"/>
                  </a:ext>
                </a:extLst>
              </a:tr>
              <a:tr h="182880">
                <a:tc>
                  <a:txBody>
                    <a:bodyPr/>
                    <a:lstStyle/>
                    <a:p>
                      <a:pPr marL="0" marR="0" algn="r">
                        <a:spcBef>
                          <a:spcPts val="0"/>
                        </a:spcBef>
                        <a:spcAft>
                          <a:spcPts val="0"/>
                        </a:spcAft>
                      </a:pPr>
                      <a:r>
                        <a:rPr lang="en-US" sz="1100">
                          <a:effectLst/>
                        </a:rPr>
                        <a:t>7</a:t>
                      </a:r>
                      <a:endParaRPr lang="en-US" sz="11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100">
                          <a:effectLst/>
                        </a:rPr>
                        <a:t> </a:t>
                      </a:r>
                      <a:endParaRPr lang="en-US" sz="11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100">
                          <a:effectLst/>
                        </a:rPr>
                        <a:t>Ground Fault A+ and Earth</a:t>
                      </a:r>
                      <a:endParaRPr lang="en-US" sz="1100">
                        <a:effectLst/>
                        <a:latin typeface="Times New Roman" panose="02020603050405020304" pitchFamily="18" charset="0"/>
                        <a:ea typeface="Times New Roman" panose="02020603050405020304" pitchFamily="18" charset="0"/>
                      </a:endParaRPr>
                    </a:p>
                  </a:txBody>
                  <a:tcPr marL="68580" marR="68580" marT="0" marB="0" anchor="b"/>
                </a:tc>
                <a:extLst>
                  <a:ext uri="{0D108BD9-81ED-4DB2-BD59-A6C34878D82A}">
                    <a16:rowId xmlns:a16="http://schemas.microsoft.com/office/drawing/2014/main" val="3860334246"/>
                  </a:ext>
                </a:extLst>
              </a:tr>
              <a:tr h="182880">
                <a:tc>
                  <a:txBody>
                    <a:bodyPr/>
                    <a:lstStyle/>
                    <a:p>
                      <a:pPr marL="0" marR="0" algn="r">
                        <a:spcBef>
                          <a:spcPts val="0"/>
                        </a:spcBef>
                        <a:spcAft>
                          <a:spcPts val="0"/>
                        </a:spcAft>
                      </a:pPr>
                      <a:r>
                        <a:rPr lang="en-US" sz="1100">
                          <a:effectLst/>
                        </a:rPr>
                        <a:t>8</a:t>
                      </a:r>
                      <a:endParaRPr lang="en-US" sz="11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100">
                          <a:effectLst/>
                        </a:rPr>
                        <a:t> </a:t>
                      </a:r>
                      <a:endParaRPr lang="en-US" sz="11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100">
                          <a:effectLst/>
                        </a:rPr>
                        <a:t>Ground Fault A- and Earth</a:t>
                      </a:r>
                      <a:endParaRPr lang="en-US" sz="1100">
                        <a:effectLst/>
                        <a:latin typeface="Times New Roman" panose="02020603050405020304" pitchFamily="18" charset="0"/>
                        <a:ea typeface="Times New Roman" panose="02020603050405020304" pitchFamily="18" charset="0"/>
                      </a:endParaRPr>
                    </a:p>
                  </a:txBody>
                  <a:tcPr marL="68580" marR="68580" marT="0" marB="0" anchor="b"/>
                </a:tc>
                <a:extLst>
                  <a:ext uri="{0D108BD9-81ED-4DB2-BD59-A6C34878D82A}">
                    <a16:rowId xmlns:a16="http://schemas.microsoft.com/office/drawing/2014/main" val="2077145658"/>
                  </a:ext>
                </a:extLst>
              </a:tr>
              <a:tr h="365760">
                <a:tc>
                  <a:txBody>
                    <a:bodyPr/>
                    <a:lstStyle/>
                    <a:p>
                      <a:pPr marL="0" marR="0" algn="r">
                        <a:spcBef>
                          <a:spcPts val="0"/>
                        </a:spcBef>
                        <a:spcAft>
                          <a:spcPts val="0"/>
                        </a:spcAft>
                      </a:pPr>
                      <a:r>
                        <a:rPr lang="en-US" sz="1100">
                          <a:effectLst/>
                        </a:rPr>
                        <a:t>9</a:t>
                      </a:r>
                      <a:endParaRPr lang="en-US" sz="11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100">
                          <a:effectLst/>
                        </a:rPr>
                        <a:t> </a:t>
                      </a:r>
                      <a:endParaRPr lang="en-US" sz="11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100">
                          <a:effectLst/>
                        </a:rPr>
                        <a:t>Resistive short between A+ and A-</a:t>
                      </a:r>
                      <a:endParaRPr lang="en-US" sz="1100">
                        <a:effectLst/>
                        <a:latin typeface="Times New Roman" panose="02020603050405020304" pitchFamily="18" charset="0"/>
                        <a:ea typeface="Times New Roman" panose="02020603050405020304" pitchFamily="18" charset="0"/>
                      </a:endParaRPr>
                    </a:p>
                  </a:txBody>
                  <a:tcPr marL="68580" marR="68580" marT="0" marB="0" anchor="b"/>
                </a:tc>
                <a:extLst>
                  <a:ext uri="{0D108BD9-81ED-4DB2-BD59-A6C34878D82A}">
                    <a16:rowId xmlns:a16="http://schemas.microsoft.com/office/drawing/2014/main" val="4134530606"/>
                  </a:ext>
                </a:extLst>
              </a:tr>
              <a:tr h="182880">
                <a:tc>
                  <a:txBody>
                    <a:bodyPr/>
                    <a:lstStyle/>
                    <a:p>
                      <a:pPr marL="0" marR="0" algn="r">
                        <a:spcBef>
                          <a:spcPts val="0"/>
                        </a:spcBef>
                        <a:spcAft>
                          <a:spcPts val="0"/>
                        </a:spcAft>
                      </a:pPr>
                      <a:r>
                        <a:rPr lang="en-US" sz="1100">
                          <a:effectLst/>
                        </a:rPr>
                        <a:t>10</a:t>
                      </a:r>
                      <a:endParaRPr lang="en-US" sz="11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100">
                          <a:effectLst/>
                        </a:rPr>
                        <a:t> </a:t>
                      </a:r>
                      <a:endParaRPr lang="en-US" sz="11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100">
                          <a:effectLst/>
                        </a:rPr>
                        <a:t>Open in B+ (A+) line</a:t>
                      </a:r>
                      <a:endParaRPr lang="en-US" sz="1100">
                        <a:effectLst/>
                        <a:latin typeface="Times New Roman" panose="02020603050405020304" pitchFamily="18" charset="0"/>
                        <a:ea typeface="Times New Roman" panose="02020603050405020304" pitchFamily="18" charset="0"/>
                      </a:endParaRPr>
                    </a:p>
                  </a:txBody>
                  <a:tcPr marL="68580" marR="68580" marT="0" marB="0" anchor="b"/>
                </a:tc>
                <a:extLst>
                  <a:ext uri="{0D108BD9-81ED-4DB2-BD59-A6C34878D82A}">
                    <a16:rowId xmlns:a16="http://schemas.microsoft.com/office/drawing/2014/main" val="715187451"/>
                  </a:ext>
                </a:extLst>
              </a:tr>
              <a:tr h="182880">
                <a:tc>
                  <a:txBody>
                    <a:bodyPr/>
                    <a:lstStyle/>
                    <a:p>
                      <a:pPr marL="0" marR="0" algn="r">
                        <a:spcBef>
                          <a:spcPts val="0"/>
                        </a:spcBef>
                        <a:spcAft>
                          <a:spcPts val="0"/>
                        </a:spcAft>
                      </a:pPr>
                      <a:r>
                        <a:rPr lang="en-US" sz="1100">
                          <a:effectLst/>
                        </a:rPr>
                        <a:t>11</a:t>
                      </a:r>
                      <a:endParaRPr lang="en-US" sz="11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100">
                          <a:effectLst/>
                        </a:rPr>
                        <a:t> </a:t>
                      </a:r>
                      <a:endParaRPr lang="en-US" sz="11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100" dirty="0">
                          <a:effectLst/>
                        </a:rPr>
                        <a:t>Open in B- (A-) line</a:t>
                      </a:r>
                      <a:endParaRPr lang="en-US" sz="1100" dirty="0">
                        <a:effectLst/>
                        <a:latin typeface="Times New Roman" panose="02020603050405020304" pitchFamily="18" charset="0"/>
                        <a:ea typeface="Times New Roman" panose="02020603050405020304" pitchFamily="18" charset="0"/>
                      </a:endParaRPr>
                    </a:p>
                  </a:txBody>
                  <a:tcPr marL="68580" marR="68580" marT="0" marB="0" anchor="b"/>
                </a:tc>
                <a:extLst>
                  <a:ext uri="{0D108BD9-81ED-4DB2-BD59-A6C34878D82A}">
                    <a16:rowId xmlns:a16="http://schemas.microsoft.com/office/drawing/2014/main" val="3901088959"/>
                  </a:ext>
                </a:extLst>
              </a:tr>
            </a:tbl>
          </a:graphicData>
        </a:graphic>
      </p:graphicFrame>
      <p:sp>
        <p:nvSpPr>
          <p:cNvPr id="5" name="TextBox 4">
            <a:extLst>
              <a:ext uri="{FF2B5EF4-FFF2-40B4-BE49-F238E27FC236}">
                <a16:creationId xmlns:a16="http://schemas.microsoft.com/office/drawing/2014/main" id="{CF6C8980-76F1-4586-ADC7-77FE491F6B5A}"/>
              </a:ext>
            </a:extLst>
          </p:cNvPr>
          <p:cNvSpPr txBox="1"/>
          <p:nvPr/>
        </p:nvSpPr>
        <p:spPr>
          <a:xfrm>
            <a:off x="683568" y="1403484"/>
            <a:ext cx="3104568" cy="369332"/>
          </a:xfrm>
          <a:prstGeom prst="rect">
            <a:avLst/>
          </a:prstGeom>
          <a:noFill/>
        </p:spPr>
        <p:txBody>
          <a:bodyPr wrap="none" rtlCol="0">
            <a:spAutoFit/>
          </a:bodyPr>
          <a:lstStyle/>
          <a:p>
            <a:r>
              <a:rPr lang="en-US" dirty="0"/>
              <a:t>Fault Protection Requirements:</a:t>
            </a:r>
          </a:p>
        </p:txBody>
      </p:sp>
    </p:spTree>
    <p:extLst>
      <p:ext uri="{BB962C8B-B14F-4D97-AF65-F5344CB8AC3E}">
        <p14:creationId xmlns:p14="http://schemas.microsoft.com/office/powerpoint/2010/main" val="10489428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2180</TotalTime>
  <Words>270</Words>
  <Application>Microsoft Office PowerPoint</Application>
  <PresentationFormat>On-screen Show (4:3)</PresentationFormat>
  <Paragraphs>53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Times New Roman</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3122053</dc:creator>
  <cp:lastModifiedBy>SURYAKANTA  MOHANTY</cp:lastModifiedBy>
  <cp:revision>27</cp:revision>
  <dcterms:created xsi:type="dcterms:W3CDTF">2015-10-28T09:10:50Z</dcterms:created>
  <dcterms:modified xsi:type="dcterms:W3CDTF">2020-09-28T13:40:26Z</dcterms:modified>
</cp:coreProperties>
</file>