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2" r:id="rId2"/>
    <p:sldId id="1349" r:id="rId3"/>
    <p:sldId id="1354" r:id="rId4"/>
    <p:sldId id="1350" r:id="rId5"/>
    <p:sldId id="1355" r:id="rId6"/>
    <p:sldId id="1351" r:id="rId7"/>
    <p:sldId id="1356" r:id="rId8"/>
    <p:sldId id="1352" r:id="rId9"/>
    <p:sldId id="1357" r:id="rId10"/>
    <p:sldId id="1353" r:id="rId11"/>
    <p:sldId id="1358" r:id="rId12"/>
    <p:sldId id="1348" r:id="rId13"/>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98" autoAdjust="0"/>
  </p:normalViewPr>
  <p:slideViewPr>
    <p:cSldViewPr snapToGrid="0">
      <p:cViewPr varScale="1">
        <p:scale>
          <a:sx n="146" d="100"/>
          <a:sy n="146" d="100"/>
        </p:scale>
        <p:origin x="576" y="108"/>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65610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5468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7968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334013" y="4646685"/>
            <a:ext cx="2111375" cy="184642"/>
          </a:xfrm>
          <a:prstGeom prst="rect">
            <a:avLst/>
          </a:prstGeom>
          <a:noFill/>
          <a:ln w="9525">
            <a:noFill/>
            <a:miter lim="800000"/>
            <a:headEnd/>
            <a:tailEnd/>
          </a:ln>
          <a:effectLst/>
        </p:spPr>
        <p:txBody>
          <a:bodyPr lIns="76179" tIns="38088" rIns="76179" bIns="38088">
            <a:spAutoFit/>
          </a:bodyPr>
          <a:lstStyle/>
          <a:p>
            <a:pPr>
              <a:spcBef>
                <a:spcPct val="50000"/>
              </a:spcBef>
              <a:defRPr/>
            </a:pPr>
            <a:r>
              <a:rPr lang="en-US" sz="700" dirty="0">
                <a:cs typeface="+mn-cs"/>
              </a:rPr>
              <a:t>TI Confidential – NDA Restrictions</a:t>
            </a:r>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35" r:id="rId3"/>
    <p:sldLayoutId id="2147483750" r:id="rId4"/>
    <p:sldLayoutId id="2147483709" r:id="rId5"/>
    <p:sldLayoutId id="2147483711" r:id="rId6"/>
    <p:sldLayoutId id="2147483712" r:id="rId7"/>
    <p:sldLayoutId id="2147483713" r:id="rId8"/>
    <p:sldLayoutId id="2147483715" r:id="rId9"/>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www.ti.com/legal/termsofsale.html"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A065-9139-244A-86CE-7E7BF673FC0F}"/>
              </a:ext>
            </a:extLst>
          </p:cNvPr>
          <p:cNvSpPr>
            <a:spLocks noGrp="1"/>
          </p:cNvSpPr>
          <p:nvPr>
            <p:ph type="ctrTitle"/>
          </p:nvPr>
        </p:nvSpPr>
        <p:spPr/>
        <p:txBody>
          <a:bodyPr/>
          <a:lstStyle/>
          <a:p>
            <a:r>
              <a:rPr lang="en-US" dirty="0"/>
              <a:t>DELL TUSB1142 Layout Review</a:t>
            </a:r>
          </a:p>
        </p:txBody>
      </p:sp>
      <p:sp>
        <p:nvSpPr>
          <p:cNvPr id="3" name="Subtitle 2">
            <a:extLst>
              <a:ext uri="{FF2B5EF4-FFF2-40B4-BE49-F238E27FC236}">
                <a16:creationId xmlns:a16="http://schemas.microsoft.com/office/drawing/2014/main" id="{97E82DED-767D-4547-AF13-5AC0A5F27DE6}"/>
              </a:ext>
            </a:extLst>
          </p:cNvPr>
          <p:cNvSpPr>
            <a:spLocks noGrp="1"/>
          </p:cNvSpPr>
          <p:nvPr>
            <p:ph type="subTitle" idx="1"/>
          </p:nvPr>
        </p:nvSpPr>
        <p:spPr/>
        <p:txBody>
          <a:bodyPr/>
          <a:lstStyle/>
          <a:p>
            <a:pPr eaLnBrk="1" hangingPunct="1"/>
            <a:r>
              <a:rPr lang="en-US" dirty="0"/>
              <a:t>7/17/2024</a:t>
            </a:r>
          </a:p>
          <a:p>
            <a:pPr eaLnBrk="1" hangingPunct="1"/>
            <a:r>
              <a:rPr lang="en-US" dirty="0"/>
              <a:t>Shane Hauser</a:t>
            </a:r>
          </a:p>
          <a:p>
            <a:endParaRPr lang="en-US" dirty="0"/>
          </a:p>
        </p:txBody>
      </p:sp>
      <p:sp>
        <p:nvSpPr>
          <p:cNvPr id="5" name="Rectangle 24">
            <a:extLst>
              <a:ext uri="{FF2B5EF4-FFF2-40B4-BE49-F238E27FC236}">
                <a16:creationId xmlns:a16="http://schemas.microsoft.com/office/drawing/2014/main" id="{BF4BDD6C-DF5D-6045-B8B0-A93D8BE41299}"/>
              </a:ext>
            </a:extLst>
          </p:cNvPr>
          <p:cNvSpPr>
            <a:spLocks noGrp="1" noChangeArrowheads="1"/>
          </p:cNvSpPr>
          <p:nvPr>
            <p:ph type="sldNum" sz="quarter" idx="10"/>
          </p:nvPr>
        </p:nvSpPr>
        <p:spPr>
          <a:xfrm>
            <a:off x="6667500" y="4448217"/>
            <a:ext cx="2133600" cy="154782"/>
          </a:xfrm>
        </p:spPr>
        <p:txBody>
          <a:bodyPr/>
          <a:lstStyle/>
          <a:p>
            <a:fld id="{07B5736C-021E-4EDA-A2F9-FF199D20DBAA}" type="slidenum">
              <a:rPr lang="en-US" smtClean="0"/>
              <a:pPr/>
              <a:t>1</a:t>
            </a:fld>
            <a:endParaRPr lang="en-US"/>
          </a:p>
        </p:txBody>
      </p:sp>
    </p:spTree>
    <p:extLst>
      <p:ext uri="{BB962C8B-B14F-4D97-AF65-F5344CB8AC3E}">
        <p14:creationId xmlns:p14="http://schemas.microsoft.com/office/powerpoint/2010/main" val="192917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BA51-AB2D-4B70-910E-25328BA395A9}"/>
              </a:ext>
            </a:extLst>
          </p:cNvPr>
          <p:cNvSpPr>
            <a:spLocks noGrp="1"/>
          </p:cNvSpPr>
          <p:nvPr>
            <p:ph type="title"/>
          </p:nvPr>
        </p:nvSpPr>
        <p:spPr/>
        <p:txBody>
          <a:bodyPr/>
          <a:lstStyle/>
          <a:p>
            <a:r>
              <a:rPr lang="en-US" dirty="0"/>
              <a:t>Improve symmetry on SS lines</a:t>
            </a:r>
          </a:p>
        </p:txBody>
      </p:sp>
      <p:sp>
        <p:nvSpPr>
          <p:cNvPr id="3" name="Content Placeholder 2">
            <a:extLst>
              <a:ext uri="{FF2B5EF4-FFF2-40B4-BE49-F238E27FC236}">
                <a16:creationId xmlns:a16="http://schemas.microsoft.com/office/drawing/2014/main" id="{95C9DFFA-77FB-4DEF-B0FA-8EF60119F0D4}"/>
              </a:ext>
            </a:extLst>
          </p:cNvPr>
          <p:cNvSpPr>
            <a:spLocks noGrp="1"/>
          </p:cNvSpPr>
          <p:nvPr>
            <p:ph idx="1"/>
          </p:nvPr>
        </p:nvSpPr>
        <p:spPr/>
        <p:txBody>
          <a:bodyPr/>
          <a:lstStyle/>
          <a:p>
            <a:r>
              <a:rPr lang="en-US" dirty="0"/>
              <a:t>I circled areas where the symmetry can be improved on the SuperSpeed lines</a:t>
            </a:r>
          </a:p>
        </p:txBody>
      </p:sp>
      <p:sp>
        <p:nvSpPr>
          <p:cNvPr id="4" name="Slide Number Placeholder 3">
            <a:extLst>
              <a:ext uri="{FF2B5EF4-FFF2-40B4-BE49-F238E27FC236}">
                <a16:creationId xmlns:a16="http://schemas.microsoft.com/office/drawing/2014/main" id="{F7601AED-1D8B-422F-8824-626B1710577C}"/>
              </a:ext>
            </a:extLst>
          </p:cNvPr>
          <p:cNvSpPr>
            <a:spLocks noGrp="1"/>
          </p:cNvSpPr>
          <p:nvPr>
            <p:ph type="sldNum" sz="quarter" idx="10"/>
          </p:nvPr>
        </p:nvSpPr>
        <p:spPr/>
        <p:txBody>
          <a:bodyPr/>
          <a:lstStyle/>
          <a:p>
            <a:pPr>
              <a:defRPr/>
            </a:pPr>
            <a:fld id="{2B97888F-6AF7-4263-B69D-592D8C33BAC7}" type="slidenum">
              <a:rPr lang="en-US" smtClean="0"/>
              <a:pPr>
                <a:defRPr/>
              </a:pPr>
              <a:t>10</a:t>
            </a:fld>
            <a:endParaRPr lang="en-US"/>
          </a:p>
        </p:txBody>
      </p:sp>
      <p:pic>
        <p:nvPicPr>
          <p:cNvPr id="5" name="Picture 4">
            <a:extLst>
              <a:ext uri="{FF2B5EF4-FFF2-40B4-BE49-F238E27FC236}">
                <a16:creationId xmlns:a16="http://schemas.microsoft.com/office/drawing/2014/main" id="{01A78D8F-86F0-4016-A78E-D20DDFE228F4}"/>
              </a:ext>
            </a:extLst>
          </p:cNvPr>
          <p:cNvPicPr>
            <a:picLocks noChangeAspect="1"/>
          </p:cNvPicPr>
          <p:nvPr/>
        </p:nvPicPr>
        <p:blipFill>
          <a:blip r:embed="rId2"/>
          <a:stretch>
            <a:fillRect/>
          </a:stretch>
        </p:blipFill>
        <p:spPr>
          <a:xfrm>
            <a:off x="271563" y="1701122"/>
            <a:ext cx="3087788" cy="2656021"/>
          </a:xfrm>
          <a:prstGeom prst="rect">
            <a:avLst/>
          </a:prstGeom>
        </p:spPr>
      </p:pic>
      <p:pic>
        <p:nvPicPr>
          <p:cNvPr id="6" name="Picture 5">
            <a:extLst>
              <a:ext uri="{FF2B5EF4-FFF2-40B4-BE49-F238E27FC236}">
                <a16:creationId xmlns:a16="http://schemas.microsoft.com/office/drawing/2014/main" id="{272E862A-73D4-4938-B7EC-BC303A4E8178}"/>
              </a:ext>
            </a:extLst>
          </p:cNvPr>
          <p:cNvPicPr>
            <a:picLocks noChangeAspect="1"/>
          </p:cNvPicPr>
          <p:nvPr/>
        </p:nvPicPr>
        <p:blipFill>
          <a:blip r:embed="rId3"/>
          <a:stretch>
            <a:fillRect/>
          </a:stretch>
        </p:blipFill>
        <p:spPr>
          <a:xfrm>
            <a:off x="3516641" y="2738438"/>
            <a:ext cx="5127171" cy="1618705"/>
          </a:xfrm>
          <a:prstGeom prst="rect">
            <a:avLst/>
          </a:prstGeom>
        </p:spPr>
      </p:pic>
      <p:pic>
        <p:nvPicPr>
          <p:cNvPr id="7" name="Picture 6">
            <a:extLst>
              <a:ext uri="{FF2B5EF4-FFF2-40B4-BE49-F238E27FC236}">
                <a16:creationId xmlns:a16="http://schemas.microsoft.com/office/drawing/2014/main" id="{B2831103-A3EA-4A6B-8BEA-41A2484EFC35}"/>
              </a:ext>
            </a:extLst>
          </p:cNvPr>
          <p:cNvPicPr>
            <a:picLocks noChangeAspect="1"/>
          </p:cNvPicPr>
          <p:nvPr/>
        </p:nvPicPr>
        <p:blipFill>
          <a:blip r:embed="rId4"/>
          <a:stretch>
            <a:fillRect/>
          </a:stretch>
        </p:blipFill>
        <p:spPr>
          <a:xfrm>
            <a:off x="3421166" y="1125125"/>
            <a:ext cx="2513514" cy="1579112"/>
          </a:xfrm>
          <a:prstGeom prst="rect">
            <a:avLst/>
          </a:prstGeom>
        </p:spPr>
      </p:pic>
      <p:sp>
        <p:nvSpPr>
          <p:cNvPr id="8" name="文本框 7">
            <a:extLst>
              <a:ext uri="{FF2B5EF4-FFF2-40B4-BE49-F238E27FC236}">
                <a16:creationId xmlns:a16="http://schemas.microsoft.com/office/drawing/2014/main" id="{66B7E5CB-2BE5-6CE8-E6B0-E4A0CDCF543B}"/>
              </a:ext>
            </a:extLst>
          </p:cNvPr>
          <p:cNvSpPr txBox="1"/>
          <p:nvPr/>
        </p:nvSpPr>
        <p:spPr>
          <a:xfrm>
            <a:off x="7543800" y="345803"/>
            <a:ext cx="966651" cy="369332"/>
          </a:xfrm>
          <a:prstGeom prst="rect">
            <a:avLst/>
          </a:prstGeom>
          <a:noFill/>
        </p:spPr>
        <p:txBody>
          <a:bodyPr wrap="square" rtlCol="0">
            <a:spAutoFit/>
          </a:bodyPr>
          <a:lstStyle/>
          <a:p>
            <a:r>
              <a:rPr lang="en-US" altLang="zh-CN" dirty="0">
                <a:highlight>
                  <a:srgbClr val="00FF00"/>
                </a:highlight>
              </a:rPr>
              <a:t>PASS</a:t>
            </a:r>
            <a:endParaRPr lang="zh-CN" altLang="en-US" dirty="0">
              <a:highlight>
                <a:srgbClr val="00FF00"/>
              </a:highlight>
            </a:endParaRPr>
          </a:p>
        </p:txBody>
      </p:sp>
    </p:spTree>
    <p:extLst>
      <p:ext uri="{BB962C8B-B14F-4D97-AF65-F5344CB8AC3E}">
        <p14:creationId xmlns:p14="http://schemas.microsoft.com/office/powerpoint/2010/main" val="3895824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5F527EC-DE7B-F6E0-AFE7-A02F8042D564}"/>
              </a:ext>
            </a:extLst>
          </p:cNvPr>
          <p:cNvSpPr>
            <a:spLocks noGrp="1"/>
          </p:cNvSpPr>
          <p:nvPr>
            <p:ph type="sldNum" sz="quarter" idx="10"/>
          </p:nvPr>
        </p:nvSpPr>
        <p:spPr/>
        <p:txBody>
          <a:bodyPr/>
          <a:lstStyle/>
          <a:p>
            <a:pPr>
              <a:defRPr/>
            </a:pPr>
            <a:fld id="{2B97888F-6AF7-4263-B69D-592D8C33BAC7}" type="slidenum">
              <a:rPr lang="en-US" smtClean="0"/>
              <a:pPr>
                <a:defRPr/>
              </a:pPr>
              <a:t>11</a:t>
            </a:fld>
            <a:endParaRPr lang="en-US"/>
          </a:p>
        </p:txBody>
      </p:sp>
      <p:pic>
        <p:nvPicPr>
          <p:cNvPr id="6" name="图片 5">
            <a:extLst>
              <a:ext uri="{FF2B5EF4-FFF2-40B4-BE49-F238E27FC236}">
                <a16:creationId xmlns:a16="http://schemas.microsoft.com/office/drawing/2014/main" id="{C1C055F2-D769-A943-43E7-1178F6D9661C}"/>
              </a:ext>
            </a:extLst>
          </p:cNvPr>
          <p:cNvPicPr>
            <a:picLocks noChangeAspect="1"/>
          </p:cNvPicPr>
          <p:nvPr/>
        </p:nvPicPr>
        <p:blipFill>
          <a:blip r:embed="rId2"/>
          <a:stretch>
            <a:fillRect/>
          </a:stretch>
        </p:blipFill>
        <p:spPr>
          <a:xfrm>
            <a:off x="4643845" y="209305"/>
            <a:ext cx="2876759" cy="1882177"/>
          </a:xfrm>
          <a:prstGeom prst="rect">
            <a:avLst/>
          </a:prstGeom>
        </p:spPr>
      </p:pic>
      <p:pic>
        <p:nvPicPr>
          <p:cNvPr id="8" name="图片 7">
            <a:extLst>
              <a:ext uri="{FF2B5EF4-FFF2-40B4-BE49-F238E27FC236}">
                <a16:creationId xmlns:a16="http://schemas.microsoft.com/office/drawing/2014/main" id="{4006FB21-36D1-2F7E-0354-D9FC65D544BE}"/>
              </a:ext>
            </a:extLst>
          </p:cNvPr>
          <p:cNvPicPr>
            <a:picLocks noChangeAspect="1"/>
          </p:cNvPicPr>
          <p:nvPr/>
        </p:nvPicPr>
        <p:blipFill>
          <a:blip r:embed="rId3"/>
          <a:stretch>
            <a:fillRect/>
          </a:stretch>
        </p:blipFill>
        <p:spPr>
          <a:xfrm>
            <a:off x="3442063" y="2242649"/>
            <a:ext cx="5460274" cy="2200143"/>
          </a:xfrm>
          <a:prstGeom prst="rect">
            <a:avLst/>
          </a:prstGeom>
        </p:spPr>
      </p:pic>
    </p:spTree>
    <p:extLst>
      <p:ext uri="{BB962C8B-B14F-4D97-AF65-F5344CB8AC3E}">
        <p14:creationId xmlns:p14="http://schemas.microsoft.com/office/powerpoint/2010/main" val="258046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Important Notice and Disclaimer</a:t>
            </a:r>
            <a:endParaRPr lang="en-US" dirty="0"/>
          </a:p>
        </p:txBody>
      </p:sp>
      <p:sp>
        <p:nvSpPr>
          <p:cNvPr id="5" name="Rectangle 4"/>
          <p:cNvSpPr/>
          <p:nvPr/>
        </p:nvSpPr>
        <p:spPr>
          <a:xfrm>
            <a:off x="454025" y="690466"/>
            <a:ext cx="8178303" cy="3762568"/>
          </a:xfrm>
          <a:prstGeom prst="rect">
            <a:avLst/>
          </a:prstGeom>
        </p:spPr>
        <p:txBody>
          <a:bodyPr wrap="square">
            <a:spAutoFit/>
          </a:bodyPr>
          <a:lstStyle/>
          <a:p>
            <a:endParaRPr lang="en-US" sz="105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TI PROVIDES TECHNICAL AND RELIABILITY DATA (INCLUDING DATASHEETS), DESIGN RESOURCES (INCLUDING REFERENCE DESIGNS), APPLICATION OR OTHER DESIGN ADVICE, WEB TOOLS, SAFETY INFORMATION, AND OTHER RESOURCES “AS IS” AND WITH ALL FAULTS, AND DISCLAIMS ALL WARRANTIES, EXPRESS AND IMPLIED, INCLUDING WITHOUT LIMITATION ANY IMPLIED WARRANTIES OF MERCHANTABILITY, FITNESS FOR A PARTICULAR PURPOSE OR NON-INFRINGEMENT OF THIRD PARTY INTELLECTUAL PROPERTY RIGHTS.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These resources are intended for skilled developers designing with TI products. You are solely responsible for (1) selecting the appropriate TI products for your application, (2) designing, validating and testing your application, and (3) ensuring your application meets applicable standards, and any other safety, security, or other requirements.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These resources are subject to change without notice. TI grants you permission to use these resources only for development of an application that uses the TI products described in the resource. Other reproduction and display of these resources is prohibited. No license is granted to any other TI intellectual property right or to any third party intellectual property right. TI disclaims responsibility for, and you will fully indemnify TI and its representatives against, any claims, damages, costs, losses, and liabilities arising out of your use of these resources.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TI’s products are provided subject to </a:t>
            </a:r>
            <a:r>
              <a:rPr lang="en-US" sz="1200" dirty="0">
                <a:solidFill>
                  <a:srgbClr val="AA6666"/>
                </a:solidFill>
                <a:latin typeface="Calibri" panose="020F0502020204030204" pitchFamily="34" charset="0"/>
                <a:hlinkClick r:id="rId2"/>
              </a:rPr>
              <a:t>TI’s Terms of Sale</a:t>
            </a:r>
            <a:r>
              <a:rPr lang="en-US" sz="1200" dirty="0">
                <a:solidFill>
                  <a:srgbClr val="555555"/>
                </a:solidFill>
                <a:latin typeface="Calibri" panose="020F0502020204030204" pitchFamily="34" charset="0"/>
              </a:rPr>
              <a:t> or other applicable terms available either on ti.com or provided in conjunction with such TI products. TI’s provision of these resources does not expand or otherwise alter TI’s applicable warranties or warranty disclaimers for TI products.</a:t>
            </a:r>
          </a:p>
        </p:txBody>
      </p:sp>
    </p:spTree>
    <p:extLst>
      <p:ext uri="{BB962C8B-B14F-4D97-AF65-F5344CB8AC3E}">
        <p14:creationId xmlns:p14="http://schemas.microsoft.com/office/powerpoint/2010/main" val="169064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7FA34-76AE-4850-96CA-4D23CE562B08}"/>
              </a:ext>
            </a:extLst>
          </p:cNvPr>
          <p:cNvSpPr>
            <a:spLocks noGrp="1"/>
          </p:cNvSpPr>
          <p:nvPr>
            <p:ph type="title"/>
          </p:nvPr>
        </p:nvSpPr>
        <p:spPr/>
        <p:txBody>
          <a:bodyPr/>
          <a:lstStyle/>
          <a:p>
            <a:r>
              <a:rPr lang="en-US" dirty="0"/>
              <a:t>Keep GND </a:t>
            </a:r>
            <a:r>
              <a:rPr lang="en-US" dirty="0" err="1"/>
              <a:t>vias</a:t>
            </a:r>
            <a:r>
              <a:rPr lang="en-US" dirty="0"/>
              <a:t> symmetrical</a:t>
            </a:r>
          </a:p>
        </p:txBody>
      </p:sp>
      <p:sp>
        <p:nvSpPr>
          <p:cNvPr id="3" name="Content Placeholder 2">
            <a:extLst>
              <a:ext uri="{FF2B5EF4-FFF2-40B4-BE49-F238E27FC236}">
                <a16:creationId xmlns:a16="http://schemas.microsoft.com/office/drawing/2014/main" id="{5208F687-2D07-4C98-8A1D-1743E52C0B98}"/>
              </a:ext>
            </a:extLst>
          </p:cNvPr>
          <p:cNvSpPr>
            <a:spLocks noGrp="1"/>
          </p:cNvSpPr>
          <p:nvPr>
            <p:ph idx="1"/>
          </p:nvPr>
        </p:nvSpPr>
        <p:spPr/>
        <p:txBody>
          <a:bodyPr/>
          <a:lstStyle/>
          <a:p>
            <a:r>
              <a:rPr lang="en-US" dirty="0"/>
              <a:t>Keep GND </a:t>
            </a:r>
            <a:r>
              <a:rPr lang="en-US" dirty="0" err="1"/>
              <a:t>vias</a:t>
            </a:r>
            <a:r>
              <a:rPr lang="en-US" dirty="0"/>
              <a:t> symmetrical to signal </a:t>
            </a:r>
            <a:r>
              <a:rPr lang="en-US" dirty="0" err="1"/>
              <a:t>vias</a:t>
            </a:r>
            <a:endParaRPr lang="en-US" dirty="0"/>
          </a:p>
          <a:p>
            <a:r>
              <a:rPr lang="en-US" dirty="0"/>
              <a:t>This will ensure a strong return path.</a:t>
            </a:r>
          </a:p>
        </p:txBody>
      </p:sp>
      <p:sp>
        <p:nvSpPr>
          <p:cNvPr id="4" name="Slide Number Placeholder 3">
            <a:extLst>
              <a:ext uri="{FF2B5EF4-FFF2-40B4-BE49-F238E27FC236}">
                <a16:creationId xmlns:a16="http://schemas.microsoft.com/office/drawing/2014/main" id="{5F20E858-ADAA-4054-BCE9-020CF2A112BA}"/>
              </a:ext>
            </a:extLst>
          </p:cNvPr>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pic>
        <p:nvPicPr>
          <p:cNvPr id="5" name="Picture 4">
            <a:extLst>
              <a:ext uri="{FF2B5EF4-FFF2-40B4-BE49-F238E27FC236}">
                <a16:creationId xmlns:a16="http://schemas.microsoft.com/office/drawing/2014/main" id="{887C8ACB-13E2-4CA4-9E4D-E5B35A993FCE}"/>
              </a:ext>
            </a:extLst>
          </p:cNvPr>
          <p:cNvPicPr>
            <a:picLocks noChangeAspect="1"/>
          </p:cNvPicPr>
          <p:nvPr/>
        </p:nvPicPr>
        <p:blipFill>
          <a:blip r:embed="rId2"/>
          <a:stretch>
            <a:fillRect/>
          </a:stretch>
        </p:blipFill>
        <p:spPr>
          <a:xfrm>
            <a:off x="441671" y="1689795"/>
            <a:ext cx="2068571" cy="2752997"/>
          </a:xfrm>
          <a:prstGeom prst="rect">
            <a:avLst/>
          </a:prstGeom>
        </p:spPr>
      </p:pic>
      <p:pic>
        <p:nvPicPr>
          <p:cNvPr id="6" name="Picture 5">
            <a:extLst>
              <a:ext uri="{FF2B5EF4-FFF2-40B4-BE49-F238E27FC236}">
                <a16:creationId xmlns:a16="http://schemas.microsoft.com/office/drawing/2014/main" id="{B3D36C15-649E-4D00-B7C5-02455CD42EDA}"/>
              </a:ext>
            </a:extLst>
          </p:cNvPr>
          <p:cNvPicPr>
            <a:picLocks noChangeAspect="1"/>
          </p:cNvPicPr>
          <p:nvPr/>
        </p:nvPicPr>
        <p:blipFill>
          <a:blip r:embed="rId3"/>
          <a:stretch>
            <a:fillRect/>
          </a:stretch>
        </p:blipFill>
        <p:spPr>
          <a:xfrm>
            <a:off x="2618535" y="2010668"/>
            <a:ext cx="1831204" cy="2432124"/>
          </a:xfrm>
          <a:prstGeom prst="rect">
            <a:avLst/>
          </a:prstGeom>
        </p:spPr>
      </p:pic>
      <p:pic>
        <p:nvPicPr>
          <p:cNvPr id="7" name="Picture 6">
            <a:extLst>
              <a:ext uri="{FF2B5EF4-FFF2-40B4-BE49-F238E27FC236}">
                <a16:creationId xmlns:a16="http://schemas.microsoft.com/office/drawing/2014/main" id="{CABB2399-CED8-4CA1-B703-02A6923C0500}"/>
              </a:ext>
            </a:extLst>
          </p:cNvPr>
          <p:cNvPicPr>
            <a:picLocks noChangeAspect="1"/>
          </p:cNvPicPr>
          <p:nvPr/>
        </p:nvPicPr>
        <p:blipFill>
          <a:blip r:embed="rId4"/>
          <a:stretch>
            <a:fillRect/>
          </a:stretch>
        </p:blipFill>
        <p:spPr>
          <a:xfrm>
            <a:off x="4626348" y="2664823"/>
            <a:ext cx="4401857" cy="1768068"/>
          </a:xfrm>
          <a:prstGeom prst="rect">
            <a:avLst/>
          </a:prstGeom>
        </p:spPr>
      </p:pic>
      <p:sp>
        <p:nvSpPr>
          <p:cNvPr id="8" name="文本框 7">
            <a:extLst>
              <a:ext uri="{FF2B5EF4-FFF2-40B4-BE49-F238E27FC236}">
                <a16:creationId xmlns:a16="http://schemas.microsoft.com/office/drawing/2014/main" id="{F195DD6F-2B67-3165-CCA8-9D7F30EF3D17}"/>
              </a:ext>
            </a:extLst>
          </p:cNvPr>
          <p:cNvSpPr txBox="1"/>
          <p:nvPr/>
        </p:nvSpPr>
        <p:spPr>
          <a:xfrm>
            <a:off x="6093823" y="594360"/>
            <a:ext cx="966651" cy="369332"/>
          </a:xfrm>
          <a:prstGeom prst="rect">
            <a:avLst/>
          </a:prstGeom>
          <a:noFill/>
        </p:spPr>
        <p:txBody>
          <a:bodyPr wrap="square" rtlCol="0">
            <a:spAutoFit/>
          </a:bodyPr>
          <a:lstStyle/>
          <a:p>
            <a:r>
              <a:rPr lang="en-US" altLang="zh-CN" dirty="0">
                <a:highlight>
                  <a:srgbClr val="00FF00"/>
                </a:highlight>
              </a:rPr>
              <a:t>PASS</a:t>
            </a:r>
            <a:endParaRPr lang="zh-CN" altLang="en-US" dirty="0">
              <a:highlight>
                <a:srgbClr val="00FF00"/>
              </a:highlight>
            </a:endParaRPr>
          </a:p>
        </p:txBody>
      </p:sp>
    </p:spTree>
    <p:extLst>
      <p:ext uri="{BB962C8B-B14F-4D97-AF65-F5344CB8AC3E}">
        <p14:creationId xmlns:p14="http://schemas.microsoft.com/office/powerpoint/2010/main" val="246230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6CEC077-54AD-F079-1089-B4E235FDA3CF}"/>
              </a:ext>
            </a:extLst>
          </p:cNvPr>
          <p:cNvPicPr>
            <a:picLocks noChangeAspect="1"/>
          </p:cNvPicPr>
          <p:nvPr/>
        </p:nvPicPr>
        <p:blipFill>
          <a:blip r:embed="rId2"/>
          <a:stretch>
            <a:fillRect/>
          </a:stretch>
        </p:blipFill>
        <p:spPr>
          <a:xfrm>
            <a:off x="446158" y="783770"/>
            <a:ext cx="2201764" cy="2403567"/>
          </a:xfrm>
          <a:prstGeom prst="rect">
            <a:avLst/>
          </a:prstGeom>
        </p:spPr>
      </p:pic>
      <p:pic>
        <p:nvPicPr>
          <p:cNvPr id="8" name="图片 7">
            <a:extLst>
              <a:ext uri="{FF2B5EF4-FFF2-40B4-BE49-F238E27FC236}">
                <a16:creationId xmlns:a16="http://schemas.microsoft.com/office/drawing/2014/main" id="{AF45ADA6-E4DA-1243-B1D0-9B38C46FE6AC}"/>
              </a:ext>
            </a:extLst>
          </p:cNvPr>
          <p:cNvPicPr>
            <a:picLocks noChangeAspect="1"/>
          </p:cNvPicPr>
          <p:nvPr/>
        </p:nvPicPr>
        <p:blipFill>
          <a:blip r:embed="rId3"/>
          <a:stretch>
            <a:fillRect/>
          </a:stretch>
        </p:blipFill>
        <p:spPr>
          <a:xfrm>
            <a:off x="3563018" y="464355"/>
            <a:ext cx="3270654" cy="1724527"/>
          </a:xfrm>
          <a:prstGeom prst="rect">
            <a:avLst/>
          </a:prstGeom>
        </p:spPr>
      </p:pic>
      <p:pic>
        <p:nvPicPr>
          <p:cNvPr id="10" name="图片 9">
            <a:extLst>
              <a:ext uri="{FF2B5EF4-FFF2-40B4-BE49-F238E27FC236}">
                <a16:creationId xmlns:a16="http://schemas.microsoft.com/office/drawing/2014/main" id="{43FA6881-D7FB-7E18-E805-58ED7EDB47CF}"/>
              </a:ext>
            </a:extLst>
          </p:cNvPr>
          <p:cNvPicPr>
            <a:picLocks noChangeAspect="1"/>
          </p:cNvPicPr>
          <p:nvPr/>
        </p:nvPicPr>
        <p:blipFill>
          <a:blip r:embed="rId4"/>
          <a:stretch>
            <a:fillRect/>
          </a:stretch>
        </p:blipFill>
        <p:spPr>
          <a:xfrm>
            <a:off x="2977181" y="2312124"/>
            <a:ext cx="5825253" cy="2147885"/>
          </a:xfrm>
          <a:prstGeom prst="rect">
            <a:avLst/>
          </a:prstGeom>
        </p:spPr>
      </p:pic>
    </p:spTree>
    <p:extLst>
      <p:ext uri="{BB962C8B-B14F-4D97-AF65-F5344CB8AC3E}">
        <p14:creationId xmlns:p14="http://schemas.microsoft.com/office/powerpoint/2010/main" val="199515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3BF7-2DAF-46EC-B6DA-B28A0BB74F16}"/>
              </a:ext>
            </a:extLst>
          </p:cNvPr>
          <p:cNvSpPr>
            <a:spLocks noGrp="1"/>
          </p:cNvSpPr>
          <p:nvPr>
            <p:ph type="title"/>
          </p:nvPr>
        </p:nvSpPr>
        <p:spPr/>
        <p:txBody>
          <a:bodyPr/>
          <a:lstStyle/>
          <a:p>
            <a:r>
              <a:rPr lang="en-US" dirty="0"/>
              <a:t>Why is one via larger than the other?</a:t>
            </a:r>
          </a:p>
        </p:txBody>
      </p:sp>
      <p:sp>
        <p:nvSpPr>
          <p:cNvPr id="3" name="Content Placeholder 2">
            <a:extLst>
              <a:ext uri="{FF2B5EF4-FFF2-40B4-BE49-F238E27FC236}">
                <a16:creationId xmlns:a16="http://schemas.microsoft.com/office/drawing/2014/main" id="{1B36048E-892C-4E06-89EB-1B67C3B81D1B}"/>
              </a:ext>
            </a:extLst>
          </p:cNvPr>
          <p:cNvSpPr>
            <a:spLocks noGrp="1"/>
          </p:cNvSpPr>
          <p:nvPr>
            <p:ph idx="1"/>
          </p:nvPr>
        </p:nvSpPr>
        <p:spPr/>
        <p:txBody>
          <a:bodyPr/>
          <a:lstStyle/>
          <a:p>
            <a:r>
              <a:rPr lang="en-US" dirty="0"/>
              <a:t>Signal </a:t>
            </a:r>
            <a:r>
              <a:rPr lang="en-US" dirty="0" err="1"/>
              <a:t>vias</a:t>
            </a:r>
            <a:r>
              <a:rPr lang="en-US" dirty="0"/>
              <a:t> should keep the same size for both </a:t>
            </a:r>
            <a:r>
              <a:rPr lang="en-US" dirty="0" err="1"/>
              <a:t>p/n</a:t>
            </a:r>
            <a:r>
              <a:rPr lang="en-US" dirty="0"/>
              <a:t> lines</a:t>
            </a:r>
          </a:p>
          <a:p>
            <a:r>
              <a:rPr lang="en-US" dirty="0"/>
              <a:t>I recommend reducing the size on the larger </a:t>
            </a:r>
            <a:r>
              <a:rPr lang="en-US" dirty="0" err="1"/>
              <a:t>vias</a:t>
            </a:r>
            <a:r>
              <a:rPr lang="en-US" dirty="0"/>
              <a:t> to match the smaller </a:t>
            </a:r>
            <a:r>
              <a:rPr lang="en-US" dirty="0" err="1"/>
              <a:t>vias</a:t>
            </a:r>
            <a:r>
              <a:rPr lang="en-US" dirty="0"/>
              <a:t>:</a:t>
            </a:r>
          </a:p>
        </p:txBody>
      </p:sp>
      <p:sp>
        <p:nvSpPr>
          <p:cNvPr id="4" name="Slide Number Placeholder 3">
            <a:extLst>
              <a:ext uri="{FF2B5EF4-FFF2-40B4-BE49-F238E27FC236}">
                <a16:creationId xmlns:a16="http://schemas.microsoft.com/office/drawing/2014/main" id="{C4198E0E-8A97-441F-AAB9-08B8C440857A}"/>
              </a:ext>
            </a:extLst>
          </p:cNvPr>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pic>
        <p:nvPicPr>
          <p:cNvPr id="5" name="Picture 4">
            <a:extLst>
              <a:ext uri="{FF2B5EF4-FFF2-40B4-BE49-F238E27FC236}">
                <a16:creationId xmlns:a16="http://schemas.microsoft.com/office/drawing/2014/main" id="{E4878492-2071-4F1B-A544-37F03F156CAE}"/>
              </a:ext>
            </a:extLst>
          </p:cNvPr>
          <p:cNvPicPr>
            <a:picLocks noChangeAspect="1"/>
          </p:cNvPicPr>
          <p:nvPr/>
        </p:nvPicPr>
        <p:blipFill>
          <a:blip r:embed="rId2"/>
          <a:stretch>
            <a:fillRect/>
          </a:stretch>
        </p:blipFill>
        <p:spPr>
          <a:xfrm>
            <a:off x="423533" y="2118529"/>
            <a:ext cx="2711918" cy="1947786"/>
          </a:xfrm>
          <a:prstGeom prst="rect">
            <a:avLst/>
          </a:prstGeom>
        </p:spPr>
      </p:pic>
      <p:pic>
        <p:nvPicPr>
          <p:cNvPr id="6" name="Picture 5">
            <a:extLst>
              <a:ext uri="{FF2B5EF4-FFF2-40B4-BE49-F238E27FC236}">
                <a16:creationId xmlns:a16="http://schemas.microsoft.com/office/drawing/2014/main" id="{9274D69F-3257-4525-A9A9-721BC5204258}"/>
              </a:ext>
            </a:extLst>
          </p:cNvPr>
          <p:cNvPicPr>
            <a:picLocks noChangeAspect="1"/>
          </p:cNvPicPr>
          <p:nvPr/>
        </p:nvPicPr>
        <p:blipFill>
          <a:blip r:embed="rId3"/>
          <a:stretch>
            <a:fillRect/>
          </a:stretch>
        </p:blipFill>
        <p:spPr>
          <a:xfrm>
            <a:off x="3225606" y="1779910"/>
            <a:ext cx="1630516" cy="2740273"/>
          </a:xfrm>
          <a:prstGeom prst="rect">
            <a:avLst/>
          </a:prstGeom>
        </p:spPr>
      </p:pic>
      <p:pic>
        <p:nvPicPr>
          <p:cNvPr id="7" name="Picture 6">
            <a:extLst>
              <a:ext uri="{FF2B5EF4-FFF2-40B4-BE49-F238E27FC236}">
                <a16:creationId xmlns:a16="http://schemas.microsoft.com/office/drawing/2014/main" id="{E9B2C0C2-D876-4ACF-BD3D-0739D2895047}"/>
              </a:ext>
            </a:extLst>
          </p:cNvPr>
          <p:cNvPicPr>
            <a:picLocks noChangeAspect="1"/>
          </p:cNvPicPr>
          <p:nvPr/>
        </p:nvPicPr>
        <p:blipFill>
          <a:blip r:embed="rId4"/>
          <a:stretch>
            <a:fillRect/>
          </a:stretch>
        </p:blipFill>
        <p:spPr>
          <a:xfrm>
            <a:off x="5014850" y="2220469"/>
            <a:ext cx="3944982" cy="1743906"/>
          </a:xfrm>
          <a:prstGeom prst="rect">
            <a:avLst/>
          </a:prstGeom>
        </p:spPr>
      </p:pic>
      <p:sp>
        <p:nvSpPr>
          <p:cNvPr id="12" name="文本框 11">
            <a:extLst>
              <a:ext uri="{FF2B5EF4-FFF2-40B4-BE49-F238E27FC236}">
                <a16:creationId xmlns:a16="http://schemas.microsoft.com/office/drawing/2014/main" id="{44CCED0E-EB25-8389-836D-921CB14AB02F}"/>
              </a:ext>
            </a:extLst>
          </p:cNvPr>
          <p:cNvSpPr txBox="1"/>
          <p:nvPr/>
        </p:nvSpPr>
        <p:spPr>
          <a:xfrm>
            <a:off x="7843971" y="403164"/>
            <a:ext cx="966651" cy="369332"/>
          </a:xfrm>
          <a:prstGeom prst="rect">
            <a:avLst/>
          </a:prstGeom>
          <a:noFill/>
        </p:spPr>
        <p:txBody>
          <a:bodyPr wrap="square" rtlCol="0">
            <a:spAutoFit/>
          </a:bodyPr>
          <a:lstStyle/>
          <a:p>
            <a:r>
              <a:rPr lang="en-US" altLang="zh-CN" dirty="0">
                <a:highlight>
                  <a:srgbClr val="00FF00"/>
                </a:highlight>
              </a:rPr>
              <a:t>PASS</a:t>
            </a:r>
            <a:endParaRPr lang="zh-CN" altLang="en-US" dirty="0">
              <a:highlight>
                <a:srgbClr val="00FF00"/>
              </a:highlight>
            </a:endParaRPr>
          </a:p>
        </p:txBody>
      </p:sp>
    </p:spTree>
    <p:extLst>
      <p:ext uri="{BB962C8B-B14F-4D97-AF65-F5344CB8AC3E}">
        <p14:creationId xmlns:p14="http://schemas.microsoft.com/office/powerpoint/2010/main" val="3712498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9C48AD8-5BF1-BFB4-EC66-74F61D621223}"/>
              </a:ext>
            </a:extLst>
          </p:cNvPr>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pic>
        <p:nvPicPr>
          <p:cNvPr id="6" name="图片 5">
            <a:extLst>
              <a:ext uri="{FF2B5EF4-FFF2-40B4-BE49-F238E27FC236}">
                <a16:creationId xmlns:a16="http://schemas.microsoft.com/office/drawing/2014/main" id="{578F0E7B-7C60-945B-93F3-EF9993BD21F8}"/>
              </a:ext>
            </a:extLst>
          </p:cNvPr>
          <p:cNvPicPr>
            <a:picLocks noChangeAspect="1"/>
          </p:cNvPicPr>
          <p:nvPr/>
        </p:nvPicPr>
        <p:blipFill>
          <a:blip r:embed="rId2"/>
          <a:stretch>
            <a:fillRect/>
          </a:stretch>
        </p:blipFill>
        <p:spPr>
          <a:xfrm>
            <a:off x="2601697" y="508552"/>
            <a:ext cx="3801004" cy="3177889"/>
          </a:xfrm>
          <a:prstGeom prst="rect">
            <a:avLst/>
          </a:prstGeom>
        </p:spPr>
      </p:pic>
    </p:spTree>
    <p:extLst>
      <p:ext uri="{BB962C8B-B14F-4D97-AF65-F5344CB8AC3E}">
        <p14:creationId xmlns:p14="http://schemas.microsoft.com/office/powerpoint/2010/main" val="382691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5612-17AC-41C2-84C0-6612E9B2E95F}"/>
              </a:ext>
            </a:extLst>
          </p:cNvPr>
          <p:cNvSpPr>
            <a:spLocks noGrp="1"/>
          </p:cNvSpPr>
          <p:nvPr>
            <p:ph type="title"/>
          </p:nvPr>
        </p:nvSpPr>
        <p:spPr/>
        <p:txBody>
          <a:bodyPr/>
          <a:lstStyle/>
          <a:p>
            <a:r>
              <a:rPr lang="en-US" dirty="0"/>
              <a:t>Length match </a:t>
            </a:r>
            <a:r>
              <a:rPr lang="en-US" dirty="0" err="1"/>
              <a:t>p/n</a:t>
            </a:r>
            <a:r>
              <a:rPr lang="en-US" dirty="0"/>
              <a:t> lines</a:t>
            </a:r>
          </a:p>
        </p:txBody>
      </p:sp>
      <p:sp>
        <p:nvSpPr>
          <p:cNvPr id="3" name="Content Placeholder 2">
            <a:extLst>
              <a:ext uri="{FF2B5EF4-FFF2-40B4-BE49-F238E27FC236}">
                <a16:creationId xmlns:a16="http://schemas.microsoft.com/office/drawing/2014/main" id="{C9FA2C37-894C-44C2-9892-B9CBA968EF51}"/>
              </a:ext>
            </a:extLst>
          </p:cNvPr>
          <p:cNvSpPr>
            <a:spLocks noGrp="1"/>
          </p:cNvSpPr>
          <p:nvPr>
            <p:ph idx="1"/>
          </p:nvPr>
        </p:nvSpPr>
        <p:spPr/>
        <p:txBody>
          <a:bodyPr/>
          <a:lstStyle/>
          <a:p>
            <a:r>
              <a:rPr lang="en-US" dirty="0"/>
              <a:t>I recommend matching the lengths of differential pairs to 2 mils maximum</a:t>
            </a:r>
          </a:p>
          <a:p>
            <a:r>
              <a:rPr lang="en-US" dirty="0"/>
              <a:t>Having different lengths will add jitter to your system</a:t>
            </a:r>
          </a:p>
          <a:p>
            <a:r>
              <a:rPr lang="en-US" dirty="0"/>
              <a:t>This pair has a difference of 5 mils</a:t>
            </a:r>
          </a:p>
        </p:txBody>
      </p:sp>
      <p:sp>
        <p:nvSpPr>
          <p:cNvPr id="4" name="Slide Number Placeholder 3">
            <a:extLst>
              <a:ext uri="{FF2B5EF4-FFF2-40B4-BE49-F238E27FC236}">
                <a16:creationId xmlns:a16="http://schemas.microsoft.com/office/drawing/2014/main" id="{EB41C498-AE38-4172-9470-EAB84FF533FB}"/>
              </a:ext>
            </a:extLst>
          </p:cNvPr>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pic>
        <p:nvPicPr>
          <p:cNvPr id="5" name="Picture 4">
            <a:extLst>
              <a:ext uri="{FF2B5EF4-FFF2-40B4-BE49-F238E27FC236}">
                <a16:creationId xmlns:a16="http://schemas.microsoft.com/office/drawing/2014/main" id="{275D351C-D110-4FE3-9141-BC73C26D7FC1}"/>
              </a:ext>
            </a:extLst>
          </p:cNvPr>
          <p:cNvPicPr>
            <a:picLocks noChangeAspect="1"/>
          </p:cNvPicPr>
          <p:nvPr/>
        </p:nvPicPr>
        <p:blipFill>
          <a:blip r:embed="rId2"/>
          <a:stretch>
            <a:fillRect/>
          </a:stretch>
        </p:blipFill>
        <p:spPr>
          <a:xfrm>
            <a:off x="333378" y="1933303"/>
            <a:ext cx="3824222" cy="2291272"/>
          </a:xfrm>
          <a:prstGeom prst="rect">
            <a:avLst/>
          </a:prstGeom>
        </p:spPr>
      </p:pic>
      <p:pic>
        <p:nvPicPr>
          <p:cNvPr id="6" name="Picture 5">
            <a:extLst>
              <a:ext uri="{FF2B5EF4-FFF2-40B4-BE49-F238E27FC236}">
                <a16:creationId xmlns:a16="http://schemas.microsoft.com/office/drawing/2014/main" id="{9FE31AA7-06F4-49A2-B960-525CB1C48AB2}"/>
              </a:ext>
            </a:extLst>
          </p:cNvPr>
          <p:cNvPicPr>
            <a:picLocks noChangeAspect="1"/>
          </p:cNvPicPr>
          <p:nvPr/>
        </p:nvPicPr>
        <p:blipFill>
          <a:blip r:embed="rId3"/>
          <a:stretch>
            <a:fillRect/>
          </a:stretch>
        </p:blipFill>
        <p:spPr>
          <a:xfrm>
            <a:off x="4317274" y="1934136"/>
            <a:ext cx="3824223" cy="2305782"/>
          </a:xfrm>
          <a:prstGeom prst="rect">
            <a:avLst/>
          </a:prstGeom>
        </p:spPr>
      </p:pic>
      <p:sp>
        <p:nvSpPr>
          <p:cNvPr id="7" name="文本框 6">
            <a:extLst>
              <a:ext uri="{FF2B5EF4-FFF2-40B4-BE49-F238E27FC236}">
                <a16:creationId xmlns:a16="http://schemas.microsoft.com/office/drawing/2014/main" id="{D1A64A66-732A-523D-76D5-7A07C50C0D25}"/>
              </a:ext>
            </a:extLst>
          </p:cNvPr>
          <p:cNvSpPr txBox="1"/>
          <p:nvPr/>
        </p:nvSpPr>
        <p:spPr>
          <a:xfrm>
            <a:off x="7543800" y="345803"/>
            <a:ext cx="966651" cy="369332"/>
          </a:xfrm>
          <a:prstGeom prst="rect">
            <a:avLst/>
          </a:prstGeom>
          <a:noFill/>
        </p:spPr>
        <p:txBody>
          <a:bodyPr wrap="square" rtlCol="0">
            <a:spAutoFit/>
          </a:bodyPr>
          <a:lstStyle/>
          <a:p>
            <a:r>
              <a:rPr lang="en-US" altLang="zh-CN" dirty="0">
                <a:highlight>
                  <a:srgbClr val="00FF00"/>
                </a:highlight>
              </a:rPr>
              <a:t>PASS</a:t>
            </a:r>
            <a:endParaRPr lang="zh-CN" altLang="en-US" dirty="0">
              <a:highlight>
                <a:srgbClr val="00FF00"/>
              </a:highlight>
            </a:endParaRPr>
          </a:p>
        </p:txBody>
      </p:sp>
    </p:spTree>
    <p:extLst>
      <p:ext uri="{BB962C8B-B14F-4D97-AF65-F5344CB8AC3E}">
        <p14:creationId xmlns:p14="http://schemas.microsoft.com/office/powerpoint/2010/main" val="447766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665E636-A737-4C99-0F78-2A74E66D8A66}"/>
              </a:ext>
            </a:extLst>
          </p:cNvPr>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pic>
        <p:nvPicPr>
          <p:cNvPr id="6" name="图片 5">
            <a:extLst>
              <a:ext uri="{FF2B5EF4-FFF2-40B4-BE49-F238E27FC236}">
                <a16:creationId xmlns:a16="http://schemas.microsoft.com/office/drawing/2014/main" id="{87A58383-3F7F-D3C5-69F9-B4C6867DE4BD}"/>
              </a:ext>
            </a:extLst>
          </p:cNvPr>
          <p:cNvPicPr>
            <a:picLocks noChangeAspect="1"/>
          </p:cNvPicPr>
          <p:nvPr/>
        </p:nvPicPr>
        <p:blipFill>
          <a:blip r:embed="rId2"/>
          <a:stretch>
            <a:fillRect/>
          </a:stretch>
        </p:blipFill>
        <p:spPr>
          <a:xfrm>
            <a:off x="288976" y="424542"/>
            <a:ext cx="3723940" cy="2147208"/>
          </a:xfrm>
          <a:prstGeom prst="rect">
            <a:avLst/>
          </a:prstGeom>
        </p:spPr>
      </p:pic>
      <p:pic>
        <p:nvPicPr>
          <p:cNvPr id="10" name="图片 9">
            <a:extLst>
              <a:ext uri="{FF2B5EF4-FFF2-40B4-BE49-F238E27FC236}">
                <a16:creationId xmlns:a16="http://schemas.microsoft.com/office/drawing/2014/main" id="{948DC980-1554-00D3-0A6C-F6DB1C4D0570}"/>
              </a:ext>
            </a:extLst>
          </p:cNvPr>
          <p:cNvPicPr>
            <a:picLocks noChangeAspect="1"/>
          </p:cNvPicPr>
          <p:nvPr/>
        </p:nvPicPr>
        <p:blipFill>
          <a:blip r:embed="rId3"/>
          <a:stretch>
            <a:fillRect/>
          </a:stretch>
        </p:blipFill>
        <p:spPr>
          <a:xfrm>
            <a:off x="4376057" y="424542"/>
            <a:ext cx="4061208" cy="2238177"/>
          </a:xfrm>
          <a:prstGeom prst="rect">
            <a:avLst/>
          </a:prstGeom>
        </p:spPr>
      </p:pic>
    </p:spTree>
    <p:extLst>
      <p:ext uri="{BB962C8B-B14F-4D97-AF65-F5344CB8AC3E}">
        <p14:creationId xmlns:p14="http://schemas.microsoft.com/office/powerpoint/2010/main" val="2736364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69102-2D26-4CF7-965C-E0BA9D3A171F}"/>
              </a:ext>
            </a:extLst>
          </p:cNvPr>
          <p:cNvSpPr>
            <a:spLocks noGrp="1"/>
          </p:cNvSpPr>
          <p:nvPr>
            <p:ph type="title"/>
          </p:nvPr>
        </p:nvSpPr>
        <p:spPr/>
        <p:txBody>
          <a:bodyPr/>
          <a:lstStyle/>
          <a:p>
            <a:r>
              <a:rPr lang="en-US" dirty="0"/>
              <a:t>Fix the void alignment</a:t>
            </a:r>
          </a:p>
        </p:txBody>
      </p:sp>
      <p:sp>
        <p:nvSpPr>
          <p:cNvPr id="3" name="Content Placeholder 2">
            <a:extLst>
              <a:ext uri="{FF2B5EF4-FFF2-40B4-BE49-F238E27FC236}">
                <a16:creationId xmlns:a16="http://schemas.microsoft.com/office/drawing/2014/main" id="{09820C29-D9C6-47F3-B7CC-461B55760A89}"/>
              </a:ext>
            </a:extLst>
          </p:cNvPr>
          <p:cNvSpPr>
            <a:spLocks noGrp="1"/>
          </p:cNvSpPr>
          <p:nvPr>
            <p:ph idx="1"/>
          </p:nvPr>
        </p:nvSpPr>
        <p:spPr/>
        <p:txBody>
          <a:bodyPr/>
          <a:lstStyle/>
          <a:p>
            <a:r>
              <a:rPr lang="en-US" dirty="0"/>
              <a:t>Align the GND void under the AC coupling capacitors</a:t>
            </a:r>
          </a:p>
        </p:txBody>
      </p:sp>
      <p:sp>
        <p:nvSpPr>
          <p:cNvPr id="4" name="Slide Number Placeholder 3">
            <a:extLst>
              <a:ext uri="{FF2B5EF4-FFF2-40B4-BE49-F238E27FC236}">
                <a16:creationId xmlns:a16="http://schemas.microsoft.com/office/drawing/2014/main" id="{E1FF4B51-95BC-4110-8425-F3D766EFA24A}"/>
              </a:ext>
            </a:extLst>
          </p:cNvPr>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pic>
        <p:nvPicPr>
          <p:cNvPr id="5" name="Picture 4">
            <a:extLst>
              <a:ext uri="{FF2B5EF4-FFF2-40B4-BE49-F238E27FC236}">
                <a16:creationId xmlns:a16="http://schemas.microsoft.com/office/drawing/2014/main" id="{FCD7FD34-CE60-4620-99A6-18E74F46E69C}"/>
              </a:ext>
            </a:extLst>
          </p:cNvPr>
          <p:cNvPicPr>
            <a:picLocks noChangeAspect="1"/>
          </p:cNvPicPr>
          <p:nvPr/>
        </p:nvPicPr>
        <p:blipFill>
          <a:blip r:embed="rId2"/>
          <a:stretch>
            <a:fillRect/>
          </a:stretch>
        </p:blipFill>
        <p:spPr>
          <a:xfrm>
            <a:off x="594510" y="1209757"/>
            <a:ext cx="2000489" cy="3286049"/>
          </a:xfrm>
          <a:prstGeom prst="rect">
            <a:avLst/>
          </a:prstGeom>
        </p:spPr>
      </p:pic>
      <p:sp>
        <p:nvSpPr>
          <p:cNvPr id="6" name="文本框 5">
            <a:extLst>
              <a:ext uri="{FF2B5EF4-FFF2-40B4-BE49-F238E27FC236}">
                <a16:creationId xmlns:a16="http://schemas.microsoft.com/office/drawing/2014/main" id="{EB02E752-DD49-3539-47B9-955C65FE9DAA}"/>
              </a:ext>
            </a:extLst>
          </p:cNvPr>
          <p:cNvSpPr txBox="1"/>
          <p:nvPr/>
        </p:nvSpPr>
        <p:spPr>
          <a:xfrm>
            <a:off x="7543800" y="345803"/>
            <a:ext cx="966651" cy="369332"/>
          </a:xfrm>
          <a:prstGeom prst="rect">
            <a:avLst/>
          </a:prstGeom>
          <a:noFill/>
        </p:spPr>
        <p:txBody>
          <a:bodyPr wrap="square" rtlCol="0">
            <a:spAutoFit/>
          </a:bodyPr>
          <a:lstStyle/>
          <a:p>
            <a:r>
              <a:rPr lang="en-US" altLang="zh-CN" dirty="0">
                <a:highlight>
                  <a:srgbClr val="00FF00"/>
                </a:highlight>
              </a:rPr>
              <a:t>PASS</a:t>
            </a:r>
            <a:endParaRPr lang="zh-CN" altLang="en-US" dirty="0">
              <a:highlight>
                <a:srgbClr val="00FF00"/>
              </a:highlight>
            </a:endParaRPr>
          </a:p>
        </p:txBody>
      </p:sp>
    </p:spTree>
    <p:extLst>
      <p:ext uri="{BB962C8B-B14F-4D97-AF65-F5344CB8AC3E}">
        <p14:creationId xmlns:p14="http://schemas.microsoft.com/office/powerpoint/2010/main" val="2030332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C0819AA-7C1E-DE53-8636-4EA9E52B28B0}"/>
              </a:ext>
            </a:extLst>
          </p:cNvPr>
          <p:cNvSpPr>
            <a:spLocks noGrp="1"/>
          </p:cNvSpPr>
          <p:nvPr>
            <p:ph type="sldNum" sz="quarter" idx="10"/>
          </p:nvPr>
        </p:nvSpPr>
        <p:spPr/>
        <p:txBody>
          <a:bodyPr/>
          <a:lstStyle/>
          <a:p>
            <a:pPr>
              <a:defRPr/>
            </a:pPr>
            <a:fld id="{2B97888F-6AF7-4263-B69D-592D8C33BAC7}" type="slidenum">
              <a:rPr lang="en-US" smtClean="0"/>
              <a:pPr>
                <a:defRPr/>
              </a:pPr>
              <a:t>9</a:t>
            </a:fld>
            <a:endParaRPr lang="en-US"/>
          </a:p>
        </p:txBody>
      </p:sp>
      <p:pic>
        <p:nvPicPr>
          <p:cNvPr id="6" name="图片 5">
            <a:extLst>
              <a:ext uri="{FF2B5EF4-FFF2-40B4-BE49-F238E27FC236}">
                <a16:creationId xmlns:a16="http://schemas.microsoft.com/office/drawing/2014/main" id="{08461311-13AA-2C99-681E-DED504888973}"/>
              </a:ext>
            </a:extLst>
          </p:cNvPr>
          <p:cNvPicPr>
            <a:picLocks noChangeAspect="1"/>
          </p:cNvPicPr>
          <p:nvPr/>
        </p:nvPicPr>
        <p:blipFill>
          <a:blip r:embed="rId2"/>
          <a:stretch>
            <a:fillRect/>
          </a:stretch>
        </p:blipFill>
        <p:spPr>
          <a:xfrm>
            <a:off x="2033533" y="303841"/>
            <a:ext cx="4850593" cy="3892601"/>
          </a:xfrm>
          <a:prstGeom prst="rect">
            <a:avLst/>
          </a:prstGeom>
        </p:spPr>
      </p:pic>
    </p:spTree>
    <p:extLst>
      <p:ext uri="{BB962C8B-B14F-4D97-AF65-F5344CB8AC3E}">
        <p14:creationId xmlns:p14="http://schemas.microsoft.com/office/powerpoint/2010/main" val="550675113"/>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631CA30-24D9-4364-9488-FDB07E7FECF5}" vid="{48BA85CE-0C6B-49C4-A166-2FCF3F2F44D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 NDA Restrictions</Template>
  <TotalTime>1814</TotalTime>
  <Words>432</Words>
  <Application>Microsoft Office PowerPoint</Application>
  <PresentationFormat>全屏显示(16:9)</PresentationFormat>
  <Paragraphs>41</Paragraphs>
  <Slides>12</Slides>
  <Notes>0</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12</vt:i4>
      </vt:variant>
    </vt:vector>
  </HeadingPairs>
  <TitlesOfParts>
    <vt:vector size="15" baseType="lpstr">
      <vt:lpstr>Arial</vt:lpstr>
      <vt:lpstr>Calibri</vt:lpstr>
      <vt:lpstr>FinalPowerpoint</vt:lpstr>
      <vt:lpstr>DELL TUSB1142 Layout Review</vt:lpstr>
      <vt:lpstr>Keep GND vias symmetrical</vt:lpstr>
      <vt:lpstr>PowerPoint 演示文稿</vt:lpstr>
      <vt:lpstr>Why is one via larger than the other?</vt:lpstr>
      <vt:lpstr>PowerPoint 演示文稿</vt:lpstr>
      <vt:lpstr>Length match p/n lines</vt:lpstr>
      <vt:lpstr>PowerPoint 演示文稿</vt:lpstr>
      <vt:lpstr>Fix the void alignment</vt:lpstr>
      <vt:lpstr>PowerPoint 演示文稿</vt:lpstr>
      <vt:lpstr>Improve symmetry on SS lines</vt:lpstr>
      <vt:lpstr>PowerPoint 演示文稿</vt:lpstr>
      <vt:lpstr>Important Notice and Disclaimer</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Hauser, Shane</dc:creator>
  <cp:keywords>NDA Restrictions</cp:keywords>
  <cp:lastModifiedBy>Reiner Z.L.Chen (陳志梁)</cp:lastModifiedBy>
  <cp:revision>13</cp:revision>
  <dcterms:created xsi:type="dcterms:W3CDTF">2024-04-11T19:54:57Z</dcterms:created>
  <dcterms:modified xsi:type="dcterms:W3CDTF">2024-07-19T07:35:55Z</dcterms:modified>
</cp:coreProperties>
</file>