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2" r:id="rId2"/>
    <p:sldId id="1353" r:id="rId3"/>
    <p:sldId id="1364" r:id="rId4"/>
    <p:sldId id="1354" r:id="rId5"/>
    <p:sldId id="1362" r:id="rId6"/>
    <p:sldId id="1363" r:id="rId7"/>
    <p:sldId id="1365" r:id="rId8"/>
    <p:sldId id="1366" r:id="rId9"/>
    <p:sldId id="1348" r:id="rId10"/>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51" d="100"/>
          <a:sy n="151" d="100"/>
        </p:scale>
        <p:origin x="510" y="138"/>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46685"/>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Confidential – NDA Restrictions</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Brickyard MB TUSB1002A</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06/27/2024</a:t>
            </a:r>
          </a:p>
          <a:p>
            <a:pPr eaLnBrk="1" hangingPunct="1"/>
            <a:r>
              <a:rPr lang="en-US" dirty="0"/>
              <a:t>Shane Hauser</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A040-4118-4F78-9BAB-AC3DDCEEA49F}"/>
              </a:ext>
            </a:extLst>
          </p:cNvPr>
          <p:cNvSpPr>
            <a:spLocks noGrp="1"/>
          </p:cNvSpPr>
          <p:nvPr>
            <p:ph type="title"/>
          </p:nvPr>
        </p:nvSpPr>
        <p:spPr/>
        <p:txBody>
          <a:bodyPr/>
          <a:lstStyle/>
          <a:p>
            <a:r>
              <a:rPr lang="en-US" dirty="0"/>
              <a:t>Keep differential pairs symmetrical</a:t>
            </a:r>
          </a:p>
        </p:txBody>
      </p:sp>
      <p:sp>
        <p:nvSpPr>
          <p:cNvPr id="3" name="Content Placeholder 2">
            <a:extLst>
              <a:ext uri="{FF2B5EF4-FFF2-40B4-BE49-F238E27FC236}">
                <a16:creationId xmlns:a16="http://schemas.microsoft.com/office/drawing/2014/main" id="{3FD83922-9841-45FD-8139-5143B2C0EA06}"/>
              </a:ext>
            </a:extLst>
          </p:cNvPr>
          <p:cNvSpPr>
            <a:spLocks noGrp="1"/>
          </p:cNvSpPr>
          <p:nvPr>
            <p:ph idx="1"/>
          </p:nvPr>
        </p:nvSpPr>
        <p:spPr/>
        <p:txBody>
          <a:bodyPr/>
          <a:lstStyle/>
          <a:p>
            <a:r>
              <a:rPr lang="en-US" dirty="0"/>
              <a:t>I recommend keeping the signal pairs symmetrical where possible.</a:t>
            </a:r>
          </a:p>
          <a:p>
            <a:r>
              <a:rPr lang="en-US" dirty="0"/>
              <a:t>I circled some areas of non-symmetry that should be improved as examples.</a:t>
            </a:r>
          </a:p>
          <a:p>
            <a:endParaRPr lang="en-US" dirty="0"/>
          </a:p>
        </p:txBody>
      </p:sp>
      <p:sp>
        <p:nvSpPr>
          <p:cNvPr id="4" name="Slide Number Placeholder 3">
            <a:extLst>
              <a:ext uri="{FF2B5EF4-FFF2-40B4-BE49-F238E27FC236}">
                <a16:creationId xmlns:a16="http://schemas.microsoft.com/office/drawing/2014/main" id="{BFD729B6-9E1A-434D-A1D5-67DD7B3C24F1}"/>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8" name="Picture 7">
            <a:extLst>
              <a:ext uri="{FF2B5EF4-FFF2-40B4-BE49-F238E27FC236}">
                <a16:creationId xmlns:a16="http://schemas.microsoft.com/office/drawing/2014/main" id="{BFEF5EAB-2F7C-45B1-89EA-1589C874FFF7}"/>
              </a:ext>
            </a:extLst>
          </p:cNvPr>
          <p:cNvPicPr>
            <a:picLocks noChangeAspect="1"/>
          </p:cNvPicPr>
          <p:nvPr/>
        </p:nvPicPr>
        <p:blipFill>
          <a:blip r:embed="rId2"/>
          <a:stretch>
            <a:fillRect/>
          </a:stretch>
        </p:blipFill>
        <p:spPr>
          <a:xfrm>
            <a:off x="701675" y="1543111"/>
            <a:ext cx="3689857" cy="1648844"/>
          </a:xfrm>
          <a:prstGeom prst="rect">
            <a:avLst/>
          </a:prstGeom>
        </p:spPr>
      </p:pic>
      <p:pic>
        <p:nvPicPr>
          <p:cNvPr id="9" name="Picture 8">
            <a:extLst>
              <a:ext uri="{FF2B5EF4-FFF2-40B4-BE49-F238E27FC236}">
                <a16:creationId xmlns:a16="http://schemas.microsoft.com/office/drawing/2014/main" id="{BA61CF6E-F533-4F4A-9403-3C10B87B4B04}"/>
              </a:ext>
            </a:extLst>
          </p:cNvPr>
          <p:cNvPicPr>
            <a:picLocks noChangeAspect="1"/>
          </p:cNvPicPr>
          <p:nvPr/>
        </p:nvPicPr>
        <p:blipFill>
          <a:blip r:embed="rId3"/>
          <a:stretch>
            <a:fillRect/>
          </a:stretch>
        </p:blipFill>
        <p:spPr>
          <a:xfrm>
            <a:off x="4803146" y="1497014"/>
            <a:ext cx="2595311" cy="1694941"/>
          </a:xfrm>
          <a:prstGeom prst="rect">
            <a:avLst/>
          </a:prstGeom>
        </p:spPr>
      </p:pic>
      <p:pic>
        <p:nvPicPr>
          <p:cNvPr id="10" name="Picture 9">
            <a:extLst>
              <a:ext uri="{FF2B5EF4-FFF2-40B4-BE49-F238E27FC236}">
                <a16:creationId xmlns:a16="http://schemas.microsoft.com/office/drawing/2014/main" id="{83464036-8664-4328-B7B9-78F72B838692}"/>
              </a:ext>
            </a:extLst>
          </p:cNvPr>
          <p:cNvPicPr>
            <a:picLocks noChangeAspect="1"/>
          </p:cNvPicPr>
          <p:nvPr/>
        </p:nvPicPr>
        <p:blipFill>
          <a:blip r:embed="rId4"/>
          <a:stretch>
            <a:fillRect/>
          </a:stretch>
        </p:blipFill>
        <p:spPr>
          <a:xfrm>
            <a:off x="64101" y="3333750"/>
            <a:ext cx="5349278" cy="1230459"/>
          </a:xfrm>
          <a:prstGeom prst="rect">
            <a:avLst/>
          </a:prstGeom>
        </p:spPr>
      </p:pic>
      <p:pic>
        <p:nvPicPr>
          <p:cNvPr id="11" name="Picture 10">
            <a:extLst>
              <a:ext uri="{FF2B5EF4-FFF2-40B4-BE49-F238E27FC236}">
                <a16:creationId xmlns:a16="http://schemas.microsoft.com/office/drawing/2014/main" id="{31FCD5E3-75FA-40CB-B4F0-F2994BA4D1EB}"/>
              </a:ext>
            </a:extLst>
          </p:cNvPr>
          <p:cNvPicPr>
            <a:picLocks noChangeAspect="1"/>
          </p:cNvPicPr>
          <p:nvPr/>
        </p:nvPicPr>
        <p:blipFill>
          <a:blip r:embed="rId5"/>
          <a:stretch>
            <a:fillRect/>
          </a:stretch>
        </p:blipFill>
        <p:spPr>
          <a:xfrm>
            <a:off x="5555656" y="3293723"/>
            <a:ext cx="2883494" cy="1270486"/>
          </a:xfrm>
          <a:prstGeom prst="rect">
            <a:avLst/>
          </a:prstGeom>
        </p:spPr>
      </p:pic>
    </p:spTree>
    <p:extLst>
      <p:ext uri="{BB962C8B-B14F-4D97-AF65-F5344CB8AC3E}">
        <p14:creationId xmlns:p14="http://schemas.microsoft.com/office/powerpoint/2010/main" val="403628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D7D8-BE2F-4CFC-A141-B73D6B731809}"/>
              </a:ext>
            </a:extLst>
          </p:cNvPr>
          <p:cNvSpPr>
            <a:spLocks noGrp="1"/>
          </p:cNvSpPr>
          <p:nvPr>
            <p:ph type="title"/>
          </p:nvPr>
        </p:nvSpPr>
        <p:spPr/>
        <p:txBody>
          <a:bodyPr/>
          <a:lstStyle/>
          <a:p>
            <a:r>
              <a:rPr lang="en-US" dirty="0"/>
              <a:t>Avoid sharp bends in trace</a:t>
            </a:r>
          </a:p>
        </p:txBody>
      </p:sp>
      <p:sp>
        <p:nvSpPr>
          <p:cNvPr id="3" name="Content Placeholder 2">
            <a:extLst>
              <a:ext uri="{FF2B5EF4-FFF2-40B4-BE49-F238E27FC236}">
                <a16:creationId xmlns:a16="http://schemas.microsoft.com/office/drawing/2014/main" id="{3CCD3E19-478F-4498-9526-F5502ED41767}"/>
              </a:ext>
            </a:extLst>
          </p:cNvPr>
          <p:cNvSpPr>
            <a:spLocks noGrp="1"/>
          </p:cNvSpPr>
          <p:nvPr>
            <p:ph idx="1"/>
          </p:nvPr>
        </p:nvSpPr>
        <p:spPr/>
        <p:txBody>
          <a:bodyPr/>
          <a:lstStyle/>
          <a:p>
            <a:r>
              <a:rPr lang="en-US" dirty="0"/>
              <a:t>I recommend lowering the angle on these sharp bends</a:t>
            </a:r>
          </a:p>
          <a:p>
            <a:endParaRPr lang="en-US" dirty="0"/>
          </a:p>
          <a:p>
            <a:endParaRPr lang="en-US" dirty="0"/>
          </a:p>
          <a:p>
            <a:endParaRPr lang="en-US" dirty="0"/>
          </a:p>
          <a:p>
            <a:endParaRPr lang="en-US" dirty="0"/>
          </a:p>
          <a:p>
            <a:r>
              <a:rPr lang="en-US" dirty="0"/>
              <a:t>Routing like this would lower the angle and help with reflections:</a:t>
            </a:r>
          </a:p>
        </p:txBody>
      </p:sp>
      <p:sp>
        <p:nvSpPr>
          <p:cNvPr id="4" name="Slide Number Placeholder 3">
            <a:extLst>
              <a:ext uri="{FF2B5EF4-FFF2-40B4-BE49-F238E27FC236}">
                <a16:creationId xmlns:a16="http://schemas.microsoft.com/office/drawing/2014/main" id="{4323E345-985A-476C-85F9-82A7CBB4DB75}"/>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F451EB30-7BD3-49B2-858C-150ACD374032}"/>
              </a:ext>
            </a:extLst>
          </p:cNvPr>
          <p:cNvPicPr>
            <a:picLocks noChangeAspect="1"/>
          </p:cNvPicPr>
          <p:nvPr/>
        </p:nvPicPr>
        <p:blipFill>
          <a:blip r:embed="rId2"/>
          <a:stretch>
            <a:fillRect/>
          </a:stretch>
        </p:blipFill>
        <p:spPr>
          <a:xfrm>
            <a:off x="889483" y="1173614"/>
            <a:ext cx="5346220" cy="1315458"/>
          </a:xfrm>
          <a:prstGeom prst="rect">
            <a:avLst/>
          </a:prstGeom>
        </p:spPr>
      </p:pic>
      <p:pic>
        <p:nvPicPr>
          <p:cNvPr id="7" name="Picture 6">
            <a:extLst>
              <a:ext uri="{FF2B5EF4-FFF2-40B4-BE49-F238E27FC236}">
                <a16:creationId xmlns:a16="http://schemas.microsoft.com/office/drawing/2014/main" id="{A7E0583B-AA75-46D4-BE59-B9854C39DCB8}"/>
              </a:ext>
            </a:extLst>
          </p:cNvPr>
          <p:cNvPicPr>
            <a:picLocks noChangeAspect="1"/>
          </p:cNvPicPr>
          <p:nvPr/>
        </p:nvPicPr>
        <p:blipFill>
          <a:blip r:embed="rId3"/>
          <a:stretch>
            <a:fillRect/>
          </a:stretch>
        </p:blipFill>
        <p:spPr>
          <a:xfrm>
            <a:off x="3326978" y="2987789"/>
            <a:ext cx="1727622" cy="1576420"/>
          </a:xfrm>
          <a:prstGeom prst="rect">
            <a:avLst/>
          </a:prstGeom>
        </p:spPr>
      </p:pic>
    </p:spTree>
    <p:extLst>
      <p:ext uri="{BB962C8B-B14F-4D97-AF65-F5344CB8AC3E}">
        <p14:creationId xmlns:p14="http://schemas.microsoft.com/office/powerpoint/2010/main" val="83044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D4C3-FD30-45DF-B31B-03931BB40773}"/>
              </a:ext>
            </a:extLst>
          </p:cNvPr>
          <p:cNvSpPr>
            <a:spLocks noGrp="1"/>
          </p:cNvSpPr>
          <p:nvPr>
            <p:ph type="title"/>
          </p:nvPr>
        </p:nvSpPr>
        <p:spPr/>
        <p:txBody>
          <a:bodyPr/>
          <a:lstStyle/>
          <a:p>
            <a:r>
              <a:rPr lang="en-US" dirty="0"/>
              <a:t>Use symmetrical GND </a:t>
            </a:r>
            <a:r>
              <a:rPr lang="en-US" dirty="0" err="1"/>
              <a:t>vias</a:t>
            </a:r>
            <a:endParaRPr lang="en-US" dirty="0"/>
          </a:p>
        </p:txBody>
      </p:sp>
      <p:sp>
        <p:nvSpPr>
          <p:cNvPr id="3" name="Content Placeholder 2">
            <a:extLst>
              <a:ext uri="{FF2B5EF4-FFF2-40B4-BE49-F238E27FC236}">
                <a16:creationId xmlns:a16="http://schemas.microsoft.com/office/drawing/2014/main" id="{2DFD1765-5A87-4DDA-8331-0BC2E5D2516E}"/>
              </a:ext>
            </a:extLst>
          </p:cNvPr>
          <p:cNvSpPr>
            <a:spLocks noGrp="1"/>
          </p:cNvSpPr>
          <p:nvPr>
            <p:ph idx="1"/>
          </p:nvPr>
        </p:nvSpPr>
        <p:spPr>
          <a:xfrm>
            <a:off x="342897" y="810734"/>
            <a:ext cx="8467725" cy="3709449"/>
          </a:xfrm>
        </p:spPr>
        <p:txBody>
          <a:bodyPr/>
          <a:lstStyle/>
          <a:p>
            <a:r>
              <a:rPr lang="en-US" dirty="0"/>
              <a:t>Keep GND </a:t>
            </a:r>
            <a:r>
              <a:rPr lang="en-US" dirty="0" err="1"/>
              <a:t>vias</a:t>
            </a:r>
            <a:r>
              <a:rPr lang="en-US" dirty="0"/>
              <a:t> symmetrical near signal </a:t>
            </a:r>
            <a:r>
              <a:rPr lang="en-US" dirty="0" err="1"/>
              <a:t>vias</a:t>
            </a:r>
            <a:endParaRPr lang="en-US" dirty="0"/>
          </a:p>
        </p:txBody>
      </p:sp>
      <p:sp>
        <p:nvSpPr>
          <p:cNvPr id="4" name="Slide Number Placeholder 3">
            <a:extLst>
              <a:ext uri="{FF2B5EF4-FFF2-40B4-BE49-F238E27FC236}">
                <a16:creationId xmlns:a16="http://schemas.microsoft.com/office/drawing/2014/main" id="{4F677579-7A8F-48EA-AFB3-C92D1F407CA8}"/>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7" name="Picture 6">
            <a:extLst>
              <a:ext uri="{FF2B5EF4-FFF2-40B4-BE49-F238E27FC236}">
                <a16:creationId xmlns:a16="http://schemas.microsoft.com/office/drawing/2014/main" id="{558BF9AE-65E7-450E-9FF6-2B94D200C3D9}"/>
              </a:ext>
            </a:extLst>
          </p:cNvPr>
          <p:cNvPicPr>
            <a:picLocks noChangeAspect="1"/>
          </p:cNvPicPr>
          <p:nvPr/>
        </p:nvPicPr>
        <p:blipFill>
          <a:blip r:embed="rId2"/>
          <a:stretch>
            <a:fillRect/>
          </a:stretch>
        </p:blipFill>
        <p:spPr>
          <a:xfrm>
            <a:off x="576261" y="1456450"/>
            <a:ext cx="3584575" cy="2230595"/>
          </a:xfrm>
          <a:prstGeom prst="rect">
            <a:avLst/>
          </a:prstGeom>
        </p:spPr>
      </p:pic>
      <p:pic>
        <p:nvPicPr>
          <p:cNvPr id="8" name="Picture 7">
            <a:extLst>
              <a:ext uri="{FF2B5EF4-FFF2-40B4-BE49-F238E27FC236}">
                <a16:creationId xmlns:a16="http://schemas.microsoft.com/office/drawing/2014/main" id="{3F5EF911-ED5B-4E89-AAAE-635D0AEB5FA5}"/>
              </a:ext>
            </a:extLst>
          </p:cNvPr>
          <p:cNvPicPr>
            <a:picLocks noChangeAspect="1"/>
          </p:cNvPicPr>
          <p:nvPr/>
        </p:nvPicPr>
        <p:blipFill>
          <a:blip r:embed="rId3"/>
          <a:stretch>
            <a:fillRect/>
          </a:stretch>
        </p:blipFill>
        <p:spPr>
          <a:xfrm>
            <a:off x="4394200" y="1456451"/>
            <a:ext cx="3915139" cy="2230595"/>
          </a:xfrm>
          <a:prstGeom prst="rect">
            <a:avLst/>
          </a:prstGeom>
        </p:spPr>
      </p:pic>
    </p:spTree>
    <p:extLst>
      <p:ext uri="{BB962C8B-B14F-4D97-AF65-F5344CB8AC3E}">
        <p14:creationId xmlns:p14="http://schemas.microsoft.com/office/powerpoint/2010/main" val="168952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AC92-1D6C-467C-AFE9-A5077DA42923}"/>
              </a:ext>
            </a:extLst>
          </p:cNvPr>
          <p:cNvSpPr>
            <a:spLocks noGrp="1"/>
          </p:cNvSpPr>
          <p:nvPr>
            <p:ph type="title"/>
          </p:nvPr>
        </p:nvSpPr>
        <p:spPr/>
        <p:txBody>
          <a:bodyPr/>
          <a:lstStyle/>
          <a:p>
            <a:r>
              <a:rPr lang="en-US" dirty="0"/>
              <a:t>Keep trace size constant</a:t>
            </a:r>
          </a:p>
        </p:txBody>
      </p:sp>
      <p:sp>
        <p:nvSpPr>
          <p:cNvPr id="3" name="Content Placeholder 2">
            <a:extLst>
              <a:ext uri="{FF2B5EF4-FFF2-40B4-BE49-F238E27FC236}">
                <a16:creationId xmlns:a16="http://schemas.microsoft.com/office/drawing/2014/main" id="{A7EC458E-6266-4FA3-96E4-3072FCC19755}"/>
              </a:ext>
            </a:extLst>
          </p:cNvPr>
          <p:cNvSpPr>
            <a:spLocks noGrp="1"/>
          </p:cNvSpPr>
          <p:nvPr>
            <p:ph idx="1"/>
          </p:nvPr>
        </p:nvSpPr>
        <p:spPr/>
        <p:txBody>
          <a:bodyPr/>
          <a:lstStyle/>
          <a:p>
            <a:r>
              <a:rPr lang="en-US" dirty="0"/>
              <a:t>Avoid changing the trace size in the signal path</a:t>
            </a:r>
          </a:p>
          <a:p>
            <a:r>
              <a:rPr lang="en-US" dirty="0"/>
              <a:t>This can cause reflections in the trace and impact the differential impedance</a:t>
            </a:r>
          </a:p>
        </p:txBody>
      </p:sp>
      <p:sp>
        <p:nvSpPr>
          <p:cNvPr id="4" name="Slide Number Placeholder 3">
            <a:extLst>
              <a:ext uri="{FF2B5EF4-FFF2-40B4-BE49-F238E27FC236}">
                <a16:creationId xmlns:a16="http://schemas.microsoft.com/office/drawing/2014/main" id="{9E205B76-E1F5-43B6-A906-D8B7B62D6992}"/>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5" name="Picture 4">
            <a:extLst>
              <a:ext uri="{FF2B5EF4-FFF2-40B4-BE49-F238E27FC236}">
                <a16:creationId xmlns:a16="http://schemas.microsoft.com/office/drawing/2014/main" id="{E5F9B49B-1382-4051-851C-B36D92227169}"/>
              </a:ext>
            </a:extLst>
          </p:cNvPr>
          <p:cNvPicPr>
            <a:picLocks noChangeAspect="1"/>
          </p:cNvPicPr>
          <p:nvPr/>
        </p:nvPicPr>
        <p:blipFill>
          <a:blip r:embed="rId2"/>
          <a:stretch>
            <a:fillRect/>
          </a:stretch>
        </p:blipFill>
        <p:spPr>
          <a:xfrm>
            <a:off x="333378" y="1599823"/>
            <a:ext cx="5540375" cy="2946867"/>
          </a:xfrm>
          <a:prstGeom prst="rect">
            <a:avLst/>
          </a:prstGeom>
        </p:spPr>
      </p:pic>
      <p:pic>
        <p:nvPicPr>
          <p:cNvPr id="6" name="Picture 5">
            <a:extLst>
              <a:ext uri="{FF2B5EF4-FFF2-40B4-BE49-F238E27FC236}">
                <a16:creationId xmlns:a16="http://schemas.microsoft.com/office/drawing/2014/main" id="{B465390E-A2F1-40CD-BCF0-272ACD22B537}"/>
              </a:ext>
            </a:extLst>
          </p:cNvPr>
          <p:cNvPicPr>
            <a:picLocks noChangeAspect="1"/>
          </p:cNvPicPr>
          <p:nvPr/>
        </p:nvPicPr>
        <p:blipFill>
          <a:blip r:embed="rId3"/>
          <a:stretch>
            <a:fillRect/>
          </a:stretch>
        </p:blipFill>
        <p:spPr>
          <a:xfrm>
            <a:off x="6154448" y="1617342"/>
            <a:ext cx="2535527" cy="2946867"/>
          </a:xfrm>
          <a:prstGeom prst="rect">
            <a:avLst/>
          </a:prstGeom>
        </p:spPr>
      </p:pic>
    </p:spTree>
    <p:extLst>
      <p:ext uri="{BB962C8B-B14F-4D97-AF65-F5344CB8AC3E}">
        <p14:creationId xmlns:p14="http://schemas.microsoft.com/office/powerpoint/2010/main" val="299815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967E-EA2C-44C2-AB60-F35C18788DDA}"/>
              </a:ext>
            </a:extLst>
          </p:cNvPr>
          <p:cNvSpPr>
            <a:spLocks noGrp="1"/>
          </p:cNvSpPr>
          <p:nvPr>
            <p:ph type="title"/>
          </p:nvPr>
        </p:nvSpPr>
        <p:spPr/>
        <p:txBody>
          <a:bodyPr/>
          <a:lstStyle/>
          <a:p>
            <a:r>
              <a:rPr lang="en-US" dirty="0"/>
              <a:t>Move trace to bottom layer</a:t>
            </a:r>
          </a:p>
        </p:txBody>
      </p:sp>
      <p:sp>
        <p:nvSpPr>
          <p:cNvPr id="3" name="Content Placeholder 2">
            <a:extLst>
              <a:ext uri="{FF2B5EF4-FFF2-40B4-BE49-F238E27FC236}">
                <a16:creationId xmlns:a16="http://schemas.microsoft.com/office/drawing/2014/main" id="{70D0EF75-625B-4295-8321-838E7EBA65A8}"/>
              </a:ext>
            </a:extLst>
          </p:cNvPr>
          <p:cNvSpPr>
            <a:spLocks noGrp="1"/>
          </p:cNvSpPr>
          <p:nvPr>
            <p:ph idx="1"/>
          </p:nvPr>
        </p:nvSpPr>
        <p:spPr/>
        <p:txBody>
          <a:bodyPr/>
          <a:lstStyle/>
          <a:p>
            <a:r>
              <a:rPr lang="en-US" dirty="0"/>
              <a:t>If possible, I recommend moving the high speed traces from layer 10 to the bottom layer of the PCB.</a:t>
            </a:r>
          </a:p>
          <a:p>
            <a:r>
              <a:rPr lang="en-US" dirty="0"/>
              <a:t>This will eliminate the via stub and reduce signal reflection in the trace</a:t>
            </a:r>
          </a:p>
        </p:txBody>
      </p:sp>
      <p:sp>
        <p:nvSpPr>
          <p:cNvPr id="4" name="Slide Number Placeholder 3">
            <a:extLst>
              <a:ext uri="{FF2B5EF4-FFF2-40B4-BE49-F238E27FC236}">
                <a16:creationId xmlns:a16="http://schemas.microsoft.com/office/drawing/2014/main" id="{28E7E371-B4CC-4502-B1E7-48A9DA79EDFC}"/>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799F4A25-0E02-4F3C-8DB8-8E613B8FE2DD}"/>
              </a:ext>
            </a:extLst>
          </p:cNvPr>
          <p:cNvPicPr>
            <a:picLocks noChangeAspect="1"/>
          </p:cNvPicPr>
          <p:nvPr/>
        </p:nvPicPr>
        <p:blipFill>
          <a:blip r:embed="rId2"/>
          <a:stretch>
            <a:fillRect/>
          </a:stretch>
        </p:blipFill>
        <p:spPr>
          <a:xfrm>
            <a:off x="613064" y="1934833"/>
            <a:ext cx="3059130" cy="2507959"/>
          </a:xfrm>
          <a:prstGeom prst="rect">
            <a:avLst/>
          </a:prstGeom>
        </p:spPr>
      </p:pic>
      <p:pic>
        <p:nvPicPr>
          <p:cNvPr id="6" name="Picture 5">
            <a:extLst>
              <a:ext uri="{FF2B5EF4-FFF2-40B4-BE49-F238E27FC236}">
                <a16:creationId xmlns:a16="http://schemas.microsoft.com/office/drawing/2014/main" id="{2D24E9E8-62F3-4462-9E72-8BCFBB585671}"/>
              </a:ext>
            </a:extLst>
          </p:cNvPr>
          <p:cNvPicPr>
            <a:picLocks noChangeAspect="1"/>
          </p:cNvPicPr>
          <p:nvPr/>
        </p:nvPicPr>
        <p:blipFill>
          <a:blip r:embed="rId3"/>
          <a:stretch>
            <a:fillRect/>
          </a:stretch>
        </p:blipFill>
        <p:spPr>
          <a:xfrm>
            <a:off x="3885605" y="1934833"/>
            <a:ext cx="4371887" cy="2493342"/>
          </a:xfrm>
          <a:prstGeom prst="rect">
            <a:avLst/>
          </a:prstGeom>
        </p:spPr>
      </p:pic>
    </p:spTree>
    <p:extLst>
      <p:ext uri="{BB962C8B-B14F-4D97-AF65-F5344CB8AC3E}">
        <p14:creationId xmlns:p14="http://schemas.microsoft.com/office/powerpoint/2010/main" val="7627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3FB6-F730-4CA5-B4B1-EA5BB08D239A}"/>
              </a:ext>
            </a:extLst>
          </p:cNvPr>
          <p:cNvSpPr>
            <a:spLocks noGrp="1"/>
          </p:cNvSpPr>
          <p:nvPr>
            <p:ph type="title"/>
          </p:nvPr>
        </p:nvSpPr>
        <p:spPr/>
        <p:txBody>
          <a:bodyPr/>
          <a:lstStyle/>
          <a:p>
            <a:r>
              <a:rPr lang="en-US" dirty="0"/>
              <a:t>Follow layout stencil</a:t>
            </a:r>
          </a:p>
        </p:txBody>
      </p:sp>
      <p:sp>
        <p:nvSpPr>
          <p:cNvPr id="3" name="Content Placeholder 2">
            <a:extLst>
              <a:ext uri="{FF2B5EF4-FFF2-40B4-BE49-F238E27FC236}">
                <a16:creationId xmlns:a16="http://schemas.microsoft.com/office/drawing/2014/main" id="{B41C24F1-F533-4C07-9571-B6ECF0E7C67F}"/>
              </a:ext>
            </a:extLst>
          </p:cNvPr>
          <p:cNvSpPr>
            <a:spLocks noGrp="1"/>
          </p:cNvSpPr>
          <p:nvPr>
            <p:ph idx="1"/>
          </p:nvPr>
        </p:nvSpPr>
        <p:spPr/>
        <p:txBody>
          <a:bodyPr/>
          <a:lstStyle/>
          <a:p>
            <a:r>
              <a:rPr lang="en-US" dirty="0"/>
              <a:t>I recommend following the thermal via stencil in the 1142 datasheet:</a:t>
            </a:r>
          </a:p>
        </p:txBody>
      </p:sp>
      <p:sp>
        <p:nvSpPr>
          <p:cNvPr id="4" name="Slide Number Placeholder 3">
            <a:extLst>
              <a:ext uri="{FF2B5EF4-FFF2-40B4-BE49-F238E27FC236}">
                <a16:creationId xmlns:a16="http://schemas.microsoft.com/office/drawing/2014/main" id="{29EE9DEB-9C55-4BFA-98E5-F6632314B26F}"/>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5" name="Picture 4">
            <a:extLst>
              <a:ext uri="{FF2B5EF4-FFF2-40B4-BE49-F238E27FC236}">
                <a16:creationId xmlns:a16="http://schemas.microsoft.com/office/drawing/2014/main" id="{D7B172E4-0D53-4F4C-9CC9-BA75303DEAEB}"/>
              </a:ext>
            </a:extLst>
          </p:cNvPr>
          <p:cNvPicPr>
            <a:picLocks noChangeAspect="1"/>
          </p:cNvPicPr>
          <p:nvPr/>
        </p:nvPicPr>
        <p:blipFill>
          <a:blip r:embed="rId2"/>
          <a:stretch>
            <a:fillRect/>
          </a:stretch>
        </p:blipFill>
        <p:spPr>
          <a:xfrm>
            <a:off x="5467350" y="1764371"/>
            <a:ext cx="3154748" cy="2334840"/>
          </a:xfrm>
          <a:prstGeom prst="rect">
            <a:avLst/>
          </a:prstGeom>
        </p:spPr>
      </p:pic>
      <p:pic>
        <p:nvPicPr>
          <p:cNvPr id="6" name="Picture 5">
            <a:extLst>
              <a:ext uri="{FF2B5EF4-FFF2-40B4-BE49-F238E27FC236}">
                <a16:creationId xmlns:a16="http://schemas.microsoft.com/office/drawing/2014/main" id="{287CD524-3670-47D5-BD2F-F1642687654A}"/>
              </a:ext>
            </a:extLst>
          </p:cNvPr>
          <p:cNvPicPr>
            <a:picLocks noChangeAspect="1"/>
          </p:cNvPicPr>
          <p:nvPr/>
        </p:nvPicPr>
        <p:blipFill>
          <a:blip r:embed="rId3"/>
          <a:stretch>
            <a:fillRect/>
          </a:stretch>
        </p:blipFill>
        <p:spPr>
          <a:xfrm>
            <a:off x="521902" y="1530523"/>
            <a:ext cx="4436720" cy="2826620"/>
          </a:xfrm>
          <a:prstGeom prst="rect">
            <a:avLst/>
          </a:prstGeom>
        </p:spPr>
      </p:pic>
      <p:cxnSp>
        <p:nvCxnSpPr>
          <p:cNvPr id="8" name="Straight Arrow Connector 7">
            <a:extLst>
              <a:ext uri="{FF2B5EF4-FFF2-40B4-BE49-F238E27FC236}">
                <a16:creationId xmlns:a16="http://schemas.microsoft.com/office/drawing/2014/main" id="{464CB39F-886F-40DA-B69E-AEE87F7F78FC}"/>
              </a:ext>
            </a:extLst>
          </p:cNvPr>
          <p:cNvCxnSpPr>
            <a:cxnSpLocks/>
            <a:endCxn id="5" idx="1"/>
          </p:cNvCxnSpPr>
          <p:nvPr/>
        </p:nvCxnSpPr>
        <p:spPr>
          <a:xfrm>
            <a:off x="4191000" y="2931791"/>
            <a:ext cx="1276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66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D51D-D498-4D14-8FF0-E9493097501C}"/>
              </a:ext>
            </a:extLst>
          </p:cNvPr>
          <p:cNvSpPr>
            <a:spLocks noGrp="1"/>
          </p:cNvSpPr>
          <p:nvPr>
            <p:ph type="title"/>
          </p:nvPr>
        </p:nvSpPr>
        <p:spPr/>
        <p:txBody>
          <a:bodyPr/>
          <a:lstStyle/>
          <a:p>
            <a:r>
              <a:rPr lang="en-US" dirty="0"/>
              <a:t>Use thermal PAD as GND for caps</a:t>
            </a:r>
          </a:p>
        </p:txBody>
      </p:sp>
      <p:sp>
        <p:nvSpPr>
          <p:cNvPr id="3" name="Content Placeholder 2">
            <a:extLst>
              <a:ext uri="{FF2B5EF4-FFF2-40B4-BE49-F238E27FC236}">
                <a16:creationId xmlns:a16="http://schemas.microsoft.com/office/drawing/2014/main" id="{44A36F3D-006A-45F7-8D0E-13BA4D87E537}"/>
              </a:ext>
            </a:extLst>
          </p:cNvPr>
          <p:cNvSpPr>
            <a:spLocks noGrp="1"/>
          </p:cNvSpPr>
          <p:nvPr>
            <p:ph idx="1"/>
          </p:nvPr>
        </p:nvSpPr>
        <p:spPr/>
        <p:txBody>
          <a:bodyPr/>
          <a:lstStyle/>
          <a:p>
            <a:r>
              <a:rPr lang="en-US" dirty="0"/>
              <a:t>I recommend moving one of your de-coupling capacitors to the bottom layer</a:t>
            </a:r>
          </a:p>
          <a:p>
            <a:r>
              <a:rPr lang="en-US" dirty="0"/>
              <a:t>Use the GND plane under the 1142 as the GND for this capacitor</a:t>
            </a:r>
          </a:p>
          <a:p>
            <a:r>
              <a:rPr lang="en-US" dirty="0"/>
              <a:t>Via the VCC pin to the other side of the capacitor</a:t>
            </a:r>
          </a:p>
          <a:p>
            <a:r>
              <a:rPr lang="en-US" dirty="0"/>
              <a:t>This will make the capacitor more effective at stopping AC noise on VCC line</a:t>
            </a:r>
          </a:p>
          <a:p>
            <a:endParaRPr lang="en-US" dirty="0"/>
          </a:p>
        </p:txBody>
      </p:sp>
      <p:sp>
        <p:nvSpPr>
          <p:cNvPr id="4" name="Slide Number Placeholder 3">
            <a:extLst>
              <a:ext uri="{FF2B5EF4-FFF2-40B4-BE49-F238E27FC236}">
                <a16:creationId xmlns:a16="http://schemas.microsoft.com/office/drawing/2014/main" id="{BE9ED4E8-145C-4D4B-A1C1-14929E2063AF}"/>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6ED35AB0-73C4-4D5F-9D3F-BF06F3BB054F}"/>
              </a:ext>
            </a:extLst>
          </p:cNvPr>
          <p:cNvPicPr>
            <a:picLocks noChangeAspect="1"/>
          </p:cNvPicPr>
          <p:nvPr/>
        </p:nvPicPr>
        <p:blipFill>
          <a:blip r:embed="rId2"/>
          <a:stretch>
            <a:fillRect/>
          </a:stretch>
        </p:blipFill>
        <p:spPr>
          <a:xfrm>
            <a:off x="333378" y="2401169"/>
            <a:ext cx="3710358" cy="1955974"/>
          </a:xfrm>
          <a:prstGeom prst="rect">
            <a:avLst/>
          </a:prstGeom>
        </p:spPr>
      </p:pic>
      <p:pic>
        <p:nvPicPr>
          <p:cNvPr id="6" name="Picture 5">
            <a:extLst>
              <a:ext uri="{FF2B5EF4-FFF2-40B4-BE49-F238E27FC236}">
                <a16:creationId xmlns:a16="http://schemas.microsoft.com/office/drawing/2014/main" id="{095F3ADD-EC62-429A-A8D7-4BD27623D66F}"/>
              </a:ext>
            </a:extLst>
          </p:cNvPr>
          <p:cNvPicPr>
            <a:picLocks noChangeAspect="1"/>
          </p:cNvPicPr>
          <p:nvPr/>
        </p:nvPicPr>
        <p:blipFill>
          <a:blip r:embed="rId3"/>
          <a:stretch>
            <a:fillRect/>
          </a:stretch>
        </p:blipFill>
        <p:spPr>
          <a:xfrm>
            <a:off x="4377719" y="2482849"/>
            <a:ext cx="4089400" cy="1792614"/>
          </a:xfrm>
          <a:prstGeom prst="rect">
            <a:avLst/>
          </a:prstGeom>
        </p:spPr>
      </p:pic>
      <p:cxnSp>
        <p:nvCxnSpPr>
          <p:cNvPr id="8" name="Straight Arrow Connector 7">
            <a:extLst>
              <a:ext uri="{FF2B5EF4-FFF2-40B4-BE49-F238E27FC236}">
                <a16:creationId xmlns:a16="http://schemas.microsoft.com/office/drawing/2014/main" id="{D3E9D75D-F8F6-41E7-81DC-6A43C98EABE2}"/>
              </a:ext>
            </a:extLst>
          </p:cNvPr>
          <p:cNvCxnSpPr>
            <a:cxnSpLocks/>
          </p:cNvCxnSpPr>
          <p:nvPr/>
        </p:nvCxnSpPr>
        <p:spPr>
          <a:xfrm>
            <a:off x="1225550" y="3854450"/>
            <a:ext cx="3874716" cy="253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26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Important Notice and Disclaimer</a:t>
            </a:r>
            <a:endParaRPr lang="en-US" dirty="0"/>
          </a:p>
        </p:txBody>
      </p:sp>
      <p:sp>
        <p:nvSpPr>
          <p:cNvPr id="5" name="Rectangle 4"/>
          <p:cNvSpPr/>
          <p:nvPr/>
        </p:nvSpPr>
        <p:spPr>
          <a:xfrm>
            <a:off x="454025" y="690466"/>
            <a:ext cx="8178303" cy="3762568"/>
          </a:xfrm>
          <a:prstGeom prst="rect">
            <a:avLst/>
          </a:prstGeom>
        </p:spPr>
        <p:txBody>
          <a:bodyPr wrap="square">
            <a:spAutoFit/>
          </a:bodyPr>
          <a:lstStyle/>
          <a:p>
            <a:endParaRPr lang="en-US" sz="105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169064285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31CA30-24D9-4364-9488-FDB07E7FECF5}" vid="{48BA85CE-0C6B-49C4-A166-2FCF3F2F44D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NDA Restrictions</Template>
  <TotalTime>264</TotalTime>
  <Words>504</Words>
  <Application>Microsoft Office PowerPoint</Application>
  <PresentationFormat>On-screen Show (16:9)</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FinalPowerpoint</vt:lpstr>
      <vt:lpstr>Brickyard MB TUSB1002A</vt:lpstr>
      <vt:lpstr>Keep differential pairs symmetrical</vt:lpstr>
      <vt:lpstr>Avoid sharp bends in trace</vt:lpstr>
      <vt:lpstr>Use symmetrical GND vias</vt:lpstr>
      <vt:lpstr>Keep trace size constant</vt:lpstr>
      <vt:lpstr>Move trace to bottom layer</vt:lpstr>
      <vt:lpstr>Follow layout stencil</vt:lpstr>
      <vt:lpstr>Use thermal PAD as GND for caps</vt:lpstr>
      <vt:lpstr>Important Notice and Disclaimer</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 Desktop 542 Review</dc:title>
  <dc:creator>Hauser, Shane</dc:creator>
  <cp:keywords>NDA Restrictions</cp:keywords>
  <cp:lastModifiedBy>Hauser, Shane</cp:lastModifiedBy>
  <cp:revision>47</cp:revision>
  <dcterms:created xsi:type="dcterms:W3CDTF">2024-04-08T15:45:55Z</dcterms:created>
  <dcterms:modified xsi:type="dcterms:W3CDTF">2024-06-27T21:16:42Z</dcterms:modified>
</cp:coreProperties>
</file>