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3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0D93F-2558-4E02-8751-61278B5F56F9}" type="datetimeFigureOut">
              <a:rPr kumimoji="1" lang="ja-JP" altLang="en-US" smtClean="0"/>
              <a:t>2017/6/12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EC86A-255B-490C-8CB6-A3703B646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9819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0D93F-2558-4E02-8751-61278B5F56F9}" type="datetimeFigureOut">
              <a:rPr kumimoji="1" lang="ja-JP" altLang="en-US" smtClean="0"/>
              <a:t>2017/6/12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EC86A-255B-490C-8CB6-A3703B646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217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0D93F-2558-4E02-8751-61278B5F56F9}" type="datetimeFigureOut">
              <a:rPr kumimoji="1" lang="ja-JP" altLang="en-US" smtClean="0"/>
              <a:t>2017/6/12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EC86A-255B-490C-8CB6-A3703B646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9415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0D93F-2558-4E02-8751-61278B5F56F9}" type="datetimeFigureOut">
              <a:rPr kumimoji="1" lang="ja-JP" altLang="en-US" smtClean="0"/>
              <a:t>2017/6/12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EC86A-255B-490C-8CB6-A3703B646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5171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0D93F-2558-4E02-8751-61278B5F56F9}" type="datetimeFigureOut">
              <a:rPr kumimoji="1" lang="ja-JP" altLang="en-US" smtClean="0"/>
              <a:t>2017/6/12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EC86A-255B-490C-8CB6-A3703B646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915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0D93F-2558-4E02-8751-61278B5F56F9}" type="datetimeFigureOut">
              <a:rPr kumimoji="1" lang="ja-JP" altLang="en-US" smtClean="0"/>
              <a:t>2017/6/12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EC86A-255B-490C-8CB6-A3703B646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528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0D93F-2558-4E02-8751-61278B5F56F9}" type="datetimeFigureOut">
              <a:rPr kumimoji="1" lang="ja-JP" altLang="en-US" smtClean="0"/>
              <a:t>2017/6/12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EC86A-255B-490C-8CB6-A3703B646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4809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0D93F-2558-4E02-8751-61278B5F56F9}" type="datetimeFigureOut">
              <a:rPr kumimoji="1" lang="ja-JP" altLang="en-US" smtClean="0"/>
              <a:t>2017/6/12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EC86A-255B-490C-8CB6-A3703B646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2218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0D93F-2558-4E02-8751-61278B5F56F9}" type="datetimeFigureOut">
              <a:rPr kumimoji="1" lang="ja-JP" altLang="en-US" smtClean="0"/>
              <a:t>2017/6/12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EC86A-255B-490C-8CB6-A3703B646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2477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0D93F-2558-4E02-8751-61278B5F56F9}" type="datetimeFigureOut">
              <a:rPr kumimoji="1" lang="ja-JP" altLang="en-US" smtClean="0"/>
              <a:t>2017/6/12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EC86A-255B-490C-8CB6-A3703B646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911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0D93F-2558-4E02-8751-61278B5F56F9}" type="datetimeFigureOut">
              <a:rPr kumimoji="1" lang="ja-JP" altLang="en-US" smtClean="0"/>
              <a:t>2017/6/12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EC86A-255B-490C-8CB6-A3703B646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7523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0D93F-2558-4E02-8751-61278B5F56F9}" type="datetimeFigureOut">
              <a:rPr kumimoji="1" lang="ja-JP" altLang="en-US" smtClean="0"/>
              <a:t>2017/6/12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EC86A-255B-490C-8CB6-A3703B646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6879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01" y="703102"/>
            <a:ext cx="4392609" cy="116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10" y="559082"/>
            <a:ext cx="4414859" cy="1357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/>
        </p:nvSpPr>
        <p:spPr>
          <a:xfrm>
            <a:off x="179390" y="260560"/>
            <a:ext cx="360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DS90UB914A-Q1 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AC Timing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716020" y="260560"/>
            <a:ext cx="360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SoC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AC Timing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265600" y="2343159"/>
            <a:ext cx="5052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PCLK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39440" y="2883376"/>
            <a:ext cx="116730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DATA</a:t>
            </a:r>
          </a:p>
          <a:p>
            <a:r>
              <a:rPr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(HSYNC/VSYNC</a:t>
            </a:r>
          </a:p>
          <a:p>
            <a:r>
              <a:rPr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/DOUT[11:0])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1855520" y="2060810"/>
            <a:ext cx="5579096" cy="1674253"/>
            <a:chOff x="1975844" y="1232420"/>
            <a:chExt cx="7619449" cy="2286550"/>
          </a:xfrm>
        </p:grpSpPr>
        <p:grpSp>
          <p:nvGrpSpPr>
            <p:cNvPr id="11" name="グループ化 10"/>
            <p:cNvGrpSpPr/>
            <p:nvPr/>
          </p:nvGrpSpPr>
          <p:grpSpPr>
            <a:xfrm>
              <a:off x="2004028" y="1657634"/>
              <a:ext cx="7564333" cy="442023"/>
              <a:chOff x="74636" y="1652822"/>
              <a:chExt cx="7564333" cy="827985"/>
            </a:xfrm>
          </p:grpSpPr>
          <p:cxnSp>
            <p:nvCxnSpPr>
              <p:cNvPr id="43" name="直線コネクタ 42"/>
              <p:cNvCxnSpPr/>
              <p:nvPr/>
            </p:nvCxnSpPr>
            <p:spPr bwMode="auto">
              <a:xfrm>
                <a:off x="349599" y="2480807"/>
                <a:ext cx="3244391" cy="0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4" name="直線コネクタ 43"/>
              <p:cNvCxnSpPr/>
              <p:nvPr/>
            </p:nvCxnSpPr>
            <p:spPr bwMode="auto">
              <a:xfrm flipV="1">
                <a:off x="3593990" y="1669774"/>
                <a:ext cx="524786" cy="811033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5" name="直線コネクタ 44"/>
              <p:cNvCxnSpPr/>
              <p:nvPr/>
            </p:nvCxnSpPr>
            <p:spPr bwMode="auto">
              <a:xfrm>
                <a:off x="4120100" y="1663147"/>
                <a:ext cx="3027363" cy="0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6" name="直線コネクタ 45"/>
              <p:cNvCxnSpPr/>
              <p:nvPr/>
            </p:nvCxnSpPr>
            <p:spPr bwMode="auto">
              <a:xfrm flipH="1" flipV="1">
                <a:off x="7114183" y="1652822"/>
                <a:ext cx="524786" cy="811034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7" name="直線コネクタ 46"/>
              <p:cNvCxnSpPr/>
              <p:nvPr/>
            </p:nvCxnSpPr>
            <p:spPr bwMode="auto">
              <a:xfrm flipH="1" flipV="1">
                <a:off x="74636" y="2035112"/>
                <a:ext cx="279615" cy="432134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12" name="グループ化 11"/>
            <p:cNvGrpSpPr/>
            <p:nvPr/>
          </p:nvGrpSpPr>
          <p:grpSpPr>
            <a:xfrm>
              <a:off x="1975844" y="2551826"/>
              <a:ext cx="7619449" cy="458789"/>
              <a:chOff x="621527" y="2896925"/>
              <a:chExt cx="7619449" cy="823410"/>
            </a:xfrm>
          </p:grpSpPr>
          <p:cxnSp>
            <p:nvCxnSpPr>
              <p:cNvPr id="33" name="直線コネクタ 32"/>
              <p:cNvCxnSpPr/>
              <p:nvPr/>
            </p:nvCxnSpPr>
            <p:spPr bwMode="auto">
              <a:xfrm>
                <a:off x="621527" y="3714584"/>
                <a:ext cx="531412" cy="0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4" name="直線コネクタ 33"/>
              <p:cNvCxnSpPr/>
              <p:nvPr/>
            </p:nvCxnSpPr>
            <p:spPr bwMode="auto">
              <a:xfrm flipV="1">
                <a:off x="1152939" y="2904879"/>
                <a:ext cx="931629" cy="808380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5" name="直線コネクタ 34"/>
              <p:cNvCxnSpPr/>
              <p:nvPr/>
            </p:nvCxnSpPr>
            <p:spPr bwMode="auto">
              <a:xfrm>
                <a:off x="2083242" y="2904876"/>
                <a:ext cx="4707172" cy="0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6" name="直線コネクタ 35"/>
              <p:cNvCxnSpPr/>
              <p:nvPr/>
            </p:nvCxnSpPr>
            <p:spPr bwMode="auto">
              <a:xfrm>
                <a:off x="1152939" y="2904879"/>
                <a:ext cx="931629" cy="808380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7" name="直線コネクタ 36"/>
              <p:cNvCxnSpPr/>
              <p:nvPr/>
            </p:nvCxnSpPr>
            <p:spPr bwMode="auto">
              <a:xfrm flipV="1">
                <a:off x="6783788" y="2896925"/>
                <a:ext cx="931629" cy="808380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8" name="直線コネクタ 37"/>
              <p:cNvCxnSpPr/>
              <p:nvPr/>
            </p:nvCxnSpPr>
            <p:spPr bwMode="auto">
              <a:xfrm>
                <a:off x="6783788" y="2904876"/>
                <a:ext cx="931629" cy="808380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9" name="直線コネクタ 38"/>
              <p:cNvCxnSpPr/>
              <p:nvPr/>
            </p:nvCxnSpPr>
            <p:spPr bwMode="auto">
              <a:xfrm>
                <a:off x="2083242" y="3709283"/>
                <a:ext cx="4707172" cy="0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0" name="直線コネクタ 39"/>
              <p:cNvCxnSpPr/>
              <p:nvPr/>
            </p:nvCxnSpPr>
            <p:spPr bwMode="auto">
              <a:xfrm>
                <a:off x="621527" y="2904876"/>
                <a:ext cx="531412" cy="0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" name="直線コネクタ 40"/>
              <p:cNvCxnSpPr/>
              <p:nvPr/>
            </p:nvCxnSpPr>
            <p:spPr bwMode="auto">
              <a:xfrm>
                <a:off x="7709564" y="3720335"/>
                <a:ext cx="531412" cy="0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2" name="直線コネクタ 41"/>
              <p:cNvCxnSpPr/>
              <p:nvPr/>
            </p:nvCxnSpPr>
            <p:spPr bwMode="auto">
              <a:xfrm>
                <a:off x="7709564" y="2910627"/>
                <a:ext cx="531412" cy="0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13" name="直線コネクタ 12"/>
            <p:cNvCxnSpPr/>
            <p:nvPr/>
          </p:nvCxnSpPr>
          <p:spPr bwMode="auto">
            <a:xfrm>
              <a:off x="5753818" y="1311215"/>
              <a:ext cx="0" cy="206171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直線コネクタ 13"/>
            <p:cNvCxnSpPr/>
            <p:nvPr/>
          </p:nvCxnSpPr>
          <p:spPr bwMode="auto">
            <a:xfrm>
              <a:off x="2981864" y="2613755"/>
              <a:ext cx="0" cy="64702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直線コネクタ 14"/>
            <p:cNvCxnSpPr/>
            <p:nvPr/>
          </p:nvCxnSpPr>
          <p:spPr bwMode="auto">
            <a:xfrm>
              <a:off x="3298166" y="2326253"/>
              <a:ext cx="0" cy="93452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直線コネクタ 15"/>
            <p:cNvCxnSpPr/>
            <p:nvPr/>
          </p:nvCxnSpPr>
          <p:spPr bwMode="auto">
            <a:xfrm>
              <a:off x="2674189" y="2326253"/>
              <a:ext cx="0" cy="93452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" name="直線コネクタ 16"/>
            <p:cNvCxnSpPr/>
            <p:nvPr/>
          </p:nvCxnSpPr>
          <p:spPr bwMode="auto">
            <a:xfrm>
              <a:off x="8612038" y="2585797"/>
              <a:ext cx="0" cy="6749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8" name="直線コネクタ 17"/>
            <p:cNvCxnSpPr/>
            <p:nvPr/>
          </p:nvCxnSpPr>
          <p:spPr bwMode="auto">
            <a:xfrm>
              <a:off x="8928339" y="2326253"/>
              <a:ext cx="0" cy="93452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直線コネクタ 18"/>
            <p:cNvCxnSpPr/>
            <p:nvPr/>
          </p:nvCxnSpPr>
          <p:spPr bwMode="auto">
            <a:xfrm>
              <a:off x="8304362" y="2326253"/>
              <a:ext cx="0" cy="93452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直線コネクタ 19"/>
            <p:cNvCxnSpPr/>
            <p:nvPr/>
          </p:nvCxnSpPr>
          <p:spPr bwMode="auto">
            <a:xfrm>
              <a:off x="5618672" y="1477992"/>
              <a:ext cx="0" cy="93452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直線コネクタ 20"/>
            <p:cNvCxnSpPr/>
            <p:nvPr/>
          </p:nvCxnSpPr>
          <p:spPr bwMode="auto">
            <a:xfrm>
              <a:off x="5943601" y="1477992"/>
              <a:ext cx="0" cy="93452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直線矢印コネクタ 21"/>
            <p:cNvCxnSpPr/>
            <p:nvPr/>
          </p:nvCxnSpPr>
          <p:spPr bwMode="auto">
            <a:xfrm>
              <a:off x="5753819" y="3135978"/>
              <a:ext cx="2846718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直線矢印コネクタ 22"/>
            <p:cNvCxnSpPr/>
            <p:nvPr/>
          </p:nvCxnSpPr>
          <p:spPr bwMode="auto">
            <a:xfrm>
              <a:off x="2993366" y="3135978"/>
              <a:ext cx="277483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4" name="テキスト ボックス 23"/>
            <p:cNvSpPr txBox="1"/>
            <p:nvPr/>
          </p:nvSpPr>
          <p:spPr>
            <a:xfrm>
              <a:off x="4211035" y="3140669"/>
              <a:ext cx="462368" cy="3783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2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④</a:t>
              </a:r>
              <a:endPara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7098201" y="3140669"/>
              <a:ext cx="462368" cy="3783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⑤</a:t>
              </a:r>
              <a:endPara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cxnSp>
          <p:nvCxnSpPr>
            <p:cNvPr id="26" name="直線矢印コネクタ 25"/>
            <p:cNvCxnSpPr/>
            <p:nvPr/>
          </p:nvCxnSpPr>
          <p:spPr bwMode="auto">
            <a:xfrm>
              <a:off x="5077336" y="1576498"/>
              <a:ext cx="523586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直線矢印コネクタ 26"/>
            <p:cNvCxnSpPr/>
            <p:nvPr/>
          </p:nvCxnSpPr>
          <p:spPr bwMode="auto">
            <a:xfrm>
              <a:off x="5952013" y="1576498"/>
              <a:ext cx="523586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8" name="テキスト ボックス 27"/>
            <p:cNvSpPr txBox="1"/>
            <p:nvPr/>
          </p:nvSpPr>
          <p:spPr>
            <a:xfrm>
              <a:off x="5231538" y="1232420"/>
              <a:ext cx="462368" cy="3783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①</a:t>
              </a:r>
              <a:endPara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cxnSp>
          <p:nvCxnSpPr>
            <p:cNvPr id="29" name="直線矢印コネクタ 28"/>
            <p:cNvCxnSpPr/>
            <p:nvPr/>
          </p:nvCxnSpPr>
          <p:spPr bwMode="auto">
            <a:xfrm>
              <a:off x="2666709" y="2464955"/>
              <a:ext cx="642044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0" name="テキスト ボックス 29"/>
            <p:cNvSpPr txBox="1"/>
            <p:nvPr/>
          </p:nvSpPr>
          <p:spPr>
            <a:xfrm>
              <a:off x="2764993" y="2120875"/>
              <a:ext cx="462368" cy="3783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②</a:t>
              </a:r>
              <a:endPara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cxnSp>
          <p:nvCxnSpPr>
            <p:cNvPr id="31" name="直線矢印コネクタ 30"/>
            <p:cNvCxnSpPr/>
            <p:nvPr/>
          </p:nvCxnSpPr>
          <p:spPr bwMode="auto">
            <a:xfrm>
              <a:off x="8289455" y="2468058"/>
              <a:ext cx="642044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2" name="テキスト ボックス 31"/>
            <p:cNvSpPr txBox="1"/>
            <p:nvPr/>
          </p:nvSpPr>
          <p:spPr>
            <a:xfrm>
              <a:off x="8387738" y="2123978"/>
              <a:ext cx="462368" cy="3783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③</a:t>
              </a:r>
              <a:endPara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48" name="テキスト ボックス 47"/>
          <p:cNvSpPr txBox="1"/>
          <p:nvPr/>
        </p:nvSpPr>
        <p:spPr>
          <a:xfrm>
            <a:off x="35370" y="764630"/>
            <a:ext cx="287258" cy="10797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700"/>
              </a:lnSpc>
            </a:pPr>
            <a:r>
              <a:rPr kumimoji="1" lang="ja-JP" altLang="en-US" sz="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①</a:t>
            </a:r>
            <a:endParaRPr kumimoji="1" lang="en-US" altLang="ja-JP" sz="8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700"/>
              </a:lnSpc>
            </a:pPr>
            <a:endParaRPr lang="en-US" altLang="ja-JP" sz="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700"/>
              </a:lnSpc>
            </a:pPr>
            <a:endParaRPr kumimoji="1" lang="en-US" altLang="ja-JP" sz="8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700"/>
              </a:lnSpc>
            </a:pPr>
            <a:endParaRPr lang="en-US" altLang="ja-JP" sz="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700"/>
              </a:lnSpc>
            </a:pPr>
            <a:r>
              <a:rPr kumimoji="1" lang="ja-JP" altLang="en-US" sz="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②</a:t>
            </a:r>
            <a:endParaRPr kumimoji="1" lang="en-US" altLang="ja-JP" sz="8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700"/>
              </a:lnSpc>
            </a:pPr>
            <a:endParaRPr lang="en-US" altLang="ja-JP" sz="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700"/>
              </a:lnSpc>
            </a:pPr>
            <a:r>
              <a:rPr kumimoji="1" lang="ja-JP" altLang="en-US" sz="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③</a:t>
            </a:r>
            <a:endParaRPr kumimoji="1" lang="en-US" altLang="ja-JP" sz="8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700"/>
              </a:lnSpc>
            </a:pPr>
            <a:endParaRPr lang="en-US" altLang="ja-JP" sz="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700"/>
              </a:lnSpc>
            </a:pPr>
            <a:r>
              <a:rPr kumimoji="1" lang="ja-JP" altLang="en-US" sz="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④</a:t>
            </a:r>
            <a:endParaRPr kumimoji="1" lang="en-US" altLang="ja-JP" sz="8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700"/>
              </a:lnSpc>
            </a:pPr>
            <a:endParaRPr lang="en-US" altLang="ja-JP" sz="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700"/>
              </a:lnSpc>
            </a:pPr>
            <a:r>
              <a:rPr kumimoji="1" lang="ja-JP" altLang="en-US" sz="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⑤</a:t>
            </a:r>
            <a:endParaRPr kumimoji="1" lang="en-US" altLang="ja-JP" sz="8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50" name="表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4095097"/>
              </p:ext>
            </p:extLst>
          </p:nvPr>
        </p:nvGraphicFramePr>
        <p:xfrm>
          <a:off x="467430" y="4497730"/>
          <a:ext cx="8281149" cy="73152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590454"/>
                <a:gridCol w="1180625"/>
                <a:gridCol w="2140184"/>
                <a:gridCol w="2184943"/>
                <a:gridCol w="2184943"/>
              </a:tblGrid>
              <a:tr h="180025"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Transition</a:t>
                      </a:r>
                      <a:r>
                        <a:rPr kumimoji="1" lang="en-US" altLang="ja-JP" sz="1000" b="1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: </a:t>
                      </a:r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MAX-MAX</a:t>
                      </a:r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Transition</a:t>
                      </a:r>
                      <a:r>
                        <a:rPr kumimoji="1" lang="en-US" altLang="ja-JP" sz="1000" b="1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 MIN-MIN</a:t>
                      </a:r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Transition : TYP-TYP</a:t>
                      </a:r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</a:tr>
              <a:tr h="180025">
                <a:tc>
                  <a:txBody>
                    <a:bodyPr/>
                    <a:lstStyle/>
                    <a:p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Setup</a:t>
                      </a:r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④＋①</a:t>
                      </a:r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/2</a:t>
                      </a:r>
                      <a:r>
                        <a:rPr kumimoji="1" lang="ja-JP" altLang="en-US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－②</a:t>
                      </a:r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/2</a:t>
                      </a:r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0.38T</a:t>
                      </a:r>
                      <a:r>
                        <a:rPr kumimoji="1" lang="ja-JP" altLang="en-US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＋</a:t>
                      </a:r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2.8/2</a:t>
                      </a:r>
                      <a:r>
                        <a:rPr kumimoji="1" lang="ja-JP" altLang="en-US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－</a:t>
                      </a:r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3/2</a:t>
                      </a:r>
                      <a:r>
                        <a:rPr kumimoji="1" lang="ja-JP" altLang="en-US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＝</a:t>
                      </a:r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3.879ns</a:t>
                      </a:r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0.38T</a:t>
                      </a:r>
                      <a:r>
                        <a:rPr kumimoji="1" lang="ja-JP" altLang="en-US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＋</a:t>
                      </a:r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1.3/2</a:t>
                      </a:r>
                      <a:r>
                        <a:rPr kumimoji="1" lang="ja-JP" altLang="en-US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－</a:t>
                      </a:r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1/2</a:t>
                      </a:r>
                      <a:r>
                        <a:rPr kumimoji="1" lang="ja-JP" altLang="en-US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＝</a:t>
                      </a:r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4.129ns</a:t>
                      </a:r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0.38T</a:t>
                      </a:r>
                      <a:r>
                        <a:rPr kumimoji="1" lang="ja-JP" altLang="en-US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＋</a:t>
                      </a:r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2/2</a:t>
                      </a:r>
                      <a:r>
                        <a:rPr kumimoji="1" lang="ja-JP" altLang="en-US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－</a:t>
                      </a:r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2.5/2</a:t>
                      </a:r>
                      <a:r>
                        <a:rPr kumimoji="1" lang="ja-JP" altLang="en-US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＝</a:t>
                      </a:r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3.729ns</a:t>
                      </a:r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</a:tr>
              <a:tr h="180025">
                <a:tc>
                  <a:txBody>
                    <a:bodyPr/>
                    <a:lstStyle/>
                    <a:p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Hold</a:t>
                      </a:r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⑤－①</a:t>
                      </a:r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/2</a:t>
                      </a:r>
                      <a:r>
                        <a:rPr kumimoji="1" lang="ja-JP" altLang="en-US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－③</a:t>
                      </a:r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/2</a:t>
                      </a:r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0.38T</a:t>
                      </a:r>
                      <a:r>
                        <a:rPr kumimoji="1" lang="ja-JP" altLang="en-US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－</a:t>
                      </a:r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2.8/2</a:t>
                      </a:r>
                      <a:r>
                        <a:rPr kumimoji="1" lang="ja-JP" altLang="en-US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－</a:t>
                      </a:r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3/2</a:t>
                      </a:r>
                      <a:r>
                        <a:rPr kumimoji="1" lang="ja-JP" altLang="en-US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＝</a:t>
                      </a:r>
                      <a:r>
                        <a:rPr kumimoji="1" lang="en-US" altLang="ja-JP" sz="1000" b="1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1.079ns</a:t>
                      </a:r>
                      <a:endParaRPr kumimoji="1" lang="ja-JP" altLang="en-US" sz="10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0.38T</a:t>
                      </a:r>
                      <a:r>
                        <a:rPr kumimoji="1" lang="ja-JP" altLang="en-US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－</a:t>
                      </a:r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1.3/2</a:t>
                      </a:r>
                      <a:r>
                        <a:rPr kumimoji="1" lang="ja-JP" altLang="en-US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－</a:t>
                      </a:r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1/2</a:t>
                      </a:r>
                      <a:r>
                        <a:rPr kumimoji="1" lang="ja-JP" altLang="en-US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＝</a:t>
                      </a:r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2.829ns</a:t>
                      </a:r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0.38T</a:t>
                      </a:r>
                      <a:r>
                        <a:rPr kumimoji="1" lang="ja-JP" altLang="en-US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－</a:t>
                      </a:r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2/2</a:t>
                      </a:r>
                      <a:r>
                        <a:rPr kumimoji="1" lang="ja-JP" altLang="en-US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－</a:t>
                      </a:r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2.5/2</a:t>
                      </a:r>
                      <a:r>
                        <a:rPr kumimoji="1" lang="ja-JP" altLang="en-US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＝</a:t>
                      </a:r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1.729ns</a:t>
                      </a:r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1" name="テキスト ボックス 50"/>
          <p:cNvSpPr txBox="1"/>
          <p:nvPr/>
        </p:nvSpPr>
        <p:spPr>
          <a:xfrm>
            <a:off x="7380390" y="2420860"/>
            <a:ext cx="12827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PCLK is 95.5MHz.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4067930" y="1052670"/>
            <a:ext cx="216030" cy="4320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四角形吹き出し 2"/>
          <p:cNvSpPr/>
          <p:nvPr/>
        </p:nvSpPr>
        <p:spPr>
          <a:xfrm>
            <a:off x="4211950" y="1628750"/>
            <a:ext cx="432060" cy="288040"/>
          </a:xfrm>
          <a:prstGeom prst="wedgeRectCallout">
            <a:avLst>
              <a:gd name="adj1" fmla="val -56564"/>
              <a:gd name="adj2" fmla="val -112719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3ns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475810" y="3789050"/>
            <a:ext cx="47521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 re-calculated in the following case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</a:p>
          <a:p>
            <a:pPr marL="171450" indent="-171450">
              <a:buFontTx/>
              <a:buChar char="-"/>
            </a:pP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Transition combination : MAX-MAX,MIN-MIN,TYP-TYP only</a:t>
            </a:r>
          </a:p>
          <a:p>
            <a:pPr marL="171450" indent="-171450">
              <a:buFontTx/>
              <a:buChar char="-"/>
            </a:pP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ROUT,HS,VS transition max time : 4ns -&gt; 3ns</a:t>
            </a: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467430" y="5445280"/>
            <a:ext cx="58854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In this result, Hold time can not enough : 1.079ns &lt; 1.5ns (Transition Max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3069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136</Words>
  <Application>Microsoft Office PowerPoint</Application>
  <PresentationFormat>画面に合わせる (4:3)</PresentationFormat>
  <Paragraphs>41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豊通エレクトロニクス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杉山 雅昭</dc:creator>
  <cp:lastModifiedBy>杉山 雅昭</cp:lastModifiedBy>
  <cp:revision>18</cp:revision>
  <dcterms:created xsi:type="dcterms:W3CDTF">2017-05-22T13:32:41Z</dcterms:created>
  <dcterms:modified xsi:type="dcterms:W3CDTF">2017-06-12T05:12:16Z</dcterms:modified>
</cp:coreProperties>
</file>