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8" r:id="rId10"/>
    <p:sldId id="269" r:id="rId11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598" autoAdjust="0"/>
  </p:normalViewPr>
  <p:slideViewPr>
    <p:cSldViewPr snapToGrid="0">
      <p:cViewPr varScale="1">
        <p:scale>
          <a:sx n="183" d="100"/>
          <a:sy n="183" d="100"/>
        </p:scale>
        <p:origin x="754" y="13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3:16.8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1,'168'2,"133"20,-150-11,1-6,6-6,-21 0,-133 2,0 0,1 1,-1-1,0 1,0 0,1 0,-2 1,1-1,0 1,0 0,-1 0,0 0,1 1,-1-1,0 1,-1 0,1-1,-1 1,0 0,0 1,0-1,0 0,-1 0,1 1,-1-1,0 1,-1 0,1-1,-1 1,0-1,0 1,0 0,-1-1,1 1,-1-1,0 1,-1-1,1 1,-1-1,0 1,-3 1,1 0,-1-1,0 1,-1-1,1 0,-1-1,0 1,0-1,0 0,-1-1,1 0,-1 0,0 0,0-1,0 0,-4 1,-8 1,0-1,0-1,-1 0,1-1,0-2,-17-1,-18 0,-236 2,279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24.47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2866 139,'-326'43,"37"-23,-47-20,127 12,-7-4,2 5,-106 17,148-18,-40-12,112 13,-227-14,318 1,0-2,0 1,-1-1,1-1,0 0,1 0,-1-1,0 0,1 0,0-1,0 0,0 0,1-1,-7-6,13 11,1 1,-1-1,0 1,0-1,1 1,-1-1,1 0,-1 0,0 1,1-1,-1 0,1 0,-1 1,1-1,0 0,-1 0,1 0,0 0,0 0,0 0,-1 0,1 0,0 1,0-1,0 0,1 0,-1 0,0 0,0 0,0 0,1 0,-1 0,0 0,1 1,-1-1,1 0,-1 0,1 0,-1 1,1-1,-1 0,1 1,0-1,0 0,-1 1,1-1,0 1,0-1,0 1,44-17,175 6,86-9,-72-3,-48-7,-42 14,44 4,524 13,-517-14,20 3,81 8,-290 3,0 0,0 0,0 1,-1 0,1 1,-1-1,1 1,-1 0,0 0,0 0,0 1,-1 0,1 0,-1 0,0 0,0 1,0 0,-1 0,0 0,0 0,1 1,35 41,-37-46,0 0,0 1,0-1,0 1,0-1,-1 1,1 0,-1 0,1 0,-1 0,1 0,-1 0,0 0,0 0,0 0,0 1,0-1,-1 0,1 1,-1-1,1 0,-1 1,0-1,0 1,0-1,0 0,0 1,-1-1,1 1,-1-1,0 0,1 0,-1 1,0-1,0 0,-1 0,1 0,0 0,-1 0,1 0,-1 0,0 0,1-1,-1 1,0-1,0 1,0-1,0 0,-1 1,-161 50,45-34,54-13,-281-1,-283-4,432 13,-582-13,522 13,125-13,125-3,1 0,-1-1,1 1,0-1,0 0,0-1,1 1,-1-1,1 0,1 0,-1-1,1 0,-1 0,2 0,-1 0,1 0,0-1,0 1,0-4,-2 1,1 2,1 0,0 0,0 0,0 0,1 0,0-1,1 1,0-1,0 1,1-1,-1 0,2 1,-1-1,1 1,1-7,45-8,-31 18,6-1,1 0,0 2,0 1,1 1,-1 1,18 2,70-3,159-25,-30 6,227-3,-317 7,-126 15,-14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34.6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0,'-1'31,"-1"0,-1 0,-2 0,-1-1,-2 0,-9 27,7 81,12-89,33 58,-33-104,1 0,0 0,-1 0,1-1,0 1,0-1,0 1,1-1,-1 0,1 0,-1-1,1 1,-1-1,1 1,0-1,0 0,0-1,0 1,0-1,-1 1,1-1,0 0,0-1,0 1,0-1,0 0,0 0,2-1,14 1,44 0,212-20,-97-8,-176 27,0-1,-1 1,0 0,1-1,-1 0,0 1,0-1,0 0,-1 0,1 0,-1 0,0 0,1-1,-1 1,-1 0,1-1,0 1,-1 0,0-1,0 1,0 0,0-1,0 1,-1-1,1 1,-1 0,0-1,0 1,-1-1,1-17,0 18,-1 0,1 0,0 1,-1-1,0 1,0-1,1 1,-2-1,1 1,0 0,0 0,-1 0,1 0,-1 0,1 1,-1-1,0 1,1 0,-1 0,0 0,0 0,0 0,0 0,0 1,0 0,0-1,0 1,-1 0,1 0,0 1,0-1,0 1,0 0,0-1,0 1,0 0,0 1,-18-1,-404 1,421-2,0 0,-1 0,1 0,0 0,-1-1,1 1,0-1,0 0,0 0,0-1,0 1,0-1,0 0,0 0,0 0,1-1,-1 1,1-1,0 0,0 0,0 0,0 0,0 0,1-1,0 1,-1-1,1 0,0 0,1 0,-1 0,1 0,0 0,0 0,0 0,0 0,1-1,-1 1,1-2,0-15,9-84,-3 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36.9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151 0,'-22'57,"-8"29,4 1,4 1,4 1,0 24,3 21,17-132,-1 1,0-1,1 0,0-1,-1 1,1 0,0 0,0-1,0 1,0-1,0 1,1-1,-1 0,0 0,1 0,-1 0,0 0,1-1,-1 1,1-1,-1 0,1 1,-1-1,1 0,0-1,-1 1,1 0,-1-1,1 1,-1-1,2 0,4 0,61-6,-1-4,-1-2,1-3,22-12,77-17,-158 43,-5 2,0 0,1 0,-1-1,1 1,-1-1,0-1,0 1,0 0,1-1,-2 0,1 0,0 0,0-1,0 1,-1-1,0 0,1 0,-1 0,0 0,0 0,-1-1,1 1,-1-1,0 0,0 0,0 0,0 0,0 0,-2 0,1 0,-1 0,1 0,-1 0,-1 0,1 0,0 0,-1 0,0 1,0-1,0 0,0 0,-1 1,1-1,-1 0,0 1,0 0,0-1,0 1,-1 0,0 0,1 0,-1 1,0-1,0 1,0-1,-1 1,1 0,-1 0,1 1,-1-1,-1 0,-13-4,0 1,0 1,0 0,-1 1,1 1,-1 1,0 1,0 0,-1 2,-121-11,-1-23,139 30,0 1,0-1,-1 0,1 0,0 0,1 0,-1 0,0-1,1 1,-1-1,1 0,0 0,0 1,0-2,0 1,0 0,1 0,-1 0,1-1,0 1,0-1,1 1,-1-1,0 1,1-1,0 0,0-2,18-97,-18 101,1 0,-1 0,0 1,0-1,0 0,0 0,0 1,-1-1,1 0,0 0,-1 1,1-1,-1 0,0 1,0-1,1 1,-1-1,0 1,0-1,-1 1,1 0,0-1,0 1,-1 0,1 0,0 0,-1 0,1 0,-1 0,0 0,1 0,-1 1,1-1,-1 1,0-1,0 1,1 0,-1 0,0-1,0 1,1 0,-1 1,0-1,0 0,1 0,-1 1,-1 0,-17-5,22-7,7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57.12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68,'3'-5,"1"1,-1-1,1 1,-1 0,1 1,1-1,-1 1,0-1,1 1,0 1,-1-1,1 1,0-1,0 1,1 1,-1-1,0 1,0 0,1 0,-1 1,1-1,-1 1,1 0,-1 1,1-1,-1 1,0 0,2 1,9-2,341-11,-356 11,0-1,0 1,0-1,0 1,1 0,-1-1,0 1,0 0,0 0,0 0,0 0,0 0,1 0,-1 0,0 0,0 0,0 0,0 0,0 1,0-1,0 1,0-1,0 1,0-1,0 1,0-1,0 1,0 0,0 0,0-1,0 1,-1 0,1 0,0 0,-1 0,1 0,-1 0,1 0,-1 0,1 0,-1 0,0 0,1 0,-1 0,0 0,0 1,0-1,0 0,0 0,0 0,0 0,0 0,0 0,-1 1,1-1,0 0,-1 0,1 0,-1 0,1 0,-1 0,0 0,1 0,-1 0,-9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58.56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63,'76'-29,"-53"24,14-4,0 2,1 1,0 2,0 2,16 1,7 1,-51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37:58.4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13,'199'-10,"105"8,-293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38:01.2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1,'902'0,"-611"13,340-13,-498-13,-96 13,-26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38:03.1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26,'49'-12,"360"2,-349 7,-50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3:19.9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0,'815'0,"-807"0,1 1,-1-1,1 1,-1 1,1 0,-1 0,0 0,0 1,0 0,0 1,0 0,-1 0,0 1,0-1,0 2,0-1,-1 1,0 0,0 0,2 3,26 36,-20-24,2-1,0 0,1-1,1-1,0-1,3 0,-21-17,-1 0,1 1,0-1,-1 0,1 0,-1 0,1 0,0 0,-1 0,1 0,0 1,-1-1,1 0,-1 0,1 0,0 1,0-1,-1 0,1 1,0-1,-1 0,1 0,0 1,0-1,0 1,-1-1,1 0,0 1,0-1,0 0,0 1,0-1,0 1,0-1,0 0,0 1,0-1,0 1,0-1,0 0,0 1,0-1,0 1,0-1,0 0,0 1,1-1,-1 1,0-1,0 0,0 1,1-1,-1 0,0 0,1 1,-1-1,0 0,1 1,-1-1,0 0,1 0,-1 0,0 0,1 1,-1-1,0 0,1 0,0 0,-40 4,33-4,-486 14,403-14,105-10,260-44,-239 46,-1 1,1 2,0 1,0 2,0 2,9 2,-41-2,0 0,0 0,1 0,-1-1,0 1,0-1,-1 0,1-1,0 1,0-1,0 0,-1 0,1-1,-1 1,0-1,0 0,0 0,0-1,0 1,-1-1,1 0,-1 0,0 0,2-3,6-9,-7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3:22.5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0,'566'1,"-186"11,-210-12,-168 2,1-1,-1 1,0 0,0 0,0-1,0 2,0-1,0 0,-1 0,1 0,-1 1,1-1,-1 1,0-1,0 1,0 0,0-1,-1 1,1 0,-1 0,0-1,1 1,-1 0,-1 0,1-1,0 1,-1 0,1 0,-1-1,0 1,0 1,0 14,3 3,0 1,1-1,1 0,1 0,0 0,2-1,1 0,9 18,-17-37,1 0,-1 0,0-1,1 1,-1 0,0 0,1 0,-1 0,0 0,0 0,0 0,0 0,0 0,0 0,0 0,0 0,-1 0,1 0,0 0,-1 0,1 0,0 0,-1 0,1 0,-1-1,1 1,-1 0,0 0,1 0,-1-1,0 1,0 0,1-1,-1 1,0-1,0 1,0-1,0 1,0-1,0 0,0 1,1-1,-1 0,0 0,0 0,0 1,0-1,0 0,-1-1,-60 5,50-4,-370-28,303 29,67-1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3:24.8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0,'756'0,"-754"0,-1 0,1 1,0-1,0 0,-1 0,1 1,-1-1,1 1,0 0,-1-1,1 1,-1 0,1 0,-1 0,0 0,1 0,-1 0,0 1,0-1,0 0,0 1,0-1,0 0,0 1,0-1,0 1,-1 0,1-1,-1 1,1-1,-1 1,0 0,1 0,-1-1,0 1,0 0,0-1,0 1,-1 0,1-1,0 1,-1 0,1-1,-1 1,0 0,1-1,-1 4,-1 15,1-19,0 0,1 1,-1-1,1 0,0 1,-1-1,1 1,0-1,0 0,0 1,0-1,0 1,0-1,0 1,1-1,-1 1,0-1,1 0,-1 1,1-1,-1 0,1 1,0-1,0 0,0 0,-1 0,1 0,0 0,0 0,1 0,-1 0,0 0,0 0,0 0,1-1,-1 1,0 0,1-1,-1 1,0-1,18 5,-1-2,1 0,0-1,0-1,0-1,-1 0,13-3,21 1,66-9,-260 12,-169 60,236-49,64-12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3:26.5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51,'10'-7,"1"1,0 0,0 1,0 0,0 1,1 0,0 1,0 0,0 1,0 0,0 1,0 0,11 1,-16 0,529-2,-246 2,-288 1,1 0,-1 0,1 0,-1 0,1 1,-1-1,0 1,0-1,0 1,0 0,0 0,0 0,0 0,-1 0,1 0,0 0,-1 1,0-1,0 1,0-1,0 1,0-1,0 1,-1-1,1 1,-1 0,0-1,1 1,-1 0,-1 0,1-1,0 1,-1 0,1-1,-1 1,0-1,0 1,0 1,0 14,-2 153,2-167,-1 0,0 0,-1-1,1 1,0-1,-1 1,0-1,0 0,0 0,0 0,-1-1,1 1,-1-1,1 1,-1-1,0 0,0-1,0 1,0-1,0 0,0 1,0-2,-1 1,1-1,0 1,0-1,-1 0,1 0,0-1,-1 0,1 1,0-1,-2-1,-8 2,-254-4,184 16,73-12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3:28.5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77,'111'-17,"80"-11,0 9,145 6,-111 15,-223-2,1 0,-1 1,1-1,-1 1,0 0,1-1,-1 1,0 0,0 1,0-1,0 0,0 0,0 1,0-1,0 1,0 0,-1 0,1-1,-1 1,1 0,-1 0,0 0,0 1,0-1,0 0,0 0,0 1,0-1,-1 0,0 1,1-1,-1 1,0-1,0 0,0 3,-10 90,-22 63,32-156,0 0,0 0,0 0,-1 0,1 1,0-1,-1 0,0 0,1 0,-1 0,0 0,0 0,0 0,0 0,-1-1,1 1,0 0,-1 0,1-1,-1 1,0-1,1 0,-1 1,0-1,0 0,0 0,0 0,0 0,0-1,0 1,0 0,0-1,0 1,0-1,-1 0,1 0,0 0,0 0,0 0,-1 0,1-1,-1 0,-385-1,351 2,26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02.50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769 0,'-40'0,"1"1,-1 3,1 0,0 3,-32 10,33-9,-1-2,1-1,-1-2,0-2,0-1,-9-3,-42 1,-33-3,115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07.50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1617 155,'-440'0,"432"-2,-1 0,1 0,-1-1,1 0,0 0,0-1,0 0,0-1,0 1,1-1,0-1,0 0,1 0,0 0,0 0,-2-3,-20-18,27 27,0 0,0 0,0-1,0 1,0-1,0 1,0-1,0 1,0-1,1 0,-1 1,0-1,0 0,0 0,1 1,-1-1,0 0,1 0,-1 0,1 0,-1 0,1 0,-1 0,1 0,0 0,0 0,-1 0,1 0,0 0,0-1,0 1,0 0,0 0,0 0,0 0,1 0,-1 0,0 0,1 0,-1 0,1 0,-1 0,1 0,-1 0,1 0,-1 0,1 0,0 0,0 1,-1-1,1 0,1 0,20-2,1 1,-1 1,1 1,-1 1,1 0,-1 2,14 4,4-1,15 0,-1-3,1-2,0-2,46-7,123-8,3 24,128-3,-290-14,-62 9,-1 1,1 0,0 0,0 0,0 1,-1-1,1 1,-1-1,1 1,-1 0,1 0,-1 0,0 0,0 1,0-1,0 0,-1 1,1-1,-1 1,1 0,0 2,-3-3,0 1,0-1,0 1,0-1,-1 0,1 0,-1 1,0-1,1 0,-1-1,0 1,0 0,0 0,0-1,0 1,-1-1,1 0,0 0,-1 0,1 0,-1 0,1 0,-1 0,0-1,-39 12,-1-2,-1-3,0-1,0-2,0-1,0-3,-4-2,32 2,-284-3,135-22,16 13,-143 12,134-13,-213 14,221-14,-215 13,261 15,102-12,1 0,-1 0,1-1,-1 1,1 0,0 1,0-1,0 0,0 0,1 0,-1 1,1-1,0 0,0 0,0 1,1-1,-1 0,1 0,-1 1,1-1,0 0,0 0,1 0,-1 0,1 0,-1 0,1-1,0 1,0 0,0-1,0 0,1 1,-1-1,1 1,5 2,0 0,-1-1,1 0,1 0,-1 0,0-1,1-1,0 1,0-1,0-1,-1 0,1 0,1-1,-1 0,0 0,0-1,0 0,5-2,31 1,677 2,-485-13,41 0,-175-11,164 10,-205 10,-50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6:09.60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2732 26,'-2285'0,"2054"-26,27 27,192-1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04195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0401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2832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95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98706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4" y="86"/>
            <a:ext cx="9166479" cy="514341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2526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7027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947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24" Type="http://schemas.openxmlformats.org/officeDocument/2006/relationships/customXml" Target="../ink/ink11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png"/><Relationship Id="rId30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tool/DS90UB948-Q1EVM?keyMatch=&amp;tisearch=search-everything&amp;usecase=partmatches" TargetMode="External"/><Relationship Id="rId2" Type="http://schemas.openxmlformats.org/officeDocument/2006/relationships/hyperlink" Target="https://www.ti.com/tool/DS90UB947-Q1EVM?keyMatch=&amp;tisearch=search-everything&amp;usecase=partmatche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0.png"/><Relationship Id="rId5" Type="http://schemas.openxmlformats.org/officeDocument/2006/relationships/customXml" Target="../ink/ink16.xml"/><Relationship Id="rId4" Type="http://schemas.openxmlformats.org/officeDocument/2006/relationships/image" Target="../media/image30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2e.ti.com/cfs-file/__key/communityserver-discussions-components-files/138/pastedimage1668764761633v6.png">
            <a:extLst>
              <a:ext uri="{FF2B5EF4-FFF2-40B4-BE49-F238E27FC236}">
                <a16:creationId xmlns:a16="http://schemas.microsoft.com/office/drawing/2014/main" id="{0E095E82-DE83-40ED-A57C-AF02C797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1" y="1163517"/>
            <a:ext cx="5265256" cy="317765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32AE353-3F97-4A22-98D8-067E310B2912}"/>
              </a:ext>
            </a:extLst>
          </p:cNvPr>
          <p:cNvSpPr/>
          <p:nvPr/>
        </p:nvSpPr>
        <p:spPr>
          <a:xfrm>
            <a:off x="1810262" y="1553972"/>
            <a:ext cx="753478" cy="247004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2AC8B-E88C-45CC-858D-206D006511B5}"/>
              </a:ext>
            </a:extLst>
          </p:cNvPr>
          <p:cNvSpPr txBox="1"/>
          <p:nvPr/>
        </p:nvSpPr>
        <p:spPr>
          <a:xfrm>
            <a:off x="762301" y="2323344"/>
            <a:ext cx="112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1- Can you zoom in 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F0EC2-8CEF-4DE6-A35A-69250C6F82FC}"/>
              </a:ext>
            </a:extLst>
          </p:cNvPr>
          <p:cNvSpPr txBox="1"/>
          <p:nvPr/>
        </p:nvSpPr>
        <p:spPr>
          <a:xfrm>
            <a:off x="3845241" y="3246716"/>
            <a:ext cx="112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2- What is happening here?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46CD27-32DD-4EFF-BDA8-34FA23F6C286}"/>
              </a:ext>
            </a:extLst>
          </p:cNvPr>
          <p:cNvSpPr/>
          <p:nvPr/>
        </p:nvSpPr>
        <p:spPr>
          <a:xfrm>
            <a:off x="3539654" y="2923935"/>
            <a:ext cx="449680" cy="110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59735-BCE8-4309-8C77-8465F7DC04AF}"/>
              </a:ext>
            </a:extLst>
          </p:cNvPr>
          <p:cNvSpPr txBox="1"/>
          <p:nvPr/>
        </p:nvSpPr>
        <p:spPr>
          <a:xfrm>
            <a:off x="84161" y="205519"/>
            <a:ext cx="8975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400" dirty="0"/>
              <a:t>Why is your PDB getting pulled low after it’s enabled?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Can you zoom into the VDD18, VDD11 and PDB so we can see the timing and sequence?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Need to ensure PDB goes high after all the supply pins have settled to the recommended operating voltage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E5923-51BE-4D58-9C95-9EE2144E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446" y="1721588"/>
            <a:ext cx="3256441" cy="221762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4B37A5-5C36-4E00-9922-5ABCFA5C745E}"/>
              </a:ext>
            </a:extLst>
          </p:cNvPr>
          <p:cNvCxnSpPr>
            <a:cxnSpLocks/>
          </p:cNvCxnSpPr>
          <p:nvPr/>
        </p:nvCxnSpPr>
        <p:spPr>
          <a:xfrm flipV="1">
            <a:off x="2563740" y="2240597"/>
            <a:ext cx="3212999" cy="165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E980DC-6D61-42ED-A7B7-68901D1D91E5}"/>
              </a:ext>
            </a:extLst>
          </p:cNvPr>
          <p:cNvSpPr txBox="1"/>
          <p:nvPr/>
        </p:nvSpPr>
        <p:spPr>
          <a:xfrm>
            <a:off x="6972702" y="14154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Zoomed in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9608AC-B2E4-4113-962F-60F56FD40107}"/>
              </a:ext>
            </a:extLst>
          </p:cNvPr>
          <p:cNvCxnSpPr>
            <a:cxnSpLocks/>
          </p:cNvCxnSpPr>
          <p:nvPr/>
        </p:nvCxnSpPr>
        <p:spPr>
          <a:xfrm>
            <a:off x="3764494" y="3758701"/>
            <a:ext cx="2367900" cy="53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99A6B5-7148-46D3-9AD5-5FD81A9B508C}"/>
              </a:ext>
            </a:extLst>
          </p:cNvPr>
          <p:cNvSpPr txBox="1"/>
          <p:nvPr/>
        </p:nvSpPr>
        <p:spPr>
          <a:xfrm>
            <a:off x="6132394" y="4024015"/>
            <a:ext cx="1951630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PDB negative pulse width required for the device reset should be minimum 2 </a:t>
            </a:r>
            <a:r>
              <a:rPr lang="en-US" sz="1000" dirty="0" err="1">
                <a:solidFill>
                  <a:srgbClr val="FF0000"/>
                </a:solidFill>
              </a:rPr>
              <a:t>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372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6950-A29A-4465-8C37-466D3F98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2" y="12615"/>
            <a:ext cx="8458200" cy="610791"/>
          </a:xfrm>
        </p:spPr>
        <p:txBody>
          <a:bodyPr/>
          <a:lstStyle/>
          <a:p>
            <a:r>
              <a:rPr lang="en-US" dirty="0"/>
              <a:t>Power-Supply Noise: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E49C41-BAFA-4C39-B086-D92B2032A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57" y="774660"/>
            <a:ext cx="4726912" cy="17970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7DD91-1A39-4E3D-ACDA-2EB0D77A6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12F00-59D3-46A5-A595-CE0C3F246BDA}"/>
              </a:ext>
            </a:extLst>
          </p:cNvPr>
          <p:cNvSpPr txBox="1"/>
          <p:nvPr/>
        </p:nvSpPr>
        <p:spPr>
          <a:xfrm>
            <a:off x="190832" y="533288"/>
            <a:ext cx="658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measure noise at the power-supply pins this is for 948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EC90D-DE2E-4A46-AA71-14745FB75572}"/>
              </a:ext>
            </a:extLst>
          </p:cNvPr>
          <p:cNvSpPr txBox="1"/>
          <p:nvPr/>
        </p:nvSpPr>
        <p:spPr>
          <a:xfrm>
            <a:off x="268169" y="2829718"/>
            <a:ext cx="680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recommendation for 94x serializers is typically 25 </a:t>
            </a:r>
            <a:r>
              <a:rPr lang="en-US" dirty="0" err="1"/>
              <a:t>mVp</a:t>
            </a:r>
            <a:r>
              <a:rPr lang="en-US" dirty="0"/>
              <a:t>-p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4E94A4-DDEA-49B1-9695-FF80A624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1" y="3393669"/>
            <a:ext cx="6314364" cy="5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A683F2-B145-468B-90E0-DA8ECD022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32" y="1543050"/>
            <a:ext cx="3905591" cy="2725153"/>
          </a:xfrm>
          <a:prstGeom prst="rect">
            <a:avLst/>
          </a:prstGeom>
        </p:spPr>
      </p:pic>
      <p:pic>
        <p:nvPicPr>
          <p:cNvPr id="2050" name="Picture 2" descr="https://e2e.ti.com/cfs-file/__key/communityserver-discussions-components-files/138/pastedimage1668764269402v1.png">
            <a:extLst>
              <a:ext uri="{FF2B5EF4-FFF2-40B4-BE49-F238E27FC236}">
                <a16:creationId xmlns:a16="http://schemas.microsoft.com/office/drawing/2014/main" id="{85AE38C6-48E8-41B0-A167-E8510448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28" y="1543050"/>
            <a:ext cx="5162941" cy="28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AB6F42-427B-4B57-9E73-185D289ED436}"/>
                  </a:ext>
                </a:extLst>
              </p14:cNvPr>
              <p14:cNvContentPartPr/>
              <p14:nvPr/>
            </p14:nvContentPartPr>
            <p14:xfrm>
              <a:off x="2616698" y="2061550"/>
              <a:ext cx="414180" cy="966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AB6F42-427B-4B57-9E73-185D289ED4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073" y="1990043"/>
                <a:ext cx="485789" cy="240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10A786-2CA9-4CC9-BDD7-6188AF071D25}"/>
                  </a:ext>
                </a:extLst>
              </p14:cNvPr>
              <p14:cNvContentPartPr/>
              <p14:nvPr/>
            </p14:nvContentPartPr>
            <p14:xfrm>
              <a:off x="2612108" y="3049750"/>
              <a:ext cx="427410" cy="1042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10A786-2CA9-4CC9-BDD7-6188AF071D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6131" y="2977874"/>
                <a:ext cx="499005" cy="24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742164-0637-43AE-9054-8CC0198AC50B}"/>
                  </a:ext>
                </a:extLst>
              </p14:cNvPr>
              <p14:cNvContentPartPr/>
              <p14:nvPr/>
            </p14:nvContentPartPr>
            <p14:xfrm>
              <a:off x="2580518" y="2373130"/>
              <a:ext cx="431730" cy="1271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742164-0637-43AE-9054-8CC0198AC5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4871" y="2301283"/>
                <a:ext cx="503385" cy="27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CCE0FD-9AFE-4B01-9A81-CE1895773B64}"/>
                  </a:ext>
                </a:extLst>
              </p14:cNvPr>
              <p14:cNvContentPartPr/>
              <p14:nvPr/>
            </p14:nvContentPartPr>
            <p14:xfrm>
              <a:off x="2625878" y="3383740"/>
              <a:ext cx="411210" cy="7263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CCE0FD-9AFE-4B01-9A81-CE1895773B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9870" y="3311829"/>
                <a:ext cx="482866" cy="216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F2E26E-122F-4253-8AB9-C228255F57B4}"/>
                  </a:ext>
                </a:extLst>
              </p14:cNvPr>
              <p14:cNvContentPartPr/>
              <p14:nvPr/>
            </p14:nvContentPartPr>
            <p14:xfrm>
              <a:off x="2612108" y="3695050"/>
              <a:ext cx="378000" cy="12231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F2E26E-122F-4253-8AB9-C228255F57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6108" y="3623103"/>
                <a:ext cx="449640" cy="26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AD8994-FF3D-4EAF-8012-98B15808A5C9}"/>
                  </a:ext>
                </a:extLst>
              </p14:cNvPr>
              <p14:cNvContentPartPr/>
              <p14:nvPr/>
            </p14:nvContentPartPr>
            <p14:xfrm>
              <a:off x="2607518" y="4010410"/>
              <a:ext cx="398520" cy="13311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AD8994-FF3D-4EAF-8012-98B15808A5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1910" y="3938459"/>
                <a:ext cx="470095" cy="27665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E61DC49-7031-4FC1-A79C-B57DAE397835}"/>
              </a:ext>
            </a:extLst>
          </p:cNvPr>
          <p:cNvSpPr txBox="1"/>
          <p:nvPr/>
        </p:nvSpPr>
        <p:spPr>
          <a:xfrm>
            <a:off x="284959" y="187831"/>
            <a:ext cx="7929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200" dirty="0"/>
              <a:t>Each VDD pin needs its own separate Capacitor see yellow highlight below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Once you add a separate capacitor to each pin you can add a grouped capacitor – see blue highlight below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Where is your FB (Ferrite Bead) ? See Orange below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FB needs to be connected to VDD18 and VDDL11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Each VDDIO pin connects to a 0.1 </a:t>
            </a:r>
            <a:r>
              <a:rPr lang="en-US" sz="1200" dirty="0" err="1"/>
              <a:t>uf</a:t>
            </a:r>
            <a:r>
              <a:rPr lang="en-US" sz="1200" dirty="0"/>
              <a:t> CAP and 1 </a:t>
            </a:r>
            <a:r>
              <a:rPr lang="en-US" sz="1200" dirty="0" err="1"/>
              <a:t>uF</a:t>
            </a:r>
            <a:r>
              <a:rPr lang="en-US" sz="1200" dirty="0"/>
              <a:t> CAP and then connects directly to 1.8V supply without FB</a:t>
            </a:r>
          </a:p>
          <a:p>
            <a:pPr marL="600075" lvl="1" indent="-257175">
              <a:buFont typeface="+mj-lt"/>
              <a:buAutoNum type="arabicPeriod"/>
            </a:pP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70B976D-6847-4680-9A0E-F6EC1E6DF2ED}"/>
                  </a:ext>
                </a:extLst>
              </p14:cNvPr>
              <p14:cNvContentPartPr/>
              <p14:nvPr/>
            </p14:nvContentPartPr>
            <p14:xfrm>
              <a:off x="2195768" y="2102320"/>
              <a:ext cx="276750" cy="2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70B976D-6847-4680-9A0E-F6EC1E6DF2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59780" y="2030320"/>
                <a:ext cx="348367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81FCAD-65DD-4A19-888C-7443D345A5CF}"/>
                  </a:ext>
                </a:extLst>
              </p14:cNvPr>
              <p14:cNvContentPartPr/>
              <p14:nvPr/>
            </p14:nvContentPartPr>
            <p14:xfrm>
              <a:off x="1434638" y="2060200"/>
              <a:ext cx="894780" cy="8127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81FCAD-65DD-4A19-888C-7443D345A5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8645" y="1988639"/>
                <a:ext cx="966406" cy="224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955558-C481-4056-AB29-7D1652DE0BE0}"/>
                  </a:ext>
                </a:extLst>
              </p14:cNvPr>
              <p14:cNvContentPartPr/>
              <p14:nvPr/>
            </p14:nvContentPartPr>
            <p14:xfrm>
              <a:off x="1412228" y="2165230"/>
              <a:ext cx="98361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955558-C481-4056-AB29-7D1652DE0BE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76238" y="2093230"/>
                <a:ext cx="105523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46F4E1D-7E2B-4B9D-AF1A-0D3D03F019FC}"/>
                  </a:ext>
                </a:extLst>
              </p14:cNvPr>
              <p14:cNvContentPartPr/>
              <p14:nvPr/>
            </p14:nvContentPartPr>
            <p14:xfrm>
              <a:off x="1422488" y="3676690"/>
              <a:ext cx="1053540" cy="13149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46F4E1D-7E2B-4B9D-AF1A-0D3D03F019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86494" y="3605197"/>
                <a:ext cx="1125168" cy="274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230BE3C-5468-47D9-959A-7F1AD4949400}"/>
                  </a:ext>
                </a:extLst>
              </p14:cNvPr>
              <p14:cNvContentPartPr/>
              <p14:nvPr/>
            </p14:nvContentPartPr>
            <p14:xfrm>
              <a:off x="2304848" y="2946070"/>
              <a:ext cx="256230" cy="206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230BE3C-5468-47D9-959A-7F1AD49494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68861" y="2874070"/>
                <a:ext cx="327845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D1BFE6-A0BC-4267-A04E-A79B3CC2622A}"/>
                  </a:ext>
                </a:extLst>
              </p14:cNvPr>
              <p14:cNvContentPartPr/>
              <p14:nvPr/>
            </p14:nvContentPartPr>
            <p14:xfrm>
              <a:off x="2296208" y="3288970"/>
              <a:ext cx="258390" cy="246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D1BFE6-A0BC-4267-A04E-A79B3CC262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60221" y="3216970"/>
                <a:ext cx="330005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E742A-C14B-4026-A7FE-F93C9E430856}"/>
                  </a:ext>
                </a:extLst>
              </p14:cNvPr>
              <p14:cNvContentPartPr/>
              <p14:nvPr/>
            </p14:nvContentPartPr>
            <p14:xfrm>
              <a:off x="996968" y="2082610"/>
              <a:ext cx="199260" cy="243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E742A-C14B-4026-A7FE-F93C9E43085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1000" y="2011497"/>
                <a:ext cx="270835" cy="166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D2D4F5A-CB9B-4DE4-A574-A675319D02E8}"/>
                  </a:ext>
                </a:extLst>
              </p14:cNvPr>
              <p14:cNvContentPartPr/>
              <p14:nvPr/>
            </p14:nvContentPartPr>
            <p14:xfrm>
              <a:off x="1023968" y="3726640"/>
              <a:ext cx="148770" cy="2295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D2D4F5A-CB9B-4DE4-A574-A675319D02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7946" y="3654921"/>
                <a:ext cx="220453" cy="1660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49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707B-C955-4B09-A2C1-EBE7684C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Ferrite Bead: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25445-19FF-4702-B32A-DB5EF05F3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77205-359D-45E3-86E5-EC5B7FD60BD7}"/>
              </a:ext>
            </a:extLst>
          </p:cNvPr>
          <p:cNvSpPr/>
          <p:nvPr/>
        </p:nvSpPr>
        <p:spPr>
          <a:xfrm>
            <a:off x="92438" y="701599"/>
            <a:ext cx="881978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Please refer to EVM for FB and CAP recommendations:</a:t>
            </a:r>
          </a:p>
          <a:p>
            <a:r>
              <a:rPr lang="en-US" sz="1400" dirty="0">
                <a:hlinkClick r:id="rId2"/>
              </a:rPr>
              <a:t>https://www.ti.com/tool/DS90UB947-Q1EVM?keyMatch=&amp;tisearch=search-everything&amp;usecase=partmatches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3"/>
              </a:rPr>
              <a:t>https://www.ti.com/tool/DS90UB948-Q1EVM?keyMatch=&amp;tisearch=search-everything&amp;usecase=partmatches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F3CC8D-5F69-4890-A5FA-5F1CED741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1827603"/>
            <a:ext cx="5177051" cy="113753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B51C3B-408E-43BF-97E6-A05D24F7C5D6}"/>
              </a:ext>
            </a:extLst>
          </p:cNvPr>
          <p:cNvCxnSpPr/>
          <p:nvPr/>
        </p:nvCxnSpPr>
        <p:spPr>
          <a:xfrm flipH="1">
            <a:off x="2627884" y="2656762"/>
            <a:ext cx="550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082D74C-FBE0-4ECA-BFE7-D8D67CFC2911}"/>
              </a:ext>
            </a:extLst>
          </p:cNvPr>
          <p:cNvSpPr txBox="1"/>
          <p:nvPr/>
        </p:nvSpPr>
        <p:spPr>
          <a:xfrm>
            <a:off x="3178344" y="2565834"/>
            <a:ext cx="1725152" cy="2000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/>
              <a:t>Download user guide to see schematic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85C7D71-B3A2-484E-BFEE-BA198489A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3160673"/>
            <a:ext cx="5759355" cy="9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5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81706-E30E-40F4-A49F-46A0EAAD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" y="1378243"/>
            <a:ext cx="5070741" cy="3036470"/>
          </a:xfrm>
          <a:prstGeom prst="rect">
            <a:avLst/>
          </a:prstGeom>
        </p:spPr>
      </p:pic>
      <p:pic>
        <p:nvPicPr>
          <p:cNvPr id="3074" name="Picture 2" descr="https://e2e.ti.com/cfs-file/__key/communityserver-discussions-components-files/138/pastedimage1668764544407v2.png">
            <a:extLst>
              <a:ext uri="{FF2B5EF4-FFF2-40B4-BE49-F238E27FC236}">
                <a16:creationId xmlns:a16="http://schemas.microsoft.com/office/drawing/2014/main" id="{1C670D07-97A4-4288-94EA-B6C5737276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0" y="1378244"/>
            <a:ext cx="5060781" cy="30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83B40-0F89-4ED6-883C-174BC055F4DD}"/>
              </a:ext>
            </a:extLst>
          </p:cNvPr>
          <p:cNvSpPr txBox="1"/>
          <p:nvPr/>
        </p:nvSpPr>
        <p:spPr>
          <a:xfrm>
            <a:off x="383283" y="267122"/>
            <a:ext cx="733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VDD11 rise time is almost 153us (this isn’t meeting datasheet spec)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Datasheet spec is minimum 200 us and max 1.5 </a:t>
            </a:r>
            <a:r>
              <a:rPr lang="en-US" dirty="0" err="1"/>
              <a:t>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7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81706-E30E-40F4-A49F-46A0EAAD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" y="1378243"/>
            <a:ext cx="5070741" cy="3036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83B40-0F89-4ED6-883C-174BC055F4DD}"/>
              </a:ext>
            </a:extLst>
          </p:cNvPr>
          <p:cNvSpPr txBox="1"/>
          <p:nvPr/>
        </p:nvSpPr>
        <p:spPr>
          <a:xfrm>
            <a:off x="410578" y="462880"/>
            <a:ext cx="7356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This is the VDD18(VDDIO), the rise time is almost 350us (this is ok)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Datasheet spec is greater or equal to 200 us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s://e2e.ti.com/cfs-file/__key/communityserver-discussions-components-files/138/pastedimage1668764686673v3.png">
            <a:extLst>
              <a:ext uri="{FF2B5EF4-FFF2-40B4-BE49-F238E27FC236}">
                <a16:creationId xmlns:a16="http://schemas.microsoft.com/office/drawing/2014/main" id="{596263B3-4F94-4388-A527-6816CE77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80" y="1335505"/>
            <a:ext cx="4808663" cy="28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7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81706-E30E-40F4-A49F-46A0EAAD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" y="1378243"/>
            <a:ext cx="5070741" cy="3036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83B40-0F89-4ED6-883C-174BC055F4DD}"/>
              </a:ext>
            </a:extLst>
          </p:cNvPr>
          <p:cNvSpPr txBox="1"/>
          <p:nvPr/>
        </p:nvSpPr>
        <p:spPr>
          <a:xfrm>
            <a:off x="396429" y="610515"/>
            <a:ext cx="5144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Datasheet spec is t0 &gt; 0s so this should be ok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s://e2e.ti.com/cfs-file/__key/communityserver-discussions-components-files/138/pastedimage1668764723745v5.png">
            <a:extLst>
              <a:ext uri="{FF2B5EF4-FFF2-40B4-BE49-F238E27FC236}">
                <a16:creationId xmlns:a16="http://schemas.microsoft.com/office/drawing/2014/main" id="{C7285DEE-2CF3-4D94-B21C-F2B42CAF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26" y="1297030"/>
            <a:ext cx="5060783" cy="30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2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81706-E30E-40F4-A49F-46A0EAAD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1" y="1053515"/>
            <a:ext cx="5070741" cy="3036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83B40-0F89-4ED6-883C-174BC055F4DD}"/>
              </a:ext>
            </a:extLst>
          </p:cNvPr>
          <p:cNvSpPr txBox="1"/>
          <p:nvPr/>
        </p:nvSpPr>
        <p:spPr>
          <a:xfrm>
            <a:off x="338502" y="100783"/>
            <a:ext cx="77107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400" dirty="0"/>
              <a:t>What is CLK DC ?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OLDI CLK needs to be active after all VDDs are stable and 30 </a:t>
            </a:r>
            <a:r>
              <a:rPr lang="en-US" sz="1400" dirty="0" err="1"/>
              <a:t>ms</a:t>
            </a:r>
            <a:r>
              <a:rPr lang="en-US" sz="1400" dirty="0"/>
              <a:t> before PDB is pulled high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Do you have a scope capture that shows t1, t2 and t3?</a:t>
            </a:r>
          </a:p>
          <a:p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96366B-C070-4929-BFA8-CB3F069DB2CA}"/>
                  </a:ext>
                </a:extLst>
              </p14:cNvPr>
              <p14:cNvContentPartPr/>
              <p14:nvPr/>
            </p14:nvContentPartPr>
            <p14:xfrm>
              <a:off x="2359388" y="2206000"/>
              <a:ext cx="184950" cy="48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96366B-C070-4929-BFA8-CB3F069DB2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3406" y="2131605"/>
                <a:ext cx="256555" cy="154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3E422D-B27D-4446-964A-38A4EDA36A15}"/>
                  </a:ext>
                </a:extLst>
              </p14:cNvPr>
              <p14:cNvContentPartPr/>
              <p14:nvPr/>
            </p14:nvContentPartPr>
            <p14:xfrm>
              <a:off x="3203138" y="2196820"/>
              <a:ext cx="721710" cy="513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3E422D-B27D-4446-964A-38A4EDA36A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7142" y="2128762"/>
                <a:ext cx="793341" cy="141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323D09-0A08-448B-8616-E59A8165ABCF}"/>
                  </a:ext>
                </a:extLst>
              </p14:cNvPr>
              <p14:cNvContentPartPr/>
              <p14:nvPr/>
            </p14:nvContentPartPr>
            <p14:xfrm>
              <a:off x="4683008" y="3130750"/>
              <a:ext cx="190620" cy="94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323D09-0A08-448B-8616-E59A8165AB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7402" y="3061100"/>
                <a:ext cx="262192" cy="1491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s://e2e.ti.com/cfs-file/__key/communityserver-discussions-components-files/138/pastedimage1668764713625v4.png">
            <a:extLst>
              <a:ext uri="{FF2B5EF4-FFF2-40B4-BE49-F238E27FC236}">
                <a16:creationId xmlns:a16="http://schemas.microsoft.com/office/drawing/2014/main" id="{3886B08C-3912-461E-A638-1A38A9582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32" y="1372965"/>
            <a:ext cx="3639170" cy="21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2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98DA-02C3-43EE-A865-F415B814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87" y="43757"/>
            <a:ext cx="7886700" cy="467021"/>
          </a:xfrm>
        </p:spPr>
        <p:txBody>
          <a:bodyPr>
            <a:normAutofit/>
          </a:bodyPr>
          <a:lstStyle/>
          <a:p>
            <a:r>
              <a:rPr lang="en-US" sz="2400" dirty="0"/>
              <a:t>Back Channel CRC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4E15C-58B7-4E7E-82BC-6D27CD656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87" y="473174"/>
            <a:ext cx="8823626" cy="4007842"/>
          </a:xfrm>
        </p:spPr>
        <p:txBody>
          <a:bodyPr>
            <a:normAutofit/>
          </a:bodyPr>
          <a:lstStyle/>
          <a:p>
            <a:r>
              <a:rPr lang="en-US" sz="1200" dirty="0"/>
              <a:t>This can be caused by: Signal integrity issue with new layout, connector, power-supply noise, poor capacitor filter network, cable length, cable type, quality of cable, etc. </a:t>
            </a:r>
          </a:p>
          <a:p>
            <a:r>
              <a:rPr lang="en-US" sz="1200" dirty="0"/>
              <a:t>Recommendations for troubleshooting: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On the 947 did you measure the VDD11, VDD18, and VDDIO are within min/max specs? Are there any overshoot/undershoot?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On the 948 did you measure the VDD12, VDD33, and VDDIO are within min/max specs? Are there any overshoot/undershoot?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Did you verify LOCK on the 948 is HIGH with an oscilloscope?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What 947 OLDI PCLK frequency are you using?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Is the 948 using the default back channel rate (5 Mbps) or is it at maximum (20 Mbps)?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Is the 947 in single OLDI input or dual? Are you forcing this mode or auto detecting?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Is the 947 in single FPD3 </a:t>
            </a:r>
            <a:r>
              <a:rPr lang="en-US" sz="1200" dirty="0" err="1"/>
              <a:t>ouput</a:t>
            </a:r>
            <a:r>
              <a:rPr lang="en-US" sz="1200" dirty="0"/>
              <a:t> or dual? Are you forcing this mode or auto detecting?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Is the 948 in single OLDI </a:t>
            </a:r>
            <a:r>
              <a:rPr lang="en-US" sz="1200" dirty="0" err="1"/>
              <a:t>ouput</a:t>
            </a:r>
            <a:r>
              <a:rPr lang="en-US" sz="1200" dirty="0"/>
              <a:t> or dual? Are you forcing this mode or auto detecting?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Do you have a </a:t>
            </a:r>
            <a:r>
              <a:rPr lang="en-US" sz="1200" dirty="0" err="1"/>
              <a:t>PoC</a:t>
            </a:r>
            <a:r>
              <a:rPr lang="en-US" sz="1200" dirty="0"/>
              <a:t> network on the channels 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Have you tried different cable length and different cable types?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Confirm correct coax/STP mode strapped on both sides Ser/Des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" dirty="0"/>
              <a:t>Confirm AC coupling caps for the cable mode selected in this application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977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BD20-41DE-47CD-A826-1D08A581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CFDB5-C692-41B0-9047-21EFE9F68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5" y="585098"/>
            <a:ext cx="8751481" cy="3836777"/>
          </a:xfrm>
        </p:spPr>
        <p:txBody>
          <a:bodyPr/>
          <a:lstStyle/>
          <a:p>
            <a:r>
              <a:rPr lang="en-US" sz="1400" dirty="0"/>
              <a:t>Please make sure these CRC errors are not happening during power-up. </a:t>
            </a:r>
          </a:p>
          <a:p>
            <a:r>
              <a:rPr lang="en-US" sz="1400" dirty="0"/>
              <a:t>To do this you need to clear CRC register counters by writing 1 to 0x04[5] and then write 0.</a:t>
            </a:r>
          </a:p>
          <a:p>
            <a:r>
              <a:rPr lang="en-US" sz="1400" dirty="0"/>
              <a:t>After clearing the counters, you need to wait for some time and read reg 0x0C, 0x0A and 0x0B again and see if you still see new CRC errors.</a:t>
            </a:r>
          </a:p>
          <a:p>
            <a:r>
              <a:rPr lang="en-US" sz="1400" dirty="0"/>
              <a:t>In general, having CRC errors is not recommended since it can cause failing I2C communication or and BCC communications.</a:t>
            </a:r>
          </a:p>
          <a:p>
            <a:pPr marL="0" indent="0">
              <a:buNone/>
            </a:pPr>
            <a:r>
              <a:rPr lang="en-US" sz="1400" b="1" dirty="0"/>
              <a:t>Debug Recommendations:</a:t>
            </a:r>
          </a:p>
          <a:p>
            <a:pPr marL="0" indent="0">
              <a:buNone/>
            </a:pPr>
            <a:r>
              <a:rPr lang="en-US" sz="1400" dirty="0"/>
              <a:t>You can Run Map tool to check link integrity on ALP software</a:t>
            </a:r>
          </a:p>
          <a:p>
            <a:pPr marL="0" indent="0">
              <a:buNone/>
            </a:pPr>
            <a:r>
              <a:rPr lang="en-US" sz="1400" b="1" dirty="0"/>
              <a:t>Can Also run BIST testing:</a:t>
            </a:r>
          </a:p>
          <a:p>
            <a:r>
              <a:rPr lang="en-US" sz="1400" dirty="0"/>
              <a:t>Before normal operation you can run the BIST test for few minutes/hours. At the end you can see if the link quality is good enough showing no errors (for more details see the datasheet)</a:t>
            </a:r>
          </a:p>
          <a:p>
            <a:r>
              <a:rPr lang="en-US" sz="1400" dirty="0"/>
              <a:t>During normal operation you can monitor the error registers mentioned above. For more details check the UH948 or UH947 datasheet section "7.3.15.2".</a:t>
            </a:r>
          </a:p>
          <a:p>
            <a:r>
              <a:rPr lang="en-US" sz="1400" dirty="0"/>
              <a:t>Also you can monitor the PASS pin as error indicator.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06A1-E590-4CD4-9EEA-6570EBB33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5793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773</Words>
  <Application>Microsoft Office PowerPoint</Application>
  <PresentationFormat>On-screen Show (16:9)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FinalPowerpoint</vt:lpstr>
      <vt:lpstr>PowerPoint Presentation</vt:lpstr>
      <vt:lpstr>PowerPoint Presentation</vt:lpstr>
      <vt:lpstr>Ferrite Bead:</vt:lpstr>
      <vt:lpstr>PowerPoint Presentation</vt:lpstr>
      <vt:lpstr>PowerPoint Presentation</vt:lpstr>
      <vt:lpstr>PowerPoint Presentation</vt:lpstr>
      <vt:lpstr>PowerPoint Presentation</vt:lpstr>
      <vt:lpstr>Back Channel CRC Errors</vt:lpstr>
      <vt:lpstr>Recommendations:</vt:lpstr>
      <vt:lpstr>Power-Supply Noise: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k-drews@ti.com</dc:creator>
  <cp:lastModifiedBy>Abdulhameed, Fadi</cp:lastModifiedBy>
  <cp:revision>114</cp:revision>
  <dcterms:created xsi:type="dcterms:W3CDTF">2007-12-19T20:51:45Z</dcterms:created>
  <dcterms:modified xsi:type="dcterms:W3CDTF">2022-11-18T22:21:35Z</dcterms:modified>
</cp:coreProperties>
</file>