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365" r:id="rId6"/>
    <p:sldId id="366" r:id="rId7"/>
    <p:sldId id="372" r:id="rId8"/>
    <p:sldId id="368" r:id="rId9"/>
    <p:sldId id="369" r:id="rId10"/>
    <p:sldId id="371" r:id="rId11"/>
    <p:sldId id="375" r:id="rId12"/>
    <p:sldId id="374" r:id="rId13"/>
  </p:sldIdLst>
  <p:sldSz cx="10972800" cy="6172200"/>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D26A"/>
    <a:srgbClr val="FF0000"/>
    <a:srgbClr val="8AE68E"/>
    <a:srgbClr val="CF0FC1"/>
    <a:srgbClr val="00CC66"/>
    <a:srgbClr val="CCE6B2"/>
    <a:srgbClr val="EBF1DE"/>
    <a:srgbClr val="CCFF33"/>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5" autoAdjust="0"/>
    <p:restoredTop sz="74728" autoAdjust="0"/>
  </p:normalViewPr>
  <p:slideViewPr>
    <p:cSldViewPr snapToGrid="0">
      <p:cViewPr>
        <p:scale>
          <a:sx n="70" d="100"/>
          <a:sy n="70" d="100"/>
        </p:scale>
        <p:origin x="-2748" y="-600"/>
      </p:cViewPr>
      <p:guideLst>
        <p:guide orient="horz" pos="1944"/>
        <p:guide pos="345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934698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2576631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Limits – AM/FM broadcast &amp; GPS</a:t>
            </a:r>
          </a:p>
          <a:p>
            <a:r>
              <a:rPr lang="en-US" dirty="0" smtClean="0"/>
              <a:t>3 or 4 antennas</a:t>
            </a:r>
          </a:p>
          <a:p>
            <a:r>
              <a:rPr lang="en-US" dirty="0" smtClean="0"/>
              <a:t>Layout</a:t>
            </a:r>
          </a:p>
          <a:p>
            <a:r>
              <a:rPr lang="en-US" dirty="0" smtClean="0"/>
              <a:t>Specifications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a:t>
            </a:fld>
            <a:endParaRPr lang="en-US"/>
          </a:p>
        </p:txBody>
      </p:sp>
    </p:spTree>
    <p:extLst>
      <p:ext uri="{BB962C8B-B14F-4D97-AF65-F5344CB8AC3E}">
        <p14:creationId xmlns:p14="http://schemas.microsoft.com/office/powerpoint/2010/main" val="227456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3</a:t>
            </a:fld>
            <a:endParaRPr lang="en-US"/>
          </a:p>
        </p:txBody>
      </p:sp>
    </p:spTree>
    <p:extLst>
      <p:ext uri="{BB962C8B-B14F-4D97-AF65-F5344CB8AC3E}">
        <p14:creationId xmlns:p14="http://schemas.microsoft.com/office/powerpoint/2010/main" val="101530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Chamber time is expensive</a:t>
            </a:r>
          </a:p>
          <a:p>
            <a:r>
              <a:rPr lang="en-US" dirty="0" smtClean="0"/>
              <a:t>Near-field probing correlates reasonably well</a:t>
            </a:r>
          </a:p>
          <a:p>
            <a:r>
              <a:rPr lang="en-US" dirty="0" smtClean="0"/>
              <a:t>Chamber</a:t>
            </a:r>
            <a:r>
              <a:rPr lang="en-US" baseline="0" dirty="0" smtClean="0"/>
              <a:t> </a:t>
            </a:r>
            <a:r>
              <a:rPr lang="en-US" baseline="0" dirty="0" err="1" smtClean="0"/>
              <a:t>vs</a:t>
            </a:r>
            <a:r>
              <a:rPr lang="en-US" baseline="0" dirty="0" smtClean="0"/>
              <a:t> shield box noise floor differences</a:t>
            </a:r>
          </a:p>
          <a:p>
            <a:r>
              <a:rPr lang="en-US" baseline="0" dirty="0" smtClean="0"/>
              <a:t>NF probe setup</a:t>
            </a:r>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4</a:t>
            </a:fld>
            <a:endParaRPr lang="en-US"/>
          </a:p>
        </p:txBody>
      </p:sp>
    </p:spTree>
    <p:extLst>
      <p:ext uri="{BB962C8B-B14F-4D97-AF65-F5344CB8AC3E}">
        <p14:creationId xmlns:p14="http://schemas.microsoft.com/office/powerpoint/2010/main" val="41467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Setup</a:t>
            </a:r>
          </a:p>
          <a:p>
            <a:r>
              <a:rPr lang="en-US" dirty="0" smtClean="0"/>
              <a:t>Test sequence</a:t>
            </a: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5</a:t>
            </a:fld>
            <a:endParaRPr lang="en-US"/>
          </a:p>
        </p:txBody>
      </p:sp>
    </p:spTree>
    <p:extLst>
      <p:ext uri="{BB962C8B-B14F-4D97-AF65-F5344CB8AC3E}">
        <p14:creationId xmlns:p14="http://schemas.microsoft.com/office/powerpoint/2010/main" val="265429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Optimize</a:t>
            </a:r>
            <a:r>
              <a:rPr lang="en-US" baseline="0" dirty="0" smtClean="0"/>
              <a:t> AEQ/</a:t>
            </a:r>
            <a:r>
              <a:rPr lang="en-US" baseline="0" dirty="0" err="1" smtClean="0"/>
              <a:t>sFilter</a:t>
            </a:r>
            <a:r>
              <a:rPr lang="en-US" baseline="0" dirty="0" smtClean="0"/>
              <a:t> from margin analysis tool results</a:t>
            </a:r>
          </a:p>
          <a:p>
            <a:r>
              <a:rPr lang="en-US" baseline="0" dirty="0" smtClean="0"/>
              <a:t>Less stringent error limits controlling the lock status</a:t>
            </a:r>
          </a:p>
          <a:p>
            <a:r>
              <a:rPr lang="en-US" baseline="0" dirty="0" smtClean="0"/>
              <a:t>Make sure DC power is healthy</a:t>
            </a:r>
          </a:p>
          <a:p>
            <a:r>
              <a:rPr lang="en-US" baseline="0" dirty="0" smtClean="0"/>
              <a:t>CMC</a:t>
            </a:r>
          </a:p>
          <a:p>
            <a:r>
              <a:rPr lang="en-US" baseline="0" dirty="0" smtClean="0"/>
              <a:t>Good filtering at DC input</a:t>
            </a:r>
          </a:p>
          <a:p>
            <a:r>
              <a:rPr lang="en-US" baseline="0" dirty="0" smtClean="0"/>
              <a:t>Very small cap across </a:t>
            </a:r>
            <a:r>
              <a:rPr lang="en-US" baseline="0" dirty="0" err="1" smtClean="0"/>
              <a:t>Rin</a:t>
            </a:r>
            <a:r>
              <a:rPr lang="en-US" baseline="0" dirty="0" smtClean="0"/>
              <a:t>.  For 98x this may not be an option.</a:t>
            </a:r>
          </a:p>
          <a:p>
            <a:r>
              <a:rPr lang="en-US" baseline="0" dirty="0" smtClean="0"/>
              <a:t>Loosely couple cable shield to board ground</a:t>
            </a:r>
          </a:p>
          <a:p>
            <a:r>
              <a:rPr lang="en-US" baseline="0" dirty="0" smtClean="0"/>
              <a:t>EMC absorption sheet</a:t>
            </a:r>
          </a:p>
          <a:p>
            <a:r>
              <a:rPr lang="en-US" baseline="0" dirty="0" smtClean="0"/>
              <a:t>Don’t save pennies on components only to spend $$$ on debug and mitigation</a:t>
            </a: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6</a:t>
            </a:fld>
            <a:endParaRPr lang="en-US"/>
          </a:p>
        </p:txBody>
      </p:sp>
    </p:spTree>
    <p:extLst>
      <p:ext uri="{BB962C8B-B14F-4D97-AF65-F5344CB8AC3E}">
        <p14:creationId xmlns:p14="http://schemas.microsoft.com/office/powerpoint/2010/main" val="327441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immunity</a:t>
            </a:r>
            <a:r>
              <a:rPr lang="en-US" baseline="0" dirty="0" smtClean="0"/>
              <a:t> mitigation can be applied to system level ESD</a:t>
            </a:r>
          </a:p>
          <a:p>
            <a:r>
              <a:rPr lang="en-US" baseline="0" dirty="0" smtClean="0"/>
              <a:t>TVS</a:t>
            </a:r>
          </a:p>
          <a:p>
            <a:r>
              <a:rPr lang="en-US" baseline="0" dirty="0" smtClean="0"/>
              <a:t>SW mitigation for IVI</a:t>
            </a:r>
          </a:p>
          <a:p>
            <a:r>
              <a:rPr lang="en-US" baseline="0" dirty="0" smtClean="0"/>
              <a:t>Mechanical arm</a:t>
            </a:r>
          </a:p>
          <a:p>
            <a:r>
              <a:rPr lang="en-US" baseline="0" dirty="0" err="1" smtClean="0"/>
              <a:t>Piezo</a:t>
            </a:r>
            <a:r>
              <a:rPr lang="en-US" baseline="0" dirty="0" smtClean="0"/>
              <a:t> igniter</a:t>
            </a:r>
          </a:p>
          <a:p>
            <a:r>
              <a:rPr lang="en-US" baseline="0" dirty="0" smtClean="0"/>
              <a:t>Run with…</a:t>
            </a:r>
          </a:p>
          <a:p>
            <a:r>
              <a:rPr lang="en-US" baseline="0" dirty="0" smtClean="0"/>
              <a:t>GND connections</a:t>
            </a:r>
          </a:p>
          <a:p>
            <a:r>
              <a:rPr lang="en-US" baseline="0" dirty="0" smtClean="0"/>
              <a:t>Ferrites</a:t>
            </a:r>
          </a:p>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7</a:t>
            </a:fld>
            <a:endParaRPr lang="en-US"/>
          </a:p>
        </p:txBody>
      </p:sp>
    </p:spTree>
    <p:extLst>
      <p:ext uri="{BB962C8B-B14F-4D97-AF65-F5344CB8AC3E}">
        <p14:creationId xmlns:p14="http://schemas.microsoft.com/office/powerpoint/2010/main" val="364781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Spacing from high speed nets to other nets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GND buffers between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Spacing between AC coupling caps, CMC</a:t>
            </a:r>
            <a:endParaRPr lang="en-US" dirty="0" smtClean="0"/>
          </a:p>
          <a:p>
            <a:r>
              <a:rPr lang="en-US" dirty="0" smtClean="0"/>
              <a:t>Vendor recommended footprint</a:t>
            </a:r>
            <a:r>
              <a:rPr lang="en-US" baseline="0" dirty="0" smtClean="0"/>
              <a:t> – H-MTD example</a:t>
            </a:r>
          </a:p>
          <a:p>
            <a:r>
              <a:rPr lang="en-US" baseline="0" dirty="0" smtClean="0"/>
              <a:t>Via stitching around high speed traces.  GND via next to each high speed via.</a:t>
            </a:r>
          </a:p>
          <a:p>
            <a:r>
              <a:rPr lang="en-US" baseline="0" dirty="0" smtClean="0"/>
              <a:t>Stub cutter for PoC</a:t>
            </a:r>
          </a:p>
          <a:p>
            <a:r>
              <a:rPr lang="en-US" baseline="0" dirty="0" err="1" smtClean="0"/>
              <a:t>Antipad</a:t>
            </a:r>
            <a:r>
              <a:rPr lang="en-US" baseline="0" dirty="0" smtClean="0"/>
              <a:t> under large inductors</a:t>
            </a:r>
          </a:p>
          <a:p>
            <a:endParaRPr lang="en-US" baseline="0" dirty="0" smtClean="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8</a:t>
            </a:fld>
            <a:endParaRPr lang="en-US"/>
          </a:p>
        </p:txBody>
      </p:sp>
    </p:spTree>
    <p:extLst>
      <p:ext uri="{BB962C8B-B14F-4D97-AF65-F5344CB8AC3E}">
        <p14:creationId xmlns:p14="http://schemas.microsoft.com/office/powerpoint/2010/main" val="194561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87"/>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5745"/>
            <a:ext cx="3609976" cy="1045845"/>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90060" y="245745"/>
            <a:ext cx="6134100" cy="5267802"/>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48640" y="1291590"/>
            <a:ext cx="3609976" cy="4221957"/>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320540"/>
            <a:ext cx="6583680" cy="510064"/>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150746" y="551498"/>
            <a:ext cx="6583680" cy="3703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150746" y="4830604"/>
            <a:ext cx="6583680" cy="724376"/>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1476" y="128588"/>
            <a:ext cx="2569844" cy="5162074"/>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78130" y="128588"/>
            <a:ext cx="7530466" cy="516207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87"/>
            <a:ext cx="10149840" cy="133731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7355571E-02C7-4909-A943-092A83DD3418}" type="slidenum">
              <a:rPr lang="en-US"/>
              <a:pPr>
                <a:defRPr/>
              </a:pPr>
              <a:t>‹#›</a:t>
            </a:fld>
            <a:endParaRPr lang="en-US"/>
          </a:p>
        </p:txBody>
      </p:sp>
      <p:grpSp>
        <p:nvGrpSpPr>
          <p:cNvPr id="16" name="Group 15"/>
          <p:cNvGrpSpPr/>
          <p:nvPr userDrawn="1"/>
        </p:nvGrpSpPr>
        <p:grpSpPr>
          <a:xfrm>
            <a:off x="0" y="5648325"/>
            <a:ext cx="10591800" cy="466344"/>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userDrawn="1"/>
        </p:nvSpPr>
        <p:spPr bwMode="auto">
          <a:xfrm>
            <a:off x="329692" y="5767388"/>
            <a:ext cx="2533650" cy="215444"/>
          </a:xfrm>
          <a:prstGeom prst="rect">
            <a:avLst/>
          </a:prstGeom>
          <a:noFill/>
          <a:ln w="9525">
            <a:noFill/>
            <a:miter lim="800000"/>
            <a:headEnd/>
            <a:tailEnd/>
          </a:ln>
          <a:effectLst/>
        </p:spPr>
        <p:txBody>
          <a:bodyPr>
            <a:spAutoFit/>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sz="800" dirty="0"/>
              <a:t>TI </a:t>
            </a:r>
            <a:r>
              <a:rPr lang="en-US" sz="800" dirty="0" smtClean="0"/>
              <a:t>Confidential – NDA</a:t>
            </a:r>
            <a:r>
              <a:rPr lang="en-US" sz="800" baseline="0" dirty="0" smtClean="0"/>
              <a:t> Restriction</a:t>
            </a:r>
            <a:endParaRPr lang="en-US" sz="800"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87"/>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5648325"/>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userDrawn="1"/>
        </p:nvSpPr>
        <p:spPr bwMode="auto">
          <a:xfrm>
            <a:off x="329692" y="5767388"/>
            <a:ext cx="2533650" cy="215444"/>
          </a:xfrm>
          <a:prstGeom prst="rect">
            <a:avLst/>
          </a:prstGeom>
          <a:noFill/>
          <a:ln w="9525">
            <a:noFill/>
            <a:miter lim="800000"/>
            <a:headEnd/>
            <a:tailEnd/>
          </a:ln>
          <a:effectLst/>
        </p:spPr>
        <p:txBody>
          <a:bodyPr>
            <a:spAutoFit/>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sz="800" dirty="0"/>
              <a:t>TI </a:t>
            </a:r>
            <a:r>
              <a:rPr lang="en-US" sz="800" dirty="0" smtClean="0"/>
              <a:t>Confidential – NDA</a:t>
            </a:r>
            <a:r>
              <a:rPr lang="en-US" sz="800" baseline="0" dirty="0" smtClean="0"/>
              <a:t> Restriction</a:t>
            </a:r>
            <a:endParaRPr lang="en-US" sz="800"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2357"/>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87"/>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3C7E7816-A48B-4805-9A47-CE865F4F101F}" type="slidenum">
              <a:rPr lang="en-US"/>
              <a:pPr>
                <a:defRPr/>
              </a:pPr>
              <a:t>‹#›</a:t>
            </a:fld>
            <a:endParaRPr lang="en-US"/>
          </a:p>
        </p:txBody>
      </p:sp>
      <p:grpSp>
        <p:nvGrpSpPr>
          <p:cNvPr id="20" name="Group 19"/>
          <p:cNvGrpSpPr/>
          <p:nvPr userDrawn="1"/>
        </p:nvGrpSpPr>
        <p:grpSpPr>
          <a:xfrm>
            <a:off x="0" y="5648325"/>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userDrawn="1"/>
        </p:nvSpPr>
        <p:spPr bwMode="auto">
          <a:xfrm>
            <a:off x="329692" y="5767388"/>
            <a:ext cx="2533650" cy="215444"/>
          </a:xfrm>
          <a:prstGeom prst="rect">
            <a:avLst/>
          </a:prstGeom>
          <a:noFill/>
          <a:ln w="9525">
            <a:noFill/>
            <a:miter lim="800000"/>
            <a:headEnd/>
            <a:tailEnd/>
          </a:ln>
          <a:effectLst/>
        </p:spPr>
        <p:txBody>
          <a:bodyPr>
            <a:spAutoFit/>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sz="800" dirty="0"/>
              <a:t>TI </a:t>
            </a:r>
            <a:r>
              <a:rPr lang="en-US" sz="800" dirty="0" smtClean="0"/>
              <a:t>Confidential – NDA</a:t>
            </a:r>
            <a:r>
              <a:rPr lang="en-US" sz="800" baseline="0" dirty="0" smtClean="0"/>
              <a:t> Restriction</a:t>
            </a:r>
            <a:endParaRPr lang="en-US" sz="8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0051" y="943621"/>
            <a:ext cx="10161270" cy="4451339"/>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3966210"/>
            <a:ext cx="9326880" cy="1225868"/>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66776" y="2616042"/>
            <a:ext cx="9326880" cy="135016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7966710" y="5444967"/>
            <a:ext cx="2560320" cy="185738"/>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00050" y="1067277"/>
            <a:ext cx="4989196" cy="4223385"/>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72126" y="1067277"/>
            <a:ext cx="4989194" cy="4223385"/>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7174"/>
            <a:ext cx="9875520" cy="10287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381602"/>
            <a:ext cx="4848226" cy="5757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1957388"/>
            <a:ext cx="4848226" cy="3556159"/>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381602"/>
            <a:ext cx="4850130" cy="5757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1" y="1957388"/>
            <a:ext cx="4850130" cy="3556159"/>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5692140"/>
            <a:ext cx="10565130"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292" y="5692140"/>
            <a:ext cx="10488168"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278130" y="128588"/>
            <a:ext cx="10149840" cy="7329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00051" y="952976"/>
            <a:ext cx="10161270" cy="444198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970520" y="5444967"/>
            <a:ext cx="2560320" cy="185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B6C70261-DCF8-4A97-9502-E8EEF2364CDE}" type="slidenum">
              <a:rPr lang="en-US"/>
              <a:pPr>
                <a:defRPr/>
              </a:pPr>
              <a:t>‹#›</a:t>
            </a:fld>
            <a:endParaRPr lang="en-US"/>
          </a:p>
        </p:txBody>
      </p:sp>
      <p:grpSp>
        <p:nvGrpSpPr>
          <p:cNvPr id="16" name="Group 15"/>
          <p:cNvGrpSpPr/>
          <p:nvPr/>
        </p:nvGrpSpPr>
        <p:grpSpPr>
          <a:xfrm>
            <a:off x="0" y="5648325"/>
            <a:ext cx="10591800" cy="466344"/>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p:nvSpPr>
        <p:spPr bwMode="auto">
          <a:xfrm>
            <a:off x="329692" y="5767388"/>
            <a:ext cx="2533650" cy="215444"/>
          </a:xfrm>
          <a:prstGeom prst="rect">
            <a:avLst/>
          </a:prstGeom>
          <a:noFill/>
          <a:ln w="9525">
            <a:noFill/>
            <a:miter lim="800000"/>
            <a:headEnd/>
            <a:tailEnd/>
          </a:ln>
          <a:effectLst/>
        </p:spPr>
        <p:txBody>
          <a:bodyPr>
            <a:spAutoFit/>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sz="800" dirty="0"/>
              <a:t>TI </a:t>
            </a:r>
            <a:r>
              <a:rPr lang="en-US" sz="800" dirty="0" smtClean="0"/>
              <a:t>Confidential – NDA</a:t>
            </a:r>
            <a:r>
              <a:rPr lang="en-US" sz="800" baseline="0" dirty="0" smtClean="0"/>
              <a:t> Restriction</a:t>
            </a:r>
            <a:endParaRPr lang="en-US" sz="800"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11480" y="1748790"/>
            <a:ext cx="10351770" cy="1323023"/>
          </a:xfrm>
        </p:spPr>
        <p:txBody>
          <a:bodyPr/>
          <a:lstStyle/>
          <a:p>
            <a:pPr algn="ctr"/>
            <a:r>
              <a:rPr lang="en-US" dirty="0" smtClean="0"/>
              <a:t>EMC </a:t>
            </a:r>
            <a:r>
              <a:rPr lang="en-US" dirty="0" smtClean="0"/>
              <a:t>for</a:t>
            </a:r>
            <a:r>
              <a:rPr lang="en-US" dirty="0" smtClean="0"/>
              <a:t/>
            </a:r>
            <a:br>
              <a:rPr lang="en-US" dirty="0" smtClean="0"/>
            </a:br>
            <a:r>
              <a:rPr lang="en-US" dirty="0" smtClean="0"/>
              <a:t>FPD-Link III/IV</a:t>
            </a:r>
          </a:p>
        </p:txBody>
      </p:sp>
      <p:sp>
        <p:nvSpPr>
          <p:cNvPr id="6147" name="Rectangle 3"/>
          <p:cNvSpPr>
            <a:spLocks noGrp="1" noChangeArrowheads="1"/>
          </p:cNvSpPr>
          <p:nvPr>
            <p:ph type="subTitle" idx="1"/>
          </p:nvPr>
        </p:nvSpPr>
        <p:spPr/>
        <p:txBody>
          <a:bodyPr/>
          <a:lstStyle/>
          <a:p>
            <a:r>
              <a:rPr lang="en-US" dirty="0" smtClean="0"/>
              <a:t>Mike Leister</a:t>
            </a:r>
          </a:p>
          <a:p>
            <a:r>
              <a:rPr lang="en-US" b="0" dirty="0" smtClean="0"/>
              <a:t>Dec </a:t>
            </a:r>
            <a:r>
              <a:rPr lang="en-US" b="0" dirty="0" smtClean="0"/>
              <a:t>14, 2018</a:t>
            </a:r>
          </a:p>
        </p:txBody>
      </p:sp>
      <p:sp>
        <p:nvSpPr>
          <p:cNvPr id="6148" name="Rectangle 24"/>
          <p:cNvSpPr>
            <a:spLocks noGrp="1" noChangeArrowheads="1"/>
          </p:cNvSpPr>
          <p:nvPr>
            <p:ph type="sldNum" sz="quarter" idx="10"/>
          </p:nvPr>
        </p:nvSpPr>
        <p:spPr/>
        <p:txBody>
          <a:bodyPr/>
          <a:lstStyle/>
          <a:p>
            <a:fld id="{07B5736C-021E-4EDA-A2F9-FF199D20DBAA}" type="slidenum">
              <a:rPr lang="en-US" smtClean="0"/>
              <a:pPr/>
              <a:t>1</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Radiated Emissions</a:t>
            </a:r>
            <a:endParaRPr lang="en-US" dirty="0"/>
          </a:p>
        </p:txBody>
      </p:sp>
      <p:sp>
        <p:nvSpPr>
          <p:cNvPr id="3" name="Content Placeholder 2"/>
          <p:cNvSpPr>
            <a:spLocks noGrp="1"/>
          </p:cNvSpPr>
          <p:nvPr>
            <p:ph idx="1"/>
          </p:nvPr>
        </p:nvSpPr>
        <p:spPr>
          <a:xfrm>
            <a:off x="459686" y="3856383"/>
            <a:ext cx="4244520" cy="1708977"/>
          </a:xfrm>
        </p:spPr>
        <p:txBody>
          <a:bodyPr/>
          <a:lstStyle/>
          <a:p>
            <a:r>
              <a:rPr lang="en-US" sz="1200" dirty="0" smtClean="0"/>
              <a:t>CISPR25 L5: </a:t>
            </a:r>
            <a:r>
              <a:rPr lang="en-US" sz="1200" dirty="0" smtClean="0">
                <a:solidFill>
                  <a:srgbClr val="00B050"/>
                </a:solidFill>
              </a:rPr>
              <a:t>TI test focus</a:t>
            </a:r>
          </a:p>
          <a:p>
            <a:r>
              <a:rPr lang="en-US" sz="1200" dirty="0" smtClean="0"/>
              <a:t>RE-310 (Ford)</a:t>
            </a:r>
          </a:p>
          <a:p>
            <a:r>
              <a:rPr lang="en-US" sz="1200" dirty="0" smtClean="0"/>
              <a:t>IEC-60001</a:t>
            </a:r>
          </a:p>
          <a:p>
            <a:r>
              <a:rPr lang="en-US" sz="1200" dirty="0" smtClean="0"/>
              <a:t>ISO-11452-2</a:t>
            </a:r>
          </a:p>
          <a:p>
            <a:r>
              <a:rPr lang="en-US" sz="1200" dirty="0" smtClean="0"/>
              <a:t>3800808  (Renault)</a:t>
            </a:r>
          </a:p>
          <a:p>
            <a:r>
              <a:rPr lang="en-US" sz="1200" dirty="0" smtClean="0"/>
              <a:t>Others</a:t>
            </a:r>
            <a:endParaRPr lang="en-US" sz="12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680" y="0"/>
            <a:ext cx="6140548" cy="5646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66" y="725556"/>
            <a:ext cx="3560610" cy="3028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9263" y="4102440"/>
            <a:ext cx="2656025" cy="199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895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EVM Radiated </a:t>
            </a:r>
            <a:r>
              <a:rPr lang="en-US" dirty="0" smtClean="0"/>
              <a:t>Emissions Debug</a:t>
            </a:r>
            <a:endParaRPr lang="en-US" dirty="0"/>
          </a:p>
        </p:txBody>
      </p:sp>
      <p:sp>
        <p:nvSpPr>
          <p:cNvPr id="3" name="Content Placeholder 2"/>
          <p:cNvSpPr>
            <a:spLocks noGrp="1"/>
          </p:cNvSpPr>
          <p:nvPr>
            <p:ph idx="1"/>
          </p:nvPr>
        </p:nvSpPr>
        <p:spPr>
          <a:xfrm>
            <a:off x="159026" y="775253"/>
            <a:ext cx="8279296" cy="4721086"/>
          </a:xfrm>
        </p:spPr>
        <p:txBody>
          <a:bodyPr/>
          <a:lstStyle/>
          <a:p>
            <a:r>
              <a:rPr lang="en-US" sz="1200" dirty="0" smtClean="0"/>
              <a:t>Test Preparation</a:t>
            </a:r>
          </a:p>
          <a:p>
            <a:pPr lvl="1"/>
            <a:r>
              <a:rPr lang="en-US" sz="1000" dirty="0" smtClean="0"/>
              <a:t>Pre-test with near field probes before going to the test chamber.  Details on the next slide.</a:t>
            </a:r>
          </a:p>
          <a:p>
            <a:pPr lvl="1"/>
            <a:r>
              <a:rPr lang="en-US" sz="1000" dirty="0" smtClean="0"/>
              <a:t>Use a new cable.  Many major manufacturers discard FAKRA/STQ cables after 20 insertions.  Tape the cable down, lower cables radiate less.</a:t>
            </a:r>
          </a:p>
          <a:p>
            <a:pPr lvl="1"/>
            <a:r>
              <a:rPr lang="en-US" sz="1000" dirty="0" smtClean="0"/>
              <a:t>Smaller shield boxes perform better.  Use the smallest possible.  Make entry holes as small and low as possible.  Have the power and link cable enter together.  Copper wool seals small holes 2dB better than copper tape in a recent experiment (don’t have large holes).</a:t>
            </a:r>
          </a:p>
          <a:p>
            <a:pPr lvl="1"/>
            <a:r>
              <a:rPr lang="en-US" sz="1000" dirty="0" smtClean="0"/>
              <a:t>If testing with a TI EVM, shut down USB2ANY after programming registers.</a:t>
            </a:r>
          </a:p>
          <a:p>
            <a:r>
              <a:rPr lang="en-US" sz="1200" dirty="0" smtClean="0"/>
              <a:t>Board design &amp; modifications</a:t>
            </a:r>
          </a:p>
          <a:p>
            <a:pPr lvl="1"/>
            <a:r>
              <a:rPr lang="en-US" sz="1000" dirty="0" smtClean="0"/>
              <a:t>Avoid length mismatch and impedance discontinuities on PCB signals.  Fix length matching prior to long straight runs.</a:t>
            </a:r>
          </a:p>
          <a:p>
            <a:pPr lvl="1"/>
            <a:r>
              <a:rPr lang="en-US" sz="1000" dirty="0"/>
              <a:t>Disable the EVM 12V to 5V buck regulator and replace with off-board LDO with a large heat sink.</a:t>
            </a:r>
          </a:p>
          <a:p>
            <a:pPr lvl="2"/>
            <a:r>
              <a:rPr lang="en-US" sz="1000" dirty="0"/>
              <a:t>Upcoming EVMs have EMC-friendly buck </a:t>
            </a:r>
            <a:r>
              <a:rPr lang="en-US" sz="1000" dirty="0" smtClean="0"/>
              <a:t>regulators</a:t>
            </a:r>
          </a:p>
          <a:p>
            <a:pPr lvl="2"/>
            <a:r>
              <a:rPr lang="en-US" sz="1000" dirty="0" smtClean="0"/>
              <a:t>If a switching regulator must be used, select an EMC-optimized one and add a </a:t>
            </a:r>
            <a:r>
              <a:rPr lang="en-US" sz="1000" dirty="0" err="1" smtClean="0"/>
              <a:t>snubber</a:t>
            </a:r>
            <a:r>
              <a:rPr lang="en-US" sz="1000" dirty="0" smtClean="0"/>
              <a:t> to the switch node</a:t>
            </a:r>
            <a:endParaRPr lang="en-US" sz="1000" dirty="0"/>
          </a:p>
          <a:p>
            <a:pPr lvl="1"/>
            <a:r>
              <a:rPr lang="en-US" sz="1000" dirty="0"/>
              <a:t>Terminate differential deserializer outputs with 100 </a:t>
            </a:r>
            <a:r>
              <a:rPr lang="en-US" sz="1000" dirty="0" smtClean="0"/>
              <a:t>ohms (for EVM testing; customer systems should be terminated at the sink)</a:t>
            </a:r>
          </a:p>
          <a:p>
            <a:pPr lvl="1"/>
            <a:r>
              <a:rPr lang="en-US" sz="1000" dirty="0"/>
              <a:t>Cable and DC power </a:t>
            </a:r>
            <a:r>
              <a:rPr lang="en-US" sz="1000" dirty="0" smtClean="0"/>
              <a:t>connectors located </a:t>
            </a:r>
            <a:r>
              <a:rPr lang="en-US" sz="1000" dirty="0"/>
              <a:t>next to each other has been observed to provide better emissions performance</a:t>
            </a:r>
            <a:r>
              <a:rPr lang="en-US" sz="1000" dirty="0" smtClean="0"/>
              <a:t>.</a:t>
            </a:r>
          </a:p>
          <a:p>
            <a:pPr lvl="1"/>
            <a:r>
              <a:rPr lang="en-US" sz="1000" dirty="0" smtClean="0"/>
              <a:t>Anti-pad under inductors and larger capacitors to reduce coupling</a:t>
            </a:r>
          </a:p>
          <a:p>
            <a:pPr lvl="1"/>
            <a:r>
              <a:rPr lang="en-US" sz="1000" dirty="0" smtClean="0"/>
              <a:t>Low inductance connection from board ground to shield box</a:t>
            </a:r>
          </a:p>
          <a:p>
            <a:r>
              <a:rPr lang="en-US" sz="1200" dirty="0" smtClean="0"/>
              <a:t>At the test facility</a:t>
            </a:r>
          </a:p>
          <a:p>
            <a:pPr lvl="1"/>
            <a:r>
              <a:rPr lang="en-US" sz="1000" dirty="0" smtClean="0"/>
              <a:t>Always run an ambient sweep.  I once had a </a:t>
            </a:r>
            <a:r>
              <a:rPr lang="en-US" sz="1000" dirty="0" err="1" smtClean="0"/>
              <a:t>DeWalt</a:t>
            </a:r>
            <a:r>
              <a:rPr lang="en-US" sz="1000" dirty="0" smtClean="0"/>
              <a:t> battery powered drill hidden in a cardboard box cause a failure at 50MHz.</a:t>
            </a:r>
          </a:p>
          <a:p>
            <a:pPr lvl="1"/>
            <a:r>
              <a:rPr lang="en-US" sz="1000" dirty="0"/>
              <a:t>Make sure the </a:t>
            </a:r>
            <a:r>
              <a:rPr lang="en-US" sz="1000" dirty="0" smtClean="0"/>
              <a:t>12V battery </a:t>
            </a:r>
            <a:r>
              <a:rPr lang="en-US" sz="1000" dirty="0"/>
              <a:t>is charged.  M</a:t>
            </a:r>
            <a:r>
              <a:rPr lang="en-US" sz="1000" dirty="0" smtClean="0"/>
              <a:t>easure </a:t>
            </a:r>
            <a:r>
              <a:rPr lang="en-US" sz="1000" dirty="0"/>
              <a:t>it </a:t>
            </a:r>
            <a:r>
              <a:rPr lang="en-US" sz="1000" dirty="0" smtClean="0"/>
              <a:t>yourself.  Make the final power connection yourself.</a:t>
            </a:r>
          </a:p>
          <a:p>
            <a:r>
              <a:rPr lang="en-US" sz="1200" dirty="0" smtClean="0"/>
              <a:t>Mitigation &amp; Debug steps</a:t>
            </a:r>
          </a:p>
          <a:p>
            <a:pPr lvl="1"/>
            <a:r>
              <a:rPr lang="en-US" sz="1000" dirty="0"/>
              <a:t>Small value resistor in series with REFCLK slows the edge and reduces coupling and radiation.  </a:t>
            </a:r>
          </a:p>
          <a:p>
            <a:pPr lvl="1"/>
            <a:r>
              <a:rPr lang="en-US" sz="1000" dirty="0"/>
              <a:t>Temporarily turn off back channel to see </a:t>
            </a:r>
            <a:r>
              <a:rPr lang="en-US" sz="1000" dirty="0" smtClean="0"/>
              <a:t>if that is a major contributor</a:t>
            </a:r>
          </a:p>
          <a:p>
            <a:pPr lvl="1"/>
            <a:r>
              <a:rPr lang="en-US" sz="1000" dirty="0" smtClean="0"/>
              <a:t>Spread-spectrum </a:t>
            </a:r>
            <a:r>
              <a:rPr lang="en-US" sz="1000" dirty="0"/>
              <a:t>clocks for deserializer REFCLK knock peaks down 6dB to </a:t>
            </a:r>
            <a:r>
              <a:rPr lang="en-US" sz="1000" dirty="0" smtClean="0"/>
              <a:t>9dB</a:t>
            </a:r>
            <a:endParaRPr lang="en-US" sz="10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8322" y="83241"/>
            <a:ext cx="2240748" cy="118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8322" y="4179093"/>
            <a:ext cx="2464494" cy="134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8322" y="2828232"/>
            <a:ext cx="2464494" cy="129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http://www.batteryuniversity.com/images/partone-22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8322" y="1349660"/>
            <a:ext cx="2067339" cy="13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14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3" y="23090"/>
            <a:ext cx="4312948" cy="1461053"/>
          </a:xfrm>
        </p:spPr>
        <p:txBody>
          <a:bodyPr/>
          <a:lstStyle/>
          <a:p>
            <a:r>
              <a:rPr lang="en-US" dirty="0" smtClean="0"/>
              <a:t>Optimize Emissions Before Chamber Testing</a:t>
            </a:r>
            <a:endParaRPr lang="en-US" dirty="0"/>
          </a:p>
        </p:txBody>
      </p:sp>
      <p:sp>
        <p:nvSpPr>
          <p:cNvPr id="3" name="Content Placeholder 2"/>
          <p:cNvSpPr>
            <a:spLocks noGrp="1"/>
          </p:cNvSpPr>
          <p:nvPr>
            <p:ph idx="1"/>
          </p:nvPr>
        </p:nvSpPr>
        <p:spPr>
          <a:xfrm>
            <a:off x="258418" y="1415087"/>
            <a:ext cx="3647660" cy="4114866"/>
          </a:xfrm>
        </p:spPr>
        <p:txBody>
          <a:bodyPr/>
          <a:lstStyle/>
          <a:p>
            <a:r>
              <a:rPr lang="en-US" sz="1400" dirty="0" smtClean="0"/>
              <a:t>Link margin testing shows that up to 0.5% spreading SSC can be supported</a:t>
            </a:r>
          </a:p>
          <a:p>
            <a:r>
              <a:rPr lang="en-US" sz="1400" dirty="0" smtClean="0"/>
              <a:t>EMC Chamber testing shows 6dB to 9dB improvement in most cases.  For signals that do not respond to SSC, check an ambient sweep to ensure external emitters are not present.</a:t>
            </a:r>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2522" y="2419331"/>
            <a:ext cx="2768641" cy="15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412" y="825099"/>
            <a:ext cx="2165364" cy="145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9173" y="1203437"/>
            <a:ext cx="1510749" cy="107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46643" y="317831"/>
            <a:ext cx="4810540" cy="369332"/>
          </a:xfrm>
          <a:prstGeom prst="rect">
            <a:avLst/>
          </a:prstGeom>
          <a:noFill/>
        </p:spPr>
        <p:txBody>
          <a:bodyPr wrap="square" rtlCol="0">
            <a:spAutoFit/>
          </a:bodyPr>
          <a:lstStyle/>
          <a:p>
            <a:r>
              <a:rPr lang="en-US" dirty="0" smtClean="0"/>
              <a:t>Full CISPR25                      GPS Zoom-in</a:t>
            </a:r>
            <a:endParaRPr lang="en-US" dirty="0"/>
          </a:p>
        </p:txBody>
      </p:sp>
      <p:sp>
        <p:nvSpPr>
          <p:cNvPr id="6" name="TextBox 5"/>
          <p:cNvSpPr txBox="1"/>
          <p:nvPr/>
        </p:nvSpPr>
        <p:spPr>
          <a:xfrm rot="16200000">
            <a:off x="3897884" y="1184254"/>
            <a:ext cx="1455848" cy="461665"/>
          </a:xfrm>
          <a:prstGeom prst="rect">
            <a:avLst/>
          </a:prstGeom>
          <a:noFill/>
        </p:spPr>
        <p:txBody>
          <a:bodyPr wrap="none" rtlCol="0">
            <a:spAutoFit/>
          </a:bodyPr>
          <a:lstStyle/>
          <a:p>
            <a:r>
              <a:rPr lang="en-US" sz="1200" dirty="0" smtClean="0"/>
              <a:t>EMC Chamber</a:t>
            </a:r>
          </a:p>
          <a:p>
            <a:r>
              <a:rPr lang="en-US" sz="1200" dirty="0" smtClean="0"/>
              <a:t>Standard REFCLK</a:t>
            </a:r>
            <a:endParaRPr lang="en-US" sz="1200" dirty="0"/>
          </a:p>
        </p:txBody>
      </p:sp>
      <p:sp>
        <p:nvSpPr>
          <p:cNvPr id="23" name="TextBox 22"/>
          <p:cNvSpPr txBox="1"/>
          <p:nvPr/>
        </p:nvSpPr>
        <p:spPr>
          <a:xfrm rot="16200000">
            <a:off x="3915250" y="2906484"/>
            <a:ext cx="1455848" cy="461665"/>
          </a:xfrm>
          <a:prstGeom prst="rect">
            <a:avLst/>
          </a:prstGeom>
          <a:noFill/>
        </p:spPr>
        <p:txBody>
          <a:bodyPr wrap="none" rtlCol="0">
            <a:spAutoFit/>
          </a:bodyPr>
          <a:lstStyle/>
          <a:p>
            <a:r>
              <a:rPr lang="en-US" sz="1200" dirty="0" smtClean="0"/>
              <a:t>Near-Field Probe</a:t>
            </a:r>
          </a:p>
          <a:p>
            <a:r>
              <a:rPr lang="en-US" sz="1200" dirty="0" smtClean="0"/>
              <a:t>Standard REFCLK</a:t>
            </a:r>
            <a:endParaRPr lang="en-US" sz="1200" dirty="0"/>
          </a:p>
        </p:txBody>
      </p:sp>
      <p:pic>
        <p:nvPicPr>
          <p:cNvPr id="206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4641" y="2411015"/>
            <a:ext cx="2679074" cy="152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65496" y="866676"/>
            <a:ext cx="1478280" cy="276999"/>
          </a:xfrm>
          <a:prstGeom prst="rect">
            <a:avLst/>
          </a:prstGeom>
          <a:noFill/>
        </p:spPr>
        <p:txBody>
          <a:bodyPr wrap="square" rtlCol="0">
            <a:spAutoFit/>
          </a:bodyPr>
          <a:lstStyle/>
          <a:p>
            <a:r>
              <a:rPr lang="en-US" sz="700" dirty="0" smtClean="0"/>
              <a:t>DS90UB953/954 </a:t>
            </a:r>
          </a:p>
          <a:p>
            <a:r>
              <a:rPr lang="en-US" sz="500" dirty="0" smtClean="0"/>
              <a:t>Standard REFCLK</a:t>
            </a:r>
            <a:endParaRPr lang="en-US" sz="500" dirty="0"/>
          </a:p>
        </p:txBody>
      </p:sp>
      <p:sp>
        <p:nvSpPr>
          <p:cNvPr id="29" name="TextBox 28"/>
          <p:cNvSpPr txBox="1"/>
          <p:nvPr/>
        </p:nvSpPr>
        <p:spPr>
          <a:xfrm>
            <a:off x="8580120" y="1138087"/>
            <a:ext cx="1285862" cy="276999"/>
          </a:xfrm>
          <a:prstGeom prst="rect">
            <a:avLst/>
          </a:prstGeom>
          <a:noFill/>
        </p:spPr>
        <p:txBody>
          <a:bodyPr wrap="square" rtlCol="0">
            <a:spAutoFit/>
          </a:bodyPr>
          <a:lstStyle/>
          <a:p>
            <a:r>
              <a:rPr lang="en-US" sz="700" dirty="0" smtClean="0"/>
              <a:t>DS90UB953/954 </a:t>
            </a:r>
          </a:p>
          <a:p>
            <a:r>
              <a:rPr lang="en-US" sz="500" dirty="0" smtClean="0"/>
              <a:t>Standard REFCLK</a:t>
            </a:r>
            <a:endParaRPr lang="en-US" sz="500" dirty="0"/>
          </a:p>
        </p:txBody>
      </p:sp>
      <p:pic>
        <p:nvPicPr>
          <p:cNvPr id="2066"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6352" y="3933821"/>
            <a:ext cx="4412340" cy="180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8488" y="3352801"/>
            <a:ext cx="2453853" cy="264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133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Radiated Immunity</a:t>
            </a:r>
            <a:endParaRPr lang="en-US" dirty="0"/>
          </a:p>
        </p:txBody>
      </p:sp>
      <p:sp>
        <p:nvSpPr>
          <p:cNvPr id="3" name="Content Placeholder 2"/>
          <p:cNvSpPr>
            <a:spLocks noGrp="1"/>
          </p:cNvSpPr>
          <p:nvPr>
            <p:ph idx="1"/>
          </p:nvPr>
        </p:nvSpPr>
        <p:spPr>
          <a:xfrm>
            <a:off x="360294" y="954157"/>
            <a:ext cx="3961630" cy="626165"/>
          </a:xfrm>
        </p:spPr>
        <p:txBody>
          <a:bodyPr/>
          <a:lstStyle/>
          <a:p>
            <a:r>
              <a:rPr lang="en-US" sz="1200" dirty="0" smtClean="0"/>
              <a:t>ISO-11452-4 (BCI): </a:t>
            </a:r>
            <a:r>
              <a:rPr lang="en-US" sz="1200" dirty="0" smtClean="0">
                <a:solidFill>
                  <a:srgbClr val="00B050"/>
                </a:solidFill>
              </a:rPr>
              <a:t>TI test focus</a:t>
            </a:r>
          </a:p>
          <a:p>
            <a:r>
              <a:rPr lang="en-US" sz="1200" dirty="0" smtClean="0"/>
              <a:t>RI-113/114/115 Radiated, reverb chamber (Ford)</a:t>
            </a:r>
          </a:p>
          <a:p>
            <a:endParaRPr lang="en-US" sz="1200" dirty="0"/>
          </a:p>
          <a:p>
            <a:pPr marL="0" indent="0">
              <a:buNone/>
            </a:pPr>
            <a:r>
              <a:rPr lang="en-US" sz="1200" b="1" dirty="0" smtClean="0"/>
              <a:t>BCI</a:t>
            </a:r>
          </a:p>
          <a:p>
            <a:pPr marL="0" indent="0">
              <a:buNone/>
            </a:pPr>
            <a:r>
              <a:rPr lang="en-US" sz="1200" dirty="0" smtClean="0"/>
              <a:t>Inject 200mA</a:t>
            </a:r>
          </a:p>
          <a:p>
            <a:pPr marL="0" indent="0">
              <a:buNone/>
            </a:pPr>
            <a:r>
              <a:rPr lang="en-US" sz="1200" dirty="0" smtClean="0"/>
              <a:t>Sweep from 1MHz to 400MHz</a:t>
            </a:r>
          </a:p>
          <a:p>
            <a:pPr marL="0" indent="0">
              <a:buNone/>
            </a:pPr>
            <a:r>
              <a:rPr lang="en-US" sz="1200" dirty="0" smtClean="0"/>
              <a:t>Repeat for CW and AM signals</a:t>
            </a:r>
          </a:p>
          <a:p>
            <a:pPr marL="0" indent="0">
              <a:buNone/>
            </a:pPr>
            <a:r>
              <a:rPr lang="en-US" sz="1200" dirty="0" smtClean="0"/>
              <a:t>Monitor lock change count</a:t>
            </a:r>
          </a:p>
          <a:p>
            <a:pPr marL="0" indent="0">
              <a:buNone/>
            </a:pPr>
            <a:r>
              <a:rPr lang="en-US" sz="1200" dirty="0" smtClean="0"/>
              <a:t>Repeat for various distances from the SER.</a:t>
            </a:r>
          </a:p>
          <a:p>
            <a:pPr marL="0" indent="0">
              <a:buNone/>
            </a:pPr>
            <a:endParaRPr lang="en-US" sz="1200" dirty="0" smtClean="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504" y="0"/>
            <a:ext cx="6012346" cy="5721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7410" y="3562557"/>
            <a:ext cx="3269028" cy="260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36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Radiated Immunity Debug</a:t>
            </a:r>
            <a:endParaRPr lang="en-US" dirty="0"/>
          </a:p>
        </p:txBody>
      </p:sp>
      <p:sp>
        <p:nvSpPr>
          <p:cNvPr id="3" name="Content Placeholder 2"/>
          <p:cNvSpPr>
            <a:spLocks noGrp="1"/>
          </p:cNvSpPr>
          <p:nvPr>
            <p:ph idx="1"/>
          </p:nvPr>
        </p:nvSpPr>
        <p:spPr>
          <a:xfrm>
            <a:off x="360294" y="908436"/>
            <a:ext cx="7441923" cy="4707503"/>
          </a:xfrm>
        </p:spPr>
        <p:txBody>
          <a:bodyPr/>
          <a:lstStyle/>
          <a:p>
            <a:r>
              <a:rPr lang="en-US" sz="1200" dirty="0" smtClean="0"/>
              <a:t>Optimize AEQ/</a:t>
            </a:r>
            <a:r>
              <a:rPr lang="en-US" sz="1200" dirty="0" err="1" smtClean="0"/>
              <a:t>sFILTER</a:t>
            </a:r>
            <a:endParaRPr lang="en-US" sz="1200" dirty="0" smtClean="0"/>
          </a:p>
          <a:p>
            <a:pPr lvl="1"/>
            <a:r>
              <a:rPr lang="en-US" sz="1000" dirty="0" smtClean="0"/>
              <a:t>Use the ALP Margin Analysis tool to determine acceptable AEQ settings.  Set AEQ/</a:t>
            </a:r>
            <a:r>
              <a:rPr lang="en-US" sz="1000" dirty="0" err="1" smtClean="0"/>
              <a:t>sFILTER</a:t>
            </a:r>
            <a:r>
              <a:rPr lang="en-US" sz="1000" dirty="0" smtClean="0"/>
              <a:t> min/max limits to allow only setting near the center of the “eye”.</a:t>
            </a:r>
          </a:p>
          <a:p>
            <a:r>
              <a:rPr lang="en-US" sz="1200" dirty="0"/>
              <a:t>Use the AEQ settings to increase the LOCK </a:t>
            </a:r>
            <a:r>
              <a:rPr lang="en-US" sz="1200" dirty="0" smtClean="0"/>
              <a:t>tolerance </a:t>
            </a:r>
            <a:r>
              <a:rPr lang="en-US" sz="1200" dirty="0"/>
              <a:t>to </a:t>
            </a:r>
            <a:r>
              <a:rPr lang="en-US" sz="1200" dirty="0" smtClean="0"/>
              <a:t>errors (95x example).</a:t>
            </a:r>
            <a:endParaRPr lang="en-US" sz="1200" dirty="0"/>
          </a:p>
          <a:p>
            <a:pPr lvl="1"/>
            <a:r>
              <a:rPr lang="en-US" sz="1000" dirty="0" smtClean="0"/>
              <a:t>Allow </a:t>
            </a:r>
            <a:r>
              <a:rPr lang="en-US" sz="1000" dirty="0"/>
              <a:t>lock to establish with default AEQ settings</a:t>
            </a:r>
          </a:p>
          <a:p>
            <a:pPr lvl="1"/>
            <a:r>
              <a:rPr lang="en-US" sz="1000" dirty="0" smtClean="0"/>
              <a:t>After </a:t>
            </a:r>
            <a:r>
              <a:rPr lang="en-US" sz="1000" dirty="0"/>
              <a:t>Lock, Set 0xB9 to 0x3F.  This increases the number of errors required for LOCK to drop.  If this does not work, try the next three steps, one at a time.</a:t>
            </a:r>
          </a:p>
          <a:p>
            <a:pPr lvl="1"/>
            <a:r>
              <a:rPr lang="en-US" sz="1000" dirty="0" smtClean="0"/>
              <a:t>Set </a:t>
            </a:r>
            <a:r>
              <a:rPr lang="en-US" sz="1000" dirty="0"/>
              <a:t>0x42(4) to 0x0.  This stops parity errors from causing LOCK drop and is in line with how later parts operate.</a:t>
            </a:r>
          </a:p>
          <a:p>
            <a:pPr lvl="1"/>
            <a:r>
              <a:rPr lang="en-US" sz="1000" dirty="0" smtClean="0"/>
              <a:t>Set </a:t>
            </a:r>
            <a:r>
              <a:rPr lang="en-US" sz="1000" dirty="0"/>
              <a:t>0x42(5) to 0x0.  This stops packet encoding errors from causing LOCK drop.</a:t>
            </a:r>
          </a:p>
          <a:p>
            <a:pPr lvl="1"/>
            <a:r>
              <a:rPr lang="en-US" sz="1000" dirty="0" smtClean="0"/>
              <a:t>Set </a:t>
            </a:r>
            <a:r>
              <a:rPr lang="en-US" sz="1000" dirty="0"/>
              <a:t>0x42(6) to 0x0.  This stops FPD-Link Clock errors from causing LOCK drop.</a:t>
            </a:r>
          </a:p>
          <a:p>
            <a:r>
              <a:rPr lang="en-US" sz="1200" dirty="0" smtClean="0"/>
              <a:t>We have seen immunity failures caused by power supply current limits.  Check the voltage rails to make sure they stay in spec during the test.  An optical probe is useful for this.</a:t>
            </a:r>
            <a:endParaRPr lang="en-US" sz="1200" dirty="0"/>
          </a:p>
          <a:p>
            <a:r>
              <a:rPr lang="en-US" sz="1200" dirty="0" smtClean="0"/>
              <a:t>Try </a:t>
            </a:r>
            <a:r>
              <a:rPr lang="en-US" sz="1200" dirty="0"/>
              <a:t>a common mode choke on the serial </a:t>
            </a:r>
            <a:r>
              <a:rPr lang="en-US" sz="1200" dirty="0" smtClean="0"/>
              <a:t>path if using STP/STQ.  </a:t>
            </a:r>
            <a:r>
              <a:rPr lang="en-US" sz="1200" dirty="0"/>
              <a:t>We use DLW21SZ900HQ2L</a:t>
            </a:r>
            <a:r>
              <a:rPr lang="en-US" sz="1200" dirty="0" smtClean="0"/>
              <a:t>.</a:t>
            </a:r>
            <a:endParaRPr lang="en-US" sz="1200" dirty="0"/>
          </a:p>
          <a:p>
            <a:r>
              <a:rPr lang="en-US" sz="1200" dirty="0"/>
              <a:t>Try adding a 10uF to 22uF ceramic cap from DC power to ground right at the DC connector</a:t>
            </a:r>
            <a:r>
              <a:rPr lang="en-US" sz="1200" dirty="0" smtClean="0"/>
              <a:t>.</a:t>
            </a:r>
            <a:endParaRPr lang="en-US" sz="1200" dirty="0"/>
          </a:p>
          <a:p>
            <a:r>
              <a:rPr lang="en-US" sz="1200" dirty="0"/>
              <a:t>Try a </a:t>
            </a:r>
            <a:r>
              <a:rPr lang="en-US" sz="1200" dirty="0" smtClean="0"/>
              <a:t>2pF </a:t>
            </a:r>
            <a:r>
              <a:rPr lang="en-US" sz="1200" dirty="0"/>
              <a:t>ceramic cap across the differential serial path near the AC blocking </a:t>
            </a:r>
            <a:r>
              <a:rPr lang="en-US" sz="1200" dirty="0" smtClean="0"/>
              <a:t>caps.  If this works, check link margin to be sure it will work in the customers design.</a:t>
            </a:r>
            <a:endParaRPr lang="en-US" sz="1200" dirty="0"/>
          </a:p>
          <a:p>
            <a:r>
              <a:rPr lang="en-US" sz="1200" dirty="0"/>
              <a:t>Try a ferrite bead between cable shield and board ground</a:t>
            </a:r>
            <a:r>
              <a:rPr lang="en-US" sz="1200" dirty="0" smtClean="0"/>
              <a:t>.  We have an experiment planned to quantify the effect.</a:t>
            </a:r>
          </a:p>
          <a:p>
            <a:r>
              <a:rPr lang="en-US" sz="1200" dirty="0" smtClean="0"/>
              <a:t>Most of the time, you can get better BCI results without the EMC shield boxes.</a:t>
            </a:r>
          </a:p>
          <a:p>
            <a:r>
              <a:rPr lang="en-US" sz="1200" dirty="0" smtClean="0"/>
              <a:t>Use EMC absorption sheets to narrow down where the vulnerable area is.  </a:t>
            </a:r>
          </a:p>
          <a:p>
            <a:r>
              <a:rPr lang="en-US" sz="1200" dirty="0" smtClean="0"/>
              <a:t>Use shielded connectors.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371" y="1080329"/>
            <a:ext cx="2806700"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9675" y="3535680"/>
            <a:ext cx="13906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23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esd gun fix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9410" y="106680"/>
            <a:ext cx="2703830" cy="2618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System Level ESD Testing &amp; Debug</a:t>
            </a:r>
            <a:endParaRPr lang="en-US" dirty="0"/>
          </a:p>
        </p:txBody>
      </p:sp>
      <p:sp>
        <p:nvSpPr>
          <p:cNvPr id="3" name="Content Placeholder 2"/>
          <p:cNvSpPr>
            <a:spLocks noGrp="1"/>
          </p:cNvSpPr>
          <p:nvPr>
            <p:ph idx="1"/>
          </p:nvPr>
        </p:nvSpPr>
        <p:spPr>
          <a:xfrm>
            <a:off x="360295" y="731520"/>
            <a:ext cx="6192906" cy="4869179"/>
          </a:xfrm>
        </p:spPr>
        <p:txBody>
          <a:bodyPr/>
          <a:lstStyle/>
          <a:p>
            <a:r>
              <a:rPr lang="en-US" sz="1200" dirty="0" smtClean="0"/>
              <a:t>Most debug advice for radiated immunity can be applied to ESD testing</a:t>
            </a:r>
          </a:p>
          <a:p>
            <a:r>
              <a:rPr lang="en-US" sz="1200" dirty="0" smtClean="0"/>
              <a:t>TVS across RIN/ROUT has been helpful</a:t>
            </a:r>
          </a:p>
          <a:p>
            <a:r>
              <a:rPr lang="en-US" sz="1200" dirty="0" smtClean="0"/>
              <a:t>In IVI cases you can use the system SW to freeze the image when lock drops and resume after lock is reestablished.  ESD is a quick event, and many customers are satisfied with masking the dropped lock so their customer does not notice.</a:t>
            </a:r>
          </a:p>
          <a:p>
            <a:r>
              <a:rPr lang="en-US" sz="1200" dirty="0" smtClean="0"/>
              <a:t>Don’t try holding the ESD gun, you will likely get inconsistent results.  Use an articulated arm and fire it remotely.</a:t>
            </a:r>
          </a:p>
          <a:p>
            <a:r>
              <a:rPr lang="en-US" sz="1200" dirty="0" smtClean="0"/>
              <a:t>Many customers pre-test ESD and immunity with a </a:t>
            </a:r>
            <a:r>
              <a:rPr lang="en-US" sz="1200" dirty="0" err="1" smtClean="0"/>
              <a:t>piezo</a:t>
            </a:r>
            <a:r>
              <a:rPr lang="en-US" sz="1200" dirty="0" smtClean="0"/>
              <a:t> BBQ igniter.  Click it at various locations around the system and monitor for dropped lock.</a:t>
            </a:r>
          </a:p>
          <a:p>
            <a:r>
              <a:rPr lang="en-US" sz="1200" dirty="0"/>
              <a:t>Run System Level ESD tests with </a:t>
            </a:r>
            <a:endParaRPr lang="en-US" sz="1200" dirty="0" smtClean="0"/>
          </a:p>
          <a:p>
            <a:pPr lvl="1"/>
            <a:r>
              <a:rPr lang="en-US" sz="1000" dirty="0" smtClean="0"/>
              <a:t>Use </a:t>
            </a:r>
            <a:r>
              <a:rPr lang="en-US" sz="1000" dirty="0"/>
              <a:t>connectors that offer 360 degree transition from Shield to Board Ground so the Ground transition is smooth and continuous</a:t>
            </a:r>
            <a:r>
              <a:rPr lang="en-US" sz="1000" dirty="0" smtClean="0"/>
              <a:t>.</a:t>
            </a:r>
            <a:endParaRPr lang="en-US" sz="1000" dirty="0"/>
          </a:p>
          <a:p>
            <a:pPr lvl="1"/>
            <a:r>
              <a:rPr lang="en-US" sz="1000" dirty="0"/>
              <a:t>Well-balanced STP cable</a:t>
            </a:r>
            <a:r>
              <a:rPr lang="en-US" sz="1000" dirty="0" smtClean="0"/>
              <a:t>;</a:t>
            </a:r>
            <a:endParaRPr lang="en-US" sz="1000" dirty="0"/>
          </a:p>
          <a:p>
            <a:pPr lvl="1"/>
            <a:r>
              <a:rPr lang="en-US" sz="1000" dirty="0"/>
              <a:t>Identical metal enclosures</a:t>
            </a:r>
            <a:r>
              <a:rPr lang="en-US" sz="1000" dirty="0" smtClean="0"/>
              <a:t>,</a:t>
            </a:r>
            <a:endParaRPr lang="en-US" sz="1000" dirty="0"/>
          </a:p>
          <a:p>
            <a:pPr lvl="1"/>
            <a:r>
              <a:rPr lang="en-US" sz="1000" dirty="0"/>
              <a:t>Use CM chokes on the board to mitigate any cable </a:t>
            </a:r>
            <a:r>
              <a:rPr lang="en-US" sz="1000" dirty="0" smtClean="0"/>
              <a:t>Imbalance</a:t>
            </a:r>
            <a:endParaRPr lang="en-US" sz="1000" dirty="0"/>
          </a:p>
          <a:p>
            <a:r>
              <a:rPr lang="en-US" sz="1200" dirty="0"/>
              <a:t>Good connection between shield and the Chassis at the connector. </a:t>
            </a:r>
            <a:r>
              <a:rPr lang="en-US" sz="1200" dirty="0" smtClean="0"/>
              <a:t>Ensure </a:t>
            </a:r>
            <a:r>
              <a:rPr lang="en-US" sz="1200" dirty="0"/>
              <a:t>that all </a:t>
            </a:r>
            <a:r>
              <a:rPr lang="en-US" sz="1200" dirty="0" smtClean="0"/>
              <a:t>supplies </a:t>
            </a:r>
            <a:r>
              <a:rPr lang="en-US" sz="1200" dirty="0"/>
              <a:t>within the board are well-coupled to the system </a:t>
            </a:r>
            <a:r>
              <a:rPr lang="en-US" sz="1200" dirty="0" smtClean="0"/>
              <a:t>ground </a:t>
            </a:r>
            <a:r>
              <a:rPr lang="en-US" sz="1200" dirty="0"/>
              <a:t>so supply and </a:t>
            </a:r>
            <a:r>
              <a:rPr lang="en-US" sz="1200" dirty="0" smtClean="0"/>
              <a:t>ground </a:t>
            </a:r>
            <a:r>
              <a:rPr lang="en-US" sz="1200" dirty="0"/>
              <a:t>track transient injected signals </a:t>
            </a:r>
            <a:r>
              <a:rPr lang="en-US" sz="1200" dirty="0" smtClean="0"/>
              <a:t>well</a:t>
            </a:r>
            <a:endParaRPr lang="en-US" sz="1200" dirty="0"/>
          </a:p>
          <a:p>
            <a:r>
              <a:rPr lang="en-US" sz="1200" dirty="0"/>
              <a:t>Snap ferrites around the cable shield at the connector (where cable connects into the system</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pic>
        <p:nvPicPr>
          <p:cNvPr id="3074" name="Picture 2" descr="Image result for system evel esd 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16794"/>
            <a:ext cx="4315460" cy="28613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371" y="5012873"/>
            <a:ext cx="1143001" cy="110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85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FGTDS Board EMC Improvements</a:t>
            </a:r>
            <a:endParaRPr lang="en-US" dirty="0"/>
          </a:p>
        </p:txBody>
      </p:sp>
      <p:sp>
        <p:nvSpPr>
          <p:cNvPr id="3" name="Content Placeholder 2"/>
          <p:cNvSpPr>
            <a:spLocks noGrp="1"/>
          </p:cNvSpPr>
          <p:nvPr>
            <p:ph idx="1"/>
          </p:nvPr>
        </p:nvSpPr>
        <p:spPr>
          <a:xfrm>
            <a:off x="276474" y="815339"/>
            <a:ext cx="10437246" cy="2362201"/>
          </a:xfrm>
        </p:spPr>
        <p:txBody>
          <a:bodyPr/>
          <a:lstStyle/>
          <a:p>
            <a:pPr marL="0" indent="0">
              <a:buNone/>
            </a:pPr>
            <a:r>
              <a:rPr lang="en-US" sz="1200" dirty="0" smtClean="0"/>
              <a:t>We engaged with the Ford FGTDS program using EMI-optimized EVMs.</a:t>
            </a:r>
          </a:p>
          <a:p>
            <a:r>
              <a:rPr lang="en-US" sz="1200" dirty="0"/>
              <a:t>Place 30 mil poly keep-outs around the FPD high speed traces around the RF connector pins</a:t>
            </a:r>
            <a:r>
              <a:rPr lang="en-US" sz="1200" dirty="0" smtClean="0"/>
              <a:t>. </a:t>
            </a:r>
          </a:p>
          <a:p>
            <a:r>
              <a:rPr lang="en-US" sz="1200" dirty="0"/>
              <a:t>Place continuous GND pours between digital signals with large gaps between them</a:t>
            </a:r>
            <a:r>
              <a:rPr lang="en-US" sz="1200" dirty="0" smtClean="0"/>
              <a:t>.</a:t>
            </a:r>
          </a:p>
          <a:p>
            <a:r>
              <a:rPr lang="en-US" sz="1200" dirty="0"/>
              <a:t>Make sure that any AC coupling caps, chokes are used on the high speed traces are not placed adjacent/parallel to each other. </a:t>
            </a:r>
          </a:p>
          <a:p>
            <a:r>
              <a:rPr lang="en-US" sz="1200" dirty="0" smtClean="0"/>
              <a:t>Follow </a:t>
            </a:r>
            <a:r>
              <a:rPr lang="en-US" sz="1200" dirty="0"/>
              <a:t>connector vendor recommended footprint. Maintain 3 trace widths spacing for signals routed around the RF connectors.</a:t>
            </a:r>
          </a:p>
          <a:p>
            <a:r>
              <a:rPr lang="en-US" sz="1200" dirty="0" smtClean="0"/>
              <a:t>Add </a:t>
            </a:r>
            <a:r>
              <a:rPr lang="en-US" sz="1200" dirty="0"/>
              <a:t>“symmetrical” GND </a:t>
            </a:r>
            <a:r>
              <a:rPr lang="en-US" sz="1200" dirty="0" err="1"/>
              <a:t>vias</a:t>
            </a:r>
            <a:r>
              <a:rPr lang="en-US" sz="1200" dirty="0"/>
              <a:t> near the </a:t>
            </a:r>
            <a:r>
              <a:rPr lang="en-US" sz="1200" dirty="0" err="1" smtClean="0"/>
              <a:t>vias</a:t>
            </a:r>
            <a:r>
              <a:rPr lang="en-US" sz="1200" dirty="0" smtClean="0"/>
              <a:t>.  </a:t>
            </a:r>
            <a:r>
              <a:rPr lang="en-US" sz="1200" dirty="0"/>
              <a:t>A ground via should be added as close as possible to where the differential signal lines change layers. These ‘matching ground’ </a:t>
            </a:r>
            <a:r>
              <a:rPr lang="en-US" sz="1200" dirty="0" err="1"/>
              <a:t>vias</a:t>
            </a:r>
            <a:r>
              <a:rPr lang="en-US" sz="1200" dirty="0"/>
              <a:t> should be placed equal distance above and below the transition </a:t>
            </a:r>
            <a:r>
              <a:rPr lang="en-US" sz="1200" dirty="0" err="1"/>
              <a:t>vias</a:t>
            </a:r>
            <a:r>
              <a:rPr lang="en-US" sz="1200" dirty="0"/>
              <a:t>.</a:t>
            </a:r>
          </a:p>
          <a:p>
            <a:r>
              <a:rPr lang="en-US" sz="1200" dirty="0"/>
              <a:t>Ensure that high-speed signals enter coupling devices at 90 degree angles</a:t>
            </a:r>
            <a:r>
              <a:rPr lang="en-US" sz="1200" dirty="0" smtClean="0"/>
              <a:t>.</a:t>
            </a:r>
          </a:p>
          <a:p>
            <a:r>
              <a:rPr lang="en-US" sz="1200" dirty="0" smtClean="0"/>
              <a:t>It </a:t>
            </a:r>
            <a:r>
              <a:rPr lang="en-US" sz="1200" dirty="0"/>
              <a:t>is recommended to remove GND area underneath the inductor  at switcher on all layers to minimize the emission and coupling effect.</a:t>
            </a:r>
          </a:p>
          <a:p>
            <a:pPr marL="0" indent="0">
              <a:buNone/>
            </a:pPr>
            <a:endParaRPr lang="en-US" sz="1200" dirty="0" smtClean="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3266499"/>
            <a:ext cx="4278842" cy="254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972" y="3241098"/>
            <a:ext cx="4962883" cy="254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710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3" y="23090"/>
            <a:ext cx="3588024" cy="1461053"/>
          </a:xfrm>
        </p:spPr>
        <p:txBody>
          <a:bodyPr/>
          <a:lstStyle/>
          <a:p>
            <a:r>
              <a:rPr lang="en-US" dirty="0" smtClean="0"/>
              <a:t>Advantages of Deserializer SSC REFCLK</a:t>
            </a:r>
            <a:endParaRPr lang="en-US" dirty="0"/>
          </a:p>
        </p:txBody>
      </p:sp>
      <p:sp>
        <p:nvSpPr>
          <p:cNvPr id="3" name="Content Placeholder 2"/>
          <p:cNvSpPr>
            <a:spLocks noGrp="1"/>
          </p:cNvSpPr>
          <p:nvPr>
            <p:ph idx="1"/>
          </p:nvPr>
        </p:nvSpPr>
        <p:spPr>
          <a:xfrm>
            <a:off x="258418" y="1866899"/>
            <a:ext cx="3647660" cy="3663053"/>
          </a:xfrm>
        </p:spPr>
        <p:txBody>
          <a:bodyPr/>
          <a:lstStyle/>
          <a:p>
            <a:r>
              <a:rPr lang="en-US" sz="1400" dirty="0" smtClean="0"/>
              <a:t>Link margin testing shows that up to 0.5% spreading SSC can be supported</a:t>
            </a:r>
          </a:p>
          <a:p>
            <a:r>
              <a:rPr lang="en-US" sz="1400" dirty="0" smtClean="0"/>
              <a:t>EMC Chamber testing shows 6dB to 9dB improvement in most cases.  For signals that do not respond to SSC, check an ambient sweep to ensure external emitters are not present.</a:t>
            </a:r>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2522" y="2419331"/>
            <a:ext cx="2768641" cy="15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2522" y="4016822"/>
            <a:ext cx="2768641" cy="15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412" y="825099"/>
            <a:ext cx="2165364" cy="145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9173" y="1203437"/>
            <a:ext cx="1510749" cy="107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46643" y="317831"/>
            <a:ext cx="4810540" cy="369332"/>
          </a:xfrm>
          <a:prstGeom prst="rect">
            <a:avLst/>
          </a:prstGeom>
          <a:noFill/>
        </p:spPr>
        <p:txBody>
          <a:bodyPr wrap="square" rtlCol="0">
            <a:spAutoFit/>
          </a:bodyPr>
          <a:lstStyle/>
          <a:p>
            <a:r>
              <a:rPr lang="en-US" dirty="0" smtClean="0"/>
              <a:t>Full CISPR25                      GPS Zoom-in</a:t>
            </a:r>
            <a:endParaRPr lang="en-US" dirty="0"/>
          </a:p>
        </p:txBody>
      </p:sp>
      <p:sp>
        <p:nvSpPr>
          <p:cNvPr id="6" name="TextBox 5"/>
          <p:cNvSpPr txBox="1"/>
          <p:nvPr/>
        </p:nvSpPr>
        <p:spPr>
          <a:xfrm rot="16200000">
            <a:off x="3897884" y="1184254"/>
            <a:ext cx="1455848" cy="461665"/>
          </a:xfrm>
          <a:prstGeom prst="rect">
            <a:avLst/>
          </a:prstGeom>
          <a:noFill/>
        </p:spPr>
        <p:txBody>
          <a:bodyPr wrap="none" rtlCol="0">
            <a:spAutoFit/>
          </a:bodyPr>
          <a:lstStyle/>
          <a:p>
            <a:r>
              <a:rPr lang="en-US" sz="1200" dirty="0" smtClean="0"/>
              <a:t>EMC Chamber</a:t>
            </a:r>
          </a:p>
          <a:p>
            <a:r>
              <a:rPr lang="en-US" sz="1200" dirty="0" smtClean="0"/>
              <a:t>Standard REFCLK</a:t>
            </a:r>
            <a:endParaRPr lang="en-US" sz="1200" dirty="0"/>
          </a:p>
        </p:txBody>
      </p:sp>
      <p:sp>
        <p:nvSpPr>
          <p:cNvPr id="23" name="TextBox 22"/>
          <p:cNvSpPr txBox="1"/>
          <p:nvPr/>
        </p:nvSpPr>
        <p:spPr>
          <a:xfrm rot="16200000">
            <a:off x="3915250" y="2906484"/>
            <a:ext cx="1455848" cy="461665"/>
          </a:xfrm>
          <a:prstGeom prst="rect">
            <a:avLst/>
          </a:prstGeom>
          <a:noFill/>
        </p:spPr>
        <p:txBody>
          <a:bodyPr wrap="none" rtlCol="0">
            <a:spAutoFit/>
          </a:bodyPr>
          <a:lstStyle/>
          <a:p>
            <a:r>
              <a:rPr lang="en-US" sz="1200" dirty="0" smtClean="0"/>
              <a:t>Near-Field Probe</a:t>
            </a:r>
          </a:p>
          <a:p>
            <a:r>
              <a:rPr lang="en-US" sz="1200" dirty="0" smtClean="0"/>
              <a:t>Standard REFCLK</a:t>
            </a:r>
            <a:endParaRPr lang="en-US" sz="1200" dirty="0"/>
          </a:p>
        </p:txBody>
      </p:sp>
      <p:sp>
        <p:nvSpPr>
          <p:cNvPr id="24" name="TextBox 23"/>
          <p:cNvSpPr txBox="1"/>
          <p:nvPr/>
        </p:nvSpPr>
        <p:spPr>
          <a:xfrm rot="16200000">
            <a:off x="3854602" y="4542554"/>
            <a:ext cx="1542410" cy="461665"/>
          </a:xfrm>
          <a:prstGeom prst="rect">
            <a:avLst/>
          </a:prstGeom>
          <a:noFill/>
        </p:spPr>
        <p:txBody>
          <a:bodyPr wrap="none" rtlCol="0">
            <a:spAutoFit/>
          </a:bodyPr>
          <a:lstStyle/>
          <a:p>
            <a:r>
              <a:rPr lang="en-US" sz="1200" dirty="0" smtClean="0"/>
              <a:t>Near-Field Probe</a:t>
            </a:r>
          </a:p>
          <a:p>
            <a:r>
              <a:rPr lang="en-US" sz="1200" dirty="0" smtClean="0"/>
              <a:t>0.5% SSC REFCLK</a:t>
            </a:r>
            <a:endParaRPr lang="en-US" sz="1200" dirty="0"/>
          </a:p>
        </p:txBody>
      </p:sp>
      <p:pic>
        <p:nvPicPr>
          <p:cNvPr id="206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4641" y="2411015"/>
            <a:ext cx="2679074" cy="152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4641" y="4016822"/>
            <a:ext cx="2679074" cy="152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865496" y="866676"/>
            <a:ext cx="1478280" cy="276999"/>
          </a:xfrm>
          <a:prstGeom prst="rect">
            <a:avLst/>
          </a:prstGeom>
          <a:noFill/>
        </p:spPr>
        <p:txBody>
          <a:bodyPr wrap="square" rtlCol="0">
            <a:spAutoFit/>
          </a:bodyPr>
          <a:lstStyle/>
          <a:p>
            <a:r>
              <a:rPr lang="en-US" sz="700" dirty="0" smtClean="0"/>
              <a:t>DS90UB953/954 </a:t>
            </a:r>
          </a:p>
          <a:p>
            <a:r>
              <a:rPr lang="en-US" sz="500" dirty="0" smtClean="0"/>
              <a:t>Standard REFCLK</a:t>
            </a:r>
            <a:endParaRPr lang="en-US" sz="500" dirty="0"/>
          </a:p>
        </p:txBody>
      </p:sp>
      <p:sp>
        <p:nvSpPr>
          <p:cNvPr id="29" name="TextBox 28"/>
          <p:cNvSpPr txBox="1"/>
          <p:nvPr/>
        </p:nvSpPr>
        <p:spPr>
          <a:xfrm>
            <a:off x="8580120" y="1138087"/>
            <a:ext cx="1285862" cy="276999"/>
          </a:xfrm>
          <a:prstGeom prst="rect">
            <a:avLst/>
          </a:prstGeom>
          <a:noFill/>
        </p:spPr>
        <p:txBody>
          <a:bodyPr wrap="square" rtlCol="0">
            <a:spAutoFit/>
          </a:bodyPr>
          <a:lstStyle/>
          <a:p>
            <a:r>
              <a:rPr lang="en-US" sz="700" dirty="0" smtClean="0"/>
              <a:t>DS90UB953/954 </a:t>
            </a:r>
          </a:p>
          <a:p>
            <a:r>
              <a:rPr lang="en-US" sz="500" dirty="0" smtClean="0"/>
              <a:t>Standard REFCLK</a:t>
            </a:r>
            <a:endParaRPr lang="en-US" sz="500" dirty="0"/>
          </a:p>
        </p:txBody>
      </p:sp>
      <p:pic>
        <p:nvPicPr>
          <p:cNvPr id="206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3824369"/>
            <a:ext cx="4412340" cy="180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857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AAFB173040DC49BB9ED3179DBBD5BE" ma:contentTypeVersion="0" ma:contentTypeDescription="Create a new document." ma:contentTypeScope="" ma:versionID="b567bdd3a32f5b57a1a9f565f3d4612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3481BB-275A-4585-A9EC-F5770596E8C9}">
  <ds:schemaRefs>
    <ds:schemaRef ds:uri="http://schemas.microsoft.com/sharepoint/v3/contenttype/forms"/>
  </ds:schemaRefs>
</ds:datastoreItem>
</file>

<file path=customXml/itemProps2.xml><?xml version="1.0" encoding="utf-8"?>
<ds:datastoreItem xmlns:ds="http://schemas.openxmlformats.org/officeDocument/2006/customXml" ds:itemID="{BD1F49A9-EC94-4F69-B8DA-B0B47AC4E4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11F4CB4-E18D-4DAD-AEC1-CFD70BD13D5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211222</TotalTime>
  <Words>1391</Words>
  <Application>Microsoft Office PowerPoint</Application>
  <PresentationFormat>Custom</PresentationFormat>
  <Paragraphs>158</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FinalPowerpoint</vt:lpstr>
      <vt:lpstr>EMC for FPD-Link III/IV</vt:lpstr>
      <vt:lpstr>Radiated Emissions</vt:lpstr>
      <vt:lpstr>EVM Radiated Emissions Debug</vt:lpstr>
      <vt:lpstr>Optimize Emissions Before Chamber Testing</vt:lpstr>
      <vt:lpstr>Radiated Immunity</vt:lpstr>
      <vt:lpstr>Radiated Immunity Debug</vt:lpstr>
      <vt:lpstr>System Level ESD Testing &amp; Debug</vt:lpstr>
      <vt:lpstr>FGTDS Board EMC Improvements</vt:lpstr>
      <vt:lpstr>Advantages of Deserializer SSC REFCLK</vt:lpstr>
    </vt:vector>
  </TitlesOfParts>
  <Company>Texas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Brollo, Clementina</dc:creator>
  <cp:lastModifiedBy>Windows User</cp:lastModifiedBy>
  <cp:revision>728</cp:revision>
  <dcterms:created xsi:type="dcterms:W3CDTF">2007-12-19T20:51:45Z</dcterms:created>
  <dcterms:modified xsi:type="dcterms:W3CDTF">2019-01-22T16:47:09Z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0x010100BBAAFB173040DC49BB9ED3179DBBD5BE</vt:lpwstr>
  </property>
</Properties>
</file>