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1678" r:id="rId2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336" y="156"/>
      </p:cViewPr>
      <p:guideLst>
        <p:guide orient="horz" pos="1620"/>
        <p:guide pos="2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513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848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235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7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573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145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339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648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977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013" y="4656947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79191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i.com/lit/an/slva954a/slva954a.pdf" TargetMode="External"/><Relationship Id="rId3" Type="http://schemas.openxmlformats.org/officeDocument/2006/relationships/hyperlink" Target="https://e2e.ti.com/blogs_/b/powerhouse/posts/esd-fundamentals-part-3-clamping-voltage" TargetMode="External"/><Relationship Id="rId7" Type="http://schemas.openxmlformats.org/officeDocument/2006/relationships/hyperlink" Target="https://www.ti.com/lit/an/slva711/slva711.pdf" TargetMode="External"/><Relationship Id="rId2" Type="http://schemas.openxmlformats.org/officeDocument/2006/relationships/hyperlink" Target="https://training.ti.com/esd-essentials-clamping-voltage?context=1136983-1139548-1135653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training.ti.com/esd-essentials-iec-61000-4-2-rating" TargetMode="External"/><Relationship Id="rId5" Type="http://schemas.openxmlformats.org/officeDocument/2006/relationships/hyperlink" Target="https://e2e.ti.com/blogs_/b/analogwire/posts/esd-fundamentals-part-4-esd-capacitance" TargetMode="External"/><Relationship Id="rId4" Type="http://schemas.openxmlformats.org/officeDocument/2006/relationships/hyperlink" Target="https://training.ti.com/esd-essentials-capacita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62A30-1667-4932-ABF4-8FA561AD9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4" y="107163"/>
            <a:ext cx="8846911" cy="610791"/>
          </a:xfrm>
        </p:spPr>
        <p:txBody>
          <a:bodyPr/>
          <a:lstStyle/>
          <a:p>
            <a:r>
              <a:rPr lang="en-US" dirty="0"/>
              <a:t>ESD2CAN24-Q1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| Technical Competitive Comparison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Matches or beats existing solutions specs!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89582-35C6-4A5A-90D8-A8E1CF9957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77E012-AC44-4C84-B337-F27CCC35D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697964"/>
              </p:ext>
            </p:extLst>
          </p:nvPr>
        </p:nvGraphicFramePr>
        <p:xfrm>
          <a:off x="2113007" y="741525"/>
          <a:ext cx="5624756" cy="3886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994">
                  <a:extLst>
                    <a:ext uri="{9D8B030D-6E8A-4147-A177-3AD203B41FA5}">
                      <a16:colId xmlns:a16="http://schemas.microsoft.com/office/drawing/2014/main" val="2230246098"/>
                    </a:ext>
                  </a:extLst>
                </a:gridCol>
                <a:gridCol w="617825">
                  <a:extLst>
                    <a:ext uri="{9D8B030D-6E8A-4147-A177-3AD203B41FA5}">
                      <a16:colId xmlns:a16="http://schemas.microsoft.com/office/drawing/2014/main" val="1740652233"/>
                    </a:ext>
                  </a:extLst>
                </a:gridCol>
                <a:gridCol w="826358">
                  <a:extLst>
                    <a:ext uri="{9D8B030D-6E8A-4147-A177-3AD203B41FA5}">
                      <a16:colId xmlns:a16="http://schemas.microsoft.com/office/drawing/2014/main" val="1264666968"/>
                    </a:ext>
                  </a:extLst>
                </a:gridCol>
                <a:gridCol w="860222">
                  <a:extLst>
                    <a:ext uri="{9D8B030D-6E8A-4147-A177-3AD203B41FA5}">
                      <a16:colId xmlns:a16="http://schemas.microsoft.com/office/drawing/2014/main" val="3233772477"/>
                    </a:ext>
                  </a:extLst>
                </a:gridCol>
                <a:gridCol w="860222">
                  <a:extLst>
                    <a:ext uri="{9D8B030D-6E8A-4147-A177-3AD203B41FA5}">
                      <a16:colId xmlns:a16="http://schemas.microsoft.com/office/drawing/2014/main" val="2760869667"/>
                    </a:ext>
                  </a:extLst>
                </a:gridCol>
                <a:gridCol w="768135">
                  <a:extLst>
                    <a:ext uri="{9D8B030D-6E8A-4147-A177-3AD203B41FA5}">
                      <a16:colId xmlns:a16="http://schemas.microsoft.com/office/drawing/2014/main" val="3482469346"/>
                    </a:ext>
                  </a:extLst>
                </a:gridCol>
              </a:tblGrid>
              <a:tr h="5000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</a:rPr>
                        <a:t>Devices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u="none" strike="noStrike" dirty="0">
                          <a:effectLst/>
                        </a:rPr>
                        <a:t>ESD2</a:t>
                      </a:r>
                      <a:r>
                        <a:rPr lang="en-US" sz="700" b="1" u="none" strike="noStrike" dirty="0">
                          <a:effectLst/>
                        </a:rPr>
                        <a:t>CAN</a:t>
                      </a:r>
                      <a:r>
                        <a:rPr lang="en-US" sz="700" b="0" u="none" strike="noStrike" dirty="0">
                          <a:effectLst/>
                        </a:rPr>
                        <a:t>24-Q1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46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PESD1CAN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146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SZNUP2105</a:t>
                      </a:r>
                    </a:p>
                  </a:txBody>
                  <a:tcPr marL="3472" marR="3472" marT="347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146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SESDONCAN1</a:t>
                      </a:r>
                    </a:p>
                  </a:txBody>
                  <a:tcPr marL="3472" marR="3472" marT="347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146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SZMMBZ27VCLT1G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1609"/>
                  </a:ext>
                </a:extLst>
              </a:tr>
              <a:tr h="340484">
                <a:tc>
                  <a:txBody>
                    <a:bodyPr/>
                    <a:lstStyle/>
                    <a:p>
                      <a:pPr marL="171450" lvl="0" indent="-58738" algn="l" fontAlgn="b"/>
                      <a:r>
                        <a:rPr lang="en-US" sz="900" b="1" u="none" strike="noStrike" dirty="0">
                          <a:effectLst/>
                        </a:rPr>
                        <a:t>Working Voltage </a:t>
                      </a:r>
                      <a:r>
                        <a:rPr lang="en-US" sz="900" b="1" u="none" strike="noStrike" kern="1200" baseline="0" dirty="0">
                          <a:effectLst/>
                        </a:rPr>
                        <a:t>(</a:t>
                      </a:r>
                      <a:r>
                        <a:rPr lang="en-US" altLang="ja-JP" sz="900" b="1" dirty="0"/>
                        <a:t>V</a:t>
                      </a:r>
                      <a:r>
                        <a:rPr lang="en-US" altLang="ja-JP" sz="900" b="1" baseline="-25000" dirty="0"/>
                        <a:t>RWM</a:t>
                      </a:r>
                      <a:r>
                        <a:rPr lang="en-US" altLang="ja-JP" sz="900" b="1" u="none" strike="noStrike" kern="1200" baseline="0" dirty="0">
                          <a:effectLst/>
                        </a:rPr>
                        <a:t>)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472" marR="3472" marT="3472" marB="0"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±24V</a:t>
                      </a:r>
                    </a:p>
                  </a:txBody>
                  <a:tcPr marL="3472" marR="3472" marT="3472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u="none" strike="noStrike" kern="1200" dirty="0">
                        <a:solidFill>
                          <a:schemeClr val="dk1"/>
                        </a:solidFill>
                        <a:effectLst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u="none" strike="noStrike" kern="1200" dirty="0">
                        <a:solidFill>
                          <a:schemeClr val="dk1"/>
                        </a:solidFill>
                        <a:effectLst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22V</a:t>
                      </a:r>
                    </a:p>
                  </a:txBody>
                  <a:tcPr marL="3472" marR="3472" marT="3472" marB="0" anchor="ctr"/>
                </a:tc>
                <a:extLst>
                  <a:ext uri="{0D108BD9-81ED-4DB2-BD59-A6C34878D82A}">
                    <a16:rowId xmlns:a16="http://schemas.microsoft.com/office/drawing/2014/main" val="222635039"/>
                  </a:ext>
                </a:extLst>
              </a:tr>
              <a:tr h="340484">
                <a:tc>
                  <a:txBody>
                    <a:bodyPr/>
                    <a:lstStyle/>
                    <a:p>
                      <a:pPr marL="171450" lvl="0" indent="-58738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16A TLP Clamping Voltage </a:t>
                      </a:r>
                    </a:p>
                    <a:p>
                      <a:pPr marL="117475" lvl="0" indent="-6350" algn="l" fontAlgn="b"/>
                      <a:r>
                        <a:rPr lang="en-US" sz="6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Indicates how well solution protects from 8kV ESD strike</a:t>
                      </a:r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L="117475" lvl="0" indent="-6350" algn="l" fontAlgn="b"/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Learn More:  </a:t>
                      </a:r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2"/>
                        </a:rPr>
                        <a:t>Video</a:t>
                      </a:r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| </a:t>
                      </a:r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3"/>
                        </a:rPr>
                        <a:t>Article</a:t>
                      </a:r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33V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~47V (</a:t>
                      </a:r>
                      <a:r>
                        <a:rPr lang="en-US" sz="90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90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~40V (</a:t>
                      </a:r>
                      <a:r>
                        <a:rPr lang="en-US" sz="90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~44V (</a:t>
                      </a:r>
                      <a:r>
                        <a:rPr lang="en-US" sz="90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38V</a:t>
                      </a:r>
                    </a:p>
                  </a:txBody>
                  <a:tcPr marL="3472" marR="3472" marT="3472" marB="0" anchor="ctr"/>
                </a:tc>
                <a:extLst>
                  <a:ext uri="{0D108BD9-81ED-4DB2-BD59-A6C34878D82A}">
                    <a16:rowId xmlns:a16="http://schemas.microsoft.com/office/drawing/2014/main" val="3104243843"/>
                  </a:ext>
                </a:extLst>
              </a:tr>
              <a:tr h="328694">
                <a:tc>
                  <a:txBody>
                    <a:bodyPr/>
                    <a:lstStyle/>
                    <a:p>
                      <a:pPr marL="114300" lvl="0" indent="-1588" algn="l" defTabSz="761790" rtl="0" eaLnBrk="1" fontAlgn="b" latinLnBrk="0" hangingPunct="1"/>
                      <a:r>
                        <a:rPr lang="en-US" sz="900" b="1" u="none" strike="noStrike" kern="1200" dirty="0">
                          <a:effectLst/>
                        </a:rPr>
                        <a:t>Capacitance</a:t>
                      </a:r>
                    </a:p>
                    <a:p>
                      <a:pPr marL="114300" marR="0" lvl="0" indent="-1588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Impacts System Bandwidth |</a:t>
                      </a:r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Learn More:  </a:t>
                      </a:r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4"/>
                        </a:rPr>
                        <a:t>Video</a:t>
                      </a:r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| </a:t>
                      </a:r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5"/>
                        </a:rPr>
                        <a:t>Article</a:t>
                      </a:r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3.2pF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17pF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30pF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10pF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3472" marR="3472" marT="3472" marB="0" anchor="ctr"/>
                </a:tc>
                <a:extLst>
                  <a:ext uri="{0D108BD9-81ED-4DB2-BD59-A6C34878D82A}">
                    <a16:rowId xmlns:a16="http://schemas.microsoft.com/office/drawing/2014/main" val="2453009199"/>
                  </a:ext>
                </a:extLst>
              </a:tr>
              <a:tr h="366468">
                <a:tc>
                  <a:txBody>
                    <a:bodyPr/>
                    <a:lstStyle/>
                    <a:p>
                      <a:pPr marL="114300" marR="0" lvl="0" indent="-1588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1" dirty="0"/>
                        <a:t>IEC 61000-4-2 (ESD)</a:t>
                      </a:r>
                    </a:p>
                    <a:p>
                      <a:pPr marL="114300" marR="0" lvl="0" indent="-1588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System Level ESD Immunity Standard</a:t>
                      </a:r>
                    </a:p>
                    <a:p>
                      <a:pPr marL="114300" marR="0" lvl="0" indent="-1588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Learn More:  </a:t>
                      </a: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hlinkClick r:id="rId6"/>
                        </a:rPr>
                        <a:t>Video</a:t>
                      </a: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hlinkClick r:id="rId7"/>
                        </a:rPr>
                        <a:t>Article</a:t>
                      </a:r>
                      <a:endParaRPr kumimoji="0" lang="en-US" sz="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30kV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 kV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30kV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23kV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30kV</a:t>
                      </a:r>
                    </a:p>
                  </a:txBody>
                  <a:tcPr marL="3472" marR="3472" marT="3472" marB="0" anchor="ctr"/>
                </a:tc>
                <a:extLst>
                  <a:ext uri="{0D108BD9-81ED-4DB2-BD59-A6C34878D82A}">
                    <a16:rowId xmlns:a16="http://schemas.microsoft.com/office/drawing/2014/main" val="680134458"/>
                  </a:ext>
                </a:extLst>
              </a:tr>
              <a:tr h="402963">
                <a:tc>
                  <a:txBody>
                    <a:bodyPr/>
                    <a:lstStyle/>
                    <a:p>
                      <a:pPr marL="0" marR="0" lvl="0" indent="112713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 10605 (ESD) </a:t>
                      </a:r>
                      <a:r>
                        <a:rPr lang="en-US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330 pF / 330 Ohms</a:t>
                      </a:r>
                    </a:p>
                    <a:p>
                      <a:pPr marL="114300" marR="0" lvl="0" indent="-1588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Automotive System Level ESD Immunity Standard</a:t>
                      </a:r>
                    </a:p>
                    <a:p>
                      <a:pPr marL="114300" marR="0" lvl="0" indent="-1588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Learn More:  </a:t>
                      </a: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  <a:hlinkClick r:id="rId8"/>
                        </a:rPr>
                        <a:t>Article</a:t>
                      </a:r>
                      <a:endParaRPr kumimoji="0" lang="en-US" sz="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30kV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kV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Not Available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Not Available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3472" marR="3472" marT="3472" marB="0" anchor="ctr"/>
                </a:tc>
                <a:extLst>
                  <a:ext uri="{0D108BD9-81ED-4DB2-BD59-A6C34878D82A}">
                    <a16:rowId xmlns:a16="http://schemas.microsoft.com/office/drawing/2014/main" val="3355474841"/>
                  </a:ext>
                </a:extLst>
              </a:tr>
              <a:tr h="328694">
                <a:tc>
                  <a:txBody>
                    <a:bodyPr/>
                    <a:lstStyle/>
                    <a:p>
                      <a:pPr marL="0" marR="0" lvl="0" indent="112713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kern="1200" dirty="0">
                          <a:effectLst/>
                        </a:rPr>
                        <a:t>Max Leakage ( </a:t>
                      </a:r>
                      <a:r>
                        <a:rPr lang="en-US" altLang="ja-JP" sz="900" b="1" dirty="0"/>
                        <a:t>I</a:t>
                      </a:r>
                      <a:r>
                        <a:rPr lang="en-US" altLang="ja-JP" sz="900" b="1" baseline="-25000" dirty="0"/>
                        <a:t>RM </a:t>
                      </a:r>
                      <a:r>
                        <a:rPr lang="en-US" altLang="ja-JP" sz="900" b="1" u="none" strike="noStrike" kern="1200" baseline="0" dirty="0">
                          <a:effectLst/>
                        </a:rPr>
                        <a:t>)</a:t>
                      </a:r>
                      <a:endParaRPr lang="en-US" sz="9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ea typeface="MS PGothic" pitchFamily="34" charset="-128"/>
                        </a:rPr>
                        <a:t>50nA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50nA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dirty="0">
                          <a:solidFill>
                            <a:srgbClr val="FF0000"/>
                          </a:solidFill>
                          <a:ea typeface="MS PGothic" pitchFamily="34" charset="-128"/>
                        </a:rPr>
                        <a:t>100nA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100nA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dirty="0">
                          <a:solidFill>
                            <a:srgbClr val="FF0000"/>
                          </a:solidFill>
                          <a:ea typeface="MS PGothic" pitchFamily="34" charset="-128"/>
                        </a:rPr>
                        <a:t>100nA</a:t>
                      </a:r>
                    </a:p>
                  </a:txBody>
                  <a:tcPr marL="3472" marR="3472" marT="3472" marB="0" anchor="ctr"/>
                </a:tc>
                <a:extLst>
                  <a:ext uri="{0D108BD9-81ED-4DB2-BD59-A6C34878D82A}">
                    <a16:rowId xmlns:a16="http://schemas.microsoft.com/office/drawing/2014/main" val="740992268"/>
                  </a:ext>
                </a:extLst>
              </a:tr>
              <a:tr h="395364">
                <a:tc>
                  <a:txBody>
                    <a:bodyPr/>
                    <a:lstStyle/>
                    <a:p>
                      <a:pPr marL="0" marR="0" lvl="0" indent="0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kern="1200" dirty="0">
                          <a:effectLst/>
                        </a:rPr>
                        <a:t>Auto (Q101) Qualified</a:t>
                      </a:r>
                      <a:endParaRPr lang="en-US" sz="9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Wingdings" panose="05000000000000000000" pitchFamily="2" charset="2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900" u="none" strike="noStrike" kern="1200" dirty="0">
                        <a:solidFill>
                          <a:schemeClr val="dk1"/>
                        </a:solidFill>
                        <a:effectLst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extLst>
                  <a:ext uri="{0D108BD9-81ED-4DB2-BD59-A6C34878D82A}">
                    <a16:rowId xmlns:a16="http://schemas.microsoft.com/office/drawing/2014/main" val="2667436479"/>
                  </a:ext>
                </a:extLst>
              </a:tr>
              <a:tr h="345803">
                <a:tc>
                  <a:txBody>
                    <a:bodyPr/>
                    <a:lstStyle/>
                    <a:p>
                      <a:pPr marL="0" marR="0" lvl="0" indent="112713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ea typeface="MS PGothic" pitchFamily="34" charset="-128"/>
                        </a:rPr>
                        <a:t>Status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dirty="0">
                          <a:solidFill>
                            <a:srgbClr val="000000"/>
                          </a:solidFill>
                          <a:ea typeface="MS PGothic" pitchFamily="34" charset="-128"/>
                        </a:rPr>
                        <a:t>New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dirty="0">
                          <a:solidFill>
                            <a:schemeClr val="tx2"/>
                          </a:solidFill>
                          <a:ea typeface="MS PGothic" pitchFamily="34" charset="-128"/>
                        </a:rPr>
                        <a:t>NRND </a:t>
                      </a:r>
                      <a:br>
                        <a:rPr lang="en-US" altLang="ja-JP" sz="800" b="0" dirty="0">
                          <a:solidFill>
                            <a:schemeClr val="tx2"/>
                          </a:solidFill>
                          <a:ea typeface="MS PGothic" pitchFamily="34" charset="-128"/>
                        </a:rPr>
                      </a:br>
                      <a:r>
                        <a:rPr lang="en-US" altLang="ja-JP" sz="600" b="0" dirty="0">
                          <a:solidFill>
                            <a:schemeClr val="tx2"/>
                          </a:solidFill>
                          <a:ea typeface="MS PGothic" pitchFamily="34" charset="-128"/>
                        </a:rPr>
                        <a:t>(Not Recommended for New Designs)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dirty="0">
                          <a:solidFill>
                            <a:srgbClr val="000000"/>
                          </a:solidFill>
                          <a:ea typeface="MS PGothic" pitchFamily="34" charset="-128"/>
                        </a:rPr>
                        <a:t>Active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Active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dirty="0">
                          <a:solidFill>
                            <a:srgbClr val="000000"/>
                          </a:solidFill>
                          <a:ea typeface="MS PGothic" pitchFamily="34" charset="-128"/>
                        </a:rPr>
                        <a:t>Active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extLst>
                  <a:ext uri="{0D108BD9-81ED-4DB2-BD59-A6C34878D82A}">
                    <a16:rowId xmlns:a16="http://schemas.microsoft.com/office/drawing/2014/main" val="455535979"/>
                  </a:ext>
                </a:extLst>
              </a:tr>
              <a:tr h="328694">
                <a:tc>
                  <a:txBody>
                    <a:bodyPr/>
                    <a:lstStyle/>
                    <a:p>
                      <a:pPr marL="0" marR="0" lvl="0" indent="112713" algn="l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ea typeface="MS PGothic" pitchFamily="34" charset="-128"/>
                        </a:rPr>
                        <a:t>Packages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1" dirty="0">
                          <a:solidFill>
                            <a:srgbClr val="00B050"/>
                          </a:solidFill>
                          <a:ea typeface="MS PGothic" pitchFamily="34" charset="-128"/>
                        </a:rPr>
                        <a:t>SOT-23, SC-70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dirty="0">
                          <a:solidFill>
                            <a:srgbClr val="000000"/>
                          </a:solidFill>
                          <a:ea typeface="MS PGothic" pitchFamily="34" charset="-128"/>
                        </a:rPr>
                        <a:t>SOT-23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dirty="0">
                          <a:solidFill>
                            <a:srgbClr val="000000"/>
                          </a:solidFill>
                          <a:ea typeface="MS PGothic" pitchFamily="34" charset="-128"/>
                        </a:rPr>
                        <a:t>SOT-23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SOT-23</a:t>
                      </a:r>
                    </a:p>
                  </a:txBody>
                  <a:tcPr marL="3472" marR="3472" marT="347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6179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dirty="0">
                          <a:solidFill>
                            <a:srgbClr val="000000"/>
                          </a:solidFill>
                          <a:ea typeface="MS PGothic" pitchFamily="34" charset="-128"/>
                        </a:rPr>
                        <a:t>SOT-23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3472" marR="3472" marT="3472" marB="0" anchor="ctr"/>
                </a:tc>
                <a:extLst>
                  <a:ext uri="{0D108BD9-81ED-4DB2-BD59-A6C34878D82A}">
                    <a16:rowId xmlns:a16="http://schemas.microsoft.com/office/drawing/2014/main" val="62003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343335"/>
      </p:ext>
    </p:extLst>
  </p:cSld>
  <p:clrMapOvr>
    <a:masterClrMapping/>
  </p:clrMapOvr>
</p:sld>
</file>

<file path=ppt/theme/theme1.xml><?xml version="1.0" encoding="utf-8"?>
<a:theme xmlns:a="http://schemas.openxmlformats.org/drawingml/2006/main" name="TI Selective Disclosure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I Selective Disclosure" id="{15F52E39-6F79-447B-B63B-B01DBB5A947F}" vid="{CE801B91-8AA5-45C5-80EC-A35BE86FCC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 Selective Disclosure</Template>
  <TotalTime>6</TotalTime>
  <Words>176</Words>
  <Application>Microsoft Office PowerPoint</Application>
  <PresentationFormat>On-screen Show (16:9)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Wingdings</vt:lpstr>
      <vt:lpstr>TI Selective Disclosure</vt:lpstr>
      <vt:lpstr>ESD2CAN24-Q1 | Technical Competitive Comparison Matches or beats existing solutions specs!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ESD2CAN24-Q1 | Technical Competitive Comparison Matches or beats existing solutions specs!</dc:title>
  <dc:creator>Oji, Obi</dc:creator>
  <cp:lastModifiedBy>Smith, Matthew</cp:lastModifiedBy>
  <cp:revision>3</cp:revision>
  <dcterms:created xsi:type="dcterms:W3CDTF">2022-07-20T19:24:17Z</dcterms:created>
  <dcterms:modified xsi:type="dcterms:W3CDTF">2022-08-02T14:01:47Z</dcterms:modified>
</cp:coreProperties>
</file>