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678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342" y="156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.com/lit/an/slva954a/slva954a.pdf" TargetMode="External"/><Relationship Id="rId3" Type="http://schemas.openxmlformats.org/officeDocument/2006/relationships/hyperlink" Target="https://e2e.ti.com/blogs_/b/powerhouse/posts/esd-fundamentals-part-3-clamping-voltage" TargetMode="External"/><Relationship Id="rId7" Type="http://schemas.openxmlformats.org/officeDocument/2006/relationships/hyperlink" Target="https://www.ti.com/lit/an/slva711/slva711.pdf" TargetMode="External"/><Relationship Id="rId2" Type="http://schemas.openxmlformats.org/officeDocument/2006/relationships/hyperlink" Target="https://training.ti.com/esd-essentials-clamping-voltage?context=1136983-1139548-113565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raining.ti.com/esd-essentials-iec-61000-4-2-rating" TargetMode="External"/><Relationship Id="rId5" Type="http://schemas.openxmlformats.org/officeDocument/2006/relationships/hyperlink" Target="https://e2e.ti.com/blogs_/b/analogwire/posts/esd-fundamentals-part-4-esd-capacitance" TargetMode="External"/><Relationship Id="rId4" Type="http://schemas.openxmlformats.org/officeDocument/2006/relationships/hyperlink" Target="https://training.ti.com/esd-essentials-capacit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2A30-1667-4932-ABF4-8FA561AD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4" y="107163"/>
            <a:ext cx="8846911" cy="610791"/>
          </a:xfrm>
        </p:spPr>
        <p:txBody>
          <a:bodyPr/>
          <a:lstStyle/>
          <a:p>
            <a:r>
              <a:rPr lang="en-US" dirty="0"/>
              <a:t>ESD2CAN24-Q1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| Technical Competitive Comparison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Matches or beats existing solutions specs!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9582-35C6-4A5A-90D8-A8E1CF995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7E012-AC44-4C84-B337-F27CCC35D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27216"/>
              </p:ext>
            </p:extLst>
          </p:nvPr>
        </p:nvGraphicFramePr>
        <p:xfrm>
          <a:off x="1461656" y="765097"/>
          <a:ext cx="4753391" cy="367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94">
                  <a:extLst>
                    <a:ext uri="{9D8B030D-6E8A-4147-A177-3AD203B41FA5}">
                      <a16:colId xmlns:a16="http://schemas.microsoft.com/office/drawing/2014/main" val="2230246098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1740652233"/>
                    </a:ext>
                  </a:extLst>
                </a:gridCol>
                <a:gridCol w="138083">
                  <a:extLst>
                    <a:ext uri="{9D8B030D-6E8A-4147-A177-3AD203B41FA5}">
                      <a16:colId xmlns:a16="http://schemas.microsoft.com/office/drawing/2014/main" val="3233772477"/>
                    </a:ext>
                  </a:extLst>
                </a:gridCol>
                <a:gridCol w="1151799">
                  <a:extLst>
                    <a:ext uri="{9D8B030D-6E8A-4147-A177-3AD203B41FA5}">
                      <a16:colId xmlns:a16="http://schemas.microsoft.com/office/drawing/2014/main" val="4041204160"/>
                    </a:ext>
                  </a:extLst>
                </a:gridCol>
              </a:tblGrid>
              <a:tr h="50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</a:rPr>
                        <a:t>Devices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ESD2</a:t>
                      </a:r>
                      <a:r>
                        <a:rPr lang="en-US" sz="1050" b="1" u="none" strike="noStrike" dirty="0">
                          <a:effectLst/>
                        </a:rPr>
                        <a:t>CAN</a:t>
                      </a:r>
                      <a:r>
                        <a:rPr lang="en-US" sz="1050" b="0" u="none" strike="noStrike" dirty="0">
                          <a:effectLst/>
                        </a:rPr>
                        <a:t>24-Q1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4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SZNUP2125</a:t>
                      </a:r>
                    </a:p>
                  </a:txBody>
                  <a:tcPr marL="3472" marR="3472" marT="3472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1609"/>
                  </a:ext>
                </a:extLst>
              </a:tr>
              <a:tr h="340484">
                <a:tc>
                  <a:txBody>
                    <a:bodyPr/>
                    <a:lstStyle/>
                    <a:p>
                      <a:pPr marL="171450" lvl="0" indent="-58738" algn="l" fontAlgn="b"/>
                      <a:r>
                        <a:rPr lang="en-US" sz="900" b="1" u="none" strike="noStrike" dirty="0">
                          <a:effectLst/>
                        </a:rPr>
                        <a:t>Working Voltage </a:t>
                      </a:r>
                      <a:r>
                        <a:rPr lang="en-US" sz="900" b="1" u="none" strike="noStrike" kern="1200" baseline="0" dirty="0">
                          <a:effectLst/>
                        </a:rPr>
                        <a:t>(</a:t>
                      </a:r>
                      <a:r>
                        <a:rPr lang="en-US" altLang="ja-JP" sz="900" b="1" dirty="0"/>
                        <a:t>V</a:t>
                      </a:r>
                      <a:r>
                        <a:rPr lang="en-US" altLang="ja-JP" sz="900" b="1" baseline="-25000" dirty="0"/>
                        <a:t>RWM</a:t>
                      </a:r>
                      <a:r>
                        <a:rPr lang="en-US" altLang="ja-JP" sz="900" b="1" u="none" strike="noStrike" kern="1200" baseline="0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72" marR="3472" marT="3472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24V</a:t>
                      </a: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dk1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5039"/>
                  </a:ext>
                </a:extLst>
              </a:tr>
              <a:tr h="340484">
                <a:tc>
                  <a:txBody>
                    <a:bodyPr/>
                    <a:lstStyle/>
                    <a:p>
                      <a:pPr marL="171450" lvl="0" indent="-58738" algn="l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16A TLP Clamping Voltage </a:t>
                      </a:r>
                    </a:p>
                    <a:p>
                      <a:pPr marL="117475" lvl="0" indent="-6350" algn="l" fontAlgn="b"/>
                      <a:r>
                        <a:rPr lang="en-US" sz="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Indicates how well solution protects from 8kV ESD strike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117475" lvl="0" indent="-6350" algn="l" fontAlgn="b"/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Learn More:  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2"/>
                        </a:rPr>
                        <a:t>Video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| 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3"/>
                        </a:rPr>
                        <a:t>Article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33V</a:t>
                      </a: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~50V (</a:t>
                      </a:r>
                      <a:r>
                        <a:rPr lang="en-US" sz="9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243843"/>
                  </a:ext>
                </a:extLst>
              </a:tr>
              <a:tr h="328694">
                <a:tc>
                  <a:txBody>
                    <a:bodyPr/>
                    <a:lstStyle/>
                    <a:p>
                      <a:pPr marL="114300" lvl="0" indent="-1588" algn="l" defTabSz="761790" rtl="0" eaLnBrk="1" fontAlgn="b" latinLnBrk="0" hangingPunct="1"/>
                      <a:r>
                        <a:rPr lang="en-US" sz="900" b="1" u="none" strike="noStrike" kern="1200" dirty="0">
                          <a:effectLst/>
                        </a:rPr>
                        <a:t>Capacitance</a:t>
                      </a:r>
                    </a:p>
                    <a:p>
                      <a:pPr marL="114300" marR="0" lvl="0" indent="-1588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Impacts System Bandwidth |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Learn More:  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4"/>
                        </a:rPr>
                        <a:t>Video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| </a:t>
                      </a:r>
                      <a:r>
                        <a:rPr lang="en-US" sz="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5"/>
                        </a:rPr>
                        <a:t>Article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3.2pF</a:t>
                      </a: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7.0pF</a:t>
                      </a: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09199"/>
                  </a:ext>
                </a:extLst>
              </a:tr>
              <a:tr h="366468">
                <a:tc>
                  <a:txBody>
                    <a:bodyPr/>
                    <a:lstStyle/>
                    <a:p>
                      <a:pPr marL="114300" marR="0" lvl="0" indent="-1588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1" dirty="0"/>
                        <a:t>IEC 61000-4-2 (ESD)</a:t>
                      </a:r>
                    </a:p>
                    <a:p>
                      <a:pPr marL="114300" marR="0" lvl="0" indent="-1588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System Level ESD Immunity Standard</a:t>
                      </a:r>
                    </a:p>
                    <a:p>
                      <a:pPr marL="114300" marR="0" lvl="0" indent="-1588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Learn More:  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6"/>
                        </a:rPr>
                        <a:t>Video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| 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7"/>
                        </a:rPr>
                        <a:t>Article</a:t>
                      </a:r>
                      <a:endParaRPr kumimoji="0" 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30kV</a:t>
                      </a: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30kV</a:t>
                      </a: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134458"/>
                  </a:ext>
                </a:extLst>
              </a:tr>
              <a:tr h="402963">
                <a:tc>
                  <a:txBody>
                    <a:bodyPr/>
                    <a:lstStyle/>
                    <a:p>
                      <a:pPr marL="0" marR="0" lvl="0" indent="112713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10605 (ESD) </a:t>
                      </a:r>
                      <a:r>
                        <a:rPr 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pF / 330 Ohms</a:t>
                      </a:r>
                    </a:p>
                    <a:p>
                      <a:pPr marL="114300" marR="0" lvl="0" indent="-1588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Automotive System Level ESD Immunity Standard</a:t>
                      </a:r>
                    </a:p>
                    <a:p>
                      <a:pPr marL="114300" marR="0" lvl="0" indent="-1588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Learn More:  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/>
                        </a:rPr>
                        <a:t>Article</a:t>
                      </a:r>
                      <a:endParaRPr kumimoji="0" lang="en-US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30kV</a:t>
                      </a: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Not Available</a:t>
                      </a: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74841"/>
                  </a:ext>
                </a:extLst>
              </a:tr>
              <a:tr h="328694">
                <a:tc>
                  <a:txBody>
                    <a:bodyPr/>
                    <a:lstStyle/>
                    <a:p>
                      <a:pPr marL="0" marR="0" lvl="0" indent="112713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effectLst/>
                        </a:rPr>
                        <a:t>Max Leakage ( </a:t>
                      </a:r>
                      <a:r>
                        <a:rPr lang="en-US" altLang="ja-JP" sz="900" b="1" dirty="0"/>
                        <a:t>I</a:t>
                      </a:r>
                      <a:r>
                        <a:rPr lang="en-US" altLang="ja-JP" sz="900" b="1" baseline="-25000" dirty="0"/>
                        <a:t>RM </a:t>
                      </a:r>
                      <a:r>
                        <a:rPr lang="en-US" altLang="ja-JP" sz="900" b="1" u="none" strike="noStrike" kern="1200" baseline="0" dirty="0">
                          <a:effectLst/>
                        </a:rPr>
                        <a:t>)</a:t>
                      </a:r>
                      <a:endParaRPr 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dirty="0">
                          <a:solidFill>
                            <a:srgbClr val="000000"/>
                          </a:solidFill>
                          <a:ea typeface="MS PGothic" pitchFamily="34" charset="-128"/>
                        </a:rPr>
                        <a:t>50nA</a:t>
                      </a: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dirty="0">
                          <a:solidFill>
                            <a:srgbClr val="FF0000"/>
                          </a:solidFill>
                          <a:ea typeface="MS PGothic" pitchFamily="34" charset="-128"/>
                        </a:rPr>
                        <a:t>100nA</a:t>
                      </a:r>
                    </a:p>
                  </a:txBody>
                  <a:tcPr marL="3472" marR="3472" marT="3472" marB="0" anchor="ctr"/>
                </a:tc>
                <a:extLst>
                  <a:ext uri="{0D108BD9-81ED-4DB2-BD59-A6C34878D82A}">
                    <a16:rowId xmlns:a16="http://schemas.microsoft.com/office/drawing/2014/main" val="740992268"/>
                  </a:ext>
                </a:extLst>
              </a:tr>
              <a:tr h="395364">
                <a:tc>
                  <a:txBody>
                    <a:bodyPr/>
                    <a:lstStyle/>
                    <a:p>
                      <a:pPr marL="0" marR="0" lvl="0" indent="0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effectLst/>
                        </a:rPr>
                        <a:t>Auto (Q101) Qualified</a:t>
                      </a:r>
                      <a:endParaRPr 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36479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marR="0" lvl="0" indent="112713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1" dirty="0">
                          <a:solidFill>
                            <a:srgbClr val="000000"/>
                          </a:solidFill>
                          <a:ea typeface="MS PGothic" pitchFamily="34" charset="-128"/>
                        </a:rPr>
                        <a:t>Status</a:t>
                      </a: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dirty="0">
                          <a:solidFill>
                            <a:srgbClr val="000000"/>
                          </a:solidFill>
                          <a:ea typeface="MS PGothic" pitchFamily="34" charset="-128"/>
                        </a:rPr>
                        <a:t>New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dirty="0">
                          <a:solidFill>
                            <a:srgbClr val="000000"/>
                          </a:solidFill>
                          <a:ea typeface="MS PGothic" pitchFamily="34" charset="-128"/>
                        </a:rPr>
                        <a:t>Active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535979"/>
                  </a:ext>
                </a:extLst>
              </a:tr>
              <a:tr h="328694">
                <a:tc>
                  <a:txBody>
                    <a:bodyPr/>
                    <a:lstStyle/>
                    <a:p>
                      <a:pPr marL="0" marR="0" lvl="0" indent="112713" algn="l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1" dirty="0">
                          <a:solidFill>
                            <a:srgbClr val="000000"/>
                          </a:solidFill>
                          <a:ea typeface="MS PGothic" pitchFamily="34" charset="-128"/>
                        </a:rPr>
                        <a:t>Packages</a:t>
                      </a: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>
                          <a:solidFill>
                            <a:srgbClr val="00B050"/>
                          </a:solidFill>
                          <a:ea typeface="MS PGothic" pitchFamily="34" charset="-128"/>
                        </a:rPr>
                        <a:t>SOT-23, SC-70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7617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dirty="0">
                          <a:solidFill>
                            <a:srgbClr val="000000"/>
                          </a:solidFill>
                          <a:ea typeface="MS PGothic" pitchFamily="34" charset="-128"/>
                        </a:rPr>
                        <a:t>SC-70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3472" marR="3472" marT="34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0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3433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4469d3e7-76b9-4c34-9564-063d2e28bc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A1AD78C41D9448BF2943880CDA18D" ma:contentTypeVersion="2" ma:contentTypeDescription="Create a new document." ma:contentTypeScope="" ma:versionID="4d6112cd536b7b4dd9269513271b9b1f">
  <xsd:schema xmlns:xsd="http://www.w3.org/2001/XMLSchema" xmlns:xs="http://www.w3.org/2001/XMLSchema" xmlns:p="http://schemas.microsoft.com/office/2006/metadata/properties" xmlns:ns2="d7f713f1-c0f7-460f-85bd-8a9e0f1b736c" xmlns:ns3="4469d3e7-76b9-4c34-9564-063d2e28bce7" targetNamespace="http://schemas.microsoft.com/office/2006/metadata/properties" ma:root="true" ma:fieldsID="0ccbdf952cede301dbce5da6d27a7e0b" ns2:_="" ns3:_="">
    <xsd:import namespace="d7f713f1-c0f7-460f-85bd-8a9e0f1b736c"/>
    <xsd:import namespace="4469d3e7-76b9-4c34-9564-063d2e28bc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713f1-c0f7-460f-85bd-8a9e0f1b73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9d3e7-76b9-4c34-9564-063d2e28bce7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04D2D2-5E0E-4A80-B19F-8DD1A2FFE865}">
  <ds:schemaRefs>
    <ds:schemaRef ds:uri="http://purl.org/dc/elements/1.1/"/>
    <ds:schemaRef ds:uri="4469d3e7-76b9-4c34-9564-063d2e28bce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7f713f1-c0f7-460f-85bd-8a9e0f1b736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BE7804-B70B-4CAD-9022-FD8FFB031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09A1BE-21A2-4B86-959F-3BBCEC73C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713f1-c0f7-460f-85bd-8a9e0f1b736c"/>
    <ds:schemaRef ds:uri="4469d3e7-76b9-4c34-9564-063d2e28b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</TotalTime>
  <Words>124</Words>
  <Application>Microsoft Office PowerPoint</Application>
  <PresentationFormat>On-screen Show (16:9)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Wingdings</vt:lpstr>
      <vt:lpstr>Default Theme-new</vt:lpstr>
      <vt:lpstr>ESD2CAN24-Q1 | Technical Competitive Comparison Matches or beats existing solutions specs!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ESD2CAN24-Q1 | Technical Competitive Comparison Matches or beats existing solutions specs!</dc:title>
  <dc:creator>Oji, Obi</dc:creator>
  <cp:lastModifiedBy>Smith, Matthew</cp:lastModifiedBy>
  <cp:revision>2</cp:revision>
  <dcterms:created xsi:type="dcterms:W3CDTF">2022-04-12T20:41:23Z</dcterms:created>
  <dcterms:modified xsi:type="dcterms:W3CDTF">2022-07-12T14:31:54Z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0x010100E9AA1AD78C41D9448BF2943880CDA18D</vt:lpwstr>
  </property>
</Properties>
</file>