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slideUpdateInfo/slideUpdateInfo1.xml" ContentType="application/vnd.openxmlformats-officedocument.presentationml.slideUpdateInfo+xml"/>
  <Override PartName="/ppt/notesSlides/notesSlide2.xml" ContentType="application/vnd.openxmlformats-officedocument.presentationml.notesSlide+xml"/>
  <Override PartName="/ppt/slideUpdateInfo/slideUpdateInfo2.xml" ContentType="application/vnd.openxmlformats-officedocument.presentationml.slideUpdateInfo+xml"/>
  <Override PartName="/ppt/notesSlides/notesSlide3.xml" ContentType="application/vnd.openxmlformats-officedocument.presentationml.notesSlide+xml"/>
  <Override PartName="/ppt/slideUpdateInfo/slideUpdateInfo3.xml" ContentType="application/vnd.openxmlformats-officedocument.presentationml.slideUpdateInfo+xml"/>
  <Override PartName="/ppt/slideUpdateInfo/slideUpdateInfo4.xml" ContentType="application/vnd.openxmlformats-officedocument.presentationml.slideUpdateInfo+xml"/>
  <Override PartName="/ppt/notesSlides/notesSlide4.xml" ContentType="application/vnd.openxmlformats-officedocument.presentationml.notesSlide+xml"/>
  <Override PartName="/ppt/slideUpdateInfo/slideUpdateInfo5.xml" ContentType="application/vnd.openxmlformats-officedocument.presentationml.slideUpdateInfo+xml"/>
  <Override PartName="/ppt/slideUpdateInfo/slideUpdateInfo6.xml" ContentType="application/vnd.openxmlformats-officedocument.presentationml.slideUpdateInfo+xml"/>
  <Override PartName="/ppt/notesSlides/notesSlide5.xml" ContentType="application/vnd.openxmlformats-officedocument.presentationml.notesSlide+xml"/>
  <Override PartName="/ppt/slideUpdateInfo/slideUpdateInfo7.xml" ContentType="application/vnd.openxmlformats-officedocument.presentationml.slideUpdateInfo+xml"/>
  <Override PartName="/ppt/notesSlides/notesSlide6.xml" ContentType="application/vnd.openxmlformats-officedocument.presentationml.notesSlide+xml"/>
  <Override PartName="/ppt/slideUpdateInfo/slideUpdateInfo8.xml" ContentType="application/vnd.openxmlformats-officedocument.presentationml.slideUpdateInfo+xml"/>
  <Override PartName="/ppt/slideUpdateInfo/slideUpdateInfo9.xml" ContentType="application/vnd.openxmlformats-officedocument.presentationml.slideUpdateInfo+xml"/>
  <Override PartName="/ppt/notesSlides/notesSlide7.xml" ContentType="application/vnd.openxmlformats-officedocument.presentationml.notesSlide+xml"/>
  <Override PartName="/ppt/slideUpdateInfo/slideUpdateInfo10.xml" ContentType="application/vnd.openxmlformats-officedocument.presentationml.slideUpdateInfo+xml"/>
  <Override PartName="/ppt/notesSlides/notesSlide8.xml" ContentType="application/vnd.openxmlformats-officedocument.presentationml.notesSlide+xml"/>
  <Override PartName="/ppt/slideUpdateInfo/slideUpdateInfo11.xml" ContentType="application/vnd.openxmlformats-officedocument.presentationml.slideUpdateInfo+xml"/>
  <Override PartName="/ppt/notesSlides/notesSlide9.xml" ContentType="application/vnd.openxmlformats-officedocument.presentationml.notesSlide+xml"/>
  <Override PartName="/ppt/slideUpdateInfo/slideUpdateInfo12.xml" ContentType="application/vnd.openxmlformats-officedocument.presentationml.slideUpdateInfo+xml"/>
  <Override PartName="/ppt/slideUpdateInfo/slideUpdateInfo13.xml" ContentType="application/vnd.openxmlformats-officedocument.presentationml.slideUpdateInfo+xml"/>
  <Override PartName="/ppt/notesSlides/notesSlide10.xml" ContentType="application/vnd.openxmlformats-officedocument.presentationml.notesSlide+xml"/>
  <Override PartName="/ppt/slideUpdateInfo/slideUpdateInfo14.xml" ContentType="application/vnd.openxmlformats-officedocument.presentationml.slideUpdateInfo+xml"/>
  <Override PartName="/ppt/slideUpdateInfo/slideUpdateInfo15.xml" ContentType="application/vnd.openxmlformats-officedocument.presentationml.slideUpdateInfo+xml"/>
  <Override PartName="/ppt/slideUpdateInfo/slideUpdateInfo16.xml" ContentType="application/vnd.openxmlformats-officedocument.presentationml.slideUpdateInfo+xml"/>
  <Override PartName="/ppt/slideUpdateInfo/slideUpdateInfo17.xml" ContentType="application/vnd.openxmlformats-officedocument.presentationml.slideUpdateInfo+xml"/>
  <Override PartName="/ppt/notesSlides/notesSlide11.xml" ContentType="application/vnd.openxmlformats-officedocument.presentationml.notesSlide+xml"/>
  <Override PartName="/ppt/slideUpdateInfo/slideUpdateInfo18.xml" ContentType="application/vnd.openxmlformats-officedocument.presentationml.slideUpdateInfo+xml"/>
  <Override PartName="/ppt/notesSlides/notesSlide12.xml" ContentType="application/vnd.openxmlformats-officedocument.presentationml.notesSlide+xml"/>
  <Override PartName="/ppt/slideUpdateInfo/slideUpdateInfo19.xml" ContentType="application/vnd.openxmlformats-officedocument.presentationml.slideUpdateInfo+xml"/>
  <Override PartName="/ppt/slideUpdateInfo/slideUpdateInfo20.xml" ContentType="application/vnd.openxmlformats-officedocument.presentationml.slideUpdateInfo+xml"/>
  <Override PartName="/ppt/slideUpdateInfo/slideUpdateInfo21.xml" ContentType="application/vnd.openxmlformats-officedocument.presentationml.slideUpdateInfo+xml"/>
  <Override PartName="/ppt/notesSlides/notesSlide13.xml" ContentType="application/vnd.openxmlformats-officedocument.presentationml.notesSlide+xml"/>
  <Override PartName="/ppt/slideUpdateInfo/slideUpdateInfo22.xml" ContentType="application/vnd.openxmlformats-officedocument.presentationml.slideUpdateInfo+xml"/>
  <Override PartName="/ppt/notesSlides/notesSlide14.xml" ContentType="application/vnd.openxmlformats-officedocument.presentationml.notesSlide+xml"/>
  <Override PartName="/ppt/slideUpdateInfo/slideUpdateInfo23.xml" ContentType="application/vnd.openxmlformats-officedocument.presentationml.slideUpdateInfo+xml"/>
  <Override PartName="/ppt/slideUpdateInfo/slideUpdateInfo24.xml" ContentType="application/vnd.openxmlformats-officedocument.presentationml.slideUpdateInfo+xml"/>
  <Override PartName="/ppt/notesSlides/notesSlide15.xml" ContentType="application/vnd.openxmlformats-officedocument.presentationml.notesSlide+xml"/>
  <Override PartName="/ppt/slideUpdateInfo/slideUpdateInfo25.xml" ContentType="application/vnd.openxmlformats-officedocument.presentationml.slideUpdateInfo+xml"/>
  <Override PartName="/ppt/notesSlides/notesSlide16.xml" ContentType="application/vnd.openxmlformats-officedocument.presentationml.notesSlide+xml"/>
  <Override PartName="/ppt/slideUpdateInfo/slideUpdateInfo26.xml" ContentType="application/vnd.openxmlformats-officedocument.presentationml.slideUpdateInfo+xml"/>
  <Override PartName="/ppt/notesSlides/notesSlide17.xml" ContentType="application/vnd.openxmlformats-officedocument.presentationml.notesSlide+xml"/>
  <Override PartName="/ppt/slideUpdateInfo/slideUpdateInfo27.xml" ContentType="application/vnd.openxmlformats-officedocument.presentationml.slideUpdateInfo+xml"/>
  <Override PartName="/ppt/slideUpdateInfo/slideUpdateInfo28.xml" ContentType="application/vnd.openxmlformats-officedocument.presentationml.slideUpdateInfo+xml"/>
  <Override PartName="/ppt/notesSlides/notesSlide18.xml" ContentType="application/vnd.openxmlformats-officedocument.presentationml.notesSlide+xml"/>
  <Override PartName="/ppt/slideUpdateInfo/slideUpdateInfo29.xml" ContentType="application/vnd.openxmlformats-officedocument.presentationml.slideUpdateInfo+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slideUpdateInfo/slideUpdateInfo30.xml" ContentType="application/vnd.openxmlformats-officedocument.presentationml.slideUpdateInfo+xml"/>
  <Override PartName="/ppt/notesSlides/notesSlide20.xml" ContentType="application/vnd.openxmlformats-officedocument.presentationml.notesSlide+xml"/>
  <Override PartName="/ppt/slideUpdateInfo/slideUpdateInfo31.xml" ContentType="application/vnd.openxmlformats-officedocument.presentationml.slideUpdateInfo+xml"/>
  <Override PartName="/ppt/notesSlides/notesSlide21.xml" ContentType="application/vnd.openxmlformats-officedocument.presentationml.notesSlide+xml"/>
  <Override PartName="/ppt/slideUpdateInfo/slideUpdateInfo32.xml" ContentType="application/vnd.openxmlformats-officedocument.presentationml.slideUpdateInfo+xml"/>
  <Override PartName="/ppt/notesSlides/notesSlide22.xml" ContentType="application/vnd.openxmlformats-officedocument.presentationml.notesSlide+xml"/>
  <Override PartName="/ppt/slideUpdateInfo/slideUpdateInfo33.xml" ContentType="application/vnd.openxmlformats-officedocument.presentationml.slideUpdateInfo+xml"/>
  <Override PartName="/ppt/slideUpdateInfo/slideUpdateInfo34.xml" ContentType="application/vnd.openxmlformats-officedocument.presentationml.slideUpdateInfo+xml"/>
  <Override PartName="/ppt/slideUpdateInfo/slideUpdateInfo35.xml" ContentType="application/vnd.openxmlformats-officedocument.presentationml.slideUpdateInfo+xml"/>
  <Override PartName="/ppt/slideUpdateInfo/slideUpdateInfo36.xml" ContentType="application/vnd.openxmlformats-officedocument.presentationml.slideUpdateInfo+xml"/>
  <Override PartName="/ppt/slideUpdateInfo/slideUpdateInfo37.xml" ContentType="application/vnd.openxmlformats-officedocument.presentationml.slideUpdateInfo+xml"/>
  <Override PartName="/ppt/slideUpdateInfo/slideUpdateInfo38.xml" ContentType="application/vnd.openxmlformats-officedocument.presentationml.slideUpdateInfo+xml"/>
  <Override PartName="/ppt/slideUpdateInfo/slideUpdateInfo39.xml" ContentType="application/vnd.openxmlformats-officedocument.presentationml.slideUpdate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3" r:id="rId5"/>
    <p:sldMasterId id="2147483725" r:id="rId6"/>
    <p:sldMasterId id="2147483732" r:id="rId7"/>
    <p:sldMasterId id="2147483750" r:id="rId8"/>
    <p:sldMasterId id="2147483752" r:id="rId9"/>
    <p:sldMasterId id="2147483754" r:id="rId10"/>
    <p:sldMasterId id="2147483756" r:id="rId11"/>
    <p:sldMasterId id="2147483758" r:id="rId12"/>
    <p:sldMasterId id="2147483760" r:id="rId13"/>
    <p:sldMasterId id="2147483764" r:id="rId14"/>
  </p:sldMasterIdLst>
  <p:notesMasterIdLst>
    <p:notesMasterId r:id="rId63"/>
  </p:notesMasterIdLst>
  <p:handoutMasterIdLst>
    <p:handoutMasterId r:id="rId64"/>
  </p:handoutMasterIdLst>
  <p:sldIdLst>
    <p:sldId id="267" r:id="rId15"/>
    <p:sldId id="300" r:id="rId16"/>
    <p:sldId id="274" r:id="rId17"/>
    <p:sldId id="270" r:id="rId18"/>
    <p:sldId id="301" r:id="rId19"/>
    <p:sldId id="299" r:id="rId20"/>
    <p:sldId id="290" r:id="rId21"/>
    <p:sldId id="298" r:id="rId22"/>
    <p:sldId id="288" r:id="rId23"/>
    <p:sldId id="289" r:id="rId24"/>
    <p:sldId id="297" r:id="rId25"/>
    <p:sldId id="302" r:id="rId26"/>
    <p:sldId id="315" r:id="rId27"/>
    <p:sldId id="286" r:id="rId28"/>
    <p:sldId id="287" r:id="rId29"/>
    <p:sldId id="281" r:id="rId30"/>
    <p:sldId id="277" r:id="rId31"/>
    <p:sldId id="282" r:id="rId32"/>
    <p:sldId id="275" r:id="rId33"/>
    <p:sldId id="276" r:id="rId34"/>
    <p:sldId id="268" r:id="rId35"/>
    <p:sldId id="303" r:id="rId36"/>
    <p:sldId id="272" r:id="rId37"/>
    <p:sldId id="273" r:id="rId38"/>
    <p:sldId id="271" r:id="rId39"/>
    <p:sldId id="304" r:id="rId40"/>
    <p:sldId id="305" r:id="rId41"/>
    <p:sldId id="283" r:id="rId42"/>
    <p:sldId id="284" r:id="rId43"/>
    <p:sldId id="280" r:id="rId44"/>
    <p:sldId id="308" r:id="rId45"/>
    <p:sldId id="285" r:id="rId46"/>
    <p:sldId id="279" r:id="rId47"/>
    <p:sldId id="278" r:id="rId48"/>
    <p:sldId id="307" r:id="rId49"/>
    <p:sldId id="306" r:id="rId50"/>
    <p:sldId id="293" r:id="rId51"/>
    <p:sldId id="294" r:id="rId52"/>
    <p:sldId id="292" r:id="rId53"/>
    <p:sldId id="291" r:id="rId54"/>
    <p:sldId id="295" r:id="rId55"/>
    <p:sldId id="296" r:id="rId56"/>
    <p:sldId id="309" r:id="rId57"/>
    <p:sldId id="310" r:id="rId58"/>
    <p:sldId id="311" r:id="rId59"/>
    <p:sldId id="312" r:id="rId60"/>
    <p:sldId id="313" r:id="rId61"/>
    <p:sldId id="314" r:id="rId62"/>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5" autoAdjust="0"/>
    <p:restoredTop sz="94598" autoAdjust="0"/>
  </p:normalViewPr>
  <p:slideViewPr>
    <p:cSldViewPr snapToGrid="0">
      <p:cViewPr>
        <p:scale>
          <a:sx n="100" d="100"/>
          <a:sy n="100" d="100"/>
        </p:scale>
        <p:origin x="-1238" y="-662"/>
      </p:cViewPr>
      <p:guideLst>
        <p:guide orient="horz" pos="1620"/>
        <p:guide pos="2878"/>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51" d="100"/>
          <a:sy n="51" d="100"/>
        </p:scale>
        <p:origin x="-2850" y="-96"/>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200" baseline="0" dirty="0" smtClean="0">
                <a:solidFill>
                  <a:srgbClr val="0070C0"/>
                </a:solidFill>
              </a:rPr>
              <a:t>3V</a:t>
            </a:r>
            <a:r>
              <a:rPr lang="en-US" sz="1200" baseline="0" dirty="0" smtClean="0">
                <a:solidFill>
                  <a:srgbClr val="00B050"/>
                </a:solidFill>
              </a:rPr>
              <a:t> </a:t>
            </a:r>
            <a:r>
              <a:rPr lang="en-US" sz="1200" baseline="0" dirty="0" smtClean="0"/>
              <a:t>&amp; </a:t>
            </a:r>
            <a:r>
              <a:rPr lang="en-US" sz="1200" baseline="0" dirty="0" smtClean="0">
                <a:solidFill>
                  <a:srgbClr val="C00000"/>
                </a:solidFill>
              </a:rPr>
              <a:t>5V</a:t>
            </a:r>
            <a:r>
              <a:rPr lang="en-US" sz="1200" baseline="0" dirty="0" smtClean="0"/>
              <a:t> CAN in Industrial Growth</a:t>
            </a:r>
            <a:endParaRPr lang="en-US" sz="1200" dirty="0"/>
          </a:p>
        </c:rich>
      </c:tx>
      <c:layout>
        <c:manualLayout>
          <c:xMode val="edge"/>
          <c:yMode val="edge"/>
          <c:x val="0.20619750317903457"/>
          <c:y val="2.4928717607879517E-2"/>
        </c:manualLayout>
      </c:layout>
      <c:overlay val="0"/>
    </c:title>
    <c:autoTitleDeleted val="0"/>
    <c:plotArea>
      <c:layout/>
      <c:lineChart>
        <c:grouping val="standard"/>
        <c:varyColors val="0"/>
        <c:ser>
          <c:idx val="0"/>
          <c:order val="0"/>
          <c:tx>
            <c:strRef>
              <c:f>Sheet3!$C$3</c:f>
              <c:strCache>
                <c:ptCount val="1"/>
                <c:pt idx="0">
                  <c:v>3V CAN</c:v>
                </c:pt>
              </c:strCache>
            </c:strRef>
          </c:tx>
          <c:spPr>
            <a:ln>
              <a:solidFill>
                <a:srgbClr val="0070C0"/>
              </a:solidFill>
            </a:ln>
          </c:spPr>
          <c:marker>
            <c:symbol val="none"/>
          </c:marker>
          <c:cat>
            <c:numRef>
              <c:f>Sheet3!$D$2:$T$2</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Sheet3!$D$3:$T$3</c:f>
              <c:numCache>
                <c:formatCode>General</c:formatCode>
                <c:ptCount val="17"/>
                <c:pt idx="2">
                  <c:v>10.36</c:v>
                </c:pt>
                <c:pt idx="3">
                  <c:v>121.52</c:v>
                </c:pt>
                <c:pt idx="4">
                  <c:v>251.13</c:v>
                </c:pt>
                <c:pt idx="5">
                  <c:v>576.79999999999995</c:v>
                </c:pt>
                <c:pt idx="6">
                  <c:v>958.56</c:v>
                </c:pt>
                <c:pt idx="7">
                  <c:v>1844.36</c:v>
                </c:pt>
                <c:pt idx="8">
                  <c:v>2281.52</c:v>
                </c:pt>
                <c:pt idx="9">
                  <c:v>3001.74</c:v>
                </c:pt>
                <c:pt idx="10">
                  <c:v>3377.07</c:v>
                </c:pt>
                <c:pt idx="11">
                  <c:v>5309.56</c:v>
                </c:pt>
                <c:pt idx="12">
                  <c:v>7053.95</c:v>
                </c:pt>
                <c:pt idx="13">
                  <c:v>8815.1899999999987</c:v>
                </c:pt>
                <c:pt idx="14">
                  <c:v>12419.94</c:v>
                </c:pt>
                <c:pt idx="15">
                  <c:v>16497.61</c:v>
                </c:pt>
                <c:pt idx="16">
                  <c:v>21542.93</c:v>
                </c:pt>
              </c:numCache>
            </c:numRef>
          </c:val>
          <c:smooth val="0"/>
        </c:ser>
        <c:ser>
          <c:idx val="1"/>
          <c:order val="1"/>
          <c:tx>
            <c:strRef>
              <c:f>Sheet3!$C$4</c:f>
              <c:strCache>
                <c:ptCount val="1"/>
                <c:pt idx="0">
                  <c:v>5V CAN</c:v>
                </c:pt>
              </c:strCache>
            </c:strRef>
          </c:tx>
          <c:marker>
            <c:symbol val="none"/>
          </c:marker>
          <c:cat>
            <c:numRef>
              <c:f>Sheet3!$D$2:$T$2</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Sheet3!$D$4:$T$4</c:f>
              <c:numCache>
                <c:formatCode>General</c:formatCode>
                <c:ptCount val="17"/>
                <c:pt idx="0">
                  <c:v>14.72</c:v>
                </c:pt>
                <c:pt idx="1">
                  <c:v>77.66</c:v>
                </c:pt>
                <c:pt idx="2">
                  <c:v>114.49</c:v>
                </c:pt>
                <c:pt idx="3">
                  <c:v>250.39</c:v>
                </c:pt>
                <c:pt idx="4">
                  <c:v>349.94</c:v>
                </c:pt>
                <c:pt idx="5">
                  <c:v>2421.6999999999998</c:v>
                </c:pt>
                <c:pt idx="6">
                  <c:v>3719.5</c:v>
                </c:pt>
                <c:pt idx="7">
                  <c:v>4443.09</c:v>
                </c:pt>
                <c:pt idx="8">
                  <c:v>5315.52</c:v>
                </c:pt>
                <c:pt idx="9">
                  <c:v>6728.23</c:v>
                </c:pt>
                <c:pt idx="10">
                  <c:v>8783.2099999999991</c:v>
                </c:pt>
                <c:pt idx="11">
                  <c:v>10330.91</c:v>
                </c:pt>
                <c:pt idx="12">
                  <c:v>11734.5</c:v>
                </c:pt>
                <c:pt idx="13">
                  <c:v>13853.17</c:v>
                </c:pt>
                <c:pt idx="14">
                  <c:v>15616.43</c:v>
                </c:pt>
                <c:pt idx="15">
                  <c:v>17679.150000000001</c:v>
                </c:pt>
                <c:pt idx="16">
                  <c:v>20245.060000000001</c:v>
                </c:pt>
              </c:numCache>
            </c:numRef>
          </c:val>
          <c:smooth val="0"/>
        </c:ser>
        <c:dLbls>
          <c:showLegendKey val="0"/>
          <c:showVal val="0"/>
          <c:showCatName val="0"/>
          <c:showSerName val="0"/>
          <c:showPercent val="0"/>
          <c:showBubbleSize val="0"/>
        </c:dLbls>
        <c:marker val="1"/>
        <c:smooth val="0"/>
        <c:axId val="76241152"/>
        <c:axId val="76247040"/>
      </c:lineChart>
      <c:catAx>
        <c:axId val="76241152"/>
        <c:scaling>
          <c:orientation val="minMax"/>
        </c:scaling>
        <c:delete val="1"/>
        <c:axPos val="b"/>
        <c:numFmt formatCode="General" sourceLinked="1"/>
        <c:majorTickMark val="none"/>
        <c:minorTickMark val="none"/>
        <c:tickLblPos val="nextTo"/>
        <c:crossAx val="76247040"/>
        <c:crosses val="autoZero"/>
        <c:auto val="1"/>
        <c:lblAlgn val="ctr"/>
        <c:lblOffset val="100"/>
        <c:noMultiLvlLbl val="0"/>
      </c:catAx>
      <c:valAx>
        <c:axId val="76247040"/>
        <c:scaling>
          <c:orientation val="minMax"/>
        </c:scaling>
        <c:delete val="1"/>
        <c:axPos val="l"/>
        <c:majorGridlines/>
        <c:title>
          <c:tx>
            <c:rich>
              <a:bodyPr/>
              <a:lstStyle/>
              <a:p>
                <a:pPr>
                  <a:defRPr/>
                </a:pPr>
                <a:r>
                  <a:rPr lang="en-US"/>
                  <a:t>Industrial</a:t>
                </a:r>
                <a:r>
                  <a:rPr lang="en-US" baseline="0"/>
                  <a:t> </a:t>
                </a:r>
                <a:r>
                  <a:rPr lang="en-US"/>
                  <a:t>CAN</a:t>
                </a:r>
                <a:r>
                  <a:rPr lang="en-US" baseline="0"/>
                  <a:t> Volume</a:t>
                </a:r>
                <a:endParaRPr lang="en-US"/>
              </a:p>
            </c:rich>
          </c:tx>
          <c:layout/>
          <c:overlay val="0"/>
        </c:title>
        <c:numFmt formatCode="General" sourceLinked="1"/>
        <c:majorTickMark val="none"/>
        <c:minorTickMark val="none"/>
        <c:tickLblPos val="nextTo"/>
        <c:crossAx val="76241152"/>
        <c:crosses val="autoZero"/>
        <c:crossBetween val="between"/>
      </c:valAx>
    </c:plotArea>
    <c:legend>
      <c:legendPos val="r"/>
      <c:layout/>
      <c:overlay val="0"/>
      <c:txPr>
        <a:bodyPr/>
        <a:lstStyle/>
        <a:p>
          <a:pPr>
            <a:defRPr b="0"/>
          </a:pPr>
          <a:endParaRPr lang="en-US"/>
        </a:p>
      </c:txPr>
    </c:legend>
    <c:plotVisOnly val="1"/>
    <c:dispBlanksAs val="zero"/>
    <c:showDLblsOverMax val="0"/>
  </c:chart>
  <c:spPr>
    <a:solidFill>
      <a:schemeClr val="lt1"/>
    </a:solidFill>
    <a:ln w="6350" cap="flat" cmpd="sng" algn="ctr">
      <a:solidFill>
        <a:srgbClr val="000000"/>
      </a:solid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200" dirty="0">
                <a:solidFill>
                  <a:srgbClr val="0070C0"/>
                </a:solidFill>
              </a:rPr>
              <a:t>3V</a:t>
            </a:r>
            <a:r>
              <a:rPr lang="en-US" sz="1200" dirty="0">
                <a:solidFill>
                  <a:srgbClr val="00B050"/>
                </a:solidFill>
              </a:rPr>
              <a:t> </a:t>
            </a:r>
            <a:r>
              <a:rPr lang="en-US" sz="1200" dirty="0"/>
              <a:t>&amp; </a:t>
            </a:r>
            <a:r>
              <a:rPr lang="en-US" sz="1200" dirty="0">
                <a:solidFill>
                  <a:srgbClr val="C00000"/>
                </a:solidFill>
              </a:rPr>
              <a:t>5V </a:t>
            </a:r>
            <a:r>
              <a:rPr lang="en-US" sz="1200" dirty="0" smtClean="0"/>
              <a:t>MCU</a:t>
            </a:r>
            <a:r>
              <a:rPr lang="en-US" sz="1200" baseline="0" dirty="0" smtClean="0"/>
              <a:t> Growth</a:t>
            </a:r>
            <a:endParaRPr lang="en-US" sz="1200" dirty="0"/>
          </a:p>
        </c:rich>
      </c:tx>
      <c:layout/>
      <c:overlay val="0"/>
    </c:title>
    <c:autoTitleDeleted val="0"/>
    <c:plotArea>
      <c:layout/>
      <c:lineChart>
        <c:grouping val="standard"/>
        <c:varyColors val="0"/>
        <c:ser>
          <c:idx val="0"/>
          <c:order val="0"/>
          <c:tx>
            <c:strRef>
              <c:f>Sheet3!$E$31</c:f>
              <c:strCache>
                <c:ptCount val="1"/>
                <c:pt idx="0">
                  <c:v>3V MCUs</c:v>
                </c:pt>
              </c:strCache>
            </c:strRef>
          </c:tx>
          <c:spPr>
            <a:ln>
              <a:solidFill>
                <a:srgbClr val="0070C0"/>
              </a:solidFill>
            </a:ln>
          </c:spPr>
          <c:marker>
            <c:symbol val="none"/>
          </c:marker>
          <c:cat>
            <c:numRef>
              <c:f>Sheet3!$F$30:$T$30</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Sheet3!$F$31:$T$31</c:f>
              <c:numCache>
                <c:formatCode>General</c:formatCode>
                <c:ptCount val="15"/>
                <c:pt idx="0">
                  <c:v>114.49</c:v>
                </c:pt>
                <c:pt idx="1">
                  <c:v>250.39</c:v>
                </c:pt>
                <c:pt idx="2">
                  <c:v>349.94</c:v>
                </c:pt>
                <c:pt idx="3">
                  <c:v>1121.7</c:v>
                </c:pt>
                <c:pt idx="4">
                  <c:v>2119.5</c:v>
                </c:pt>
                <c:pt idx="5">
                  <c:v>3743.09</c:v>
                </c:pt>
                <c:pt idx="6">
                  <c:v>5015.5200000000004</c:v>
                </c:pt>
                <c:pt idx="7">
                  <c:v>6528.23</c:v>
                </c:pt>
                <c:pt idx="8">
                  <c:v>8083.21</c:v>
                </c:pt>
                <c:pt idx="9">
                  <c:v>9730.91</c:v>
                </c:pt>
                <c:pt idx="10">
                  <c:v>11234.5</c:v>
                </c:pt>
                <c:pt idx="11">
                  <c:v>13153.17</c:v>
                </c:pt>
                <c:pt idx="12">
                  <c:v>14916.43</c:v>
                </c:pt>
                <c:pt idx="13">
                  <c:v>17279.150000000001</c:v>
                </c:pt>
                <c:pt idx="14">
                  <c:v>20245.060000000001</c:v>
                </c:pt>
              </c:numCache>
            </c:numRef>
          </c:val>
          <c:smooth val="0"/>
        </c:ser>
        <c:ser>
          <c:idx val="1"/>
          <c:order val="1"/>
          <c:tx>
            <c:strRef>
              <c:f>Sheet3!$E$32</c:f>
              <c:strCache>
                <c:ptCount val="1"/>
                <c:pt idx="0">
                  <c:v>5V MCUs</c:v>
                </c:pt>
              </c:strCache>
            </c:strRef>
          </c:tx>
          <c:marker>
            <c:symbol val="none"/>
          </c:marker>
          <c:cat>
            <c:numRef>
              <c:f>Sheet3!$F$30:$T$30</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Sheet3!$F$32:$T$32</c:f>
              <c:numCache>
                <c:formatCode>General</c:formatCode>
                <c:ptCount val="15"/>
                <c:pt idx="0">
                  <c:v>16542.93</c:v>
                </c:pt>
                <c:pt idx="1">
                  <c:v>14497.61</c:v>
                </c:pt>
                <c:pt idx="2">
                  <c:v>13119.94</c:v>
                </c:pt>
                <c:pt idx="3">
                  <c:v>11515.19</c:v>
                </c:pt>
                <c:pt idx="4">
                  <c:v>10253.950000000001</c:v>
                </c:pt>
                <c:pt idx="5">
                  <c:v>9309.56</c:v>
                </c:pt>
                <c:pt idx="6">
                  <c:v>8677.07</c:v>
                </c:pt>
                <c:pt idx="7">
                  <c:v>8201.74</c:v>
                </c:pt>
                <c:pt idx="8">
                  <c:v>7681.52</c:v>
                </c:pt>
                <c:pt idx="9">
                  <c:v>7244.36</c:v>
                </c:pt>
                <c:pt idx="10">
                  <c:v>6858.56</c:v>
                </c:pt>
                <c:pt idx="11">
                  <c:v>6476.8</c:v>
                </c:pt>
                <c:pt idx="12">
                  <c:v>6152.13</c:v>
                </c:pt>
                <c:pt idx="13">
                  <c:v>5921.52</c:v>
                </c:pt>
                <c:pt idx="14">
                  <c:v>5752.36</c:v>
                </c:pt>
              </c:numCache>
            </c:numRef>
          </c:val>
          <c:smooth val="0"/>
        </c:ser>
        <c:dLbls>
          <c:showLegendKey val="0"/>
          <c:showVal val="0"/>
          <c:showCatName val="0"/>
          <c:showSerName val="0"/>
          <c:showPercent val="0"/>
          <c:showBubbleSize val="0"/>
        </c:dLbls>
        <c:marker val="1"/>
        <c:smooth val="0"/>
        <c:axId val="76010624"/>
        <c:axId val="76012160"/>
      </c:lineChart>
      <c:catAx>
        <c:axId val="76010624"/>
        <c:scaling>
          <c:orientation val="minMax"/>
        </c:scaling>
        <c:delete val="1"/>
        <c:axPos val="b"/>
        <c:numFmt formatCode="General" sourceLinked="1"/>
        <c:majorTickMark val="out"/>
        <c:minorTickMark val="none"/>
        <c:tickLblPos val="nextTo"/>
        <c:crossAx val="76012160"/>
        <c:crosses val="autoZero"/>
        <c:auto val="1"/>
        <c:lblAlgn val="ctr"/>
        <c:lblOffset val="100"/>
        <c:noMultiLvlLbl val="0"/>
      </c:catAx>
      <c:valAx>
        <c:axId val="76012160"/>
        <c:scaling>
          <c:orientation val="minMax"/>
        </c:scaling>
        <c:delete val="1"/>
        <c:axPos val="l"/>
        <c:majorGridlines/>
        <c:title>
          <c:tx>
            <c:rich>
              <a:bodyPr rot="-5400000" vert="horz"/>
              <a:lstStyle/>
              <a:p>
                <a:pPr>
                  <a:defRPr/>
                </a:pPr>
                <a:r>
                  <a:rPr lang="en-US"/>
                  <a:t>MCU Volume</a:t>
                </a:r>
              </a:p>
            </c:rich>
          </c:tx>
          <c:layout/>
          <c:overlay val="0"/>
        </c:title>
        <c:numFmt formatCode="General" sourceLinked="1"/>
        <c:majorTickMark val="out"/>
        <c:minorTickMark val="none"/>
        <c:tickLblPos val="nextTo"/>
        <c:crossAx val="76010624"/>
        <c:crosses val="autoZero"/>
        <c:crossBetween val="between"/>
      </c:valAx>
    </c:plotArea>
    <c:legend>
      <c:legendPos val="r"/>
      <c:layout>
        <c:manualLayout>
          <c:xMode val="edge"/>
          <c:yMode val="edge"/>
          <c:x val="0.75919615444184929"/>
          <c:y val="0.60356269733651391"/>
          <c:w val="0.24080384555815071"/>
          <c:h val="0.28413117496263596"/>
        </c:manualLayout>
      </c:layout>
      <c:overlay val="0"/>
    </c:legend>
    <c:plotVisOnly val="1"/>
    <c:dispBlanksAs val="gap"/>
    <c:showDLblsOverMax val="0"/>
  </c:chart>
  <c:spPr>
    <a:solidFill>
      <a:schemeClr val="lt1"/>
    </a:solidFill>
    <a:ln w="6350" cap="flat" cmpd="sng" algn="ctr">
      <a:solidFill>
        <a:srgbClr val="000000"/>
      </a:solid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5266335" y="14030072"/>
            <a:ext cx="4027943" cy="737487"/>
          </a:xfrm>
          <a:prstGeom prst="rect">
            <a:avLst/>
          </a:prstGeom>
          <a:noFill/>
          <a:ln w="9525">
            <a:noFill/>
            <a:miter lim="800000"/>
            <a:headEnd/>
            <a:tailEnd/>
          </a:ln>
        </p:spPr>
        <p:txBody>
          <a:bodyPr lIns="137274" tIns="68636" rIns="137274" bIns="68636" anchor="b"/>
          <a:lstStyle/>
          <a:p>
            <a:pPr algn="r" defTabSz="1370960" fontAlgn="auto">
              <a:spcBef>
                <a:spcPts val="0"/>
              </a:spcBef>
              <a:spcAft>
                <a:spcPts val="0"/>
              </a:spcAft>
            </a:pPr>
            <a:fld id="{0B5CEF2A-A410-4B28-B9CC-E1FD10B14DC6}" type="slidenum">
              <a:rPr lang="en-US">
                <a:solidFill>
                  <a:srgbClr val="000000"/>
                </a:solidFill>
                <a:latin typeface="Arial" pitchFamily="34" charset="0"/>
                <a:cs typeface="Arial" pitchFamily="34" charset="0"/>
              </a:rPr>
              <a:pPr algn="r" defTabSz="1370960" fontAlgn="auto">
                <a:spcBef>
                  <a:spcPts val="0"/>
                </a:spcBef>
                <a:spcAft>
                  <a:spcPts val="0"/>
                </a:spcAft>
              </a:pPr>
              <a:t>2</a:t>
            </a:fld>
            <a:endParaRPr lang="en-US" dirty="0">
              <a:solidFill>
                <a:srgbClr val="000000"/>
              </a:solidFill>
              <a:latin typeface="Arial" pitchFamily="34" charset="0"/>
              <a:cs typeface="Arial" pitchFamily="34" charset="0"/>
            </a:endParaRPr>
          </a:p>
        </p:txBody>
      </p:sp>
      <p:sp>
        <p:nvSpPr>
          <p:cNvPr id="106499" name="Rectangle 7"/>
          <p:cNvSpPr txBox="1">
            <a:spLocks noGrp="1" noChangeArrowheads="1"/>
          </p:cNvSpPr>
          <p:nvPr/>
        </p:nvSpPr>
        <p:spPr bwMode="auto">
          <a:xfrm>
            <a:off x="5266335" y="14032616"/>
            <a:ext cx="4027943" cy="734947"/>
          </a:xfrm>
          <a:prstGeom prst="rect">
            <a:avLst/>
          </a:prstGeom>
          <a:noFill/>
          <a:ln w="9525">
            <a:noFill/>
            <a:miter lim="800000"/>
            <a:headEnd/>
            <a:tailEnd/>
          </a:ln>
        </p:spPr>
        <p:txBody>
          <a:bodyPr lIns="137118" tIns="68560" rIns="137118" bIns="68560" anchor="b"/>
          <a:lstStyle/>
          <a:p>
            <a:pPr algn="r" defTabSz="1290591" fontAlgn="auto">
              <a:spcBef>
                <a:spcPts val="0"/>
              </a:spcBef>
              <a:spcAft>
                <a:spcPts val="0"/>
              </a:spcAft>
            </a:pPr>
            <a:fld id="{DD0A1C6A-DA3B-47FD-AE53-7C2999876B7A}" type="slidenum">
              <a:rPr lang="en-US">
                <a:solidFill>
                  <a:srgbClr val="000000"/>
                </a:solidFill>
                <a:latin typeface="Arial" pitchFamily="34" charset="0"/>
                <a:cs typeface="Arial" pitchFamily="34" charset="0"/>
              </a:rPr>
              <a:pPr algn="r" defTabSz="1290591" fontAlgn="auto">
                <a:spcBef>
                  <a:spcPts val="0"/>
                </a:spcBef>
                <a:spcAft>
                  <a:spcPts val="0"/>
                </a:spcAft>
              </a:pPr>
              <a:t>2</a:t>
            </a:fld>
            <a:endParaRPr lang="en-US" dirty="0">
              <a:solidFill>
                <a:srgbClr val="000000"/>
              </a:solidFill>
              <a:latin typeface="Arial" pitchFamily="34" charset="0"/>
              <a:cs typeface="Arial" pitchFamily="34" charset="0"/>
            </a:endParaRPr>
          </a:p>
        </p:txBody>
      </p:sp>
      <p:sp>
        <p:nvSpPr>
          <p:cNvPr id="106500" name="Rectangle 7"/>
          <p:cNvSpPr txBox="1">
            <a:spLocks noGrp="1" noChangeArrowheads="1"/>
          </p:cNvSpPr>
          <p:nvPr/>
        </p:nvSpPr>
        <p:spPr bwMode="auto">
          <a:xfrm>
            <a:off x="5266335" y="14032616"/>
            <a:ext cx="4027943" cy="734947"/>
          </a:xfrm>
          <a:prstGeom prst="rect">
            <a:avLst/>
          </a:prstGeom>
          <a:noFill/>
          <a:ln w="9525">
            <a:noFill/>
            <a:miter lim="800000"/>
            <a:headEnd/>
            <a:tailEnd/>
          </a:ln>
        </p:spPr>
        <p:txBody>
          <a:bodyPr lIns="137083" tIns="68548" rIns="137083" bIns="68548" anchor="b"/>
          <a:lstStyle/>
          <a:p>
            <a:pPr algn="r" defTabSz="1290591" fontAlgn="auto">
              <a:lnSpc>
                <a:spcPct val="85000"/>
              </a:lnSpc>
              <a:spcBef>
                <a:spcPts val="0"/>
              </a:spcBef>
              <a:spcAft>
                <a:spcPts val="0"/>
              </a:spcAft>
              <a:buClr>
                <a:srgbClr val="000000"/>
              </a:buClr>
              <a:buFontTx/>
              <a:buChar char="•"/>
            </a:pPr>
            <a:fld id="{D0656FA3-556C-4E2B-BBEA-35FFD8134A88}" type="slidenum">
              <a:rPr lang="en-US">
                <a:solidFill>
                  <a:srgbClr val="000000"/>
                </a:solidFill>
                <a:latin typeface="Arial" pitchFamily="34" charset="0"/>
                <a:cs typeface="Arial" pitchFamily="34" charset="0"/>
              </a:rPr>
              <a:pPr algn="r" defTabSz="1290591" fontAlgn="auto">
                <a:lnSpc>
                  <a:spcPct val="85000"/>
                </a:lnSpc>
                <a:spcBef>
                  <a:spcPts val="0"/>
                </a:spcBef>
                <a:spcAft>
                  <a:spcPts val="0"/>
                </a:spcAft>
                <a:buClr>
                  <a:srgbClr val="000000"/>
                </a:buClr>
                <a:buFontTx/>
                <a:buChar char="•"/>
              </a:pPr>
              <a:t>2</a:t>
            </a:fld>
            <a:endParaRPr lang="en-US" dirty="0">
              <a:solidFill>
                <a:srgbClr val="000000"/>
              </a:solidFill>
              <a:latin typeface="Arial" pitchFamily="34" charset="0"/>
              <a:cs typeface="Arial" pitchFamily="34" charset="0"/>
            </a:endParaRPr>
          </a:p>
        </p:txBody>
      </p:sp>
      <p:sp>
        <p:nvSpPr>
          <p:cNvPr id="106501" name="Rectangle 7"/>
          <p:cNvSpPr txBox="1">
            <a:spLocks noGrp="1" noChangeArrowheads="1"/>
          </p:cNvSpPr>
          <p:nvPr/>
        </p:nvSpPr>
        <p:spPr bwMode="auto">
          <a:xfrm>
            <a:off x="5266335" y="14032616"/>
            <a:ext cx="4027943" cy="734947"/>
          </a:xfrm>
          <a:prstGeom prst="rect">
            <a:avLst/>
          </a:prstGeom>
          <a:noFill/>
          <a:ln w="9525">
            <a:noFill/>
            <a:miter lim="800000"/>
            <a:headEnd/>
            <a:tailEnd/>
          </a:ln>
        </p:spPr>
        <p:txBody>
          <a:bodyPr lIns="137032" tIns="68518" rIns="137032" bIns="68518" anchor="b"/>
          <a:lstStyle/>
          <a:p>
            <a:pPr algn="r" defTabSz="1290591" fontAlgn="auto">
              <a:lnSpc>
                <a:spcPct val="85000"/>
              </a:lnSpc>
              <a:spcBef>
                <a:spcPts val="0"/>
              </a:spcBef>
              <a:spcAft>
                <a:spcPts val="0"/>
              </a:spcAft>
              <a:buClr>
                <a:srgbClr val="000000"/>
              </a:buClr>
              <a:buFontTx/>
              <a:buChar char="•"/>
            </a:pPr>
            <a:fld id="{7FC7CAA0-A366-4E27-A818-5E3532DC6945}" type="slidenum">
              <a:rPr lang="en-US">
                <a:solidFill>
                  <a:srgbClr val="000000"/>
                </a:solidFill>
                <a:latin typeface="Arial" pitchFamily="34" charset="0"/>
                <a:cs typeface="Arial" pitchFamily="34" charset="0"/>
              </a:rPr>
              <a:pPr algn="r" defTabSz="1290591" fontAlgn="auto">
                <a:lnSpc>
                  <a:spcPct val="85000"/>
                </a:lnSpc>
                <a:spcBef>
                  <a:spcPts val="0"/>
                </a:spcBef>
                <a:spcAft>
                  <a:spcPts val="0"/>
                </a:spcAft>
                <a:buClr>
                  <a:srgbClr val="000000"/>
                </a:buClr>
                <a:buFontTx/>
                <a:buChar char="•"/>
              </a:pPr>
              <a:t>2</a:t>
            </a:fld>
            <a:endParaRPr lang="en-US" dirty="0">
              <a:solidFill>
                <a:srgbClr val="000000"/>
              </a:solidFill>
              <a:latin typeface="Arial" pitchFamily="34" charset="0"/>
              <a:cs typeface="Arial" pitchFamily="34" charset="0"/>
            </a:endParaRPr>
          </a:p>
        </p:txBody>
      </p:sp>
      <p:sp>
        <p:nvSpPr>
          <p:cNvPr id="106502" name="Rectangle 7"/>
          <p:cNvSpPr txBox="1">
            <a:spLocks noGrp="1" noChangeArrowheads="1"/>
          </p:cNvSpPr>
          <p:nvPr/>
        </p:nvSpPr>
        <p:spPr bwMode="auto">
          <a:xfrm>
            <a:off x="5266335" y="14032616"/>
            <a:ext cx="4027943" cy="734947"/>
          </a:xfrm>
          <a:prstGeom prst="rect">
            <a:avLst/>
          </a:prstGeom>
          <a:noFill/>
          <a:ln w="9525">
            <a:noFill/>
            <a:miter lim="800000"/>
            <a:headEnd/>
            <a:tailEnd/>
          </a:ln>
        </p:spPr>
        <p:txBody>
          <a:bodyPr lIns="137032" tIns="68518" rIns="137032" bIns="68518" anchor="b"/>
          <a:lstStyle/>
          <a:p>
            <a:pPr algn="r" defTabSz="1290591" fontAlgn="auto">
              <a:lnSpc>
                <a:spcPct val="85000"/>
              </a:lnSpc>
              <a:spcBef>
                <a:spcPts val="0"/>
              </a:spcBef>
              <a:spcAft>
                <a:spcPts val="0"/>
              </a:spcAft>
              <a:buClr>
                <a:srgbClr val="000000"/>
              </a:buClr>
              <a:buFontTx/>
              <a:buChar char="•"/>
            </a:pPr>
            <a:fld id="{F06039B2-614E-49A4-BADA-EFBD750EAC38}" type="slidenum">
              <a:rPr lang="en-US">
                <a:solidFill>
                  <a:srgbClr val="000000"/>
                </a:solidFill>
                <a:latin typeface="Arial" pitchFamily="34" charset="0"/>
                <a:cs typeface="Arial" pitchFamily="34" charset="0"/>
              </a:rPr>
              <a:pPr algn="r" defTabSz="1290591" fontAlgn="auto">
                <a:lnSpc>
                  <a:spcPct val="85000"/>
                </a:lnSpc>
                <a:spcBef>
                  <a:spcPts val="0"/>
                </a:spcBef>
                <a:spcAft>
                  <a:spcPts val="0"/>
                </a:spcAft>
                <a:buClr>
                  <a:srgbClr val="000000"/>
                </a:buClr>
                <a:buFontTx/>
                <a:buChar char="•"/>
              </a:pPr>
              <a:t>2</a:t>
            </a:fld>
            <a:endParaRPr lang="en-US" dirty="0">
              <a:solidFill>
                <a:srgbClr val="000000"/>
              </a:solidFill>
              <a:latin typeface="Arial" pitchFamily="34" charset="0"/>
              <a:cs typeface="Arial" pitchFamily="34" charset="0"/>
            </a:endParaRPr>
          </a:p>
        </p:txBody>
      </p:sp>
      <p:sp>
        <p:nvSpPr>
          <p:cNvPr id="106503" name="Rectangle 2"/>
          <p:cNvSpPr>
            <a:spLocks noGrp="1" noRot="1" noChangeAspect="1" noChangeArrowheads="1" noTextEdit="1"/>
          </p:cNvSpPr>
          <p:nvPr>
            <p:ph type="sldImg"/>
          </p:nvPr>
        </p:nvSpPr>
        <p:spPr>
          <a:xfrm>
            <a:off x="-269875" y="1109663"/>
            <a:ext cx="9844088" cy="5538787"/>
          </a:xfrm>
          <a:ln/>
        </p:spPr>
      </p:sp>
      <p:sp>
        <p:nvSpPr>
          <p:cNvPr id="106504" name="Rectangle 3"/>
          <p:cNvSpPr>
            <a:spLocks noGrp="1" noChangeArrowheads="1"/>
          </p:cNvSpPr>
          <p:nvPr>
            <p:ph type="body" idx="1"/>
          </p:nvPr>
        </p:nvSpPr>
        <p:spPr>
          <a:xfrm>
            <a:off x="929859" y="7016312"/>
            <a:ext cx="7436693" cy="6642476"/>
          </a:xfrm>
          <a:noFill/>
          <a:ln/>
        </p:spPr>
        <p:txBody>
          <a:bodyPr lIns="137032" tIns="68518" rIns="137032" bIns="68518"/>
          <a:lstStyle/>
          <a:p>
            <a:pPr marL="343695" indent="-343695">
              <a:buAutoNum type="arabicParenR"/>
            </a:pPr>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9913B-457A-41F3-915E-0E2AD814CB9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5393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AB4889B-FA42-436F-97FD-324D88A7B601}" type="slidenum">
              <a:rPr lang="en-US">
                <a:solidFill>
                  <a:prstClr val="black"/>
                </a:solidFill>
              </a:rPr>
              <a:pPr/>
              <a:t>23</a:t>
            </a:fld>
            <a:endParaRPr lang="en-US">
              <a:solidFill>
                <a:prstClr val="black"/>
              </a:solidFill>
            </a:endParaRPr>
          </a:p>
        </p:txBody>
      </p:sp>
      <p:sp>
        <p:nvSpPr>
          <p:cNvPr id="57347" name="Rectangle 7"/>
          <p:cNvSpPr txBox="1">
            <a:spLocks noGrp="1" noChangeArrowheads="1"/>
          </p:cNvSpPr>
          <p:nvPr/>
        </p:nvSpPr>
        <p:spPr bwMode="auto">
          <a:xfrm>
            <a:off x="5265539" y="14030132"/>
            <a:ext cx="4028844" cy="737528"/>
          </a:xfrm>
          <a:prstGeom prst="rect">
            <a:avLst/>
          </a:prstGeom>
          <a:noFill/>
          <a:ln w="9525">
            <a:noFill/>
            <a:miter lim="800000"/>
            <a:headEnd/>
            <a:tailEnd/>
          </a:ln>
        </p:spPr>
        <p:txBody>
          <a:bodyPr lIns="137494" tIns="68748" rIns="137494" bIns="68748" anchor="b"/>
          <a:lstStyle/>
          <a:p>
            <a:pPr algn="r" defTabSz="1375195" fontAlgn="auto">
              <a:spcBef>
                <a:spcPts val="0"/>
              </a:spcBef>
              <a:spcAft>
                <a:spcPts val="0"/>
              </a:spcAft>
            </a:pPr>
            <a:fld id="{9FEE0735-35BA-4127-9F73-AFAB65671048}" type="slidenum">
              <a:rPr lang="en-US">
                <a:solidFill>
                  <a:prstClr val="black"/>
                </a:solidFill>
                <a:latin typeface="Calibri"/>
              </a:rPr>
              <a:pPr algn="r" defTabSz="1375195" fontAlgn="auto">
                <a:spcBef>
                  <a:spcPts val="0"/>
                </a:spcBef>
                <a:spcAft>
                  <a:spcPts val="0"/>
                </a:spcAft>
              </a:pPr>
              <a:t>23</a:t>
            </a:fld>
            <a:endParaRPr lang="en-US" dirty="0">
              <a:solidFill>
                <a:prstClr val="black"/>
              </a:solidFill>
              <a:latin typeface="Calibri"/>
            </a:endParaRPr>
          </a:p>
        </p:txBody>
      </p:sp>
      <p:sp>
        <p:nvSpPr>
          <p:cNvPr id="57348" name="Slide Image Placeholder 1"/>
          <p:cNvSpPr>
            <a:spLocks noGrp="1" noRot="1" noChangeAspect="1" noTextEdit="1"/>
          </p:cNvSpPr>
          <p:nvPr>
            <p:ph type="sldImg"/>
          </p:nvPr>
        </p:nvSpPr>
        <p:spPr>
          <a:xfrm>
            <a:off x="-274638" y="1108075"/>
            <a:ext cx="9845676" cy="5538788"/>
          </a:xfrm>
          <a:ln/>
        </p:spPr>
      </p:sp>
      <p:sp>
        <p:nvSpPr>
          <p:cNvPr id="57349" name="Notes Placeholder 2"/>
          <p:cNvSpPr>
            <a:spLocks noGrp="1"/>
          </p:cNvSpPr>
          <p:nvPr>
            <p:ph type="body" idx="1"/>
          </p:nvPr>
        </p:nvSpPr>
        <p:spPr>
          <a:noFill/>
          <a:ln/>
        </p:spPr>
        <p:txBody>
          <a:bodyPr lIns="136181" tIns="68091" rIns="136181" bIns="68091"/>
          <a:lstStyle/>
          <a:p>
            <a:pPr eaLnBrk="1" hangingPunct="1"/>
            <a:endParaRPr lang="en-US" smtClean="0"/>
          </a:p>
        </p:txBody>
      </p:sp>
      <p:sp>
        <p:nvSpPr>
          <p:cNvPr id="57350" name="Slide Number Placeholder 3"/>
          <p:cNvSpPr txBox="1">
            <a:spLocks noGrp="1"/>
          </p:cNvSpPr>
          <p:nvPr/>
        </p:nvSpPr>
        <p:spPr bwMode="auto">
          <a:xfrm>
            <a:off x="5265539" y="14030132"/>
            <a:ext cx="4028844" cy="737528"/>
          </a:xfrm>
          <a:prstGeom prst="rect">
            <a:avLst/>
          </a:prstGeom>
          <a:noFill/>
          <a:ln w="9525">
            <a:noFill/>
            <a:miter lim="800000"/>
            <a:headEnd/>
            <a:tailEnd/>
          </a:ln>
        </p:spPr>
        <p:txBody>
          <a:bodyPr lIns="136181" tIns="68091" rIns="136181" bIns="68091" anchor="b"/>
          <a:lstStyle/>
          <a:p>
            <a:pPr algn="r" defTabSz="1361646" fontAlgn="auto">
              <a:spcBef>
                <a:spcPts val="0"/>
              </a:spcBef>
              <a:spcAft>
                <a:spcPts val="0"/>
              </a:spcAft>
            </a:pPr>
            <a:fld id="{0792556F-2163-4DEE-AB45-0ABE97E94A3B}" type="slidenum">
              <a:rPr lang="en-US">
                <a:solidFill>
                  <a:prstClr val="black"/>
                </a:solidFill>
                <a:latin typeface="Calibri"/>
                <a:ea typeface="MS PGothic" pitchFamily="34" charset="-128"/>
              </a:rPr>
              <a:pPr algn="r" defTabSz="1361646" fontAlgn="auto">
                <a:spcBef>
                  <a:spcPts val="0"/>
                </a:spcBef>
                <a:spcAft>
                  <a:spcPts val="0"/>
                </a:spcAft>
              </a:pPr>
              <a:t>23</a:t>
            </a:fld>
            <a:endParaRPr lang="en-US" dirty="0">
              <a:solidFill>
                <a:prstClr val="black"/>
              </a:solidFill>
              <a:latin typeface="Calibri"/>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5486F96-A336-40D1-BD01-86F22B4358DA}" type="slidenum">
              <a:rPr lang="en-US">
                <a:solidFill>
                  <a:prstClr val="black"/>
                </a:solidFill>
              </a:rPr>
              <a:pPr/>
              <a:t>24</a:t>
            </a:fld>
            <a:endParaRPr lang="en-US">
              <a:solidFill>
                <a:prstClr val="black"/>
              </a:solidFill>
            </a:endParaRPr>
          </a:p>
        </p:txBody>
      </p:sp>
      <p:sp>
        <p:nvSpPr>
          <p:cNvPr id="58371" name="Rectangle 7"/>
          <p:cNvSpPr txBox="1">
            <a:spLocks noGrp="1" noChangeArrowheads="1"/>
          </p:cNvSpPr>
          <p:nvPr/>
        </p:nvSpPr>
        <p:spPr bwMode="auto">
          <a:xfrm>
            <a:off x="5265539" y="14030132"/>
            <a:ext cx="4028844" cy="737528"/>
          </a:xfrm>
          <a:prstGeom prst="rect">
            <a:avLst/>
          </a:prstGeom>
          <a:noFill/>
          <a:ln w="9525">
            <a:noFill/>
            <a:miter lim="800000"/>
            <a:headEnd/>
            <a:tailEnd/>
          </a:ln>
        </p:spPr>
        <p:txBody>
          <a:bodyPr lIns="137494" tIns="68748" rIns="137494" bIns="68748" anchor="b"/>
          <a:lstStyle/>
          <a:p>
            <a:pPr algn="r" defTabSz="1375195" fontAlgn="auto">
              <a:spcBef>
                <a:spcPts val="0"/>
              </a:spcBef>
              <a:spcAft>
                <a:spcPts val="0"/>
              </a:spcAft>
            </a:pPr>
            <a:fld id="{5AB7D185-1214-4B43-BA0B-603E8C394481}" type="slidenum">
              <a:rPr lang="en-US">
                <a:solidFill>
                  <a:prstClr val="black"/>
                </a:solidFill>
                <a:latin typeface="Calibri"/>
              </a:rPr>
              <a:pPr algn="r" defTabSz="1375195" fontAlgn="auto">
                <a:spcBef>
                  <a:spcPts val="0"/>
                </a:spcBef>
                <a:spcAft>
                  <a:spcPts val="0"/>
                </a:spcAft>
              </a:pPr>
              <a:t>24</a:t>
            </a:fld>
            <a:endParaRPr lang="en-US" dirty="0">
              <a:solidFill>
                <a:prstClr val="black"/>
              </a:solidFill>
              <a:latin typeface="Calibri"/>
            </a:endParaRPr>
          </a:p>
        </p:txBody>
      </p:sp>
      <p:sp>
        <p:nvSpPr>
          <p:cNvPr id="58372" name="Slide Image Placeholder 1"/>
          <p:cNvSpPr>
            <a:spLocks noGrp="1" noRot="1" noChangeAspect="1" noTextEdit="1"/>
          </p:cNvSpPr>
          <p:nvPr>
            <p:ph type="sldImg"/>
          </p:nvPr>
        </p:nvSpPr>
        <p:spPr>
          <a:xfrm>
            <a:off x="-274638" y="1108075"/>
            <a:ext cx="9845676" cy="5538788"/>
          </a:xfrm>
          <a:ln/>
        </p:spPr>
      </p:sp>
      <p:sp>
        <p:nvSpPr>
          <p:cNvPr id="58373" name="Notes Placeholder 2"/>
          <p:cNvSpPr>
            <a:spLocks noGrp="1"/>
          </p:cNvSpPr>
          <p:nvPr>
            <p:ph type="body" idx="1"/>
          </p:nvPr>
        </p:nvSpPr>
        <p:spPr>
          <a:noFill/>
          <a:ln/>
        </p:spPr>
        <p:txBody>
          <a:bodyPr lIns="136181" tIns="68091" rIns="136181" bIns="68091"/>
          <a:lstStyle/>
          <a:p>
            <a:pPr eaLnBrk="1" hangingPunct="1"/>
            <a:endParaRPr lang="en-US" smtClean="0"/>
          </a:p>
        </p:txBody>
      </p:sp>
      <p:sp>
        <p:nvSpPr>
          <p:cNvPr id="58374" name="Slide Number Placeholder 3"/>
          <p:cNvSpPr txBox="1">
            <a:spLocks noGrp="1"/>
          </p:cNvSpPr>
          <p:nvPr/>
        </p:nvSpPr>
        <p:spPr bwMode="auto">
          <a:xfrm>
            <a:off x="5265539" y="14030132"/>
            <a:ext cx="4028844" cy="737528"/>
          </a:xfrm>
          <a:prstGeom prst="rect">
            <a:avLst/>
          </a:prstGeom>
          <a:noFill/>
          <a:ln w="9525">
            <a:noFill/>
            <a:miter lim="800000"/>
            <a:headEnd/>
            <a:tailEnd/>
          </a:ln>
        </p:spPr>
        <p:txBody>
          <a:bodyPr lIns="136181" tIns="68091" rIns="136181" bIns="68091" anchor="b"/>
          <a:lstStyle/>
          <a:p>
            <a:pPr algn="r" defTabSz="1361646" fontAlgn="auto">
              <a:spcBef>
                <a:spcPts val="0"/>
              </a:spcBef>
              <a:spcAft>
                <a:spcPts val="0"/>
              </a:spcAft>
            </a:pPr>
            <a:fld id="{08A93959-5AB4-4CC1-BF84-B7C984ADBD90}" type="slidenum">
              <a:rPr lang="en-US">
                <a:solidFill>
                  <a:prstClr val="black"/>
                </a:solidFill>
                <a:latin typeface="Calibri"/>
                <a:ea typeface="MS PGothic" pitchFamily="34" charset="-128"/>
              </a:rPr>
              <a:pPr algn="r" defTabSz="1361646" fontAlgn="auto">
                <a:spcBef>
                  <a:spcPts val="0"/>
                </a:spcBef>
                <a:spcAft>
                  <a:spcPts val="0"/>
                </a:spcAft>
              </a:pPr>
              <a:t>24</a:t>
            </a:fld>
            <a:endParaRPr lang="en-US" dirty="0">
              <a:solidFill>
                <a:prstClr val="black"/>
              </a:solidFill>
              <a:latin typeface="Calibri"/>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9913B-457A-41F3-915E-0E2AD814CB9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8037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9913B-457A-41F3-915E-0E2AD814CB9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3923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274638" y="1108075"/>
            <a:ext cx="9845676" cy="5538788"/>
          </a:xfrm>
          <a:prstGeom prst="rect">
            <a:avLst/>
          </a:prstGeom>
          <a:noFill/>
          <a:ln>
            <a:miter lim="800000"/>
            <a:headEnd/>
            <a:tailEnd/>
          </a:ln>
        </p:spPr>
      </p:sp>
      <p:sp>
        <p:nvSpPr>
          <p:cNvPr id="21507" name="Notes Placeholder 2"/>
          <p:cNvSpPr>
            <a:spLocks noGrp="1"/>
          </p:cNvSpPr>
          <p:nvPr>
            <p:ph type="body" idx="1"/>
          </p:nvPr>
        </p:nvSpPr>
        <p:spPr bwMode="auto">
          <a:xfrm>
            <a:off x="929640" y="7015799"/>
            <a:ext cx="7437120" cy="6646545"/>
          </a:xfrm>
          <a:prstGeom prst="rect">
            <a:avLst/>
          </a:prstGeom>
          <a:noFill/>
          <a:ln>
            <a:miter lim="800000"/>
            <a:headEnd/>
            <a:tailEnd/>
          </a:ln>
        </p:spPr>
        <p:txBody>
          <a:bodyPr lIns="136169" tIns="68085" rIns="136169" bIns="68085"/>
          <a:lstStyle/>
          <a:p>
            <a:endParaRPr lang="en-US" dirty="0" smtClean="0">
              <a:latin typeface="Arial" pitchFamily="34" charset="0"/>
            </a:endParaRPr>
          </a:p>
        </p:txBody>
      </p:sp>
      <p:sp>
        <p:nvSpPr>
          <p:cNvPr id="21508" name="Slide Number Placeholder 3"/>
          <p:cNvSpPr>
            <a:spLocks noGrp="1"/>
          </p:cNvSpPr>
          <p:nvPr>
            <p:ph type="sldNum" sz="quarter" idx="4294967295"/>
          </p:nvPr>
        </p:nvSpPr>
        <p:spPr bwMode="auto">
          <a:xfrm>
            <a:off x="5267260" y="14029069"/>
            <a:ext cx="4027032" cy="738505"/>
          </a:xfrm>
          <a:prstGeom prst="rect">
            <a:avLst/>
          </a:prstGeom>
          <a:noFill/>
          <a:ln>
            <a:miter lim="800000"/>
            <a:headEnd/>
            <a:tailEnd/>
          </a:ln>
        </p:spPr>
        <p:txBody>
          <a:bodyPr lIns="136169" tIns="68085" rIns="136169" bIns="68085"/>
          <a:lstStyle/>
          <a:p>
            <a:fld id="{E05F698F-1D70-4355-99A3-F61C01D331BF}" type="slidenum">
              <a:rPr lang="en-US">
                <a:solidFill>
                  <a:prstClr val="black"/>
                </a:solidFill>
              </a:rPr>
              <a:pPr/>
              <a:t>32</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9913B-457A-41F3-915E-0E2AD814CB9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3757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9913B-457A-41F3-915E-0E2AD814CB9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471234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9B2E949-4851-4D9B-8CA3-60FDD605DCE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377893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DD4A6-2F42-484B-A392-6D2F04F3464B}"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84393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ED116-E9B7-4952-8350-A46CF26F3388}"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049038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r>
              <a:rPr lang="en-US" dirty="0" smtClean="0"/>
              <a:t>For more information on the TI TPS79301…</a:t>
            </a:r>
          </a:p>
          <a:p>
            <a:r>
              <a:rPr lang="en-US" dirty="0" smtClean="0"/>
              <a:t>See Datasheet:</a:t>
            </a:r>
          </a:p>
          <a:p>
            <a:r>
              <a:rPr lang="en-US" dirty="0" smtClean="0"/>
              <a:t>http://www.ti.com/lit/ds/symlink/tps793.pdf</a:t>
            </a:r>
            <a:endParaRPr lang="en-US" dirty="0"/>
          </a:p>
        </p:txBody>
      </p:sp>
      <p:sp>
        <p:nvSpPr>
          <p:cNvPr id="4" name="Slide Number Placeholder 3"/>
          <p:cNvSpPr>
            <a:spLocks noGrp="1"/>
          </p:cNvSpPr>
          <p:nvPr>
            <p:ph type="sldNum" sz="quarter" idx="10"/>
          </p:nvPr>
        </p:nvSpPr>
        <p:spPr/>
        <p:txBody>
          <a:bodyPr/>
          <a:lstStyle/>
          <a:p>
            <a:fld id="{19B2E949-4851-4D9B-8CA3-60FDD605DCE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923240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pPr defTabSz="1375038">
              <a:defRPr/>
            </a:pPr>
            <a:r>
              <a:rPr lang="en-US" dirty="0"/>
              <a:t>Designed with </a:t>
            </a:r>
            <a:r>
              <a:rPr lang="en-US" b="1" dirty="0"/>
              <a:t>stronger</a:t>
            </a:r>
            <a:r>
              <a:rPr lang="en-US" dirty="0"/>
              <a:t> output stages for similar driving performance as 5V CAN.</a:t>
            </a:r>
          </a:p>
          <a:p>
            <a:endParaRPr lang="en-US" dirty="0" smtClean="0"/>
          </a:p>
          <a:p>
            <a:r>
              <a:rPr lang="en-US" dirty="0" smtClean="0"/>
              <a:t>ISO11898-2 specifies the driver differential output with a 60 Ω load (two 120 Ω termination resistors in parallel) and the differential output must be greater than 1.5 V. 3.3V CAN devices are specified to meet the 1.5 V requirement with a 60 Ω load, and additionally specified with a differential output voltage minimum of 1.2 V across a common mode range of –2 V to 7 V via a 167 Ω coupling network</a:t>
            </a:r>
          </a:p>
          <a:p>
            <a:endParaRPr lang="en-US" dirty="0" smtClean="0"/>
          </a:p>
          <a:p>
            <a:r>
              <a:rPr lang="en-US" dirty="0" smtClean="0"/>
              <a:t>Application Note</a:t>
            </a:r>
            <a:r>
              <a:rPr lang="en-US" baseline="0" dirty="0" smtClean="0"/>
              <a:t> and PDF </a:t>
            </a:r>
            <a:r>
              <a:rPr lang="en-US" dirty="0" smtClean="0"/>
              <a:t>on Mixed Networks:</a:t>
            </a:r>
          </a:p>
          <a:p>
            <a:r>
              <a:rPr lang="en-US" dirty="0" smtClean="0"/>
              <a:t>https://e2e.ti.com/support/interface/industrial_interface/f/142/t/230101</a:t>
            </a:r>
          </a:p>
        </p:txBody>
      </p:sp>
      <p:sp>
        <p:nvSpPr>
          <p:cNvPr id="4" name="Slide Number Placeholder 3"/>
          <p:cNvSpPr>
            <a:spLocks noGrp="1"/>
          </p:cNvSpPr>
          <p:nvPr>
            <p:ph type="sldNum" sz="quarter" idx="10"/>
          </p:nvPr>
        </p:nvSpPr>
        <p:spPr/>
        <p:txBody>
          <a:bodyPr/>
          <a:lstStyle/>
          <a:p>
            <a:fld id="{19B2E949-4851-4D9B-8CA3-60FDD605DCE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377893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r>
              <a:rPr lang="en-US" dirty="0">
                <a:latin typeface="+mn-lt"/>
              </a:rPr>
              <a:t>For a 60Ω load to have 1.5V – 25mA has to go through it. Therefore, a 3.3V transceiver that drives 25mA uses 82.5mW of additional power, and a 5V transceiver uses 125mW of additional power. This means that from a driver perspective, less power (66% less) is dissipated in a 3.3V CAN driver, than a 5V CAN driver.</a:t>
            </a:r>
            <a:endParaRPr lang="en-US" dirty="0" smtClean="0"/>
          </a:p>
        </p:txBody>
      </p:sp>
      <p:sp>
        <p:nvSpPr>
          <p:cNvPr id="4" name="Slide Number Placeholder 3"/>
          <p:cNvSpPr>
            <a:spLocks noGrp="1"/>
          </p:cNvSpPr>
          <p:nvPr>
            <p:ph type="sldNum" sz="quarter" idx="10"/>
          </p:nvPr>
        </p:nvSpPr>
        <p:spPr/>
        <p:txBody>
          <a:bodyPr/>
          <a:lstStyle/>
          <a:p>
            <a:fld id="{19B2E949-4851-4D9B-8CA3-60FDD605DCE1}"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868091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318D6-C97A-441E-BECD-F6DB167698F9}"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4587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274638" y="1108075"/>
            <a:ext cx="9845676" cy="5538788"/>
          </a:xfrm>
          <a:ln/>
        </p:spPr>
      </p:sp>
      <p:sp>
        <p:nvSpPr>
          <p:cNvPr id="66563" name="Notes Placeholder 2"/>
          <p:cNvSpPr>
            <a:spLocks noGrp="1"/>
          </p:cNvSpPr>
          <p:nvPr>
            <p:ph type="body" idx="1"/>
          </p:nvPr>
        </p:nvSpPr>
        <p:spPr>
          <a:noFill/>
          <a:ln/>
        </p:spPr>
        <p:txBody>
          <a:bodyPr/>
          <a:lstStyle/>
          <a:p>
            <a:endParaRPr lang="en-US" b="0" dirty="0" smtClean="0"/>
          </a:p>
        </p:txBody>
      </p:sp>
      <p:sp>
        <p:nvSpPr>
          <p:cNvPr id="66564" name="Slide Number Placeholder 3"/>
          <p:cNvSpPr>
            <a:spLocks noGrp="1"/>
          </p:cNvSpPr>
          <p:nvPr>
            <p:ph type="sldNum" sz="quarter" idx="5"/>
          </p:nvPr>
        </p:nvSpPr>
        <p:spPr>
          <a:noFill/>
        </p:spPr>
        <p:txBody>
          <a:bodyPr/>
          <a:lstStyle/>
          <a:p>
            <a:fld id="{A1DD9BBC-E432-4283-87F2-A13D063D2B92}" type="slidenum">
              <a:rPr lang="en-US" smtClean="0">
                <a:solidFill>
                  <a:srgbClr val="000000"/>
                </a:solidFill>
              </a:rPr>
              <a:pPr/>
              <a:t>7</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A49913B-457A-41F3-915E-0E2AD814CB9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035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9913B-457A-41F3-915E-0E2AD814CB9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7123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274638" y="1108075"/>
            <a:ext cx="9845676" cy="5538788"/>
          </a:xfrm>
          <a:prstGeom prst="rect">
            <a:avLst/>
          </a:prstGeom>
          <a:noFill/>
          <a:ln>
            <a:miter lim="800000"/>
            <a:headEnd/>
            <a:tailEnd/>
          </a:ln>
        </p:spPr>
      </p:sp>
      <p:sp>
        <p:nvSpPr>
          <p:cNvPr id="21507" name="Notes Placeholder 2"/>
          <p:cNvSpPr>
            <a:spLocks noGrp="1"/>
          </p:cNvSpPr>
          <p:nvPr>
            <p:ph type="body" idx="1"/>
          </p:nvPr>
        </p:nvSpPr>
        <p:spPr bwMode="auto">
          <a:xfrm>
            <a:off x="929645" y="7015799"/>
            <a:ext cx="7437119" cy="6646545"/>
          </a:xfrm>
          <a:prstGeom prst="rect">
            <a:avLst/>
          </a:prstGeom>
          <a:noFill/>
          <a:ln>
            <a:miter lim="800000"/>
            <a:headEnd/>
            <a:tailEnd/>
          </a:ln>
        </p:spPr>
        <p:txBody>
          <a:bodyPr lIns="136162" tIns="68082" rIns="136162" bIns="68082"/>
          <a:lstStyle/>
          <a:p>
            <a:endParaRPr lang="en-US" smtClean="0">
              <a:latin typeface="Arial" pitchFamily="34" charset="0"/>
            </a:endParaRPr>
          </a:p>
        </p:txBody>
      </p:sp>
      <p:sp>
        <p:nvSpPr>
          <p:cNvPr id="21508" name="Slide Number Placeholder 3"/>
          <p:cNvSpPr>
            <a:spLocks noGrp="1"/>
          </p:cNvSpPr>
          <p:nvPr>
            <p:ph type="sldNum" sz="quarter" idx="4294967295"/>
          </p:nvPr>
        </p:nvSpPr>
        <p:spPr bwMode="auto">
          <a:xfrm>
            <a:off x="5267262" y="14029067"/>
            <a:ext cx="4027032" cy="738505"/>
          </a:xfrm>
          <a:prstGeom prst="rect">
            <a:avLst/>
          </a:prstGeom>
          <a:noFill/>
          <a:ln>
            <a:miter lim="800000"/>
            <a:headEnd/>
            <a:tailEnd/>
          </a:ln>
        </p:spPr>
        <p:txBody>
          <a:bodyPr lIns="136162" tIns="68082" rIns="136162" bIns="68082"/>
          <a:lstStyle/>
          <a:p>
            <a:fld id="{E05F698F-1D70-4355-99A3-F61C01D331BF}" type="slidenum">
              <a:rPr lang="en-US">
                <a:solidFill>
                  <a:prstClr val="black"/>
                </a:solidFill>
              </a:rPr>
              <a:pPr/>
              <a:t>14</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274638" y="1108075"/>
            <a:ext cx="9845676" cy="5538788"/>
          </a:xfrm>
          <a:prstGeom prst="rect">
            <a:avLst/>
          </a:prstGeom>
          <a:noFill/>
          <a:ln>
            <a:miter lim="800000"/>
            <a:headEnd/>
            <a:tailEnd/>
          </a:ln>
        </p:spPr>
      </p:sp>
      <p:sp>
        <p:nvSpPr>
          <p:cNvPr id="21507" name="Notes Placeholder 2"/>
          <p:cNvSpPr>
            <a:spLocks noGrp="1"/>
          </p:cNvSpPr>
          <p:nvPr>
            <p:ph type="body" idx="1"/>
          </p:nvPr>
        </p:nvSpPr>
        <p:spPr bwMode="auto">
          <a:xfrm>
            <a:off x="929645" y="7015799"/>
            <a:ext cx="7437119" cy="6646545"/>
          </a:xfrm>
          <a:prstGeom prst="rect">
            <a:avLst/>
          </a:prstGeom>
          <a:noFill/>
          <a:ln>
            <a:miter lim="800000"/>
            <a:headEnd/>
            <a:tailEnd/>
          </a:ln>
        </p:spPr>
        <p:txBody>
          <a:bodyPr lIns="136162" tIns="68082" rIns="136162" bIns="68082"/>
          <a:lstStyle/>
          <a:p>
            <a:endParaRPr lang="en-US" smtClean="0">
              <a:latin typeface="Arial" pitchFamily="34" charset="0"/>
            </a:endParaRPr>
          </a:p>
        </p:txBody>
      </p:sp>
      <p:sp>
        <p:nvSpPr>
          <p:cNvPr id="21508" name="Slide Number Placeholder 3"/>
          <p:cNvSpPr>
            <a:spLocks noGrp="1"/>
          </p:cNvSpPr>
          <p:nvPr>
            <p:ph type="sldNum" sz="quarter" idx="4294967295"/>
          </p:nvPr>
        </p:nvSpPr>
        <p:spPr bwMode="auto">
          <a:xfrm>
            <a:off x="5267262" y="14029067"/>
            <a:ext cx="4027032" cy="738505"/>
          </a:xfrm>
          <a:prstGeom prst="rect">
            <a:avLst/>
          </a:prstGeom>
          <a:noFill/>
          <a:ln>
            <a:miter lim="800000"/>
            <a:headEnd/>
            <a:tailEnd/>
          </a:ln>
        </p:spPr>
        <p:txBody>
          <a:bodyPr lIns="136162" tIns="68082" rIns="136162" bIns="68082"/>
          <a:lstStyle/>
          <a:p>
            <a:fld id="{E05F698F-1D70-4355-99A3-F61C01D331BF}" type="slidenum">
              <a:rPr lang="en-US">
                <a:solidFill>
                  <a:prstClr val="black"/>
                </a:solidFill>
              </a:rPr>
              <a:pPr/>
              <a:t>15</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r>
              <a:rPr lang="en-US" dirty="0" smtClean="0"/>
              <a:t>http://www.ti.com/lit/ds/symlink/sn65hvd255.pdf</a:t>
            </a:r>
          </a:p>
        </p:txBody>
      </p:sp>
      <p:sp>
        <p:nvSpPr>
          <p:cNvPr id="4" name="Slide Number Placeholder 3"/>
          <p:cNvSpPr>
            <a:spLocks noGrp="1"/>
          </p:cNvSpPr>
          <p:nvPr>
            <p:ph type="sldNum" sz="quarter" idx="10"/>
          </p:nvPr>
        </p:nvSpPr>
        <p:spPr/>
        <p:txBody>
          <a:bodyPr/>
          <a:lstStyle/>
          <a:p>
            <a:fld id="{4A49913B-457A-41F3-915E-0E2AD814CB9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38749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smtClean="0"/>
              <a:t>Click to edit Master subtitle style</a:t>
            </a:r>
            <a:endParaRPr lang="en-US"/>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smtClean="0"/>
              <a:t>Click icon to add picture</a:t>
            </a:r>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6" y="786351"/>
            <a:ext cx="8467725" cy="3709449"/>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Box 3"/>
          <p:cNvSpPr txBox="1"/>
          <p:nvPr userDrawn="1"/>
        </p:nvSpPr>
        <p:spPr>
          <a:xfrm>
            <a:off x="7383780" y="4495800"/>
            <a:ext cx="1356360" cy="200055"/>
          </a:xfrm>
          <a:prstGeom prst="rect">
            <a:avLst/>
          </a:prstGeom>
          <a:noFill/>
        </p:spPr>
        <p:txBody>
          <a:bodyPr wrap="square" rtlCol="0">
            <a:spAutoFit/>
          </a:bodyPr>
          <a:lstStyle/>
          <a:p>
            <a:pPr algn="r" fontAlgn="auto">
              <a:spcBef>
                <a:spcPts val="0"/>
              </a:spcBef>
              <a:spcAft>
                <a:spcPts val="0"/>
              </a:spcAft>
            </a:pPr>
            <a:fld id="{BDFF6C13-53C7-4FC0-91CA-ECB7403F99C5}" type="slidenum">
              <a:rPr lang="en-US" sz="700" smtClean="0">
                <a:solidFill>
                  <a:srgbClr val="000000"/>
                </a:solidFill>
                <a:latin typeface="Arial"/>
              </a:rPr>
              <a:pPr algn="r" fontAlgn="auto">
                <a:spcBef>
                  <a:spcPts val="0"/>
                </a:spcBef>
                <a:spcAft>
                  <a:spcPts val="0"/>
                </a:spcAft>
              </a:pPr>
              <a:t>‹#›</a:t>
            </a:fld>
            <a:endParaRPr lang="en-US" sz="700" dirty="0">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33376" y="889397"/>
            <a:ext cx="4157663" cy="351948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3438" y="889397"/>
            <a:ext cx="4157662" cy="35194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383780" y="4495800"/>
            <a:ext cx="1356360" cy="200055"/>
          </a:xfrm>
          <a:prstGeom prst="rect">
            <a:avLst/>
          </a:prstGeom>
          <a:noFill/>
        </p:spPr>
        <p:txBody>
          <a:bodyPr wrap="square" rtlCol="0">
            <a:spAutoFit/>
          </a:bodyPr>
          <a:lstStyle/>
          <a:p>
            <a:pPr algn="r" fontAlgn="auto">
              <a:spcBef>
                <a:spcPts val="0"/>
              </a:spcBef>
              <a:spcAft>
                <a:spcPts val="0"/>
              </a:spcAft>
            </a:pPr>
            <a:fld id="{BDFF6C13-53C7-4FC0-91CA-ECB7403F99C5}" type="slidenum">
              <a:rPr lang="en-US" sz="700" smtClean="0">
                <a:solidFill>
                  <a:srgbClr val="000000"/>
                </a:solidFill>
                <a:latin typeface="Arial"/>
              </a:rPr>
              <a:pPr algn="r" fontAlgn="auto">
                <a:spcBef>
                  <a:spcPts val="0"/>
                </a:spcBef>
                <a:spcAft>
                  <a:spcPts val="0"/>
                </a:spcAft>
              </a:pPr>
              <a:t>‹#›</a:t>
            </a:fld>
            <a:endParaRPr lang="en-US" sz="700" dirty="0">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p:nvPr userDrawn="1"/>
        </p:nvSpPr>
        <p:spPr>
          <a:xfrm>
            <a:off x="7383780" y="4495800"/>
            <a:ext cx="1356360" cy="200055"/>
          </a:xfrm>
          <a:prstGeom prst="rect">
            <a:avLst/>
          </a:prstGeom>
          <a:noFill/>
        </p:spPr>
        <p:txBody>
          <a:bodyPr wrap="square" rtlCol="0">
            <a:spAutoFit/>
          </a:bodyPr>
          <a:lstStyle/>
          <a:p>
            <a:pPr algn="r" fontAlgn="auto">
              <a:spcBef>
                <a:spcPts val="0"/>
              </a:spcBef>
              <a:spcAft>
                <a:spcPts val="0"/>
              </a:spcAft>
            </a:pPr>
            <a:fld id="{BDFF6C13-53C7-4FC0-91CA-ECB7403F99C5}" type="slidenum">
              <a:rPr lang="en-US" sz="700" smtClean="0">
                <a:solidFill>
                  <a:srgbClr val="000000"/>
                </a:solidFill>
                <a:latin typeface="Arial"/>
              </a:rPr>
              <a:pPr algn="r" fontAlgn="auto">
                <a:spcBef>
                  <a:spcPts val="0"/>
                </a:spcBef>
                <a:spcAft>
                  <a:spcPts val="0"/>
                </a:spcAft>
              </a:pPr>
              <a:t>‹#›</a:t>
            </a:fld>
            <a:endParaRPr lang="en-US" sz="700" dirty="0">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TextBox 2"/>
          <p:cNvSpPr txBox="1"/>
          <p:nvPr userDrawn="1"/>
        </p:nvSpPr>
        <p:spPr>
          <a:xfrm>
            <a:off x="7383780" y="4495800"/>
            <a:ext cx="1356360" cy="200055"/>
          </a:xfrm>
          <a:prstGeom prst="rect">
            <a:avLst/>
          </a:prstGeom>
          <a:noFill/>
        </p:spPr>
        <p:txBody>
          <a:bodyPr wrap="square" rtlCol="0">
            <a:spAutoFit/>
          </a:bodyPr>
          <a:lstStyle/>
          <a:p>
            <a:pPr algn="r" fontAlgn="auto">
              <a:spcBef>
                <a:spcPts val="0"/>
              </a:spcBef>
              <a:spcAft>
                <a:spcPts val="0"/>
              </a:spcAft>
            </a:pPr>
            <a:fld id="{BDFF6C13-53C7-4FC0-91CA-ECB7403F99C5}" type="slidenum">
              <a:rPr lang="en-US" sz="700" smtClean="0">
                <a:solidFill>
                  <a:srgbClr val="000000"/>
                </a:solidFill>
                <a:latin typeface="Arial"/>
              </a:rPr>
              <a:pPr algn="r" fontAlgn="auto">
                <a:spcBef>
                  <a:spcPts val="0"/>
                </a:spcBef>
                <a:spcAft>
                  <a:spcPts val="0"/>
                </a:spcAft>
              </a:pPr>
              <a:t>‹#›</a:t>
            </a:fld>
            <a:endParaRPr lang="en-US" sz="700" dirty="0">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088" y="11907"/>
            <a:ext cx="8458200" cy="435769"/>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33376" y="889398"/>
            <a:ext cx="4157663" cy="1702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889398"/>
            <a:ext cx="4157662" cy="1702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33376" y="2706291"/>
            <a:ext cx="4157663" cy="1702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3438" y="2706291"/>
            <a:ext cx="4157662" cy="1702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7383780" y="4495800"/>
            <a:ext cx="1356360" cy="200055"/>
          </a:xfrm>
          <a:prstGeom prst="rect">
            <a:avLst/>
          </a:prstGeom>
          <a:noFill/>
        </p:spPr>
        <p:txBody>
          <a:bodyPr wrap="square" rtlCol="0">
            <a:spAutoFit/>
          </a:bodyPr>
          <a:lstStyle/>
          <a:p>
            <a:pPr algn="r" fontAlgn="auto">
              <a:spcBef>
                <a:spcPts val="0"/>
              </a:spcBef>
              <a:spcAft>
                <a:spcPts val="0"/>
              </a:spcAft>
            </a:pPr>
            <a:fld id="{BDFF6C13-53C7-4FC0-91CA-ECB7403F99C5}" type="slidenum">
              <a:rPr lang="en-US" sz="700" smtClean="0">
                <a:solidFill>
                  <a:srgbClr val="000000"/>
                </a:solidFill>
                <a:latin typeface="Arial"/>
              </a:rPr>
              <a:pPr algn="r" fontAlgn="auto">
                <a:spcBef>
                  <a:spcPts val="0"/>
                </a:spcBef>
                <a:spcAft>
                  <a:spcPts val="0"/>
                </a:spcAft>
              </a:pPr>
              <a:t>‹#›</a:t>
            </a:fld>
            <a:endParaRPr lang="en-US" sz="700" dirty="0">
              <a:solidFill>
                <a:srgbClr val="000000"/>
              </a:solidFill>
              <a:latin typeface="Arial"/>
            </a:endParaRPr>
          </a:p>
        </p:txBody>
      </p:sp>
    </p:spTree>
    <p:extLst>
      <p:ext uri="{BB962C8B-B14F-4D97-AF65-F5344CB8AC3E}">
        <p14:creationId xmlns:p14="http://schemas.microsoft.com/office/powerpoint/2010/main" val="160177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smtClean="0"/>
              <a:t>Click to edit Master subtitle style</a:t>
            </a:r>
            <a:endParaRPr lang="en-US"/>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smtClean="0"/>
              <a:t>Click to edit Master subtitle style</a:t>
            </a:r>
            <a:endParaRPr lang="en-US"/>
          </a:p>
        </p:txBody>
      </p:sp>
      <p:sp>
        <p:nvSpPr>
          <p:cNvPr id="7" name="Rectangle 24"/>
          <p:cNvSpPr>
            <a:spLocks noGrp="1" noChangeArrowheads="1"/>
          </p:cNvSpPr>
          <p:nvPr>
            <p:ph type="sldNum" sz="quarter" idx="10"/>
          </p:nvPr>
        </p:nvSpPr>
        <p:spPr>
          <a:xfrm>
            <a:off x="6642100" y="4529137"/>
            <a:ext cx="2133600" cy="154782"/>
          </a:xfrm>
          <a:prstGeom prst="rect">
            <a:avLst/>
          </a:prstGeo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379426825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6" y="889397"/>
            <a:ext cx="4157663" cy="351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889397"/>
            <a:ext cx="4157662" cy="351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AF9900B-DB04-4156-AF35-25F5416CEC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859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6" y="786351"/>
            <a:ext cx="8467725" cy="3709449"/>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10"/>
          </p:nvPr>
        </p:nvSpPr>
        <p:spPr>
          <a:xfrm>
            <a:off x="8782050" y="4773613"/>
            <a:ext cx="349250" cy="274637"/>
          </a:xfrm>
        </p:spPr>
        <p:txBody>
          <a:bodyPr/>
          <a:lstStyle>
            <a:lvl1pPr>
              <a:defRPr sz="900"/>
            </a:lvl1pPr>
          </a:lstStyle>
          <a:p>
            <a:fld id="{69720692-2594-4EFF-AF71-E9D01968A664}"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6" y="786351"/>
            <a:ext cx="8467725" cy="3709449"/>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10"/>
          </p:nvPr>
        </p:nvSpPr>
        <p:spPr>
          <a:xfrm>
            <a:off x="8782050" y="4773613"/>
            <a:ext cx="349250" cy="274637"/>
          </a:xfrm>
        </p:spPr>
        <p:txBody>
          <a:bodyPr/>
          <a:lstStyle>
            <a:lvl1pPr>
              <a:defRPr sz="900"/>
            </a:lvl1pPr>
          </a:lstStyle>
          <a:p>
            <a:fld id="{69720692-2594-4EFF-AF71-E9D01968A664}"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6" y="786351"/>
            <a:ext cx="8467725" cy="3709449"/>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10"/>
          </p:nvPr>
        </p:nvSpPr>
        <p:spPr>
          <a:xfrm>
            <a:off x="8782050" y="4773613"/>
            <a:ext cx="349250" cy="274637"/>
          </a:xfrm>
        </p:spPr>
        <p:txBody>
          <a:bodyPr/>
          <a:lstStyle>
            <a:lvl1pPr>
              <a:defRPr sz="900"/>
            </a:lvl1pPr>
          </a:lstStyle>
          <a:p>
            <a:fld id="{69720692-2594-4EFF-AF71-E9D01968A664}"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xfrm>
            <a:off x="8782050" y="4773613"/>
            <a:ext cx="349250" cy="274637"/>
          </a:xfrm>
        </p:spPr>
        <p:txBody>
          <a:bodyPr/>
          <a:lstStyle>
            <a:lvl1pPr>
              <a:defRPr sz="900"/>
            </a:lvl1pPr>
          </a:lstStyle>
          <a:p>
            <a:fld id="{69720692-2594-4EFF-AF71-E9D01968A664}"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6" y="786351"/>
            <a:ext cx="8467725" cy="3709449"/>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10"/>
          </p:nvPr>
        </p:nvSpPr>
        <p:spPr>
          <a:xfrm>
            <a:off x="8782050" y="4773613"/>
            <a:ext cx="349250" cy="274637"/>
          </a:xfrm>
        </p:spPr>
        <p:txBody>
          <a:bodyPr/>
          <a:lstStyle>
            <a:lvl1pPr>
              <a:defRPr sz="900"/>
            </a:lvl1pPr>
          </a:lstStyle>
          <a:p>
            <a:fld id="{69720692-2594-4EFF-AF71-E9D01968A664}"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6" y="786351"/>
            <a:ext cx="8467725" cy="3709449"/>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10"/>
          </p:nvPr>
        </p:nvSpPr>
        <p:spPr>
          <a:xfrm>
            <a:off x="8782050" y="4773613"/>
            <a:ext cx="349250" cy="274637"/>
          </a:xfrm>
        </p:spPr>
        <p:txBody>
          <a:bodyPr/>
          <a:lstStyle>
            <a:lvl1pPr>
              <a:defRPr sz="900"/>
            </a:lvl1pPr>
          </a:lstStyle>
          <a:p>
            <a:fld id="{69720692-2594-4EFF-AF71-E9D01968A664}"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smtClean="0"/>
              <a:t>Click to edit Master subtitle style</a:t>
            </a:r>
            <a:endParaRPr lang="en-US"/>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smtClean="0"/>
              <a:t>Click to edit Master subtitle style</a:t>
            </a:r>
            <a:endParaRPr lang="en-US"/>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smtClean="0"/>
              <a:t>Click to edit Master subtitle style</a:t>
            </a:r>
            <a:endParaRPr lang="en-US"/>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grpSp>
        <p:nvGrpSpPr>
          <p:cNvPr id="16" name="Group 15"/>
          <p:cNvGrpSpPr/>
          <p:nvPr/>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22" name="Rectangle 21"/>
          <p:cNvSpPr/>
          <p:nvPr/>
        </p:nvSpPr>
        <p:spPr>
          <a:xfrm>
            <a:off x="41276" y="4736592"/>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028" name="Picture 8" descr="ti_logo_powerpoint_1_line.png"/>
          <p:cNvPicPr>
            <a:picLocks noChangeAspect="1"/>
          </p:cNvPicPr>
          <p:nvPr/>
        </p:nvPicPr>
        <p:blipFill>
          <a:blip r:embed="rId3" cstate="print"/>
          <a:srcRect/>
          <a:stretch>
            <a:fillRect/>
          </a:stretch>
        </p:blipFill>
        <p:spPr bwMode="auto">
          <a:xfrm>
            <a:off x="6858000" y="4830367"/>
            <a:ext cx="1692276" cy="173831"/>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6" y="794148"/>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4"/>
          </p:nvPr>
        </p:nvSpPr>
        <p:spPr>
          <a:xfrm>
            <a:off x="6553200" y="448151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9720692-2594-4EFF-AF71-E9D01968A664}" type="slidenum">
              <a:rPr lang="en-US" smtClean="0">
                <a:solidFill>
                  <a:srgbClr val="000000">
                    <a:tint val="75000"/>
                  </a:srgbClr>
                </a:solidFill>
                <a:latin typeface="Arial"/>
              </a:rPr>
              <a:pPr fontAlgn="auto">
                <a:spcBef>
                  <a:spcPts val="0"/>
                </a:spcBef>
                <a:spcAft>
                  <a:spcPts val="0"/>
                </a:spcAft>
              </a:pPr>
              <a:t>‹#›</a:t>
            </a:fld>
            <a:endParaRPr lang="en-US">
              <a:solidFill>
                <a:srgbClr val="000000">
                  <a:tint val="75000"/>
                </a:srgbClr>
              </a:solidFill>
              <a:latin typeface="Arial"/>
            </a:endParaRPr>
          </a:p>
        </p:txBody>
      </p:sp>
    </p:spTree>
    <p:extLst>
      <p:ext uri="{BB962C8B-B14F-4D97-AF65-F5344CB8AC3E}">
        <p14:creationId xmlns:p14="http://schemas.microsoft.com/office/powerpoint/2010/main" val="863853613"/>
      </p:ext>
    </p:extLst>
  </p:cSld>
  <p:clrMap bg1="lt1" tx1="dk1" bg2="lt2" tx2="dk2" accent1="accent1" accent2="accent2" accent3="accent3" accent4="accent4" accent5="accent5" accent6="accent6" hlink="hlink" folHlink="folHlink"/>
  <p:sldLayoutIdLst>
    <p:sldLayoutId id="2147483761" r:id="rId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auto">
              <a:spcBef>
                <a:spcPts val="0"/>
              </a:spcBef>
              <a:spcAft>
                <a:spcPts val="0"/>
              </a:spcAft>
            </a:pPr>
            <a:endParaRPr lang="en-US">
              <a:solidFill>
                <a:srgbClr val="FFFFFF"/>
              </a:solidFill>
            </a:endParaRPr>
          </a:p>
        </p:txBody>
      </p:sp>
      <p:sp>
        <p:nvSpPr>
          <p:cNvPr id="19" name="Rectangle 18"/>
          <p:cNvSpPr/>
          <p:nvPr/>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auto">
              <a:spcBef>
                <a:spcPts val="0"/>
              </a:spcBef>
              <a:spcAft>
                <a:spcPts val="0"/>
              </a:spcAft>
            </a:pPr>
            <a:endParaRPr lang="en-US">
              <a:solidFill>
                <a:srgbClr val="FFFFFF"/>
              </a:solidFill>
            </a:endParaRPr>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fontAlgn="auto">
              <a:spcBef>
                <a:spcPts val="0"/>
              </a:spcBef>
              <a:spcAft>
                <a:spcPts val="0"/>
              </a:spcAft>
              <a:defRPr/>
            </a:pPr>
            <a:fld id="{B6C70261-DCF8-4A97-9502-E8EEF2364CDE}" type="slidenum">
              <a:rPr lang="en-US">
                <a:solidFill>
                  <a:srgbClr val="000000"/>
                </a:solidFill>
                <a:latin typeface="Arial"/>
              </a:rPr>
              <a:pPr fontAlgn="auto">
                <a:spcBef>
                  <a:spcPts val="0"/>
                </a:spcBef>
                <a:spcAft>
                  <a:spcPts val="0"/>
                </a:spcAft>
                <a:defRPr/>
              </a:pPr>
              <a:t>‹#›</a:t>
            </a:fld>
            <a:endParaRPr lang="en-US">
              <a:solidFill>
                <a:srgbClr val="000000"/>
              </a:solidFill>
              <a:latin typeface="Arial"/>
            </a:endParaRPr>
          </a:p>
        </p:txBody>
      </p:sp>
      <p:grpSp>
        <p:nvGrpSpPr>
          <p:cNvPr id="16" name="Group 15"/>
          <p:cNvGrpSpPr/>
          <p:nvPr/>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316816873"/>
      </p:ext>
    </p:extLst>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22" name="Rectangle 21"/>
          <p:cNvSpPr/>
          <p:nvPr/>
        </p:nvSpPr>
        <p:spPr>
          <a:xfrm>
            <a:off x="1" y="4741069"/>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028" name="Picture 8" descr="ti_logo_powerpoint_1_line.png"/>
          <p:cNvPicPr>
            <a:picLocks noChangeAspect="1"/>
          </p:cNvPicPr>
          <p:nvPr/>
        </p:nvPicPr>
        <p:blipFill>
          <a:blip r:embed="rId8" cstate="print"/>
          <a:srcRect/>
          <a:stretch>
            <a:fillRect/>
          </a:stretch>
        </p:blipFill>
        <p:spPr bwMode="auto">
          <a:xfrm>
            <a:off x="6946900" y="4830367"/>
            <a:ext cx="1603376" cy="173831"/>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6" y="794148"/>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827335142"/>
      </p:ext>
    </p:extLst>
  </p:cSld>
  <p:clrMap bg1="lt1" tx1="dk1" bg2="lt2" tx2="dk2" accent1="accent1" accent2="accent2" accent3="accent3" accent4="accent4" accent5="accent5" accent6="accent6" hlink="hlink" folHlink="folHlink"/>
  <p:sldLayoutIdLst>
    <p:sldLayoutId id="2147483724" r:id="rId1"/>
    <p:sldLayoutId id="2147483727" r:id="rId2"/>
    <p:sldLayoutId id="2147483728" r:id="rId3"/>
    <p:sldLayoutId id="2147483729" r:id="rId4"/>
    <p:sldLayoutId id="2147483734" r:id="rId5"/>
    <p:sldLayoutId id="2147483749" r:id="rId6"/>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31775" y="106363"/>
            <a:ext cx="84582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333375" y="889000"/>
            <a:ext cx="846772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Rectangle 11"/>
          <p:cNvSpPr/>
          <p:nvPr/>
        </p:nvSpPr>
        <p:spPr>
          <a:xfrm>
            <a:off x="0"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p:cNvSpPr/>
          <p:nvPr/>
        </p:nvSpPr>
        <p:spPr>
          <a:xfrm>
            <a:off x="41275"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8198" name="Picture 8" descr="ti_logo_powerpoint_1_lin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5438" y="4830763"/>
            <a:ext cx="187483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p:cNvSpPr>
            <a:spLocks noGrp="1" noChangeArrowheads="1"/>
          </p:cNvSpPr>
          <p:nvPr>
            <p:ph type="sldNum" sz="quarter" idx="4"/>
          </p:nvPr>
        </p:nvSpPr>
        <p:spPr bwMode="auto">
          <a:xfrm>
            <a:off x="7000875" y="4859338"/>
            <a:ext cx="2133600" cy="153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cs typeface="+mn-cs"/>
              </a:defRPr>
            </a:lvl1pPr>
          </a:lstStyle>
          <a:p>
            <a:pPr fontAlgn="auto">
              <a:spcBef>
                <a:spcPts val="0"/>
              </a:spcBef>
              <a:spcAft>
                <a:spcPts val="0"/>
              </a:spcAft>
              <a:defRPr/>
            </a:pPr>
            <a:fld id="{15EBA899-B579-4CFA-A6C6-363B92070EE0}" type="slidenum">
              <a:rPr lang="en-US"/>
              <a:pPr fontAlgn="auto">
                <a:spcBef>
                  <a:spcPts val="0"/>
                </a:spcBef>
                <a:spcAft>
                  <a:spcPts val="0"/>
                </a:spcAft>
                <a:defRPr/>
              </a:pPr>
              <a:t>‹#›</a:t>
            </a:fld>
            <a:endParaRPr lang="en-US" dirty="0"/>
          </a:p>
        </p:txBody>
      </p:sp>
      <p:grpSp>
        <p:nvGrpSpPr>
          <p:cNvPr id="8200" name="Group 16"/>
          <p:cNvGrpSpPr>
            <a:grpSpLocks/>
          </p:cNvGrpSpPr>
          <p:nvPr/>
        </p:nvGrpSpPr>
        <p:grpSpPr bwMode="auto">
          <a:xfrm>
            <a:off x="-7938" y="4741863"/>
            <a:ext cx="8815388" cy="350837"/>
            <a:chOff x="-7620" y="6323077"/>
            <a:chExt cx="8814816" cy="466344"/>
          </a:xfrm>
        </p:grpSpPr>
        <p:cxnSp>
          <p:nvCxnSpPr>
            <p:cNvPr id="17" name="Straight Connector 1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userDrawn="1"/>
          </p:nvCxnSpPr>
          <p:spPr>
            <a:xfrm>
              <a:off x="-7620" y="6325186"/>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userDrawn="1"/>
          </p:nvCxnSpPr>
          <p:spPr>
            <a:xfrm rot="16200000">
              <a:off x="8570849" y="6556250"/>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20" name="Text Box 31"/>
          <p:cNvSpPr txBox="1">
            <a:spLocks noChangeArrowheads="1"/>
          </p:cNvSpPr>
          <p:nvPr/>
        </p:nvSpPr>
        <p:spPr bwMode="auto">
          <a:xfrm>
            <a:off x="3175" y="4859338"/>
            <a:ext cx="253365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en-US" sz="800" dirty="0" smtClean="0">
                <a:solidFill>
                  <a:srgbClr val="000000"/>
                </a:solidFill>
              </a:rPr>
              <a:t>TI Confidential – NDA Restrictions</a:t>
            </a:r>
          </a:p>
        </p:txBody>
      </p:sp>
    </p:spTree>
    <p:extLst>
      <p:ext uri="{BB962C8B-B14F-4D97-AF65-F5344CB8AC3E}">
        <p14:creationId xmlns:p14="http://schemas.microsoft.com/office/powerpoint/2010/main" val="2929708657"/>
      </p:ext>
    </p:extLst>
  </p:cSld>
  <p:clrMap bg1="lt1" tx1="dk1" bg2="lt2" tx2="dk2" accent1="accent1" accent2="accent2" accent3="accent3" accent4="accent4" accent5="accent5" accent6="accent6" hlink="hlink" folHlink="folHlink"/>
  <p:transition advClick="0"/>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74675" indent="-233363" algn="l" rtl="0" eaLnBrk="0" fontAlgn="base" hangingPunct="0">
        <a:spcBef>
          <a:spcPct val="20000"/>
        </a:spcBef>
        <a:spcAft>
          <a:spcPct val="0"/>
        </a:spcAft>
        <a:buChar char="–"/>
        <a:defRPr sz="2000">
          <a:solidFill>
            <a:schemeClr val="tx1"/>
          </a:solidFill>
          <a:latin typeface="+mn-lt"/>
        </a:defRPr>
      </a:lvl2pPr>
      <a:lvl3pPr marL="854075" indent="-165100" algn="l" rtl="0" eaLnBrk="0" fontAlgn="base" hangingPunct="0">
        <a:spcBef>
          <a:spcPct val="20000"/>
        </a:spcBef>
        <a:spcAft>
          <a:spcPct val="0"/>
        </a:spcAft>
        <a:buChar char="•"/>
        <a:defRPr>
          <a:solidFill>
            <a:schemeClr val="tx1"/>
          </a:solidFill>
          <a:latin typeface="+mn-lt"/>
        </a:defRPr>
      </a:lvl3pPr>
      <a:lvl4pPr marL="1201738" indent="-233363" algn="l" rtl="0" eaLnBrk="0" fontAlgn="base" hangingPunct="0">
        <a:spcBef>
          <a:spcPct val="20000"/>
        </a:spcBef>
        <a:spcAft>
          <a:spcPct val="0"/>
        </a:spcAft>
        <a:buChar char="–"/>
        <a:defRPr sz="1600">
          <a:solidFill>
            <a:schemeClr val="tx1"/>
          </a:solidFill>
          <a:latin typeface="+mn-lt"/>
        </a:defRPr>
      </a:lvl4pPr>
      <a:lvl5pPr marL="1489075" indent="-173038" algn="l" rtl="0" eaLnBrk="0" fontAlgn="base" hangingPunct="0">
        <a:spcBef>
          <a:spcPct val="20000"/>
        </a:spcBef>
        <a:spcAft>
          <a:spcPct val="0"/>
        </a:spcAft>
        <a:buChar char="»"/>
        <a:defRPr sz="1400">
          <a:solidFill>
            <a:schemeClr val="tx1"/>
          </a:solidFill>
          <a:latin typeface="+mn-lt"/>
        </a:defRPr>
      </a:lvl5pPr>
      <a:lvl6pPr marL="1946275" indent="-173038" algn="l" rtl="0" fontAlgn="base">
        <a:spcBef>
          <a:spcPct val="20000"/>
        </a:spcBef>
        <a:spcAft>
          <a:spcPct val="0"/>
        </a:spcAft>
        <a:buChar char="»"/>
        <a:defRPr sz="1400">
          <a:solidFill>
            <a:schemeClr val="tx1"/>
          </a:solidFill>
          <a:latin typeface="+mn-lt"/>
        </a:defRPr>
      </a:lvl6pPr>
      <a:lvl7pPr marL="2403475" indent="-173038" algn="l" rtl="0" fontAlgn="base">
        <a:spcBef>
          <a:spcPct val="20000"/>
        </a:spcBef>
        <a:spcAft>
          <a:spcPct val="0"/>
        </a:spcAft>
        <a:buChar char="»"/>
        <a:defRPr sz="1400">
          <a:solidFill>
            <a:schemeClr val="tx1"/>
          </a:solidFill>
          <a:latin typeface="+mn-lt"/>
        </a:defRPr>
      </a:lvl7pPr>
      <a:lvl8pPr marL="2860675" indent="-173038" algn="l" rtl="0" fontAlgn="base">
        <a:spcBef>
          <a:spcPct val="20000"/>
        </a:spcBef>
        <a:spcAft>
          <a:spcPct val="0"/>
        </a:spcAft>
        <a:buChar char="»"/>
        <a:defRPr sz="1400">
          <a:solidFill>
            <a:schemeClr val="tx1"/>
          </a:solidFill>
          <a:latin typeface="+mn-lt"/>
        </a:defRPr>
      </a:lvl8pPr>
      <a:lvl9pPr marL="3317875" indent="-173038"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1028" name="Picture 8" descr="ti_logo_powerpoint_1_line.png"/>
          <p:cNvPicPr>
            <a:picLocks noChangeAspect="1"/>
          </p:cNvPicPr>
          <p:nvPr/>
        </p:nvPicPr>
        <p:blipFill>
          <a:blip r:embed="rId3" cstate="print"/>
          <a:srcRect/>
          <a:stretch>
            <a:fillRect/>
          </a:stretch>
        </p:blipFill>
        <p:spPr bwMode="auto">
          <a:xfrm>
            <a:off x="6675439" y="4830367"/>
            <a:ext cx="1874837" cy="173831"/>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4964" y="720329"/>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642100" y="4537473"/>
            <a:ext cx="2133600" cy="1547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Arial" charset="0"/>
                <a:cs typeface="+mn-cs"/>
              </a:defRPr>
            </a:lvl1pPr>
          </a:lstStyle>
          <a:p>
            <a:pPr fontAlgn="auto">
              <a:spcBef>
                <a:spcPts val="0"/>
              </a:spcBef>
              <a:spcAft>
                <a:spcPts val="0"/>
              </a:spcAft>
              <a:defRPr/>
            </a:pPr>
            <a:fld id="{6B9F9190-C7DB-43A0-8767-E3C46D49E7AD}" type="slidenum">
              <a:rPr lang="en-US">
                <a:solidFill>
                  <a:srgbClr val="000000"/>
                </a:solidFill>
              </a:rPr>
              <a:pPr fontAlgn="auto">
                <a:spcBef>
                  <a:spcPts val="0"/>
                </a:spcBef>
                <a:spcAft>
                  <a:spcPts val="0"/>
                </a:spcAft>
                <a:defRPr/>
              </a:pPr>
              <a:t>‹#›</a:t>
            </a:fld>
            <a:endParaRPr lang="en-US">
              <a:solidFill>
                <a:srgbClr val="000000"/>
              </a:solidFill>
            </a:endParaRPr>
          </a:p>
        </p:txBody>
      </p:sp>
      <p:grpSp>
        <p:nvGrpSpPr>
          <p:cNvPr id="1032" name="Group 16"/>
          <p:cNvGrpSpPr>
            <a:grpSpLocks/>
          </p:cNvGrpSpPr>
          <p:nvPr/>
        </p:nvGrpSpPr>
        <p:grpSpPr bwMode="auto">
          <a:xfrm>
            <a:off x="-7938" y="4742260"/>
            <a:ext cx="8815388" cy="350044"/>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7" name="Text Box 31"/>
          <p:cNvSpPr txBox="1">
            <a:spLocks noChangeArrowheads="1"/>
          </p:cNvSpPr>
          <p:nvPr/>
        </p:nvSpPr>
        <p:spPr bwMode="auto">
          <a:xfrm>
            <a:off x="314325" y="4529138"/>
            <a:ext cx="2533650" cy="215444"/>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800" dirty="0">
                <a:solidFill>
                  <a:srgbClr val="000000"/>
                </a:solidFill>
                <a:latin typeface="Arial"/>
                <a:cs typeface="Arial" pitchFamily="34" charset="0"/>
              </a:rPr>
              <a:t>TI Confidential – NDA Restrictions</a:t>
            </a:r>
          </a:p>
        </p:txBody>
      </p:sp>
    </p:spTree>
    <p:extLst>
      <p:ext uri="{BB962C8B-B14F-4D97-AF65-F5344CB8AC3E}">
        <p14:creationId xmlns:p14="http://schemas.microsoft.com/office/powerpoint/2010/main" val="327516747"/>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lr>
          <a:srgbClr val="A60000"/>
        </a:buClr>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lr>
          <a:srgbClr val="A60000"/>
        </a:buClr>
        <a:buChar char="–"/>
        <a:defRPr>
          <a:solidFill>
            <a:schemeClr val="tx1"/>
          </a:solidFill>
          <a:latin typeface="+mn-lt"/>
        </a:defRPr>
      </a:lvl2pPr>
      <a:lvl3pPr marL="854075" indent="-165100" algn="l" rtl="0" eaLnBrk="0" fontAlgn="base" hangingPunct="0">
        <a:spcBef>
          <a:spcPct val="15000"/>
        </a:spcBef>
        <a:spcAft>
          <a:spcPct val="0"/>
        </a:spcAft>
        <a:buClr>
          <a:srgbClr val="A60000"/>
        </a:buClr>
        <a:buChar char="•"/>
        <a:defRPr>
          <a:solidFill>
            <a:schemeClr val="tx1"/>
          </a:solidFill>
          <a:latin typeface="+mn-lt"/>
        </a:defRPr>
      </a:lvl3pPr>
      <a:lvl4pPr marL="1201738" indent="-233363" algn="l" rtl="0" eaLnBrk="0" fontAlgn="base" hangingPunct="0">
        <a:spcBef>
          <a:spcPct val="5000"/>
        </a:spcBef>
        <a:spcAft>
          <a:spcPct val="0"/>
        </a:spcAft>
        <a:buClr>
          <a:srgbClr val="A60000"/>
        </a:buClr>
        <a:buChar char="–"/>
        <a:defRPr>
          <a:solidFill>
            <a:schemeClr val="tx1"/>
          </a:solidFill>
          <a:latin typeface="+mn-lt"/>
        </a:defRPr>
      </a:lvl4pPr>
      <a:lvl5pPr marL="1489075" indent="-173038" algn="l" rtl="0" eaLnBrk="0" fontAlgn="base" hangingPunct="0">
        <a:spcBef>
          <a:spcPct val="0"/>
        </a:spcBef>
        <a:spcAft>
          <a:spcPct val="0"/>
        </a:spcAft>
        <a:buClr>
          <a:srgbClr val="A60000"/>
        </a:buClr>
        <a:buChar char="»"/>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22" name="Rectangle 21"/>
          <p:cNvSpPr/>
          <p:nvPr/>
        </p:nvSpPr>
        <p:spPr>
          <a:xfrm>
            <a:off x="41276" y="4736592"/>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028" name="Picture 8" descr="ti_logo_powerpoint_1_line.png"/>
          <p:cNvPicPr>
            <a:picLocks noChangeAspect="1"/>
          </p:cNvPicPr>
          <p:nvPr/>
        </p:nvPicPr>
        <p:blipFill>
          <a:blip r:embed="rId3" cstate="print"/>
          <a:srcRect/>
          <a:stretch>
            <a:fillRect/>
          </a:stretch>
        </p:blipFill>
        <p:spPr bwMode="auto">
          <a:xfrm>
            <a:off x="6858000" y="4830367"/>
            <a:ext cx="1692276" cy="173831"/>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6" y="794148"/>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4"/>
          </p:nvPr>
        </p:nvSpPr>
        <p:spPr>
          <a:xfrm>
            <a:off x="6553200" y="448151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9720692-2594-4EFF-AF71-E9D01968A664}" type="slidenum">
              <a:rPr lang="en-US" smtClean="0">
                <a:solidFill>
                  <a:srgbClr val="000000">
                    <a:tint val="75000"/>
                  </a:srgbClr>
                </a:solidFill>
                <a:latin typeface="Arial"/>
              </a:rPr>
              <a:pPr fontAlgn="auto">
                <a:spcBef>
                  <a:spcPts val="0"/>
                </a:spcBef>
                <a:spcAft>
                  <a:spcPts val="0"/>
                </a:spcAft>
              </a:pPr>
              <a:t>‹#›</a:t>
            </a:fld>
            <a:endParaRPr lang="en-US">
              <a:solidFill>
                <a:srgbClr val="000000">
                  <a:tint val="75000"/>
                </a:srgbClr>
              </a:solidFill>
              <a:latin typeface="Arial"/>
            </a:endParaRPr>
          </a:p>
        </p:txBody>
      </p:sp>
    </p:spTree>
    <p:extLst>
      <p:ext uri="{BB962C8B-B14F-4D97-AF65-F5344CB8AC3E}">
        <p14:creationId xmlns:p14="http://schemas.microsoft.com/office/powerpoint/2010/main" val="2753978165"/>
      </p:ext>
    </p:extLst>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22" name="Rectangle 21"/>
          <p:cNvSpPr/>
          <p:nvPr/>
        </p:nvSpPr>
        <p:spPr>
          <a:xfrm>
            <a:off x="41276" y="4736592"/>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028" name="Picture 8" descr="ti_logo_powerpoint_1_line.png"/>
          <p:cNvPicPr>
            <a:picLocks noChangeAspect="1"/>
          </p:cNvPicPr>
          <p:nvPr/>
        </p:nvPicPr>
        <p:blipFill>
          <a:blip r:embed="rId3" cstate="print"/>
          <a:srcRect/>
          <a:stretch>
            <a:fillRect/>
          </a:stretch>
        </p:blipFill>
        <p:spPr bwMode="auto">
          <a:xfrm>
            <a:off x="6858000" y="4830367"/>
            <a:ext cx="1692276" cy="173831"/>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6" y="794148"/>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4"/>
          </p:nvPr>
        </p:nvSpPr>
        <p:spPr>
          <a:xfrm>
            <a:off x="6553200" y="448151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9720692-2594-4EFF-AF71-E9D01968A664}" type="slidenum">
              <a:rPr lang="en-US" smtClean="0">
                <a:solidFill>
                  <a:srgbClr val="000000">
                    <a:tint val="75000"/>
                  </a:srgbClr>
                </a:solidFill>
                <a:latin typeface="Arial"/>
              </a:rPr>
              <a:pPr fontAlgn="auto">
                <a:spcBef>
                  <a:spcPts val="0"/>
                </a:spcBef>
                <a:spcAft>
                  <a:spcPts val="0"/>
                </a:spcAft>
              </a:pPr>
              <a:t>‹#›</a:t>
            </a:fld>
            <a:endParaRPr lang="en-US">
              <a:solidFill>
                <a:srgbClr val="000000">
                  <a:tint val="75000"/>
                </a:srgbClr>
              </a:solidFill>
              <a:latin typeface="Arial"/>
            </a:endParaRPr>
          </a:p>
        </p:txBody>
      </p:sp>
    </p:spTree>
    <p:extLst>
      <p:ext uri="{BB962C8B-B14F-4D97-AF65-F5344CB8AC3E}">
        <p14:creationId xmlns:p14="http://schemas.microsoft.com/office/powerpoint/2010/main" val="2127039585"/>
      </p:ext>
    </p:extLst>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22" name="Rectangle 21"/>
          <p:cNvSpPr/>
          <p:nvPr/>
        </p:nvSpPr>
        <p:spPr>
          <a:xfrm>
            <a:off x="41276" y="4736592"/>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028" name="Picture 8" descr="ti_logo_powerpoint_1_line.png"/>
          <p:cNvPicPr>
            <a:picLocks noChangeAspect="1"/>
          </p:cNvPicPr>
          <p:nvPr/>
        </p:nvPicPr>
        <p:blipFill>
          <a:blip r:embed="rId3" cstate="print"/>
          <a:srcRect/>
          <a:stretch>
            <a:fillRect/>
          </a:stretch>
        </p:blipFill>
        <p:spPr bwMode="auto">
          <a:xfrm>
            <a:off x="6858000" y="4830367"/>
            <a:ext cx="1692276" cy="173831"/>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6" y="794148"/>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4"/>
          </p:nvPr>
        </p:nvSpPr>
        <p:spPr>
          <a:xfrm>
            <a:off x="6553200" y="448151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9720692-2594-4EFF-AF71-E9D01968A664}" type="slidenum">
              <a:rPr lang="en-US" smtClean="0">
                <a:solidFill>
                  <a:srgbClr val="000000">
                    <a:tint val="75000"/>
                  </a:srgbClr>
                </a:solidFill>
                <a:latin typeface="Arial"/>
              </a:rPr>
              <a:pPr fontAlgn="auto">
                <a:spcBef>
                  <a:spcPts val="0"/>
                </a:spcBef>
                <a:spcAft>
                  <a:spcPts val="0"/>
                </a:spcAft>
              </a:pPr>
              <a:t>‹#›</a:t>
            </a:fld>
            <a:endParaRPr lang="en-US">
              <a:solidFill>
                <a:srgbClr val="000000">
                  <a:tint val="75000"/>
                </a:srgbClr>
              </a:solidFill>
              <a:latin typeface="Arial"/>
            </a:endParaRPr>
          </a:p>
        </p:txBody>
      </p:sp>
    </p:spTree>
    <p:extLst>
      <p:ext uri="{BB962C8B-B14F-4D97-AF65-F5344CB8AC3E}">
        <p14:creationId xmlns:p14="http://schemas.microsoft.com/office/powerpoint/2010/main" val="4168517808"/>
      </p:ext>
    </p:extLst>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22" name="Rectangle 21"/>
          <p:cNvSpPr/>
          <p:nvPr/>
        </p:nvSpPr>
        <p:spPr>
          <a:xfrm>
            <a:off x="41276" y="4736592"/>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028" name="Picture 8" descr="ti_logo_powerpoint_1_line.png"/>
          <p:cNvPicPr>
            <a:picLocks noChangeAspect="1"/>
          </p:cNvPicPr>
          <p:nvPr/>
        </p:nvPicPr>
        <p:blipFill>
          <a:blip r:embed="rId3" cstate="print"/>
          <a:srcRect/>
          <a:stretch>
            <a:fillRect/>
          </a:stretch>
        </p:blipFill>
        <p:spPr bwMode="auto">
          <a:xfrm>
            <a:off x="6858000" y="4830367"/>
            <a:ext cx="1692276" cy="173831"/>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6" y="794148"/>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4"/>
          </p:nvPr>
        </p:nvSpPr>
        <p:spPr>
          <a:xfrm>
            <a:off x="6553200" y="448151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9720692-2594-4EFF-AF71-E9D01968A664}" type="slidenum">
              <a:rPr lang="en-US" smtClean="0">
                <a:solidFill>
                  <a:srgbClr val="000000">
                    <a:tint val="75000"/>
                  </a:srgbClr>
                </a:solidFill>
                <a:latin typeface="Arial"/>
              </a:rPr>
              <a:pPr fontAlgn="auto">
                <a:spcBef>
                  <a:spcPts val="0"/>
                </a:spcBef>
                <a:spcAft>
                  <a:spcPts val="0"/>
                </a:spcAft>
              </a:pPr>
              <a:t>‹#›</a:t>
            </a:fld>
            <a:endParaRPr lang="en-US">
              <a:solidFill>
                <a:srgbClr val="000000">
                  <a:tint val="75000"/>
                </a:srgbClr>
              </a:solidFill>
              <a:latin typeface="Arial"/>
            </a:endParaRPr>
          </a:p>
        </p:txBody>
      </p:sp>
    </p:spTree>
    <p:extLst>
      <p:ext uri="{BB962C8B-B14F-4D97-AF65-F5344CB8AC3E}">
        <p14:creationId xmlns:p14="http://schemas.microsoft.com/office/powerpoint/2010/main" val="3932245200"/>
      </p:ext>
    </p:extLst>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solidFill>
                <a:srgbClr val="FFFFFF"/>
              </a:solidFill>
            </a:endParaRPr>
          </a:p>
        </p:txBody>
      </p:sp>
      <p:sp>
        <p:nvSpPr>
          <p:cNvPr id="22" name="Rectangle 21"/>
          <p:cNvSpPr/>
          <p:nvPr/>
        </p:nvSpPr>
        <p:spPr>
          <a:xfrm>
            <a:off x="41276" y="4736592"/>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028" name="Picture 8" descr="ti_logo_powerpoint_1_line.png"/>
          <p:cNvPicPr>
            <a:picLocks noChangeAspect="1"/>
          </p:cNvPicPr>
          <p:nvPr/>
        </p:nvPicPr>
        <p:blipFill>
          <a:blip r:embed="rId3" cstate="print"/>
          <a:srcRect/>
          <a:stretch>
            <a:fillRect/>
          </a:stretch>
        </p:blipFill>
        <p:spPr bwMode="auto">
          <a:xfrm>
            <a:off x="6858000" y="4830367"/>
            <a:ext cx="1692276" cy="173831"/>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6" y="794148"/>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4"/>
          </p:nvPr>
        </p:nvSpPr>
        <p:spPr>
          <a:xfrm>
            <a:off x="6553200" y="448151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9720692-2594-4EFF-AF71-E9D01968A664}" type="slidenum">
              <a:rPr lang="en-US" smtClean="0">
                <a:solidFill>
                  <a:srgbClr val="000000">
                    <a:tint val="75000"/>
                  </a:srgbClr>
                </a:solidFill>
                <a:latin typeface="Arial"/>
              </a:rPr>
              <a:pPr fontAlgn="auto">
                <a:spcBef>
                  <a:spcPts val="0"/>
                </a:spcBef>
                <a:spcAft>
                  <a:spcPts val="0"/>
                </a:spcAft>
              </a:pPr>
              <a:t>‹#›</a:t>
            </a:fld>
            <a:endParaRPr lang="en-US">
              <a:solidFill>
                <a:srgbClr val="000000">
                  <a:tint val="75000"/>
                </a:srgbClr>
              </a:solidFill>
              <a:latin typeface="Arial"/>
            </a:endParaRPr>
          </a:p>
        </p:txBody>
      </p:sp>
    </p:spTree>
    <p:extLst>
      <p:ext uri="{BB962C8B-B14F-4D97-AF65-F5344CB8AC3E}">
        <p14:creationId xmlns:p14="http://schemas.microsoft.com/office/powerpoint/2010/main" val="1355245338"/>
      </p:ext>
    </p:extLst>
  </p:cSld>
  <p:clrMap bg1="lt1" tx1="dk1" bg2="lt2" tx2="dk2" accent1="accent1" accent2="accent2" accent3="accent3" accent4="accent4" accent5="accent5" accent6="accent6" hlink="hlink" folHlink="folHlink"/>
  <p:sldLayoutIdLst>
    <p:sldLayoutId id="2147483759" r:id="rId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UpdateInfo/_rels/slideUpdateInfo1.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10.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11.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12.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13.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14.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15.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16.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17.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18.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19.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0.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1.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2.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3.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4.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5.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6.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7.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8.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29.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0.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1.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2.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3.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4.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5.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6.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7.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8.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39.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4.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5.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6.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7.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8.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_rels/slideUpdateInfo9.xml.rels><?xml version="1.0" encoding="UTF-8" standalone="yes"?>
<Relationships xmlns="http://schemas.openxmlformats.org/package/2006/relationships"><Relationship Id="rId1" Type="http://schemas.openxmlformats.org/officeDocument/2006/relationships/slideUpdateUrl" Target="https://sps09.itg.ti.com/sites/trx/trxbdm/Strategy%20Slide%20Library" TargetMode="External"/></Relationships>
</file>

<file path=ppt/slideUpdateInfo/slideUpdateInfo1.xml><?xml version="1.0" encoding="utf-8"?>
<p:sldSyncPr xmlns:a="http://schemas.openxmlformats.org/drawingml/2006/main" xmlns:r="http://schemas.openxmlformats.org/officeDocument/2006/relationships" xmlns:p="http://schemas.openxmlformats.org/presentationml/2006/main" serverSldId="240" serverSldModifiedTime="2017-06-26T17:38:50" clientInsertedTime="2017-07-21T21:29:27.984"/>
</file>

<file path=ppt/slideUpdateInfo/slideUpdateInfo10.xml><?xml version="1.0" encoding="utf-8"?>
<p:sldSyncPr xmlns:a="http://schemas.openxmlformats.org/drawingml/2006/main" xmlns:r="http://schemas.openxmlformats.org/officeDocument/2006/relationships" xmlns:p="http://schemas.openxmlformats.org/presentationml/2006/main" serverSldId="349" serverSldModifiedTime="2017-07-21T21:24:36" clientInsertedTime="2017-07-21T21:29:28.452"/>
</file>

<file path=ppt/slideUpdateInfo/slideUpdateInfo11.xml><?xml version="1.0" encoding="utf-8"?>
<p:sldSyncPr xmlns:a="http://schemas.openxmlformats.org/drawingml/2006/main" xmlns:r="http://schemas.openxmlformats.org/officeDocument/2006/relationships" xmlns:p="http://schemas.openxmlformats.org/presentationml/2006/main" serverSldId="350" serverSldModifiedTime="2017-07-21T21:22:50" clientInsertedTime="2017-07-21T21:29:27.500"/>
</file>

<file path=ppt/slideUpdateInfo/slideUpdateInfo12.xml><?xml version="1.0" encoding="utf-8"?>
<p:sldSyncPr xmlns:a="http://schemas.openxmlformats.org/drawingml/2006/main" xmlns:r="http://schemas.openxmlformats.org/officeDocument/2006/relationships" xmlns:p="http://schemas.openxmlformats.org/presentationml/2006/main" serverSldId="70" serverSldModifiedTime="2017-03-24T14:02:25" clientInsertedTime="2017-06-09T19:52:19.872"/>
</file>

<file path=ppt/slideUpdateInfo/slideUpdateInfo13.xml><?xml version="1.0" encoding="utf-8"?>
<p:sldSyncPr xmlns:a="http://schemas.openxmlformats.org/drawingml/2006/main" xmlns:r="http://schemas.openxmlformats.org/officeDocument/2006/relationships" xmlns:p="http://schemas.openxmlformats.org/presentationml/2006/main" serverSldId="122" serverSldModifiedTime="2017-03-24T14:40:52" clientInsertedTime="2017-06-09T19:52:17.621"/>
</file>

<file path=ppt/slideUpdateInfo/slideUpdateInfo14.xml><?xml version="1.0" encoding="utf-8"?>
<p:sldSyncPr xmlns:a="http://schemas.openxmlformats.org/drawingml/2006/main" xmlns:r="http://schemas.openxmlformats.org/officeDocument/2006/relationships" xmlns:p="http://schemas.openxmlformats.org/presentationml/2006/main" serverSldId="80" serverSldModifiedTime="2017-03-24T14:04:53" clientInsertedTime="2017-06-09T19:52:20.387"/>
</file>

<file path=ppt/slideUpdateInfo/slideUpdateInfo15.xml><?xml version="1.0" encoding="utf-8"?>
<p:sldSyncPr xmlns:a="http://schemas.openxmlformats.org/drawingml/2006/main" xmlns:r="http://schemas.openxmlformats.org/officeDocument/2006/relationships" xmlns:p="http://schemas.openxmlformats.org/presentationml/2006/main" serverSldId="123" serverSldModifiedTime="2017-03-24T14:38:57" clientInsertedTime="2017-06-09T19:52:16.613"/>
</file>

<file path=ppt/slideUpdateInfo/slideUpdateInfo16.xml><?xml version="1.0" encoding="utf-8"?>
<p:sldSyncPr xmlns:a="http://schemas.openxmlformats.org/drawingml/2006/main" xmlns:r="http://schemas.openxmlformats.org/officeDocument/2006/relationships" xmlns:p="http://schemas.openxmlformats.org/presentationml/2006/main" serverSldId="120" serverSldModifiedTime="2017-03-24T14:40:16" clientInsertedTime="2017-06-09T19:52:17.059"/>
</file>

<file path=ppt/slideUpdateInfo/slideUpdateInfo17.xml><?xml version="1.0" encoding="utf-8"?>
<p:sldSyncPr xmlns:a="http://schemas.openxmlformats.org/drawingml/2006/main" xmlns:r="http://schemas.openxmlformats.org/officeDocument/2006/relationships" xmlns:p="http://schemas.openxmlformats.org/presentationml/2006/main" serverSldId="51" serverSldModifiedTime="2017-03-24T13:38:02" clientInsertedTime="2017-06-09T19:52:05.596"/>
</file>

<file path=ppt/slideUpdateInfo/slideUpdateInfo18.xml><?xml version="1.0" encoding="utf-8"?>
<p:sldSyncPr xmlns:a="http://schemas.openxmlformats.org/drawingml/2006/main" xmlns:r="http://schemas.openxmlformats.org/officeDocument/2006/relationships" xmlns:p="http://schemas.openxmlformats.org/presentationml/2006/main" serverSldId="12" serverSldModifiedTime="2017-03-24T13:33:34" clientInsertedTime="2017-06-09T19:52:15.190"/>
</file>

<file path=ppt/slideUpdateInfo/slideUpdateInfo19.xml><?xml version="1.0" encoding="utf-8"?>
<p:sldSyncPr xmlns:a="http://schemas.openxmlformats.org/drawingml/2006/main" xmlns:r="http://schemas.openxmlformats.org/officeDocument/2006/relationships" xmlns:p="http://schemas.openxmlformats.org/presentationml/2006/main" serverSldId="22" serverSldModifiedTime="2017-03-24T13:33:12" clientInsertedTime="2017-06-09T19:52:15.689"/>
</file>

<file path=ppt/slideUpdateInfo/slideUpdateInfo2.xml><?xml version="1.0" encoding="utf-8"?>
<p:sldSyncPr xmlns:a="http://schemas.openxmlformats.org/drawingml/2006/main" xmlns:r="http://schemas.openxmlformats.org/officeDocument/2006/relationships" xmlns:p="http://schemas.openxmlformats.org/presentationml/2006/main" serverSldId="15" serverSldModifiedTime="2017-03-24T13:30:47" clientInsertedTime="2017-06-09T19:52:16.128"/>
</file>

<file path=ppt/slideUpdateInfo/slideUpdateInfo20.xml><?xml version="1.0" encoding="utf-8"?>
<p:sldSyncPr xmlns:a="http://schemas.openxmlformats.org/drawingml/2006/main" xmlns:r="http://schemas.openxmlformats.org/officeDocument/2006/relationships" xmlns:p="http://schemas.openxmlformats.org/presentationml/2006/main" serverSldId="16" serverSldModifiedTime="2017-03-24T13:32:48" clientInsertedTime="2017-06-09T19:52:14.112"/>
</file>

<file path=ppt/slideUpdateInfo/slideUpdateInfo21.xml><?xml version="1.0" encoding="utf-8"?>
<p:sldSyncPr xmlns:a="http://schemas.openxmlformats.org/drawingml/2006/main" xmlns:r="http://schemas.openxmlformats.org/officeDocument/2006/relationships" xmlns:p="http://schemas.openxmlformats.org/presentationml/2006/main" serverSldId="68" serverSldModifiedTime="2017-03-24T14:06:32" clientInsertedTime="2017-06-09T19:52:20.872"/>
</file>

<file path=ppt/slideUpdateInfo/slideUpdateInfo22.xml><?xml version="1.0" encoding="utf-8"?>
<p:sldSyncPr xmlns:a="http://schemas.openxmlformats.org/drawingml/2006/main" xmlns:r="http://schemas.openxmlformats.org/officeDocument/2006/relationships" xmlns:p="http://schemas.openxmlformats.org/presentationml/2006/main" serverSldId="76" serverSldModifiedTime="2017-03-24T14:32:18" clientInsertedTime="2017-06-09T19:52:21.401"/>
</file>

<file path=ppt/slideUpdateInfo/slideUpdateInfo23.xml><?xml version="1.0" encoding="utf-8"?>
<p:sldSyncPr xmlns:a="http://schemas.openxmlformats.org/drawingml/2006/main" xmlns:r="http://schemas.openxmlformats.org/officeDocument/2006/relationships" xmlns:p="http://schemas.openxmlformats.org/presentationml/2006/main" serverSldId="81" serverSldModifiedTime="2017-03-24T14:01:06" clientInsertedTime="2017-06-09T19:52:19.326"/>
</file>

<file path=ppt/slideUpdateInfo/slideUpdateInfo24.xml><?xml version="1.0" encoding="utf-8"?>
<p:sldSyncPr xmlns:a="http://schemas.openxmlformats.org/drawingml/2006/main" xmlns:r="http://schemas.openxmlformats.org/officeDocument/2006/relationships" xmlns:p="http://schemas.openxmlformats.org/presentationml/2006/main" serverSldId="121" serverSldModifiedTime="2017-03-24T14:42:08" clientInsertedTime="2017-06-09T19:51:56.663"/>
</file>

<file path=ppt/slideUpdateInfo/slideUpdateInfo25.xml><?xml version="1.0" encoding="utf-8"?>
<p:sldSyncPr xmlns:a="http://schemas.openxmlformats.org/drawingml/2006/main" xmlns:r="http://schemas.openxmlformats.org/officeDocument/2006/relationships" xmlns:p="http://schemas.openxmlformats.org/presentationml/2006/main" serverSldId="71" serverSldModifiedTime="2017-03-24T14:33:46" clientInsertedTime="2017-06-09T19:52:21.871"/>
</file>

<file path=ppt/slideUpdateInfo/slideUpdateInfo26.xml><?xml version="1.0" encoding="utf-8"?>
<p:sldSyncPr xmlns:a="http://schemas.openxmlformats.org/drawingml/2006/main" xmlns:r="http://schemas.openxmlformats.org/officeDocument/2006/relationships" xmlns:p="http://schemas.openxmlformats.org/presentationml/2006/main" serverSldId="73" serverSldModifiedTime="2017-03-24T13:55:52" clientInsertedTime="2017-06-09T19:52:18.813"/>
</file>

<file path=ppt/slideUpdateInfo/slideUpdateInfo27.xml><?xml version="1.0" encoding="utf-8"?>
<p:sldSyncPr xmlns:a="http://schemas.openxmlformats.org/drawingml/2006/main" xmlns:r="http://schemas.openxmlformats.org/officeDocument/2006/relationships" xmlns:p="http://schemas.openxmlformats.org/presentationml/2006/main" serverSldId="78" serverSldModifiedTime="2017-03-24T18:03:30" clientInsertedTime="2017-06-09T19:52:18.236"/>
</file>

<file path=ppt/slideUpdateInfo/slideUpdateInfo28.xml><?xml version="1.0" encoding="utf-8"?>
<p:sldSyncPr xmlns:a="http://schemas.openxmlformats.org/drawingml/2006/main" xmlns:r="http://schemas.openxmlformats.org/officeDocument/2006/relationships" xmlns:p="http://schemas.openxmlformats.org/presentationml/2006/main" serverSldId="82" serverSldModifiedTime="2017-03-24T14:37:42" clientInsertedTime="2017-06-09T19:51:41.814"/>
</file>

<file path=ppt/slideUpdateInfo/slideUpdateInfo29.xml><?xml version="1.0" encoding="utf-8"?>
<p:sldSyncPr xmlns:a="http://schemas.openxmlformats.org/drawingml/2006/main" xmlns:r="http://schemas.openxmlformats.org/officeDocument/2006/relationships" xmlns:p="http://schemas.openxmlformats.org/presentationml/2006/main" serverSldId="58" serverSldModifiedTime="2017-03-24T13:34:46" clientInsertedTime="2017-06-09T19:52:26.278"/>
</file>

<file path=ppt/slideUpdateInfo/slideUpdateInfo3.xml><?xml version="1.0" encoding="utf-8"?>
<p:sldSyncPr xmlns:a="http://schemas.openxmlformats.org/drawingml/2006/main" xmlns:r="http://schemas.openxmlformats.org/officeDocument/2006/relationships" xmlns:p="http://schemas.openxmlformats.org/presentationml/2006/main" serverSldId="21" serverSldModifiedTime="2017-03-24T13:32:16" clientInsertedTime="2017-06-09T19:52:12.579"/>
</file>

<file path=ppt/slideUpdateInfo/slideUpdateInfo30.xml><?xml version="1.0" encoding="utf-8"?>
<p:sldSyncPr xmlns:a="http://schemas.openxmlformats.org/drawingml/2006/main" xmlns:r="http://schemas.openxmlformats.org/officeDocument/2006/relationships" xmlns:p="http://schemas.openxmlformats.org/presentationml/2006/main" serverSldId="59" serverSldModifiedTime="2017-03-24T13:35:02" clientInsertedTime="2017-06-09T19:52:26.937"/>
</file>

<file path=ppt/slideUpdateInfo/slideUpdateInfo31.xml><?xml version="1.0" encoding="utf-8"?>
<p:sldSyncPr xmlns:a="http://schemas.openxmlformats.org/drawingml/2006/main" xmlns:r="http://schemas.openxmlformats.org/officeDocument/2006/relationships" xmlns:p="http://schemas.openxmlformats.org/presentationml/2006/main" serverSldId="61" serverSldModifiedTime="2017-03-24T13:34:21" clientInsertedTime="2017-06-09T19:52:25.707"/>
</file>

<file path=ppt/slideUpdateInfo/slideUpdateInfo32.xml><?xml version="1.0" encoding="utf-8"?>
<p:sldSyncPr xmlns:a="http://schemas.openxmlformats.org/drawingml/2006/main" xmlns:r="http://schemas.openxmlformats.org/officeDocument/2006/relationships" xmlns:p="http://schemas.openxmlformats.org/presentationml/2006/main" serverSldId="60" serverSldModifiedTime="2017-03-24T13:34:05" clientInsertedTime="2017-06-09T19:52:24.984"/>
</file>

<file path=ppt/slideUpdateInfo/slideUpdateInfo33.xml><?xml version="1.0" encoding="utf-8"?>
<p:sldSyncPr xmlns:a="http://schemas.openxmlformats.org/drawingml/2006/main" xmlns:r="http://schemas.openxmlformats.org/officeDocument/2006/relationships" xmlns:p="http://schemas.openxmlformats.org/presentationml/2006/main" serverSldId="56" serverSldModifiedTime="2017-03-24T13:35:15" clientInsertedTime="2017-06-09T19:52:27.489"/>
</file>

<file path=ppt/slideUpdateInfo/slideUpdateInfo34.xml><?xml version="1.0" encoding="utf-8"?>
<p:sldSyncPr xmlns:a="http://schemas.openxmlformats.org/drawingml/2006/main" xmlns:r="http://schemas.openxmlformats.org/officeDocument/2006/relationships" xmlns:p="http://schemas.openxmlformats.org/presentationml/2006/main" serverSldId="62" serverSldModifiedTime="2017-03-24T13:35:33" clientInsertedTime="2017-06-09T19:52:28.038"/>
</file>

<file path=ppt/slideUpdateInfo/slideUpdateInfo35.xml><?xml version="1.0" encoding="utf-8"?>
<p:sldSyncPr xmlns:a="http://schemas.openxmlformats.org/drawingml/2006/main" xmlns:r="http://schemas.openxmlformats.org/officeDocument/2006/relationships" xmlns:p="http://schemas.openxmlformats.org/presentationml/2006/main" serverSldId="69" serverSldModifiedTime="2017-03-24T18:04:22" clientInsertedTime="2017-06-09T19:51:59.880"/>
</file>

<file path=ppt/slideUpdateInfo/slideUpdateInfo36.xml><?xml version="1.0" encoding="utf-8"?>
<p:sldSyncPr xmlns:a="http://schemas.openxmlformats.org/drawingml/2006/main" xmlns:r="http://schemas.openxmlformats.org/officeDocument/2006/relationships" xmlns:p="http://schemas.openxmlformats.org/presentationml/2006/main" serverSldId="79" serverSldModifiedTime="2017-03-24T18:04:56" clientInsertedTime="2017-06-09T19:52:08.681"/>
</file>

<file path=ppt/slideUpdateInfo/slideUpdateInfo37.xml><?xml version="1.0" encoding="utf-8"?>
<p:sldSyncPr xmlns:a="http://schemas.openxmlformats.org/drawingml/2006/main" xmlns:r="http://schemas.openxmlformats.org/officeDocument/2006/relationships" xmlns:p="http://schemas.openxmlformats.org/presentationml/2006/main" serverSldId="67" serverSldModifiedTime="2017-03-24T18:05:18" clientInsertedTime="2017-06-09T19:52:12.001"/>
</file>

<file path=ppt/slideUpdateInfo/slideUpdateInfo38.xml><?xml version="1.0" encoding="utf-8"?>
<p:sldSyncPr xmlns:a="http://schemas.openxmlformats.org/drawingml/2006/main" xmlns:r="http://schemas.openxmlformats.org/officeDocument/2006/relationships" xmlns:p="http://schemas.openxmlformats.org/presentationml/2006/main" serverSldId="75" serverSldModifiedTime="2017-03-24T18:05:46" clientInsertedTime="2017-06-09T19:52:13.633"/>
</file>

<file path=ppt/slideUpdateInfo/slideUpdateInfo39.xml><?xml version="1.0" encoding="utf-8"?>
<p:sldSyncPr xmlns:a="http://schemas.openxmlformats.org/drawingml/2006/main" xmlns:r="http://schemas.openxmlformats.org/officeDocument/2006/relationships" xmlns:p="http://schemas.openxmlformats.org/presentationml/2006/main" serverSldId="74" serverSldModifiedTime="2017-03-24T18:06:08" clientInsertedTime="2017-06-09T19:52:14.781"/>
</file>

<file path=ppt/slideUpdateInfo/slideUpdateInfo4.xml><?xml version="1.0" encoding="utf-8"?>
<p:sldSyncPr xmlns:a="http://schemas.openxmlformats.org/drawingml/2006/main" xmlns:r="http://schemas.openxmlformats.org/officeDocument/2006/relationships" xmlns:p="http://schemas.openxmlformats.org/presentationml/2006/main" serverSldId="52" serverSldModifiedTime="2017-03-24T13:37:33" clientInsertedTime="2017-06-09T19:52:29.592"/>
</file>

<file path=ppt/slideUpdateInfo/slideUpdateInfo5.xml><?xml version="1.0" encoding="utf-8"?>
<p:sldSyncPr xmlns:a="http://schemas.openxmlformats.org/drawingml/2006/main" xmlns:r="http://schemas.openxmlformats.org/officeDocument/2006/relationships" xmlns:p="http://schemas.openxmlformats.org/presentationml/2006/main" serverSldId="55" serverSldModifiedTime="2017-03-24T14:49:25" clientInsertedTime="2017-06-09T19:52:24.461"/>
</file>

<file path=ppt/slideUpdateInfo/slideUpdateInfo6.xml><?xml version="1.0" encoding="utf-8"?>
<p:sldSyncPr xmlns:a="http://schemas.openxmlformats.org/drawingml/2006/main" xmlns:r="http://schemas.openxmlformats.org/officeDocument/2006/relationships" xmlns:p="http://schemas.openxmlformats.org/presentationml/2006/main" serverSldId="53" serverSldModifiedTime="2017-03-24T13:36:58" clientInsertedTime="2017-06-09T19:52:29.080"/>
</file>

<file path=ppt/slideUpdateInfo/slideUpdateInfo7.xml><?xml version="1.0" encoding="utf-8"?>
<p:sldSyncPr xmlns:a="http://schemas.openxmlformats.org/drawingml/2006/main" xmlns:r="http://schemas.openxmlformats.org/officeDocument/2006/relationships" xmlns:p="http://schemas.openxmlformats.org/presentationml/2006/main" serverSldId="54" serverSldModifiedTime="2017-03-24T13:41:06" clientInsertedTime="2017-06-09T19:52:23.460"/>
</file>

<file path=ppt/slideUpdateInfo/slideUpdateInfo8.xml><?xml version="1.0" encoding="utf-8"?>
<p:sldSyncPr xmlns:a="http://schemas.openxmlformats.org/drawingml/2006/main" xmlns:r="http://schemas.openxmlformats.org/officeDocument/2006/relationships" xmlns:p="http://schemas.openxmlformats.org/presentationml/2006/main" serverSldId="50" serverSldModifiedTime="2017-03-24T13:42:52" clientInsertedTime="2017-06-09T19:52:23.952"/>
</file>

<file path=ppt/slideUpdateInfo/slideUpdateInfo9.xml><?xml version="1.0" encoding="utf-8"?>
<p:sldSyncPr xmlns:a="http://schemas.openxmlformats.org/drawingml/2006/main" xmlns:r="http://schemas.openxmlformats.org/officeDocument/2006/relationships" xmlns:p="http://schemas.openxmlformats.org/presentationml/2006/main" serverSldId="57" serverSldModifiedTime="2017-03-24T13:36:10" clientInsertedTime="2017-06-09T19:52:28.552"/>
</file>

<file path=ppt/slides/_rels/slide1.xml.rels><?xml version="1.0" encoding="UTF-8" standalone="yes"?>
<Relationships xmlns="http://schemas.openxmlformats.org/package/2006/relationships"><Relationship Id="rId2" Type="http://schemas.openxmlformats.org/officeDocument/2006/relationships/hyperlink" Target="http://www.ti.com/ca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UpdateInfo" Target="../slideUpdateInfo/slideUpdateInfo8.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UpdateInfo" Target="../slideUpdateInfo/slideUpdateInfo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5" Type="http://schemas.openxmlformats.org/officeDocument/2006/relationships/image" Target="../media/image34.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slideUpdateInfo" Target="../slideUpdateInfo/slideUpdateInfo10.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slideUpdateInfo" Target="../slideUpdateInfo/slideUpdateInfo11.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slideUpdateInfo" Target="../slideUpdateInfo/slideUpdateInfo12.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www.ti.com/lit/ds/symlink/sn65hvd256.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UpdateInfo" Target="../slideUpdateInfo/slideUpdateInfo13.xml"/><Relationship Id="rId1" Type="http://schemas.openxmlformats.org/officeDocument/2006/relationships/slideLayout" Target="../slideLayouts/slideLayout1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9.emf"/><Relationship Id="rId5" Type="http://schemas.openxmlformats.org/officeDocument/2006/relationships/oleObject" Target="../embeddings/oleObject1.bin"/><Relationship Id="rId4" Type="http://schemas.openxmlformats.org/officeDocument/2006/relationships/slideUpdateInfo" Target="../slideUpdateInfo/slideUpdateInfo14.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UpdateInfo" Target="../slideUpdateInfo/slideUpdateInfo15.xml"/><Relationship Id="rId1" Type="http://schemas.openxmlformats.org/officeDocument/2006/relationships/slideLayout" Target="../slideLayouts/slideLayout15.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UpdateInfo" Target="../slideUpdateInfo/slideUpdateInfo1.xm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UpdateInfo" Target="../slideUpdateInfo/slideUpdateInfo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UpdateInfo" Target="../slideUpdateInfo/slideUpdateInfo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www.ti.com/tool/iso1050evm" TargetMode="External"/><Relationship Id="rId3" Type="http://schemas.openxmlformats.org/officeDocument/2006/relationships/slideUpdateInfo" Target="../slideUpdateInfo/slideUpdateInfo18.xml"/><Relationship Id="rId7" Type="http://schemas.openxmlformats.org/officeDocument/2006/relationships/hyperlink" Target="http://www.ti.com/tool/sn65hvd257evm" TargetMode="External"/><Relationship Id="rId12"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www.ti.com/tool/sn65hvd255devm" TargetMode="External"/><Relationship Id="rId11" Type="http://schemas.openxmlformats.org/officeDocument/2006/relationships/image" Target="../media/image45.jpeg"/><Relationship Id="rId5" Type="http://schemas.openxmlformats.org/officeDocument/2006/relationships/hyperlink" Target="http://www.ti.com/tool/TCAN1042DEVM?keyMatch=TCAN1042&amp;tisearch=Search-EN-Everything" TargetMode="External"/><Relationship Id="rId10" Type="http://schemas.openxmlformats.org/officeDocument/2006/relationships/image" Target="../media/image44.jpeg"/><Relationship Id="rId4" Type="http://schemas.openxmlformats.org/officeDocument/2006/relationships/hyperlink" Target="http://www.ti.com/tool/tcan332evm" TargetMode="External"/><Relationship Id="rId9"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slideUpdateInfo" Target="../slideUpdateInfo/slideUpdateInfo19.xm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47.png"/><Relationship Id="rId4" Type="http://schemas.openxmlformats.org/officeDocument/2006/relationships/hyperlink" Target="http://e2e.ti.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ti.com/lit/an/slla109/slla109.pdf" TargetMode="External"/><Relationship Id="rId13" Type="http://schemas.openxmlformats.org/officeDocument/2006/relationships/hyperlink" Target="http://www.eetimes.com/design/industrial-control/4014279/Signaling-rate-versus-cable-length-the-CAN-bus-timing-trade-off?pageNumber=0" TargetMode="External"/><Relationship Id="rId3" Type="http://schemas.openxmlformats.org/officeDocument/2006/relationships/hyperlink" Target="http://www.ti.com/lit/an/sloa101a/sloa101a.pdf" TargetMode="External"/><Relationship Id="rId7" Type="http://schemas.openxmlformats.org/officeDocument/2006/relationships/hyperlink" Target="http://www.ti.com/lit/an/slla279a/slla279a.pdf" TargetMode="External"/><Relationship Id="rId12" Type="http://schemas.openxmlformats.org/officeDocument/2006/relationships/hyperlink" Target="http://www.ti.com/lit/an/slla067b/slla067b.pdf" TargetMode="External"/><Relationship Id="rId2" Type="http://schemas.openxmlformats.org/officeDocument/2006/relationships/slideUpdateInfo" Target="../slideUpdateInfo/slideUpdateInfo20.xml"/><Relationship Id="rId16" Type="http://schemas.openxmlformats.org/officeDocument/2006/relationships/hyperlink" Target="http://www.ti.com/" TargetMode="External"/><Relationship Id="rId1" Type="http://schemas.openxmlformats.org/officeDocument/2006/relationships/slideLayout" Target="../slideLayouts/slideLayout15.xml"/><Relationship Id="rId6" Type="http://schemas.openxmlformats.org/officeDocument/2006/relationships/hyperlink" Target="http://www.ti.com/lit/an/slla271/slla271.pdf" TargetMode="External"/><Relationship Id="rId11" Type="http://schemas.openxmlformats.org/officeDocument/2006/relationships/hyperlink" Target="http://www.ti.com/lit/an/slla107/slla107.pdf" TargetMode="External"/><Relationship Id="rId5" Type="http://schemas.openxmlformats.org/officeDocument/2006/relationships/hyperlink" Target="http://www.ti.com/litv/pdf/slla337" TargetMode="External"/><Relationship Id="rId15" Type="http://schemas.openxmlformats.org/officeDocument/2006/relationships/hyperlink" Target="http://e2e.ti.com/blogs_/b/analogwire/archive/2013/07/30/the-need-for-speed-turbo-charged-can.aspx" TargetMode="External"/><Relationship Id="rId10" Type="http://schemas.openxmlformats.org/officeDocument/2006/relationships/hyperlink" Target="http://www.ti.com/lit/an/slla298b/slla298b.pdf" TargetMode="External"/><Relationship Id="rId4" Type="http://schemas.openxmlformats.org/officeDocument/2006/relationships/hyperlink" Target="http://www.ti.com/lit/an/slla270/slla270.pdf" TargetMode="External"/><Relationship Id="rId9" Type="http://schemas.openxmlformats.org/officeDocument/2006/relationships/hyperlink" Target="http://www.ti.com/lit/an/slla123/slla123.pdf" TargetMode="External"/><Relationship Id="rId14" Type="http://schemas.openxmlformats.org/officeDocument/2006/relationships/hyperlink" Target="http://e2e.ti.com/blogs_/b/analogwire/archive/2013/07/19/howcan-you-make-safe-circuits-safer-redundancy.asp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UpdateInfo" Target="../slideUpdateInfo/slideUpdateInfo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slideUpdateInfo" Target="../slideUpdateInfo/slideUpdateInfo22.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9.emf"/></Relationships>
</file>

<file path=ppt/slides/_rels/slide3.xml.rels><?xml version="1.0" encoding="UTF-8" standalone="yes"?>
<Relationships xmlns="http://schemas.openxmlformats.org/package/2006/relationships"><Relationship Id="rId3" Type="http://schemas.openxmlformats.org/officeDocument/2006/relationships/slideUpdateInfo" Target="../slideUpdateInfo/slideUpdateInfo2.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slideUpdateInfo" Target="../slideUpdateInfo/slideUpdateInfo23.xml"/><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UpdateInfo" Target="../slideUpdateInfo/slideUpdateInfo24.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slideUpdateInfo" Target="../slideUpdateInfo/slideUpdateInfo25.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slideUpdateInfo" Target="../slideUpdateInfo/slideUpdateInfo26.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slideUpdateInfo" Target="../slideUpdateInfo/slideUpdateInfo27.xm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UpdateInfo" Target="../slideUpdateInfo/slideUpdateInfo2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slideUpdateInfo" Target="../slideUpdateInfo/slideUpdateInfo29.xm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chart" Target="../charts/chart2.xml"/><Relationship Id="rId4" Type="http://schemas.openxmlformats.org/officeDocument/2006/relationships/chart" Target="../charts/chart1.xml"/></Relationships>
</file>

<file path=ppt/slides/_rels/slide38.xml.rels><?xml version="1.0" encoding="UTF-8" standalone="yes"?>
<Relationships xmlns="http://schemas.openxmlformats.org/package/2006/relationships"><Relationship Id="rId3" Type="http://schemas.openxmlformats.org/officeDocument/2006/relationships/slideUpdateInfo" Target="../slideUpdateInfo/slideUpdateInfo30.xml"/><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UpdateInfo" Target="../slideUpdateInfo/slideUpdateInfo31.xml"/><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slideUpdateInfo" Target="../slideUpdateInfo/slideUpdateInfo3.xml"/><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20" Type="http://schemas.microsoft.com/office/2007/relationships/hdphoto" Target="../media/hdphoto1.wdp"/><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hyperlink" Target="https://www.google.com/url?sa=i&amp;rct=j&amp;q=&amp;esrc=s&amp;source=images&amp;cd=&amp;cad=rja&amp;uact=8&amp;ved=0ahUKEwj_0Lfg0NjPAhVLRSYKHXs8DJwQjRwIBw&amp;url=https://pacetoday.com.au/integrated-networked-sensors-heart-industry-4-0/&amp;psig=AFQjCNH_Wie37Q0aw3jW6zRDS8s8AUgdQQ&amp;ust=1476477305189371" TargetMode="External"/><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slideUpdateInfo" Target="../slideUpdateInfo/slideUpdateInfo32.xml"/><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slideUpdateInfo" Target="../slideUpdateInfo/slideUpdateInfo33.xml"/><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8" Type="http://schemas.openxmlformats.org/officeDocument/2006/relationships/hyperlink" Target="http://www.ti.com/lsds/ti/interface/can-support-community.page" TargetMode="External"/><Relationship Id="rId3" Type="http://schemas.openxmlformats.org/officeDocument/2006/relationships/hyperlink" Target="http://www.ti.com/lit/an/slla337/slla337.pdf" TargetMode="External"/><Relationship Id="rId7" Type="http://schemas.openxmlformats.org/officeDocument/2006/relationships/hyperlink" Target="http://www.planetanalog.com/author.asp?section_id=483&amp;doc_id=563871" TargetMode="External"/><Relationship Id="rId2" Type="http://schemas.openxmlformats.org/officeDocument/2006/relationships/slideUpdateInfo" Target="../slideUpdateInfo/slideUpdateInfo34.xml"/><Relationship Id="rId1" Type="http://schemas.openxmlformats.org/officeDocument/2006/relationships/slideLayout" Target="../slideLayouts/slideLayout27.xml"/><Relationship Id="rId6" Type="http://schemas.openxmlformats.org/officeDocument/2006/relationships/hyperlink" Target="http://www.ti.com/tool/TIDA-00653" TargetMode="External"/><Relationship Id="rId5" Type="http://schemas.openxmlformats.org/officeDocument/2006/relationships/hyperlink" Target="http://www.ti.com/lit/ds/symlink/tcan330.pdf" TargetMode="External"/><Relationship Id="rId4" Type="http://schemas.openxmlformats.org/officeDocument/2006/relationships/hyperlink" Target="http://www.ti.com/lit/pdf/sloa101" TargetMode="External"/><Relationship Id="rId9" Type="http://schemas.openxmlformats.org/officeDocument/2006/relationships/hyperlink" Target="http://www.ti.com/ca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slideUpdateInfo" Target="../slideUpdateInfo/slideUpdateInfo3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UpdateInfo" Target="../slideUpdateInfo/slideUpdateInfo3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slideUpdateInfo" Target="../slideUpdateInfo/slideUpdateInfo37.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slideUpdateInfo" Target="../slideUpdateInfo/slideUpdateInfo3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www.bosch-semiconductors.de/media/pdf_1/canliteratur/can_fd_spec.pdf" TargetMode="External"/><Relationship Id="rId2" Type="http://schemas.openxmlformats.org/officeDocument/2006/relationships/slideUpdateInfo" Target="../slideUpdateInfo/slideUpdateInfo39.xml"/><Relationship Id="rId1" Type="http://schemas.openxmlformats.org/officeDocument/2006/relationships/slideLayout" Target="../slideLayouts/slideLayout15.xml"/><Relationship Id="rId5" Type="http://schemas.openxmlformats.org/officeDocument/2006/relationships/hyperlink" Target="http://e2e.ti.com/blogs_/b/analogwire/archive/2013/07/30/the-need-for-speed-turbo-charged-can.aspx" TargetMode="External"/><Relationship Id="rId4" Type="http://schemas.openxmlformats.org/officeDocument/2006/relationships/hyperlink" Target="http://www.bosch-semiconductors.de/media/pdf_1/canliteratur/icc13_paper_Hartwich.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UpdateInfo" Target="../slideUpdateInfo/slideUpdateInfo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slideUpdateInfo" Target="../slideUpdateInfo/slideUpdateInfo5.xm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UpdateInfo" Target="../slideUpdateInfo/slideUpdateInfo6.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slideUpdateInfo" Target="../slideUpdateInfo/slideUpdateInfo7.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Industrial CAN / CAN FD Transceivers</a:t>
            </a:r>
            <a:endParaRPr lang="en-US" dirty="0"/>
          </a:p>
        </p:txBody>
      </p:sp>
      <p:sp>
        <p:nvSpPr>
          <p:cNvPr id="3" name="Subtitle 2"/>
          <p:cNvSpPr>
            <a:spLocks noGrp="1"/>
          </p:cNvSpPr>
          <p:nvPr>
            <p:ph type="subTitle" idx="1"/>
          </p:nvPr>
        </p:nvSpPr>
        <p:spPr/>
        <p:txBody>
          <a:bodyPr/>
          <a:lstStyle/>
          <a:p>
            <a:r>
              <a:rPr lang="en-US" dirty="0" smtClean="0"/>
              <a:t>Transceiver Interface (TRX)</a:t>
            </a:r>
          </a:p>
          <a:p>
            <a:r>
              <a:rPr lang="en-US" dirty="0" smtClean="0">
                <a:hlinkClick r:id="rId2"/>
              </a:rPr>
              <a:t>www.ti.com/can</a:t>
            </a:r>
            <a:endParaRPr lang="en-US" dirty="0" smtClean="0"/>
          </a:p>
          <a:p>
            <a:endParaRPr lang="en-US" dirty="0"/>
          </a:p>
        </p:txBody>
      </p:sp>
    </p:spTree>
    <p:extLst>
      <p:ext uri="{BB962C8B-B14F-4D97-AF65-F5344CB8AC3E}">
        <p14:creationId xmlns:p14="http://schemas.microsoft.com/office/powerpoint/2010/main" val="370738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4"/>
          <p:cNvSpPr>
            <a:spLocks noChangeArrowheads="1"/>
          </p:cNvSpPr>
          <p:nvPr/>
        </p:nvSpPr>
        <p:spPr bwMode="auto">
          <a:xfrm>
            <a:off x="269875" y="3181350"/>
            <a:ext cx="4260850"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sz="1200" b="1" dirty="0">
                <a:solidFill>
                  <a:srgbClr val="FFFFFF"/>
                </a:solidFill>
                <a:latin typeface="Arial"/>
                <a:cs typeface="Arial" charset="0"/>
              </a:rPr>
              <a:t>Applications</a:t>
            </a:r>
            <a:endParaRPr lang="en-US" b="1" dirty="0">
              <a:solidFill>
                <a:srgbClr val="FFFFFF"/>
              </a:solidFill>
              <a:latin typeface="Arial"/>
              <a:cs typeface="Arial" charset="0"/>
            </a:endParaRPr>
          </a:p>
        </p:txBody>
      </p:sp>
      <p:sp>
        <p:nvSpPr>
          <p:cNvPr id="180" name="Rectangle 179"/>
          <p:cNvSpPr/>
          <p:nvPr/>
        </p:nvSpPr>
        <p:spPr>
          <a:xfrm>
            <a:off x="269875" y="3438527"/>
            <a:ext cx="4260849" cy="857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Industrial</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Transportation</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Construction</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Computing and Telecom</a:t>
            </a:r>
            <a:endParaRPr lang="en-US" sz="900" dirty="0">
              <a:solidFill>
                <a:srgbClr val="000000"/>
              </a:solidFill>
              <a:cs typeface="Arial" pitchFamily="34" charset="0"/>
            </a:endParaRPr>
          </a:p>
        </p:txBody>
      </p:sp>
      <p:sp>
        <p:nvSpPr>
          <p:cNvPr id="168" name="Rectangle 167"/>
          <p:cNvSpPr/>
          <p:nvPr/>
        </p:nvSpPr>
        <p:spPr>
          <a:xfrm>
            <a:off x="4569770" y="942975"/>
            <a:ext cx="4391669" cy="1571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28600" indent="-228600" fontAlgn="auto">
              <a:lnSpc>
                <a:spcPct val="120000"/>
              </a:lnSpc>
              <a:spcBef>
                <a:spcPts val="0"/>
              </a:spcBef>
              <a:spcAft>
                <a:spcPts val="0"/>
              </a:spcAft>
              <a:buFontTx/>
              <a:buChar char="•"/>
            </a:pPr>
            <a:r>
              <a:rPr lang="en-US" sz="900" dirty="0">
                <a:solidFill>
                  <a:srgbClr val="000000"/>
                </a:solidFill>
              </a:rPr>
              <a:t>Easy transition path to </a:t>
            </a:r>
            <a:r>
              <a:rPr lang="en-US" sz="900" dirty="0" smtClean="0">
                <a:solidFill>
                  <a:srgbClr val="000000"/>
                </a:solidFill>
              </a:rPr>
              <a:t>3.3V </a:t>
            </a:r>
            <a:r>
              <a:rPr lang="en-US" sz="900" dirty="0">
                <a:solidFill>
                  <a:srgbClr val="000000"/>
                </a:solidFill>
              </a:rPr>
              <a:t>CAN transceiver from 5V CAN transceiver systems  </a:t>
            </a:r>
          </a:p>
          <a:p>
            <a:pPr marL="228600" indent="-228600" fontAlgn="auto">
              <a:lnSpc>
                <a:spcPct val="120000"/>
              </a:lnSpc>
              <a:spcBef>
                <a:spcPts val="0"/>
              </a:spcBef>
              <a:spcAft>
                <a:spcPts val="0"/>
              </a:spcAft>
              <a:buFontTx/>
              <a:buChar char="•"/>
            </a:pPr>
            <a:r>
              <a:rPr lang="en-US" sz="900" dirty="0" smtClean="0">
                <a:solidFill>
                  <a:srgbClr val="000000"/>
                </a:solidFill>
              </a:rPr>
              <a:t>3.3V </a:t>
            </a:r>
            <a:r>
              <a:rPr lang="en-US" sz="900" dirty="0">
                <a:solidFill>
                  <a:srgbClr val="000000"/>
                </a:solidFill>
              </a:rPr>
              <a:t>CAN requires less power </a:t>
            </a:r>
          </a:p>
          <a:p>
            <a:pPr marL="228600" indent="-228600" fontAlgn="auto">
              <a:lnSpc>
                <a:spcPct val="120000"/>
              </a:lnSpc>
              <a:spcBef>
                <a:spcPts val="0"/>
              </a:spcBef>
              <a:spcAft>
                <a:spcPts val="0"/>
              </a:spcAft>
              <a:buFontTx/>
              <a:buChar char="•"/>
            </a:pPr>
            <a:r>
              <a:rPr lang="en-US" sz="900" dirty="0">
                <a:solidFill>
                  <a:srgbClr val="000000"/>
                </a:solidFill>
              </a:rPr>
              <a:t>Interoperable with 5V CAN standard physical layer</a:t>
            </a:r>
          </a:p>
          <a:p>
            <a:pPr marL="228600" indent="-228600" fontAlgn="auto">
              <a:lnSpc>
                <a:spcPct val="120000"/>
              </a:lnSpc>
              <a:spcBef>
                <a:spcPts val="0"/>
              </a:spcBef>
              <a:spcAft>
                <a:spcPts val="0"/>
              </a:spcAft>
              <a:buFontTx/>
              <a:buChar char="•"/>
            </a:pPr>
            <a:r>
              <a:rPr lang="en-US" sz="900" dirty="0">
                <a:solidFill>
                  <a:srgbClr val="000000"/>
                </a:solidFill>
              </a:rPr>
              <a:t>Direct interface to </a:t>
            </a:r>
            <a:r>
              <a:rPr lang="en-US" sz="900" dirty="0" smtClean="0">
                <a:solidFill>
                  <a:srgbClr val="000000"/>
                </a:solidFill>
              </a:rPr>
              <a:t>3.3V </a:t>
            </a:r>
            <a:r>
              <a:rPr lang="en-US" sz="900" dirty="0">
                <a:solidFill>
                  <a:srgbClr val="000000"/>
                </a:solidFill>
              </a:rPr>
              <a:t>MCU's and DSPs. Simplified system voltage rails and regulation design.</a:t>
            </a:r>
          </a:p>
          <a:p>
            <a:pPr marL="228600" indent="-228600" fontAlgn="auto">
              <a:lnSpc>
                <a:spcPct val="120000"/>
              </a:lnSpc>
              <a:spcBef>
                <a:spcPts val="0"/>
              </a:spcBef>
              <a:spcAft>
                <a:spcPts val="0"/>
              </a:spcAft>
              <a:buFontTx/>
              <a:buChar char="•"/>
            </a:pPr>
            <a:r>
              <a:rPr lang="en-US" sz="900" dirty="0">
                <a:solidFill>
                  <a:srgbClr val="000000"/>
                </a:solidFill>
              </a:rPr>
              <a:t>High reliability in harsh environments</a:t>
            </a:r>
          </a:p>
          <a:p>
            <a:pPr marL="228600" indent="-228600" fontAlgn="auto">
              <a:lnSpc>
                <a:spcPct val="120000"/>
              </a:lnSpc>
              <a:spcBef>
                <a:spcPts val="0"/>
              </a:spcBef>
              <a:spcAft>
                <a:spcPts val="0"/>
              </a:spcAft>
              <a:buFontTx/>
              <a:buChar char="•"/>
            </a:pPr>
            <a:r>
              <a:rPr lang="en-US" sz="900" dirty="0">
                <a:solidFill>
                  <a:srgbClr val="000000"/>
                </a:solidFill>
              </a:rPr>
              <a:t>Excellent for low power applications while still monitoring the </a:t>
            </a:r>
            <a:r>
              <a:rPr lang="en-US" sz="900" dirty="0" smtClean="0">
                <a:solidFill>
                  <a:srgbClr val="000000"/>
                </a:solidFill>
              </a:rPr>
              <a:t>bus</a:t>
            </a:r>
          </a:p>
          <a:p>
            <a:pPr marL="228600" indent="-228600" fontAlgn="auto">
              <a:lnSpc>
                <a:spcPct val="120000"/>
              </a:lnSpc>
              <a:spcBef>
                <a:spcPts val="0"/>
              </a:spcBef>
              <a:spcAft>
                <a:spcPts val="0"/>
              </a:spcAft>
              <a:buFontTx/>
              <a:buChar char="•"/>
            </a:pPr>
            <a:r>
              <a:rPr lang="en-US" sz="900" kern="0" dirty="0">
                <a:solidFill>
                  <a:srgbClr val="000000"/>
                </a:solidFill>
                <a:cs typeface="Arial" charset="0"/>
              </a:rPr>
              <a:t>Footprint Replacement to </a:t>
            </a:r>
            <a:r>
              <a:rPr lang="en-US" sz="900" kern="0" dirty="0" smtClean="0">
                <a:solidFill>
                  <a:srgbClr val="000000"/>
                </a:solidFill>
                <a:cs typeface="Arial" charset="0"/>
              </a:rPr>
              <a:t>MAX3051</a:t>
            </a:r>
            <a:endParaRPr lang="en-US" sz="900" kern="0" dirty="0">
              <a:solidFill>
                <a:srgbClr val="000000"/>
              </a:solidFill>
              <a:cs typeface="Arial" charset="0"/>
            </a:endParaRPr>
          </a:p>
        </p:txBody>
      </p:sp>
      <p:sp>
        <p:nvSpPr>
          <p:cNvPr id="178" name="Rectangle 177"/>
          <p:cNvSpPr/>
          <p:nvPr/>
        </p:nvSpPr>
        <p:spPr>
          <a:xfrm>
            <a:off x="269875" y="942975"/>
            <a:ext cx="4260850" cy="2114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marL="228600" indent="-228600" fontAlgn="auto">
              <a:lnSpc>
                <a:spcPct val="120000"/>
              </a:lnSpc>
              <a:spcBef>
                <a:spcPts val="0"/>
              </a:spcBef>
              <a:spcAft>
                <a:spcPts val="0"/>
              </a:spcAft>
              <a:buFontTx/>
              <a:buChar char="•"/>
            </a:pPr>
            <a:r>
              <a:rPr lang="en-US" sz="1200" dirty="0" smtClean="0">
                <a:solidFill>
                  <a:srgbClr val="000000"/>
                </a:solidFill>
              </a:rPr>
              <a:t>ISO 11898-2 Compatible</a:t>
            </a:r>
          </a:p>
          <a:p>
            <a:pPr marL="228600" indent="-228600" fontAlgn="auto">
              <a:lnSpc>
                <a:spcPct val="120000"/>
              </a:lnSpc>
              <a:spcBef>
                <a:spcPts val="0"/>
              </a:spcBef>
              <a:spcAft>
                <a:spcPts val="0"/>
              </a:spcAft>
              <a:buFontTx/>
              <a:buChar char="•"/>
            </a:pPr>
            <a:r>
              <a:rPr lang="en-US" sz="1200" dirty="0">
                <a:solidFill>
                  <a:srgbClr val="000000"/>
                </a:solidFill>
              </a:rPr>
              <a:t>Common-Mode Range: -7 to +12V</a:t>
            </a:r>
          </a:p>
          <a:p>
            <a:pPr marL="228600" indent="-228600" fontAlgn="auto">
              <a:lnSpc>
                <a:spcPct val="120000"/>
              </a:lnSpc>
              <a:spcBef>
                <a:spcPts val="0"/>
              </a:spcBef>
              <a:spcAft>
                <a:spcPts val="0"/>
              </a:spcAft>
              <a:buFontTx/>
              <a:buChar char="•"/>
            </a:pPr>
            <a:r>
              <a:rPr lang="en-US" sz="1200" dirty="0" smtClean="0">
                <a:solidFill>
                  <a:srgbClr val="000000"/>
                </a:solidFill>
              </a:rPr>
              <a:t>Protection Features:</a:t>
            </a:r>
          </a:p>
          <a:p>
            <a:pPr marL="685800" lvl="1" indent="-228600" fontAlgn="auto">
              <a:lnSpc>
                <a:spcPct val="120000"/>
              </a:lnSpc>
              <a:spcBef>
                <a:spcPts val="0"/>
              </a:spcBef>
              <a:spcAft>
                <a:spcPts val="0"/>
              </a:spcAft>
              <a:buFontTx/>
              <a:buChar char="•"/>
            </a:pPr>
            <a:r>
              <a:rPr lang="en-US" sz="1200" dirty="0">
                <a:solidFill>
                  <a:srgbClr val="000000"/>
                </a:solidFill>
              </a:rPr>
              <a:t>±36V Bus-Fault </a:t>
            </a:r>
            <a:r>
              <a:rPr lang="en-US" sz="1200" dirty="0" smtClean="0">
                <a:solidFill>
                  <a:srgbClr val="000000"/>
                </a:solidFill>
              </a:rPr>
              <a:t>Protection</a:t>
            </a:r>
          </a:p>
          <a:p>
            <a:pPr marL="685800" lvl="1" indent="-228600" fontAlgn="auto">
              <a:lnSpc>
                <a:spcPct val="120000"/>
              </a:lnSpc>
              <a:spcBef>
                <a:spcPts val="0"/>
              </a:spcBef>
              <a:spcAft>
                <a:spcPts val="0"/>
              </a:spcAft>
              <a:buFontTx/>
              <a:buChar char="•"/>
            </a:pPr>
            <a:r>
              <a:rPr lang="en-US" sz="1200" dirty="0" smtClean="0">
                <a:solidFill>
                  <a:srgbClr val="000000"/>
                </a:solidFill>
              </a:rPr>
              <a:t>±</a:t>
            </a:r>
            <a:r>
              <a:rPr lang="en-US" sz="1200" dirty="0">
                <a:solidFill>
                  <a:srgbClr val="000000"/>
                </a:solidFill>
              </a:rPr>
              <a:t>16kV HBM ESD </a:t>
            </a:r>
            <a:r>
              <a:rPr lang="en-US" sz="1200" dirty="0" smtClean="0">
                <a:solidFill>
                  <a:srgbClr val="000000"/>
                </a:solidFill>
              </a:rPr>
              <a:t>Protection</a:t>
            </a:r>
            <a:endParaRPr lang="en-US" sz="1200" dirty="0">
              <a:solidFill>
                <a:srgbClr val="000000"/>
              </a:solidFill>
            </a:endParaRPr>
          </a:p>
          <a:p>
            <a:pPr marL="228600" indent="-228600" fontAlgn="auto">
              <a:lnSpc>
                <a:spcPct val="120000"/>
              </a:lnSpc>
              <a:spcBef>
                <a:spcPts val="0"/>
              </a:spcBef>
              <a:spcAft>
                <a:spcPts val="0"/>
              </a:spcAft>
              <a:buFontTx/>
              <a:buChar char="•"/>
            </a:pPr>
            <a:r>
              <a:rPr lang="en-US" sz="1200" dirty="0" smtClean="0">
                <a:solidFill>
                  <a:srgbClr val="000000"/>
                </a:solidFill>
              </a:rPr>
              <a:t>Specialized </a:t>
            </a:r>
            <a:r>
              <a:rPr lang="en-US" sz="1200" dirty="0">
                <a:solidFill>
                  <a:srgbClr val="000000"/>
                </a:solidFill>
              </a:rPr>
              <a:t>Modes:</a:t>
            </a:r>
          </a:p>
          <a:p>
            <a:pPr marL="685800" lvl="1" indent="-228600" fontAlgn="auto">
              <a:lnSpc>
                <a:spcPct val="120000"/>
              </a:lnSpc>
              <a:spcBef>
                <a:spcPts val="0"/>
              </a:spcBef>
              <a:spcAft>
                <a:spcPts val="0"/>
              </a:spcAft>
              <a:buFontTx/>
              <a:buChar char="•"/>
            </a:pPr>
            <a:r>
              <a:rPr lang="en-US" sz="1200" dirty="0">
                <a:solidFill>
                  <a:srgbClr val="000000"/>
                </a:solidFill>
              </a:rPr>
              <a:t>SN65HVD</a:t>
            </a:r>
            <a:r>
              <a:rPr lang="en-US" sz="1200" b="1" dirty="0">
                <a:solidFill>
                  <a:srgbClr val="000000"/>
                </a:solidFill>
              </a:rPr>
              <a:t>233</a:t>
            </a:r>
            <a:r>
              <a:rPr lang="en-US" sz="1200" dirty="0">
                <a:solidFill>
                  <a:srgbClr val="000000"/>
                </a:solidFill>
              </a:rPr>
              <a:t>: </a:t>
            </a:r>
            <a:r>
              <a:rPr lang="en-US" sz="1200" dirty="0" smtClean="0">
                <a:solidFill>
                  <a:srgbClr val="000000"/>
                </a:solidFill>
              </a:rPr>
              <a:t>Loop-back </a:t>
            </a:r>
            <a:r>
              <a:rPr lang="en-US" sz="1200" dirty="0">
                <a:solidFill>
                  <a:srgbClr val="000000"/>
                </a:solidFill>
              </a:rPr>
              <a:t>for diagnostics </a:t>
            </a:r>
            <a:r>
              <a:rPr lang="en-US" sz="1200" dirty="0" smtClean="0">
                <a:solidFill>
                  <a:srgbClr val="000000"/>
                </a:solidFill>
              </a:rPr>
              <a:t>&amp; Standby Mode</a:t>
            </a:r>
            <a:r>
              <a:rPr lang="en-US" sz="1200" b="1" dirty="0">
                <a:solidFill>
                  <a:srgbClr val="000000"/>
                </a:solidFill>
              </a:rPr>
              <a:t> and</a:t>
            </a:r>
            <a:r>
              <a:rPr lang="en-US" sz="1200" dirty="0">
                <a:solidFill>
                  <a:srgbClr val="000000"/>
                </a:solidFill>
              </a:rPr>
              <a:t> Slope Control Mode</a:t>
            </a:r>
          </a:p>
          <a:p>
            <a:pPr marL="685800" lvl="1" indent="-228600" fontAlgn="auto">
              <a:lnSpc>
                <a:spcPct val="120000"/>
              </a:lnSpc>
              <a:spcBef>
                <a:spcPts val="0"/>
              </a:spcBef>
              <a:spcAft>
                <a:spcPts val="0"/>
              </a:spcAft>
              <a:buFontTx/>
              <a:buChar char="•"/>
            </a:pPr>
            <a:r>
              <a:rPr lang="en-US" sz="1200" dirty="0">
                <a:solidFill>
                  <a:srgbClr val="000000"/>
                </a:solidFill>
              </a:rPr>
              <a:t>SN65HVD</a:t>
            </a:r>
            <a:r>
              <a:rPr lang="en-US" sz="1200" b="1" dirty="0">
                <a:solidFill>
                  <a:srgbClr val="000000"/>
                </a:solidFill>
              </a:rPr>
              <a:t>234</a:t>
            </a:r>
            <a:r>
              <a:rPr lang="en-US" sz="1200" dirty="0">
                <a:solidFill>
                  <a:srgbClr val="000000"/>
                </a:solidFill>
              </a:rPr>
              <a:t>: Sleep </a:t>
            </a:r>
            <a:r>
              <a:rPr lang="en-US" sz="1200" dirty="0" smtClean="0">
                <a:solidFill>
                  <a:srgbClr val="000000"/>
                </a:solidFill>
              </a:rPr>
              <a:t>Mode, </a:t>
            </a:r>
            <a:r>
              <a:rPr lang="en-US" sz="1200" dirty="0">
                <a:solidFill>
                  <a:srgbClr val="000000"/>
                </a:solidFill>
              </a:rPr>
              <a:t>Standby </a:t>
            </a:r>
            <a:r>
              <a:rPr lang="en-US" sz="1200" dirty="0" smtClean="0">
                <a:solidFill>
                  <a:srgbClr val="000000"/>
                </a:solidFill>
              </a:rPr>
              <a:t>Mode, </a:t>
            </a:r>
            <a:r>
              <a:rPr lang="en-US" sz="1200" b="1" dirty="0">
                <a:solidFill>
                  <a:srgbClr val="000000"/>
                </a:solidFill>
              </a:rPr>
              <a:t>and</a:t>
            </a:r>
            <a:r>
              <a:rPr lang="en-US" sz="1200" dirty="0">
                <a:solidFill>
                  <a:srgbClr val="000000"/>
                </a:solidFill>
              </a:rPr>
              <a:t> Slope Control Mode</a:t>
            </a:r>
          </a:p>
          <a:p>
            <a:pPr marL="685800" lvl="1" indent="-228600" fontAlgn="auto">
              <a:lnSpc>
                <a:spcPct val="120000"/>
              </a:lnSpc>
              <a:spcBef>
                <a:spcPts val="0"/>
              </a:spcBef>
              <a:spcAft>
                <a:spcPts val="0"/>
              </a:spcAft>
              <a:buFontTx/>
              <a:buChar char="•"/>
            </a:pPr>
            <a:r>
              <a:rPr lang="en-US" sz="1200" dirty="0">
                <a:solidFill>
                  <a:srgbClr val="000000"/>
                </a:solidFill>
              </a:rPr>
              <a:t>SN65HVD</a:t>
            </a:r>
            <a:r>
              <a:rPr lang="en-US" sz="1200" b="1" dirty="0">
                <a:solidFill>
                  <a:srgbClr val="000000"/>
                </a:solidFill>
              </a:rPr>
              <a:t>235</a:t>
            </a:r>
            <a:r>
              <a:rPr lang="en-US" sz="1200" dirty="0">
                <a:solidFill>
                  <a:srgbClr val="000000"/>
                </a:solidFill>
              </a:rPr>
              <a:t>: </a:t>
            </a:r>
            <a:r>
              <a:rPr lang="en-US" sz="1200" dirty="0" smtClean="0">
                <a:solidFill>
                  <a:srgbClr val="000000"/>
                </a:solidFill>
              </a:rPr>
              <a:t>Auto-baud Loop-back </a:t>
            </a:r>
            <a:r>
              <a:rPr lang="en-US" sz="1200" dirty="0">
                <a:solidFill>
                  <a:srgbClr val="000000"/>
                </a:solidFill>
              </a:rPr>
              <a:t>&amp; </a:t>
            </a:r>
            <a:r>
              <a:rPr lang="en-US" sz="1200" dirty="0" smtClean="0">
                <a:solidFill>
                  <a:srgbClr val="000000"/>
                </a:solidFill>
              </a:rPr>
              <a:t>Standby Mode </a:t>
            </a:r>
            <a:r>
              <a:rPr lang="en-US" sz="1200" b="1" dirty="0" smtClean="0">
                <a:solidFill>
                  <a:srgbClr val="000000"/>
                </a:solidFill>
              </a:rPr>
              <a:t> </a:t>
            </a:r>
            <a:r>
              <a:rPr lang="en-US" sz="1200" b="1" dirty="0">
                <a:solidFill>
                  <a:srgbClr val="000000"/>
                </a:solidFill>
              </a:rPr>
              <a:t>and</a:t>
            </a:r>
            <a:r>
              <a:rPr lang="en-US" sz="1200" dirty="0">
                <a:solidFill>
                  <a:srgbClr val="000000"/>
                </a:solidFill>
              </a:rPr>
              <a:t> Slope Control Mode</a:t>
            </a:r>
          </a:p>
          <a:p>
            <a:pPr marL="228600" indent="-228600" fontAlgn="auto">
              <a:lnSpc>
                <a:spcPct val="120000"/>
              </a:lnSpc>
              <a:spcBef>
                <a:spcPts val="0"/>
              </a:spcBef>
              <a:spcAft>
                <a:spcPts val="0"/>
              </a:spcAft>
              <a:buFontTx/>
              <a:buChar char="•"/>
            </a:pPr>
            <a:r>
              <a:rPr lang="en-US" sz="1200" dirty="0">
                <a:solidFill>
                  <a:srgbClr val="000000"/>
                </a:solidFill>
              </a:rPr>
              <a:t>Temperature Range: –40</a:t>
            </a:r>
            <a:r>
              <a:rPr lang="en-US" sz="1200" dirty="0" smtClean="0">
                <a:solidFill>
                  <a:srgbClr val="000000"/>
                </a:solidFill>
              </a:rPr>
              <a:t>° </a:t>
            </a:r>
            <a:r>
              <a:rPr lang="en-US" sz="1200" dirty="0">
                <a:solidFill>
                  <a:srgbClr val="000000"/>
                </a:solidFill>
              </a:rPr>
              <a:t>to </a:t>
            </a:r>
            <a:r>
              <a:rPr lang="en-US" sz="1200" dirty="0" smtClean="0">
                <a:solidFill>
                  <a:srgbClr val="000000"/>
                </a:solidFill>
              </a:rPr>
              <a:t>+125°C</a:t>
            </a:r>
            <a:endParaRPr lang="en-US" sz="1200" dirty="0">
              <a:solidFill>
                <a:srgbClr val="000000"/>
              </a:solidFill>
            </a:endParaRPr>
          </a:p>
          <a:p>
            <a:pPr marL="228600" indent="-228600" fontAlgn="auto">
              <a:lnSpc>
                <a:spcPct val="120000"/>
              </a:lnSpc>
              <a:spcBef>
                <a:spcPts val="0"/>
              </a:spcBef>
              <a:spcAft>
                <a:spcPts val="0"/>
              </a:spcAft>
              <a:buFontTx/>
              <a:buChar char="•"/>
            </a:pPr>
            <a:r>
              <a:rPr lang="en-US" sz="1200" dirty="0" smtClean="0">
                <a:solidFill>
                  <a:srgbClr val="000000"/>
                </a:solidFill>
              </a:rPr>
              <a:t>Package</a:t>
            </a:r>
            <a:r>
              <a:rPr lang="en-US" sz="1200" dirty="0">
                <a:solidFill>
                  <a:srgbClr val="000000"/>
                </a:solidFill>
              </a:rPr>
              <a:t>: SOIC-8 </a:t>
            </a:r>
            <a:r>
              <a:rPr lang="en-US" sz="1200" dirty="0" smtClean="0">
                <a:solidFill>
                  <a:srgbClr val="000000"/>
                </a:solidFill>
              </a:rPr>
              <a:t>(</a:t>
            </a:r>
            <a:r>
              <a:rPr lang="en-US" sz="1200" dirty="0">
                <a:solidFill>
                  <a:srgbClr val="000000"/>
                </a:solidFill>
              </a:rPr>
              <a:t>5</a:t>
            </a:r>
            <a:r>
              <a:rPr lang="en-US" sz="1200" dirty="0" smtClean="0">
                <a:solidFill>
                  <a:srgbClr val="000000"/>
                </a:solidFill>
              </a:rPr>
              <a:t>mm </a:t>
            </a:r>
            <a:r>
              <a:rPr lang="en-US" sz="1200" dirty="0">
                <a:solidFill>
                  <a:srgbClr val="000000"/>
                </a:solidFill>
              </a:rPr>
              <a:t>x 6</a:t>
            </a:r>
            <a:r>
              <a:rPr lang="en-US" sz="1200" dirty="0" smtClean="0">
                <a:solidFill>
                  <a:srgbClr val="000000"/>
                </a:solidFill>
              </a:rPr>
              <a:t>mm</a:t>
            </a:r>
            <a:r>
              <a:rPr lang="en-US" sz="1200" dirty="0">
                <a:solidFill>
                  <a:srgbClr val="000000"/>
                </a:solidFill>
              </a:rPr>
              <a:t>)</a:t>
            </a:r>
          </a:p>
          <a:p>
            <a:pPr marL="228600" indent="-228600" fontAlgn="auto">
              <a:lnSpc>
                <a:spcPct val="120000"/>
              </a:lnSpc>
              <a:spcBef>
                <a:spcPts val="0"/>
              </a:spcBef>
              <a:spcAft>
                <a:spcPts val="0"/>
              </a:spcAft>
              <a:buFontTx/>
              <a:buChar char="•"/>
            </a:pPr>
            <a:endParaRPr lang="en-US" sz="1200" dirty="0">
              <a:solidFill>
                <a:srgbClr val="000000"/>
              </a:solidFill>
            </a:endParaRPr>
          </a:p>
        </p:txBody>
      </p:sp>
      <p:sp>
        <p:nvSpPr>
          <p:cNvPr id="181" name="Rectangle 14"/>
          <p:cNvSpPr>
            <a:spLocks noChangeArrowheads="1"/>
          </p:cNvSpPr>
          <p:nvPr/>
        </p:nvSpPr>
        <p:spPr bwMode="auto">
          <a:xfrm>
            <a:off x="269875" y="68580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Features</a:t>
            </a:r>
            <a:endParaRPr lang="en-US" b="1" dirty="0">
              <a:solidFill>
                <a:srgbClr val="FFFFFF"/>
              </a:solidFill>
              <a:latin typeface="Arial"/>
              <a:cs typeface="Arial" charset="0"/>
            </a:endParaRPr>
          </a:p>
        </p:txBody>
      </p:sp>
      <p:sp>
        <p:nvSpPr>
          <p:cNvPr id="182" name="Rectangle 14"/>
          <p:cNvSpPr>
            <a:spLocks noChangeArrowheads="1"/>
          </p:cNvSpPr>
          <p:nvPr/>
        </p:nvSpPr>
        <p:spPr bwMode="auto">
          <a:xfrm>
            <a:off x="4572000" y="685800"/>
            <a:ext cx="4389438"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Benefits</a:t>
            </a:r>
          </a:p>
        </p:txBody>
      </p:sp>
      <p:sp>
        <p:nvSpPr>
          <p:cNvPr id="183" name="Title 1"/>
          <p:cNvSpPr>
            <a:spLocks noGrp="1"/>
          </p:cNvSpPr>
          <p:nvPr>
            <p:ph type="title"/>
          </p:nvPr>
        </p:nvSpPr>
        <p:spPr>
          <a:xfrm>
            <a:off x="269874" y="0"/>
            <a:ext cx="8874126" cy="740569"/>
          </a:xfrm>
        </p:spPr>
        <p:txBody>
          <a:bodyPr/>
          <a:lstStyle/>
          <a:p>
            <a:r>
              <a:rPr lang="en-US" sz="2400" dirty="0" smtClean="0"/>
              <a:t>SN65HVD233/234/235</a:t>
            </a:r>
            <a:r>
              <a:rPr lang="en-US" sz="2400" dirty="0" smtClean="0">
                <a:solidFill>
                  <a:srgbClr val="000000"/>
                </a:solidFill>
              </a:rPr>
              <a:t/>
            </a:r>
            <a:br>
              <a:rPr lang="en-US" sz="2400" dirty="0" smtClean="0">
                <a:solidFill>
                  <a:srgbClr val="000000"/>
                </a:solidFill>
              </a:rPr>
            </a:br>
            <a:r>
              <a:rPr lang="en-US" sz="1600" dirty="0" smtClean="0">
                <a:solidFill>
                  <a:srgbClr val="000000"/>
                </a:solidFill>
              </a:rPr>
              <a:t>3.3V </a:t>
            </a:r>
            <a:r>
              <a:rPr lang="en-US" sz="1600" dirty="0">
                <a:solidFill>
                  <a:srgbClr val="000000"/>
                </a:solidFill>
              </a:rPr>
              <a:t>High Speed CAN Transceivers with </a:t>
            </a:r>
            <a:r>
              <a:rPr lang="en-US" sz="1600" dirty="0" smtClean="0">
                <a:solidFill>
                  <a:srgbClr val="000000"/>
                </a:solidFill>
              </a:rPr>
              <a:t>High Bus-Fault </a:t>
            </a:r>
            <a:r>
              <a:rPr lang="en-US" sz="1600" dirty="0">
                <a:solidFill>
                  <a:srgbClr val="000000"/>
                </a:solidFill>
              </a:rPr>
              <a:t>Protection </a:t>
            </a:r>
          </a:p>
        </p:txBody>
      </p:sp>
      <p:pic>
        <p:nvPicPr>
          <p:cNvPr id="9"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083719"/>
            <a:ext cx="3840162" cy="91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711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775" y="55959"/>
            <a:ext cx="8458200" cy="610791"/>
          </a:xfrm>
        </p:spPr>
        <p:txBody>
          <a:bodyPr/>
          <a:lstStyle/>
          <a:p>
            <a:r>
              <a:rPr lang="en-US" sz="2400" dirty="0" smtClean="0"/>
              <a:t>3.3V CAN Portfolio</a:t>
            </a:r>
            <a:endParaRPr lang="en-US" sz="24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48402947"/>
              </p:ext>
            </p:extLst>
          </p:nvPr>
        </p:nvGraphicFramePr>
        <p:xfrm>
          <a:off x="310515" y="650237"/>
          <a:ext cx="8511540" cy="4065850"/>
        </p:xfrm>
        <a:graphic>
          <a:graphicData uri="http://schemas.openxmlformats.org/drawingml/2006/table">
            <a:tbl>
              <a:tblPr firstRow="1" firstCol="1" bandCol="1">
                <a:tableStyleId>{21E4AEA4-8DFA-4A89-87EB-49C32662AFE0}</a:tableStyleId>
              </a:tblPr>
              <a:tblGrid>
                <a:gridCol w="1693545"/>
                <a:gridCol w="1737360"/>
                <a:gridCol w="1693545"/>
                <a:gridCol w="1693545"/>
                <a:gridCol w="1693545"/>
              </a:tblGrid>
              <a:tr h="744725">
                <a:tc>
                  <a:txBody>
                    <a:bodyPr/>
                    <a:lstStyle/>
                    <a:p>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100" dirty="0" smtClean="0">
                          <a:solidFill>
                            <a:schemeClr val="bg1"/>
                          </a:solidFill>
                        </a:rPr>
                        <a:t>SN65HVD230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SN65HVD231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SN65HVD232</a:t>
                      </a:r>
                      <a:endParaRPr lang="en-US" sz="11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lumOff val="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SN65HVD233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SN65HVD234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SN65HVD235</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TCAN330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TCAN332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TCAN334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TCAN337 </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TCAN330G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TCAN332G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TCAN334G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TCAN337G</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269425">
                <a:tc>
                  <a:txBody>
                    <a:bodyPr/>
                    <a:lstStyle/>
                    <a:p>
                      <a:r>
                        <a:rPr lang="en-US" sz="1000" dirty="0" smtClean="0">
                          <a:solidFill>
                            <a:sysClr val="windowText" lastClr="000000"/>
                          </a:solidFill>
                        </a:rPr>
                        <a:t>CAN / CAN FD</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i="0" dirty="0" smtClean="0"/>
                        <a:t>CAN</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0" i="0" dirty="0" smtClean="0"/>
                        <a:t>CAN</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CAN</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CAN FD</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69425">
                <a:tc>
                  <a:txBody>
                    <a:bodyPr/>
                    <a:lstStyle/>
                    <a:p>
                      <a:r>
                        <a:rPr lang="en-US" sz="1000" dirty="0" smtClean="0">
                          <a:solidFill>
                            <a:sysClr val="windowText" lastClr="000000"/>
                          </a:solidFill>
                        </a:rPr>
                        <a:t>Data Rate</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i="0" dirty="0" smtClean="0"/>
                        <a:t>1Mbps</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0" i="0" dirty="0" smtClean="0"/>
                        <a:t>1Mbps</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1Mbps </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5Mbps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69425">
                <a:tc>
                  <a:txBody>
                    <a:bodyPr/>
                    <a:lstStyle/>
                    <a:p>
                      <a:r>
                        <a:rPr lang="en-US" sz="1000" dirty="0" smtClean="0">
                          <a:solidFill>
                            <a:sysClr val="windowText" lastClr="000000"/>
                          </a:solidFill>
                        </a:rPr>
                        <a:t>Common</a:t>
                      </a:r>
                      <a:r>
                        <a:rPr lang="en-US" sz="1000" baseline="0" dirty="0" smtClean="0">
                          <a:solidFill>
                            <a:sysClr val="windowText" lastClr="000000"/>
                          </a:solidFill>
                        </a:rPr>
                        <a:t> mode range</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-2 to 7V</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-7 to 12V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-12 to 12V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-12 to 12V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69425">
                <a:tc>
                  <a:txBody>
                    <a:bodyPr/>
                    <a:lstStyle/>
                    <a:p>
                      <a:r>
                        <a:rPr lang="en-US" sz="1000" dirty="0" smtClean="0">
                          <a:solidFill>
                            <a:sysClr val="windowText" lastClr="000000"/>
                          </a:solidFill>
                        </a:rPr>
                        <a:t>Bus pin</a:t>
                      </a:r>
                      <a:r>
                        <a:rPr lang="en-US" sz="1000" baseline="0" dirty="0" smtClean="0">
                          <a:solidFill>
                            <a:sysClr val="windowText" lastClr="000000"/>
                          </a:solidFill>
                        </a:rPr>
                        <a:t> fault protection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-4 to 16V</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-36 to 36V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-14 to 14V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-14 to 14V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69425">
                <a:tc>
                  <a:txBody>
                    <a:bodyPr/>
                    <a:lstStyle/>
                    <a:p>
                      <a:r>
                        <a:rPr lang="en-US" sz="1000" dirty="0" smtClean="0">
                          <a:solidFill>
                            <a:sysClr val="windowText" lastClr="000000"/>
                          </a:solidFill>
                        </a:rPr>
                        <a:t>ESD protection</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±16kV</a:t>
                      </a:r>
                      <a:r>
                        <a:rPr lang="en-US" sz="1000" b="0" i="0" baseline="0" dirty="0" smtClean="0"/>
                        <a:t> HBM</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±16kV</a:t>
                      </a:r>
                      <a:r>
                        <a:rPr lang="en-US" sz="1000" b="0" i="0" baseline="0" dirty="0" smtClean="0"/>
                        <a:t> HBM</a:t>
                      </a:r>
                      <a:endParaRPr lang="en-US" sz="1000" b="0" i="0" dirty="0" smtClean="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±25kV</a:t>
                      </a:r>
                      <a:r>
                        <a:rPr lang="en-US" sz="1000" b="0" i="0" baseline="0" dirty="0" smtClean="0"/>
                        <a:t> HBM</a:t>
                      </a:r>
                      <a:endParaRPr lang="en-US" sz="1000" b="0" i="0" dirty="0" smtClean="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±25kV</a:t>
                      </a:r>
                      <a:r>
                        <a:rPr lang="en-US" sz="1000" b="0" i="0" baseline="0" dirty="0" smtClean="0"/>
                        <a:t> HBM</a:t>
                      </a:r>
                      <a:endParaRPr lang="en-US" sz="1000" b="0" i="0" dirty="0" smtClean="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69425">
                <a:tc>
                  <a:txBody>
                    <a:bodyPr/>
                    <a:lstStyle/>
                    <a:p>
                      <a:r>
                        <a:rPr lang="en-US" sz="1000" dirty="0" smtClean="0">
                          <a:solidFill>
                            <a:sysClr val="windowText" lastClr="000000"/>
                          </a:solidFill>
                        </a:rPr>
                        <a:t>IEC-61000-4-2 ESD (C/D)</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N/A</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N/A</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±12kV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±12kV</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69425">
                <a:tc>
                  <a:txBody>
                    <a:bodyPr/>
                    <a:lstStyle/>
                    <a:p>
                      <a:r>
                        <a:rPr lang="en-US" sz="1000" dirty="0" smtClean="0">
                          <a:solidFill>
                            <a:sysClr val="windowText" lastClr="000000"/>
                          </a:solidFill>
                        </a:rPr>
                        <a:t>Enhanced</a:t>
                      </a:r>
                      <a:r>
                        <a:rPr lang="en-US" sz="1000" baseline="0" dirty="0" smtClean="0">
                          <a:solidFill>
                            <a:sysClr val="windowText" lastClr="000000"/>
                          </a:solidFill>
                        </a:rPr>
                        <a:t> features</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Slope Control</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Slope</a:t>
                      </a:r>
                      <a:r>
                        <a:rPr lang="en-US" sz="1000" kern="1200" baseline="0" dirty="0" smtClean="0">
                          <a:solidFill>
                            <a:schemeClr val="dk1"/>
                          </a:solidFill>
                          <a:latin typeface="+mn-lt"/>
                          <a:ea typeface="+mn-ea"/>
                          <a:cs typeface="+mn-cs"/>
                        </a:rPr>
                        <a:t> Control, </a:t>
                      </a:r>
                      <a:r>
                        <a:rPr lang="en-US" sz="1000" kern="1200" dirty="0" smtClean="0">
                          <a:solidFill>
                            <a:schemeClr val="dk1"/>
                          </a:solidFill>
                          <a:latin typeface="+mn-lt"/>
                          <a:ea typeface="+mn-ea"/>
                          <a:cs typeface="+mn-cs"/>
                        </a:rPr>
                        <a:t>Loopback,</a:t>
                      </a:r>
                      <a:r>
                        <a:rPr lang="en-US" sz="1000" kern="1200" baseline="0" dirty="0" smtClean="0">
                          <a:solidFill>
                            <a:schemeClr val="dk1"/>
                          </a:solidFill>
                          <a:latin typeface="+mn-lt"/>
                          <a:ea typeface="+mn-ea"/>
                          <a:cs typeface="+mn-cs"/>
                        </a:rPr>
                        <a:t> </a:t>
                      </a:r>
                      <a:r>
                        <a:rPr lang="en-US" sz="1000" kern="1200" baseline="0" dirty="0" err="1" smtClean="0">
                          <a:solidFill>
                            <a:schemeClr val="dk1"/>
                          </a:solidFill>
                          <a:latin typeface="+mn-lt"/>
                          <a:ea typeface="+mn-ea"/>
                          <a:cs typeface="+mn-cs"/>
                        </a:rPr>
                        <a:t>Autobaud</a:t>
                      </a:r>
                      <a:r>
                        <a:rPr lang="en-US" sz="1000" kern="1200" baseline="0" dirty="0" smtClean="0">
                          <a:solidFill>
                            <a:schemeClr val="dk1"/>
                          </a:solidFill>
                          <a:latin typeface="+mn-lt"/>
                          <a:ea typeface="+mn-ea"/>
                          <a:cs typeface="+mn-cs"/>
                        </a:rPr>
                        <a:t>, </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Short Prop Delay, Fault Indication</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Short Prop Delay, Fault Indication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69425">
                <a:tc>
                  <a:txBody>
                    <a:bodyPr/>
                    <a:lstStyle/>
                    <a:p>
                      <a:r>
                        <a:rPr lang="en-US" sz="1000" dirty="0" smtClean="0">
                          <a:solidFill>
                            <a:sysClr val="windowText" lastClr="000000"/>
                          </a:solidFill>
                        </a:rPr>
                        <a:t>Low Power Modes</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Standby</a:t>
                      </a:r>
                      <a:r>
                        <a:rPr lang="en-US" sz="1000" b="0" i="0" baseline="0" dirty="0" smtClean="0"/>
                        <a:t>, Sleep, or none</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Standby, Sleep</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Silent, Standby, Shutdown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Silent, Standby, Shutdown </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69425">
                <a:tc>
                  <a:txBody>
                    <a:bodyPr/>
                    <a:lstStyle/>
                    <a:p>
                      <a:r>
                        <a:rPr lang="en-US" sz="1000" dirty="0" smtClean="0">
                          <a:solidFill>
                            <a:sysClr val="windowText" lastClr="000000"/>
                          </a:solidFill>
                        </a:rPr>
                        <a:t>Temperature </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-40 to 125C (Q)</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-40 to 125C</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-40 to 125C</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-40 to 125C</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69425">
                <a:tc>
                  <a:txBody>
                    <a:bodyPr/>
                    <a:lstStyle/>
                    <a:p>
                      <a:r>
                        <a:rPr lang="en-US" sz="1000" dirty="0" smtClean="0">
                          <a:solidFill>
                            <a:sysClr val="windowText" lastClr="000000"/>
                          </a:solidFill>
                        </a:rPr>
                        <a:t>Automotive Qualified</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sym typeface="Wingdings"/>
                        </a:rPr>
                        <a:t></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sym typeface="Wingdings"/>
                        </a:rPr>
                        <a:t></a:t>
                      </a:r>
                      <a:endParaRPr lang="en-US" sz="1000" b="0" i="0" dirty="0" smtClean="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69425">
                <a:tc>
                  <a:txBody>
                    <a:bodyPr/>
                    <a:lstStyle/>
                    <a:p>
                      <a:r>
                        <a:rPr lang="en-US" sz="1000" dirty="0" smtClean="0">
                          <a:solidFill>
                            <a:sysClr val="windowText" lastClr="000000"/>
                          </a:solidFill>
                        </a:rPr>
                        <a:t>Package</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8-pin SOIC (5x4mm)</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8-pin SOIC (5x4mm)</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8-pin SOIC (5x4mm)</a:t>
                      </a:r>
                    </a:p>
                    <a:p>
                      <a:pPr marL="0" algn="ctr" defTabSz="914400" rtl="0" eaLnBrk="1" latinLnBrk="0" hangingPunct="1"/>
                      <a:r>
                        <a:rPr lang="en-US" sz="1000" kern="1200" dirty="0" smtClean="0">
                          <a:solidFill>
                            <a:schemeClr val="dk1"/>
                          </a:solidFill>
                          <a:latin typeface="+mn-lt"/>
                          <a:ea typeface="+mn-ea"/>
                          <a:cs typeface="+mn-cs"/>
                        </a:rPr>
                        <a:t>8-pin SOT23 (3x3mm)</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8-pin SOIC (5x4mm)</a:t>
                      </a:r>
                    </a:p>
                    <a:p>
                      <a:pPr marL="0" algn="ctr" defTabSz="914400" rtl="0" eaLnBrk="1" latinLnBrk="0" hangingPunct="1"/>
                      <a:r>
                        <a:rPr lang="en-US" sz="1000" kern="1200" dirty="0" smtClean="0">
                          <a:solidFill>
                            <a:schemeClr val="dk1"/>
                          </a:solidFill>
                          <a:latin typeface="+mn-lt"/>
                          <a:ea typeface="+mn-ea"/>
                          <a:cs typeface="+mn-cs"/>
                        </a:rPr>
                        <a:t>8-pin SOT23 (3x3mm)</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69425">
                <a:tc>
                  <a:txBody>
                    <a:bodyPr/>
                    <a:lstStyle/>
                    <a:p>
                      <a:r>
                        <a:rPr lang="en-US" sz="1000" dirty="0" smtClean="0">
                          <a:solidFill>
                            <a:sysClr val="windowText" lastClr="000000"/>
                          </a:solidFill>
                        </a:rPr>
                        <a:t>Lowest 1K Price</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t>$0.70</a:t>
                      </a:r>
                      <a:endParaRPr lang="en-US" sz="10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$0.95</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$0.69</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$0.83</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pic>
        <p:nvPicPr>
          <p:cNvPr id="1027"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69432" y="1423495"/>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69432" y="1701178"/>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05094" y="1980019"/>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45646" y="2230854"/>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05094" y="2503534"/>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93826" y="4182905"/>
            <a:ext cx="257060" cy="235594"/>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310833" y="649605"/>
            <a:ext cx="1668779" cy="750570"/>
          </a:xfrm>
          <a:custGeom>
            <a:avLst/>
            <a:gdLst>
              <a:gd name="connsiteX0" fmla="*/ 0 w 1685925"/>
              <a:gd name="connsiteY0" fmla="*/ 754380 h 754380"/>
              <a:gd name="connsiteX1" fmla="*/ 1685925 w 1685925"/>
              <a:gd name="connsiteY1" fmla="*/ 0 h 754380"/>
              <a:gd name="connsiteX2" fmla="*/ 1685925 w 1685925"/>
              <a:gd name="connsiteY2" fmla="*/ 754380 h 754380"/>
              <a:gd name="connsiteX3" fmla="*/ 0 w 1685925"/>
              <a:gd name="connsiteY3" fmla="*/ 754380 h 754380"/>
            </a:gdLst>
            <a:ahLst/>
            <a:cxnLst>
              <a:cxn ang="0">
                <a:pos x="connsiteX0" y="connsiteY0"/>
              </a:cxn>
              <a:cxn ang="0">
                <a:pos x="connsiteX1" y="connsiteY1"/>
              </a:cxn>
              <a:cxn ang="0">
                <a:pos x="connsiteX2" y="connsiteY2"/>
              </a:cxn>
              <a:cxn ang="0">
                <a:pos x="connsiteX3" y="connsiteY3"/>
              </a:cxn>
            </a:cxnLst>
            <a:rect l="l" t="t" r="r" b="b"/>
            <a:pathLst>
              <a:path w="1685925" h="754380">
                <a:moveTo>
                  <a:pt x="0" y="754380"/>
                </a:moveTo>
                <a:lnTo>
                  <a:pt x="1685925" y="0"/>
                </a:lnTo>
                <a:lnTo>
                  <a:pt x="1685925" y="754380"/>
                </a:lnTo>
                <a:lnTo>
                  <a:pt x="0" y="7543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4" name="TextBox 3"/>
          <p:cNvSpPr txBox="1"/>
          <p:nvPr/>
        </p:nvSpPr>
        <p:spPr>
          <a:xfrm>
            <a:off x="1194435" y="1067435"/>
            <a:ext cx="639919" cy="261610"/>
          </a:xfrm>
          <a:prstGeom prst="rect">
            <a:avLst/>
          </a:prstGeom>
          <a:noFill/>
        </p:spPr>
        <p:txBody>
          <a:bodyPr wrap="none" rtlCol="0">
            <a:spAutoFit/>
          </a:bodyPr>
          <a:lstStyle/>
          <a:p>
            <a:pPr fontAlgn="auto">
              <a:spcBef>
                <a:spcPts val="0"/>
              </a:spcBef>
              <a:spcAft>
                <a:spcPts val="0"/>
              </a:spcAft>
            </a:pPr>
            <a:r>
              <a:rPr lang="en-US" sz="1100" b="1" dirty="0" smtClean="0">
                <a:solidFill>
                  <a:srgbClr val="FFFFFF"/>
                </a:solidFill>
                <a:latin typeface="Arial"/>
              </a:rPr>
              <a:t>Device</a:t>
            </a:r>
            <a:endParaRPr lang="en-US" sz="1100" b="1" dirty="0">
              <a:solidFill>
                <a:srgbClr val="FFFFFF"/>
              </a:solidFill>
              <a:latin typeface="Arial"/>
            </a:endParaRPr>
          </a:p>
        </p:txBody>
      </p:sp>
      <p:sp>
        <p:nvSpPr>
          <p:cNvPr id="17" name="TextBox 16"/>
          <p:cNvSpPr txBox="1"/>
          <p:nvPr/>
        </p:nvSpPr>
        <p:spPr>
          <a:xfrm>
            <a:off x="396240" y="741680"/>
            <a:ext cx="694421" cy="261610"/>
          </a:xfrm>
          <a:prstGeom prst="rect">
            <a:avLst/>
          </a:prstGeom>
          <a:noFill/>
        </p:spPr>
        <p:txBody>
          <a:bodyPr wrap="none" rtlCol="0">
            <a:spAutoFit/>
          </a:bodyPr>
          <a:lstStyle/>
          <a:p>
            <a:pPr fontAlgn="auto">
              <a:spcBef>
                <a:spcPts val="0"/>
              </a:spcBef>
              <a:spcAft>
                <a:spcPts val="0"/>
              </a:spcAft>
            </a:pPr>
            <a:r>
              <a:rPr lang="en-US" sz="1100" b="1" dirty="0" smtClean="0">
                <a:solidFill>
                  <a:srgbClr val="000000"/>
                </a:solidFill>
                <a:latin typeface="Arial"/>
              </a:rPr>
              <a:t>Feature</a:t>
            </a:r>
            <a:endParaRPr lang="en-US" sz="1100" b="1" dirty="0">
              <a:solidFill>
                <a:srgbClr val="000000"/>
              </a:solidFill>
              <a:latin typeface="Arial"/>
            </a:endParaRPr>
          </a:p>
        </p:txBody>
      </p:sp>
      <p:pic>
        <p:nvPicPr>
          <p:cNvPr id="18"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93826" y="3071414"/>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93826" y="3604814"/>
            <a:ext cx="257060" cy="23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69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5V CAN Transceivers</a:t>
            </a:r>
            <a:endParaRPr lang="en-US" dirty="0"/>
          </a:p>
        </p:txBody>
      </p:sp>
    </p:spTree>
    <p:extLst>
      <p:ext uri="{BB962C8B-B14F-4D97-AF65-F5344CB8AC3E}">
        <p14:creationId xmlns:p14="http://schemas.microsoft.com/office/powerpoint/2010/main" val="1618616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TCAN Ideal for Automotive and Industrial Applications</a:t>
            </a:r>
            <a:endParaRPr lang="en-US" sz="2400" dirty="0"/>
          </a:p>
        </p:txBody>
      </p:sp>
      <p:sp>
        <p:nvSpPr>
          <p:cNvPr id="3" name="Slide Number Placeholder 2"/>
          <p:cNvSpPr>
            <a:spLocks noGrp="1"/>
          </p:cNvSpPr>
          <p:nvPr>
            <p:ph type="sldNum" sz="quarter" idx="10"/>
          </p:nvPr>
        </p:nvSpPr>
        <p:spPr>
          <a:xfrm>
            <a:off x="6571271" y="4537473"/>
            <a:ext cx="2133600" cy="154781"/>
          </a:xfrm>
        </p:spPr>
        <p:txBody>
          <a:bodyPr/>
          <a:lstStyle/>
          <a:p>
            <a:pPr>
              <a:defRPr/>
            </a:pPr>
            <a:fld id="{74C9ABD9-357E-4308-BCE9-C414493307FC}" type="slidenum">
              <a:rPr lang="en-US" smtClean="0">
                <a:solidFill>
                  <a:srgbClr val="000000"/>
                </a:solidFill>
              </a:rPr>
              <a:pPr>
                <a:defRPr/>
              </a:pPr>
              <a:t>13</a:t>
            </a:fld>
            <a:endParaRPr lang="en-US">
              <a:solidFill>
                <a:srgbClr val="000000"/>
              </a:solidFill>
            </a:endParaRPr>
          </a:p>
        </p:txBody>
      </p:sp>
      <p:grpSp>
        <p:nvGrpSpPr>
          <p:cNvPr id="15" name="Group 14"/>
          <p:cNvGrpSpPr/>
          <p:nvPr/>
        </p:nvGrpSpPr>
        <p:grpSpPr>
          <a:xfrm>
            <a:off x="5546730" y="735572"/>
            <a:ext cx="3588117" cy="3788067"/>
            <a:chOff x="5617559" y="735572"/>
            <a:chExt cx="3588117" cy="3788067"/>
          </a:xfrm>
        </p:grpSpPr>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7559" y="1634344"/>
              <a:ext cx="2005644" cy="1362723"/>
            </a:xfrm>
            <a:prstGeom prst="ellipse">
              <a:avLst/>
            </a:prstGeom>
            <a:ln>
              <a:noFill/>
            </a:ln>
            <a:effectLst>
              <a:softEdge rad="112500"/>
            </a:effectLst>
          </p:spPr>
        </p:pic>
        <p:pic>
          <p:nvPicPr>
            <p:cNvPr id="31" name="Picture 3" descr="C:\Users\a0222752\Desktop\电梯-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00" t="2375" r="28000" b="12625"/>
            <a:stretch/>
          </p:blipFill>
          <p:spPr bwMode="auto">
            <a:xfrm>
              <a:off x="5848736" y="3204718"/>
              <a:ext cx="1972773" cy="13189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4" cstate="print"/>
            <a:stretch>
              <a:fillRect/>
            </a:stretch>
          </p:blipFill>
          <p:spPr>
            <a:xfrm>
              <a:off x="7271131" y="2238588"/>
              <a:ext cx="1934545" cy="1449042"/>
            </a:xfrm>
            <a:prstGeom prst="ellipse">
              <a:avLst/>
            </a:prstGeom>
            <a:ln>
              <a:noFill/>
            </a:ln>
            <a:effectLst>
              <a:softEdge rad="112500"/>
            </a:effectLst>
          </p:spPr>
        </p:pic>
        <p:pic>
          <p:nvPicPr>
            <p:cNvPr id="33" name="Picture 2" descr="http://www04.abb.com/global/seitp/seitp202.nsf/0/0aba9ca745db736bc12578b5002657f0/$file/Motor_drive__528.jpg"/>
            <p:cNvPicPr>
              <a:picLocks noChangeAspect="1" noChangeArrowheads="1"/>
            </p:cNvPicPr>
            <p:nvPr/>
          </p:nvPicPr>
          <p:blipFill>
            <a:blip r:embed="rId5" cstate="print"/>
            <a:srcRect/>
            <a:stretch>
              <a:fillRect/>
            </a:stretch>
          </p:blipFill>
          <p:spPr bwMode="auto">
            <a:xfrm>
              <a:off x="7067350" y="735572"/>
              <a:ext cx="2076650" cy="1207447"/>
            </a:xfrm>
            <a:prstGeom prst="ellipse">
              <a:avLst/>
            </a:prstGeom>
            <a:ln>
              <a:noFill/>
            </a:ln>
            <a:effectLst>
              <a:softEdge rad="112500"/>
            </a:effectLst>
          </p:spPr>
        </p:pic>
      </p:grpSp>
      <p:sp>
        <p:nvSpPr>
          <p:cNvPr id="16" name="Rounded Rectangle 15"/>
          <p:cNvSpPr/>
          <p:nvPr/>
        </p:nvSpPr>
        <p:spPr>
          <a:xfrm>
            <a:off x="5657525" y="3302699"/>
            <a:ext cx="3415647"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33CCFF"/>
                </a:solidFill>
              </a:rPr>
              <a:t>Automotive: </a:t>
            </a:r>
            <a:r>
              <a:rPr lang="en-US" sz="1100" dirty="0">
                <a:solidFill>
                  <a:srgbClr val="AAAAAA"/>
                </a:solidFill>
              </a:rPr>
              <a:t>Design margin for adding isolation</a:t>
            </a:r>
            <a:endParaRPr lang="en-US" sz="1100" dirty="0">
              <a:solidFill>
                <a:srgbClr val="33CCFF"/>
              </a:solidFill>
            </a:endParaRPr>
          </a:p>
          <a:p>
            <a:r>
              <a:rPr lang="en-US" sz="1100" dirty="0">
                <a:solidFill>
                  <a:srgbClr val="33CCFF"/>
                </a:solidFill>
              </a:rPr>
              <a:t>Industrial:  </a:t>
            </a:r>
            <a:r>
              <a:rPr lang="en-US" sz="1100" dirty="0">
                <a:solidFill>
                  <a:srgbClr val="AAAAAA"/>
                </a:solidFill>
              </a:rPr>
              <a:t>maintain speeds on highly loaded or long cable runs</a:t>
            </a:r>
            <a:endParaRPr lang="en-US" sz="1100" dirty="0">
              <a:solidFill>
                <a:srgbClr val="33CCFF"/>
              </a:solidFill>
            </a:endParaRPr>
          </a:p>
        </p:txBody>
      </p:sp>
      <p:sp>
        <p:nvSpPr>
          <p:cNvPr id="17" name="Rounded Rectangle 16"/>
          <p:cNvSpPr/>
          <p:nvPr/>
        </p:nvSpPr>
        <p:spPr>
          <a:xfrm>
            <a:off x="5657526" y="691425"/>
            <a:ext cx="3415646"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33CCFF"/>
                </a:solidFill>
              </a:rPr>
              <a:t>Automotive: </a:t>
            </a:r>
            <a:r>
              <a:rPr lang="en-US" sz="1100" dirty="0" smtClean="0">
                <a:solidFill>
                  <a:srgbClr val="AAAAAA"/>
                </a:solidFill>
              </a:rPr>
              <a:t>Communicate while switching on GPS</a:t>
            </a:r>
            <a:endParaRPr lang="en-US" sz="1100" dirty="0" smtClean="0">
              <a:solidFill>
                <a:srgbClr val="33CCFF"/>
              </a:solidFill>
            </a:endParaRPr>
          </a:p>
          <a:p>
            <a:r>
              <a:rPr lang="en-US" sz="1100" dirty="0" smtClean="0">
                <a:solidFill>
                  <a:srgbClr val="33CCFF"/>
                </a:solidFill>
              </a:rPr>
              <a:t>Industrial: </a:t>
            </a:r>
            <a:r>
              <a:rPr lang="en-US" sz="1100" dirty="0" smtClean="0">
                <a:solidFill>
                  <a:srgbClr val="AAAAAA"/>
                </a:solidFill>
              </a:rPr>
              <a:t>Communicate </a:t>
            </a:r>
            <a:r>
              <a:rPr lang="en-US" sz="1100" dirty="0">
                <a:solidFill>
                  <a:srgbClr val="AAAAAA"/>
                </a:solidFill>
              </a:rPr>
              <a:t>while switching on </a:t>
            </a:r>
            <a:r>
              <a:rPr lang="en-US" sz="1100" dirty="0" smtClean="0">
                <a:solidFill>
                  <a:srgbClr val="AAAAAA"/>
                </a:solidFill>
              </a:rPr>
              <a:t>AC motor in Motor Drive </a:t>
            </a:r>
            <a:r>
              <a:rPr lang="en-US" sz="1100" dirty="0">
                <a:solidFill>
                  <a:srgbClr val="AAAAAA"/>
                </a:solidFill>
              </a:rPr>
              <a:t>a</a:t>
            </a:r>
            <a:r>
              <a:rPr lang="en-US" sz="1100" dirty="0" smtClean="0">
                <a:solidFill>
                  <a:srgbClr val="AAAAAA"/>
                </a:solidFill>
              </a:rPr>
              <a:t>pplications</a:t>
            </a:r>
            <a:endParaRPr lang="en-US" sz="1100" dirty="0">
              <a:solidFill>
                <a:srgbClr val="33CCFF"/>
              </a:solidFill>
            </a:endParaRPr>
          </a:p>
        </p:txBody>
      </p:sp>
      <p:sp>
        <p:nvSpPr>
          <p:cNvPr id="18" name="Rounded Rectangle 17"/>
          <p:cNvSpPr/>
          <p:nvPr/>
        </p:nvSpPr>
        <p:spPr>
          <a:xfrm>
            <a:off x="5657526" y="1344243"/>
            <a:ext cx="3415646"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33CCFF"/>
                </a:solidFill>
              </a:rPr>
              <a:t>Automotive: </a:t>
            </a:r>
            <a:r>
              <a:rPr lang="en-US" sz="1100" dirty="0" smtClean="0">
                <a:solidFill>
                  <a:srgbClr val="AAAAAA"/>
                </a:solidFill>
              </a:rPr>
              <a:t>Reduce interference with radio  </a:t>
            </a:r>
            <a:endParaRPr lang="en-US" sz="1100" dirty="0">
              <a:solidFill>
                <a:srgbClr val="33CCFF"/>
              </a:solidFill>
            </a:endParaRPr>
          </a:p>
          <a:p>
            <a:r>
              <a:rPr lang="en-US" sz="1100" dirty="0">
                <a:solidFill>
                  <a:srgbClr val="33CCFF"/>
                </a:solidFill>
              </a:rPr>
              <a:t>Industrial: </a:t>
            </a:r>
            <a:r>
              <a:rPr lang="en-US" sz="1100" dirty="0">
                <a:solidFill>
                  <a:srgbClr val="AAAAAA"/>
                </a:solidFill>
              </a:rPr>
              <a:t>Reduce </a:t>
            </a:r>
            <a:r>
              <a:rPr lang="en-US" sz="1100" dirty="0" smtClean="0">
                <a:solidFill>
                  <a:srgbClr val="AAAAAA"/>
                </a:solidFill>
              </a:rPr>
              <a:t>interference </a:t>
            </a:r>
            <a:r>
              <a:rPr lang="en-US" sz="1100" dirty="0">
                <a:solidFill>
                  <a:srgbClr val="AAAAAA"/>
                </a:solidFill>
              </a:rPr>
              <a:t>with c</a:t>
            </a:r>
            <a:r>
              <a:rPr lang="en-US" sz="1100" dirty="0" smtClean="0">
                <a:solidFill>
                  <a:srgbClr val="AAAAAA"/>
                </a:solidFill>
              </a:rPr>
              <a:t>ommunications  </a:t>
            </a:r>
            <a:r>
              <a:rPr lang="en-US" sz="1100" dirty="0">
                <a:solidFill>
                  <a:srgbClr val="AAAAAA"/>
                </a:solidFill>
              </a:rPr>
              <a:t>e</a:t>
            </a:r>
            <a:r>
              <a:rPr lang="en-US" sz="1100" dirty="0" smtClean="0">
                <a:solidFill>
                  <a:srgbClr val="AAAAAA"/>
                </a:solidFill>
              </a:rPr>
              <a:t>quipment </a:t>
            </a:r>
            <a:endParaRPr lang="en-US" sz="1100" dirty="0">
              <a:solidFill>
                <a:srgbClr val="33CCFF"/>
              </a:solidFill>
            </a:endParaRPr>
          </a:p>
        </p:txBody>
      </p:sp>
      <p:sp>
        <p:nvSpPr>
          <p:cNvPr id="19" name="Rounded Rectangle 18"/>
          <p:cNvSpPr/>
          <p:nvPr/>
        </p:nvSpPr>
        <p:spPr>
          <a:xfrm>
            <a:off x="5657525" y="1997061"/>
            <a:ext cx="3415646"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33CCFF"/>
                </a:solidFill>
              </a:rPr>
              <a:t>Automotive</a:t>
            </a:r>
            <a:r>
              <a:rPr lang="en-US" sz="1100" dirty="0" smtClean="0">
                <a:solidFill>
                  <a:srgbClr val="33CCFF"/>
                </a:solidFill>
              </a:rPr>
              <a:t>:  </a:t>
            </a:r>
            <a:r>
              <a:rPr lang="en-US" sz="1100" dirty="0" smtClean="0">
                <a:solidFill>
                  <a:srgbClr val="AAAAAA"/>
                </a:solidFill>
              </a:rPr>
              <a:t>Short Circuit to 48V battery vehicles</a:t>
            </a:r>
            <a:endParaRPr lang="en-US" sz="1100" dirty="0">
              <a:solidFill>
                <a:srgbClr val="33CCFF"/>
              </a:solidFill>
            </a:endParaRPr>
          </a:p>
          <a:p>
            <a:r>
              <a:rPr lang="en-US" sz="1100" dirty="0">
                <a:solidFill>
                  <a:srgbClr val="33CCFF"/>
                </a:solidFill>
              </a:rPr>
              <a:t>Industrial:  </a:t>
            </a:r>
            <a:r>
              <a:rPr lang="en-US" sz="1100" dirty="0" smtClean="0">
                <a:solidFill>
                  <a:srgbClr val="AAAAAA"/>
                </a:solidFill>
              </a:rPr>
              <a:t>Short Circuit to 24V DC power supplies</a:t>
            </a:r>
            <a:endParaRPr lang="en-US" sz="1100" dirty="0">
              <a:solidFill>
                <a:srgbClr val="33CCFF"/>
              </a:solidFill>
            </a:endParaRPr>
          </a:p>
        </p:txBody>
      </p:sp>
      <p:sp>
        <p:nvSpPr>
          <p:cNvPr id="20" name="Rounded Rectangle 19"/>
          <p:cNvSpPr/>
          <p:nvPr/>
        </p:nvSpPr>
        <p:spPr>
          <a:xfrm>
            <a:off x="5657526" y="2649879"/>
            <a:ext cx="3415646"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33CCFF"/>
                </a:solidFill>
              </a:rPr>
              <a:t>Automotive: </a:t>
            </a:r>
            <a:r>
              <a:rPr lang="en-US" sz="1100" dirty="0">
                <a:solidFill>
                  <a:srgbClr val="AAAAAA"/>
                </a:solidFill>
              </a:rPr>
              <a:t>Faster programing during manufacturing or diagnostics during repair</a:t>
            </a:r>
            <a:endParaRPr lang="en-US" sz="1100" dirty="0">
              <a:solidFill>
                <a:srgbClr val="33CCFF"/>
              </a:solidFill>
            </a:endParaRPr>
          </a:p>
          <a:p>
            <a:r>
              <a:rPr lang="en-US" sz="1100" dirty="0">
                <a:solidFill>
                  <a:srgbClr val="33CCFF"/>
                </a:solidFill>
              </a:rPr>
              <a:t>Industrial:  </a:t>
            </a:r>
            <a:r>
              <a:rPr lang="en-US" sz="1100" dirty="0">
                <a:solidFill>
                  <a:srgbClr val="AAAAAA"/>
                </a:solidFill>
              </a:rPr>
              <a:t>Faster communication between systems</a:t>
            </a:r>
          </a:p>
        </p:txBody>
      </p:sp>
      <p:sp>
        <p:nvSpPr>
          <p:cNvPr id="21" name="Rounded Rectangle 20"/>
          <p:cNvSpPr/>
          <p:nvPr/>
        </p:nvSpPr>
        <p:spPr>
          <a:xfrm>
            <a:off x="5657523" y="3950113"/>
            <a:ext cx="3415647"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33CCFF"/>
                </a:solidFill>
              </a:rPr>
              <a:t>Automotive: </a:t>
            </a:r>
            <a:r>
              <a:rPr lang="en-US" sz="1100" dirty="0">
                <a:solidFill>
                  <a:srgbClr val="AAAAAA"/>
                </a:solidFill>
              </a:rPr>
              <a:t>Passes US/EU OEM Requirements</a:t>
            </a:r>
            <a:endParaRPr lang="en-US" sz="1100" dirty="0">
              <a:solidFill>
                <a:srgbClr val="33CCFF"/>
              </a:solidFill>
            </a:endParaRPr>
          </a:p>
          <a:p>
            <a:r>
              <a:rPr lang="en-US" sz="1100" dirty="0">
                <a:solidFill>
                  <a:srgbClr val="33CCFF"/>
                </a:solidFill>
              </a:rPr>
              <a:t>Industrial:  </a:t>
            </a:r>
            <a:r>
              <a:rPr lang="en-US" sz="1100" dirty="0">
                <a:solidFill>
                  <a:srgbClr val="AAAAAA"/>
                </a:solidFill>
              </a:rPr>
              <a:t>IEC 61000-4-2 ESD protection</a:t>
            </a:r>
          </a:p>
        </p:txBody>
      </p:sp>
      <p:sp>
        <p:nvSpPr>
          <p:cNvPr id="12" name="Rounded Rectangle 11"/>
          <p:cNvSpPr/>
          <p:nvPr/>
        </p:nvSpPr>
        <p:spPr>
          <a:xfrm>
            <a:off x="141874" y="3302701"/>
            <a:ext cx="5427933"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33CCFF"/>
                </a:solidFill>
              </a:rPr>
              <a:t>System Flexibility:  </a:t>
            </a:r>
            <a:r>
              <a:rPr lang="en-US" sz="1600" dirty="0">
                <a:solidFill>
                  <a:srgbClr val="AAAAAA"/>
                </a:solidFill>
              </a:rPr>
              <a:t>Low loop delay for long or crowded network designs</a:t>
            </a:r>
          </a:p>
        </p:txBody>
      </p:sp>
      <p:sp>
        <p:nvSpPr>
          <p:cNvPr id="11" name="Rounded Rectangle 10"/>
          <p:cNvSpPr/>
          <p:nvPr/>
        </p:nvSpPr>
        <p:spPr>
          <a:xfrm>
            <a:off x="141874" y="1997063"/>
            <a:ext cx="5427932"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33CCFF"/>
                </a:solidFill>
              </a:rPr>
              <a:t>Fault Protected:  </a:t>
            </a:r>
            <a:r>
              <a:rPr lang="en-US" sz="1600" dirty="0" smtClean="0">
                <a:solidFill>
                  <a:srgbClr val="AAAAAA"/>
                </a:solidFill>
              </a:rPr>
              <a:t>Protection against short circuits to high voltage power supplies</a:t>
            </a:r>
            <a:endParaRPr lang="en-US" sz="1600" dirty="0">
              <a:solidFill>
                <a:srgbClr val="33CCFF"/>
              </a:solidFill>
            </a:endParaRPr>
          </a:p>
        </p:txBody>
      </p:sp>
      <p:sp>
        <p:nvSpPr>
          <p:cNvPr id="10" name="Rounded Rectangle 9"/>
          <p:cNvSpPr/>
          <p:nvPr/>
        </p:nvSpPr>
        <p:spPr>
          <a:xfrm>
            <a:off x="141875" y="2649881"/>
            <a:ext cx="5427932"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33CCFF"/>
                </a:solidFill>
              </a:rPr>
              <a:t>Fast Operation:  </a:t>
            </a:r>
            <a:r>
              <a:rPr lang="en-US" sz="1600" dirty="0">
                <a:solidFill>
                  <a:srgbClr val="AAAAAA"/>
                </a:solidFill>
              </a:rPr>
              <a:t>5Mbps operation for high bandwidth applications; faster downloads; faster communication</a:t>
            </a:r>
          </a:p>
        </p:txBody>
      </p:sp>
      <p:sp>
        <p:nvSpPr>
          <p:cNvPr id="28" name="Rounded Rectangle 27"/>
          <p:cNvSpPr/>
          <p:nvPr/>
        </p:nvSpPr>
        <p:spPr>
          <a:xfrm>
            <a:off x="141872" y="3950115"/>
            <a:ext cx="5427933"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33CCFF"/>
                </a:solidFill>
              </a:rPr>
              <a:t>Low BOM:  </a:t>
            </a:r>
            <a:r>
              <a:rPr lang="en-US" sz="1600" dirty="0">
                <a:solidFill>
                  <a:srgbClr val="AAAAAA"/>
                </a:solidFill>
              </a:rPr>
              <a:t>No external TVS diodes, No common mode choke per system design</a:t>
            </a:r>
            <a:endParaRPr lang="en-US" sz="1600" dirty="0">
              <a:solidFill>
                <a:srgbClr val="33CCFF"/>
              </a:solidFill>
            </a:endParaRPr>
          </a:p>
        </p:txBody>
      </p:sp>
      <p:sp>
        <p:nvSpPr>
          <p:cNvPr id="4" name="Rounded Rectangle 3"/>
          <p:cNvSpPr/>
          <p:nvPr/>
        </p:nvSpPr>
        <p:spPr>
          <a:xfrm>
            <a:off x="141875" y="691427"/>
            <a:ext cx="5427932"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33CCFF"/>
                </a:solidFill>
              </a:rPr>
              <a:t>High Immunity:  </a:t>
            </a:r>
            <a:r>
              <a:rPr lang="en-US" sz="1600" dirty="0" smtClean="0">
                <a:solidFill>
                  <a:srgbClr val="AAAAAA"/>
                </a:solidFill>
              </a:rPr>
              <a:t>Deterministic communication in electromagnetic noisy applications</a:t>
            </a:r>
            <a:endParaRPr lang="en-US" sz="1600" dirty="0">
              <a:solidFill>
                <a:srgbClr val="AAAAAA"/>
              </a:solidFill>
            </a:endParaRPr>
          </a:p>
        </p:txBody>
      </p:sp>
      <p:sp>
        <p:nvSpPr>
          <p:cNvPr id="14" name="Rounded Rectangle 13"/>
          <p:cNvSpPr/>
          <p:nvPr/>
        </p:nvSpPr>
        <p:spPr>
          <a:xfrm>
            <a:off x="141875" y="1344245"/>
            <a:ext cx="5427932" cy="6122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33CCFF"/>
                </a:solidFill>
              </a:rPr>
              <a:t>Low Emissions:  </a:t>
            </a:r>
            <a:r>
              <a:rPr lang="en-US" sz="1600" dirty="0" smtClean="0">
                <a:solidFill>
                  <a:srgbClr val="AAAAAA"/>
                </a:solidFill>
              </a:rPr>
              <a:t>Reduced electromagnetic noise emission enabling more reliable system communications </a:t>
            </a:r>
            <a:endParaRPr lang="en-US" sz="1600" dirty="0">
              <a:solidFill>
                <a:srgbClr val="AAAAAA"/>
              </a:solidFill>
            </a:endParaRPr>
          </a:p>
        </p:txBody>
      </p:sp>
    </p:spTree>
    <p:extLst>
      <p:ext uri="{BB962C8B-B14F-4D97-AF65-F5344CB8AC3E}">
        <p14:creationId xmlns:p14="http://schemas.microsoft.com/office/powerpoint/2010/main" val="124898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58637" y="1000124"/>
            <a:ext cx="4260850" cy="2455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r>
              <a:rPr lang="en-US" sz="1000" dirty="0">
                <a:solidFill>
                  <a:srgbClr val="000000"/>
                </a:solidFill>
                <a:cs typeface="Arial" pitchFamily="34" charset="0"/>
              </a:rPr>
              <a:t> </a:t>
            </a:r>
          </a:p>
          <a:p>
            <a:pPr marL="171450" indent="-171450" fontAlgn="auto">
              <a:spcBef>
                <a:spcPts val="0"/>
              </a:spcBef>
              <a:spcAft>
                <a:spcPts val="0"/>
              </a:spcAft>
              <a:buFont typeface="Arial" pitchFamily="34" charset="0"/>
              <a:buChar char="•"/>
            </a:pP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ISO 11898-2 and -5 compliant </a:t>
            </a:r>
            <a:r>
              <a:rPr lang="en-US" sz="1000" b="1" dirty="0">
                <a:solidFill>
                  <a:srgbClr val="000000"/>
                </a:solidFill>
              </a:rPr>
              <a:t>and</a:t>
            </a:r>
            <a:r>
              <a:rPr lang="en-US" sz="1000" dirty="0">
                <a:solidFill>
                  <a:srgbClr val="000000"/>
                </a:solidFill>
              </a:rPr>
              <a:t> Draft CAN FD</a:t>
            </a: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r>
              <a:rPr lang="en-US" sz="1000" dirty="0">
                <a:solidFill>
                  <a:srgbClr val="000000"/>
                </a:solidFill>
              </a:rPr>
              <a:t>Signaling Rate Optimized for up to:</a:t>
            </a:r>
          </a:p>
          <a:p>
            <a:pPr marL="552345" lvl="1" indent="-171450" fontAlgn="auto">
              <a:spcBef>
                <a:spcPts val="0"/>
              </a:spcBef>
              <a:spcAft>
                <a:spcPts val="0"/>
              </a:spcAft>
              <a:buFont typeface="Arial" pitchFamily="34" charset="0"/>
              <a:buChar char="•"/>
            </a:pPr>
            <a:r>
              <a:rPr lang="en-US" sz="1000" dirty="0">
                <a:solidFill>
                  <a:srgbClr val="000000"/>
                </a:solidFill>
              </a:rPr>
              <a:t>Standard:  2Mbps</a:t>
            </a:r>
          </a:p>
          <a:p>
            <a:pPr marL="552345" lvl="1" indent="-171450" fontAlgn="auto">
              <a:spcBef>
                <a:spcPts val="0"/>
              </a:spcBef>
              <a:spcAft>
                <a:spcPts val="0"/>
              </a:spcAft>
              <a:buFont typeface="Arial" pitchFamily="34" charset="0"/>
              <a:buChar char="•"/>
            </a:pPr>
            <a:r>
              <a:rPr lang="en-US" sz="1000" dirty="0">
                <a:solidFill>
                  <a:srgbClr val="000000"/>
                </a:solidFill>
              </a:rPr>
              <a:t>CAN FD:   5Mbps </a:t>
            </a:r>
            <a:r>
              <a:rPr lang="en-US" sz="1000" dirty="0">
                <a:solidFill>
                  <a:srgbClr val="000000"/>
                </a:solidFill>
                <a:cs typeface="Arial" pitchFamily="34" charset="0"/>
              </a:rPr>
              <a:t>(“G” Version)</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DC Bus-Fault Protection</a:t>
            </a:r>
            <a:r>
              <a:rPr lang="en-US" sz="1000">
                <a:solidFill>
                  <a:srgbClr val="000000"/>
                </a:solidFill>
                <a:cs typeface="Arial" pitchFamily="34" charset="0"/>
              </a:rPr>
              <a:t>:  </a:t>
            </a:r>
            <a:r>
              <a:rPr lang="en-US" sz="1000" smtClean="0">
                <a:solidFill>
                  <a:srgbClr val="000000"/>
                </a:solidFill>
                <a:cs typeface="Arial" pitchFamily="34" charset="0"/>
              </a:rPr>
              <a:t>± </a:t>
            </a:r>
            <a:r>
              <a:rPr lang="en-US" sz="1000" dirty="0">
                <a:solidFill>
                  <a:srgbClr val="000000"/>
                </a:solidFill>
                <a:cs typeface="Arial" pitchFamily="34" charset="0"/>
              </a:rPr>
              <a:t>70V (“H”)</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Common mode range:     ±30V</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Fast Loop Times:             &lt;</a:t>
            </a:r>
            <a:r>
              <a:rPr lang="en-US" sz="1000" dirty="0" smtClean="0">
                <a:solidFill>
                  <a:srgbClr val="000000"/>
                </a:solidFill>
                <a:cs typeface="Arial" pitchFamily="34" charset="0"/>
              </a:rPr>
              <a:t>175ns</a:t>
            </a: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V</a:t>
            </a:r>
            <a:r>
              <a:rPr lang="en-US" sz="1000" baseline="-25000" dirty="0">
                <a:solidFill>
                  <a:srgbClr val="000000"/>
                </a:solidFill>
                <a:cs typeface="Arial" pitchFamily="34" charset="0"/>
              </a:rPr>
              <a:t>IO</a:t>
            </a:r>
            <a:r>
              <a:rPr lang="en-US" sz="1000" dirty="0">
                <a:solidFill>
                  <a:srgbClr val="000000"/>
                </a:solidFill>
                <a:cs typeface="Arial" pitchFamily="34" charset="0"/>
              </a:rPr>
              <a:t> </a:t>
            </a:r>
            <a:r>
              <a:rPr lang="en-US" sz="1000" dirty="0" smtClean="0">
                <a:solidFill>
                  <a:srgbClr val="000000"/>
                </a:solidFill>
                <a:cs typeface="Arial" pitchFamily="34" charset="0"/>
              </a:rPr>
              <a:t>Supply</a:t>
            </a:r>
            <a:r>
              <a:rPr lang="en-US" sz="1000" dirty="0">
                <a:solidFill>
                  <a:srgbClr val="000000"/>
                </a:solidFill>
                <a:cs typeface="Arial" pitchFamily="34" charset="0"/>
              </a:rPr>
              <a:t>:           </a:t>
            </a:r>
            <a:r>
              <a:rPr lang="en-US" sz="1000" dirty="0" smtClean="0">
                <a:solidFill>
                  <a:srgbClr val="000000"/>
                </a:solidFill>
                <a:cs typeface="Arial" pitchFamily="34" charset="0"/>
              </a:rPr>
              <a:t>2.8 </a:t>
            </a:r>
            <a:r>
              <a:rPr lang="en-US" sz="1000" dirty="0">
                <a:solidFill>
                  <a:srgbClr val="000000"/>
                </a:solidFill>
                <a:cs typeface="Arial" pitchFamily="34" charset="0"/>
              </a:rPr>
              <a:t>- </a:t>
            </a:r>
            <a:r>
              <a:rPr lang="en-US" sz="1000" dirty="0" smtClean="0">
                <a:solidFill>
                  <a:srgbClr val="000000"/>
                </a:solidFill>
                <a:cs typeface="Arial" pitchFamily="34" charset="0"/>
              </a:rPr>
              <a:t>5.5V </a:t>
            </a:r>
            <a:r>
              <a:rPr lang="en-US" sz="1000" dirty="0">
                <a:solidFill>
                  <a:srgbClr val="000000"/>
                </a:solidFill>
                <a:cs typeface="Arial" pitchFamily="34" charset="0"/>
              </a:rPr>
              <a:t>(“V” version)</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Ultra-Low Power Standby Mode with Bus Wakeup (TCAN1042)</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Low Power Silent Mode (TCAN1051)</a:t>
            </a:r>
          </a:p>
          <a:p>
            <a:pPr marL="171450" indent="-171450" fontAlgn="auto">
              <a:spcBef>
                <a:spcPts val="0"/>
              </a:spcBef>
              <a:spcAft>
                <a:spcPts val="0"/>
              </a:spcAft>
              <a:buFont typeface="Arial" pitchFamily="34" charset="0"/>
              <a:buChar char="•"/>
            </a:pPr>
            <a:r>
              <a:rPr lang="en-US" sz="1000" dirty="0" smtClean="0">
                <a:solidFill>
                  <a:srgbClr val="000000"/>
                </a:solidFill>
                <a:cs typeface="Arial" pitchFamily="34" charset="0"/>
              </a:rPr>
              <a:t>±16kV </a:t>
            </a:r>
            <a:r>
              <a:rPr lang="en-US" sz="1000" dirty="0">
                <a:solidFill>
                  <a:srgbClr val="000000"/>
                </a:solidFill>
                <a:cs typeface="Arial" pitchFamily="34" charset="0"/>
              </a:rPr>
              <a:t>HBM ESD and </a:t>
            </a:r>
            <a:r>
              <a:rPr lang="en-US" sz="1000" dirty="0" smtClean="0">
                <a:solidFill>
                  <a:srgbClr val="000000"/>
                </a:solidFill>
                <a:cs typeface="Arial" pitchFamily="34" charset="0"/>
              </a:rPr>
              <a:t>±15kV </a:t>
            </a:r>
            <a:r>
              <a:rPr lang="en-US" sz="1000" dirty="0">
                <a:solidFill>
                  <a:srgbClr val="000000"/>
                </a:solidFill>
                <a:cs typeface="Arial" pitchFamily="34" charset="0"/>
              </a:rPr>
              <a:t>IEC for bus pins</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I</a:t>
            </a:r>
            <a:r>
              <a:rPr lang="en-US" sz="1000" dirty="0">
                <a:solidFill>
                  <a:srgbClr val="000000"/>
                </a:solidFill>
              </a:rPr>
              <a:t>deal Passive – High impedance I/</a:t>
            </a:r>
            <a:r>
              <a:rPr lang="en-US" sz="1000" dirty="0" err="1">
                <a:solidFill>
                  <a:srgbClr val="000000"/>
                </a:solidFill>
              </a:rPr>
              <a:t>Os</a:t>
            </a:r>
            <a:r>
              <a:rPr lang="en-US" sz="1000" dirty="0">
                <a:solidFill>
                  <a:srgbClr val="000000"/>
                </a:solidFill>
              </a:rPr>
              <a:t> when unpowered</a:t>
            </a: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TXD dominant state time out</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Under-voltage Protection</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Thermal Shutdown </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Package</a:t>
            </a:r>
            <a:r>
              <a:rPr lang="en-US" altLang="zh-CN" sz="1000" dirty="0">
                <a:solidFill>
                  <a:srgbClr val="000000"/>
                </a:solidFill>
                <a:cs typeface="Arial" pitchFamily="34" charset="0"/>
              </a:rPr>
              <a:t>: 8-</a:t>
            </a:r>
            <a:r>
              <a:rPr lang="en-US" sz="1000" dirty="0">
                <a:solidFill>
                  <a:srgbClr val="000000"/>
                </a:solidFill>
                <a:cs typeface="Arial" pitchFamily="34" charset="0"/>
              </a:rPr>
              <a:t>SOIC (D) 5mm x 4mm </a:t>
            </a:r>
            <a:r>
              <a:rPr lang="en-US" sz="1000" dirty="0" smtClean="0">
                <a:solidFill>
                  <a:srgbClr val="000000"/>
                </a:solidFill>
                <a:cs typeface="Arial" pitchFamily="34" charset="0"/>
              </a:rPr>
              <a:t> and 8-VSON (DRB) 3mm x 3mm</a:t>
            </a: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endParaRPr lang="en-US" sz="1000" dirty="0">
              <a:solidFill>
                <a:srgbClr val="000000"/>
              </a:solidFill>
              <a:cs typeface="Arial" pitchFamily="34" charset="0"/>
            </a:endParaRPr>
          </a:p>
        </p:txBody>
      </p:sp>
      <p:sp>
        <p:nvSpPr>
          <p:cNvPr id="53" name="Rectangle 52"/>
          <p:cNvSpPr/>
          <p:nvPr/>
        </p:nvSpPr>
        <p:spPr>
          <a:xfrm>
            <a:off x="4572000" y="1001317"/>
            <a:ext cx="4389438" cy="10384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fontAlgn="auto">
              <a:spcBef>
                <a:spcPts val="0"/>
              </a:spcBef>
              <a:spcAft>
                <a:spcPts val="0"/>
              </a:spcAft>
              <a:buFontTx/>
              <a:buChar char="•"/>
              <a:defRPr/>
            </a:pPr>
            <a:r>
              <a:rPr lang="en-US" sz="1000" dirty="0">
                <a:solidFill>
                  <a:srgbClr val="000000"/>
                </a:solidFill>
                <a:cs typeface="Arial" pitchFamily="34" charset="0"/>
              </a:rPr>
              <a:t>Common Mode Choke not required (per OEM)</a:t>
            </a:r>
          </a:p>
          <a:p>
            <a:pPr marL="228600" indent="-228600" fontAlgn="auto">
              <a:spcBef>
                <a:spcPts val="0"/>
              </a:spcBef>
              <a:spcAft>
                <a:spcPts val="0"/>
              </a:spcAft>
              <a:buFontTx/>
              <a:buChar char="•"/>
              <a:defRPr/>
            </a:pPr>
            <a:r>
              <a:rPr lang="en-US" sz="1000" dirty="0">
                <a:solidFill>
                  <a:srgbClr val="000000"/>
                </a:solidFill>
                <a:cs typeface="Arial" pitchFamily="34" charset="0"/>
              </a:rPr>
              <a:t>Wide V</a:t>
            </a:r>
            <a:r>
              <a:rPr lang="en-US" sz="1000" baseline="-25000" dirty="0">
                <a:solidFill>
                  <a:srgbClr val="000000"/>
                </a:solidFill>
                <a:cs typeface="Arial" pitchFamily="34" charset="0"/>
              </a:rPr>
              <a:t>CC</a:t>
            </a:r>
            <a:r>
              <a:rPr lang="en-US" sz="1000" dirty="0">
                <a:solidFill>
                  <a:srgbClr val="000000"/>
                </a:solidFill>
                <a:cs typeface="Arial" pitchFamily="34" charset="0"/>
              </a:rPr>
              <a:t> Range (4.5V to 5.5V) for start/stop w/out boost</a:t>
            </a:r>
          </a:p>
          <a:p>
            <a:pPr marL="228600" lvl="1" indent="-228600" fontAlgn="auto">
              <a:spcBef>
                <a:spcPts val="0"/>
              </a:spcBef>
              <a:spcAft>
                <a:spcPts val="0"/>
              </a:spcAft>
              <a:buFontTx/>
              <a:buChar char="•"/>
              <a:defRPr/>
            </a:pPr>
            <a:r>
              <a:rPr lang="en-US" sz="1000" dirty="0">
                <a:solidFill>
                  <a:srgbClr val="000000"/>
                </a:solidFill>
                <a:cs typeface="Arial" pitchFamily="34" charset="0"/>
              </a:rPr>
              <a:t>Wide I/O voltage level adapting reduces external components</a:t>
            </a:r>
          </a:p>
          <a:p>
            <a:pPr marL="228600" lvl="1" indent="-228600" fontAlgn="auto">
              <a:spcBef>
                <a:spcPts val="0"/>
              </a:spcBef>
              <a:spcAft>
                <a:spcPts val="0"/>
              </a:spcAft>
              <a:buFontTx/>
              <a:buChar char="•"/>
              <a:defRPr/>
            </a:pPr>
            <a:r>
              <a:rPr lang="en-US" sz="1000" dirty="0">
                <a:solidFill>
                  <a:srgbClr val="000000"/>
                </a:solidFill>
                <a:cs typeface="Arial" pitchFamily="34" charset="0"/>
              </a:rPr>
              <a:t>Extended Bus-Fault Protection supporting 48V systems</a:t>
            </a:r>
          </a:p>
          <a:p>
            <a:pPr marL="228600" lvl="1" indent="-228600" fontAlgn="auto">
              <a:spcBef>
                <a:spcPts val="0"/>
              </a:spcBef>
              <a:spcAft>
                <a:spcPts val="0"/>
              </a:spcAft>
              <a:buFontTx/>
              <a:buChar char="•"/>
              <a:defRPr/>
            </a:pPr>
            <a:r>
              <a:rPr lang="en-US" sz="1000" dirty="0">
                <a:solidFill>
                  <a:srgbClr val="000000"/>
                </a:solidFill>
                <a:cs typeface="Arial" pitchFamily="34" charset="0"/>
              </a:rPr>
              <a:t>Hot swap support with glitch free bus I/O on power-up / down</a:t>
            </a:r>
          </a:p>
          <a:p>
            <a:pPr marL="228600" lvl="1" indent="-228600" fontAlgn="auto">
              <a:spcBef>
                <a:spcPts val="0"/>
              </a:spcBef>
              <a:spcAft>
                <a:spcPts val="0"/>
              </a:spcAft>
              <a:buFontTx/>
              <a:buChar char="•"/>
              <a:defRPr/>
            </a:pPr>
            <a:r>
              <a:rPr lang="en-US" sz="1000" dirty="0">
                <a:solidFill>
                  <a:srgbClr val="000000"/>
                </a:solidFill>
                <a:cs typeface="Arial" pitchFamily="34" charset="0"/>
              </a:rPr>
              <a:t>Industry Standard Packaging: P2P compatible </a:t>
            </a:r>
          </a:p>
          <a:p>
            <a:pPr fontAlgn="auto">
              <a:spcBef>
                <a:spcPts val="0"/>
              </a:spcBef>
              <a:spcAft>
                <a:spcPts val="0"/>
              </a:spcAft>
              <a:defRPr/>
            </a:pPr>
            <a:endParaRPr lang="en-US" sz="1000" b="1" dirty="0">
              <a:solidFill>
                <a:srgbClr val="000000"/>
              </a:solidFill>
            </a:endParaRPr>
          </a:p>
        </p:txBody>
      </p:sp>
      <p:sp>
        <p:nvSpPr>
          <p:cNvPr id="1029" name="Rectangle 14"/>
          <p:cNvSpPr>
            <a:spLocks noChangeArrowheads="1"/>
          </p:cNvSpPr>
          <p:nvPr/>
        </p:nvSpPr>
        <p:spPr bwMode="auto">
          <a:xfrm>
            <a:off x="247398" y="3455834"/>
            <a:ext cx="4260850"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b="1">
                <a:solidFill>
                  <a:srgbClr val="FFFFFF"/>
                </a:solidFill>
                <a:latin typeface="Arial"/>
                <a:cs typeface="Arial" pitchFamily="34" charset="0"/>
              </a:rPr>
              <a:t>Applications</a:t>
            </a:r>
          </a:p>
        </p:txBody>
      </p:sp>
      <p:sp>
        <p:nvSpPr>
          <p:cNvPr id="56" name="Rectangle 55"/>
          <p:cNvSpPr/>
          <p:nvPr/>
        </p:nvSpPr>
        <p:spPr>
          <a:xfrm>
            <a:off x="247398" y="3713008"/>
            <a:ext cx="4260850" cy="8373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71450" indent="-171450" fontAlgn="auto">
              <a:spcBef>
                <a:spcPts val="0"/>
              </a:spcBef>
              <a:spcAft>
                <a:spcPts val="0"/>
              </a:spcAft>
              <a:buFont typeface="Arial"/>
              <a:buChar char="•"/>
              <a:defRPr/>
            </a:pPr>
            <a:r>
              <a:rPr lang="en-US" sz="1000" dirty="0">
                <a:solidFill>
                  <a:srgbClr val="000000"/>
                </a:solidFill>
                <a:cs typeface="Arial" pitchFamily="34" charset="0"/>
              </a:rPr>
              <a:t>Body Electronics</a:t>
            </a:r>
          </a:p>
          <a:p>
            <a:pPr marL="171450" indent="-171450" fontAlgn="auto">
              <a:spcBef>
                <a:spcPts val="0"/>
              </a:spcBef>
              <a:spcAft>
                <a:spcPts val="0"/>
              </a:spcAft>
              <a:buFont typeface="Arial"/>
              <a:buChar char="•"/>
              <a:defRPr/>
            </a:pPr>
            <a:r>
              <a:rPr lang="en-US" sz="1000" dirty="0">
                <a:solidFill>
                  <a:srgbClr val="000000"/>
                </a:solidFill>
                <a:cs typeface="Arial" pitchFamily="34" charset="0"/>
              </a:rPr>
              <a:t>Power Train</a:t>
            </a:r>
          </a:p>
          <a:p>
            <a:pPr marL="171450" indent="-171450" fontAlgn="auto">
              <a:spcBef>
                <a:spcPts val="0"/>
              </a:spcBef>
              <a:spcAft>
                <a:spcPts val="0"/>
              </a:spcAft>
              <a:buFont typeface="Arial"/>
              <a:buChar char="•"/>
              <a:defRPr/>
            </a:pPr>
            <a:r>
              <a:rPr lang="en-US" sz="1000" dirty="0">
                <a:solidFill>
                  <a:srgbClr val="000000"/>
                </a:solidFill>
                <a:cs typeface="Arial" pitchFamily="34" charset="0"/>
              </a:rPr>
              <a:t>Infotainment / ADAS</a:t>
            </a:r>
          </a:p>
          <a:p>
            <a:pPr marL="171450" indent="-171450" fontAlgn="auto">
              <a:spcBef>
                <a:spcPts val="0"/>
              </a:spcBef>
              <a:spcAft>
                <a:spcPts val="0"/>
              </a:spcAft>
              <a:buFont typeface="Arial"/>
              <a:buChar char="•"/>
              <a:defRPr/>
            </a:pPr>
            <a:r>
              <a:rPr lang="en-US" sz="1000" dirty="0">
                <a:solidFill>
                  <a:srgbClr val="000000"/>
                </a:solidFill>
                <a:cs typeface="Arial" pitchFamily="34" charset="0"/>
              </a:rPr>
              <a:t>Building Automation</a:t>
            </a:r>
          </a:p>
          <a:p>
            <a:pPr marL="171450" indent="-171450" fontAlgn="auto">
              <a:spcBef>
                <a:spcPts val="0"/>
              </a:spcBef>
              <a:spcAft>
                <a:spcPts val="0"/>
              </a:spcAft>
              <a:buFont typeface="Arial"/>
              <a:buChar char="•"/>
              <a:defRPr/>
            </a:pPr>
            <a:r>
              <a:rPr lang="en-US" sz="1000" dirty="0">
                <a:solidFill>
                  <a:srgbClr val="000000"/>
                </a:solidFill>
                <a:cs typeface="Arial" pitchFamily="34" charset="0"/>
              </a:rPr>
              <a:t>Factory Automation</a:t>
            </a:r>
          </a:p>
        </p:txBody>
      </p:sp>
      <p:sp>
        <p:nvSpPr>
          <p:cNvPr id="1031" name="Rectangle 14"/>
          <p:cNvSpPr>
            <a:spLocks noChangeArrowheads="1"/>
          </p:cNvSpPr>
          <p:nvPr/>
        </p:nvSpPr>
        <p:spPr bwMode="auto">
          <a:xfrm>
            <a:off x="269875" y="742952"/>
            <a:ext cx="4260850"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b="1">
                <a:solidFill>
                  <a:srgbClr val="FFFFFF"/>
                </a:solidFill>
                <a:latin typeface="Arial"/>
                <a:cs typeface="Arial" pitchFamily="34" charset="0"/>
              </a:rPr>
              <a:t>Features</a:t>
            </a:r>
          </a:p>
        </p:txBody>
      </p:sp>
      <p:sp>
        <p:nvSpPr>
          <p:cNvPr id="1032" name="Rectangle 14"/>
          <p:cNvSpPr>
            <a:spLocks noChangeArrowheads="1"/>
          </p:cNvSpPr>
          <p:nvPr/>
        </p:nvSpPr>
        <p:spPr bwMode="auto">
          <a:xfrm>
            <a:off x="4572000" y="742952"/>
            <a:ext cx="4389438"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b="1">
                <a:solidFill>
                  <a:srgbClr val="FFFFFF"/>
                </a:solidFill>
                <a:latin typeface="Arial"/>
                <a:cs typeface="Arial" pitchFamily="34" charset="0"/>
              </a:rPr>
              <a:t>Benefits</a:t>
            </a:r>
          </a:p>
        </p:txBody>
      </p:sp>
      <p:sp>
        <p:nvSpPr>
          <p:cNvPr id="1033" name="Title 1"/>
          <p:cNvSpPr>
            <a:spLocks noGrp="1"/>
          </p:cNvSpPr>
          <p:nvPr>
            <p:ph type="title"/>
          </p:nvPr>
        </p:nvSpPr>
        <p:spPr>
          <a:xfrm>
            <a:off x="269875" y="8"/>
            <a:ext cx="8686800" cy="740569"/>
          </a:xfrm>
        </p:spPr>
        <p:txBody>
          <a:bodyPr/>
          <a:lstStyle/>
          <a:p>
            <a:pPr eaLnBrk="1" hangingPunct="1"/>
            <a:r>
              <a:rPr lang="en-US" sz="2800" dirty="0" smtClean="0"/>
              <a:t>TCAN1042H / TCAN1051H </a:t>
            </a:r>
            <a:r>
              <a:rPr lang="en-US" sz="2800" dirty="0" smtClean="0">
                <a:solidFill>
                  <a:srgbClr val="000000"/>
                </a:solidFill>
              </a:rPr>
              <a:t/>
            </a:r>
            <a:br>
              <a:rPr lang="en-US" sz="2800" dirty="0" smtClean="0">
                <a:solidFill>
                  <a:srgbClr val="000000"/>
                </a:solidFill>
              </a:rPr>
            </a:br>
            <a:r>
              <a:rPr lang="en-US" sz="2000" dirty="0">
                <a:solidFill>
                  <a:srgbClr val="000000"/>
                </a:solidFill>
                <a:latin typeface="Arial" pitchFamily="34" charset="0"/>
                <a:cs typeface="Arial" pitchFamily="34" charset="0"/>
              </a:rPr>
              <a:t>± </a:t>
            </a:r>
            <a:r>
              <a:rPr lang="en-US" sz="2000" dirty="0" smtClean="0">
                <a:solidFill>
                  <a:srgbClr val="000000"/>
                </a:solidFill>
                <a:latin typeface="Arial" pitchFamily="34" charset="0"/>
                <a:cs typeface="Arial" pitchFamily="34" charset="0"/>
              </a:rPr>
              <a:t>70V </a:t>
            </a:r>
            <a:r>
              <a:rPr lang="en-US" sz="2000" dirty="0" smtClean="0">
                <a:solidFill>
                  <a:srgbClr val="000000"/>
                </a:solidFill>
              </a:rPr>
              <a:t>CAN XCVRs with optional Bus Wake Up and Flexible Data (FD)</a:t>
            </a:r>
            <a:endParaRPr lang="en-US" sz="2000" dirty="0" smtClean="0">
              <a:solidFill>
                <a:schemeClr val="tx1"/>
              </a:solidFill>
            </a:endParaRPr>
          </a:p>
        </p:txBody>
      </p:sp>
      <p:sp>
        <p:nvSpPr>
          <p:cNvPr id="108" name="Slide Number Placeholder 3"/>
          <p:cNvSpPr>
            <a:spLocks noGrp="1"/>
          </p:cNvSpPr>
          <p:nvPr>
            <p:ph type="sldNum" sz="quarter" idx="10"/>
          </p:nvPr>
        </p:nvSpPr>
        <p:spPr>
          <a:xfrm>
            <a:off x="6642100" y="4537481"/>
            <a:ext cx="2133600" cy="154781"/>
          </a:xfrm>
        </p:spPr>
        <p:txBody>
          <a:bodyPr/>
          <a:lstStyle/>
          <a:p>
            <a:pPr>
              <a:defRPr/>
            </a:pPr>
            <a:fld id="{787DE9CE-C0F4-4DB8-9CAC-CE10EE258337}" type="slidenum">
              <a:rPr lang="en-US" smtClean="0">
                <a:solidFill>
                  <a:srgbClr val="000000"/>
                </a:solidFill>
              </a:rPr>
              <a:pPr>
                <a:defRPr/>
              </a:pPr>
              <a:t>14</a:t>
            </a:fld>
            <a:endParaRPr lang="en-US" dirty="0" smtClean="0">
              <a:solidFill>
                <a:srgbClr val="000000"/>
              </a:solidFill>
            </a:endParaRPr>
          </a:p>
        </p:txBody>
      </p:sp>
      <p:sp>
        <p:nvSpPr>
          <p:cNvPr id="113" name="TextBox 112"/>
          <p:cNvSpPr txBox="1"/>
          <p:nvPr/>
        </p:nvSpPr>
        <p:spPr>
          <a:xfrm>
            <a:off x="5560141" y="2036389"/>
            <a:ext cx="2658100" cy="938719"/>
          </a:xfrm>
          <a:prstGeom prst="rect">
            <a:avLst/>
          </a:prstGeom>
          <a:solidFill>
            <a:schemeClr val="accent2"/>
          </a:solidFill>
        </p:spPr>
        <p:txBody>
          <a:bodyPr wrap="none" rtlCol="0">
            <a:spAutoFit/>
          </a:bodyPr>
          <a:lstStyle/>
          <a:p>
            <a:pPr algn="ctr" fontAlgn="auto">
              <a:spcBef>
                <a:spcPts val="0"/>
              </a:spcBef>
              <a:spcAft>
                <a:spcPts val="0"/>
              </a:spcAft>
            </a:pPr>
            <a:r>
              <a:rPr lang="en-US" sz="1100" dirty="0" smtClean="0">
                <a:solidFill>
                  <a:srgbClr val="000000"/>
                </a:solidFill>
                <a:latin typeface="Arial"/>
                <a:cs typeface="Arial" pitchFamily="34" charset="0"/>
              </a:rPr>
              <a:t>TCAN10</a:t>
            </a:r>
            <a:r>
              <a:rPr lang="en-US" sz="1100" b="1" u="sng" dirty="0" smtClean="0">
                <a:solidFill>
                  <a:srgbClr val="FF0000"/>
                </a:solidFill>
                <a:latin typeface="Arial"/>
                <a:cs typeface="Arial" pitchFamily="34" charset="0"/>
              </a:rPr>
              <a:t>xx</a:t>
            </a:r>
            <a:r>
              <a:rPr lang="en-US" sz="1100" b="1" dirty="0" smtClean="0">
                <a:solidFill>
                  <a:srgbClr val="0000FF"/>
                </a:solidFill>
                <a:latin typeface="Arial"/>
                <a:cs typeface="Arial" pitchFamily="34" charset="0"/>
              </a:rPr>
              <a:t>H</a:t>
            </a:r>
            <a:r>
              <a:rPr lang="en-US" sz="1100" b="1" dirty="0" smtClean="0">
                <a:solidFill>
                  <a:srgbClr val="00B050"/>
                </a:solidFill>
                <a:latin typeface="Arial"/>
                <a:cs typeface="Arial" pitchFamily="34" charset="0"/>
              </a:rPr>
              <a:t>G</a:t>
            </a:r>
            <a:r>
              <a:rPr lang="en-US" sz="1100" b="1" dirty="0" smtClean="0">
                <a:solidFill>
                  <a:srgbClr val="7030A0"/>
                </a:solidFill>
                <a:latin typeface="Arial"/>
                <a:cs typeface="Arial" pitchFamily="34" charset="0"/>
              </a:rPr>
              <a:t>V</a:t>
            </a:r>
            <a:endParaRPr lang="en-US" sz="1100" dirty="0">
              <a:solidFill>
                <a:srgbClr val="000000"/>
              </a:solidFill>
              <a:latin typeface="Arial"/>
              <a:cs typeface="Arial" pitchFamily="34" charset="0"/>
            </a:endParaRPr>
          </a:p>
          <a:p>
            <a:pPr fontAlgn="auto">
              <a:spcBef>
                <a:spcPts val="0"/>
              </a:spcBef>
              <a:spcAft>
                <a:spcPts val="0"/>
              </a:spcAft>
            </a:pPr>
            <a:r>
              <a:rPr lang="en-US" sz="1100" b="1" u="sng" dirty="0" smtClean="0">
                <a:solidFill>
                  <a:srgbClr val="FF0000"/>
                </a:solidFill>
                <a:latin typeface="Arial"/>
                <a:cs typeface="Arial" pitchFamily="34" charset="0"/>
              </a:rPr>
              <a:t>xx</a:t>
            </a:r>
            <a:r>
              <a:rPr lang="en-US" sz="1100" dirty="0" smtClean="0">
                <a:solidFill>
                  <a:srgbClr val="000000"/>
                </a:solidFill>
                <a:latin typeface="Arial"/>
                <a:cs typeface="Arial" pitchFamily="34" charset="0"/>
              </a:rPr>
              <a:t> </a:t>
            </a:r>
            <a:r>
              <a:rPr lang="en-US" sz="1100" dirty="0">
                <a:solidFill>
                  <a:srgbClr val="000000"/>
                </a:solidFill>
                <a:latin typeface="Arial"/>
                <a:cs typeface="Arial" pitchFamily="34" charset="0"/>
              </a:rPr>
              <a:t>= numerical part number</a:t>
            </a:r>
          </a:p>
          <a:p>
            <a:pPr fontAlgn="auto">
              <a:spcBef>
                <a:spcPts val="0"/>
              </a:spcBef>
              <a:spcAft>
                <a:spcPts val="0"/>
              </a:spcAft>
            </a:pPr>
            <a:r>
              <a:rPr lang="en-US" sz="1100" b="1" dirty="0">
                <a:solidFill>
                  <a:srgbClr val="0000FF"/>
                </a:solidFill>
                <a:latin typeface="Arial"/>
                <a:cs typeface="Arial" pitchFamily="34" charset="0"/>
              </a:rPr>
              <a:t>H </a:t>
            </a:r>
            <a:r>
              <a:rPr lang="en-US" sz="1100" dirty="0">
                <a:solidFill>
                  <a:srgbClr val="000000"/>
                </a:solidFill>
                <a:latin typeface="Arial"/>
                <a:cs typeface="Arial" pitchFamily="34" charset="0"/>
              </a:rPr>
              <a:t>= ±70V Bus Fault Protection</a:t>
            </a:r>
          </a:p>
          <a:p>
            <a:pPr fontAlgn="auto">
              <a:spcBef>
                <a:spcPts val="0"/>
              </a:spcBef>
              <a:spcAft>
                <a:spcPts val="0"/>
              </a:spcAft>
            </a:pPr>
            <a:r>
              <a:rPr lang="en-US" sz="1100" b="1" dirty="0">
                <a:solidFill>
                  <a:srgbClr val="00B050"/>
                </a:solidFill>
                <a:latin typeface="Arial"/>
                <a:cs typeface="Arial" pitchFamily="34" charset="0"/>
              </a:rPr>
              <a:t>G</a:t>
            </a:r>
            <a:r>
              <a:rPr lang="en-US" sz="1100" dirty="0">
                <a:solidFill>
                  <a:srgbClr val="000000"/>
                </a:solidFill>
                <a:latin typeface="Arial"/>
                <a:cs typeface="Arial" pitchFamily="34" charset="0"/>
              </a:rPr>
              <a:t> = 5Mbps Flexible Data Rate Capable</a:t>
            </a:r>
          </a:p>
          <a:p>
            <a:pPr fontAlgn="auto">
              <a:spcBef>
                <a:spcPts val="0"/>
              </a:spcBef>
              <a:spcAft>
                <a:spcPts val="0"/>
              </a:spcAft>
            </a:pPr>
            <a:r>
              <a:rPr lang="en-US" sz="1100" b="1" dirty="0">
                <a:solidFill>
                  <a:srgbClr val="7030A0"/>
                </a:solidFill>
                <a:latin typeface="Arial"/>
                <a:cs typeface="Arial" pitchFamily="34" charset="0"/>
              </a:rPr>
              <a:t>V</a:t>
            </a:r>
            <a:r>
              <a:rPr lang="en-US" sz="1100" dirty="0">
                <a:solidFill>
                  <a:srgbClr val="000000"/>
                </a:solidFill>
                <a:latin typeface="Arial"/>
                <a:cs typeface="Arial" pitchFamily="34" charset="0"/>
              </a:rPr>
              <a:t> = 3V Level Shifter Integrated (V</a:t>
            </a:r>
            <a:r>
              <a:rPr lang="en-US" sz="1100" baseline="-25000" dirty="0">
                <a:solidFill>
                  <a:srgbClr val="000000"/>
                </a:solidFill>
                <a:latin typeface="Arial"/>
                <a:cs typeface="Arial" pitchFamily="34" charset="0"/>
              </a:rPr>
              <a:t>IO</a:t>
            </a:r>
            <a:r>
              <a:rPr lang="en-US" sz="1100" dirty="0">
                <a:solidFill>
                  <a:srgbClr val="000000"/>
                </a:solidFill>
                <a:latin typeface="Arial"/>
                <a:cs typeface="Arial" pitchFamily="34" charset="0"/>
              </a:rPr>
              <a:t> pin)</a:t>
            </a:r>
          </a:p>
        </p:txBody>
      </p:sp>
      <p:grpSp>
        <p:nvGrpSpPr>
          <p:cNvPr id="8" name="Group 7"/>
          <p:cNvGrpSpPr/>
          <p:nvPr/>
        </p:nvGrpSpPr>
        <p:grpSpPr>
          <a:xfrm>
            <a:off x="4471661" y="2923843"/>
            <a:ext cx="2364234" cy="1610309"/>
            <a:chOff x="4471661" y="2923836"/>
            <a:chExt cx="2364234" cy="1610309"/>
          </a:xfrm>
        </p:grpSpPr>
        <p:sp>
          <p:nvSpPr>
            <p:cNvPr id="117" name="Rectangle 5"/>
            <p:cNvSpPr>
              <a:spLocks noChangeArrowheads="1"/>
            </p:cNvSpPr>
            <p:nvPr/>
          </p:nvSpPr>
          <p:spPr bwMode="auto">
            <a:xfrm>
              <a:off x="5061938" y="3176832"/>
              <a:ext cx="1060450" cy="1357313"/>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endParaRPr lang="en-US" sz="1100">
                <a:solidFill>
                  <a:srgbClr val="FFFF99"/>
                </a:solidFill>
                <a:latin typeface="Times New Roman" pitchFamily="18" charset="0"/>
                <a:cs typeface="Arial" pitchFamily="34" charset="0"/>
              </a:endParaRPr>
            </a:p>
          </p:txBody>
        </p:sp>
        <p:sp>
          <p:nvSpPr>
            <p:cNvPr id="118" name="Line 6"/>
            <p:cNvSpPr>
              <a:spLocks noChangeAspect="1" noChangeShapeType="1"/>
            </p:cNvSpPr>
            <p:nvPr/>
          </p:nvSpPr>
          <p:spPr bwMode="auto">
            <a:xfrm>
              <a:off x="5493738" y="3403886"/>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20" name="Arc 8"/>
            <p:cNvSpPr>
              <a:spLocks noChangeAspect="1"/>
            </p:cNvSpPr>
            <p:nvPr/>
          </p:nvSpPr>
          <p:spPr bwMode="auto">
            <a:xfrm>
              <a:off x="5492153" y="3194335"/>
              <a:ext cx="119063" cy="79772"/>
            </a:xfrm>
            <a:custGeom>
              <a:avLst/>
              <a:gdLst>
                <a:gd name="T0" fmla="*/ 119063 w 21600"/>
                <a:gd name="T1" fmla="*/ 106362 h 21600"/>
                <a:gd name="T2" fmla="*/ 0 w 21600"/>
                <a:gd name="T3" fmla="*/ 0 h 21600"/>
                <a:gd name="T4" fmla="*/ 11906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21" name="Arc 9"/>
            <p:cNvSpPr>
              <a:spLocks noChangeAspect="1"/>
            </p:cNvSpPr>
            <p:nvPr/>
          </p:nvSpPr>
          <p:spPr bwMode="auto">
            <a:xfrm>
              <a:off x="5606450" y="3194335"/>
              <a:ext cx="122238" cy="79772"/>
            </a:xfrm>
            <a:custGeom>
              <a:avLst/>
              <a:gdLst>
                <a:gd name="T0" fmla="*/ 122238 w 21778"/>
                <a:gd name="T1" fmla="*/ 0 h 21600"/>
                <a:gd name="T2" fmla="*/ 0 w 21778"/>
                <a:gd name="T3" fmla="*/ 106357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23" name="Rectangle 11"/>
            <p:cNvSpPr>
              <a:spLocks noChangeAspect="1" noChangeArrowheads="1"/>
            </p:cNvSpPr>
            <p:nvPr/>
          </p:nvSpPr>
          <p:spPr bwMode="auto">
            <a:xfrm flipV="1">
              <a:off x="6123975" y="335185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24" name="Rectangle 12"/>
            <p:cNvSpPr>
              <a:spLocks noChangeAspect="1" noChangeArrowheads="1"/>
            </p:cNvSpPr>
            <p:nvPr/>
          </p:nvSpPr>
          <p:spPr bwMode="auto">
            <a:xfrm flipV="1">
              <a:off x="6123975" y="365070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25" name="Rectangle 13"/>
            <p:cNvSpPr>
              <a:spLocks noChangeAspect="1" noChangeArrowheads="1"/>
            </p:cNvSpPr>
            <p:nvPr/>
          </p:nvSpPr>
          <p:spPr bwMode="auto">
            <a:xfrm flipV="1">
              <a:off x="6123975" y="3943594"/>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26" name="Rectangle 14"/>
            <p:cNvSpPr>
              <a:spLocks noChangeAspect="1" noChangeArrowheads="1"/>
            </p:cNvSpPr>
            <p:nvPr/>
          </p:nvSpPr>
          <p:spPr bwMode="auto">
            <a:xfrm flipV="1">
              <a:off x="6123975" y="424958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27" name="Line 15"/>
            <p:cNvSpPr>
              <a:spLocks noChangeAspect="1" noChangeShapeType="1"/>
            </p:cNvSpPr>
            <p:nvPr/>
          </p:nvSpPr>
          <p:spPr bwMode="auto">
            <a:xfrm flipH="1">
              <a:off x="5669953" y="3609863"/>
              <a:ext cx="7461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28" name="Line 16"/>
            <p:cNvSpPr>
              <a:spLocks noChangeAspect="1" noChangeShapeType="1"/>
            </p:cNvSpPr>
            <p:nvPr/>
          </p:nvSpPr>
          <p:spPr bwMode="auto">
            <a:xfrm flipH="1">
              <a:off x="5222278" y="3547950"/>
              <a:ext cx="8096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29" name="Line 17"/>
            <p:cNvSpPr>
              <a:spLocks noChangeAspect="1" noChangeShapeType="1"/>
            </p:cNvSpPr>
            <p:nvPr/>
          </p:nvSpPr>
          <p:spPr bwMode="auto">
            <a:xfrm flipH="1">
              <a:off x="5595338" y="3486037"/>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0" name="AutoShape 18"/>
            <p:cNvSpPr>
              <a:spLocks noChangeAspect="1" noChangeArrowheads="1"/>
            </p:cNvSpPr>
            <p:nvPr/>
          </p:nvSpPr>
          <p:spPr bwMode="auto">
            <a:xfrm rot="5400000" flipH="1">
              <a:off x="5314550" y="3412418"/>
              <a:ext cx="301228"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1" name="Oval 19"/>
            <p:cNvSpPr>
              <a:spLocks noChangeAspect="1" noChangeArrowheads="1"/>
            </p:cNvSpPr>
            <p:nvPr/>
          </p:nvSpPr>
          <p:spPr bwMode="auto">
            <a:xfrm>
              <a:off x="5595338" y="3577717"/>
              <a:ext cx="74612"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2" name="Line 20"/>
            <p:cNvSpPr>
              <a:spLocks noChangeAspect="1" noChangeShapeType="1"/>
            </p:cNvSpPr>
            <p:nvPr/>
          </p:nvSpPr>
          <p:spPr bwMode="auto">
            <a:xfrm flipH="1">
              <a:off x="5257200" y="3880135"/>
              <a:ext cx="39688"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3" name="Line 21"/>
            <p:cNvSpPr>
              <a:spLocks noChangeAspect="1" noChangeShapeType="1"/>
            </p:cNvSpPr>
            <p:nvPr/>
          </p:nvSpPr>
          <p:spPr bwMode="auto">
            <a:xfrm flipH="1">
              <a:off x="5558825" y="3809888"/>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4" name="AutoShape 22"/>
            <p:cNvSpPr>
              <a:spLocks noChangeAspect="1" noChangeArrowheads="1"/>
            </p:cNvSpPr>
            <p:nvPr/>
          </p:nvSpPr>
          <p:spPr bwMode="auto">
            <a:xfrm rot="16190442" flipH="1">
              <a:off x="5289747" y="3732498"/>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900" b="1">
                <a:solidFill>
                  <a:srgbClr val="000000"/>
                </a:solidFill>
                <a:latin typeface="Arial"/>
                <a:cs typeface="Arial" pitchFamily="34" charset="0"/>
              </a:endParaRPr>
            </a:p>
          </p:txBody>
        </p:sp>
        <p:sp>
          <p:nvSpPr>
            <p:cNvPr id="135" name="Oval 23"/>
            <p:cNvSpPr>
              <a:spLocks noChangeAspect="1" noChangeArrowheads="1"/>
            </p:cNvSpPr>
            <p:nvPr/>
          </p:nvSpPr>
          <p:spPr bwMode="auto">
            <a:xfrm>
              <a:off x="5595338" y="3938476"/>
              <a:ext cx="74612"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6" name="Line 24"/>
            <p:cNvSpPr>
              <a:spLocks noChangeAspect="1" noChangeShapeType="1"/>
            </p:cNvSpPr>
            <p:nvPr/>
          </p:nvSpPr>
          <p:spPr bwMode="auto">
            <a:xfrm flipH="1">
              <a:off x="5492150" y="3402694"/>
              <a:ext cx="439738"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7" name="Line 25"/>
            <p:cNvSpPr>
              <a:spLocks noChangeAspect="1" noChangeShapeType="1"/>
            </p:cNvSpPr>
            <p:nvPr/>
          </p:nvSpPr>
          <p:spPr bwMode="auto">
            <a:xfrm>
              <a:off x="5141313" y="4309950"/>
              <a:ext cx="1206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8" name="Line 26"/>
            <p:cNvSpPr>
              <a:spLocks noChangeAspect="1" noChangeShapeType="1"/>
            </p:cNvSpPr>
            <p:nvPr/>
          </p:nvSpPr>
          <p:spPr bwMode="auto">
            <a:xfrm>
              <a:off x="5595338" y="3449130"/>
              <a:ext cx="0" cy="21074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9" name="Line 27"/>
            <p:cNvSpPr>
              <a:spLocks noChangeAspect="1" noChangeShapeType="1"/>
            </p:cNvSpPr>
            <p:nvPr/>
          </p:nvSpPr>
          <p:spPr bwMode="auto">
            <a:xfrm flipV="1">
              <a:off x="5739800" y="3606292"/>
              <a:ext cx="0" cy="3595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0" name="Line 28"/>
            <p:cNvSpPr>
              <a:spLocks noChangeAspect="1" noChangeShapeType="1"/>
            </p:cNvSpPr>
            <p:nvPr/>
          </p:nvSpPr>
          <p:spPr bwMode="auto">
            <a:xfrm flipV="1">
              <a:off x="5258788" y="3875374"/>
              <a:ext cx="0" cy="4357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3" name="Line 31"/>
            <p:cNvSpPr>
              <a:spLocks noChangeAspect="1" noChangeShapeType="1"/>
            </p:cNvSpPr>
            <p:nvPr/>
          </p:nvSpPr>
          <p:spPr bwMode="auto">
            <a:xfrm flipV="1">
              <a:off x="5220688" y="3386026"/>
              <a:ext cx="0" cy="164306"/>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4" name="Line 32"/>
            <p:cNvSpPr>
              <a:spLocks noChangeAspect="1" noChangeShapeType="1"/>
            </p:cNvSpPr>
            <p:nvPr/>
          </p:nvSpPr>
          <p:spPr bwMode="auto">
            <a:xfrm>
              <a:off x="5127025" y="3389597"/>
              <a:ext cx="95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5" name="Line 33"/>
            <p:cNvSpPr>
              <a:spLocks noChangeAspect="1" noChangeShapeType="1"/>
            </p:cNvSpPr>
            <p:nvPr/>
          </p:nvSpPr>
          <p:spPr bwMode="auto">
            <a:xfrm flipV="1">
              <a:off x="5814413" y="3481277"/>
              <a:ext cx="0" cy="32623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6" name="Line 34"/>
            <p:cNvSpPr>
              <a:spLocks noChangeAspect="1" noChangeShapeType="1"/>
            </p:cNvSpPr>
            <p:nvPr/>
          </p:nvSpPr>
          <p:spPr bwMode="auto">
            <a:xfrm flipH="1">
              <a:off x="5674713" y="3970622"/>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7" name="Rectangle 35"/>
            <p:cNvSpPr>
              <a:spLocks noChangeAspect="1" noChangeArrowheads="1"/>
            </p:cNvSpPr>
            <p:nvPr/>
          </p:nvSpPr>
          <p:spPr bwMode="auto">
            <a:xfrm flipV="1">
              <a:off x="4914303" y="335185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8" name="Rectangle 36"/>
            <p:cNvSpPr>
              <a:spLocks noChangeAspect="1" noChangeArrowheads="1"/>
            </p:cNvSpPr>
            <p:nvPr/>
          </p:nvSpPr>
          <p:spPr bwMode="auto">
            <a:xfrm flipV="1">
              <a:off x="4914303" y="365070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9" name="Rectangle 37"/>
            <p:cNvSpPr>
              <a:spLocks noChangeAspect="1" noChangeArrowheads="1"/>
            </p:cNvSpPr>
            <p:nvPr/>
          </p:nvSpPr>
          <p:spPr bwMode="auto">
            <a:xfrm flipV="1">
              <a:off x="4914303" y="3943594"/>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50" name="Rectangle 38"/>
            <p:cNvSpPr>
              <a:spLocks noChangeAspect="1" noChangeArrowheads="1"/>
            </p:cNvSpPr>
            <p:nvPr/>
          </p:nvSpPr>
          <p:spPr bwMode="auto">
            <a:xfrm flipV="1">
              <a:off x="4914303" y="424958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51" name="Oval 40"/>
            <p:cNvSpPr>
              <a:spLocks noChangeAspect="1" noChangeArrowheads="1"/>
            </p:cNvSpPr>
            <p:nvPr/>
          </p:nvSpPr>
          <p:spPr bwMode="auto">
            <a:xfrm>
              <a:off x="5254027" y="3518186"/>
              <a:ext cx="74613"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grpSp>
          <p:nvGrpSpPr>
            <p:cNvPr id="152" name="Group 41"/>
            <p:cNvGrpSpPr>
              <a:grpSpLocks/>
            </p:cNvGrpSpPr>
            <p:nvPr/>
          </p:nvGrpSpPr>
          <p:grpSpPr bwMode="auto">
            <a:xfrm>
              <a:off x="5365152" y="3520566"/>
              <a:ext cx="142875" cy="45244"/>
              <a:chOff x="4391" y="1087"/>
              <a:chExt cx="90" cy="38"/>
            </a:xfrm>
          </p:grpSpPr>
          <p:sp>
            <p:nvSpPr>
              <p:cNvPr id="153" name="Rectangle 42"/>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54" name="Line 43"/>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sp>
            <p:nvSpPr>
              <p:cNvPr id="155" name="Line 44"/>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grpSp>
        <p:grpSp>
          <p:nvGrpSpPr>
            <p:cNvPr id="156" name="Group 45"/>
            <p:cNvGrpSpPr>
              <a:grpSpLocks/>
            </p:cNvGrpSpPr>
            <p:nvPr/>
          </p:nvGrpSpPr>
          <p:grpSpPr bwMode="auto">
            <a:xfrm>
              <a:off x="5428653" y="3824176"/>
              <a:ext cx="117475" cy="92869"/>
              <a:chOff x="4431" y="1342"/>
              <a:chExt cx="74" cy="78"/>
            </a:xfrm>
          </p:grpSpPr>
          <p:sp>
            <p:nvSpPr>
              <p:cNvPr id="157" name="Rectangle 46"/>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58" name="Line 47"/>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sp>
            <p:nvSpPr>
              <p:cNvPr id="159" name="Line 48"/>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grpSp>
        <p:sp>
          <p:nvSpPr>
            <p:cNvPr id="160" name="Rectangle 48"/>
            <p:cNvSpPr>
              <a:spLocks noChangeArrowheads="1"/>
            </p:cNvSpPr>
            <p:nvPr/>
          </p:nvSpPr>
          <p:spPr bwMode="auto">
            <a:xfrm>
              <a:off x="5105367" y="3416980"/>
              <a:ext cx="196284" cy="77492"/>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r>
                <a:rPr lang="en-US" sz="600" dirty="0">
                  <a:solidFill>
                    <a:srgbClr val="000000"/>
                  </a:solidFill>
                  <a:latin typeface="Arial"/>
                  <a:cs typeface="Arial" pitchFamily="34" charset="0"/>
                </a:rPr>
                <a:t>DTO</a:t>
              </a:r>
            </a:p>
          </p:txBody>
        </p:sp>
        <p:sp>
          <p:nvSpPr>
            <p:cNvPr id="111" name="TextBox 110"/>
            <p:cNvSpPr txBox="1"/>
            <p:nvPr/>
          </p:nvSpPr>
          <p:spPr>
            <a:xfrm>
              <a:off x="5056810" y="2923836"/>
              <a:ext cx="950901" cy="276999"/>
            </a:xfrm>
            <a:prstGeom prst="rect">
              <a:avLst/>
            </a:prstGeom>
            <a:noFill/>
          </p:spPr>
          <p:txBody>
            <a:bodyPr wrap="none" rtlCol="0">
              <a:spAutoFit/>
            </a:bodyPr>
            <a:lstStyle/>
            <a:p>
              <a:pPr fontAlgn="auto">
                <a:spcBef>
                  <a:spcPts val="0"/>
                </a:spcBef>
                <a:spcAft>
                  <a:spcPts val="0"/>
                </a:spcAft>
              </a:pPr>
              <a:r>
                <a:rPr lang="en-US" sz="1200" b="1" dirty="0">
                  <a:solidFill>
                    <a:srgbClr val="000000"/>
                  </a:solidFill>
                  <a:latin typeface="Arial"/>
                  <a:cs typeface="Arial" pitchFamily="34" charset="0"/>
                </a:rPr>
                <a:t>TCAN1051</a:t>
              </a:r>
            </a:p>
          </p:txBody>
        </p:sp>
        <p:sp>
          <p:nvSpPr>
            <p:cNvPr id="3" name="Rectangle 2"/>
            <p:cNvSpPr/>
            <p:nvPr/>
          </p:nvSpPr>
          <p:spPr>
            <a:xfrm>
              <a:off x="4497411" y="3280596"/>
              <a:ext cx="468397" cy="278538"/>
            </a:xfrm>
            <a:prstGeom prst="rect">
              <a:avLst/>
            </a:prstGeom>
          </p:spPr>
          <p:txBody>
            <a:bodyPr wrap="none">
              <a:spAutoFit/>
            </a:bodyPr>
            <a:lstStyle/>
            <a:p>
              <a:pPr algn="r" eaLnBrk="0" fontAlgn="auto" hangingPunct="0">
                <a:lnSpc>
                  <a:spcPct val="110000"/>
                </a:lnSpc>
                <a:spcBef>
                  <a:spcPts val="0"/>
                </a:spcBef>
                <a:spcAft>
                  <a:spcPts val="0"/>
                </a:spcAft>
              </a:pPr>
              <a:r>
                <a:rPr lang="en-US" sz="1100" b="1" dirty="0">
                  <a:solidFill>
                    <a:srgbClr val="000000"/>
                  </a:solidFill>
                  <a:latin typeface="Arial"/>
                  <a:cs typeface="Arial" pitchFamily="34" charset="0"/>
                </a:rPr>
                <a:t>TXD</a:t>
              </a:r>
            </a:p>
          </p:txBody>
        </p:sp>
        <p:sp>
          <p:nvSpPr>
            <p:cNvPr id="4" name="Rectangle 3"/>
            <p:cNvSpPr/>
            <p:nvPr/>
          </p:nvSpPr>
          <p:spPr>
            <a:xfrm>
              <a:off x="4471661" y="3593327"/>
              <a:ext cx="49885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GND</a:t>
              </a:r>
              <a:endParaRPr lang="en-US" sz="1100" dirty="0">
                <a:solidFill>
                  <a:srgbClr val="000000"/>
                </a:solidFill>
                <a:latin typeface="Arial"/>
              </a:endParaRPr>
            </a:p>
          </p:txBody>
        </p:sp>
        <p:sp>
          <p:nvSpPr>
            <p:cNvPr id="5" name="Rectangle 4"/>
            <p:cNvSpPr/>
            <p:nvPr/>
          </p:nvSpPr>
          <p:spPr>
            <a:xfrm>
              <a:off x="4540387" y="3860145"/>
              <a:ext cx="413896"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V</a:t>
              </a:r>
              <a:r>
                <a:rPr lang="en-US" sz="1100" b="1" baseline="-25000" dirty="0">
                  <a:solidFill>
                    <a:srgbClr val="000000"/>
                  </a:solidFill>
                  <a:latin typeface="Arial"/>
                  <a:cs typeface="Arial" pitchFamily="34" charset="0"/>
                </a:rPr>
                <a:t>CC</a:t>
              </a:r>
              <a:endParaRPr lang="en-US" sz="1100" dirty="0">
                <a:solidFill>
                  <a:srgbClr val="000000"/>
                </a:solidFill>
                <a:latin typeface="Arial"/>
              </a:endParaRPr>
            </a:p>
          </p:txBody>
        </p:sp>
        <p:sp>
          <p:nvSpPr>
            <p:cNvPr id="6" name="Rectangle 5"/>
            <p:cNvSpPr/>
            <p:nvPr/>
          </p:nvSpPr>
          <p:spPr>
            <a:xfrm>
              <a:off x="4489396" y="4186646"/>
              <a:ext cx="484428"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RXD</a:t>
              </a:r>
              <a:endParaRPr lang="en-US" sz="1100" dirty="0">
                <a:solidFill>
                  <a:srgbClr val="000000"/>
                </a:solidFill>
                <a:latin typeface="Arial"/>
              </a:endParaRPr>
            </a:p>
          </p:txBody>
        </p:sp>
        <p:sp>
          <p:nvSpPr>
            <p:cNvPr id="115" name="Rectangle 114"/>
            <p:cNvSpPr/>
            <p:nvPr/>
          </p:nvSpPr>
          <p:spPr>
            <a:xfrm>
              <a:off x="6237626" y="3283565"/>
              <a:ext cx="279243" cy="278538"/>
            </a:xfrm>
            <a:prstGeom prst="rect">
              <a:avLst/>
            </a:prstGeom>
          </p:spPr>
          <p:txBody>
            <a:bodyPr wrap="none">
              <a:spAutoFit/>
            </a:bodyPr>
            <a:lstStyle/>
            <a:p>
              <a:pPr algn="r" eaLnBrk="0" fontAlgn="auto" hangingPunct="0">
                <a:lnSpc>
                  <a:spcPct val="110000"/>
                </a:lnSpc>
                <a:spcBef>
                  <a:spcPts val="0"/>
                </a:spcBef>
                <a:spcAft>
                  <a:spcPts val="0"/>
                </a:spcAft>
              </a:pPr>
              <a:r>
                <a:rPr lang="en-US" sz="1100" b="1" dirty="0">
                  <a:solidFill>
                    <a:srgbClr val="000000"/>
                  </a:solidFill>
                  <a:latin typeface="Arial"/>
                  <a:cs typeface="Arial" pitchFamily="34" charset="0"/>
                </a:rPr>
                <a:t>S</a:t>
              </a:r>
            </a:p>
          </p:txBody>
        </p:sp>
        <p:sp>
          <p:nvSpPr>
            <p:cNvPr id="116" name="Rectangle 115"/>
            <p:cNvSpPr/>
            <p:nvPr/>
          </p:nvSpPr>
          <p:spPr>
            <a:xfrm>
              <a:off x="6201285" y="3596296"/>
              <a:ext cx="59503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CANH</a:t>
              </a:r>
              <a:endParaRPr lang="en-US" sz="1100" dirty="0">
                <a:solidFill>
                  <a:srgbClr val="000000"/>
                </a:solidFill>
                <a:latin typeface="Arial"/>
              </a:endParaRPr>
            </a:p>
          </p:txBody>
        </p:sp>
        <p:sp>
          <p:nvSpPr>
            <p:cNvPr id="141" name="Rectangle 140"/>
            <p:cNvSpPr/>
            <p:nvPr/>
          </p:nvSpPr>
          <p:spPr>
            <a:xfrm>
              <a:off x="6205079" y="3863114"/>
              <a:ext cx="57900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CANL</a:t>
              </a:r>
              <a:endParaRPr lang="en-US" sz="1100" dirty="0">
                <a:solidFill>
                  <a:srgbClr val="000000"/>
                </a:solidFill>
                <a:latin typeface="Arial"/>
              </a:endParaRPr>
            </a:p>
          </p:txBody>
        </p:sp>
        <p:sp>
          <p:nvSpPr>
            <p:cNvPr id="142" name="Rectangle 141"/>
            <p:cNvSpPr/>
            <p:nvPr/>
          </p:nvSpPr>
          <p:spPr>
            <a:xfrm>
              <a:off x="6213609" y="4189615"/>
              <a:ext cx="622286"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NC/V</a:t>
              </a:r>
              <a:r>
                <a:rPr lang="en-US" sz="1100" b="1" baseline="-25000" dirty="0">
                  <a:solidFill>
                    <a:srgbClr val="000000"/>
                  </a:solidFill>
                  <a:latin typeface="Arial"/>
                  <a:cs typeface="Arial" pitchFamily="34" charset="0"/>
                </a:rPr>
                <a:t>IO</a:t>
              </a:r>
              <a:endParaRPr lang="en-US" sz="1100" dirty="0">
                <a:solidFill>
                  <a:srgbClr val="000000"/>
                </a:solidFill>
                <a:latin typeface="Arial"/>
              </a:endParaRPr>
            </a:p>
          </p:txBody>
        </p:sp>
      </p:grpSp>
      <p:grpSp>
        <p:nvGrpSpPr>
          <p:cNvPr id="9" name="Group 8"/>
          <p:cNvGrpSpPr/>
          <p:nvPr/>
        </p:nvGrpSpPr>
        <p:grpSpPr>
          <a:xfrm>
            <a:off x="6785701" y="2923843"/>
            <a:ext cx="2378606" cy="1610309"/>
            <a:chOff x="6785701" y="2923836"/>
            <a:chExt cx="2378606" cy="1610309"/>
          </a:xfrm>
        </p:grpSpPr>
        <p:sp>
          <p:nvSpPr>
            <p:cNvPr id="161" name="Rectangle 49"/>
            <p:cNvSpPr>
              <a:spLocks noChangeArrowheads="1"/>
            </p:cNvSpPr>
            <p:nvPr/>
          </p:nvSpPr>
          <p:spPr bwMode="auto">
            <a:xfrm>
              <a:off x="7382050" y="3176832"/>
              <a:ext cx="1060450" cy="1357313"/>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endParaRPr lang="en-US" sz="1100">
                <a:solidFill>
                  <a:srgbClr val="FFFF99"/>
                </a:solidFill>
                <a:latin typeface="Times New Roman" pitchFamily="18" charset="0"/>
                <a:cs typeface="Arial" pitchFamily="34" charset="0"/>
              </a:endParaRPr>
            </a:p>
          </p:txBody>
        </p:sp>
        <p:sp>
          <p:nvSpPr>
            <p:cNvPr id="162" name="Line 50"/>
            <p:cNvSpPr>
              <a:spLocks noChangeAspect="1" noChangeShapeType="1"/>
            </p:cNvSpPr>
            <p:nvPr/>
          </p:nvSpPr>
          <p:spPr bwMode="auto">
            <a:xfrm>
              <a:off x="7813850" y="3400670"/>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64" name="Arc 52"/>
            <p:cNvSpPr>
              <a:spLocks noChangeAspect="1"/>
            </p:cNvSpPr>
            <p:nvPr/>
          </p:nvSpPr>
          <p:spPr bwMode="auto">
            <a:xfrm>
              <a:off x="7812263" y="3191119"/>
              <a:ext cx="119062" cy="79772"/>
            </a:xfrm>
            <a:custGeom>
              <a:avLst/>
              <a:gdLst>
                <a:gd name="T0" fmla="*/ 119062 w 21600"/>
                <a:gd name="T1" fmla="*/ 106363 h 21600"/>
                <a:gd name="T2" fmla="*/ 0 w 21600"/>
                <a:gd name="T3" fmla="*/ 0 h 21600"/>
                <a:gd name="T4" fmla="*/ 11906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65" name="Arc 53"/>
            <p:cNvSpPr>
              <a:spLocks noChangeAspect="1"/>
            </p:cNvSpPr>
            <p:nvPr/>
          </p:nvSpPr>
          <p:spPr bwMode="auto">
            <a:xfrm>
              <a:off x="7926566" y="3191119"/>
              <a:ext cx="122237" cy="79772"/>
            </a:xfrm>
            <a:custGeom>
              <a:avLst/>
              <a:gdLst>
                <a:gd name="T0" fmla="*/ 122237 w 21778"/>
                <a:gd name="T1" fmla="*/ 0 h 21600"/>
                <a:gd name="T2" fmla="*/ 0 w 21778"/>
                <a:gd name="T3" fmla="*/ 106358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67" name="Rectangle 55"/>
            <p:cNvSpPr>
              <a:spLocks noChangeAspect="1" noChangeArrowheads="1"/>
            </p:cNvSpPr>
            <p:nvPr/>
          </p:nvSpPr>
          <p:spPr bwMode="auto">
            <a:xfrm flipV="1">
              <a:off x="8444091" y="335185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400">
                <a:solidFill>
                  <a:srgbClr val="000000"/>
                </a:solidFill>
                <a:latin typeface="Arial"/>
                <a:cs typeface="Arial" pitchFamily="34" charset="0"/>
              </a:endParaRPr>
            </a:p>
          </p:txBody>
        </p:sp>
        <p:sp>
          <p:nvSpPr>
            <p:cNvPr id="168" name="Rectangle 56"/>
            <p:cNvSpPr>
              <a:spLocks noChangeAspect="1" noChangeArrowheads="1"/>
            </p:cNvSpPr>
            <p:nvPr/>
          </p:nvSpPr>
          <p:spPr bwMode="auto">
            <a:xfrm flipV="1">
              <a:off x="8444091" y="365070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400">
                <a:solidFill>
                  <a:srgbClr val="000000"/>
                </a:solidFill>
                <a:latin typeface="Arial"/>
                <a:cs typeface="Arial" pitchFamily="34" charset="0"/>
              </a:endParaRPr>
            </a:p>
          </p:txBody>
        </p:sp>
        <p:sp>
          <p:nvSpPr>
            <p:cNvPr id="169" name="Rectangle 57"/>
            <p:cNvSpPr>
              <a:spLocks noChangeAspect="1" noChangeArrowheads="1"/>
            </p:cNvSpPr>
            <p:nvPr/>
          </p:nvSpPr>
          <p:spPr bwMode="auto">
            <a:xfrm flipV="1">
              <a:off x="8444091" y="3943594"/>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400">
                <a:solidFill>
                  <a:srgbClr val="000000"/>
                </a:solidFill>
                <a:latin typeface="Arial"/>
                <a:cs typeface="Arial" pitchFamily="34" charset="0"/>
              </a:endParaRPr>
            </a:p>
          </p:txBody>
        </p:sp>
        <p:sp>
          <p:nvSpPr>
            <p:cNvPr id="170" name="Rectangle 58"/>
            <p:cNvSpPr>
              <a:spLocks noChangeAspect="1" noChangeArrowheads="1"/>
            </p:cNvSpPr>
            <p:nvPr/>
          </p:nvSpPr>
          <p:spPr bwMode="auto">
            <a:xfrm flipV="1">
              <a:off x="8444091" y="424958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400">
                <a:solidFill>
                  <a:srgbClr val="000000"/>
                </a:solidFill>
                <a:latin typeface="Arial"/>
                <a:cs typeface="Arial" pitchFamily="34" charset="0"/>
              </a:endParaRPr>
            </a:p>
          </p:txBody>
        </p:sp>
        <p:sp>
          <p:nvSpPr>
            <p:cNvPr id="171" name="Line 59"/>
            <p:cNvSpPr>
              <a:spLocks noChangeAspect="1" noChangeShapeType="1"/>
            </p:cNvSpPr>
            <p:nvPr/>
          </p:nvSpPr>
          <p:spPr bwMode="auto">
            <a:xfrm flipH="1">
              <a:off x="7990063" y="3606647"/>
              <a:ext cx="7461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2" name="Line 60"/>
            <p:cNvSpPr>
              <a:spLocks noChangeAspect="1" noChangeShapeType="1"/>
            </p:cNvSpPr>
            <p:nvPr/>
          </p:nvSpPr>
          <p:spPr bwMode="auto">
            <a:xfrm flipH="1">
              <a:off x="7542388" y="3544735"/>
              <a:ext cx="8096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3" name="Line 61"/>
            <p:cNvSpPr>
              <a:spLocks noChangeAspect="1" noChangeShapeType="1"/>
            </p:cNvSpPr>
            <p:nvPr/>
          </p:nvSpPr>
          <p:spPr bwMode="auto">
            <a:xfrm flipH="1">
              <a:off x="7915450" y="3482822"/>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4" name="AutoShape 62"/>
            <p:cNvSpPr>
              <a:spLocks noChangeAspect="1" noChangeArrowheads="1"/>
            </p:cNvSpPr>
            <p:nvPr/>
          </p:nvSpPr>
          <p:spPr bwMode="auto">
            <a:xfrm rot="5400000" flipH="1">
              <a:off x="7634663" y="3409202"/>
              <a:ext cx="301229"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5" name="Oval 63"/>
            <p:cNvSpPr>
              <a:spLocks noChangeAspect="1" noChangeArrowheads="1"/>
            </p:cNvSpPr>
            <p:nvPr/>
          </p:nvSpPr>
          <p:spPr bwMode="auto">
            <a:xfrm>
              <a:off x="7915453" y="3574501"/>
              <a:ext cx="74613" cy="63104"/>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6" name="Line 64"/>
            <p:cNvSpPr>
              <a:spLocks noChangeAspect="1" noChangeShapeType="1"/>
            </p:cNvSpPr>
            <p:nvPr/>
          </p:nvSpPr>
          <p:spPr bwMode="auto">
            <a:xfrm flipH="1">
              <a:off x="7524928" y="3876919"/>
              <a:ext cx="92075"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7" name="Line 65"/>
            <p:cNvSpPr>
              <a:spLocks noChangeAspect="1" noChangeShapeType="1"/>
            </p:cNvSpPr>
            <p:nvPr/>
          </p:nvSpPr>
          <p:spPr bwMode="auto">
            <a:xfrm flipH="1">
              <a:off x="7878938" y="3806672"/>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8" name="AutoShape 66"/>
            <p:cNvSpPr>
              <a:spLocks noChangeAspect="1" noChangeArrowheads="1"/>
            </p:cNvSpPr>
            <p:nvPr/>
          </p:nvSpPr>
          <p:spPr bwMode="auto">
            <a:xfrm rot="16190442" flipH="1">
              <a:off x="7609859" y="3729282"/>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900" b="1">
                <a:solidFill>
                  <a:srgbClr val="000000"/>
                </a:solidFill>
                <a:latin typeface="Arial"/>
                <a:cs typeface="Arial" pitchFamily="34" charset="0"/>
              </a:endParaRPr>
            </a:p>
          </p:txBody>
        </p:sp>
        <p:sp>
          <p:nvSpPr>
            <p:cNvPr id="179" name="Oval 67"/>
            <p:cNvSpPr>
              <a:spLocks noChangeAspect="1" noChangeArrowheads="1"/>
            </p:cNvSpPr>
            <p:nvPr/>
          </p:nvSpPr>
          <p:spPr bwMode="auto">
            <a:xfrm>
              <a:off x="7915453" y="3935261"/>
              <a:ext cx="74613"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0" name="Line 68"/>
            <p:cNvSpPr>
              <a:spLocks noChangeAspect="1" noChangeShapeType="1"/>
            </p:cNvSpPr>
            <p:nvPr/>
          </p:nvSpPr>
          <p:spPr bwMode="auto">
            <a:xfrm flipH="1">
              <a:off x="7812266" y="3399479"/>
              <a:ext cx="43973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1" name="Line 69"/>
            <p:cNvSpPr>
              <a:spLocks noChangeAspect="1" noChangeShapeType="1"/>
            </p:cNvSpPr>
            <p:nvPr/>
          </p:nvSpPr>
          <p:spPr bwMode="auto">
            <a:xfrm>
              <a:off x="7447141" y="4306735"/>
              <a:ext cx="7778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2" name="Line 70"/>
            <p:cNvSpPr>
              <a:spLocks noChangeAspect="1" noChangeShapeType="1"/>
            </p:cNvSpPr>
            <p:nvPr/>
          </p:nvSpPr>
          <p:spPr bwMode="auto">
            <a:xfrm>
              <a:off x="7915450" y="3445913"/>
              <a:ext cx="0" cy="21074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3" name="Line 71"/>
            <p:cNvSpPr>
              <a:spLocks noChangeAspect="1" noChangeShapeType="1"/>
            </p:cNvSpPr>
            <p:nvPr/>
          </p:nvSpPr>
          <p:spPr bwMode="auto">
            <a:xfrm flipV="1">
              <a:off x="8059913" y="3603076"/>
              <a:ext cx="0" cy="714375"/>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4" name="Line 72"/>
            <p:cNvSpPr>
              <a:spLocks noChangeAspect="1" noChangeShapeType="1"/>
            </p:cNvSpPr>
            <p:nvPr/>
          </p:nvSpPr>
          <p:spPr bwMode="auto">
            <a:xfrm flipV="1">
              <a:off x="7523338" y="3870967"/>
              <a:ext cx="0" cy="4357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7" name="Line 75"/>
            <p:cNvSpPr>
              <a:spLocks noChangeAspect="1" noChangeShapeType="1"/>
            </p:cNvSpPr>
            <p:nvPr/>
          </p:nvSpPr>
          <p:spPr bwMode="auto">
            <a:xfrm flipV="1">
              <a:off x="7540800" y="3382810"/>
              <a:ext cx="0" cy="164306"/>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8" name="Line 76"/>
            <p:cNvSpPr>
              <a:spLocks noChangeAspect="1" noChangeShapeType="1"/>
            </p:cNvSpPr>
            <p:nvPr/>
          </p:nvSpPr>
          <p:spPr bwMode="auto">
            <a:xfrm>
              <a:off x="7447138" y="3386381"/>
              <a:ext cx="95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9" name="Line 77"/>
            <p:cNvSpPr>
              <a:spLocks noChangeAspect="1" noChangeShapeType="1"/>
            </p:cNvSpPr>
            <p:nvPr/>
          </p:nvSpPr>
          <p:spPr bwMode="auto">
            <a:xfrm flipV="1">
              <a:off x="8134525" y="3478061"/>
              <a:ext cx="0" cy="695325"/>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90" name="Line 78"/>
            <p:cNvSpPr>
              <a:spLocks noChangeAspect="1" noChangeShapeType="1"/>
            </p:cNvSpPr>
            <p:nvPr/>
          </p:nvSpPr>
          <p:spPr bwMode="auto">
            <a:xfrm flipH="1">
              <a:off x="7994825" y="3967406"/>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91" name="Rectangle 79"/>
            <p:cNvSpPr>
              <a:spLocks noChangeAspect="1" noChangeArrowheads="1"/>
            </p:cNvSpPr>
            <p:nvPr/>
          </p:nvSpPr>
          <p:spPr bwMode="auto">
            <a:xfrm flipV="1">
              <a:off x="7235169" y="335185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92" name="Rectangle 80"/>
            <p:cNvSpPr>
              <a:spLocks noChangeAspect="1" noChangeArrowheads="1"/>
            </p:cNvSpPr>
            <p:nvPr/>
          </p:nvSpPr>
          <p:spPr bwMode="auto">
            <a:xfrm flipV="1">
              <a:off x="7235169" y="365070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93" name="Rectangle 81"/>
            <p:cNvSpPr>
              <a:spLocks noChangeAspect="1" noChangeArrowheads="1"/>
            </p:cNvSpPr>
            <p:nvPr/>
          </p:nvSpPr>
          <p:spPr bwMode="auto">
            <a:xfrm flipV="1">
              <a:off x="7235169" y="3943594"/>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94" name="Rectangle 82"/>
            <p:cNvSpPr>
              <a:spLocks noChangeAspect="1" noChangeArrowheads="1"/>
            </p:cNvSpPr>
            <p:nvPr/>
          </p:nvSpPr>
          <p:spPr bwMode="auto">
            <a:xfrm flipV="1">
              <a:off x="7235169" y="424958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95" name="Oval 84"/>
            <p:cNvSpPr>
              <a:spLocks noChangeAspect="1" noChangeArrowheads="1"/>
            </p:cNvSpPr>
            <p:nvPr/>
          </p:nvSpPr>
          <p:spPr bwMode="auto">
            <a:xfrm>
              <a:off x="7574138" y="3514968"/>
              <a:ext cx="74612" cy="63104"/>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grpSp>
          <p:nvGrpSpPr>
            <p:cNvPr id="196" name="Group 85"/>
            <p:cNvGrpSpPr>
              <a:grpSpLocks/>
            </p:cNvGrpSpPr>
            <p:nvPr/>
          </p:nvGrpSpPr>
          <p:grpSpPr bwMode="auto">
            <a:xfrm>
              <a:off x="7685266" y="3517350"/>
              <a:ext cx="142875" cy="45244"/>
              <a:chOff x="4391" y="1087"/>
              <a:chExt cx="90" cy="38"/>
            </a:xfrm>
          </p:grpSpPr>
          <p:sp>
            <p:nvSpPr>
              <p:cNvPr id="197" name="Rectangle 86"/>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98" name="Line 87"/>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sp>
            <p:nvSpPr>
              <p:cNvPr id="199" name="Line 88"/>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grpSp>
        <p:grpSp>
          <p:nvGrpSpPr>
            <p:cNvPr id="200" name="Group 89"/>
            <p:cNvGrpSpPr>
              <a:grpSpLocks/>
            </p:cNvGrpSpPr>
            <p:nvPr/>
          </p:nvGrpSpPr>
          <p:grpSpPr bwMode="auto">
            <a:xfrm>
              <a:off x="7748766" y="3820961"/>
              <a:ext cx="117475" cy="92869"/>
              <a:chOff x="4431" y="1342"/>
              <a:chExt cx="74" cy="78"/>
            </a:xfrm>
          </p:grpSpPr>
          <p:sp>
            <p:nvSpPr>
              <p:cNvPr id="201" name="Rectangle 90"/>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02" name="Line 91"/>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sp>
            <p:nvSpPr>
              <p:cNvPr id="203" name="Line 92"/>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grpSp>
        <p:sp>
          <p:nvSpPr>
            <p:cNvPr id="204" name="AutoShape 93"/>
            <p:cNvSpPr>
              <a:spLocks noChangeAspect="1" noChangeArrowheads="1"/>
            </p:cNvSpPr>
            <p:nvPr/>
          </p:nvSpPr>
          <p:spPr bwMode="auto">
            <a:xfrm rot="16190442" flipH="1">
              <a:off x="7606684" y="4072182"/>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500" b="1" dirty="0">
                <a:solidFill>
                  <a:srgbClr val="000000"/>
                </a:solidFill>
                <a:latin typeface="Arial"/>
                <a:cs typeface="Arial" pitchFamily="34" charset="0"/>
              </a:endParaRPr>
            </a:p>
            <a:p>
              <a:pPr fontAlgn="auto">
                <a:spcBef>
                  <a:spcPts val="0"/>
                </a:spcBef>
                <a:spcAft>
                  <a:spcPts val="0"/>
                </a:spcAft>
              </a:pPr>
              <a:endParaRPr lang="en-US" sz="500" b="1" dirty="0">
                <a:solidFill>
                  <a:srgbClr val="000000"/>
                </a:solidFill>
                <a:latin typeface="Arial"/>
                <a:cs typeface="Arial" pitchFamily="34" charset="0"/>
              </a:endParaRPr>
            </a:p>
            <a:p>
              <a:pPr fontAlgn="auto">
                <a:spcBef>
                  <a:spcPts val="0"/>
                </a:spcBef>
                <a:spcAft>
                  <a:spcPts val="0"/>
                </a:spcAft>
              </a:pPr>
              <a:r>
                <a:rPr lang="en-US" sz="500" b="1" dirty="0">
                  <a:solidFill>
                    <a:srgbClr val="000000"/>
                  </a:solidFill>
                  <a:latin typeface="Arial"/>
                  <a:cs typeface="Arial" pitchFamily="34" charset="0"/>
                </a:rPr>
                <a:t>WU</a:t>
              </a:r>
            </a:p>
          </p:txBody>
        </p:sp>
        <p:grpSp>
          <p:nvGrpSpPr>
            <p:cNvPr id="205" name="Group 94"/>
            <p:cNvGrpSpPr>
              <a:grpSpLocks/>
            </p:cNvGrpSpPr>
            <p:nvPr/>
          </p:nvGrpSpPr>
          <p:grpSpPr bwMode="auto">
            <a:xfrm>
              <a:off x="7745591" y="4163861"/>
              <a:ext cx="117475" cy="92869"/>
              <a:chOff x="4431" y="1342"/>
              <a:chExt cx="74" cy="78"/>
            </a:xfrm>
          </p:grpSpPr>
          <p:sp>
            <p:nvSpPr>
              <p:cNvPr id="206" name="Rectangle 95"/>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07" name="Line 96"/>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sp>
            <p:nvSpPr>
              <p:cNvPr id="208" name="Line 97"/>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grpSp>
        <p:sp>
          <p:nvSpPr>
            <p:cNvPr id="209" name="Oval 98"/>
            <p:cNvSpPr>
              <a:spLocks noChangeAspect="1" noChangeArrowheads="1"/>
            </p:cNvSpPr>
            <p:nvPr/>
          </p:nvSpPr>
          <p:spPr bwMode="auto">
            <a:xfrm>
              <a:off x="7909103" y="4282923"/>
              <a:ext cx="74613"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1" name="Line 100"/>
            <p:cNvSpPr>
              <a:spLocks noChangeAspect="1" noChangeShapeType="1"/>
            </p:cNvSpPr>
            <p:nvPr/>
          </p:nvSpPr>
          <p:spPr bwMode="auto">
            <a:xfrm flipH="1">
              <a:off x="7975775" y="4312688"/>
              <a:ext cx="889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2" name="Line 101"/>
            <p:cNvSpPr>
              <a:spLocks noChangeAspect="1" noChangeShapeType="1"/>
            </p:cNvSpPr>
            <p:nvPr/>
          </p:nvSpPr>
          <p:spPr bwMode="auto">
            <a:xfrm flipH="1">
              <a:off x="7907516" y="4168622"/>
              <a:ext cx="231775"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3" name="Oval 102"/>
            <p:cNvSpPr>
              <a:spLocks noChangeAspect="1" noChangeArrowheads="1"/>
            </p:cNvSpPr>
            <p:nvPr/>
          </p:nvSpPr>
          <p:spPr bwMode="auto">
            <a:xfrm>
              <a:off x="8032928" y="3951930"/>
              <a:ext cx="42863" cy="35719"/>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4" name="Oval 103"/>
            <p:cNvSpPr>
              <a:spLocks noChangeAspect="1" noChangeArrowheads="1"/>
            </p:cNvSpPr>
            <p:nvPr/>
          </p:nvSpPr>
          <p:spPr bwMode="auto">
            <a:xfrm>
              <a:off x="8109128" y="3787624"/>
              <a:ext cx="42863" cy="35719"/>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5" name="Rectangle 104"/>
            <p:cNvSpPr>
              <a:spLocks noChangeArrowheads="1"/>
            </p:cNvSpPr>
            <p:nvPr/>
          </p:nvSpPr>
          <p:spPr bwMode="auto">
            <a:xfrm>
              <a:off x="7477300" y="4005690"/>
              <a:ext cx="95250" cy="258366"/>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pPr>
              <a:r>
                <a:rPr lang="en-US" sz="700" b="1" dirty="0">
                  <a:solidFill>
                    <a:srgbClr val="000000"/>
                  </a:solidFill>
                  <a:latin typeface="Arial"/>
                  <a:cs typeface="Arial" pitchFamily="34" charset="0"/>
                </a:rPr>
                <a:t>M</a:t>
              </a:r>
            </a:p>
            <a:p>
              <a:pPr algn="ctr" fontAlgn="auto">
                <a:spcBef>
                  <a:spcPts val="0"/>
                </a:spcBef>
                <a:spcAft>
                  <a:spcPts val="0"/>
                </a:spcAft>
              </a:pPr>
              <a:r>
                <a:rPr lang="en-US" sz="700" b="1" dirty="0">
                  <a:solidFill>
                    <a:srgbClr val="000000"/>
                  </a:solidFill>
                  <a:latin typeface="Arial"/>
                  <a:cs typeface="Arial" pitchFamily="34" charset="0"/>
                </a:rPr>
                <a:t>U</a:t>
              </a:r>
            </a:p>
            <a:p>
              <a:pPr algn="ctr" fontAlgn="auto">
                <a:spcBef>
                  <a:spcPts val="0"/>
                </a:spcBef>
                <a:spcAft>
                  <a:spcPts val="0"/>
                </a:spcAft>
              </a:pPr>
              <a:r>
                <a:rPr lang="en-US" sz="700" b="1" dirty="0">
                  <a:solidFill>
                    <a:srgbClr val="000000"/>
                  </a:solidFill>
                  <a:latin typeface="Arial"/>
                  <a:cs typeface="Arial" pitchFamily="34" charset="0"/>
                </a:rPr>
                <a:t>X</a:t>
              </a:r>
            </a:p>
          </p:txBody>
        </p:sp>
        <p:sp>
          <p:nvSpPr>
            <p:cNvPr id="216" name="Line 105"/>
            <p:cNvSpPr>
              <a:spLocks noChangeAspect="1" noChangeShapeType="1"/>
            </p:cNvSpPr>
            <p:nvPr/>
          </p:nvSpPr>
          <p:spPr bwMode="auto">
            <a:xfrm>
              <a:off x="7577313" y="4217438"/>
              <a:ext cx="381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7" name="Rectangle 48"/>
            <p:cNvSpPr>
              <a:spLocks noChangeArrowheads="1"/>
            </p:cNvSpPr>
            <p:nvPr/>
          </p:nvSpPr>
          <p:spPr bwMode="auto">
            <a:xfrm>
              <a:off x="7435005" y="3420982"/>
              <a:ext cx="196284" cy="77492"/>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r>
                <a:rPr lang="en-US" sz="600" dirty="0">
                  <a:solidFill>
                    <a:srgbClr val="000000"/>
                  </a:solidFill>
                  <a:latin typeface="Arial"/>
                  <a:cs typeface="Arial" pitchFamily="34" charset="0"/>
                </a:rPr>
                <a:t>DTO</a:t>
              </a:r>
            </a:p>
          </p:txBody>
        </p:sp>
        <p:sp>
          <p:nvSpPr>
            <p:cNvPr id="112" name="TextBox 111"/>
            <p:cNvSpPr txBox="1"/>
            <p:nvPr/>
          </p:nvSpPr>
          <p:spPr>
            <a:xfrm>
              <a:off x="7381832" y="2923836"/>
              <a:ext cx="950901" cy="276999"/>
            </a:xfrm>
            <a:prstGeom prst="rect">
              <a:avLst/>
            </a:prstGeom>
            <a:noFill/>
          </p:spPr>
          <p:txBody>
            <a:bodyPr wrap="none" rtlCol="0">
              <a:spAutoFit/>
            </a:bodyPr>
            <a:lstStyle/>
            <a:p>
              <a:pPr fontAlgn="auto">
                <a:spcBef>
                  <a:spcPts val="0"/>
                </a:spcBef>
                <a:spcAft>
                  <a:spcPts val="0"/>
                </a:spcAft>
              </a:pPr>
              <a:r>
                <a:rPr lang="en-US" sz="1200" b="1" dirty="0">
                  <a:solidFill>
                    <a:srgbClr val="000000"/>
                  </a:solidFill>
                  <a:latin typeface="Arial"/>
                  <a:cs typeface="Arial" pitchFamily="34" charset="0"/>
                </a:rPr>
                <a:t>TCAN1042</a:t>
              </a:r>
            </a:p>
          </p:txBody>
        </p:sp>
        <p:sp>
          <p:nvSpPr>
            <p:cNvPr id="166" name="Rectangle 165"/>
            <p:cNvSpPr/>
            <p:nvPr/>
          </p:nvSpPr>
          <p:spPr>
            <a:xfrm>
              <a:off x="6811451" y="3276566"/>
              <a:ext cx="468397" cy="278538"/>
            </a:xfrm>
            <a:prstGeom prst="rect">
              <a:avLst/>
            </a:prstGeom>
          </p:spPr>
          <p:txBody>
            <a:bodyPr wrap="none">
              <a:spAutoFit/>
            </a:bodyPr>
            <a:lstStyle/>
            <a:p>
              <a:pPr algn="r" eaLnBrk="0" fontAlgn="auto" hangingPunct="0">
                <a:lnSpc>
                  <a:spcPct val="110000"/>
                </a:lnSpc>
                <a:spcBef>
                  <a:spcPts val="0"/>
                </a:spcBef>
                <a:spcAft>
                  <a:spcPts val="0"/>
                </a:spcAft>
              </a:pPr>
              <a:r>
                <a:rPr lang="en-US" sz="1100" b="1" dirty="0">
                  <a:solidFill>
                    <a:srgbClr val="000000"/>
                  </a:solidFill>
                  <a:latin typeface="Arial"/>
                  <a:cs typeface="Arial" pitchFamily="34" charset="0"/>
                </a:rPr>
                <a:t>TXD</a:t>
              </a:r>
            </a:p>
          </p:txBody>
        </p:sp>
        <p:sp>
          <p:nvSpPr>
            <p:cNvPr id="185" name="Rectangle 184"/>
            <p:cNvSpPr/>
            <p:nvPr/>
          </p:nvSpPr>
          <p:spPr>
            <a:xfrm>
              <a:off x="6785701" y="3589297"/>
              <a:ext cx="49885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GND</a:t>
              </a:r>
              <a:endParaRPr lang="en-US" sz="1100" dirty="0">
                <a:solidFill>
                  <a:srgbClr val="000000"/>
                </a:solidFill>
                <a:latin typeface="Arial"/>
              </a:endParaRPr>
            </a:p>
          </p:txBody>
        </p:sp>
        <p:sp>
          <p:nvSpPr>
            <p:cNvPr id="186" name="Rectangle 185"/>
            <p:cNvSpPr/>
            <p:nvPr/>
          </p:nvSpPr>
          <p:spPr>
            <a:xfrm>
              <a:off x="6854427" y="3856115"/>
              <a:ext cx="413896"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V</a:t>
              </a:r>
              <a:r>
                <a:rPr lang="en-US" sz="1100" b="1" baseline="-25000" dirty="0">
                  <a:solidFill>
                    <a:srgbClr val="000000"/>
                  </a:solidFill>
                  <a:latin typeface="Arial"/>
                  <a:cs typeface="Arial" pitchFamily="34" charset="0"/>
                </a:rPr>
                <a:t>CC</a:t>
              </a:r>
              <a:endParaRPr lang="en-US" sz="1100" dirty="0">
                <a:solidFill>
                  <a:srgbClr val="000000"/>
                </a:solidFill>
                <a:latin typeface="Arial"/>
              </a:endParaRPr>
            </a:p>
          </p:txBody>
        </p:sp>
        <p:sp>
          <p:nvSpPr>
            <p:cNvPr id="210" name="Rectangle 209"/>
            <p:cNvSpPr/>
            <p:nvPr/>
          </p:nvSpPr>
          <p:spPr>
            <a:xfrm>
              <a:off x="6803436" y="4182616"/>
              <a:ext cx="484428"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RXD</a:t>
              </a:r>
              <a:endParaRPr lang="en-US" sz="1100" dirty="0">
                <a:solidFill>
                  <a:srgbClr val="000000"/>
                </a:solidFill>
                <a:latin typeface="Arial"/>
              </a:endParaRPr>
            </a:p>
          </p:txBody>
        </p:sp>
        <p:sp>
          <p:nvSpPr>
            <p:cNvPr id="218" name="Rectangle 217"/>
            <p:cNvSpPr/>
            <p:nvPr/>
          </p:nvSpPr>
          <p:spPr>
            <a:xfrm>
              <a:off x="8528392" y="3274494"/>
              <a:ext cx="468397" cy="278538"/>
            </a:xfrm>
            <a:prstGeom prst="rect">
              <a:avLst/>
            </a:prstGeom>
          </p:spPr>
          <p:txBody>
            <a:bodyPr wrap="none">
              <a:spAutoFit/>
            </a:bodyPr>
            <a:lstStyle/>
            <a:p>
              <a:pPr algn="r" eaLnBrk="0" fontAlgn="auto" hangingPunct="0">
                <a:lnSpc>
                  <a:spcPct val="110000"/>
                </a:lnSpc>
                <a:spcBef>
                  <a:spcPts val="0"/>
                </a:spcBef>
                <a:spcAft>
                  <a:spcPts val="0"/>
                </a:spcAft>
              </a:pPr>
              <a:r>
                <a:rPr lang="en-US" sz="1100" b="1" dirty="0">
                  <a:solidFill>
                    <a:srgbClr val="000000"/>
                  </a:solidFill>
                  <a:latin typeface="Arial"/>
                  <a:cs typeface="Arial" pitchFamily="34" charset="0"/>
                </a:rPr>
                <a:t>STB</a:t>
              </a:r>
            </a:p>
          </p:txBody>
        </p:sp>
        <p:sp>
          <p:nvSpPr>
            <p:cNvPr id="219" name="Rectangle 218"/>
            <p:cNvSpPr/>
            <p:nvPr/>
          </p:nvSpPr>
          <p:spPr>
            <a:xfrm>
              <a:off x="8529697" y="3587225"/>
              <a:ext cx="59503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CANH</a:t>
              </a:r>
              <a:endParaRPr lang="en-US" sz="1100" dirty="0">
                <a:solidFill>
                  <a:srgbClr val="000000"/>
                </a:solidFill>
                <a:latin typeface="Arial"/>
              </a:endParaRPr>
            </a:p>
          </p:txBody>
        </p:sp>
        <p:sp>
          <p:nvSpPr>
            <p:cNvPr id="220" name="Rectangle 219"/>
            <p:cNvSpPr/>
            <p:nvPr/>
          </p:nvSpPr>
          <p:spPr>
            <a:xfrm>
              <a:off x="8533491" y="3854043"/>
              <a:ext cx="57900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CANL</a:t>
              </a:r>
              <a:endParaRPr lang="en-US" sz="1100" dirty="0">
                <a:solidFill>
                  <a:srgbClr val="000000"/>
                </a:solidFill>
                <a:latin typeface="Arial"/>
              </a:endParaRPr>
            </a:p>
          </p:txBody>
        </p:sp>
        <p:sp>
          <p:nvSpPr>
            <p:cNvPr id="221" name="Rectangle 220"/>
            <p:cNvSpPr/>
            <p:nvPr/>
          </p:nvSpPr>
          <p:spPr>
            <a:xfrm>
              <a:off x="8542021" y="4180544"/>
              <a:ext cx="622286"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NC/V</a:t>
              </a:r>
              <a:r>
                <a:rPr lang="en-US" sz="1100" b="1" baseline="-25000" dirty="0">
                  <a:solidFill>
                    <a:srgbClr val="000000"/>
                  </a:solidFill>
                  <a:latin typeface="Arial"/>
                  <a:cs typeface="Arial" pitchFamily="34" charset="0"/>
                </a:rPr>
                <a:t>IO</a:t>
              </a:r>
              <a:endParaRPr lang="en-US" sz="1100" dirty="0">
                <a:solidFill>
                  <a:srgbClr val="000000"/>
                </a:solidFill>
                <a:latin typeface="Arial"/>
              </a:endParaRPr>
            </a:p>
          </p:txBody>
        </p:sp>
      </p:grpSp>
    </p:spTree>
    <p:extLst>
      <p:ext uri="{BB962C8B-B14F-4D97-AF65-F5344CB8AC3E}">
        <p14:creationId xmlns:p14="http://schemas.microsoft.com/office/powerpoint/2010/main" val="1407245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58637" y="1000124"/>
            <a:ext cx="4260850" cy="2455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r>
              <a:rPr lang="en-US" sz="1000" dirty="0">
                <a:solidFill>
                  <a:srgbClr val="000000"/>
                </a:solidFill>
                <a:cs typeface="Arial" pitchFamily="34" charset="0"/>
              </a:rPr>
              <a:t> </a:t>
            </a:r>
          </a:p>
          <a:p>
            <a:pPr marL="171450" indent="-171450" fontAlgn="auto">
              <a:spcBef>
                <a:spcPts val="0"/>
              </a:spcBef>
              <a:spcAft>
                <a:spcPts val="0"/>
              </a:spcAft>
              <a:buFont typeface="Arial" pitchFamily="34" charset="0"/>
              <a:buChar char="•"/>
            </a:pP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ISO 11898-2 and -5 compliant </a:t>
            </a:r>
            <a:r>
              <a:rPr lang="en-US" sz="1000" b="1" dirty="0">
                <a:solidFill>
                  <a:srgbClr val="000000"/>
                </a:solidFill>
              </a:rPr>
              <a:t>and</a:t>
            </a:r>
            <a:r>
              <a:rPr lang="en-US" sz="1000" dirty="0">
                <a:solidFill>
                  <a:srgbClr val="000000"/>
                </a:solidFill>
              </a:rPr>
              <a:t> Draft CAN FD</a:t>
            </a: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r>
              <a:rPr lang="en-US" sz="1000" dirty="0">
                <a:solidFill>
                  <a:srgbClr val="000000"/>
                </a:solidFill>
              </a:rPr>
              <a:t>Signaling Rate Optimized for up to:</a:t>
            </a:r>
          </a:p>
          <a:p>
            <a:pPr marL="552345" lvl="1" indent="-171450" fontAlgn="auto">
              <a:spcBef>
                <a:spcPts val="0"/>
              </a:spcBef>
              <a:spcAft>
                <a:spcPts val="0"/>
              </a:spcAft>
              <a:buFont typeface="Arial" pitchFamily="34" charset="0"/>
              <a:buChar char="•"/>
            </a:pPr>
            <a:r>
              <a:rPr lang="en-US" sz="1000" dirty="0">
                <a:solidFill>
                  <a:srgbClr val="000000"/>
                </a:solidFill>
              </a:rPr>
              <a:t>Standard:  2Mbps</a:t>
            </a:r>
          </a:p>
          <a:p>
            <a:pPr marL="552345" lvl="1" indent="-171450" fontAlgn="auto">
              <a:spcBef>
                <a:spcPts val="0"/>
              </a:spcBef>
              <a:spcAft>
                <a:spcPts val="0"/>
              </a:spcAft>
              <a:buFont typeface="Arial" pitchFamily="34" charset="0"/>
              <a:buChar char="•"/>
            </a:pPr>
            <a:r>
              <a:rPr lang="en-US" sz="1000" dirty="0">
                <a:solidFill>
                  <a:srgbClr val="000000"/>
                </a:solidFill>
              </a:rPr>
              <a:t>CAN FD:   5Mbps </a:t>
            </a:r>
            <a:r>
              <a:rPr lang="en-US" sz="1000" dirty="0">
                <a:solidFill>
                  <a:srgbClr val="000000"/>
                </a:solidFill>
                <a:cs typeface="Arial" pitchFamily="34" charset="0"/>
              </a:rPr>
              <a:t>(“G” Version)</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DC Bus-Fault Protection:  ±58V,  ± 70V (“H”)</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Common mode range:     ±30V</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Fast Loop Times:             &lt;</a:t>
            </a:r>
            <a:r>
              <a:rPr lang="en-US" sz="1000" dirty="0" smtClean="0">
                <a:solidFill>
                  <a:srgbClr val="000000"/>
                </a:solidFill>
                <a:cs typeface="Arial" pitchFamily="34" charset="0"/>
              </a:rPr>
              <a:t>175ns</a:t>
            </a: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V</a:t>
            </a:r>
            <a:r>
              <a:rPr lang="en-US" sz="1000" baseline="-25000" dirty="0">
                <a:solidFill>
                  <a:srgbClr val="000000"/>
                </a:solidFill>
                <a:cs typeface="Arial" pitchFamily="34" charset="0"/>
              </a:rPr>
              <a:t>IO</a:t>
            </a:r>
            <a:r>
              <a:rPr lang="en-US" sz="1000" dirty="0">
                <a:solidFill>
                  <a:srgbClr val="000000"/>
                </a:solidFill>
                <a:cs typeface="Arial" pitchFamily="34" charset="0"/>
              </a:rPr>
              <a:t> </a:t>
            </a:r>
            <a:r>
              <a:rPr lang="en-US" sz="1000" dirty="0" smtClean="0">
                <a:solidFill>
                  <a:srgbClr val="000000"/>
                </a:solidFill>
                <a:cs typeface="Arial" pitchFamily="34" charset="0"/>
              </a:rPr>
              <a:t>Supply</a:t>
            </a:r>
            <a:r>
              <a:rPr lang="en-US" sz="1000" dirty="0">
                <a:solidFill>
                  <a:srgbClr val="000000"/>
                </a:solidFill>
                <a:cs typeface="Arial" pitchFamily="34" charset="0"/>
              </a:rPr>
              <a:t>:           </a:t>
            </a:r>
            <a:r>
              <a:rPr lang="en-US" sz="1000" dirty="0" smtClean="0">
                <a:solidFill>
                  <a:srgbClr val="000000"/>
                </a:solidFill>
                <a:cs typeface="Arial" pitchFamily="34" charset="0"/>
              </a:rPr>
              <a:t>2.8 </a:t>
            </a:r>
            <a:r>
              <a:rPr lang="en-US" sz="1000" dirty="0">
                <a:solidFill>
                  <a:srgbClr val="000000"/>
                </a:solidFill>
                <a:cs typeface="Arial" pitchFamily="34" charset="0"/>
              </a:rPr>
              <a:t>- </a:t>
            </a:r>
            <a:r>
              <a:rPr lang="en-US" sz="1000" dirty="0" smtClean="0">
                <a:solidFill>
                  <a:srgbClr val="000000"/>
                </a:solidFill>
                <a:cs typeface="Arial" pitchFamily="34" charset="0"/>
              </a:rPr>
              <a:t>5.5V </a:t>
            </a:r>
            <a:r>
              <a:rPr lang="en-US" sz="1000" dirty="0">
                <a:solidFill>
                  <a:srgbClr val="000000"/>
                </a:solidFill>
                <a:cs typeface="Arial" pitchFamily="34" charset="0"/>
              </a:rPr>
              <a:t>(“V” version)</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Ultra-Low Power Standby Mode with Bus Wakeup (TCAN1042)</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Low Power Silent Mode (TCAN1051)</a:t>
            </a:r>
          </a:p>
          <a:p>
            <a:pPr marL="171450" indent="-171450" fontAlgn="auto">
              <a:spcBef>
                <a:spcPts val="0"/>
              </a:spcBef>
              <a:spcAft>
                <a:spcPts val="0"/>
              </a:spcAft>
              <a:buFont typeface="Arial" pitchFamily="34" charset="0"/>
              <a:buChar char="•"/>
            </a:pPr>
            <a:r>
              <a:rPr lang="en-US" sz="1000" dirty="0" smtClean="0">
                <a:solidFill>
                  <a:srgbClr val="000000"/>
                </a:solidFill>
                <a:cs typeface="Arial" pitchFamily="34" charset="0"/>
              </a:rPr>
              <a:t>±16kV </a:t>
            </a:r>
            <a:r>
              <a:rPr lang="en-US" sz="1000" dirty="0">
                <a:solidFill>
                  <a:srgbClr val="000000"/>
                </a:solidFill>
                <a:cs typeface="Arial" pitchFamily="34" charset="0"/>
              </a:rPr>
              <a:t>HBM ESD and </a:t>
            </a:r>
            <a:r>
              <a:rPr lang="en-US" sz="1000" dirty="0" smtClean="0">
                <a:solidFill>
                  <a:srgbClr val="000000"/>
                </a:solidFill>
                <a:cs typeface="Arial" pitchFamily="34" charset="0"/>
              </a:rPr>
              <a:t>±15kV </a:t>
            </a:r>
            <a:r>
              <a:rPr lang="en-US" sz="1000" dirty="0">
                <a:solidFill>
                  <a:srgbClr val="000000"/>
                </a:solidFill>
                <a:cs typeface="Arial" pitchFamily="34" charset="0"/>
              </a:rPr>
              <a:t>IEC for bus pins</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I</a:t>
            </a:r>
            <a:r>
              <a:rPr lang="en-US" sz="1000" dirty="0">
                <a:solidFill>
                  <a:srgbClr val="000000"/>
                </a:solidFill>
              </a:rPr>
              <a:t>deal Passive – High impedance I/</a:t>
            </a:r>
            <a:r>
              <a:rPr lang="en-US" sz="1000" dirty="0" err="1">
                <a:solidFill>
                  <a:srgbClr val="000000"/>
                </a:solidFill>
              </a:rPr>
              <a:t>Os</a:t>
            </a:r>
            <a:r>
              <a:rPr lang="en-US" sz="1000" dirty="0">
                <a:solidFill>
                  <a:srgbClr val="000000"/>
                </a:solidFill>
              </a:rPr>
              <a:t> when unpowered</a:t>
            </a: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TXD dominant state time out</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Under-voltage Protection</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Thermal Shutdown </a:t>
            </a:r>
          </a:p>
          <a:p>
            <a:pPr marL="171450" indent="-171450" fontAlgn="auto">
              <a:spcBef>
                <a:spcPts val="0"/>
              </a:spcBef>
              <a:spcAft>
                <a:spcPts val="0"/>
              </a:spcAft>
              <a:buFont typeface="Arial" pitchFamily="34" charset="0"/>
              <a:buChar char="•"/>
            </a:pPr>
            <a:r>
              <a:rPr lang="en-US" sz="1000" dirty="0">
                <a:solidFill>
                  <a:srgbClr val="000000"/>
                </a:solidFill>
                <a:cs typeface="Arial" pitchFamily="34" charset="0"/>
              </a:rPr>
              <a:t>Package</a:t>
            </a:r>
            <a:r>
              <a:rPr lang="en-US" altLang="zh-CN" sz="1000" dirty="0">
                <a:solidFill>
                  <a:srgbClr val="000000"/>
                </a:solidFill>
                <a:cs typeface="Arial" pitchFamily="34" charset="0"/>
              </a:rPr>
              <a:t>: 8-</a:t>
            </a:r>
            <a:r>
              <a:rPr lang="en-US" sz="1000" dirty="0">
                <a:solidFill>
                  <a:srgbClr val="000000"/>
                </a:solidFill>
                <a:cs typeface="Arial" pitchFamily="34" charset="0"/>
              </a:rPr>
              <a:t>SOIC (D) 5mm x 4mm </a:t>
            </a:r>
            <a:r>
              <a:rPr lang="en-US" sz="1000" dirty="0" smtClean="0">
                <a:solidFill>
                  <a:srgbClr val="000000"/>
                </a:solidFill>
                <a:cs typeface="Arial" pitchFamily="34" charset="0"/>
              </a:rPr>
              <a:t> and 8-VSON (DRB) 3mm x 3mm</a:t>
            </a: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endParaRPr lang="en-US" sz="1000" dirty="0">
              <a:solidFill>
                <a:srgbClr val="000000"/>
              </a:solidFill>
              <a:cs typeface="Arial" pitchFamily="34" charset="0"/>
            </a:endParaRPr>
          </a:p>
          <a:p>
            <a:pPr marL="171450" indent="-171450" fontAlgn="auto">
              <a:spcBef>
                <a:spcPts val="0"/>
              </a:spcBef>
              <a:spcAft>
                <a:spcPts val="0"/>
              </a:spcAft>
              <a:buFont typeface="Arial" pitchFamily="34" charset="0"/>
              <a:buChar char="•"/>
            </a:pPr>
            <a:endParaRPr lang="en-US" sz="1000" dirty="0">
              <a:solidFill>
                <a:srgbClr val="000000"/>
              </a:solidFill>
              <a:cs typeface="Arial" pitchFamily="34" charset="0"/>
            </a:endParaRPr>
          </a:p>
        </p:txBody>
      </p:sp>
      <p:sp>
        <p:nvSpPr>
          <p:cNvPr id="53" name="Rectangle 52"/>
          <p:cNvSpPr/>
          <p:nvPr/>
        </p:nvSpPr>
        <p:spPr>
          <a:xfrm>
            <a:off x="4572000" y="1001317"/>
            <a:ext cx="4389438" cy="10384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fontAlgn="auto">
              <a:spcBef>
                <a:spcPts val="0"/>
              </a:spcBef>
              <a:spcAft>
                <a:spcPts val="0"/>
              </a:spcAft>
              <a:buFontTx/>
              <a:buChar char="•"/>
              <a:defRPr/>
            </a:pPr>
            <a:r>
              <a:rPr lang="en-US" sz="1000" dirty="0">
                <a:solidFill>
                  <a:srgbClr val="000000"/>
                </a:solidFill>
                <a:cs typeface="Arial" pitchFamily="34" charset="0"/>
              </a:rPr>
              <a:t>Common Mode Choke not required (per OEM)</a:t>
            </a:r>
          </a:p>
          <a:p>
            <a:pPr marL="228600" indent="-228600" fontAlgn="auto">
              <a:spcBef>
                <a:spcPts val="0"/>
              </a:spcBef>
              <a:spcAft>
                <a:spcPts val="0"/>
              </a:spcAft>
              <a:buFontTx/>
              <a:buChar char="•"/>
              <a:defRPr/>
            </a:pPr>
            <a:r>
              <a:rPr lang="en-US" sz="1000" dirty="0">
                <a:solidFill>
                  <a:srgbClr val="000000"/>
                </a:solidFill>
                <a:cs typeface="Arial" pitchFamily="34" charset="0"/>
              </a:rPr>
              <a:t>Wide V</a:t>
            </a:r>
            <a:r>
              <a:rPr lang="en-US" sz="1000" baseline="-25000" dirty="0">
                <a:solidFill>
                  <a:srgbClr val="000000"/>
                </a:solidFill>
                <a:cs typeface="Arial" pitchFamily="34" charset="0"/>
              </a:rPr>
              <a:t>CC</a:t>
            </a:r>
            <a:r>
              <a:rPr lang="en-US" sz="1000" dirty="0">
                <a:solidFill>
                  <a:srgbClr val="000000"/>
                </a:solidFill>
                <a:cs typeface="Arial" pitchFamily="34" charset="0"/>
              </a:rPr>
              <a:t> Range (4.5V to 5.5V) for start/stop w/out boost</a:t>
            </a:r>
          </a:p>
          <a:p>
            <a:pPr marL="228600" lvl="1" indent="-228600" fontAlgn="auto">
              <a:spcBef>
                <a:spcPts val="0"/>
              </a:spcBef>
              <a:spcAft>
                <a:spcPts val="0"/>
              </a:spcAft>
              <a:buFontTx/>
              <a:buChar char="•"/>
              <a:defRPr/>
            </a:pPr>
            <a:r>
              <a:rPr lang="en-US" sz="1000" dirty="0">
                <a:solidFill>
                  <a:srgbClr val="000000"/>
                </a:solidFill>
                <a:cs typeface="Arial" pitchFamily="34" charset="0"/>
              </a:rPr>
              <a:t>Wide I/O voltage level adapting reduces external components</a:t>
            </a:r>
          </a:p>
          <a:p>
            <a:pPr marL="228600" lvl="1" indent="-228600" fontAlgn="auto">
              <a:spcBef>
                <a:spcPts val="0"/>
              </a:spcBef>
              <a:spcAft>
                <a:spcPts val="0"/>
              </a:spcAft>
              <a:buFontTx/>
              <a:buChar char="•"/>
              <a:defRPr/>
            </a:pPr>
            <a:r>
              <a:rPr lang="en-US" sz="1000" dirty="0">
                <a:solidFill>
                  <a:srgbClr val="000000"/>
                </a:solidFill>
                <a:cs typeface="Arial" pitchFamily="34" charset="0"/>
              </a:rPr>
              <a:t>Extended Bus-Fault Protection supporting 48V systems</a:t>
            </a:r>
          </a:p>
          <a:p>
            <a:pPr marL="228600" lvl="1" indent="-228600" fontAlgn="auto">
              <a:spcBef>
                <a:spcPts val="0"/>
              </a:spcBef>
              <a:spcAft>
                <a:spcPts val="0"/>
              </a:spcAft>
              <a:buFontTx/>
              <a:buChar char="•"/>
              <a:defRPr/>
            </a:pPr>
            <a:r>
              <a:rPr lang="en-US" sz="1000" dirty="0">
                <a:solidFill>
                  <a:srgbClr val="000000"/>
                </a:solidFill>
                <a:cs typeface="Arial" pitchFamily="34" charset="0"/>
              </a:rPr>
              <a:t>Hot swap support with glitch free bus I/O on power-up / down</a:t>
            </a:r>
          </a:p>
          <a:p>
            <a:pPr marL="228600" lvl="1" indent="-228600" fontAlgn="auto">
              <a:spcBef>
                <a:spcPts val="0"/>
              </a:spcBef>
              <a:spcAft>
                <a:spcPts val="0"/>
              </a:spcAft>
              <a:buFontTx/>
              <a:buChar char="•"/>
              <a:defRPr/>
            </a:pPr>
            <a:r>
              <a:rPr lang="en-US" sz="1000" dirty="0">
                <a:solidFill>
                  <a:srgbClr val="000000"/>
                </a:solidFill>
                <a:cs typeface="Arial" pitchFamily="34" charset="0"/>
              </a:rPr>
              <a:t>Industry Standard Packaging: P2P compatible </a:t>
            </a:r>
          </a:p>
          <a:p>
            <a:pPr fontAlgn="auto">
              <a:spcBef>
                <a:spcPts val="0"/>
              </a:spcBef>
              <a:spcAft>
                <a:spcPts val="0"/>
              </a:spcAft>
              <a:defRPr/>
            </a:pPr>
            <a:endParaRPr lang="en-US" sz="1000" b="1" dirty="0">
              <a:solidFill>
                <a:srgbClr val="000000"/>
              </a:solidFill>
            </a:endParaRPr>
          </a:p>
        </p:txBody>
      </p:sp>
      <p:sp>
        <p:nvSpPr>
          <p:cNvPr id="1029" name="Rectangle 14"/>
          <p:cNvSpPr>
            <a:spLocks noChangeArrowheads="1"/>
          </p:cNvSpPr>
          <p:nvPr/>
        </p:nvSpPr>
        <p:spPr bwMode="auto">
          <a:xfrm>
            <a:off x="247398" y="3455834"/>
            <a:ext cx="4260850"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b="1">
                <a:solidFill>
                  <a:srgbClr val="FFFFFF"/>
                </a:solidFill>
                <a:latin typeface="Arial"/>
                <a:cs typeface="Arial" pitchFamily="34" charset="0"/>
              </a:rPr>
              <a:t>Applications</a:t>
            </a:r>
          </a:p>
        </p:txBody>
      </p:sp>
      <p:sp>
        <p:nvSpPr>
          <p:cNvPr id="56" name="Rectangle 55"/>
          <p:cNvSpPr/>
          <p:nvPr/>
        </p:nvSpPr>
        <p:spPr>
          <a:xfrm>
            <a:off x="247398" y="3713008"/>
            <a:ext cx="4260850" cy="8373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71450" indent="-171450" fontAlgn="auto">
              <a:spcBef>
                <a:spcPts val="0"/>
              </a:spcBef>
              <a:spcAft>
                <a:spcPts val="0"/>
              </a:spcAft>
              <a:buFont typeface="Arial"/>
              <a:buChar char="•"/>
              <a:defRPr/>
            </a:pPr>
            <a:r>
              <a:rPr lang="en-US" sz="1000" dirty="0">
                <a:solidFill>
                  <a:srgbClr val="000000"/>
                </a:solidFill>
                <a:cs typeface="Arial" pitchFamily="34" charset="0"/>
              </a:rPr>
              <a:t>Body Electronics</a:t>
            </a:r>
          </a:p>
          <a:p>
            <a:pPr marL="171450" indent="-171450" fontAlgn="auto">
              <a:spcBef>
                <a:spcPts val="0"/>
              </a:spcBef>
              <a:spcAft>
                <a:spcPts val="0"/>
              </a:spcAft>
              <a:buFont typeface="Arial"/>
              <a:buChar char="•"/>
              <a:defRPr/>
            </a:pPr>
            <a:r>
              <a:rPr lang="en-US" sz="1000" dirty="0">
                <a:solidFill>
                  <a:srgbClr val="000000"/>
                </a:solidFill>
                <a:cs typeface="Arial" pitchFamily="34" charset="0"/>
              </a:rPr>
              <a:t>Power Train</a:t>
            </a:r>
          </a:p>
          <a:p>
            <a:pPr marL="171450" indent="-171450" fontAlgn="auto">
              <a:spcBef>
                <a:spcPts val="0"/>
              </a:spcBef>
              <a:spcAft>
                <a:spcPts val="0"/>
              </a:spcAft>
              <a:buFont typeface="Arial"/>
              <a:buChar char="•"/>
              <a:defRPr/>
            </a:pPr>
            <a:r>
              <a:rPr lang="en-US" sz="1000" dirty="0">
                <a:solidFill>
                  <a:srgbClr val="000000"/>
                </a:solidFill>
                <a:cs typeface="Arial" pitchFamily="34" charset="0"/>
              </a:rPr>
              <a:t>Infotainment / ADAS</a:t>
            </a:r>
          </a:p>
          <a:p>
            <a:pPr marL="171450" indent="-171450" fontAlgn="auto">
              <a:spcBef>
                <a:spcPts val="0"/>
              </a:spcBef>
              <a:spcAft>
                <a:spcPts val="0"/>
              </a:spcAft>
              <a:buFont typeface="Arial"/>
              <a:buChar char="•"/>
              <a:defRPr/>
            </a:pPr>
            <a:r>
              <a:rPr lang="en-US" sz="1000" dirty="0">
                <a:solidFill>
                  <a:srgbClr val="000000"/>
                </a:solidFill>
                <a:cs typeface="Arial" pitchFamily="34" charset="0"/>
              </a:rPr>
              <a:t>Building Automation</a:t>
            </a:r>
          </a:p>
          <a:p>
            <a:pPr marL="171450" indent="-171450" fontAlgn="auto">
              <a:spcBef>
                <a:spcPts val="0"/>
              </a:spcBef>
              <a:spcAft>
                <a:spcPts val="0"/>
              </a:spcAft>
              <a:buFont typeface="Arial"/>
              <a:buChar char="•"/>
              <a:defRPr/>
            </a:pPr>
            <a:r>
              <a:rPr lang="en-US" sz="1000" dirty="0">
                <a:solidFill>
                  <a:srgbClr val="000000"/>
                </a:solidFill>
                <a:cs typeface="Arial" pitchFamily="34" charset="0"/>
              </a:rPr>
              <a:t>Factory Automation</a:t>
            </a:r>
          </a:p>
        </p:txBody>
      </p:sp>
      <p:sp>
        <p:nvSpPr>
          <p:cNvPr id="1031" name="Rectangle 14"/>
          <p:cNvSpPr>
            <a:spLocks noChangeArrowheads="1"/>
          </p:cNvSpPr>
          <p:nvPr/>
        </p:nvSpPr>
        <p:spPr bwMode="auto">
          <a:xfrm>
            <a:off x="269875" y="742952"/>
            <a:ext cx="4260850"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b="1">
                <a:solidFill>
                  <a:srgbClr val="FFFFFF"/>
                </a:solidFill>
                <a:latin typeface="Arial"/>
                <a:cs typeface="Arial" pitchFamily="34" charset="0"/>
              </a:rPr>
              <a:t>Features</a:t>
            </a:r>
          </a:p>
        </p:txBody>
      </p:sp>
      <p:sp>
        <p:nvSpPr>
          <p:cNvPr id="1032" name="Rectangle 14"/>
          <p:cNvSpPr>
            <a:spLocks noChangeArrowheads="1"/>
          </p:cNvSpPr>
          <p:nvPr/>
        </p:nvSpPr>
        <p:spPr bwMode="auto">
          <a:xfrm>
            <a:off x="4572000" y="742952"/>
            <a:ext cx="4389438"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b="1">
                <a:solidFill>
                  <a:srgbClr val="FFFFFF"/>
                </a:solidFill>
                <a:latin typeface="Arial"/>
                <a:cs typeface="Arial" pitchFamily="34" charset="0"/>
              </a:rPr>
              <a:t>Benefits</a:t>
            </a:r>
          </a:p>
        </p:txBody>
      </p:sp>
      <p:sp>
        <p:nvSpPr>
          <p:cNvPr id="1033" name="Title 1"/>
          <p:cNvSpPr>
            <a:spLocks noGrp="1"/>
          </p:cNvSpPr>
          <p:nvPr>
            <p:ph type="title"/>
          </p:nvPr>
        </p:nvSpPr>
        <p:spPr>
          <a:xfrm>
            <a:off x="269875" y="8"/>
            <a:ext cx="8686800" cy="740569"/>
          </a:xfrm>
        </p:spPr>
        <p:txBody>
          <a:bodyPr/>
          <a:lstStyle/>
          <a:p>
            <a:pPr eaLnBrk="1" hangingPunct="1"/>
            <a:r>
              <a:rPr lang="en-US" sz="2800" dirty="0" smtClean="0"/>
              <a:t>TCAN1042-Q1 / TCAN1051-Q1 </a:t>
            </a:r>
            <a:r>
              <a:rPr lang="en-US" sz="2800" dirty="0" smtClean="0">
                <a:solidFill>
                  <a:srgbClr val="000000"/>
                </a:solidFill>
              </a:rPr>
              <a:t/>
            </a:r>
            <a:br>
              <a:rPr lang="en-US" sz="2800" dirty="0" smtClean="0">
                <a:solidFill>
                  <a:srgbClr val="000000"/>
                </a:solidFill>
              </a:rPr>
            </a:br>
            <a:r>
              <a:rPr lang="en-US" sz="2000" dirty="0">
                <a:solidFill>
                  <a:srgbClr val="000000"/>
                </a:solidFill>
                <a:latin typeface="Arial" pitchFamily="34" charset="0"/>
                <a:cs typeface="Arial" pitchFamily="34" charset="0"/>
              </a:rPr>
              <a:t>± </a:t>
            </a:r>
            <a:r>
              <a:rPr lang="en-US" sz="2000" dirty="0" smtClean="0">
                <a:solidFill>
                  <a:srgbClr val="000000"/>
                </a:solidFill>
                <a:latin typeface="Arial" pitchFamily="34" charset="0"/>
                <a:cs typeface="Arial" pitchFamily="34" charset="0"/>
              </a:rPr>
              <a:t>70V </a:t>
            </a:r>
            <a:r>
              <a:rPr lang="en-US" sz="2000" dirty="0" smtClean="0">
                <a:solidFill>
                  <a:srgbClr val="000000"/>
                </a:solidFill>
              </a:rPr>
              <a:t>CAN XCVRs with optional Bus Wake Up and Flexible Data (FD)</a:t>
            </a:r>
            <a:endParaRPr lang="en-US" sz="2000" dirty="0" smtClean="0">
              <a:solidFill>
                <a:schemeClr val="tx1"/>
              </a:solidFill>
            </a:endParaRPr>
          </a:p>
        </p:txBody>
      </p:sp>
      <p:sp>
        <p:nvSpPr>
          <p:cNvPr id="108" name="Slide Number Placeholder 3"/>
          <p:cNvSpPr>
            <a:spLocks noGrp="1"/>
          </p:cNvSpPr>
          <p:nvPr>
            <p:ph type="sldNum" sz="quarter" idx="10"/>
          </p:nvPr>
        </p:nvSpPr>
        <p:spPr>
          <a:xfrm>
            <a:off x="6642100" y="4537481"/>
            <a:ext cx="2133600" cy="154781"/>
          </a:xfrm>
        </p:spPr>
        <p:txBody>
          <a:bodyPr/>
          <a:lstStyle/>
          <a:p>
            <a:pPr>
              <a:defRPr/>
            </a:pPr>
            <a:fld id="{787DE9CE-C0F4-4DB8-9CAC-CE10EE258337}" type="slidenum">
              <a:rPr lang="en-US" smtClean="0">
                <a:solidFill>
                  <a:srgbClr val="000000"/>
                </a:solidFill>
              </a:rPr>
              <a:pPr>
                <a:defRPr/>
              </a:pPr>
              <a:t>15</a:t>
            </a:fld>
            <a:endParaRPr lang="en-US" dirty="0" smtClean="0">
              <a:solidFill>
                <a:srgbClr val="000000"/>
              </a:solidFill>
            </a:endParaRPr>
          </a:p>
        </p:txBody>
      </p:sp>
      <p:sp>
        <p:nvSpPr>
          <p:cNvPr id="113" name="TextBox 112"/>
          <p:cNvSpPr txBox="1"/>
          <p:nvPr/>
        </p:nvSpPr>
        <p:spPr>
          <a:xfrm>
            <a:off x="5560141" y="2036389"/>
            <a:ext cx="2658100" cy="938719"/>
          </a:xfrm>
          <a:prstGeom prst="rect">
            <a:avLst/>
          </a:prstGeom>
          <a:solidFill>
            <a:schemeClr val="accent2"/>
          </a:solidFill>
        </p:spPr>
        <p:txBody>
          <a:bodyPr wrap="none" rtlCol="0">
            <a:spAutoFit/>
          </a:bodyPr>
          <a:lstStyle/>
          <a:p>
            <a:pPr algn="ctr" fontAlgn="auto">
              <a:spcBef>
                <a:spcPts val="0"/>
              </a:spcBef>
              <a:spcAft>
                <a:spcPts val="0"/>
              </a:spcAft>
            </a:pPr>
            <a:r>
              <a:rPr lang="en-US" sz="1100" dirty="0" smtClean="0">
                <a:solidFill>
                  <a:srgbClr val="000000"/>
                </a:solidFill>
                <a:latin typeface="Arial"/>
                <a:cs typeface="Arial" pitchFamily="34" charset="0"/>
              </a:rPr>
              <a:t>TCAN10</a:t>
            </a:r>
            <a:r>
              <a:rPr lang="en-US" sz="1100" b="1" u="sng" dirty="0" smtClean="0">
                <a:solidFill>
                  <a:srgbClr val="FF0000"/>
                </a:solidFill>
                <a:latin typeface="Arial"/>
                <a:cs typeface="Arial" pitchFamily="34" charset="0"/>
              </a:rPr>
              <a:t>xx</a:t>
            </a:r>
            <a:r>
              <a:rPr lang="en-US" sz="1100" b="1" dirty="0" smtClean="0">
                <a:solidFill>
                  <a:srgbClr val="0000FF"/>
                </a:solidFill>
                <a:latin typeface="Arial"/>
                <a:cs typeface="Arial" pitchFamily="34" charset="0"/>
              </a:rPr>
              <a:t>H</a:t>
            </a:r>
            <a:r>
              <a:rPr lang="en-US" sz="1100" b="1" dirty="0" smtClean="0">
                <a:solidFill>
                  <a:srgbClr val="00B050"/>
                </a:solidFill>
                <a:latin typeface="Arial"/>
                <a:cs typeface="Arial" pitchFamily="34" charset="0"/>
              </a:rPr>
              <a:t>G</a:t>
            </a:r>
            <a:r>
              <a:rPr lang="en-US" sz="1100" b="1" dirty="0" smtClean="0">
                <a:solidFill>
                  <a:srgbClr val="7030A0"/>
                </a:solidFill>
                <a:latin typeface="Arial"/>
                <a:cs typeface="Arial" pitchFamily="34" charset="0"/>
              </a:rPr>
              <a:t>V</a:t>
            </a:r>
            <a:endParaRPr lang="en-US" sz="1100" dirty="0">
              <a:solidFill>
                <a:srgbClr val="000000"/>
              </a:solidFill>
              <a:latin typeface="Arial"/>
              <a:cs typeface="Arial" pitchFamily="34" charset="0"/>
            </a:endParaRPr>
          </a:p>
          <a:p>
            <a:pPr fontAlgn="auto">
              <a:spcBef>
                <a:spcPts val="0"/>
              </a:spcBef>
              <a:spcAft>
                <a:spcPts val="0"/>
              </a:spcAft>
            </a:pPr>
            <a:r>
              <a:rPr lang="en-US" sz="1100" b="1" u="sng" dirty="0" smtClean="0">
                <a:solidFill>
                  <a:srgbClr val="FF0000"/>
                </a:solidFill>
                <a:latin typeface="Arial"/>
                <a:cs typeface="Arial" pitchFamily="34" charset="0"/>
              </a:rPr>
              <a:t>xx</a:t>
            </a:r>
            <a:r>
              <a:rPr lang="en-US" sz="1100" dirty="0" smtClean="0">
                <a:solidFill>
                  <a:srgbClr val="000000"/>
                </a:solidFill>
                <a:latin typeface="Arial"/>
                <a:cs typeface="Arial" pitchFamily="34" charset="0"/>
              </a:rPr>
              <a:t> </a:t>
            </a:r>
            <a:r>
              <a:rPr lang="en-US" sz="1100" dirty="0">
                <a:solidFill>
                  <a:srgbClr val="000000"/>
                </a:solidFill>
                <a:latin typeface="Arial"/>
                <a:cs typeface="Arial" pitchFamily="34" charset="0"/>
              </a:rPr>
              <a:t>= numerical part number</a:t>
            </a:r>
          </a:p>
          <a:p>
            <a:pPr fontAlgn="auto">
              <a:spcBef>
                <a:spcPts val="0"/>
              </a:spcBef>
              <a:spcAft>
                <a:spcPts val="0"/>
              </a:spcAft>
            </a:pPr>
            <a:r>
              <a:rPr lang="en-US" sz="1100" b="1" dirty="0">
                <a:solidFill>
                  <a:srgbClr val="0000FF"/>
                </a:solidFill>
                <a:latin typeface="Arial"/>
                <a:cs typeface="Arial" pitchFamily="34" charset="0"/>
              </a:rPr>
              <a:t>H </a:t>
            </a:r>
            <a:r>
              <a:rPr lang="en-US" sz="1100" dirty="0">
                <a:solidFill>
                  <a:srgbClr val="000000"/>
                </a:solidFill>
                <a:latin typeface="Arial"/>
                <a:cs typeface="Arial" pitchFamily="34" charset="0"/>
              </a:rPr>
              <a:t>= ±70V Bus Fault Protection</a:t>
            </a:r>
          </a:p>
          <a:p>
            <a:pPr fontAlgn="auto">
              <a:spcBef>
                <a:spcPts val="0"/>
              </a:spcBef>
              <a:spcAft>
                <a:spcPts val="0"/>
              </a:spcAft>
            </a:pPr>
            <a:r>
              <a:rPr lang="en-US" sz="1100" b="1" dirty="0">
                <a:solidFill>
                  <a:srgbClr val="00B050"/>
                </a:solidFill>
                <a:latin typeface="Arial"/>
                <a:cs typeface="Arial" pitchFamily="34" charset="0"/>
              </a:rPr>
              <a:t>G</a:t>
            </a:r>
            <a:r>
              <a:rPr lang="en-US" sz="1100" dirty="0">
                <a:solidFill>
                  <a:srgbClr val="000000"/>
                </a:solidFill>
                <a:latin typeface="Arial"/>
                <a:cs typeface="Arial" pitchFamily="34" charset="0"/>
              </a:rPr>
              <a:t> = 5Mbps Flexible Data Rate Capable</a:t>
            </a:r>
          </a:p>
          <a:p>
            <a:pPr fontAlgn="auto">
              <a:spcBef>
                <a:spcPts val="0"/>
              </a:spcBef>
              <a:spcAft>
                <a:spcPts val="0"/>
              </a:spcAft>
            </a:pPr>
            <a:r>
              <a:rPr lang="en-US" sz="1100" b="1" dirty="0">
                <a:solidFill>
                  <a:srgbClr val="7030A0"/>
                </a:solidFill>
                <a:latin typeface="Arial"/>
                <a:cs typeface="Arial" pitchFamily="34" charset="0"/>
              </a:rPr>
              <a:t>V</a:t>
            </a:r>
            <a:r>
              <a:rPr lang="en-US" sz="1100" dirty="0">
                <a:solidFill>
                  <a:srgbClr val="000000"/>
                </a:solidFill>
                <a:latin typeface="Arial"/>
                <a:cs typeface="Arial" pitchFamily="34" charset="0"/>
              </a:rPr>
              <a:t> = 3V Level Shifter Integrated (V</a:t>
            </a:r>
            <a:r>
              <a:rPr lang="en-US" sz="1100" baseline="-25000" dirty="0">
                <a:solidFill>
                  <a:srgbClr val="000000"/>
                </a:solidFill>
                <a:latin typeface="Arial"/>
                <a:cs typeface="Arial" pitchFamily="34" charset="0"/>
              </a:rPr>
              <a:t>IO</a:t>
            </a:r>
            <a:r>
              <a:rPr lang="en-US" sz="1100" dirty="0">
                <a:solidFill>
                  <a:srgbClr val="000000"/>
                </a:solidFill>
                <a:latin typeface="Arial"/>
                <a:cs typeface="Arial" pitchFamily="34" charset="0"/>
              </a:rPr>
              <a:t> pin)</a:t>
            </a:r>
          </a:p>
        </p:txBody>
      </p:sp>
      <p:grpSp>
        <p:nvGrpSpPr>
          <p:cNvPr id="8" name="Group 7"/>
          <p:cNvGrpSpPr/>
          <p:nvPr/>
        </p:nvGrpSpPr>
        <p:grpSpPr>
          <a:xfrm>
            <a:off x="4471661" y="2923843"/>
            <a:ext cx="2364234" cy="1610309"/>
            <a:chOff x="4471661" y="2923836"/>
            <a:chExt cx="2364234" cy="1610309"/>
          </a:xfrm>
        </p:grpSpPr>
        <p:sp>
          <p:nvSpPr>
            <p:cNvPr id="117" name="Rectangle 5"/>
            <p:cNvSpPr>
              <a:spLocks noChangeArrowheads="1"/>
            </p:cNvSpPr>
            <p:nvPr/>
          </p:nvSpPr>
          <p:spPr bwMode="auto">
            <a:xfrm>
              <a:off x="5061938" y="3176832"/>
              <a:ext cx="1060450" cy="1357313"/>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endParaRPr lang="en-US" sz="1100">
                <a:solidFill>
                  <a:srgbClr val="FFFF99"/>
                </a:solidFill>
                <a:latin typeface="Times New Roman" pitchFamily="18" charset="0"/>
                <a:cs typeface="Arial" pitchFamily="34" charset="0"/>
              </a:endParaRPr>
            </a:p>
          </p:txBody>
        </p:sp>
        <p:sp>
          <p:nvSpPr>
            <p:cNvPr id="118" name="Line 6"/>
            <p:cNvSpPr>
              <a:spLocks noChangeAspect="1" noChangeShapeType="1"/>
            </p:cNvSpPr>
            <p:nvPr/>
          </p:nvSpPr>
          <p:spPr bwMode="auto">
            <a:xfrm>
              <a:off x="5493738" y="3403886"/>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20" name="Arc 8"/>
            <p:cNvSpPr>
              <a:spLocks noChangeAspect="1"/>
            </p:cNvSpPr>
            <p:nvPr/>
          </p:nvSpPr>
          <p:spPr bwMode="auto">
            <a:xfrm>
              <a:off x="5492153" y="3194335"/>
              <a:ext cx="119063" cy="79772"/>
            </a:xfrm>
            <a:custGeom>
              <a:avLst/>
              <a:gdLst>
                <a:gd name="T0" fmla="*/ 119063 w 21600"/>
                <a:gd name="T1" fmla="*/ 106362 h 21600"/>
                <a:gd name="T2" fmla="*/ 0 w 21600"/>
                <a:gd name="T3" fmla="*/ 0 h 21600"/>
                <a:gd name="T4" fmla="*/ 11906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21" name="Arc 9"/>
            <p:cNvSpPr>
              <a:spLocks noChangeAspect="1"/>
            </p:cNvSpPr>
            <p:nvPr/>
          </p:nvSpPr>
          <p:spPr bwMode="auto">
            <a:xfrm>
              <a:off x="5606450" y="3194335"/>
              <a:ext cx="122238" cy="79772"/>
            </a:xfrm>
            <a:custGeom>
              <a:avLst/>
              <a:gdLst>
                <a:gd name="T0" fmla="*/ 122238 w 21778"/>
                <a:gd name="T1" fmla="*/ 0 h 21600"/>
                <a:gd name="T2" fmla="*/ 0 w 21778"/>
                <a:gd name="T3" fmla="*/ 106357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23" name="Rectangle 11"/>
            <p:cNvSpPr>
              <a:spLocks noChangeAspect="1" noChangeArrowheads="1"/>
            </p:cNvSpPr>
            <p:nvPr/>
          </p:nvSpPr>
          <p:spPr bwMode="auto">
            <a:xfrm flipV="1">
              <a:off x="6123975" y="335185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24" name="Rectangle 12"/>
            <p:cNvSpPr>
              <a:spLocks noChangeAspect="1" noChangeArrowheads="1"/>
            </p:cNvSpPr>
            <p:nvPr/>
          </p:nvSpPr>
          <p:spPr bwMode="auto">
            <a:xfrm flipV="1">
              <a:off x="6123975" y="365070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25" name="Rectangle 13"/>
            <p:cNvSpPr>
              <a:spLocks noChangeAspect="1" noChangeArrowheads="1"/>
            </p:cNvSpPr>
            <p:nvPr/>
          </p:nvSpPr>
          <p:spPr bwMode="auto">
            <a:xfrm flipV="1">
              <a:off x="6123975" y="3943594"/>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26" name="Rectangle 14"/>
            <p:cNvSpPr>
              <a:spLocks noChangeAspect="1" noChangeArrowheads="1"/>
            </p:cNvSpPr>
            <p:nvPr/>
          </p:nvSpPr>
          <p:spPr bwMode="auto">
            <a:xfrm flipV="1">
              <a:off x="6123975" y="424958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27" name="Line 15"/>
            <p:cNvSpPr>
              <a:spLocks noChangeAspect="1" noChangeShapeType="1"/>
            </p:cNvSpPr>
            <p:nvPr/>
          </p:nvSpPr>
          <p:spPr bwMode="auto">
            <a:xfrm flipH="1">
              <a:off x="5669953" y="3609863"/>
              <a:ext cx="7461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28" name="Line 16"/>
            <p:cNvSpPr>
              <a:spLocks noChangeAspect="1" noChangeShapeType="1"/>
            </p:cNvSpPr>
            <p:nvPr/>
          </p:nvSpPr>
          <p:spPr bwMode="auto">
            <a:xfrm flipH="1">
              <a:off x="5222278" y="3547950"/>
              <a:ext cx="8096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29" name="Line 17"/>
            <p:cNvSpPr>
              <a:spLocks noChangeAspect="1" noChangeShapeType="1"/>
            </p:cNvSpPr>
            <p:nvPr/>
          </p:nvSpPr>
          <p:spPr bwMode="auto">
            <a:xfrm flipH="1">
              <a:off x="5595338" y="3486037"/>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0" name="AutoShape 18"/>
            <p:cNvSpPr>
              <a:spLocks noChangeAspect="1" noChangeArrowheads="1"/>
            </p:cNvSpPr>
            <p:nvPr/>
          </p:nvSpPr>
          <p:spPr bwMode="auto">
            <a:xfrm rot="5400000" flipH="1">
              <a:off x="5314550" y="3412418"/>
              <a:ext cx="301228"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1" name="Oval 19"/>
            <p:cNvSpPr>
              <a:spLocks noChangeAspect="1" noChangeArrowheads="1"/>
            </p:cNvSpPr>
            <p:nvPr/>
          </p:nvSpPr>
          <p:spPr bwMode="auto">
            <a:xfrm>
              <a:off x="5595338" y="3577717"/>
              <a:ext cx="74612"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2" name="Line 20"/>
            <p:cNvSpPr>
              <a:spLocks noChangeAspect="1" noChangeShapeType="1"/>
            </p:cNvSpPr>
            <p:nvPr/>
          </p:nvSpPr>
          <p:spPr bwMode="auto">
            <a:xfrm flipH="1">
              <a:off x="5257200" y="3880135"/>
              <a:ext cx="39688"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3" name="Line 21"/>
            <p:cNvSpPr>
              <a:spLocks noChangeAspect="1" noChangeShapeType="1"/>
            </p:cNvSpPr>
            <p:nvPr/>
          </p:nvSpPr>
          <p:spPr bwMode="auto">
            <a:xfrm flipH="1">
              <a:off x="5558825" y="3809888"/>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4" name="AutoShape 22"/>
            <p:cNvSpPr>
              <a:spLocks noChangeAspect="1" noChangeArrowheads="1"/>
            </p:cNvSpPr>
            <p:nvPr/>
          </p:nvSpPr>
          <p:spPr bwMode="auto">
            <a:xfrm rot="16190442" flipH="1">
              <a:off x="5289747" y="3732498"/>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900" b="1">
                <a:solidFill>
                  <a:srgbClr val="000000"/>
                </a:solidFill>
                <a:latin typeface="Arial"/>
                <a:cs typeface="Arial" pitchFamily="34" charset="0"/>
              </a:endParaRPr>
            </a:p>
          </p:txBody>
        </p:sp>
        <p:sp>
          <p:nvSpPr>
            <p:cNvPr id="135" name="Oval 23"/>
            <p:cNvSpPr>
              <a:spLocks noChangeAspect="1" noChangeArrowheads="1"/>
            </p:cNvSpPr>
            <p:nvPr/>
          </p:nvSpPr>
          <p:spPr bwMode="auto">
            <a:xfrm>
              <a:off x="5595338" y="3938476"/>
              <a:ext cx="74612"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6" name="Line 24"/>
            <p:cNvSpPr>
              <a:spLocks noChangeAspect="1" noChangeShapeType="1"/>
            </p:cNvSpPr>
            <p:nvPr/>
          </p:nvSpPr>
          <p:spPr bwMode="auto">
            <a:xfrm flipH="1">
              <a:off x="5492150" y="3402694"/>
              <a:ext cx="439738"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7" name="Line 25"/>
            <p:cNvSpPr>
              <a:spLocks noChangeAspect="1" noChangeShapeType="1"/>
            </p:cNvSpPr>
            <p:nvPr/>
          </p:nvSpPr>
          <p:spPr bwMode="auto">
            <a:xfrm>
              <a:off x="5141313" y="4309950"/>
              <a:ext cx="1206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8" name="Line 26"/>
            <p:cNvSpPr>
              <a:spLocks noChangeAspect="1" noChangeShapeType="1"/>
            </p:cNvSpPr>
            <p:nvPr/>
          </p:nvSpPr>
          <p:spPr bwMode="auto">
            <a:xfrm>
              <a:off x="5595338" y="3449130"/>
              <a:ext cx="0" cy="21074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39" name="Line 27"/>
            <p:cNvSpPr>
              <a:spLocks noChangeAspect="1" noChangeShapeType="1"/>
            </p:cNvSpPr>
            <p:nvPr/>
          </p:nvSpPr>
          <p:spPr bwMode="auto">
            <a:xfrm flipV="1">
              <a:off x="5739800" y="3606292"/>
              <a:ext cx="0" cy="3595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0" name="Line 28"/>
            <p:cNvSpPr>
              <a:spLocks noChangeAspect="1" noChangeShapeType="1"/>
            </p:cNvSpPr>
            <p:nvPr/>
          </p:nvSpPr>
          <p:spPr bwMode="auto">
            <a:xfrm flipV="1">
              <a:off x="5258788" y="3875374"/>
              <a:ext cx="0" cy="4357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3" name="Line 31"/>
            <p:cNvSpPr>
              <a:spLocks noChangeAspect="1" noChangeShapeType="1"/>
            </p:cNvSpPr>
            <p:nvPr/>
          </p:nvSpPr>
          <p:spPr bwMode="auto">
            <a:xfrm flipV="1">
              <a:off x="5220688" y="3386026"/>
              <a:ext cx="0" cy="164306"/>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4" name="Line 32"/>
            <p:cNvSpPr>
              <a:spLocks noChangeAspect="1" noChangeShapeType="1"/>
            </p:cNvSpPr>
            <p:nvPr/>
          </p:nvSpPr>
          <p:spPr bwMode="auto">
            <a:xfrm>
              <a:off x="5127025" y="3389597"/>
              <a:ext cx="95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5" name="Line 33"/>
            <p:cNvSpPr>
              <a:spLocks noChangeAspect="1" noChangeShapeType="1"/>
            </p:cNvSpPr>
            <p:nvPr/>
          </p:nvSpPr>
          <p:spPr bwMode="auto">
            <a:xfrm flipV="1">
              <a:off x="5814413" y="3481277"/>
              <a:ext cx="0" cy="32623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6" name="Line 34"/>
            <p:cNvSpPr>
              <a:spLocks noChangeAspect="1" noChangeShapeType="1"/>
            </p:cNvSpPr>
            <p:nvPr/>
          </p:nvSpPr>
          <p:spPr bwMode="auto">
            <a:xfrm flipH="1">
              <a:off x="5674713" y="3970622"/>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7" name="Rectangle 35"/>
            <p:cNvSpPr>
              <a:spLocks noChangeAspect="1" noChangeArrowheads="1"/>
            </p:cNvSpPr>
            <p:nvPr/>
          </p:nvSpPr>
          <p:spPr bwMode="auto">
            <a:xfrm flipV="1">
              <a:off x="4914303" y="335185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8" name="Rectangle 36"/>
            <p:cNvSpPr>
              <a:spLocks noChangeAspect="1" noChangeArrowheads="1"/>
            </p:cNvSpPr>
            <p:nvPr/>
          </p:nvSpPr>
          <p:spPr bwMode="auto">
            <a:xfrm flipV="1">
              <a:off x="4914303" y="365070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49" name="Rectangle 37"/>
            <p:cNvSpPr>
              <a:spLocks noChangeAspect="1" noChangeArrowheads="1"/>
            </p:cNvSpPr>
            <p:nvPr/>
          </p:nvSpPr>
          <p:spPr bwMode="auto">
            <a:xfrm flipV="1">
              <a:off x="4914303" y="3943594"/>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50" name="Rectangle 38"/>
            <p:cNvSpPr>
              <a:spLocks noChangeAspect="1" noChangeArrowheads="1"/>
            </p:cNvSpPr>
            <p:nvPr/>
          </p:nvSpPr>
          <p:spPr bwMode="auto">
            <a:xfrm flipV="1">
              <a:off x="4914303" y="424958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51" name="Oval 40"/>
            <p:cNvSpPr>
              <a:spLocks noChangeAspect="1" noChangeArrowheads="1"/>
            </p:cNvSpPr>
            <p:nvPr/>
          </p:nvSpPr>
          <p:spPr bwMode="auto">
            <a:xfrm>
              <a:off x="5254027" y="3518186"/>
              <a:ext cx="74613"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grpSp>
          <p:nvGrpSpPr>
            <p:cNvPr id="152" name="Group 41"/>
            <p:cNvGrpSpPr>
              <a:grpSpLocks/>
            </p:cNvGrpSpPr>
            <p:nvPr/>
          </p:nvGrpSpPr>
          <p:grpSpPr bwMode="auto">
            <a:xfrm>
              <a:off x="5365152" y="3520566"/>
              <a:ext cx="142875" cy="45244"/>
              <a:chOff x="4391" y="1087"/>
              <a:chExt cx="90" cy="38"/>
            </a:xfrm>
          </p:grpSpPr>
          <p:sp>
            <p:nvSpPr>
              <p:cNvPr id="153" name="Rectangle 42"/>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54" name="Line 43"/>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sp>
            <p:nvSpPr>
              <p:cNvPr id="155" name="Line 44"/>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grpSp>
        <p:grpSp>
          <p:nvGrpSpPr>
            <p:cNvPr id="156" name="Group 45"/>
            <p:cNvGrpSpPr>
              <a:grpSpLocks/>
            </p:cNvGrpSpPr>
            <p:nvPr/>
          </p:nvGrpSpPr>
          <p:grpSpPr bwMode="auto">
            <a:xfrm>
              <a:off x="5428653" y="3824176"/>
              <a:ext cx="117475" cy="92869"/>
              <a:chOff x="4431" y="1342"/>
              <a:chExt cx="74" cy="78"/>
            </a:xfrm>
          </p:grpSpPr>
          <p:sp>
            <p:nvSpPr>
              <p:cNvPr id="157" name="Rectangle 46"/>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58" name="Line 47"/>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sp>
            <p:nvSpPr>
              <p:cNvPr id="159" name="Line 48"/>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grpSp>
        <p:sp>
          <p:nvSpPr>
            <p:cNvPr id="160" name="Rectangle 48"/>
            <p:cNvSpPr>
              <a:spLocks noChangeArrowheads="1"/>
            </p:cNvSpPr>
            <p:nvPr/>
          </p:nvSpPr>
          <p:spPr bwMode="auto">
            <a:xfrm>
              <a:off x="5105367" y="3416980"/>
              <a:ext cx="196284" cy="77492"/>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r>
                <a:rPr lang="en-US" sz="600" dirty="0">
                  <a:solidFill>
                    <a:srgbClr val="000000"/>
                  </a:solidFill>
                  <a:latin typeface="Arial"/>
                  <a:cs typeface="Arial" pitchFamily="34" charset="0"/>
                </a:rPr>
                <a:t>DTO</a:t>
              </a:r>
            </a:p>
          </p:txBody>
        </p:sp>
        <p:sp>
          <p:nvSpPr>
            <p:cNvPr id="111" name="TextBox 110"/>
            <p:cNvSpPr txBox="1"/>
            <p:nvPr/>
          </p:nvSpPr>
          <p:spPr>
            <a:xfrm>
              <a:off x="5056810" y="2923836"/>
              <a:ext cx="950901" cy="276999"/>
            </a:xfrm>
            <a:prstGeom prst="rect">
              <a:avLst/>
            </a:prstGeom>
            <a:noFill/>
          </p:spPr>
          <p:txBody>
            <a:bodyPr wrap="none" rtlCol="0">
              <a:spAutoFit/>
            </a:bodyPr>
            <a:lstStyle/>
            <a:p>
              <a:pPr fontAlgn="auto">
                <a:spcBef>
                  <a:spcPts val="0"/>
                </a:spcBef>
                <a:spcAft>
                  <a:spcPts val="0"/>
                </a:spcAft>
              </a:pPr>
              <a:r>
                <a:rPr lang="en-US" sz="1200" b="1" dirty="0">
                  <a:solidFill>
                    <a:srgbClr val="000000"/>
                  </a:solidFill>
                  <a:latin typeface="Arial"/>
                  <a:cs typeface="Arial" pitchFamily="34" charset="0"/>
                </a:rPr>
                <a:t>TCAN1051</a:t>
              </a:r>
            </a:p>
          </p:txBody>
        </p:sp>
        <p:sp>
          <p:nvSpPr>
            <p:cNvPr id="3" name="Rectangle 2"/>
            <p:cNvSpPr/>
            <p:nvPr/>
          </p:nvSpPr>
          <p:spPr>
            <a:xfrm>
              <a:off x="4497411" y="3280596"/>
              <a:ext cx="468397" cy="278538"/>
            </a:xfrm>
            <a:prstGeom prst="rect">
              <a:avLst/>
            </a:prstGeom>
          </p:spPr>
          <p:txBody>
            <a:bodyPr wrap="none">
              <a:spAutoFit/>
            </a:bodyPr>
            <a:lstStyle/>
            <a:p>
              <a:pPr algn="r" eaLnBrk="0" fontAlgn="auto" hangingPunct="0">
                <a:lnSpc>
                  <a:spcPct val="110000"/>
                </a:lnSpc>
                <a:spcBef>
                  <a:spcPts val="0"/>
                </a:spcBef>
                <a:spcAft>
                  <a:spcPts val="0"/>
                </a:spcAft>
              </a:pPr>
              <a:r>
                <a:rPr lang="en-US" sz="1100" b="1" dirty="0">
                  <a:solidFill>
                    <a:srgbClr val="000000"/>
                  </a:solidFill>
                  <a:latin typeface="Arial"/>
                  <a:cs typeface="Arial" pitchFamily="34" charset="0"/>
                </a:rPr>
                <a:t>TXD</a:t>
              </a:r>
            </a:p>
          </p:txBody>
        </p:sp>
        <p:sp>
          <p:nvSpPr>
            <p:cNvPr id="4" name="Rectangle 3"/>
            <p:cNvSpPr/>
            <p:nvPr/>
          </p:nvSpPr>
          <p:spPr>
            <a:xfrm>
              <a:off x="4471661" y="3593327"/>
              <a:ext cx="49885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GND</a:t>
              </a:r>
              <a:endParaRPr lang="en-US" sz="1100" dirty="0">
                <a:solidFill>
                  <a:srgbClr val="000000"/>
                </a:solidFill>
                <a:latin typeface="Arial"/>
              </a:endParaRPr>
            </a:p>
          </p:txBody>
        </p:sp>
        <p:sp>
          <p:nvSpPr>
            <p:cNvPr id="5" name="Rectangle 4"/>
            <p:cNvSpPr/>
            <p:nvPr/>
          </p:nvSpPr>
          <p:spPr>
            <a:xfrm>
              <a:off x="4540387" y="3860145"/>
              <a:ext cx="413896"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V</a:t>
              </a:r>
              <a:r>
                <a:rPr lang="en-US" sz="1100" b="1" baseline="-25000" dirty="0">
                  <a:solidFill>
                    <a:srgbClr val="000000"/>
                  </a:solidFill>
                  <a:latin typeface="Arial"/>
                  <a:cs typeface="Arial" pitchFamily="34" charset="0"/>
                </a:rPr>
                <a:t>CC</a:t>
              </a:r>
              <a:endParaRPr lang="en-US" sz="1100" dirty="0">
                <a:solidFill>
                  <a:srgbClr val="000000"/>
                </a:solidFill>
                <a:latin typeface="Arial"/>
              </a:endParaRPr>
            </a:p>
          </p:txBody>
        </p:sp>
        <p:sp>
          <p:nvSpPr>
            <p:cNvPr id="6" name="Rectangle 5"/>
            <p:cNvSpPr/>
            <p:nvPr/>
          </p:nvSpPr>
          <p:spPr>
            <a:xfrm>
              <a:off x="4489396" y="4186646"/>
              <a:ext cx="484428"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RXD</a:t>
              </a:r>
              <a:endParaRPr lang="en-US" sz="1100" dirty="0">
                <a:solidFill>
                  <a:srgbClr val="000000"/>
                </a:solidFill>
                <a:latin typeface="Arial"/>
              </a:endParaRPr>
            </a:p>
          </p:txBody>
        </p:sp>
        <p:sp>
          <p:nvSpPr>
            <p:cNvPr id="115" name="Rectangle 114"/>
            <p:cNvSpPr/>
            <p:nvPr/>
          </p:nvSpPr>
          <p:spPr>
            <a:xfrm>
              <a:off x="6237626" y="3283565"/>
              <a:ext cx="279243" cy="278538"/>
            </a:xfrm>
            <a:prstGeom prst="rect">
              <a:avLst/>
            </a:prstGeom>
          </p:spPr>
          <p:txBody>
            <a:bodyPr wrap="none">
              <a:spAutoFit/>
            </a:bodyPr>
            <a:lstStyle/>
            <a:p>
              <a:pPr algn="r" eaLnBrk="0" fontAlgn="auto" hangingPunct="0">
                <a:lnSpc>
                  <a:spcPct val="110000"/>
                </a:lnSpc>
                <a:spcBef>
                  <a:spcPts val="0"/>
                </a:spcBef>
                <a:spcAft>
                  <a:spcPts val="0"/>
                </a:spcAft>
              </a:pPr>
              <a:r>
                <a:rPr lang="en-US" sz="1100" b="1" dirty="0">
                  <a:solidFill>
                    <a:srgbClr val="000000"/>
                  </a:solidFill>
                  <a:latin typeface="Arial"/>
                  <a:cs typeface="Arial" pitchFamily="34" charset="0"/>
                </a:rPr>
                <a:t>S</a:t>
              </a:r>
            </a:p>
          </p:txBody>
        </p:sp>
        <p:sp>
          <p:nvSpPr>
            <p:cNvPr id="116" name="Rectangle 115"/>
            <p:cNvSpPr/>
            <p:nvPr/>
          </p:nvSpPr>
          <p:spPr>
            <a:xfrm>
              <a:off x="6201285" y="3596296"/>
              <a:ext cx="59503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CANH</a:t>
              </a:r>
              <a:endParaRPr lang="en-US" sz="1100" dirty="0">
                <a:solidFill>
                  <a:srgbClr val="000000"/>
                </a:solidFill>
                <a:latin typeface="Arial"/>
              </a:endParaRPr>
            </a:p>
          </p:txBody>
        </p:sp>
        <p:sp>
          <p:nvSpPr>
            <p:cNvPr id="141" name="Rectangle 140"/>
            <p:cNvSpPr/>
            <p:nvPr/>
          </p:nvSpPr>
          <p:spPr>
            <a:xfrm>
              <a:off x="6205079" y="3863114"/>
              <a:ext cx="57900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CANL</a:t>
              </a:r>
              <a:endParaRPr lang="en-US" sz="1100" dirty="0">
                <a:solidFill>
                  <a:srgbClr val="000000"/>
                </a:solidFill>
                <a:latin typeface="Arial"/>
              </a:endParaRPr>
            </a:p>
          </p:txBody>
        </p:sp>
        <p:sp>
          <p:nvSpPr>
            <p:cNvPr id="142" name="Rectangle 141"/>
            <p:cNvSpPr/>
            <p:nvPr/>
          </p:nvSpPr>
          <p:spPr>
            <a:xfrm>
              <a:off x="6213609" y="4189615"/>
              <a:ext cx="622286"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NC/V</a:t>
              </a:r>
              <a:r>
                <a:rPr lang="en-US" sz="1100" b="1" baseline="-25000" dirty="0">
                  <a:solidFill>
                    <a:srgbClr val="000000"/>
                  </a:solidFill>
                  <a:latin typeface="Arial"/>
                  <a:cs typeface="Arial" pitchFamily="34" charset="0"/>
                </a:rPr>
                <a:t>IO</a:t>
              </a:r>
              <a:endParaRPr lang="en-US" sz="1100" dirty="0">
                <a:solidFill>
                  <a:srgbClr val="000000"/>
                </a:solidFill>
                <a:latin typeface="Arial"/>
              </a:endParaRPr>
            </a:p>
          </p:txBody>
        </p:sp>
      </p:grpSp>
      <p:grpSp>
        <p:nvGrpSpPr>
          <p:cNvPr id="9" name="Group 8"/>
          <p:cNvGrpSpPr/>
          <p:nvPr/>
        </p:nvGrpSpPr>
        <p:grpSpPr>
          <a:xfrm>
            <a:off x="6785701" y="2923843"/>
            <a:ext cx="2378606" cy="1610309"/>
            <a:chOff x="6785701" y="2923836"/>
            <a:chExt cx="2378606" cy="1610309"/>
          </a:xfrm>
        </p:grpSpPr>
        <p:sp>
          <p:nvSpPr>
            <p:cNvPr id="161" name="Rectangle 49"/>
            <p:cNvSpPr>
              <a:spLocks noChangeArrowheads="1"/>
            </p:cNvSpPr>
            <p:nvPr/>
          </p:nvSpPr>
          <p:spPr bwMode="auto">
            <a:xfrm>
              <a:off x="7382050" y="3176832"/>
              <a:ext cx="1060450" cy="1357313"/>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endParaRPr lang="en-US" sz="1100">
                <a:solidFill>
                  <a:srgbClr val="FFFF99"/>
                </a:solidFill>
                <a:latin typeface="Times New Roman" pitchFamily="18" charset="0"/>
                <a:cs typeface="Arial" pitchFamily="34" charset="0"/>
              </a:endParaRPr>
            </a:p>
          </p:txBody>
        </p:sp>
        <p:sp>
          <p:nvSpPr>
            <p:cNvPr id="162" name="Line 50"/>
            <p:cNvSpPr>
              <a:spLocks noChangeAspect="1" noChangeShapeType="1"/>
            </p:cNvSpPr>
            <p:nvPr/>
          </p:nvSpPr>
          <p:spPr bwMode="auto">
            <a:xfrm>
              <a:off x="7813850" y="3400670"/>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64" name="Arc 52"/>
            <p:cNvSpPr>
              <a:spLocks noChangeAspect="1"/>
            </p:cNvSpPr>
            <p:nvPr/>
          </p:nvSpPr>
          <p:spPr bwMode="auto">
            <a:xfrm>
              <a:off x="7812263" y="3191119"/>
              <a:ext cx="119062" cy="79772"/>
            </a:xfrm>
            <a:custGeom>
              <a:avLst/>
              <a:gdLst>
                <a:gd name="T0" fmla="*/ 119062 w 21600"/>
                <a:gd name="T1" fmla="*/ 106363 h 21600"/>
                <a:gd name="T2" fmla="*/ 0 w 21600"/>
                <a:gd name="T3" fmla="*/ 0 h 21600"/>
                <a:gd name="T4" fmla="*/ 11906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65" name="Arc 53"/>
            <p:cNvSpPr>
              <a:spLocks noChangeAspect="1"/>
            </p:cNvSpPr>
            <p:nvPr/>
          </p:nvSpPr>
          <p:spPr bwMode="auto">
            <a:xfrm>
              <a:off x="7926566" y="3191119"/>
              <a:ext cx="122237" cy="79772"/>
            </a:xfrm>
            <a:custGeom>
              <a:avLst/>
              <a:gdLst>
                <a:gd name="T0" fmla="*/ 122237 w 21778"/>
                <a:gd name="T1" fmla="*/ 0 h 21600"/>
                <a:gd name="T2" fmla="*/ 0 w 21778"/>
                <a:gd name="T3" fmla="*/ 106358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67" name="Rectangle 55"/>
            <p:cNvSpPr>
              <a:spLocks noChangeAspect="1" noChangeArrowheads="1"/>
            </p:cNvSpPr>
            <p:nvPr/>
          </p:nvSpPr>
          <p:spPr bwMode="auto">
            <a:xfrm flipV="1">
              <a:off x="8444091" y="335185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400">
                <a:solidFill>
                  <a:srgbClr val="000000"/>
                </a:solidFill>
                <a:latin typeface="Arial"/>
                <a:cs typeface="Arial" pitchFamily="34" charset="0"/>
              </a:endParaRPr>
            </a:p>
          </p:txBody>
        </p:sp>
        <p:sp>
          <p:nvSpPr>
            <p:cNvPr id="168" name="Rectangle 56"/>
            <p:cNvSpPr>
              <a:spLocks noChangeAspect="1" noChangeArrowheads="1"/>
            </p:cNvSpPr>
            <p:nvPr/>
          </p:nvSpPr>
          <p:spPr bwMode="auto">
            <a:xfrm flipV="1">
              <a:off x="8444091" y="365070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400">
                <a:solidFill>
                  <a:srgbClr val="000000"/>
                </a:solidFill>
                <a:latin typeface="Arial"/>
                <a:cs typeface="Arial" pitchFamily="34" charset="0"/>
              </a:endParaRPr>
            </a:p>
          </p:txBody>
        </p:sp>
        <p:sp>
          <p:nvSpPr>
            <p:cNvPr id="169" name="Rectangle 57"/>
            <p:cNvSpPr>
              <a:spLocks noChangeAspect="1" noChangeArrowheads="1"/>
            </p:cNvSpPr>
            <p:nvPr/>
          </p:nvSpPr>
          <p:spPr bwMode="auto">
            <a:xfrm flipV="1">
              <a:off x="8444091" y="3943594"/>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400">
                <a:solidFill>
                  <a:srgbClr val="000000"/>
                </a:solidFill>
                <a:latin typeface="Arial"/>
                <a:cs typeface="Arial" pitchFamily="34" charset="0"/>
              </a:endParaRPr>
            </a:p>
          </p:txBody>
        </p:sp>
        <p:sp>
          <p:nvSpPr>
            <p:cNvPr id="170" name="Rectangle 58"/>
            <p:cNvSpPr>
              <a:spLocks noChangeAspect="1" noChangeArrowheads="1"/>
            </p:cNvSpPr>
            <p:nvPr/>
          </p:nvSpPr>
          <p:spPr bwMode="auto">
            <a:xfrm flipV="1">
              <a:off x="8444091" y="424958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sz="1400">
                <a:solidFill>
                  <a:srgbClr val="000000"/>
                </a:solidFill>
                <a:latin typeface="Arial"/>
                <a:cs typeface="Arial" pitchFamily="34" charset="0"/>
              </a:endParaRPr>
            </a:p>
          </p:txBody>
        </p:sp>
        <p:sp>
          <p:nvSpPr>
            <p:cNvPr id="171" name="Line 59"/>
            <p:cNvSpPr>
              <a:spLocks noChangeAspect="1" noChangeShapeType="1"/>
            </p:cNvSpPr>
            <p:nvPr/>
          </p:nvSpPr>
          <p:spPr bwMode="auto">
            <a:xfrm flipH="1">
              <a:off x="7990063" y="3606647"/>
              <a:ext cx="7461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2" name="Line 60"/>
            <p:cNvSpPr>
              <a:spLocks noChangeAspect="1" noChangeShapeType="1"/>
            </p:cNvSpPr>
            <p:nvPr/>
          </p:nvSpPr>
          <p:spPr bwMode="auto">
            <a:xfrm flipH="1">
              <a:off x="7542388" y="3544735"/>
              <a:ext cx="8096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3" name="Line 61"/>
            <p:cNvSpPr>
              <a:spLocks noChangeAspect="1" noChangeShapeType="1"/>
            </p:cNvSpPr>
            <p:nvPr/>
          </p:nvSpPr>
          <p:spPr bwMode="auto">
            <a:xfrm flipH="1">
              <a:off x="7915450" y="3482822"/>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4" name="AutoShape 62"/>
            <p:cNvSpPr>
              <a:spLocks noChangeAspect="1" noChangeArrowheads="1"/>
            </p:cNvSpPr>
            <p:nvPr/>
          </p:nvSpPr>
          <p:spPr bwMode="auto">
            <a:xfrm rot="5400000" flipH="1">
              <a:off x="7634663" y="3409202"/>
              <a:ext cx="301229"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5" name="Oval 63"/>
            <p:cNvSpPr>
              <a:spLocks noChangeAspect="1" noChangeArrowheads="1"/>
            </p:cNvSpPr>
            <p:nvPr/>
          </p:nvSpPr>
          <p:spPr bwMode="auto">
            <a:xfrm>
              <a:off x="7915453" y="3574501"/>
              <a:ext cx="74613" cy="63104"/>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6" name="Line 64"/>
            <p:cNvSpPr>
              <a:spLocks noChangeAspect="1" noChangeShapeType="1"/>
            </p:cNvSpPr>
            <p:nvPr/>
          </p:nvSpPr>
          <p:spPr bwMode="auto">
            <a:xfrm flipH="1">
              <a:off x="7524928" y="3876919"/>
              <a:ext cx="92075"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7" name="Line 65"/>
            <p:cNvSpPr>
              <a:spLocks noChangeAspect="1" noChangeShapeType="1"/>
            </p:cNvSpPr>
            <p:nvPr/>
          </p:nvSpPr>
          <p:spPr bwMode="auto">
            <a:xfrm flipH="1">
              <a:off x="7878938" y="3806672"/>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78" name="AutoShape 66"/>
            <p:cNvSpPr>
              <a:spLocks noChangeAspect="1" noChangeArrowheads="1"/>
            </p:cNvSpPr>
            <p:nvPr/>
          </p:nvSpPr>
          <p:spPr bwMode="auto">
            <a:xfrm rot="16190442" flipH="1">
              <a:off x="7609859" y="3729282"/>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900" b="1">
                <a:solidFill>
                  <a:srgbClr val="000000"/>
                </a:solidFill>
                <a:latin typeface="Arial"/>
                <a:cs typeface="Arial" pitchFamily="34" charset="0"/>
              </a:endParaRPr>
            </a:p>
          </p:txBody>
        </p:sp>
        <p:sp>
          <p:nvSpPr>
            <p:cNvPr id="179" name="Oval 67"/>
            <p:cNvSpPr>
              <a:spLocks noChangeAspect="1" noChangeArrowheads="1"/>
            </p:cNvSpPr>
            <p:nvPr/>
          </p:nvSpPr>
          <p:spPr bwMode="auto">
            <a:xfrm>
              <a:off x="7915453" y="3935261"/>
              <a:ext cx="74613"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0" name="Line 68"/>
            <p:cNvSpPr>
              <a:spLocks noChangeAspect="1" noChangeShapeType="1"/>
            </p:cNvSpPr>
            <p:nvPr/>
          </p:nvSpPr>
          <p:spPr bwMode="auto">
            <a:xfrm flipH="1">
              <a:off x="7812266" y="3399479"/>
              <a:ext cx="43973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1" name="Line 69"/>
            <p:cNvSpPr>
              <a:spLocks noChangeAspect="1" noChangeShapeType="1"/>
            </p:cNvSpPr>
            <p:nvPr/>
          </p:nvSpPr>
          <p:spPr bwMode="auto">
            <a:xfrm>
              <a:off x="7447141" y="4306735"/>
              <a:ext cx="7778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2" name="Line 70"/>
            <p:cNvSpPr>
              <a:spLocks noChangeAspect="1" noChangeShapeType="1"/>
            </p:cNvSpPr>
            <p:nvPr/>
          </p:nvSpPr>
          <p:spPr bwMode="auto">
            <a:xfrm>
              <a:off x="7915450" y="3445913"/>
              <a:ext cx="0" cy="21074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3" name="Line 71"/>
            <p:cNvSpPr>
              <a:spLocks noChangeAspect="1" noChangeShapeType="1"/>
            </p:cNvSpPr>
            <p:nvPr/>
          </p:nvSpPr>
          <p:spPr bwMode="auto">
            <a:xfrm flipV="1">
              <a:off x="8059913" y="3603076"/>
              <a:ext cx="0" cy="714375"/>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4" name="Line 72"/>
            <p:cNvSpPr>
              <a:spLocks noChangeAspect="1" noChangeShapeType="1"/>
            </p:cNvSpPr>
            <p:nvPr/>
          </p:nvSpPr>
          <p:spPr bwMode="auto">
            <a:xfrm flipV="1">
              <a:off x="7523338" y="3870967"/>
              <a:ext cx="0" cy="4357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7" name="Line 75"/>
            <p:cNvSpPr>
              <a:spLocks noChangeAspect="1" noChangeShapeType="1"/>
            </p:cNvSpPr>
            <p:nvPr/>
          </p:nvSpPr>
          <p:spPr bwMode="auto">
            <a:xfrm flipV="1">
              <a:off x="7540800" y="3382810"/>
              <a:ext cx="0" cy="164306"/>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8" name="Line 76"/>
            <p:cNvSpPr>
              <a:spLocks noChangeAspect="1" noChangeShapeType="1"/>
            </p:cNvSpPr>
            <p:nvPr/>
          </p:nvSpPr>
          <p:spPr bwMode="auto">
            <a:xfrm>
              <a:off x="7447138" y="3386381"/>
              <a:ext cx="95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89" name="Line 77"/>
            <p:cNvSpPr>
              <a:spLocks noChangeAspect="1" noChangeShapeType="1"/>
            </p:cNvSpPr>
            <p:nvPr/>
          </p:nvSpPr>
          <p:spPr bwMode="auto">
            <a:xfrm flipV="1">
              <a:off x="8134525" y="3478061"/>
              <a:ext cx="0" cy="695325"/>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90" name="Line 78"/>
            <p:cNvSpPr>
              <a:spLocks noChangeAspect="1" noChangeShapeType="1"/>
            </p:cNvSpPr>
            <p:nvPr/>
          </p:nvSpPr>
          <p:spPr bwMode="auto">
            <a:xfrm flipH="1">
              <a:off x="7994825" y="3967406"/>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91" name="Rectangle 79"/>
            <p:cNvSpPr>
              <a:spLocks noChangeAspect="1" noChangeArrowheads="1"/>
            </p:cNvSpPr>
            <p:nvPr/>
          </p:nvSpPr>
          <p:spPr bwMode="auto">
            <a:xfrm flipV="1">
              <a:off x="7235169" y="335185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92" name="Rectangle 80"/>
            <p:cNvSpPr>
              <a:spLocks noChangeAspect="1" noChangeArrowheads="1"/>
            </p:cNvSpPr>
            <p:nvPr/>
          </p:nvSpPr>
          <p:spPr bwMode="auto">
            <a:xfrm flipV="1">
              <a:off x="7235169" y="365070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93" name="Rectangle 81"/>
            <p:cNvSpPr>
              <a:spLocks noChangeAspect="1" noChangeArrowheads="1"/>
            </p:cNvSpPr>
            <p:nvPr/>
          </p:nvSpPr>
          <p:spPr bwMode="auto">
            <a:xfrm flipV="1">
              <a:off x="7235169" y="3943594"/>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94" name="Rectangle 82"/>
            <p:cNvSpPr>
              <a:spLocks noChangeAspect="1" noChangeArrowheads="1"/>
            </p:cNvSpPr>
            <p:nvPr/>
          </p:nvSpPr>
          <p:spPr bwMode="auto">
            <a:xfrm flipV="1">
              <a:off x="7235169" y="424958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cs typeface="Arial" pitchFamily="34" charset="0"/>
              </a:endParaRPr>
            </a:p>
          </p:txBody>
        </p:sp>
        <p:sp>
          <p:nvSpPr>
            <p:cNvPr id="195" name="Oval 84"/>
            <p:cNvSpPr>
              <a:spLocks noChangeAspect="1" noChangeArrowheads="1"/>
            </p:cNvSpPr>
            <p:nvPr/>
          </p:nvSpPr>
          <p:spPr bwMode="auto">
            <a:xfrm>
              <a:off x="7574138" y="3514968"/>
              <a:ext cx="74612" cy="63104"/>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grpSp>
          <p:nvGrpSpPr>
            <p:cNvPr id="196" name="Group 85"/>
            <p:cNvGrpSpPr>
              <a:grpSpLocks/>
            </p:cNvGrpSpPr>
            <p:nvPr/>
          </p:nvGrpSpPr>
          <p:grpSpPr bwMode="auto">
            <a:xfrm>
              <a:off x="7685266" y="3517350"/>
              <a:ext cx="142875" cy="45244"/>
              <a:chOff x="4391" y="1087"/>
              <a:chExt cx="90" cy="38"/>
            </a:xfrm>
          </p:grpSpPr>
          <p:sp>
            <p:nvSpPr>
              <p:cNvPr id="197" name="Rectangle 86"/>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198" name="Line 87"/>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sp>
            <p:nvSpPr>
              <p:cNvPr id="199" name="Line 88"/>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grpSp>
        <p:grpSp>
          <p:nvGrpSpPr>
            <p:cNvPr id="200" name="Group 89"/>
            <p:cNvGrpSpPr>
              <a:grpSpLocks/>
            </p:cNvGrpSpPr>
            <p:nvPr/>
          </p:nvGrpSpPr>
          <p:grpSpPr bwMode="auto">
            <a:xfrm>
              <a:off x="7748766" y="3820961"/>
              <a:ext cx="117475" cy="92869"/>
              <a:chOff x="4431" y="1342"/>
              <a:chExt cx="74" cy="78"/>
            </a:xfrm>
          </p:grpSpPr>
          <p:sp>
            <p:nvSpPr>
              <p:cNvPr id="201" name="Rectangle 90"/>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02" name="Line 91"/>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sp>
            <p:nvSpPr>
              <p:cNvPr id="203" name="Line 92"/>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grpSp>
        <p:sp>
          <p:nvSpPr>
            <p:cNvPr id="204" name="AutoShape 93"/>
            <p:cNvSpPr>
              <a:spLocks noChangeAspect="1" noChangeArrowheads="1"/>
            </p:cNvSpPr>
            <p:nvPr/>
          </p:nvSpPr>
          <p:spPr bwMode="auto">
            <a:xfrm rot="16190442" flipH="1">
              <a:off x="7606684" y="4072182"/>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500" b="1" dirty="0">
                <a:solidFill>
                  <a:srgbClr val="000000"/>
                </a:solidFill>
                <a:latin typeface="Arial"/>
                <a:cs typeface="Arial" pitchFamily="34" charset="0"/>
              </a:endParaRPr>
            </a:p>
            <a:p>
              <a:pPr fontAlgn="auto">
                <a:spcBef>
                  <a:spcPts val="0"/>
                </a:spcBef>
                <a:spcAft>
                  <a:spcPts val="0"/>
                </a:spcAft>
              </a:pPr>
              <a:endParaRPr lang="en-US" sz="500" b="1" dirty="0">
                <a:solidFill>
                  <a:srgbClr val="000000"/>
                </a:solidFill>
                <a:latin typeface="Arial"/>
                <a:cs typeface="Arial" pitchFamily="34" charset="0"/>
              </a:endParaRPr>
            </a:p>
            <a:p>
              <a:pPr fontAlgn="auto">
                <a:spcBef>
                  <a:spcPts val="0"/>
                </a:spcBef>
                <a:spcAft>
                  <a:spcPts val="0"/>
                </a:spcAft>
              </a:pPr>
              <a:r>
                <a:rPr lang="en-US" sz="500" b="1" dirty="0">
                  <a:solidFill>
                    <a:srgbClr val="000000"/>
                  </a:solidFill>
                  <a:latin typeface="Arial"/>
                  <a:cs typeface="Arial" pitchFamily="34" charset="0"/>
                </a:rPr>
                <a:t>WU</a:t>
              </a:r>
            </a:p>
          </p:txBody>
        </p:sp>
        <p:grpSp>
          <p:nvGrpSpPr>
            <p:cNvPr id="205" name="Group 94"/>
            <p:cNvGrpSpPr>
              <a:grpSpLocks/>
            </p:cNvGrpSpPr>
            <p:nvPr/>
          </p:nvGrpSpPr>
          <p:grpSpPr bwMode="auto">
            <a:xfrm>
              <a:off x="7745591" y="4163861"/>
              <a:ext cx="117475" cy="92869"/>
              <a:chOff x="4431" y="1342"/>
              <a:chExt cx="74" cy="78"/>
            </a:xfrm>
          </p:grpSpPr>
          <p:sp>
            <p:nvSpPr>
              <p:cNvPr id="206" name="Rectangle 95"/>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07" name="Line 96"/>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sp>
            <p:nvSpPr>
              <p:cNvPr id="208" name="Line 97"/>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sz="1600">
                  <a:solidFill>
                    <a:srgbClr val="000000"/>
                  </a:solidFill>
                  <a:latin typeface="Arial"/>
                  <a:cs typeface="Arial" pitchFamily="34" charset="0"/>
                </a:endParaRPr>
              </a:p>
            </p:txBody>
          </p:sp>
        </p:grpSp>
        <p:sp>
          <p:nvSpPr>
            <p:cNvPr id="209" name="Oval 98"/>
            <p:cNvSpPr>
              <a:spLocks noChangeAspect="1" noChangeArrowheads="1"/>
            </p:cNvSpPr>
            <p:nvPr/>
          </p:nvSpPr>
          <p:spPr bwMode="auto">
            <a:xfrm>
              <a:off x="7909103" y="4282923"/>
              <a:ext cx="74613"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1" name="Line 100"/>
            <p:cNvSpPr>
              <a:spLocks noChangeAspect="1" noChangeShapeType="1"/>
            </p:cNvSpPr>
            <p:nvPr/>
          </p:nvSpPr>
          <p:spPr bwMode="auto">
            <a:xfrm flipH="1">
              <a:off x="7975775" y="4312688"/>
              <a:ext cx="889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2" name="Line 101"/>
            <p:cNvSpPr>
              <a:spLocks noChangeAspect="1" noChangeShapeType="1"/>
            </p:cNvSpPr>
            <p:nvPr/>
          </p:nvSpPr>
          <p:spPr bwMode="auto">
            <a:xfrm flipH="1">
              <a:off x="7907516" y="4168622"/>
              <a:ext cx="231775"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3" name="Oval 102"/>
            <p:cNvSpPr>
              <a:spLocks noChangeAspect="1" noChangeArrowheads="1"/>
            </p:cNvSpPr>
            <p:nvPr/>
          </p:nvSpPr>
          <p:spPr bwMode="auto">
            <a:xfrm>
              <a:off x="8032928" y="3951930"/>
              <a:ext cx="42863" cy="35719"/>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4" name="Oval 103"/>
            <p:cNvSpPr>
              <a:spLocks noChangeAspect="1" noChangeArrowheads="1"/>
            </p:cNvSpPr>
            <p:nvPr/>
          </p:nvSpPr>
          <p:spPr bwMode="auto">
            <a:xfrm>
              <a:off x="8109128" y="3787624"/>
              <a:ext cx="42863" cy="35719"/>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5" name="Rectangle 104"/>
            <p:cNvSpPr>
              <a:spLocks noChangeArrowheads="1"/>
            </p:cNvSpPr>
            <p:nvPr/>
          </p:nvSpPr>
          <p:spPr bwMode="auto">
            <a:xfrm>
              <a:off x="7477300" y="4005690"/>
              <a:ext cx="95250" cy="258366"/>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pPr>
              <a:r>
                <a:rPr lang="en-US" sz="700" b="1" dirty="0">
                  <a:solidFill>
                    <a:srgbClr val="000000"/>
                  </a:solidFill>
                  <a:latin typeface="Arial"/>
                  <a:cs typeface="Arial" pitchFamily="34" charset="0"/>
                </a:rPr>
                <a:t>M</a:t>
              </a:r>
            </a:p>
            <a:p>
              <a:pPr algn="ctr" fontAlgn="auto">
                <a:spcBef>
                  <a:spcPts val="0"/>
                </a:spcBef>
                <a:spcAft>
                  <a:spcPts val="0"/>
                </a:spcAft>
              </a:pPr>
              <a:r>
                <a:rPr lang="en-US" sz="700" b="1" dirty="0">
                  <a:solidFill>
                    <a:srgbClr val="000000"/>
                  </a:solidFill>
                  <a:latin typeface="Arial"/>
                  <a:cs typeface="Arial" pitchFamily="34" charset="0"/>
                </a:rPr>
                <a:t>U</a:t>
              </a:r>
            </a:p>
            <a:p>
              <a:pPr algn="ctr" fontAlgn="auto">
                <a:spcBef>
                  <a:spcPts val="0"/>
                </a:spcBef>
                <a:spcAft>
                  <a:spcPts val="0"/>
                </a:spcAft>
              </a:pPr>
              <a:r>
                <a:rPr lang="en-US" sz="700" b="1" dirty="0">
                  <a:solidFill>
                    <a:srgbClr val="000000"/>
                  </a:solidFill>
                  <a:latin typeface="Arial"/>
                  <a:cs typeface="Arial" pitchFamily="34" charset="0"/>
                </a:rPr>
                <a:t>X</a:t>
              </a:r>
            </a:p>
          </p:txBody>
        </p:sp>
        <p:sp>
          <p:nvSpPr>
            <p:cNvPr id="216" name="Line 105"/>
            <p:cNvSpPr>
              <a:spLocks noChangeAspect="1" noChangeShapeType="1"/>
            </p:cNvSpPr>
            <p:nvPr/>
          </p:nvSpPr>
          <p:spPr bwMode="auto">
            <a:xfrm>
              <a:off x="7577313" y="4217438"/>
              <a:ext cx="381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sz="1600">
                <a:solidFill>
                  <a:srgbClr val="000000"/>
                </a:solidFill>
                <a:latin typeface="Arial"/>
                <a:cs typeface="Arial" pitchFamily="34" charset="0"/>
              </a:endParaRPr>
            </a:p>
          </p:txBody>
        </p:sp>
        <p:sp>
          <p:nvSpPr>
            <p:cNvPr id="217" name="Rectangle 48"/>
            <p:cNvSpPr>
              <a:spLocks noChangeArrowheads="1"/>
            </p:cNvSpPr>
            <p:nvPr/>
          </p:nvSpPr>
          <p:spPr bwMode="auto">
            <a:xfrm>
              <a:off x="7435005" y="3420982"/>
              <a:ext cx="196284" cy="77492"/>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r>
                <a:rPr lang="en-US" sz="600" dirty="0">
                  <a:solidFill>
                    <a:srgbClr val="000000"/>
                  </a:solidFill>
                  <a:latin typeface="Arial"/>
                  <a:cs typeface="Arial" pitchFamily="34" charset="0"/>
                </a:rPr>
                <a:t>DTO</a:t>
              </a:r>
            </a:p>
          </p:txBody>
        </p:sp>
        <p:sp>
          <p:nvSpPr>
            <p:cNvPr id="112" name="TextBox 111"/>
            <p:cNvSpPr txBox="1"/>
            <p:nvPr/>
          </p:nvSpPr>
          <p:spPr>
            <a:xfrm>
              <a:off x="7381832" y="2923836"/>
              <a:ext cx="950901" cy="276999"/>
            </a:xfrm>
            <a:prstGeom prst="rect">
              <a:avLst/>
            </a:prstGeom>
            <a:noFill/>
          </p:spPr>
          <p:txBody>
            <a:bodyPr wrap="none" rtlCol="0">
              <a:spAutoFit/>
            </a:bodyPr>
            <a:lstStyle/>
            <a:p>
              <a:pPr fontAlgn="auto">
                <a:spcBef>
                  <a:spcPts val="0"/>
                </a:spcBef>
                <a:spcAft>
                  <a:spcPts val="0"/>
                </a:spcAft>
              </a:pPr>
              <a:r>
                <a:rPr lang="en-US" sz="1200" b="1" dirty="0">
                  <a:solidFill>
                    <a:srgbClr val="000000"/>
                  </a:solidFill>
                  <a:latin typeface="Arial"/>
                  <a:cs typeface="Arial" pitchFamily="34" charset="0"/>
                </a:rPr>
                <a:t>TCAN1042</a:t>
              </a:r>
            </a:p>
          </p:txBody>
        </p:sp>
        <p:sp>
          <p:nvSpPr>
            <p:cNvPr id="166" name="Rectangle 165"/>
            <p:cNvSpPr/>
            <p:nvPr/>
          </p:nvSpPr>
          <p:spPr>
            <a:xfrm>
              <a:off x="6811451" y="3276566"/>
              <a:ext cx="468397" cy="278538"/>
            </a:xfrm>
            <a:prstGeom prst="rect">
              <a:avLst/>
            </a:prstGeom>
          </p:spPr>
          <p:txBody>
            <a:bodyPr wrap="none">
              <a:spAutoFit/>
            </a:bodyPr>
            <a:lstStyle/>
            <a:p>
              <a:pPr algn="r" eaLnBrk="0" fontAlgn="auto" hangingPunct="0">
                <a:lnSpc>
                  <a:spcPct val="110000"/>
                </a:lnSpc>
                <a:spcBef>
                  <a:spcPts val="0"/>
                </a:spcBef>
                <a:spcAft>
                  <a:spcPts val="0"/>
                </a:spcAft>
              </a:pPr>
              <a:r>
                <a:rPr lang="en-US" sz="1100" b="1" dirty="0">
                  <a:solidFill>
                    <a:srgbClr val="000000"/>
                  </a:solidFill>
                  <a:latin typeface="Arial"/>
                  <a:cs typeface="Arial" pitchFamily="34" charset="0"/>
                </a:rPr>
                <a:t>TXD</a:t>
              </a:r>
            </a:p>
          </p:txBody>
        </p:sp>
        <p:sp>
          <p:nvSpPr>
            <p:cNvPr id="185" name="Rectangle 184"/>
            <p:cNvSpPr/>
            <p:nvPr/>
          </p:nvSpPr>
          <p:spPr>
            <a:xfrm>
              <a:off x="6785701" y="3589297"/>
              <a:ext cx="49885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GND</a:t>
              </a:r>
              <a:endParaRPr lang="en-US" sz="1100" dirty="0">
                <a:solidFill>
                  <a:srgbClr val="000000"/>
                </a:solidFill>
                <a:latin typeface="Arial"/>
              </a:endParaRPr>
            </a:p>
          </p:txBody>
        </p:sp>
        <p:sp>
          <p:nvSpPr>
            <p:cNvPr id="186" name="Rectangle 185"/>
            <p:cNvSpPr/>
            <p:nvPr/>
          </p:nvSpPr>
          <p:spPr>
            <a:xfrm>
              <a:off x="6854427" y="3856115"/>
              <a:ext cx="413896"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V</a:t>
              </a:r>
              <a:r>
                <a:rPr lang="en-US" sz="1100" b="1" baseline="-25000" dirty="0">
                  <a:solidFill>
                    <a:srgbClr val="000000"/>
                  </a:solidFill>
                  <a:latin typeface="Arial"/>
                  <a:cs typeface="Arial" pitchFamily="34" charset="0"/>
                </a:rPr>
                <a:t>CC</a:t>
              </a:r>
              <a:endParaRPr lang="en-US" sz="1100" dirty="0">
                <a:solidFill>
                  <a:srgbClr val="000000"/>
                </a:solidFill>
                <a:latin typeface="Arial"/>
              </a:endParaRPr>
            </a:p>
          </p:txBody>
        </p:sp>
        <p:sp>
          <p:nvSpPr>
            <p:cNvPr id="210" name="Rectangle 209"/>
            <p:cNvSpPr/>
            <p:nvPr/>
          </p:nvSpPr>
          <p:spPr>
            <a:xfrm>
              <a:off x="6803436" y="4182616"/>
              <a:ext cx="484428"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RXD</a:t>
              </a:r>
              <a:endParaRPr lang="en-US" sz="1100" dirty="0">
                <a:solidFill>
                  <a:srgbClr val="000000"/>
                </a:solidFill>
                <a:latin typeface="Arial"/>
              </a:endParaRPr>
            </a:p>
          </p:txBody>
        </p:sp>
        <p:sp>
          <p:nvSpPr>
            <p:cNvPr id="218" name="Rectangle 217"/>
            <p:cNvSpPr/>
            <p:nvPr/>
          </p:nvSpPr>
          <p:spPr>
            <a:xfrm>
              <a:off x="8528392" y="3274494"/>
              <a:ext cx="468397" cy="278538"/>
            </a:xfrm>
            <a:prstGeom prst="rect">
              <a:avLst/>
            </a:prstGeom>
          </p:spPr>
          <p:txBody>
            <a:bodyPr wrap="none">
              <a:spAutoFit/>
            </a:bodyPr>
            <a:lstStyle/>
            <a:p>
              <a:pPr algn="r" eaLnBrk="0" fontAlgn="auto" hangingPunct="0">
                <a:lnSpc>
                  <a:spcPct val="110000"/>
                </a:lnSpc>
                <a:spcBef>
                  <a:spcPts val="0"/>
                </a:spcBef>
                <a:spcAft>
                  <a:spcPts val="0"/>
                </a:spcAft>
              </a:pPr>
              <a:r>
                <a:rPr lang="en-US" sz="1100" b="1" dirty="0">
                  <a:solidFill>
                    <a:srgbClr val="000000"/>
                  </a:solidFill>
                  <a:latin typeface="Arial"/>
                  <a:cs typeface="Arial" pitchFamily="34" charset="0"/>
                </a:rPr>
                <a:t>STB</a:t>
              </a:r>
            </a:p>
          </p:txBody>
        </p:sp>
        <p:sp>
          <p:nvSpPr>
            <p:cNvPr id="219" name="Rectangle 218"/>
            <p:cNvSpPr/>
            <p:nvPr/>
          </p:nvSpPr>
          <p:spPr>
            <a:xfrm>
              <a:off x="8529697" y="3587225"/>
              <a:ext cx="59503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CANH</a:t>
              </a:r>
              <a:endParaRPr lang="en-US" sz="1100" dirty="0">
                <a:solidFill>
                  <a:srgbClr val="000000"/>
                </a:solidFill>
                <a:latin typeface="Arial"/>
              </a:endParaRPr>
            </a:p>
          </p:txBody>
        </p:sp>
        <p:sp>
          <p:nvSpPr>
            <p:cNvPr id="220" name="Rectangle 219"/>
            <p:cNvSpPr/>
            <p:nvPr/>
          </p:nvSpPr>
          <p:spPr>
            <a:xfrm>
              <a:off x="8533491" y="3854043"/>
              <a:ext cx="579005"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CANL</a:t>
              </a:r>
              <a:endParaRPr lang="en-US" sz="1100" dirty="0">
                <a:solidFill>
                  <a:srgbClr val="000000"/>
                </a:solidFill>
                <a:latin typeface="Arial"/>
              </a:endParaRPr>
            </a:p>
          </p:txBody>
        </p:sp>
        <p:sp>
          <p:nvSpPr>
            <p:cNvPr id="221" name="Rectangle 220"/>
            <p:cNvSpPr/>
            <p:nvPr/>
          </p:nvSpPr>
          <p:spPr>
            <a:xfrm>
              <a:off x="8542021" y="4180544"/>
              <a:ext cx="622286" cy="261610"/>
            </a:xfrm>
            <a:prstGeom prst="rect">
              <a:avLst/>
            </a:prstGeom>
          </p:spPr>
          <p:txBody>
            <a:bodyPr wrap="none">
              <a:spAutoFit/>
            </a:bodyPr>
            <a:lstStyle/>
            <a:p>
              <a:pPr fontAlgn="auto">
                <a:spcBef>
                  <a:spcPts val="0"/>
                </a:spcBef>
                <a:spcAft>
                  <a:spcPts val="0"/>
                </a:spcAft>
              </a:pPr>
              <a:r>
                <a:rPr lang="en-US" sz="1100" b="1" dirty="0">
                  <a:solidFill>
                    <a:srgbClr val="000000"/>
                  </a:solidFill>
                  <a:latin typeface="Arial"/>
                  <a:cs typeface="Arial" pitchFamily="34" charset="0"/>
                </a:rPr>
                <a:t>NC/V</a:t>
              </a:r>
              <a:r>
                <a:rPr lang="en-US" sz="1100" b="1" baseline="-25000" dirty="0">
                  <a:solidFill>
                    <a:srgbClr val="000000"/>
                  </a:solidFill>
                  <a:latin typeface="Arial"/>
                  <a:cs typeface="Arial" pitchFamily="34" charset="0"/>
                </a:rPr>
                <a:t>IO</a:t>
              </a:r>
              <a:endParaRPr lang="en-US" sz="1100" dirty="0">
                <a:solidFill>
                  <a:srgbClr val="000000"/>
                </a:solidFill>
                <a:latin typeface="Arial"/>
              </a:endParaRPr>
            </a:p>
          </p:txBody>
        </p:sp>
      </p:grpSp>
    </p:spTree>
    <p:extLst>
      <p:ext uri="{BB962C8B-B14F-4D97-AF65-F5344CB8AC3E}">
        <p14:creationId xmlns:p14="http://schemas.microsoft.com/office/powerpoint/2010/main" val="338049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48200" y="2862045"/>
            <a:ext cx="4369206" cy="1690905"/>
            <a:chOff x="4608321" y="2929414"/>
            <a:chExt cx="4539958" cy="1756987"/>
          </a:xfrm>
        </p:grpSpPr>
        <p:sp>
          <p:nvSpPr>
            <p:cNvPr id="27654" name="Text Box 5"/>
            <p:cNvSpPr txBox="1">
              <a:spLocks noChangeArrowheads="1"/>
            </p:cNvSpPr>
            <p:nvPr/>
          </p:nvSpPr>
          <p:spPr bwMode="auto">
            <a:xfrm>
              <a:off x="6419850" y="3169057"/>
              <a:ext cx="442429" cy="1516442"/>
            </a:xfrm>
            <a:prstGeom prst="rect">
              <a:avLst/>
            </a:prstGeom>
            <a:noFill/>
            <a:ln w="28575">
              <a:noFill/>
              <a:miter lim="800000"/>
              <a:headEnd/>
              <a:tailEnd/>
            </a:ln>
          </p:spPr>
          <p:txBody>
            <a:bodyPr wrap="none" lIns="0" tIns="46800" rIns="0" bIns="46800" anchor="ctr">
              <a:spAutoFit/>
            </a:bodyPr>
            <a:lstStyle/>
            <a:p>
              <a:pPr eaLnBrk="0" fontAlgn="auto" hangingPunct="0">
                <a:lnSpc>
                  <a:spcPct val="110000"/>
                </a:lnSpc>
                <a:spcBef>
                  <a:spcPts val="0"/>
                </a:spcBef>
                <a:spcAft>
                  <a:spcPts val="0"/>
                </a:spcAft>
              </a:pPr>
              <a:r>
                <a:rPr lang="en-US" sz="1200" b="1">
                  <a:solidFill>
                    <a:srgbClr val="000000"/>
                  </a:solidFill>
                  <a:latin typeface="Arial"/>
                </a:rPr>
                <a:t>S</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CANH</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CANL</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AAAAAA"/>
                  </a:solidFill>
                  <a:latin typeface="Arial"/>
                </a:rPr>
                <a:t>NC</a:t>
              </a:r>
              <a:endParaRPr lang="en-US" sz="1200" b="1" baseline="-25000">
                <a:solidFill>
                  <a:srgbClr val="AAAAAA"/>
                </a:solidFill>
                <a:latin typeface="Arial"/>
              </a:endParaRPr>
            </a:p>
          </p:txBody>
        </p:sp>
        <p:sp>
          <p:nvSpPr>
            <p:cNvPr id="27655" name="Text Box 6"/>
            <p:cNvSpPr txBox="1">
              <a:spLocks noChangeArrowheads="1"/>
            </p:cNvSpPr>
            <p:nvPr/>
          </p:nvSpPr>
          <p:spPr bwMode="auto">
            <a:xfrm>
              <a:off x="4608321" y="3171339"/>
              <a:ext cx="341505" cy="1514261"/>
            </a:xfrm>
            <a:prstGeom prst="rect">
              <a:avLst/>
            </a:prstGeom>
            <a:noFill/>
            <a:ln w="28575">
              <a:noFill/>
              <a:miter lim="800000"/>
              <a:headEnd/>
              <a:tailEnd/>
            </a:ln>
          </p:spPr>
          <p:txBody>
            <a:bodyPr wrap="none" lIns="0" rIns="0" anchor="ctr">
              <a:spAutoFit/>
            </a:bodyPr>
            <a:lstStyle/>
            <a:p>
              <a:pPr algn="r" eaLnBrk="0" fontAlgn="auto" hangingPunct="0">
                <a:lnSpc>
                  <a:spcPct val="110000"/>
                </a:lnSpc>
                <a:spcBef>
                  <a:spcPts val="0"/>
                </a:spcBef>
                <a:spcAft>
                  <a:spcPts val="0"/>
                </a:spcAft>
              </a:pPr>
              <a:r>
                <a:rPr lang="en-US" sz="1200" b="1">
                  <a:solidFill>
                    <a:srgbClr val="000000"/>
                  </a:solidFill>
                  <a:latin typeface="Arial"/>
                </a:rPr>
                <a:t>TXD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GND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V</a:t>
              </a:r>
              <a:r>
                <a:rPr lang="en-US" sz="1200" b="1" baseline="-25000">
                  <a:solidFill>
                    <a:srgbClr val="000000"/>
                  </a:solidFill>
                  <a:latin typeface="Arial"/>
                </a:rPr>
                <a:t>CC</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RXD</a:t>
              </a:r>
            </a:p>
          </p:txBody>
        </p:sp>
        <p:sp>
          <p:nvSpPr>
            <p:cNvPr id="27656" name="Rectangle 7"/>
            <p:cNvSpPr>
              <a:spLocks noChangeAspect="1" noChangeArrowheads="1"/>
            </p:cNvSpPr>
            <p:nvPr/>
          </p:nvSpPr>
          <p:spPr bwMode="auto">
            <a:xfrm flipV="1">
              <a:off x="6226176" y="3436145"/>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57" name="Rectangle 8"/>
            <p:cNvSpPr>
              <a:spLocks noChangeAspect="1" noChangeArrowheads="1"/>
            </p:cNvSpPr>
            <p:nvPr/>
          </p:nvSpPr>
          <p:spPr bwMode="auto">
            <a:xfrm flipV="1">
              <a:off x="6226176" y="3734992"/>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58" name="Rectangle 9"/>
            <p:cNvSpPr>
              <a:spLocks noChangeAspect="1" noChangeArrowheads="1"/>
            </p:cNvSpPr>
            <p:nvPr/>
          </p:nvSpPr>
          <p:spPr bwMode="auto">
            <a:xfrm flipV="1">
              <a:off x="6226176" y="4027886"/>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59" name="Rectangle 10"/>
            <p:cNvSpPr>
              <a:spLocks noChangeAspect="1" noChangeArrowheads="1"/>
            </p:cNvSpPr>
            <p:nvPr/>
          </p:nvSpPr>
          <p:spPr bwMode="auto">
            <a:xfrm flipV="1">
              <a:off x="6226176" y="4333877"/>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60" name="Rectangle 11"/>
            <p:cNvSpPr>
              <a:spLocks noChangeAspect="1" noChangeArrowheads="1"/>
            </p:cNvSpPr>
            <p:nvPr/>
          </p:nvSpPr>
          <p:spPr bwMode="auto">
            <a:xfrm flipV="1">
              <a:off x="5016501" y="3439717"/>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61" name="Rectangle 12"/>
            <p:cNvSpPr>
              <a:spLocks noChangeAspect="1" noChangeArrowheads="1"/>
            </p:cNvSpPr>
            <p:nvPr/>
          </p:nvSpPr>
          <p:spPr bwMode="auto">
            <a:xfrm flipV="1">
              <a:off x="5016501" y="373856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62" name="Rectangle 13"/>
            <p:cNvSpPr>
              <a:spLocks noChangeAspect="1" noChangeArrowheads="1"/>
            </p:cNvSpPr>
            <p:nvPr/>
          </p:nvSpPr>
          <p:spPr bwMode="auto">
            <a:xfrm flipV="1">
              <a:off x="5016501" y="4031458"/>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63" name="Rectangle 14"/>
            <p:cNvSpPr>
              <a:spLocks noChangeAspect="1" noChangeArrowheads="1"/>
            </p:cNvSpPr>
            <p:nvPr/>
          </p:nvSpPr>
          <p:spPr bwMode="auto">
            <a:xfrm flipV="1">
              <a:off x="5016501" y="4337449"/>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64" name="Text Box 15"/>
            <p:cNvSpPr txBox="1">
              <a:spLocks noChangeArrowheads="1"/>
            </p:cNvSpPr>
            <p:nvPr/>
          </p:nvSpPr>
          <p:spPr bwMode="auto">
            <a:xfrm>
              <a:off x="5120457" y="2929414"/>
              <a:ext cx="1146469" cy="276999"/>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200" b="1" dirty="0">
                  <a:solidFill>
                    <a:srgbClr val="000000"/>
                  </a:solidFill>
                  <a:latin typeface="Arial"/>
                </a:rPr>
                <a:t>SN65HVD255</a:t>
              </a:r>
              <a:endParaRPr lang="en-US" sz="1400" b="1" dirty="0">
                <a:solidFill>
                  <a:srgbClr val="000000"/>
                </a:solidFill>
                <a:latin typeface="Arial"/>
              </a:endParaRPr>
            </a:p>
          </p:txBody>
        </p:sp>
        <p:sp>
          <p:nvSpPr>
            <p:cNvPr id="27665" name="Text Box 16"/>
            <p:cNvSpPr txBox="1">
              <a:spLocks noChangeArrowheads="1"/>
            </p:cNvSpPr>
            <p:nvPr/>
          </p:nvSpPr>
          <p:spPr bwMode="auto">
            <a:xfrm>
              <a:off x="7404747" y="2929414"/>
              <a:ext cx="1146469" cy="276999"/>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200" b="1" dirty="0">
                  <a:solidFill>
                    <a:srgbClr val="000000"/>
                  </a:solidFill>
                  <a:latin typeface="Arial"/>
                </a:rPr>
                <a:t>SN65HVD256</a:t>
              </a:r>
              <a:endParaRPr lang="en-US" sz="1400" b="1" dirty="0">
                <a:solidFill>
                  <a:srgbClr val="000000"/>
                </a:solidFill>
                <a:latin typeface="Arial"/>
              </a:endParaRPr>
            </a:p>
          </p:txBody>
        </p:sp>
        <p:sp>
          <p:nvSpPr>
            <p:cNvPr id="27666" name="Rectangle 17"/>
            <p:cNvSpPr>
              <a:spLocks noChangeArrowheads="1"/>
            </p:cNvSpPr>
            <p:nvPr/>
          </p:nvSpPr>
          <p:spPr bwMode="auto">
            <a:xfrm>
              <a:off x="7450137" y="3261925"/>
              <a:ext cx="1060450" cy="1357313"/>
            </a:xfrm>
            <a:prstGeom prst="rect">
              <a:avLst/>
            </a:prstGeom>
            <a:solidFill>
              <a:srgbClr val="F8F8F8"/>
            </a:solidFill>
            <a:ln w="19050" algn="ctr">
              <a:solidFill>
                <a:schemeClr val="tx1"/>
              </a:solidFill>
              <a:miter lim="800000"/>
              <a:headEnd/>
              <a:tailEnd/>
            </a:ln>
          </p:spPr>
          <p:txBody>
            <a:bodyPr wrap="none" anchor="ctr"/>
            <a:lstStyle/>
            <a:p>
              <a:pPr algn="ctr" fontAlgn="auto">
                <a:spcBef>
                  <a:spcPts val="0"/>
                </a:spcBef>
                <a:spcAft>
                  <a:spcPts val="0"/>
                </a:spcAft>
              </a:pPr>
              <a:endParaRPr lang="en-US" sz="1200">
                <a:solidFill>
                  <a:srgbClr val="FFFF99"/>
                </a:solidFill>
                <a:latin typeface="Times New Roman" pitchFamily="18" charset="0"/>
              </a:endParaRPr>
            </a:p>
          </p:txBody>
        </p:sp>
        <p:sp>
          <p:nvSpPr>
            <p:cNvPr id="27667" name="Line 18"/>
            <p:cNvSpPr>
              <a:spLocks noChangeAspect="1" noChangeShapeType="1"/>
            </p:cNvSpPr>
            <p:nvPr/>
          </p:nvSpPr>
          <p:spPr bwMode="auto">
            <a:xfrm>
              <a:off x="7996237" y="3485763"/>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68" name="Text Box 19"/>
            <p:cNvSpPr txBox="1">
              <a:spLocks noChangeArrowheads="1"/>
            </p:cNvSpPr>
            <p:nvPr/>
          </p:nvSpPr>
          <p:spPr bwMode="auto">
            <a:xfrm>
              <a:off x="8705850" y="3169859"/>
              <a:ext cx="442429" cy="1516442"/>
            </a:xfrm>
            <a:prstGeom prst="rect">
              <a:avLst/>
            </a:prstGeom>
            <a:noFill/>
            <a:ln w="28575">
              <a:noFill/>
              <a:miter lim="800000"/>
              <a:headEnd/>
              <a:tailEnd/>
            </a:ln>
          </p:spPr>
          <p:txBody>
            <a:bodyPr wrap="none" lIns="0" tIns="46800" rIns="0" bIns="46800" anchor="ctr">
              <a:spAutoFit/>
            </a:bodyPr>
            <a:lstStyle/>
            <a:p>
              <a:pPr eaLnBrk="0" fontAlgn="auto" hangingPunct="0">
                <a:lnSpc>
                  <a:spcPct val="110000"/>
                </a:lnSpc>
                <a:spcBef>
                  <a:spcPts val="0"/>
                </a:spcBef>
                <a:spcAft>
                  <a:spcPts val="0"/>
                </a:spcAft>
              </a:pPr>
              <a:r>
                <a:rPr lang="en-US" sz="1200" b="1">
                  <a:solidFill>
                    <a:srgbClr val="000000"/>
                  </a:solidFill>
                  <a:latin typeface="Arial"/>
                </a:rPr>
                <a:t>S</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CANH</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CANL</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V</a:t>
              </a:r>
              <a:r>
                <a:rPr lang="en-US" sz="1200" b="1" baseline="-25000">
                  <a:solidFill>
                    <a:srgbClr val="000000"/>
                  </a:solidFill>
                  <a:latin typeface="Arial"/>
                </a:rPr>
                <a:t>RXD</a:t>
              </a:r>
            </a:p>
          </p:txBody>
        </p:sp>
        <p:sp>
          <p:nvSpPr>
            <p:cNvPr id="27669" name="Arc 20"/>
            <p:cNvSpPr>
              <a:spLocks noChangeAspect="1"/>
            </p:cNvSpPr>
            <p:nvPr/>
          </p:nvSpPr>
          <p:spPr bwMode="auto">
            <a:xfrm>
              <a:off x="7880350" y="3276213"/>
              <a:ext cx="119062" cy="79772"/>
            </a:xfrm>
            <a:custGeom>
              <a:avLst/>
              <a:gdLst>
                <a:gd name="T0" fmla="*/ 119062 w 21600"/>
                <a:gd name="T1" fmla="*/ 106363 h 21600"/>
                <a:gd name="T2" fmla="*/ 0 w 21600"/>
                <a:gd name="T3" fmla="*/ 0 h 21600"/>
                <a:gd name="T4" fmla="*/ 11906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70" name="Arc 21"/>
            <p:cNvSpPr>
              <a:spLocks noChangeAspect="1"/>
            </p:cNvSpPr>
            <p:nvPr/>
          </p:nvSpPr>
          <p:spPr bwMode="auto">
            <a:xfrm>
              <a:off x="7994651" y="3276213"/>
              <a:ext cx="122237" cy="79772"/>
            </a:xfrm>
            <a:custGeom>
              <a:avLst/>
              <a:gdLst>
                <a:gd name="T0" fmla="*/ 122237 w 21778"/>
                <a:gd name="T1" fmla="*/ 0 h 21600"/>
                <a:gd name="T2" fmla="*/ 0 w 21778"/>
                <a:gd name="T3" fmla="*/ 106358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71" name="Text Box 22"/>
            <p:cNvSpPr txBox="1">
              <a:spLocks noChangeArrowheads="1"/>
            </p:cNvSpPr>
            <p:nvPr/>
          </p:nvSpPr>
          <p:spPr bwMode="auto">
            <a:xfrm>
              <a:off x="6894321" y="3172140"/>
              <a:ext cx="341504" cy="1514261"/>
            </a:xfrm>
            <a:prstGeom prst="rect">
              <a:avLst/>
            </a:prstGeom>
            <a:noFill/>
            <a:ln w="28575">
              <a:noFill/>
              <a:miter lim="800000"/>
              <a:headEnd/>
              <a:tailEnd/>
            </a:ln>
          </p:spPr>
          <p:txBody>
            <a:bodyPr wrap="none" lIns="0" rIns="0" anchor="ctr">
              <a:spAutoFit/>
            </a:bodyPr>
            <a:lstStyle/>
            <a:p>
              <a:pPr algn="r" eaLnBrk="0" fontAlgn="auto" hangingPunct="0">
                <a:lnSpc>
                  <a:spcPct val="110000"/>
                </a:lnSpc>
                <a:spcBef>
                  <a:spcPts val="0"/>
                </a:spcBef>
                <a:spcAft>
                  <a:spcPts val="0"/>
                </a:spcAft>
              </a:pPr>
              <a:r>
                <a:rPr lang="en-US" sz="1200" b="1">
                  <a:solidFill>
                    <a:srgbClr val="000000"/>
                  </a:solidFill>
                  <a:latin typeface="Arial"/>
                </a:rPr>
                <a:t>TXD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GND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V</a:t>
              </a:r>
              <a:r>
                <a:rPr lang="en-US" sz="1200" b="1" baseline="-25000">
                  <a:solidFill>
                    <a:srgbClr val="000000"/>
                  </a:solidFill>
                  <a:latin typeface="Arial"/>
                </a:rPr>
                <a:t>CC</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RXD</a:t>
              </a:r>
            </a:p>
          </p:txBody>
        </p:sp>
        <p:sp>
          <p:nvSpPr>
            <p:cNvPr id="27672" name="Rectangle 23"/>
            <p:cNvSpPr>
              <a:spLocks noChangeAspect="1" noChangeArrowheads="1"/>
            </p:cNvSpPr>
            <p:nvPr/>
          </p:nvSpPr>
          <p:spPr bwMode="auto">
            <a:xfrm flipV="1">
              <a:off x="8512176" y="3436947"/>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73" name="Rectangle 24"/>
            <p:cNvSpPr>
              <a:spLocks noChangeAspect="1" noChangeArrowheads="1"/>
            </p:cNvSpPr>
            <p:nvPr/>
          </p:nvSpPr>
          <p:spPr bwMode="auto">
            <a:xfrm flipV="1">
              <a:off x="8512176" y="3735793"/>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74" name="Rectangle 25"/>
            <p:cNvSpPr>
              <a:spLocks noChangeAspect="1" noChangeArrowheads="1"/>
            </p:cNvSpPr>
            <p:nvPr/>
          </p:nvSpPr>
          <p:spPr bwMode="auto">
            <a:xfrm flipV="1">
              <a:off x="8512176" y="4028688"/>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75" name="Rectangle 26"/>
            <p:cNvSpPr>
              <a:spLocks noChangeAspect="1" noChangeArrowheads="1"/>
            </p:cNvSpPr>
            <p:nvPr/>
          </p:nvSpPr>
          <p:spPr bwMode="auto">
            <a:xfrm flipV="1">
              <a:off x="8512176" y="4334678"/>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76" name="Line 27"/>
            <p:cNvSpPr>
              <a:spLocks noChangeAspect="1" noChangeShapeType="1"/>
            </p:cNvSpPr>
            <p:nvPr/>
          </p:nvSpPr>
          <p:spPr bwMode="auto">
            <a:xfrm flipH="1">
              <a:off x="8172450" y="3691741"/>
              <a:ext cx="7461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77" name="Line 28"/>
            <p:cNvSpPr>
              <a:spLocks noChangeAspect="1" noChangeShapeType="1"/>
            </p:cNvSpPr>
            <p:nvPr/>
          </p:nvSpPr>
          <p:spPr bwMode="auto">
            <a:xfrm flipH="1">
              <a:off x="8097837" y="3567916"/>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78" name="AutoShape 29"/>
            <p:cNvSpPr>
              <a:spLocks noChangeAspect="1" noChangeArrowheads="1"/>
            </p:cNvSpPr>
            <p:nvPr/>
          </p:nvSpPr>
          <p:spPr bwMode="auto">
            <a:xfrm rot="5400000" flipH="1">
              <a:off x="7817048" y="3494295"/>
              <a:ext cx="301229"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79" name="Oval 30"/>
            <p:cNvSpPr>
              <a:spLocks noChangeAspect="1" noChangeArrowheads="1"/>
            </p:cNvSpPr>
            <p:nvPr/>
          </p:nvSpPr>
          <p:spPr bwMode="auto">
            <a:xfrm>
              <a:off x="8097838" y="3659593"/>
              <a:ext cx="74613" cy="63104"/>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80" name="Line 31"/>
            <p:cNvSpPr>
              <a:spLocks noChangeAspect="1" noChangeShapeType="1"/>
            </p:cNvSpPr>
            <p:nvPr/>
          </p:nvSpPr>
          <p:spPr bwMode="auto">
            <a:xfrm flipH="1">
              <a:off x="7759701" y="3962012"/>
              <a:ext cx="3968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81" name="Line 32"/>
            <p:cNvSpPr>
              <a:spLocks noChangeAspect="1" noChangeShapeType="1"/>
            </p:cNvSpPr>
            <p:nvPr/>
          </p:nvSpPr>
          <p:spPr bwMode="auto">
            <a:xfrm flipH="1">
              <a:off x="8061325" y="3891766"/>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82" name="AutoShape 33"/>
            <p:cNvSpPr>
              <a:spLocks noChangeAspect="1" noChangeArrowheads="1"/>
            </p:cNvSpPr>
            <p:nvPr/>
          </p:nvSpPr>
          <p:spPr bwMode="auto">
            <a:xfrm rot="16190442" flipH="1">
              <a:off x="7792244" y="3814375"/>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1000" b="1">
                <a:solidFill>
                  <a:srgbClr val="000000"/>
                </a:solidFill>
                <a:latin typeface="Arial"/>
              </a:endParaRPr>
            </a:p>
          </p:txBody>
        </p:sp>
        <p:sp>
          <p:nvSpPr>
            <p:cNvPr id="27683" name="Oval 34"/>
            <p:cNvSpPr>
              <a:spLocks noChangeAspect="1" noChangeArrowheads="1"/>
            </p:cNvSpPr>
            <p:nvPr/>
          </p:nvSpPr>
          <p:spPr bwMode="auto">
            <a:xfrm>
              <a:off x="8097838" y="4020353"/>
              <a:ext cx="74613"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84" name="Line 35"/>
            <p:cNvSpPr>
              <a:spLocks noChangeAspect="1" noChangeShapeType="1"/>
            </p:cNvSpPr>
            <p:nvPr/>
          </p:nvSpPr>
          <p:spPr bwMode="auto">
            <a:xfrm flipH="1">
              <a:off x="7994651" y="3484572"/>
              <a:ext cx="43973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85" name="Line 36"/>
            <p:cNvSpPr>
              <a:spLocks noChangeAspect="1" noChangeShapeType="1"/>
            </p:cNvSpPr>
            <p:nvPr/>
          </p:nvSpPr>
          <p:spPr bwMode="auto">
            <a:xfrm>
              <a:off x="7643812" y="4391828"/>
              <a:ext cx="1206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86" name="Line 37"/>
            <p:cNvSpPr>
              <a:spLocks noChangeAspect="1" noChangeShapeType="1"/>
            </p:cNvSpPr>
            <p:nvPr/>
          </p:nvSpPr>
          <p:spPr bwMode="auto">
            <a:xfrm>
              <a:off x="8097837" y="3531006"/>
              <a:ext cx="0" cy="21074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87" name="Line 38"/>
            <p:cNvSpPr>
              <a:spLocks noChangeAspect="1" noChangeShapeType="1"/>
            </p:cNvSpPr>
            <p:nvPr/>
          </p:nvSpPr>
          <p:spPr bwMode="auto">
            <a:xfrm flipV="1">
              <a:off x="8242300" y="3688169"/>
              <a:ext cx="0" cy="3595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88" name="Line 39"/>
            <p:cNvSpPr>
              <a:spLocks noChangeAspect="1" noChangeShapeType="1"/>
            </p:cNvSpPr>
            <p:nvPr/>
          </p:nvSpPr>
          <p:spPr bwMode="auto">
            <a:xfrm flipV="1">
              <a:off x="7761287" y="3957250"/>
              <a:ext cx="0" cy="4357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89" name="Line 40"/>
            <p:cNvSpPr>
              <a:spLocks noChangeAspect="1" noChangeShapeType="1"/>
            </p:cNvSpPr>
            <p:nvPr/>
          </p:nvSpPr>
          <p:spPr bwMode="auto">
            <a:xfrm flipV="1">
              <a:off x="8316912" y="3563154"/>
              <a:ext cx="0" cy="32623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90" name="Line 41"/>
            <p:cNvSpPr>
              <a:spLocks noChangeAspect="1" noChangeShapeType="1"/>
            </p:cNvSpPr>
            <p:nvPr/>
          </p:nvSpPr>
          <p:spPr bwMode="auto">
            <a:xfrm flipH="1">
              <a:off x="8177212" y="4052500"/>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91" name="Rectangle 42"/>
            <p:cNvSpPr>
              <a:spLocks noChangeAspect="1" noChangeArrowheads="1"/>
            </p:cNvSpPr>
            <p:nvPr/>
          </p:nvSpPr>
          <p:spPr bwMode="auto">
            <a:xfrm flipV="1">
              <a:off x="7302501" y="3440518"/>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92" name="Rectangle 43"/>
            <p:cNvSpPr>
              <a:spLocks noChangeAspect="1" noChangeArrowheads="1"/>
            </p:cNvSpPr>
            <p:nvPr/>
          </p:nvSpPr>
          <p:spPr bwMode="auto">
            <a:xfrm flipV="1">
              <a:off x="7302501" y="3739366"/>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93" name="Rectangle 44"/>
            <p:cNvSpPr>
              <a:spLocks noChangeAspect="1" noChangeArrowheads="1"/>
            </p:cNvSpPr>
            <p:nvPr/>
          </p:nvSpPr>
          <p:spPr bwMode="auto">
            <a:xfrm flipV="1">
              <a:off x="7302501" y="4032259"/>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694" name="Rectangle 45"/>
            <p:cNvSpPr>
              <a:spLocks noChangeAspect="1" noChangeArrowheads="1"/>
            </p:cNvSpPr>
            <p:nvPr/>
          </p:nvSpPr>
          <p:spPr bwMode="auto">
            <a:xfrm flipV="1">
              <a:off x="7302501" y="4338250"/>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grpSp>
          <p:nvGrpSpPr>
            <p:cNvPr id="2" name="Group 46"/>
            <p:cNvGrpSpPr>
              <a:grpSpLocks/>
            </p:cNvGrpSpPr>
            <p:nvPr/>
          </p:nvGrpSpPr>
          <p:grpSpPr bwMode="auto">
            <a:xfrm>
              <a:off x="7867651" y="3602444"/>
              <a:ext cx="142875" cy="45244"/>
              <a:chOff x="4391" y="1087"/>
              <a:chExt cx="90" cy="38"/>
            </a:xfrm>
          </p:grpSpPr>
          <p:sp>
            <p:nvSpPr>
              <p:cNvPr id="27743" name="Rectangle 47"/>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744" name="Line 48"/>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27745" name="Line 49"/>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grpSp>
          <p:nvGrpSpPr>
            <p:cNvPr id="3" name="Group 50"/>
            <p:cNvGrpSpPr>
              <a:grpSpLocks/>
            </p:cNvGrpSpPr>
            <p:nvPr/>
          </p:nvGrpSpPr>
          <p:grpSpPr bwMode="auto">
            <a:xfrm>
              <a:off x="7931151" y="3906054"/>
              <a:ext cx="117475" cy="92869"/>
              <a:chOff x="4431" y="1342"/>
              <a:chExt cx="74" cy="78"/>
            </a:xfrm>
          </p:grpSpPr>
          <p:sp>
            <p:nvSpPr>
              <p:cNvPr id="27740" name="Rectangle 51"/>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741" name="Line 52"/>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27742" name="Line 53"/>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sp>
          <p:nvSpPr>
            <p:cNvPr id="27697" name="Rectangle 54"/>
            <p:cNvSpPr>
              <a:spLocks noChangeArrowheads="1"/>
            </p:cNvSpPr>
            <p:nvPr/>
          </p:nvSpPr>
          <p:spPr bwMode="auto">
            <a:xfrm>
              <a:off x="7588250" y="4184660"/>
              <a:ext cx="342900" cy="141684"/>
            </a:xfrm>
            <a:prstGeom prst="rect">
              <a:avLst/>
            </a:prstGeom>
            <a:solidFill>
              <a:srgbClr val="EAEAEA"/>
            </a:solidFill>
            <a:ln w="12700" algn="ctr">
              <a:solidFill>
                <a:schemeClr val="tx1"/>
              </a:solidFill>
              <a:miter lim="800000"/>
              <a:headEnd/>
              <a:tailEnd/>
            </a:ln>
          </p:spPr>
          <p:txBody>
            <a:bodyPr wrap="none" lIns="90000" anchor="ctr" anchorCtr="1"/>
            <a:lstStyle/>
            <a:p>
              <a:pPr algn="ctr" fontAlgn="auto">
                <a:spcBef>
                  <a:spcPts val="0"/>
                </a:spcBef>
                <a:spcAft>
                  <a:spcPts val="0"/>
                </a:spcAft>
              </a:pPr>
              <a:r>
                <a:rPr lang="en-US" sz="600" b="1">
                  <a:solidFill>
                    <a:srgbClr val="000000"/>
                  </a:solidFill>
                  <a:latin typeface="Arial"/>
                </a:rPr>
                <a:t>Output </a:t>
              </a:r>
            </a:p>
            <a:p>
              <a:pPr algn="ctr" fontAlgn="auto">
                <a:spcBef>
                  <a:spcPts val="0"/>
                </a:spcBef>
                <a:spcAft>
                  <a:spcPts val="0"/>
                </a:spcAft>
              </a:pPr>
              <a:r>
                <a:rPr lang="en-US" sz="600" b="1">
                  <a:solidFill>
                    <a:srgbClr val="000000"/>
                  </a:solidFill>
                  <a:latin typeface="Arial"/>
                </a:rPr>
                <a:t>Buffer</a:t>
              </a:r>
            </a:p>
          </p:txBody>
        </p:sp>
        <p:sp>
          <p:nvSpPr>
            <p:cNvPr id="27698" name="Line 55"/>
            <p:cNvSpPr>
              <a:spLocks noChangeAspect="1" noChangeShapeType="1"/>
            </p:cNvSpPr>
            <p:nvPr/>
          </p:nvSpPr>
          <p:spPr bwMode="auto">
            <a:xfrm>
              <a:off x="7935912" y="4256097"/>
              <a:ext cx="2921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699" name="Line 56"/>
            <p:cNvSpPr>
              <a:spLocks noChangeAspect="1" noChangeShapeType="1"/>
            </p:cNvSpPr>
            <p:nvPr/>
          </p:nvSpPr>
          <p:spPr bwMode="auto">
            <a:xfrm flipV="1">
              <a:off x="8221662" y="4250144"/>
              <a:ext cx="0" cy="140494"/>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00" name="Line 57"/>
            <p:cNvSpPr>
              <a:spLocks noChangeAspect="1" noChangeShapeType="1"/>
            </p:cNvSpPr>
            <p:nvPr/>
          </p:nvSpPr>
          <p:spPr bwMode="auto">
            <a:xfrm>
              <a:off x="8218488" y="4389447"/>
              <a:ext cx="212725"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01" name="Rectangle 58"/>
            <p:cNvSpPr>
              <a:spLocks noChangeArrowheads="1"/>
            </p:cNvSpPr>
            <p:nvPr/>
          </p:nvSpPr>
          <p:spPr bwMode="auto">
            <a:xfrm>
              <a:off x="5164138" y="3261124"/>
              <a:ext cx="1060450" cy="1357313"/>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endParaRPr lang="en-US" sz="1200">
                <a:solidFill>
                  <a:srgbClr val="FFFF99"/>
                </a:solidFill>
                <a:latin typeface="Times New Roman" pitchFamily="18" charset="0"/>
              </a:endParaRPr>
            </a:p>
          </p:txBody>
        </p:sp>
        <p:sp>
          <p:nvSpPr>
            <p:cNvPr id="27702" name="Line 59"/>
            <p:cNvSpPr>
              <a:spLocks noChangeAspect="1" noChangeShapeType="1"/>
            </p:cNvSpPr>
            <p:nvPr/>
          </p:nvSpPr>
          <p:spPr bwMode="auto">
            <a:xfrm>
              <a:off x="5710238" y="3484961"/>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03" name="Arc 60"/>
            <p:cNvSpPr>
              <a:spLocks noChangeAspect="1"/>
            </p:cNvSpPr>
            <p:nvPr/>
          </p:nvSpPr>
          <p:spPr bwMode="auto">
            <a:xfrm>
              <a:off x="5594351" y="3268267"/>
              <a:ext cx="119063" cy="79772"/>
            </a:xfrm>
            <a:custGeom>
              <a:avLst/>
              <a:gdLst>
                <a:gd name="T0" fmla="*/ 119063 w 21600"/>
                <a:gd name="T1" fmla="*/ 106362 h 21600"/>
                <a:gd name="T2" fmla="*/ 0 w 21600"/>
                <a:gd name="T3" fmla="*/ 0 h 21600"/>
                <a:gd name="T4" fmla="*/ 11906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04" name="Arc 61"/>
            <p:cNvSpPr>
              <a:spLocks noChangeAspect="1"/>
            </p:cNvSpPr>
            <p:nvPr/>
          </p:nvSpPr>
          <p:spPr bwMode="auto">
            <a:xfrm>
              <a:off x="5708650" y="3268267"/>
              <a:ext cx="122238" cy="79772"/>
            </a:xfrm>
            <a:custGeom>
              <a:avLst/>
              <a:gdLst>
                <a:gd name="T0" fmla="*/ 122238 w 21778"/>
                <a:gd name="T1" fmla="*/ 0 h 21600"/>
                <a:gd name="T2" fmla="*/ 0 w 21778"/>
                <a:gd name="T3" fmla="*/ 106357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05" name="Line 62"/>
            <p:cNvSpPr>
              <a:spLocks noChangeAspect="1" noChangeShapeType="1"/>
            </p:cNvSpPr>
            <p:nvPr/>
          </p:nvSpPr>
          <p:spPr bwMode="auto">
            <a:xfrm flipH="1">
              <a:off x="5886451" y="3690939"/>
              <a:ext cx="7461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06" name="Line 63"/>
            <p:cNvSpPr>
              <a:spLocks noChangeAspect="1" noChangeShapeType="1"/>
            </p:cNvSpPr>
            <p:nvPr/>
          </p:nvSpPr>
          <p:spPr bwMode="auto">
            <a:xfrm flipH="1">
              <a:off x="5353051" y="3629027"/>
              <a:ext cx="18256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07" name="Line 64"/>
            <p:cNvSpPr>
              <a:spLocks noChangeAspect="1" noChangeShapeType="1"/>
            </p:cNvSpPr>
            <p:nvPr/>
          </p:nvSpPr>
          <p:spPr bwMode="auto">
            <a:xfrm flipH="1">
              <a:off x="5811838" y="3567114"/>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08" name="AutoShape 65"/>
            <p:cNvSpPr>
              <a:spLocks noChangeAspect="1" noChangeArrowheads="1"/>
            </p:cNvSpPr>
            <p:nvPr/>
          </p:nvSpPr>
          <p:spPr bwMode="auto">
            <a:xfrm rot="5400000" flipH="1">
              <a:off x="5531049" y="3493494"/>
              <a:ext cx="301228"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709" name="Oval 66"/>
            <p:cNvSpPr>
              <a:spLocks noChangeAspect="1" noChangeArrowheads="1"/>
            </p:cNvSpPr>
            <p:nvPr/>
          </p:nvSpPr>
          <p:spPr bwMode="auto">
            <a:xfrm>
              <a:off x="5811838" y="3658793"/>
              <a:ext cx="74612"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710" name="Line 67"/>
            <p:cNvSpPr>
              <a:spLocks noChangeAspect="1" noChangeShapeType="1"/>
            </p:cNvSpPr>
            <p:nvPr/>
          </p:nvSpPr>
          <p:spPr bwMode="auto">
            <a:xfrm flipH="1">
              <a:off x="5368926" y="3961211"/>
              <a:ext cx="15081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11" name="Line 68"/>
            <p:cNvSpPr>
              <a:spLocks noChangeAspect="1" noChangeShapeType="1"/>
            </p:cNvSpPr>
            <p:nvPr/>
          </p:nvSpPr>
          <p:spPr bwMode="auto">
            <a:xfrm flipH="1">
              <a:off x="5775325" y="3890964"/>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12" name="AutoShape 69"/>
            <p:cNvSpPr>
              <a:spLocks noChangeAspect="1" noChangeArrowheads="1"/>
            </p:cNvSpPr>
            <p:nvPr/>
          </p:nvSpPr>
          <p:spPr bwMode="auto">
            <a:xfrm rot="16180884" flipH="1">
              <a:off x="5506245" y="3813574"/>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1000" b="1">
                <a:solidFill>
                  <a:srgbClr val="000000"/>
                </a:solidFill>
                <a:latin typeface="Arial"/>
              </a:endParaRPr>
            </a:p>
          </p:txBody>
        </p:sp>
        <p:sp>
          <p:nvSpPr>
            <p:cNvPr id="27713" name="Oval 70"/>
            <p:cNvSpPr>
              <a:spLocks noChangeAspect="1" noChangeArrowheads="1"/>
            </p:cNvSpPr>
            <p:nvPr/>
          </p:nvSpPr>
          <p:spPr bwMode="auto">
            <a:xfrm>
              <a:off x="5811838" y="4019551"/>
              <a:ext cx="74612"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714" name="Line 71"/>
            <p:cNvSpPr>
              <a:spLocks noChangeAspect="1" noChangeShapeType="1"/>
            </p:cNvSpPr>
            <p:nvPr/>
          </p:nvSpPr>
          <p:spPr bwMode="auto">
            <a:xfrm flipH="1">
              <a:off x="5708650" y="3483770"/>
              <a:ext cx="439738"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15" name="Line 72"/>
            <p:cNvSpPr>
              <a:spLocks noChangeAspect="1" noChangeShapeType="1"/>
            </p:cNvSpPr>
            <p:nvPr/>
          </p:nvSpPr>
          <p:spPr bwMode="auto">
            <a:xfrm>
              <a:off x="5249863" y="4386264"/>
              <a:ext cx="1206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16" name="Line 73"/>
            <p:cNvSpPr>
              <a:spLocks noChangeAspect="1" noChangeShapeType="1"/>
            </p:cNvSpPr>
            <p:nvPr/>
          </p:nvSpPr>
          <p:spPr bwMode="auto">
            <a:xfrm>
              <a:off x="5811838" y="3530206"/>
              <a:ext cx="0" cy="21074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17" name="Line 74"/>
            <p:cNvSpPr>
              <a:spLocks noChangeAspect="1" noChangeShapeType="1"/>
            </p:cNvSpPr>
            <p:nvPr/>
          </p:nvSpPr>
          <p:spPr bwMode="auto">
            <a:xfrm flipV="1">
              <a:off x="5956300" y="3687368"/>
              <a:ext cx="0" cy="3595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18" name="Line 75"/>
            <p:cNvSpPr>
              <a:spLocks noChangeAspect="1" noChangeShapeType="1"/>
            </p:cNvSpPr>
            <p:nvPr/>
          </p:nvSpPr>
          <p:spPr bwMode="auto">
            <a:xfrm flipV="1">
              <a:off x="5367338" y="3963592"/>
              <a:ext cx="0" cy="423863"/>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19" name="Line 76"/>
            <p:cNvSpPr>
              <a:spLocks noChangeAspect="1" noChangeShapeType="1"/>
            </p:cNvSpPr>
            <p:nvPr/>
          </p:nvSpPr>
          <p:spPr bwMode="auto">
            <a:xfrm flipV="1">
              <a:off x="5357813" y="3593308"/>
              <a:ext cx="0" cy="3810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20" name="Line 77"/>
            <p:cNvSpPr>
              <a:spLocks noChangeAspect="1" noChangeShapeType="1"/>
            </p:cNvSpPr>
            <p:nvPr/>
          </p:nvSpPr>
          <p:spPr bwMode="auto">
            <a:xfrm>
              <a:off x="5222875" y="3465911"/>
              <a:ext cx="139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21" name="Line 78"/>
            <p:cNvSpPr>
              <a:spLocks noChangeAspect="1" noChangeShapeType="1"/>
            </p:cNvSpPr>
            <p:nvPr/>
          </p:nvSpPr>
          <p:spPr bwMode="auto">
            <a:xfrm flipV="1">
              <a:off x="6030913" y="3562352"/>
              <a:ext cx="0" cy="32623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22" name="Line 79"/>
            <p:cNvSpPr>
              <a:spLocks noChangeAspect="1" noChangeShapeType="1"/>
            </p:cNvSpPr>
            <p:nvPr/>
          </p:nvSpPr>
          <p:spPr bwMode="auto">
            <a:xfrm flipH="1">
              <a:off x="5891213" y="4051699"/>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23" name="Oval 80"/>
            <p:cNvSpPr>
              <a:spLocks noChangeAspect="1" noChangeArrowheads="1"/>
            </p:cNvSpPr>
            <p:nvPr/>
          </p:nvSpPr>
          <p:spPr bwMode="auto">
            <a:xfrm>
              <a:off x="5470526" y="3599262"/>
              <a:ext cx="74613"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grpSp>
          <p:nvGrpSpPr>
            <p:cNvPr id="4" name="Group 81"/>
            <p:cNvGrpSpPr>
              <a:grpSpLocks/>
            </p:cNvGrpSpPr>
            <p:nvPr/>
          </p:nvGrpSpPr>
          <p:grpSpPr bwMode="auto">
            <a:xfrm>
              <a:off x="5581651" y="3601643"/>
              <a:ext cx="142875" cy="45244"/>
              <a:chOff x="4391" y="1087"/>
              <a:chExt cx="90" cy="38"/>
            </a:xfrm>
          </p:grpSpPr>
          <p:sp>
            <p:nvSpPr>
              <p:cNvPr id="27737" name="Rectangle 82"/>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738" name="Line 83"/>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27739" name="Line 84"/>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grpSp>
          <p:nvGrpSpPr>
            <p:cNvPr id="5" name="Group 85"/>
            <p:cNvGrpSpPr>
              <a:grpSpLocks/>
            </p:cNvGrpSpPr>
            <p:nvPr/>
          </p:nvGrpSpPr>
          <p:grpSpPr bwMode="auto">
            <a:xfrm>
              <a:off x="5645151" y="3905252"/>
              <a:ext cx="117475" cy="92869"/>
              <a:chOff x="4431" y="1342"/>
              <a:chExt cx="74" cy="78"/>
            </a:xfrm>
          </p:grpSpPr>
          <p:sp>
            <p:nvSpPr>
              <p:cNvPr id="27734" name="Rectangle 86"/>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7735" name="Line 87"/>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27736" name="Line 88"/>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sp>
          <p:nvSpPr>
            <p:cNvPr id="27726" name="Rectangle 89"/>
            <p:cNvSpPr>
              <a:spLocks noChangeArrowheads="1"/>
            </p:cNvSpPr>
            <p:nvPr/>
          </p:nvSpPr>
          <p:spPr bwMode="auto">
            <a:xfrm>
              <a:off x="5238750" y="3511156"/>
              <a:ext cx="242888" cy="77390"/>
            </a:xfrm>
            <a:prstGeom prst="rect">
              <a:avLst/>
            </a:prstGeom>
            <a:noFill/>
            <a:ln w="9525">
              <a:solidFill>
                <a:schemeClr val="tx1"/>
              </a:solidFill>
              <a:miter lim="800000"/>
              <a:headEnd/>
              <a:tailEnd/>
            </a:ln>
          </p:spPr>
          <p:txBody>
            <a:bodyPr wrap="none" anchor="ctr"/>
            <a:lstStyle/>
            <a:p>
              <a:pPr algn="ctr" fontAlgn="auto">
                <a:spcBef>
                  <a:spcPts val="0"/>
                </a:spcBef>
                <a:spcAft>
                  <a:spcPts val="0"/>
                </a:spcAft>
              </a:pPr>
              <a:r>
                <a:rPr lang="en-US" sz="800" dirty="0">
                  <a:solidFill>
                    <a:srgbClr val="000000"/>
                  </a:solidFill>
                  <a:latin typeface="Arial"/>
                </a:rPr>
                <a:t>DTO</a:t>
              </a:r>
            </a:p>
          </p:txBody>
        </p:sp>
        <p:sp>
          <p:nvSpPr>
            <p:cNvPr id="27727" name="Line 90"/>
            <p:cNvSpPr>
              <a:spLocks noChangeAspect="1" noChangeShapeType="1"/>
            </p:cNvSpPr>
            <p:nvPr/>
          </p:nvSpPr>
          <p:spPr bwMode="auto">
            <a:xfrm flipV="1">
              <a:off x="5357813" y="3467102"/>
              <a:ext cx="0" cy="3810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28" name="Line 91"/>
            <p:cNvSpPr>
              <a:spLocks noChangeAspect="1" noChangeShapeType="1"/>
            </p:cNvSpPr>
            <p:nvPr/>
          </p:nvSpPr>
          <p:spPr bwMode="auto">
            <a:xfrm flipH="1">
              <a:off x="7637463" y="3631019"/>
              <a:ext cx="18256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29" name="Line 92"/>
            <p:cNvSpPr>
              <a:spLocks noChangeAspect="1" noChangeShapeType="1"/>
            </p:cNvSpPr>
            <p:nvPr/>
          </p:nvSpPr>
          <p:spPr bwMode="auto">
            <a:xfrm flipV="1">
              <a:off x="7642225" y="3595300"/>
              <a:ext cx="0" cy="3810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30" name="Line 93"/>
            <p:cNvSpPr>
              <a:spLocks noChangeAspect="1" noChangeShapeType="1"/>
            </p:cNvSpPr>
            <p:nvPr/>
          </p:nvSpPr>
          <p:spPr bwMode="auto">
            <a:xfrm>
              <a:off x="7507287" y="3467903"/>
              <a:ext cx="139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31" name="Rectangle 94"/>
            <p:cNvSpPr>
              <a:spLocks noChangeArrowheads="1"/>
            </p:cNvSpPr>
            <p:nvPr/>
          </p:nvSpPr>
          <p:spPr bwMode="auto">
            <a:xfrm>
              <a:off x="7523162" y="3513148"/>
              <a:ext cx="242888" cy="77390"/>
            </a:xfrm>
            <a:prstGeom prst="rect">
              <a:avLst/>
            </a:prstGeom>
            <a:noFill/>
            <a:ln w="9525">
              <a:solidFill>
                <a:schemeClr val="tx1"/>
              </a:solidFill>
              <a:miter lim="800000"/>
              <a:headEnd/>
              <a:tailEnd/>
            </a:ln>
          </p:spPr>
          <p:txBody>
            <a:bodyPr wrap="none" anchor="ctr"/>
            <a:lstStyle/>
            <a:p>
              <a:pPr algn="ctr" fontAlgn="auto">
                <a:spcBef>
                  <a:spcPts val="0"/>
                </a:spcBef>
                <a:spcAft>
                  <a:spcPts val="0"/>
                </a:spcAft>
              </a:pPr>
              <a:r>
                <a:rPr lang="en-US" sz="800">
                  <a:solidFill>
                    <a:srgbClr val="000000"/>
                  </a:solidFill>
                  <a:latin typeface="Arial"/>
                </a:rPr>
                <a:t>DTO</a:t>
              </a:r>
            </a:p>
          </p:txBody>
        </p:sp>
        <p:sp>
          <p:nvSpPr>
            <p:cNvPr id="27732" name="Line 95"/>
            <p:cNvSpPr>
              <a:spLocks noChangeAspect="1" noChangeShapeType="1"/>
            </p:cNvSpPr>
            <p:nvPr/>
          </p:nvSpPr>
          <p:spPr bwMode="auto">
            <a:xfrm flipV="1">
              <a:off x="7642225" y="3469094"/>
              <a:ext cx="0" cy="3810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7733" name="Oval 96"/>
            <p:cNvSpPr>
              <a:spLocks noChangeAspect="1" noChangeArrowheads="1"/>
            </p:cNvSpPr>
            <p:nvPr/>
          </p:nvSpPr>
          <p:spPr bwMode="auto">
            <a:xfrm>
              <a:off x="7756525" y="3600062"/>
              <a:ext cx="74612" cy="63104"/>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grpSp>
      <p:sp>
        <p:nvSpPr>
          <p:cNvPr id="111" name="Rectangle 14"/>
          <p:cNvSpPr>
            <a:spLocks noChangeArrowheads="1"/>
          </p:cNvSpPr>
          <p:nvPr/>
        </p:nvSpPr>
        <p:spPr bwMode="auto">
          <a:xfrm>
            <a:off x="269875" y="3543300"/>
            <a:ext cx="4260851"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Applications</a:t>
            </a:r>
          </a:p>
        </p:txBody>
      </p:sp>
      <p:sp>
        <p:nvSpPr>
          <p:cNvPr id="114" name="Rectangle 113"/>
          <p:cNvSpPr/>
          <p:nvPr/>
        </p:nvSpPr>
        <p:spPr>
          <a:xfrm>
            <a:off x="4572000" y="942975"/>
            <a:ext cx="4389438" cy="1914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marL="228600" indent="-228600" fontAlgn="auto">
              <a:spcBef>
                <a:spcPts val="0"/>
              </a:spcBef>
              <a:spcAft>
                <a:spcPts val="0"/>
              </a:spcAft>
              <a:buFontTx/>
              <a:buChar char="•"/>
            </a:pPr>
            <a:endParaRPr lang="en-US" sz="1200" dirty="0" smtClean="0">
              <a:solidFill>
                <a:srgbClr val="000000"/>
              </a:solidFill>
            </a:endParaRPr>
          </a:p>
          <a:p>
            <a:pPr marL="228600" indent="-228600" fontAlgn="auto">
              <a:lnSpc>
                <a:spcPct val="110000"/>
              </a:lnSpc>
              <a:spcBef>
                <a:spcPts val="0"/>
              </a:spcBef>
              <a:spcAft>
                <a:spcPts val="0"/>
              </a:spcAft>
              <a:buFontTx/>
              <a:buChar char="•"/>
            </a:pPr>
            <a:r>
              <a:rPr lang="en-US" sz="1000" dirty="0" smtClean="0">
                <a:solidFill>
                  <a:srgbClr val="000000"/>
                </a:solidFill>
              </a:rPr>
              <a:t>Compliant </a:t>
            </a:r>
            <a:r>
              <a:rPr lang="en-US" sz="1000" dirty="0">
                <a:solidFill>
                  <a:srgbClr val="000000"/>
                </a:solidFill>
              </a:rPr>
              <a:t>with CAN </a:t>
            </a:r>
            <a:r>
              <a:rPr lang="en-US" sz="1000" dirty="0" smtClean="0">
                <a:solidFill>
                  <a:srgbClr val="000000"/>
                </a:solidFill>
              </a:rPr>
              <a:t>physical layer </a:t>
            </a:r>
            <a:r>
              <a:rPr lang="en-US" sz="1000" dirty="0">
                <a:solidFill>
                  <a:srgbClr val="000000"/>
                </a:solidFill>
              </a:rPr>
              <a:t>standard </a:t>
            </a:r>
          </a:p>
          <a:p>
            <a:pPr marL="228600" indent="-228600" fontAlgn="auto">
              <a:lnSpc>
                <a:spcPct val="110000"/>
              </a:lnSpc>
              <a:spcBef>
                <a:spcPts val="0"/>
              </a:spcBef>
              <a:spcAft>
                <a:spcPts val="0"/>
              </a:spcAft>
              <a:buFontTx/>
              <a:buChar char="•"/>
            </a:pPr>
            <a:r>
              <a:rPr lang="en-US" sz="1000" dirty="0">
                <a:solidFill>
                  <a:srgbClr val="DE0000"/>
                </a:solidFill>
              </a:rPr>
              <a:t>“Turbo” CAN</a:t>
            </a:r>
            <a:r>
              <a:rPr lang="en-US" sz="1000" dirty="0">
                <a:solidFill>
                  <a:srgbClr val="000000"/>
                </a:solidFill>
              </a:rPr>
              <a:t>: </a:t>
            </a:r>
            <a:r>
              <a:rPr lang="en-US" sz="1000" dirty="0" smtClean="0">
                <a:solidFill>
                  <a:srgbClr val="000000"/>
                </a:solidFill>
              </a:rPr>
              <a:t>high </a:t>
            </a:r>
            <a:r>
              <a:rPr lang="en-US" sz="1000" dirty="0">
                <a:solidFill>
                  <a:srgbClr val="000000"/>
                </a:solidFill>
              </a:rPr>
              <a:t>data rates in long &amp; loaded CAN Networks –</a:t>
            </a:r>
            <a:r>
              <a:rPr lang="en-US" sz="1000" dirty="0" smtClean="0">
                <a:solidFill>
                  <a:srgbClr val="000000"/>
                </a:solidFill>
              </a:rPr>
              <a:t> </a:t>
            </a:r>
            <a:r>
              <a:rPr lang="en-US" sz="1000" dirty="0">
                <a:solidFill>
                  <a:srgbClr val="000000"/>
                </a:solidFill>
              </a:rPr>
              <a:t>adds timing margin for CAN systems</a:t>
            </a:r>
          </a:p>
          <a:p>
            <a:pPr marL="228600" indent="-228600" fontAlgn="auto">
              <a:lnSpc>
                <a:spcPct val="110000"/>
              </a:lnSpc>
              <a:spcBef>
                <a:spcPts val="0"/>
              </a:spcBef>
              <a:spcAft>
                <a:spcPts val="0"/>
              </a:spcAft>
              <a:buFontTx/>
              <a:buChar char="•"/>
            </a:pPr>
            <a:r>
              <a:rPr lang="en-US" sz="1000" dirty="0">
                <a:solidFill>
                  <a:srgbClr val="000000"/>
                </a:solidFill>
              </a:rPr>
              <a:t>Extensive system fault protections in transceiver</a:t>
            </a:r>
          </a:p>
          <a:p>
            <a:pPr marL="685800" lvl="1" indent="-228600" fontAlgn="auto">
              <a:lnSpc>
                <a:spcPct val="110000"/>
              </a:lnSpc>
              <a:spcBef>
                <a:spcPts val="0"/>
              </a:spcBef>
              <a:spcAft>
                <a:spcPts val="0"/>
              </a:spcAft>
              <a:buFontTx/>
              <a:buChar char="•"/>
            </a:pPr>
            <a:r>
              <a:rPr lang="en-US" sz="1000" dirty="0" smtClean="0">
                <a:solidFill>
                  <a:srgbClr val="DE0000"/>
                </a:solidFill>
              </a:rPr>
              <a:t>TXD </a:t>
            </a:r>
            <a:r>
              <a:rPr lang="en-US" sz="1000" dirty="0">
                <a:solidFill>
                  <a:srgbClr val="DE0000"/>
                </a:solidFill>
              </a:rPr>
              <a:t>Dominant </a:t>
            </a:r>
            <a:r>
              <a:rPr lang="en-US" sz="1000" dirty="0" smtClean="0">
                <a:solidFill>
                  <a:srgbClr val="DE0000"/>
                </a:solidFill>
              </a:rPr>
              <a:t>Time-out Protection </a:t>
            </a:r>
          </a:p>
          <a:p>
            <a:pPr marL="685800" lvl="1" indent="-228600" fontAlgn="auto">
              <a:lnSpc>
                <a:spcPct val="110000"/>
              </a:lnSpc>
              <a:spcBef>
                <a:spcPts val="0"/>
              </a:spcBef>
              <a:spcAft>
                <a:spcPts val="0"/>
              </a:spcAft>
              <a:buFontTx/>
              <a:buChar char="•"/>
            </a:pPr>
            <a:r>
              <a:rPr lang="en-US" sz="1000" dirty="0" smtClean="0">
                <a:solidFill>
                  <a:srgbClr val="000000"/>
                </a:solidFill>
              </a:rPr>
              <a:t>Unpowered </a:t>
            </a:r>
            <a:r>
              <a:rPr lang="en-US" sz="1000" dirty="0">
                <a:solidFill>
                  <a:srgbClr val="000000"/>
                </a:solidFill>
              </a:rPr>
              <a:t>device doesn’t load network or other system components</a:t>
            </a:r>
          </a:p>
          <a:p>
            <a:pPr marL="685800" lvl="1" indent="-228600" fontAlgn="auto">
              <a:lnSpc>
                <a:spcPct val="110000"/>
              </a:lnSpc>
              <a:spcBef>
                <a:spcPts val="0"/>
              </a:spcBef>
              <a:spcAft>
                <a:spcPts val="0"/>
              </a:spcAft>
              <a:buFontTx/>
              <a:buChar char="•"/>
            </a:pPr>
            <a:r>
              <a:rPr lang="en-US" sz="1000" dirty="0">
                <a:solidFill>
                  <a:srgbClr val="000000"/>
                </a:solidFill>
              </a:rPr>
              <a:t>Failsafe biasing for floating input pins</a:t>
            </a:r>
          </a:p>
          <a:p>
            <a:pPr marL="228600" indent="-228600" fontAlgn="auto">
              <a:lnSpc>
                <a:spcPct val="110000"/>
              </a:lnSpc>
              <a:spcBef>
                <a:spcPts val="0"/>
              </a:spcBef>
              <a:spcAft>
                <a:spcPts val="0"/>
              </a:spcAft>
              <a:buFontTx/>
              <a:buChar char="•"/>
            </a:pPr>
            <a:r>
              <a:rPr lang="en-US" sz="1000" dirty="0" smtClean="0">
                <a:solidFill>
                  <a:srgbClr val="000000"/>
                </a:solidFill>
              </a:rPr>
              <a:t>V</a:t>
            </a:r>
            <a:r>
              <a:rPr lang="en-US" sz="1000" baseline="-25000" dirty="0" smtClean="0">
                <a:solidFill>
                  <a:srgbClr val="000000"/>
                </a:solidFill>
              </a:rPr>
              <a:t>RXD</a:t>
            </a:r>
            <a:r>
              <a:rPr lang="en-US" sz="1000" dirty="0" smtClean="0">
                <a:solidFill>
                  <a:srgbClr val="000000"/>
                </a:solidFill>
              </a:rPr>
              <a:t> input for level shifting RXD output voltage. (</a:t>
            </a:r>
            <a:r>
              <a:rPr lang="en-US" sz="1000" dirty="0" smtClean="0">
                <a:solidFill>
                  <a:srgbClr val="000000"/>
                </a:solidFill>
                <a:hlinkClick r:id="rId4"/>
              </a:rPr>
              <a:t>HVD256</a:t>
            </a:r>
            <a:r>
              <a:rPr lang="en-US" sz="1000" dirty="0" smtClean="0">
                <a:solidFill>
                  <a:srgbClr val="000000"/>
                </a:solidFill>
              </a:rPr>
              <a:t>)</a:t>
            </a:r>
          </a:p>
          <a:p>
            <a:pPr marL="228600" indent="-228600" fontAlgn="auto">
              <a:lnSpc>
                <a:spcPct val="110000"/>
              </a:lnSpc>
              <a:spcBef>
                <a:spcPts val="0"/>
              </a:spcBef>
              <a:spcAft>
                <a:spcPts val="0"/>
              </a:spcAft>
              <a:buFontTx/>
              <a:buChar char="•"/>
            </a:pPr>
            <a:r>
              <a:rPr lang="en-US" sz="1000" dirty="0">
                <a:solidFill>
                  <a:srgbClr val="000000"/>
                </a:solidFill>
              </a:rPr>
              <a:t>Footprint Replacement to PCA82C250 / 251, TJA1050 / 1051, </a:t>
            </a:r>
            <a:r>
              <a:rPr lang="en-US" sz="1000" dirty="0" smtClean="0">
                <a:solidFill>
                  <a:srgbClr val="000000"/>
                </a:solidFill>
              </a:rPr>
              <a:t>SN65HVD251</a:t>
            </a:r>
            <a:endParaRPr lang="en-US" sz="1000" dirty="0">
              <a:solidFill>
                <a:srgbClr val="000000"/>
              </a:solidFill>
            </a:endParaRPr>
          </a:p>
        </p:txBody>
      </p:sp>
      <p:sp>
        <p:nvSpPr>
          <p:cNvPr id="115" name="Rectangle 114"/>
          <p:cNvSpPr/>
          <p:nvPr/>
        </p:nvSpPr>
        <p:spPr>
          <a:xfrm>
            <a:off x="269875" y="942975"/>
            <a:ext cx="4260850" cy="2562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28600" indent="-228600" fontAlgn="auto">
              <a:lnSpc>
                <a:spcPct val="110000"/>
              </a:lnSpc>
              <a:spcBef>
                <a:spcPts val="0"/>
              </a:spcBef>
              <a:spcAft>
                <a:spcPts val="0"/>
              </a:spcAft>
              <a:buFontTx/>
              <a:buChar char="•"/>
            </a:pPr>
            <a:r>
              <a:rPr lang="en-US" sz="900" dirty="0" smtClean="0">
                <a:solidFill>
                  <a:srgbClr val="000000"/>
                </a:solidFill>
              </a:rPr>
              <a:t>ISO </a:t>
            </a:r>
            <a:r>
              <a:rPr lang="en-US" sz="900" dirty="0">
                <a:solidFill>
                  <a:srgbClr val="000000"/>
                </a:solidFill>
              </a:rPr>
              <a:t>11898-2 </a:t>
            </a:r>
            <a:r>
              <a:rPr lang="en-US" sz="900" dirty="0" smtClean="0">
                <a:solidFill>
                  <a:srgbClr val="000000"/>
                </a:solidFill>
              </a:rPr>
              <a:t>Compliant</a:t>
            </a:r>
            <a:endParaRPr lang="en-US" sz="900" dirty="0">
              <a:solidFill>
                <a:srgbClr val="000000"/>
              </a:solidFill>
            </a:endParaRPr>
          </a:p>
          <a:p>
            <a:pPr marL="228600" indent="-228600" fontAlgn="auto">
              <a:lnSpc>
                <a:spcPct val="110000"/>
              </a:lnSpc>
              <a:spcBef>
                <a:spcPts val="0"/>
              </a:spcBef>
              <a:spcAft>
                <a:spcPts val="0"/>
              </a:spcAft>
              <a:buFontTx/>
              <a:buChar char="•"/>
            </a:pPr>
            <a:r>
              <a:rPr lang="en-US" sz="900" dirty="0" smtClean="0">
                <a:solidFill>
                  <a:srgbClr val="000000"/>
                </a:solidFill>
              </a:rPr>
              <a:t>“</a:t>
            </a:r>
            <a:r>
              <a:rPr lang="en-US" sz="900" dirty="0">
                <a:solidFill>
                  <a:srgbClr val="000000"/>
                </a:solidFill>
              </a:rPr>
              <a:t>Turbo” </a:t>
            </a:r>
            <a:r>
              <a:rPr lang="en-US" sz="900" dirty="0" smtClean="0">
                <a:solidFill>
                  <a:srgbClr val="000000"/>
                </a:solidFill>
              </a:rPr>
              <a:t>CAN:</a:t>
            </a:r>
          </a:p>
          <a:p>
            <a:pPr marL="685800" lvl="1" indent="-228600" fontAlgn="auto">
              <a:lnSpc>
                <a:spcPct val="110000"/>
              </a:lnSpc>
              <a:spcBef>
                <a:spcPts val="0"/>
              </a:spcBef>
              <a:spcAft>
                <a:spcPts val="0"/>
              </a:spcAft>
              <a:buFontTx/>
              <a:buChar char="•"/>
            </a:pPr>
            <a:r>
              <a:rPr lang="en-US" sz="900" dirty="0" smtClean="0">
                <a:solidFill>
                  <a:srgbClr val="000000"/>
                </a:solidFill>
              </a:rPr>
              <a:t>Signaling Rates: </a:t>
            </a:r>
            <a:r>
              <a:rPr lang="en-US" sz="900" b="1" dirty="0">
                <a:solidFill>
                  <a:srgbClr val="000000"/>
                </a:solidFill>
              </a:rPr>
              <a:t>9.4Kbps to </a:t>
            </a:r>
            <a:r>
              <a:rPr lang="en-US" sz="900" b="1" dirty="0" smtClean="0">
                <a:solidFill>
                  <a:srgbClr val="000000"/>
                </a:solidFill>
              </a:rPr>
              <a:t>1Mbps</a:t>
            </a:r>
          </a:p>
          <a:p>
            <a:pPr marL="685800" lvl="1" indent="-228600" fontAlgn="auto">
              <a:lnSpc>
                <a:spcPct val="110000"/>
              </a:lnSpc>
              <a:spcBef>
                <a:spcPts val="0"/>
              </a:spcBef>
              <a:spcAft>
                <a:spcPts val="0"/>
              </a:spcAft>
              <a:buFontTx/>
              <a:buChar char="•"/>
            </a:pPr>
            <a:r>
              <a:rPr lang="en-US" sz="900" dirty="0" smtClean="0">
                <a:solidFill>
                  <a:srgbClr val="000000"/>
                </a:solidFill>
              </a:rPr>
              <a:t>Short Propagation Delay Time (40ns Typical)</a:t>
            </a:r>
          </a:p>
          <a:p>
            <a:pPr marL="685800" lvl="1" indent="-228600" fontAlgn="auto">
              <a:lnSpc>
                <a:spcPct val="110000"/>
              </a:lnSpc>
              <a:spcBef>
                <a:spcPts val="0"/>
              </a:spcBef>
              <a:spcAft>
                <a:spcPts val="0"/>
              </a:spcAft>
              <a:buFontTx/>
              <a:buChar char="•"/>
            </a:pPr>
            <a:r>
              <a:rPr lang="en-US" sz="900" dirty="0">
                <a:solidFill>
                  <a:srgbClr val="000000"/>
                </a:solidFill>
              </a:rPr>
              <a:t>F</a:t>
            </a:r>
            <a:r>
              <a:rPr lang="en-US" sz="900" dirty="0" smtClean="0">
                <a:solidFill>
                  <a:srgbClr val="000000"/>
                </a:solidFill>
              </a:rPr>
              <a:t>ast Loop Time (&lt;150ns)</a:t>
            </a:r>
          </a:p>
          <a:p>
            <a:pPr marL="228600" lvl="1" indent="-228600" fontAlgn="auto">
              <a:lnSpc>
                <a:spcPct val="110000"/>
              </a:lnSpc>
              <a:spcBef>
                <a:spcPts val="0"/>
              </a:spcBef>
              <a:spcAft>
                <a:spcPts val="0"/>
              </a:spcAft>
              <a:buFontTx/>
              <a:buChar char="•"/>
            </a:pPr>
            <a:r>
              <a:rPr lang="en-US" sz="900" dirty="0">
                <a:solidFill>
                  <a:srgbClr val="000000"/>
                </a:solidFill>
              </a:rPr>
              <a:t>Ideal </a:t>
            </a:r>
            <a:r>
              <a:rPr lang="en-US" sz="900" dirty="0" smtClean="0">
                <a:solidFill>
                  <a:srgbClr val="000000"/>
                </a:solidFill>
              </a:rPr>
              <a:t>Passive – High impedance I/Os when unpowered</a:t>
            </a:r>
          </a:p>
          <a:p>
            <a:pPr marL="228600" indent="-228600" fontAlgn="auto">
              <a:lnSpc>
                <a:spcPct val="110000"/>
              </a:lnSpc>
              <a:spcBef>
                <a:spcPts val="0"/>
              </a:spcBef>
              <a:spcAft>
                <a:spcPts val="0"/>
              </a:spcAft>
              <a:buFontTx/>
              <a:buChar char="•"/>
            </a:pPr>
            <a:r>
              <a:rPr lang="en-US" sz="900" dirty="0">
                <a:solidFill>
                  <a:srgbClr val="000000"/>
                </a:solidFill>
              </a:rPr>
              <a:t>Common-Mode Range: -2 to </a:t>
            </a:r>
            <a:r>
              <a:rPr lang="en-US" sz="900" dirty="0" smtClean="0">
                <a:solidFill>
                  <a:srgbClr val="000000"/>
                </a:solidFill>
              </a:rPr>
              <a:t>7V</a:t>
            </a:r>
          </a:p>
          <a:p>
            <a:pPr marL="228600" indent="-228600" fontAlgn="auto">
              <a:lnSpc>
                <a:spcPct val="110000"/>
              </a:lnSpc>
              <a:spcBef>
                <a:spcPts val="0"/>
              </a:spcBef>
              <a:spcAft>
                <a:spcPts val="0"/>
              </a:spcAft>
              <a:buFontTx/>
              <a:buChar char="•"/>
            </a:pPr>
            <a:r>
              <a:rPr lang="en-US" sz="900" dirty="0" smtClean="0">
                <a:solidFill>
                  <a:srgbClr val="000000"/>
                </a:solidFill>
              </a:rPr>
              <a:t>Protection Features:</a:t>
            </a:r>
            <a:endParaRPr lang="en-US" sz="900" dirty="0">
              <a:solidFill>
                <a:srgbClr val="000000"/>
              </a:solidFill>
            </a:endParaRPr>
          </a:p>
          <a:p>
            <a:pPr marL="685800" lvl="1" indent="-228600" fontAlgn="auto">
              <a:lnSpc>
                <a:spcPct val="110000"/>
              </a:lnSpc>
              <a:spcBef>
                <a:spcPts val="0"/>
              </a:spcBef>
              <a:spcAft>
                <a:spcPts val="0"/>
              </a:spcAft>
              <a:buFontTx/>
              <a:buChar char="•"/>
            </a:pPr>
            <a:r>
              <a:rPr lang="en-US" sz="900" dirty="0">
                <a:solidFill>
                  <a:srgbClr val="000000"/>
                </a:solidFill>
              </a:rPr>
              <a:t>-27V to +40V </a:t>
            </a:r>
            <a:r>
              <a:rPr lang="en-US" sz="900" dirty="0" smtClean="0">
                <a:solidFill>
                  <a:srgbClr val="000000"/>
                </a:solidFill>
              </a:rPr>
              <a:t>Bus-Fault </a:t>
            </a:r>
            <a:r>
              <a:rPr lang="en-US" sz="900" dirty="0">
                <a:solidFill>
                  <a:srgbClr val="000000"/>
                </a:solidFill>
              </a:rPr>
              <a:t>Protection</a:t>
            </a:r>
            <a:endParaRPr lang="en-US" sz="900" dirty="0" smtClean="0">
              <a:solidFill>
                <a:srgbClr val="000000"/>
              </a:solidFill>
            </a:endParaRPr>
          </a:p>
          <a:p>
            <a:pPr marL="685800" lvl="1" indent="-228600" fontAlgn="auto">
              <a:lnSpc>
                <a:spcPct val="110000"/>
              </a:lnSpc>
              <a:spcBef>
                <a:spcPts val="0"/>
              </a:spcBef>
              <a:spcAft>
                <a:spcPts val="0"/>
              </a:spcAft>
              <a:buFontTx/>
              <a:buChar char="•"/>
            </a:pPr>
            <a:r>
              <a:rPr lang="en-US" sz="900" dirty="0">
                <a:solidFill>
                  <a:srgbClr val="000000"/>
                </a:solidFill>
              </a:rPr>
              <a:t>±</a:t>
            </a:r>
            <a:r>
              <a:rPr lang="en-US" sz="900" dirty="0" smtClean="0">
                <a:solidFill>
                  <a:srgbClr val="000000"/>
                </a:solidFill>
              </a:rPr>
              <a:t>12kV HBM ESD Protection</a:t>
            </a:r>
          </a:p>
          <a:p>
            <a:pPr marL="685800" lvl="1" indent="-228600" fontAlgn="auto">
              <a:lnSpc>
                <a:spcPct val="110000"/>
              </a:lnSpc>
              <a:spcBef>
                <a:spcPts val="0"/>
              </a:spcBef>
              <a:spcAft>
                <a:spcPts val="0"/>
              </a:spcAft>
              <a:buFontTx/>
              <a:buChar char="•"/>
            </a:pPr>
            <a:r>
              <a:rPr lang="en-US" sz="900" dirty="0" smtClean="0">
                <a:solidFill>
                  <a:srgbClr val="000000"/>
                </a:solidFill>
              </a:rPr>
              <a:t>TXD Dominant Time-out Protection</a:t>
            </a:r>
            <a:endParaRPr lang="en-US" sz="900" dirty="0">
              <a:solidFill>
                <a:srgbClr val="000000"/>
              </a:solidFill>
            </a:endParaRPr>
          </a:p>
          <a:p>
            <a:pPr marL="228600" indent="-228600" fontAlgn="auto">
              <a:lnSpc>
                <a:spcPct val="110000"/>
              </a:lnSpc>
              <a:spcBef>
                <a:spcPts val="0"/>
              </a:spcBef>
              <a:spcAft>
                <a:spcPts val="0"/>
              </a:spcAft>
              <a:buFontTx/>
              <a:buChar char="•"/>
            </a:pPr>
            <a:r>
              <a:rPr lang="en-US" sz="900" dirty="0" smtClean="0">
                <a:solidFill>
                  <a:srgbClr val="000000"/>
                </a:solidFill>
              </a:rPr>
              <a:t>Digital </a:t>
            </a:r>
            <a:r>
              <a:rPr lang="en-US" sz="900" dirty="0">
                <a:solidFill>
                  <a:srgbClr val="000000"/>
                </a:solidFill>
              </a:rPr>
              <a:t>I/O:    </a:t>
            </a:r>
            <a:r>
              <a:rPr lang="en-US" sz="900" dirty="0" smtClean="0">
                <a:solidFill>
                  <a:srgbClr val="000000"/>
                </a:solidFill>
              </a:rPr>
              <a:t>TTL input thresholds for 3V µC </a:t>
            </a:r>
            <a:r>
              <a:rPr lang="en-US" sz="900" dirty="0">
                <a:solidFill>
                  <a:srgbClr val="000000"/>
                </a:solidFill>
              </a:rPr>
              <a:t>(TXD, S)</a:t>
            </a:r>
          </a:p>
          <a:p>
            <a:pPr marL="685800" lvl="1" indent="-228600" fontAlgn="auto">
              <a:lnSpc>
                <a:spcPct val="110000"/>
              </a:lnSpc>
              <a:spcBef>
                <a:spcPts val="0"/>
              </a:spcBef>
              <a:spcAft>
                <a:spcPts val="0"/>
              </a:spcAft>
              <a:buFontTx/>
              <a:buChar char="•"/>
            </a:pPr>
            <a:r>
              <a:rPr lang="en-US" sz="900" b="1" dirty="0">
                <a:solidFill>
                  <a:srgbClr val="000000"/>
                </a:solidFill>
              </a:rPr>
              <a:t>SN65HVD255: </a:t>
            </a:r>
            <a:r>
              <a:rPr lang="en-US" sz="900" dirty="0">
                <a:solidFill>
                  <a:srgbClr val="000000"/>
                </a:solidFill>
              </a:rPr>
              <a:t>5V V</a:t>
            </a:r>
            <a:r>
              <a:rPr lang="en-US" sz="900" baseline="-25000" dirty="0">
                <a:solidFill>
                  <a:srgbClr val="000000"/>
                </a:solidFill>
              </a:rPr>
              <a:t>CC</a:t>
            </a:r>
            <a:r>
              <a:rPr lang="en-US" sz="900" dirty="0">
                <a:solidFill>
                  <a:srgbClr val="000000"/>
                </a:solidFill>
              </a:rPr>
              <a:t> (RXD output 5V)</a:t>
            </a:r>
          </a:p>
          <a:p>
            <a:pPr marL="685800" lvl="1" indent="-228600" fontAlgn="auto">
              <a:lnSpc>
                <a:spcPct val="110000"/>
              </a:lnSpc>
              <a:spcBef>
                <a:spcPts val="0"/>
              </a:spcBef>
              <a:spcAft>
                <a:spcPts val="0"/>
              </a:spcAft>
              <a:buFontTx/>
              <a:buChar char="•"/>
            </a:pPr>
            <a:r>
              <a:rPr lang="en-US" sz="900" b="1" dirty="0">
                <a:solidFill>
                  <a:srgbClr val="000000"/>
                </a:solidFill>
              </a:rPr>
              <a:t>SN65HVD256: </a:t>
            </a:r>
            <a:r>
              <a:rPr lang="en-US" sz="900" dirty="0">
                <a:solidFill>
                  <a:srgbClr val="000000"/>
                </a:solidFill>
              </a:rPr>
              <a:t>5V V</a:t>
            </a:r>
            <a:r>
              <a:rPr lang="en-US" sz="900" baseline="-25000" dirty="0">
                <a:solidFill>
                  <a:srgbClr val="000000"/>
                </a:solidFill>
              </a:rPr>
              <a:t>CC</a:t>
            </a:r>
            <a:r>
              <a:rPr lang="en-US" sz="900" dirty="0">
                <a:solidFill>
                  <a:srgbClr val="000000"/>
                </a:solidFill>
              </a:rPr>
              <a:t> &amp; </a:t>
            </a:r>
            <a:r>
              <a:rPr lang="en-US" sz="900" dirty="0" smtClean="0">
                <a:solidFill>
                  <a:srgbClr val="000000"/>
                </a:solidFill>
              </a:rPr>
              <a:t>V</a:t>
            </a:r>
            <a:r>
              <a:rPr lang="en-US" sz="900" baseline="-25000" dirty="0" smtClean="0">
                <a:solidFill>
                  <a:srgbClr val="000000"/>
                </a:solidFill>
              </a:rPr>
              <a:t>RXD</a:t>
            </a:r>
            <a:r>
              <a:rPr lang="en-US" sz="900" dirty="0" smtClean="0">
                <a:solidFill>
                  <a:srgbClr val="000000"/>
                </a:solidFill>
              </a:rPr>
              <a:t> </a:t>
            </a:r>
            <a:r>
              <a:rPr lang="en-US" sz="900" dirty="0">
                <a:solidFill>
                  <a:srgbClr val="000000"/>
                </a:solidFill>
              </a:rPr>
              <a:t>from  </a:t>
            </a:r>
            <a:r>
              <a:rPr lang="en-US" sz="900" dirty="0" smtClean="0">
                <a:solidFill>
                  <a:srgbClr val="000000"/>
                </a:solidFill>
              </a:rPr>
              <a:t>2.8V </a:t>
            </a:r>
            <a:r>
              <a:rPr lang="en-US" sz="900" dirty="0">
                <a:solidFill>
                  <a:srgbClr val="000000"/>
                </a:solidFill>
              </a:rPr>
              <a:t>to </a:t>
            </a:r>
            <a:r>
              <a:rPr lang="en-US" sz="900" dirty="0" smtClean="0">
                <a:solidFill>
                  <a:srgbClr val="000000"/>
                </a:solidFill>
              </a:rPr>
              <a:t>5.5V</a:t>
            </a:r>
          </a:p>
          <a:p>
            <a:pPr marL="228600" indent="-228600" fontAlgn="auto">
              <a:lnSpc>
                <a:spcPct val="110000"/>
              </a:lnSpc>
              <a:spcBef>
                <a:spcPts val="0"/>
              </a:spcBef>
              <a:spcAft>
                <a:spcPts val="0"/>
              </a:spcAft>
              <a:buFontTx/>
              <a:buChar char="•"/>
            </a:pPr>
            <a:r>
              <a:rPr lang="en-US" sz="900" dirty="0" smtClean="0">
                <a:solidFill>
                  <a:srgbClr val="000000"/>
                </a:solidFill>
              </a:rPr>
              <a:t>Temperature Range</a:t>
            </a:r>
            <a:r>
              <a:rPr lang="en-US" sz="900" dirty="0">
                <a:solidFill>
                  <a:srgbClr val="000000"/>
                </a:solidFill>
              </a:rPr>
              <a:t>:  -</a:t>
            </a:r>
            <a:r>
              <a:rPr lang="en-US" sz="900" dirty="0" smtClean="0">
                <a:solidFill>
                  <a:srgbClr val="000000"/>
                </a:solidFill>
              </a:rPr>
              <a:t>40° </a:t>
            </a:r>
            <a:r>
              <a:rPr lang="en-US" sz="900" dirty="0">
                <a:solidFill>
                  <a:srgbClr val="000000"/>
                </a:solidFill>
              </a:rPr>
              <a:t>to +</a:t>
            </a:r>
            <a:r>
              <a:rPr lang="en-US" sz="900" dirty="0" smtClean="0">
                <a:solidFill>
                  <a:srgbClr val="000000"/>
                </a:solidFill>
              </a:rPr>
              <a:t>125°C</a:t>
            </a:r>
          </a:p>
          <a:p>
            <a:pPr marL="228600" indent="-228600" fontAlgn="auto">
              <a:lnSpc>
                <a:spcPct val="110000"/>
              </a:lnSpc>
              <a:spcBef>
                <a:spcPts val="0"/>
              </a:spcBef>
              <a:spcAft>
                <a:spcPts val="0"/>
              </a:spcAft>
              <a:buFontTx/>
              <a:buChar char="•"/>
            </a:pPr>
            <a:r>
              <a:rPr lang="en-US" sz="900" dirty="0" smtClean="0">
                <a:solidFill>
                  <a:srgbClr val="000000"/>
                </a:solidFill>
              </a:rPr>
              <a:t>Package: SOIC-8 (5mm x 6mm) </a:t>
            </a:r>
            <a:endParaRPr lang="en-US" sz="900" dirty="0">
              <a:solidFill>
                <a:srgbClr val="000000"/>
              </a:solidFill>
            </a:endParaRPr>
          </a:p>
          <a:p>
            <a:pPr marL="228600" indent="-228600" fontAlgn="auto">
              <a:lnSpc>
                <a:spcPct val="110000"/>
              </a:lnSpc>
              <a:spcBef>
                <a:spcPts val="0"/>
              </a:spcBef>
              <a:spcAft>
                <a:spcPts val="0"/>
              </a:spcAft>
              <a:buFontTx/>
              <a:buChar char="•"/>
            </a:pPr>
            <a:endParaRPr lang="en-US" sz="900" dirty="0" smtClean="0">
              <a:solidFill>
                <a:srgbClr val="000000"/>
              </a:solidFill>
            </a:endParaRPr>
          </a:p>
        </p:txBody>
      </p:sp>
      <p:sp>
        <p:nvSpPr>
          <p:cNvPr id="116" name="Rectangle 115"/>
          <p:cNvSpPr/>
          <p:nvPr/>
        </p:nvSpPr>
        <p:spPr>
          <a:xfrm>
            <a:off x="269875" y="3800475"/>
            <a:ext cx="4260851" cy="655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Industrial</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Transportation</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Construction</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Computing and Telecom</a:t>
            </a:r>
            <a:endParaRPr lang="en-US" sz="900" dirty="0">
              <a:solidFill>
                <a:srgbClr val="000000"/>
              </a:solidFill>
              <a:cs typeface="Arial" pitchFamily="34" charset="0"/>
            </a:endParaRPr>
          </a:p>
        </p:txBody>
      </p:sp>
      <p:sp>
        <p:nvSpPr>
          <p:cNvPr id="118" name="Rectangle 14"/>
          <p:cNvSpPr>
            <a:spLocks noChangeArrowheads="1"/>
          </p:cNvSpPr>
          <p:nvPr/>
        </p:nvSpPr>
        <p:spPr bwMode="auto">
          <a:xfrm>
            <a:off x="269875" y="68580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Features</a:t>
            </a:r>
          </a:p>
        </p:txBody>
      </p:sp>
      <p:sp>
        <p:nvSpPr>
          <p:cNvPr id="119" name="Rectangle 14"/>
          <p:cNvSpPr>
            <a:spLocks noChangeArrowheads="1"/>
          </p:cNvSpPr>
          <p:nvPr/>
        </p:nvSpPr>
        <p:spPr bwMode="auto">
          <a:xfrm>
            <a:off x="4572000" y="685800"/>
            <a:ext cx="4389438"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Benefits</a:t>
            </a:r>
          </a:p>
        </p:txBody>
      </p:sp>
      <p:sp>
        <p:nvSpPr>
          <p:cNvPr id="120" name="Title 1"/>
          <p:cNvSpPr>
            <a:spLocks noGrp="1"/>
          </p:cNvSpPr>
          <p:nvPr>
            <p:ph type="title"/>
          </p:nvPr>
        </p:nvSpPr>
        <p:spPr>
          <a:xfrm>
            <a:off x="269874" y="0"/>
            <a:ext cx="8874126" cy="740569"/>
          </a:xfrm>
        </p:spPr>
        <p:txBody>
          <a:bodyPr/>
          <a:lstStyle/>
          <a:p>
            <a:r>
              <a:rPr lang="en-US" sz="2400" dirty="0" smtClean="0"/>
              <a:t>SN65HVD255/256</a:t>
            </a:r>
            <a:r>
              <a:rPr lang="en-US" dirty="0" smtClean="0">
                <a:solidFill>
                  <a:srgbClr val="000000"/>
                </a:solidFill>
              </a:rPr>
              <a:t/>
            </a:r>
            <a:br>
              <a:rPr lang="en-US" dirty="0" smtClean="0">
                <a:solidFill>
                  <a:srgbClr val="000000"/>
                </a:solidFill>
              </a:rPr>
            </a:br>
            <a:r>
              <a:rPr lang="en-US" sz="1600" dirty="0" smtClean="0">
                <a:solidFill>
                  <a:srgbClr val="000000"/>
                </a:solidFill>
              </a:rPr>
              <a:t>5V </a:t>
            </a:r>
            <a:r>
              <a:rPr lang="en-US" sz="1600" dirty="0">
                <a:solidFill>
                  <a:srgbClr val="000000"/>
                </a:solidFill>
              </a:rPr>
              <a:t>“Turbo” CAN Transceivers</a:t>
            </a:r>
          </a:p>
        </p:txBody>
      </p:sp>
    </p:spTree>
    <p:extLst>
      <p:ext uri="{BB962C8B-B14F-4D97-AF65-F5344CB8AC3E}">
        <p14:creationId xmlns:p14="http://schemas.microsoft.com/office/powerpoint/2010/main" val="16997819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231775" y="54406"/>
            <a:ext cx="8458200" cy="520028"/>
          </a:xfrm>
        </p:spPr>
        <p:txBody>
          <a:bodyPr/>
          <a:lstStyle/>
          <a:p>
            <a:pPr eaLnBrk="1" hangingPunct="1"/>
            <a:r>
              <a:rPr lang="en-US" sz="2400" dirty="0" smtClean="0"/>
              <a:t>“Turbo CAN” Examples: R</a:t>
            </a:r>
            <a:r>
              <a:rPr lang="en-US" sz="2400" baseline="-25000" dirty="0" smtClean="0"/>
              <a:t>L</a:t>
            </a:r>
            <a:r>
              <a:rPr lang="en-US" sz="2400" dirty="0" smtClean="0"/>
              <a:t> = 120</a:t>
            </a:r>
            <a:r>
              <a:rPr lang="el-GR" sz="2400" dirty="0" smtClean="0">
                <a:cs typeface="Arial" pitchFamily="34" charset="0"/>
              </a:rPr>
              <a:t>Ω</a:t>
            </a:r>
            <a:r>
              <a:rPr lang="en-US" sz="2400" dirty="0" smtClean="0">
                <a:cs typeface="Arial" pitchFamily="34" charset="0"/>
              </a:rPr>
              <a:t> &amp; 1nF</a:t>
            </a:r>
            <a:endParaRPr lang="el-GR" sz="2400" dirty="0" smtClean="0">
              <a:cs typeface="Arial" pitchFamily="34" charset="0"/>
            </a:endParaRPr>
          </a:p>
        </p:txBody>
      </p:sp>
      <p:sp>
        <p:nvSpPr>
          <p:cNvPr id="26628" name="Text Box 5"/>
          <p:cNvSpPr txBox="1">
            <a:spLocks noChangeArrowheads="1"/>
          </p:cNvSpPr>
          <p:nvPr/>
        </p:nvSpPr>
        <p:spPr bwMode="auto">
          <a:xfrm>
            <a:off x="1438489" y="487204"/>
            <a:ext cx="1236236" cy="415498"/>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100" b="1" u="sng" dirty="0">
                <a:solidFill>
                  <a:srgbClr val="000000"/>
                </a:solidFill>
                <a:latin typeface="Arial"/>
              </a:rPr>
              <a:t>SN65HVD255</a:t>
            </a:r>
          </a:p>
          <a:p>
            <a:pPr algn="ctr" fontAlgn="auto">
              <a:spcBef>
                <a:spcPts val="0"/>
              </a:spcBef>
              <a:spcAft>
                <a:spcPts val="0"/>
              </a:spcAft>
            </a:pPr>
            <a:r>
              <a:rPr lang="en-US" sz="1000" dirty="0">
                <a:solidFill>
                  <a:srgbClr val="000000"/>
                </a:solidFill>
                <a:latin typeface="Arial"/>
              </a:rPr>
              <a:t>Loop time = 281ns</a:t>
            </a:r>
            <a:endParaRPr lang="en-US" sz="1000" b="1" u="sng" dirty="0">
              <a:solidFill>
                <a:srgbClr val="000000"/>
              </a:solidFill>
              <a:latin typeface="Arial"/>
            </a:endParaRPr>
          </a:p>
        </p:txBody>
      </p:sp>
      <p:sp>
        <p:nvSpPr>
          <p:cNvPr id="26629" name="Text Box 7"/>
          <p:cNvSpPr txBox="1">
            <a:spLocks noChangeArrowheads="1"/>
          </p:cNvSpPr>
          <p:nvPr/>
        </p:nvSpPr>
        <p:spPr bwMode="auto">
          <a:xfrm>
            <a:off x="6099389" y="402907"/>
            <a:ext cx="1236236" cy="415498"/>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100" b="1" u="sng" dirty="0">
                <a:solidFill>
                  <a:srgbClr val="000000"/>
                </a:solidFill>
                <a:latin typeface="Arial"/>
              </a:rPr>
              <a:t>Competitor A</a:t>
            </a:r>
          </a:p>
          <a:p>
            <a:pPr algn="ctr" fontAlgn="auto">
              <a:spcBef>
                <a:spcPts val="0"/>
              </a:spcBef>
              <a:spcAft>
                <a:spcPts val="0"/>
              </a:spcAft>
            </a:pPr>
            <a:r>
              <a:rPr lang="en-US" sz="1000" dirty="0">
                <a:solidFill>
                  <a:srgbClr val="000000"/>
                </a:solidFill>
                <a:latin typeface="Arial"/>
              </a:rPr>
              <a:t>Loop time = </a:t>
            </a:r>
            <a:r>
              <a:rPr lang="en-US" sz="1000" dirty="0">
                <a:solidFill>
                  <a:srgbClr val="DE0000"/>
                </a:solidFill>
                <a:latin typeface="Arial"/>
              </a:rPr>
              <a:t>315ns</a:t>
            </a:r>
            <a:endParaRPr lang="en-US" sz="1000" b="1" u="sng" dirty="0">
              <a:solidFill>
                <a:srgbClr val="DE0000"/>
              </a:solidFill>
              <a:latin typeface="Arial"/>
            </a:endParaRPr>
          </a:p>
        </p:txBody>
      </p:sp>
      <p:pic>
        <p:nvPicPr>
          <p:cNvPr id="26630" name="Picture 9" descr="HVD255_120r_1n"/>
          <p:cNvPicPr>
            <a:picLocks noChangeAspect="1" noChangeArrowheads="1"/>
          </p:cNvPicPr>
          <p:nvPr/>
        </p:nvPicPr>
        <p:blipFill>
          <a:blip r:embed="rId3" cstate="print"/>
          <a:srcRect/>
          <a:stretch>
            <a:fillRect/>
          </a:stretch>
        </p:blipFill>
        <p:spPr bwMode="auto">
          <a:xfrm>
            <a:off x="495301" y="870586"/>
            <a:ext cx="3025775" cy="1631156"/>
          </a:xfrm>
          <a:prstGeom prst="rect">
            <a:avLst/>
          </a:prstGeom>
          <a:noFill/>
          <a:ln w="9525">
            <a:noFill/>
            <a:miter lim="800000"/>
            <a:headEnd/>
            <a:tailEnd/>
          </a:ln>
        </p:spPr>
      </p:pic>
      <p:pic>
        <p:nvPicPr>
          <p:cNvPr id="26631" name="Picture 10" descr="AMIS30660__120r_1n"/>
          <p:cNvPicPr>
            <a:picLocks noChangeAspect="1" noChangeArrowheads="1"/>
          </p:cNvPicPr>
          <p:nvPr/>
        </p:nvPicPr>
        <p:blipFill>
          <a:blip r:embed="rId4" cstate="print"/>
          <a:srcRect/>
          <a:stretch>
            <a:fillRect/>
          </a:stretch>
        </p:blipFill>
        <p:spPr bwMode="auto">
          <a:xfrm>
            <a:off x="5154614" y="854393"/>
            <a:ext cx="3025775" cy="1631156"/>
          </a:xfrm>
          <a:prstGeom prst="rect">
            <a:avLst/>
          </a:prstGeom>
          <a:noFill/>
          <a:ln w="9525">
            <a:noFill/>
            <a:miter lim="800000"/>
            <a:headEnd/>
            <a:tailEnd/>
          </a:ln>
        </p:spPr>
      </p:pic>
      <p:sp>
        <p:nvSpPr>
          <p:cNvPr id="26632" name="Text Box 11"/>
          <p:cNvSpPr txBox="1">
            <a:spLocks noChangeArrowheads="1"/>
          </p:cNvSpPr>
          <p:nvPr/>
        </p:nvSpPr>
        <p:spPr bwMode="auto">
          <a:xfrm>
            <a:off x="1603589" y="2587229"/>
            <a:ext cx="1236236" cy="415498"/>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100" b="1" u="sng" dirty="0">
                <a:solidFill>
                  <a:srgbClr val="000000"/>
                </a:solidFill>
                <a:latin typeface="Arial"/>
              </a:rPr>
              <a:t>Competitor B</a:t>
            </a:r>
          </a:p>
          <a:p>
            <a:pPr algn="ctr" fontAlgn="auto">
              <a:spcBef>
                <a:spcPts val="0"/>
              </a:spcBef>
              <a:spcAft>
                <a:spcPts val="0"/>
              </a:spcAft>
            </a:pPr>
            <a:r>
              <a:rPr lang="en-US" sz="1000" dirty="0">
                <a:solidFill>
                  <a:srgbClr val="000000"/>
                </a:solidFill>
                <a:latin typeface="Arial"/>
              </a:rPr>
              <a:t>Loop time = </a:t>
            </a:r>
            <a:r>
              <a:rPr lang="en-US" sz="1000" dirty="0">
                <a:solidFill>
                  <a:srgbClr val="DE0000"/>
                </a:solidFill>
                <a:latin typeface="Arial"/>
              </a:rPr>
              <a:t>301ns</a:t>
            </a:r>
          </a:p>
        </p:txBody>
      </p:sp>
      <p:sp>
        <p:nvSpPr>
          <p:cNvPr id="26633" name="Text Box 12"/>
          <p:cNvSpPr txBox="1">
            <a:spLocks noChangeArrowheads="1"/>
          </p:cNvSpPr>
          <p:nvPr/>
        </p:nvSpPr>
        <p:spPr bwMode="auto">
          <a:xfrm>
            <a:off x="6053350" y="2597944"/>
            <a:ext cx="1236236" cy="415498"/>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100" b="1" u="sng" dirty="0">
                <a:solidFill>
                  <a:srgbClr val="000000"/>
                </a:solidFill>
                <a:latin typeface="Arial"/>
              </a:rPr>
              <a:t>Competitor C</a:t>
            </a:r>
          </a:p>
          <a:p>
            <a:pPr algn="ctr" fontAlgn="auto">
              <a:spcBef>
                <a:spcPts val="0"/>
              </a:spcBef>
              <a:spcAft>
                <a:spcPts val="0"/>
              </a:spcAft>
            </a:pPr>
            <a:r>
              <a:rPr lang="en-US" sz="1000" dirty="0">
                <a:solidFill>
                  <a:srgbClr val="000000"/>
                </a:solidFill>
                <a:latin typeface="Arial"/>
              </a:rPr>
              <a:t>Loop time = </a:t>
            </a:r>
            <a:r>
              <a:rPr lang="en-US" sz="1000" dirty="0">
                <a:solidFill>
                  <a:srgbClr val="DE0000"/>
                </a:solidFill>
                <a:latin typeface="Arial"/>
              </a:rPr>
              <a:t>318ns</a:t>
            </a:r>
            <a:endParaRPr lang="en-US" sz="1000" b="1" u="sng" dirty="0">
              <a:solidFill>
                <a:srgbClr val="DE0000"/>
              </a:solidFill>
              <a:latin typeface="Arial"/>
            </a:endParaRPr>
          </a:p>
        </p:txBody>
      </p:sp>
      <p:pic>
        <p:nvPicPr>
          <p:cNvPr id="26634" name="Picture 13" descr="TJA1051_120r_1n"/>
          <p:cNvPicPr>
            <a:picLocks noChangeAspect="1" noChangeArrowheads="1"/>
          </p:cNvPicPr>
          <p:nvPr/>
        </p:nvPicPr>
        <p:blipFill>
          <a:blip r:embed="rId5" cstate="print"/>
          <a:srcRect/>
          <a:stretch>
            <a:fillRect/>
          </a:stretch>
        </p:blipFill>
        <p:spPr bwMode="auto">
          <a:xfrm>
            <a:off x="615951" y="2957513"/>
            <a:ext cx="3025775" cy="1631156"/>
          </a:xfrm>
          <a:prstGeom prst="rect">
            <a:avLst/>
          </a:prstGeom>
          <a:noFill/>
          <a:ln w="9525">
            <a:noFill/>
            <a:miter lim="800000"/>
            <a:headEnd/>
            <a:tailEnd/>
          </a:ln>
        </p:spPr>
      </p:pic>
      <p:pic>
        <p:nvPicPr>
          <p:cNvPr id="26635" name="Picture 14" descr="TLE6250GV33_120r_1n"/>
          <p:cNvPicPr>
            <a:picLocks noChangeAspect="1" noChangeArrowheads="1"/>
          </p:cNvPicPr>
          <p:nvPr/>
        </p:nvPicPr>
        <p:blipFill>
          <a:blip r:embed="rId6" cstate="print"/>
          <a:srcRect/>
          <a:stretch>
            <a:fillRect/>
          </a:stretch>
        </p:blipFill>
        <p:spPr bwMode="auto">
          <a:xfrm>
            <a:off x="5121276" y="3002757"/>
            <a:ext cx="3025775" cy="1631156"/>
          </a:xfrm>
          <a:prstGeom prst="rect">
            <a:avLst/>
          </a:prstGeom>
          <a:noFill/>
          <a:ln w="9525">
            <a:noFill/>
            <a:miter lim="800000"/>
            <a:headEnd/>
            <a:tailEnd/>
          </a:ln>
        </p:spPr>
      </p:pic>
      <p:sp>
        <p:nvSpPr>
          <p:cNvPr id="26636" name="Line 16"/>
          <p:cNvSpPr>
            <a:spLocks noChangeShapeType="1"/>
          </p:cNvSpPr>
          <p:nvPr/>
        </p:nvSpPr>
        <p:spPr bwMode="auto">
          <a:xfrm flipH="1">
            <a:off x="2415380" y="1276350"/>
            <a:ext cx="1186657" cy="118110"/>
          </a:xfrm>
          <a:prstGeom prst="line">
            <a:avLst/>
          </a:prstGeom>
          <a:noFill/>
          <a:ln w="28575">
            <a:solidFill>
              <a:srgbClr val="00CC00"/>
            </a:solidFill>
            <a:round/>
            <a:headEnd/>
            <a:tailEnd type="triangle" w="med" len="med"/>
          </a:ln>
        </p:spPr>
        <p:txBody>
          <a:bodyPr/>
          <a:lstStyle/>
          <a:p>
            <a:pPr fontAlgn="auto">
              <a:spcBef>
                <a:spcPts val="0"/>
              </a:spcBef>
              <a:spcAft>
                <a:spcPts val="0"/>
              </a:spcAft>
            </a:pPr>
            <a:endParaRPr lang="en-US">
              <a:solidFill>
                <a:srgbClr val="000000"/>
              </a:solidFill>
              <a:latin typeface="Arial"/>
            </a:endParaRPr>
          </a:p>
        </p:txBody>
      </p:sp>
      <p:sp>
        <p:nvSpPr>
          <p:cNvPr id="26637" name="Oval 17"/>
          <p:cNvSpPr>
            <a:spLocks noChangeArrowheads="1"/>
          </p:cNvSpPr>
          <p:nvPr/>
        </p:nvSpPr>
        <p:spPr bwMode="auto">
          <a:xfrm>
            <a:off x="1600994" y="1218812"/>
            <a:ext cx="814388" cy="691487"/>
          </a:xfrm>
          <a:prstGeom prst="ellipse">
            <a:avLst/>
          </a:prstGeom>
          <a:noFill/>
          <a:ln w="28575">
            <a:solidFill>
              <a:srgbClr val="00CC00"/>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26638" name="Text Box 18"/>
          <p:cNvSpPr txBox="1">
            <a:spLocks noChangeArrowheads="1"/>
          </p:cNvSpPr>
          <p:nvPr/>
        </p:nvSpPr>
        <p:spPr bwMode="auto">
          <a:xfrm>
            <a:off x="3528220" y="908298"/>
            <a:ext cx="1509712" cy="923330"/>
          </a:xfrm>
          <a:prstGeom prst="rect">
            <a:avLst/>
          </a:prstGeom>
          <a:noFill/>
          <a:ln w="9525">
            <a:noFill/>
            <a:miter lim="800000"/>
            <a:headEnd/>
            <a:tailEnd/>
          </a:ln>
        </p:spPr>
        <p:txBody>
          <a:bodyPr>
            <a:spAutoFit/>
          </a:bodyPr>
          <a:lstStyle/>
          <a:p>
            <a:pPr fontAlgn="auto">
              <a:spcBef>
                <a:spcPts val="0"/>
              </a:spcBef>
              <a:spcAft>
                <a:spcPts val="0"/>
              </a:spcAft>
            </a:pPr>
            <a:r>
              <a:rPr lang="en-US" sz="900" b="1" dirty="0">
                <a:solidFill>
                  <a:srgbClr val="00CC00"/>
                </a:solidFill>
                <a:latin typeface="Arial"/>
              </a:rPr>
              <a:t>HVD255 “Turbo CAN”:</a:t>
            </a:r>
            <a:r>
              <a:rPr lang="en-US" sz="900" dirty="0">
                <a:solidFill>
                  <a:srgbClr val="00CC00"/>
                </a:solidFill>
                <a:latin typeface="Arial"/>
              </a:rPr>
              <a:t>  maintains CAN timing margin, waveforms even under non-standard and far less ideal bus conditions</a:t>
            </a:r>
          </a:p>
        </p:txBody>
      </p:sp>
    </p:spTree>
    <p:extLst>
      <p:ext uri="{BB962C8B-B14F-4D97-AF65-F5344CB8AC3E}">
        <p14:creationId xmlns:p14="http://schemas.microsoft.com/office/powerpoint/2010/main" val="1128368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5"/>
          <p:cNvSpPr>
            <a:spLocks noChangeArrowheads="1"/>
          </p:cNvSpPr>
          <p:nvPr/>
        </p:nvSpPr>
        <p:spPr bwMode="auto">
          <a:xfrm>
            <a:off x="6267450" y="3294281"/>
            <a:ext cx="1060450" cy="1357313"/>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endParaRPr lang="en-US" sz="1200">
              <a:solidFill>
                <a:srgbClr val="FFFF99"/>
              </a:solidFill>
              <a:latin typeface="Times New Roman" pitchFamily="18" charset="0"/>
            </a:endParaRPr>
          </a:p>
        </p:txBody>
      </p:sp>
      <p:sp>
        <p:nvSpPr>
          <p:cNvPr id="1032" name="Line 6"/>
          <p:cNvSpPr>
            <a:spLocks noChangeAspect="1" noChangeShapeType="1"/>
          </p:cNvSpPr>
          <p:nvPr/>
        </p:nvSpPr>
        <p:spPr bwMode="auto">
          <a:xfrm>
            <a:off x="6813550" y="3518119"/>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33" name="Text Box 7"/>
          <p:cNvSpPr txBox="1">
            <a:spLocks noChangeArrowheads="1"/>
          </p:cNvSpPr>
          <p:nvPr/>
        </p:nvSpPr>
        <p:spPr bwMode="auto">
          <a:xfrm>
            <a:off x="7523163" y="3202215"/>
            <a:ext cx="485069" cy="1516442"/>
          </a:xfrm>
          <a:prstGeom prst="rect">
            <a:avLst/>
          </a:prstGeom>
          <a:noFill/>
          <a:ln w="28575">
            <a:noFill/>
            <a:miter lim="800000"/>
            <a:headEnd/>
            <a:tailEnd/>
          </a:ln>
        </p:spPr>
        <p:txBody>
          <a:bodyPr wrap="none" lIns="0" tIns="46800" rIns="0" bIns="46800" anchor="ctr">
            <a:spAutoFit/>
          </a:bodyPr>
          <a:lstStyle/>
          <a:p>
            <a:pPr eaLnBrk="0" fontAlgn="auto" hangingPunct="0">
              <a:lnSpc>
                <a:spcPct val="110000"/>
              </a:lnSpc>
              <a:spcBef>
                <a:spcPts val="0"/>
              </a:spcBef>
              <a:spcAft>
                <a:spcPts val="0"/>
              </a:spcAft>
            </a:pPr>
            <a:r>
              <a:rPr lang="en-US" sz="1200" b="1">
                <a:solidFill>
                  <a:srgbClr val="000000"/>
                </a:solidFill>
                <a:latin typeface="Arial"/>
              </a:rPr>
              <a:t>S</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CANH</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CANL</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FAULT</a:t>
            </a:r>
            <a:endParaRPr lang="en-US" sz="1200" b="1" baseline="-25000">
              <a:solidFill>
                <a:srgbClr val="000000"/>
              </a:solidFill>
              <a:latin typeface="Arial"/>
            </a:endParaRPr>
          </a:p>
        </p:txBody>
      </p:sp>
      <p:sp>
        <p:nvSpPr>
          <p:cNvPr id="1034" name="Arc 8"/>
          <p:cNvSpPr>
            <a:spLocks noChangeAspect="1"/>
          </p:cNvSpPr>
          <p:nvPr/>
        </p:nvSpPr>
        <p:spPr bwMode="auto">
          <a:xfrm>
            <a:off x="6697663" y="3301425"/>
            <a:ext cx="119063" cy="79772"/>
          </a:xfrm>
          <a:custGeom>
            <a:avLst/>
            <a:gdLst>
              <a:gd name="T0" fmla="*/ 119063 w 21600"/>
              <a:gd name="T1" fmla="*/ 106362 h 21600"/>
              <a:gd name="T2" fmla="*/ 0 w 21600"/>
              <a:gd name="T3" fmla="*/ 0 h 21600"/>
              <a:gd name="T4" fmla="*/ 11906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35" name="Arc 9"/>
          <p:cNvSpPr>
            <a:spLocks noChangeAspect="1"/>
          </p:cNvSpPr>
          <p:nvPr/>
        </p:nvSpPr>
        <p:spPr bwMode="auto">
          <a:xfrm>
            <a:off x="6811962" y="3301425"/>
            <a:ext cx="122238" cy="79772"/>
          </a:xfrm>
          <a:custGeom>
            <a:avLst/>
            <a:gdLst>
              <a:gd name="T0" fmla="*/ 122238 w 21778"/>
              <a:gd name="T1" fmla="*/ 0 h 21600"/>
              <a:gd name="T2" fmla="*/ 0 w 21778"/>
              <a:gd name="T3" fmla="*/ 106357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36" name="Text Box 10"/>
          <p:cNvSpPr txBox="1">
            <a:spLocks noChangeArrowheads="1"/>
          </p:cNvSpPr>
          <p:nvPr/>
        </p:nvSpPr>
        <p:spPr bwMode="auto">
          <a:xfrm>
            <a:off x="5711633" y="3204497"/>
            <a:ext cx="341505" cy="1514261"/>
          </a:xfrm>
          <a:prstGeom prst="rect">
            <a:avLst/>
          </a:prstGeom>
          <a:noFill/>
          <a:ln w="28575">
            <a:noFill/>
            <a:miter lim="800000"/>
            <a:headEnd/>
            <a:tailEnd/>
          </a:ln>
        </p:spPr>
        <p:txBody>
          <a:bodyPr wrap="none" lIns="0" rIns="0" anchor="ctr">
            <a:spAutoFit/>
          </a:bodyPr>
          <a:lstStyle/>
          <a:p>
            <a:pPr algn="r" eaLnBrk="0" fontAlgn="auto" hangingPunct="0">
              <a:lnSpc>
                <a:spcPct val="110000"/>
              </a:lnSpc>
              <a:spcBef>
                <a:spcPts val="0"/>
              </a:spcBef>
              <a:spcAft>
                <a:spcPts val="0"/>
              </a:spcAft>
            </a:pPr>
            <a:r>
              <a:rPr lang="en-US" sz="1200" b="1">
                <a:solidFill>
                  <a:srgbClr val="000000"/>
                </a:solidFill>
                <a:latin typeface="Arial"/>
              </a:rPr>
              <a:t>TXD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GND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V</a:t>
            </a:r>
            <a:r>
              <a:rPr lang="en-US" sz="1200" b="1" baseline="-25000">
                <a:solidFill>
                  <a:srgbClr val="000000"/>
                </a:solidFill>
                <a:latin typeface="Arial"/>
              </a:rPr>
              <a:t>CC</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RXD</a:t>
            </a:r>
          </a:p>
        </p:txBody>
      </p:sp>
      <p:sp>
        <p:nvSpPr>
          <p:cNvPr id="1037" name="Rectangle 11"/>
          <p:cNvSpPr>
            <a:spLocks noChangeAspect="1" noChangeArrowheads="1"/>
          </p:cNvSpPr>
          <p:nvPr/>
        </p:nvSpPr>
        <p:spPr bwMode="auto">
          <a:xfrm flipV="1">
            <a:off x="7329488" y="3469302"/>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38" name="Rectangle 12"/>
          <p:cNvSpPr>
            <a:spLocks noChangeAspect="1" noChangeArrowheads="1"/>
          </p:cNvSpPr>
          <p:nvPr/>
        </p:nvSpPr>
        <p:spPr bwMode="auto">
          <a:xfrm flipV="1">
            <a:off x="7329488" y="3768150"/>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39" name="Rectangle 13"/>
          <p:cNvSpPr>
            <a:spLocks noChangeAspect="1" noChangeArrowheads="1"/>
          </p:cNvSpPr>
          <p:nvPr/>
        </p:nvSpPr>
        <p:spPr bwMode="auto">
          <a:xfrm flipV="1">
            <a:off x="7329488" y="4061044"/>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40" name="Rectangle 14"/>
          <p:cNvSpPr>
            <a:spLocks noChangeAspect="1" noChangeArrowheads="1"/>
          </p:cNvSpPr>
          <p:nvPr/>
        </p:nvSpPr>
        <p:spPr bwMode="auto">
          <a:xfrm flipV="1">
            <a:off x="7329488" y="436703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41" name="Line 15"/>
          <p:cNvSpPr>
            <a:spLocks noChangeAspect="1" noChangeShapeType="1"/>
          </p:cNvSpPr>
          <p:nvPr/>
        </p:nvSpPr>
        <p:spPr bwMode="auto">
          <a:xfrm flipH="1">
            <a:off x="6989763" y="3724097"/>
            <a:ext cx="7461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42" name="Line 16"/>
          <p:cNvSpPr>
            <a:spLocks noChangeAspect="1" noChangeShapeType="1"/>
          </p:cNvSpPr>
          <p:nvPr/>
        </p:nvSpPr>
        <p:spPr bwMode="auto">
          <a:xfrm flipH="1">
            <a:off x="6456363" y="3662184"/>
            <a:ext cx="18256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43" name="Line 17"/>
          <p:cNvSpPr>
            <a:spLocks noChangeAspect="1" noChangeShapeType="1"/>
          </p:cNvSpPr>
          <p:nvPr/>
        </p:nvSpPr>
        <p:spPr bwMode="auto">
          <a:xfrm flipH="1">
            <a:off x="6915150" y="3600272"/>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44" name="AutoShape 18"/>
          <p:cNvSpPr>
            <a:spLocks noChangeAspect="1" noChangeArrowheads="1"/>
          </p:cNvSpPr>
          <p:nvPr/>
        </p:nvSpPr>
        <p:spPr bwMode="auto">
          <a:xfrm rot="5400000" flipH="1">
            <a:off x="6634361" y="3526652"/>
            <a:ext cx="301228"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45" name="Oval 19"/>
          <p:cNvSpPr>
            <a:spLocks noChangeAspect="1" noChangeArrowheads="1"/>
          </p:cNvSpPr>
          <p:nvPr/>
        </p:nvSpPr>
        <p:spPr bwMode="auto">
          <a:xfrm>
            <a:off x="6915150" y="3691950"/>
            <a:ext cx="74612"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46" name="Line 20"/>
          <p:cNvSpPr>
            <a:spLocks noChangeAspect="1" noChangeShapeType="1"/>
          </p:cNvSpPr>
          <p:nvPr/>
        </p:nvSpPr>
        <p:spPr bwMode="auto">
          <a:xfrm flipH="1">
            <a:off x="6472238" y="3994369"/>
            <a:ext cx="15081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47" name="Line 21"/>
          <p:cNvSpPr>
            <a:spLocks noChangeAspect="1" noChangeShapeType="1"/>
          </p:cNvSpPr>
          <p:nvPr/>
        </p:nvSpPr>
        <p:spPr bwMode="auto">
          <a:xfrm flipH="1">
            <a:off x="6878637" y="3924122"/>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48" name="AutoShape 22"/>
          <p:cNvSpPr>
            <a:spLocks noChangeAspect="1" noChangeArrowheads="1"/>
          </p:cNvSpPr>
          <p:nvPr/>
        </p:nvSpPr>
        <p:spPr bwMode="auto">
          <a:xfrm rot="16180884" flipH="1">
            <a:off x="6609557" y="3846731"/>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1000" b="1">
              <a:solidFill>
                <a:srgbClr val="000000"/>
              </a:solidFill>
              <a:latin typeface="Arial"/>
            </a:endParaRPr>
          </a:p>
        </p:txBody>
      </p:sp>
      <p:sp>
        <p:nvSpPr>
          <p:cNvPr id="1049" name="Oval 23"/>
          <p:cNvSpPr>
            <a:spLocks noChangeAspect="1" noChangeArrowheads="1"/>
          </p:cNvSpPr>
          <p:nvPr/>
        </p:nvSpPr>
        <p:spPr bwMode="auto">
          <a:xfrm>
            <a:off x="6915150" y="4052709"/>
            <a:ext cx="74612"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50" name="Line 24"/>
          <p:cNvSpPr>
            <a:spLocks noChangeAspect="1" noChangeShapeType="1"/>
          </p:cNvSpPr>
          <p:nvPr/>
        </p:nvSpPr>
        <p:spPr bwMode="auto">
          <a:xfrm flipH="1">
            <a:off x="6811962" y="3516928"/>
            <a:ext cx="439738"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51" name="Line 25"/>
          <p:cNvSpPr>
            <a:spLocks noChangeAspect="1" noChangeShapeType="1"/>
          </p:cNvSpPr>
          <p:nvPr/>
        </p:nvSpPr>
        <p:spPr bwMode="auto">
          <a:xfrm>
            <a:off x="6353175" y="4419422"/>
            <a:ext cx="1206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52" name="Line 26"/>
          <p:cNvSpPr>
            <a:spLocks noChangeAspect="1" noChangeShapeType="1"/>
          </p:cNvSpPr>
          <p:nvPr/>
        </p:nvSpPr>
        <p:spPr bwMode="auto">
          <a:xfrm>
            <a:off x="6915150" y="3563363"/>
            <a:ext cx="0" cy="21074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53" name="Line 27"/>
          <p:cNvSpPr>
            <a:spLocks noChangeAspect="1" noChangeShapeType="1"/>
          </p:cNvSpPr>
          <p:nvPr/>
        </p:nvSpPr>
        <p:spPr bwMode="auto">
          <a:xfrm flipV="1">
            <a:off x="7059612" y="3720525"/>
            <a:ext cx="0" cy="3595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54" name="Line 28"/>
          <p:cNvSpPr>
            <a:spLocks noChangeAspect="1" noChangeShapeType="1"/>
          </p:cNvSpPr>
          <p:nvPr/>
        </p:nvSpPr>
        <p:spPr bwMode="auto">
          <a:xfrm flipV="1">
            <a:off x="6470650" y="4187250"/>
            <a:ext cx="0" cy="233363"/>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55" name="Line 29"/>
          <p:cNvSpPr>
            <a:spLocks noChangeAspect="1" noChangeShapeType="1"/>
          </p:cNvSpPr>
          <p:nvPr/>
        </p:nvSpPr>
        <p:spPr bwMode="auto">
          <a:xfrm flipV="1">
            <a:off x="6461125" y="3626465"/>
            <a:ext cx="0" cy="3810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56" name="Line 30"/>
          <p:cNvSpPr>
            <a:spLocks noChangeAspect="1" noChangeShapeType="1"/>
          </p:cNvSpPr>
          <p:nvPr/>
        </p:nvSpPr>
        <p:spPr bwMode="auto">
          <a:xfrm>
            <a:off x="6326187" y="3499069"/>
            <a:ext cx="139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57" name="Line 31"/>
          <p:cNvSpPr>
            <a:spLocks noChangeAspect="1" noChangeShapeType="1"/>
          </p:cNvSpPr>
          <p:nvPr/>
        </p:nvSpPr>
        <p:spPr bwMode="auto">
          <a:xfrm flipV="1">
            <a:off x="7134225" y="3595510"/>
            <a:ext cx="0" cy="32623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58" name="Line 32"/>
          <p:cNvSpPr>
            <a:spLocks noChangeAspect="1" noChangeShapeType="1"/>
          </p:cNvSpPr>
          <p:nvPr/>
        </p:nvSpPr>
        <p:spPr bwMode="auto">
          <a:xfrm flipH="1">
            <a:off x="6994525" y="4084856"/>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59" name="Rectangle 33"/>
          <p:cNvSpPr>
            <a:spLocks noChangeAspect="1" noChangeArrowheads="1"/>
          </p:cNvSpPr>
          <p:nvPr/>
        </p:nvSpPr>
        <p:spPr bwMode="auto">
          <a:xfrm flipV="1">
            <a:off x="6119813" y="3472875"/>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60" name="Rectangle 34"/>
          <p:cNvSpPr>
            <a:spLocks noChangeAspect="1" noChangeArrowheads="1"/>
          </p:cNvSpPr>
          <p:nvPr/>
        </p:nvSpPr>
        <p:spPr bwMode="auto">
          <a:xfrm flipV="1">
            <a:off x="6119813" y="377172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61" name="Rectangle 35"/>
          <p:cNvSpPr>
            <a:spLocks noChangeAspect="1" noChangeArrowheads="1"/>
          </p:cNvSpPr>
          <p:nvPr/>
        </p:nvSpPr>
        <p:spPr bwMode="auto">
          <a:xfrm flipV="1">
            <a:off x="6119813" y="4064616"/>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62" name="Rectangle 36"/>
          <p:cNvSpPr>
            <a:spLocks noChangeAspect="1" noChangeArrowheads="1"/>
          </p:cNvSpPr>
          <p:nvPr/>
        </p:nvSpPr>
        <p:spPr bwMode="auto">
          <a:xfrm flipV="1">
            <a:off x="6119813" y="4370606"/>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63" name="Text Box 37"/>
          <p:cNvSpPr txBox="1">
            <a:spLocks noChangeArrowheads="1"/>
          </p:cNvSpPr>
          <p:nvPr/>
        </p:nvSpPr>
        <p:spPr bwMode="auto">
          <a:xfrm>
            <a:off x="6240597" y="2952750"/>
            <a:ext cx="1146468" cy="276999"/>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200" b="1" dirty="0">
                <a:solidFill>
                  <a:srgbClr val="000000"/>
                </a:solidFill>
                <a:latin typeface="Arial"/>
              </a:rPr>
              <a:t>SN65HVD257</a:t>
            </a:r>
            <a:endParaRPr lang="en-US" sz="1400" b="1" dirty="0">
              <a:solidFill>
                <a:srgbClr val="000000"/>
              </a:solidFill>
              <a:latin typeface="Arial"/>
            </a:endParaRPr>
          </a:p>
        </p:txBody>
      </p:sp>
      <p:sp>
        <p:nvSpPr>
          <p:cNvPr id="1064" name="Oval 38"/>
          <p:cNvSpPr>
            <a:spLocks noChangeAspect="1" noChangeArrowheads="1"/>
          </p:cNvSpPr>
          <p:nvPr/>
        </p:nvSpPr>
        <p:spPr bwMode="auto">
          <a:xfrm>
            <a:off x="6573838" y="3632419"/>
            <a:ext cx="74613"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grpSp>
        <p:nvGrpSpPr>
          <p:cNvPr id="5" name="Group 4"/>
          <p:cNvGrpSpPr/>
          <p:nvPr/>
        </p:nvGrpSpPr>
        <p:grpSpPr>
          <a:xfrm>
            <a:off x="6684963" y="3634800"/>
            <a:ext cx="180975" cy="396478"/>
            <a:chOff x="6684963" y="3601641"/>
            <a:chExt cx="180975" cy="396478"/>
          </a:xfrm>
        </p:grpSpPr>
        <p:sp>
          <p:nvSpPr>
            <p:cNvPr id="1074" name="Rectangle 40"/>
            <p:cNvSpPr>
              <a:spLocks noChangeArrowheads="1"/>
            </p:cNvSpPr>
            <p:nvPr/>
          </p:nvSpPr>
          <p:spPr bwMode="auto">
            <a:xfrm>
              <a:off x="6724651" y="3601641"/>
              <a:ext cx="69850" cy="45244"/>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75" name="Line 41"/>
            <p:cNvSpPr>
              <a:spLocks noChangeShapeType="1"/>
            </p:cNvSpPr>
            <p:nvPr/>
          </p:nvSpPr>
          <p:spPr bwMode="auto">
            <a:xfrm flipH="1">
              <a:off x="6796088" y="3625454"/>
              <a:ext cx="3175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1076" name="Line 42"/>
            <p:cNvSpPr>
              <a:spLocks noChangeShapeType="1"/>
            </p:cNvSpPr>
            <p:nvPr/>
          </p:nvSpPr>
          <p:spPr bwMode="auto">
            <a:xfrm flipH="1">
              <a:off x="6684963" y="3625454"/>
              <a:ext cx="3175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1071" name="Rectangle 44"/>
            <p:cNvSpPr>
              <a:spLocks noChangeArrowheads="1"/>
            </p:cNvSpPr>
            <p:nvPr/>
          </p:nvSpPr>
          <p:spPr bwMode="auto">
            <a:xfrm>
              <a:off x="6786563" y="3905250"/>
              <a:ext cx="44450" cy="92869"/>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72" name="Line 45"/>
            <p:cNvSpPr>
              <a:spLocks noChangeShapeType="1"/>
            </p:cNvSpPr>
            <p:nvPr/>
          </p:nvSpPr>
          <p:spPr bwMode="auto">
            <a:xfrm flipH="1">
              <a:off x="6834188" y="3905250"/>
              <a:ext cx="3175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1073" name="Line 46"/>
            <p:cNvSpPr>
              <a:spLocks noChangeShapeType="1"/>
            </p:cNvSpPr>
            <p:nvPr/>
          </p:nvSpPr>
          <p:spPr bwMode="auto">
            <a:xfrm flipH="1">
              <a:off x="6748463" y="3998119"/>
              <a:ext cx="3175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graphicFrame>
        <p:nvGraphicFramePr>
          <p:cNvPr id="1026" name="Object 47"/>
          <p:cNvGraphicFramePr>
            <a:graphicFrameLocks noGrp="1" noChangeAspect="1"/>
          </p:cNvGraphicFramePr>
          <p:nvPr>
            <p:ph idx="1"/>
            <p:extLst>
              <p:ext uri="{D42A27DB-BD31-4B8C-83A1-F6EECF244321}">
                <p14:modId xmlns:p14="http://schemas.microsoft.com/office/powerpoint/2010/main" val="2347252644"/>
              </p:ext>
            </p:extLst>
          </p:nvPr>
        </p:nvGraphicFramePr>
        <p:xfrm>
          <a:off x="6542088" y="4392038"/>
          <a:ext cx="739775" cy="186928"/>
        </p:xfrm>
        <a:graphic>
          <a:graphicData uri="http://schemas.openxmlformats.org/presentationml/2006/ole">
            <mc:AlternateContent xmlns:mc="http://schemas.openxmlformats.org/markup-compatibility/2006">
              <mc:Choice xmlns:v="urn:schemas-microsoft-com:vml" Requires="v">
                <p:oleObj spid="_x0000_s2052" name="Visio" r:id="rId5" imgW="1012317" imgH="341757" progId="Visio.Drawing.11">
                  <p:embed/>
                </p:oleObj>
              </mc:Choice>
              <mc:Fallback>
                <p:oleObj name="Visio" r:id="rId5" imgW="1012317" imgH="341757" progId="Visio.Drawing.11">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2088" y="4392038"/>
                        <a:ext cx="739775" cy="18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1067" name="Rectangle 48"/>
          <p:cNvSpPr>
            <a:spLocks noChangeArrowheads="1"/>
          </p:cNvSpPr>
          <p:nvPr/>
        </p:nvSpPr>
        <p:spPr bwMode="auto">
          <a:xfrm>
            <a:off x="6329363" y="4106288"/>
            <a:ext cx="303213" cy="77390"/>
          </a:xfrm>
          <a:prstGeom prst="rect">
            <a:avLst/>
          </a:prstGeom>
          <a:noFill/>
          <a:ln w="9525">
            <a:solidFill>
              <a:schemeClr val="tx1"/>
            </a:solidFill>
            <a:miter lim="800000"/>
            <a:headEnd/>
            <a:tailEnd/>
          </a:ln>
        </p:spPr>
        <p:txBody>
          <a:bodyPr wrap="none" anchor="ctr"/>
          <a:lstStyle/>
          <a:p>
            <a:pPr algn="ctr" fontAlgn="auto">
              <a:spcBef>
                <a:spcPts val="0"/>
              </a:spcBef>
              <a:spcAft>
                <a:spcPts val="0"/>
              </a:spcAft>
            </a:pPr>
            <a:r>
              <a:rPr lang="en-US" sz="800" dirty="0">
                <a:solidFill>
                  <a:srgbClr val="000000"/>
                </a:solidFill>
                <a:latin typeface="Arial"/>
              </a:rPr>
              <a:t>DTO</a:t>
            </a:r>
          </a:p>
        </p:txBody>
      </p:sp>
      <p:sp>
        <p:nvSpPr>
          <p:cNvPr id="1068" name="Line 49"/>
          <p:cNvSpPr>
            <a:spLocks noChangeAspect="1" noChangeShapeType="1"/>
          </p:cNvSpPr>
          <p:nvPr/>
        </p:nvSpPr>
        <p:spPr bwMode="auto">
          <a:xfrm flipV="1">
            <a:off x="6470650" y="3991988"/>
            <a:ext cx="0" cy="11191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69" name="Rectangle 50"/>
          <p:cNvSpPr>
            <a:spLocks noChangeArrowheads="1"/>
          </p:cNvSpPr>
          <p:nvPr/>
        </p:nvSpPr>
        <p:spPr bwMode="auto">
          <a:xfrm>
            <a:off x="6342062" y="3544313"/>
            <a:ext cx="242888" cy="77390"/>
          </a:xfrm>
          <a:prstGeom prst="rect">
            <a:avLst/>
          </a:prstGeom>
          <a:noFill/>
          <a:ln w="9525">
            <a:solidFill>
              <a:schemeClr val="tx1"/>
            </a:solidFill>
            <a:miter lim="800000"/>
            <a:headEnd/>
            <a:tailEnd/>
          </a:ln>
        </p:spPr>
        <p:txBody>
          <a:bodyPr wrap="none" anchor="ctr"/>
          <a:lstStyle/>
          <a:p>
            <a:pPr algn="ctr" fontAlgn="auto">
              <a:spcBef>
                <a:spcPts val="0"/>
              </a:spcBef>
              <a:spcAft>
                <a:spcPts val="0"/>
              </a:spcAft>
            </a:pPr>
            <a:r>
              <a:rPr lang="en-US" sz="800">
                <a:solidFill>
                  <a:srgbClr val="000000"/>
                </a:solidFill>
                <a:latin typeface="Arial"/>
              </a:rPr>
              <a:t>DTO</a:t>
            </a:r>
          </a:p>
        </p:txBody>
      </p:sp>
      <p:sp>
        <p:nvSpPr>
          <p:cNvPr id="1070" name="Line 51"/>
          <p:cNvSpPr>
            <a:spLocks noChangeAspect="1" noChangeShapeType="1"/>
          </p:cNvSpPr>
          <p:nvPr/>
        </p:nvSpPr>
        <p:spPr bwMode="auto">
          <a:xfrm flipV="1">
            <a:off x="6461125" y="3500259"/>
            <a:ext cx="0" cy="3810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60" name="Rectangle 59"/>
          <p:cNvSpPr/>
          <p:nvPr/>
        </p:nvSpPr>
        <p:spPr>
          <a:xfrm>
            <a:off x="4572000" y="1076325"/>
            <a:ext cx="4389438" cy="1914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marL="228600" indent="-228600" fontAlgn="auto">
              <a:spcBef>
                <a:spcPts val="0"/>
              </a:spcBef>
              <a:spcAft>
                <a:spcPts val="0"/>
              </a:spcAft>
              <a:buFontTx/>
              <a:buChar char="•"/>
            </a:pPr>
            <a:endParaRPr lang="en-US" sz="1200" dirty="0" smtClean="0">
              <a:solidFill>
                <a:srgbClr val="000000"/>
              </a:solidFill>
            </a:endParaRPr>
          </a:p>
          <a:p>
            <a:pPr marL="228600" indent="-228600" fontAlgn="auto">
              <a:lnSpc>
                <a:spcPct val="120000"/>
              </a:lnSpc>
              <a:spcBef>
                <a:spcPts val="0"/>
              </a:spcBef>
              <a:spcAft>
                <a:spcPts val="0"/>
              </a:spcAft>
              <a:buFontTx/>
              <a:buChar char="•"/>
            </a:pPr>
            <a:r>
              <a:rPr lang="en-US" sz="1000" dirty="0" smtClean="0">
                <a:solidFill>
                  <a:srgbClr val="000000"/>
                </a:solidFill>
              </a:rPr>
              <a:t>Compliant </a:t>
            </a:r>
            <a:r>
              <a:rPr lang="en-US" sz="1000" dirty="0">
                <a:solidFill>
                  <a:srgbClr val="000000"/>
                </a:solidFill>
              </a:rPr>
              <a:t>with CAN </a:t>
            </a:r>
            <a:r>
              <a:rPr lang="en-US" sz="1000" dirty="0" smtClean="0">
                <a:solidFill>
                  <a:srgbClr val="000000"/>
                </a:solidFill>
              </a:rPr>
              <a:t>physical layer standard</a:t>
            </a:r>
            <a:endParaRPr lang="en-US" sz="1000" dirty="0">
              <a:solidFill>
                <a:srgbClr val="000000"/>
              </a:solidFill>
            </a:endParaRPr>
          </a:p>
          <a:p>
            <a:pPr marL="228600" indent="-228600" fontAlgn="auto">
              <a:lnSpc>
                <a:spcPct val="120000"/>
              </a:lnSpc>
              <a:spcBef>
                <a:spcPts val="0"/>
              </a:spcBef>
              <a:spcAft>
                <a:spcPts val="0"/>
              </a:spcAft>
              <a:buFontTx/>
              <a:buChar char="•"/>
            </a:pPr>
            <a:r>
              <a:rPr lang="en-US" sz="1000" dirty="0">
                <a:solidFill>
                  <a:srgbClr val="DE0000"/>
                </a:solidFill>
              </a:rPr>
              <a:t>“Turbo” CAN</a:t>
            </a:r>
            <a:r>
              <a:rPr lang="en-US" sz="1000" dirty="0">
                <a:solidFill>
                  <a:srgbClr val="000000"/>
                </a:solidFill>
              </a:rPr>
              <a:t>: high data rates in long &amp; loaded CAN Networks – adds timing margin for CAN systems</a:t>
            </a:r>
          </a:p>
          <a:p>
            <a:pPr marL="228600" indent="-228600" fontAlgn="auto">
              <a:lnSpc>
                <a:spcPct val="120000"/>
              </a:lnSpc>
              <a:spcBef>
                <a:spcPts val="0"/>
              </a:spcBef>
              <a:spcAft>
                <a:spcPts val="0"/>
              </a:spcAft>
              <a:buFontTx/>
              <a:buChar char="•"/>
            </a:pPr>
            <a:r>
              <a:rPr lang="en-US" sz="1000" dirty="0" smtClean="0">
                <a:solidFill>
                  <a:srgbClr val="000000"/>
                </a:solidFill>
              </a:rPr>
              <a:t>Extensive </a:t>
            </a:r>
            <a:r>
              <a:rPr lang="en-US" sz="1000" dirty="0">
                <a:solidFill>
                  <a:srgbClr val="000000"/>
                </a:solidFill>
              </a:rPr>
              <a:t>system fault protections in transceiver</a:t>
            </a:r>
          </a:p>
          <a:p>
            <a:pPr marL="685800" lvl="1" indent="-228600" fontAlgn="auto">
              <a:lnSpc>
                <a:spcPct val="120000"/>
              </a:lnSpc>
              <a:spcBef>
                <a:spcPts val="0"/>
              </a:spcBef>
              <a:spcAft>
                <a:spcPts val="0"/>
              </a:spcAft>
              <a:buFontTx/>
              <a:buChar char="•"/>
            </a:pPr>
            <a:r>
              <a:rPr lang="en-US" sz="1000" dirty="0">
                <a:solidFill>
                  <a:srgbClr val="DE0000"/>
                </a:solidFill>
              </a:rPr>
              <a:t>TXD </a:t>
            </a:r>
            <a:r>
              <a:rPr lang="en-US" sz="1000" b="1" dirty="0" smtClean="0">
                <a:solidFill>
                  <a:srgbClr val="DE0000"/>
                </a:solidFill>
              </a:rPr>
              <a:t>and RXD </a:t>
            </a:r>
            <a:r>
              <a:rPr lang="en-US" sz="1000" dirty="0" smtClean="0">
                <a:solidFill>
                  <a:srgbClr val="DE0000"/>
                </a:solidFill>
              </a:rPr>
              <a:t>Dominant Time-out Protection</a:t>
            </a:r>
          </a:p>
          <a:p>
            <a:pPr marL="685800" lvl="1" indent="-228600" fontAlgn="auto">
              <a:lnSpc>
                <a:spcPct val="120000"/>
              </a:lnSpc>
              <a:spcBef>
                <a:spcPts val="0"/>
              </a:spcBef>
              <a:spcAft>
                <a:spcPts val="0"/>
              </a:spcAft>
              <a:buFontTx/>
              <a:buChar char="•"/>
            </a:pPr>
            <a:r>
              <a:rPr lang="en-US" sz="1000" dirty="0" smtClean="0">
                <a:solidFill>
                  <a:srgbClr val="000000"/>
                </a:solidFill>
              </a:rPr>
              <a:t>Unpowered </a:t>
            </a:r>
            <a:r>
              <a:rPr lang="en-US" sz="1000" dirty="0">
                <a:solidFill>
                  <a:srgbClr val="000000"/>
                </a:solidFill>
              </a:rPr>
              <a:t>device doesn’t load network or other system </a:t>
            </a:r>
            <a:r>
              <a:rPr lang="en-US" sz="1000" dirty="0" smtClean="0">
                <a:solidFill>
                  <a:srgbClr val="000000"/>
                </a:solidFill>
              </a:rPr>
              <a:t>components</a:t>
            </a:r>
          </a:p>
          <a:p>
            <a:pPr marL="685800" lvl="1" indent="-228600" fontAlgn="auto">
              <a:lnSpc>
                <a:spcPct val="120000"/>
              </a:lnSpc>
              <a:spcBef>
                <a:spcPts val="0"/>
              </a:spcBef>
              <a:spcAft>
                <a:spcPts val="0"/>
              </a:spcAft>
              <a:buFontTx/>
              <a:buChar char="•"/>
            </a:pPr>
            <a:r>
              <a:rPr lang="en-US" sz="1000" dirty="0">
                <a:solidFill>
                  <a:srgbClr val="000000"/>
                </a:solidFill>
              </a:rPr>
              <a:t>Failsafe biasing for floating input </a:t>
            </a:r>
            <a:r>
              <a:rPr lang="en-US" sz="1000" dirty="0" smtClean="0">
                <a:solidFill>
                  <a:srgbClr val="000000"/>
                </a:solidFill>
              </a:rPr>
              <a:t>pins</a:t>
            </a:r>
            <a:endParaRPr lang="en-US" sz="1000" dirty="0">
              <a:solidFill>
                <a:srgbClr val="DE0000"/>
              </a:solidFill>
            </a:endParaRPr>
          </a:p>
          <a:p>
            <a:pPr marL="228600" indent="-228600" fontAlgn="auto">
              <a:lnSpc>
                <a:spcPct val="120000"/>
              </a:lnSpc>
              <a:spcBef>
                <a:spcPts val="0"/>
              </a:spcBef>
              <a:spcAft>
                <a:spcPts val="0"/>
              </a:spcAft>
              <a:buFontTx/>
              <a:buChar char="•"/>
            </a:pPr>
            <a:r>
              <a:rPr lang="en-US" sz="1000" dirty="0" smtClean="0">
                <a:solidFill>
                  <a:srgbClr val="000000"/>
                </a:solidFill>
              </a:rPr>
              <a:t>FAULT </a:t>
            </a:r>
            <a:r>
              <a:rPr lang="en-US" sz="1000" dirty="0">
                <a:solidFill>
                  <a:srgbClr val="000000"/>
                </a:solidFill>
              </a:rPr>
              <a:t>output for use in redundant &amp; multi-topology CAN networks</a:t>
            </a:r>
          </a:p>
          <a:p>
            <a:pPr marL="228600" indent="-228600" fontAlgn="auto">
              <a:lnSpc>
                <a:spcPct val="120000"/>
              </a:lnSpc>
              <a:spcBef>
                <a:spcPts val="0"/>
              </a:spcBef>
              <a:spcAft>
                <a:spcPts val="0"/>
              </a:spcAft>
              <a:buFontTx/>
              <a:buChar char="•"/>
            </a:pPr>
            <a:r>
              <a:rPr lang="en-US" sz="1000" dirty="0" smtClean="0">
                <a:solidFill>
                  <a:srgbClr val="000000"/>
                </a:solidFill>
              </a:rPr>
              <a:t>Footprint </a:t>
            </a:r>
            <a:r>
              <a:rPr lang="en-US" sz="1000" dirty="0">
                <a:solidFill>
                  <a:srgbClr val="000000"/>
                </a:solidFill>
              </a:rPr>
              <a:t>Replacement to PCA82C250 / 251, TJA1050 / 1051, </a:t>
            </a:r>
            <a:r>
              <a:rPr lang="en-US" sz="1000" dirty="0" smtClean="0">
                <a:solidFill>
                  <a:srgbClr val="000000"/>
                </a:solidFill>
              </a:rPr>
              <a:t>SN65HVD251</a:t>
            </a:r>
            <a:endParaRPr lang="en-US" sz="1000" dirty="0">
              <a:solidFill>
                <a:srgbClr val="000000"/>
              </a:solidFill>
            </a:endParaRPr>
          </a:p>
        </p:txBody>
      </p:sp>
      <p:sp>
        <p:nvSpPr>
          <p:cNvPr id="61" name="Rectangle 60"/>
          <p:cNvSpPr/>
          <p:nvPr/>
        </p:nvSpPr>
        <p:spPr>
          <a:xfrm>
            <a:off x="269875" y="1076323"/>
            <a:ext cx="4260850" cy="2562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228600" indent="-228600" fontAlgn="auto">
              <a:lnSpc>
                <a:spcPct val="120000"/>
              </a:lnSpc>
              <a:spcBef>
                <a:spcPts val="0"/>
              </a:spcBef>
              <a:spcAft>
                <a:spcPts val="0"/>
              </a:spcAft>
              <a:buFontTx/>
              <a:buChar char="•"/>
            </a:pPr>
            <a:r>
              <a:rPr lang="en-US" sz="900" dirty="0" smtClean="0">
                <a:solidFill>
                  <a:srgbClr val="000000"/>
                </a:solidFill>
              </a:rPr>
              <a:t>ISO </a:t>
            </a:r>
            <a:r>
              <a:rPr lang="en-US" sz="900" dirty="0">
                <a:solidFill>
                  <a:srgbClr val="000000"/>
                </a:solidFill>
              </a:rPr>
              <a:t>11898-2 </a:t>
            </a:r>
            <a:r>
              <a:rPr lang="en-US" sz="900" dirty="0" smtClean="0">
                <a:solidFill>
                  <a:srgbClr val="000000"/>
                </a:solidFill>
              </a:rPr>
              <a:t>Compliant</a:t>
            </a:r>
            <a:endParaRPr lang="en-US" sz="900" dirty="0">
              <a:solidFill>
                <a:srgbClr val="000000"/>
              </a:solidFill>
            </a:endParaRPr>
          </a:p>
          <a:p>
            <a:pPr marL="228600" indent="-228600" fontAlgn="auto">
              <a:lnSpc>
                <a:spcPct val="120000"/>
              </a:lnSpc>
              <a:spcBef>
                <a:spcPts val="0"/>
              </a:spcBef>
              <a:spcAft>
                <a:spcPts val="0"/>
              </a:spcAft>
              <a:buFontTx/>
              <a:buChar char="•"/>
            </a:pPr>
            <a:r>
              <a:rPr lang="en-US" sz="900" dirty="0" smtClean="0">
                <a:solidFill>
                  <a:srgbClr val="000000"/>
                </a:solidFill>
              </a:rPr>
              <a:t>“</a:t>
            </a:r>
            <a:r>
              <a:rPr lang="en-US" sz="900" dirty="0">
                <a:solidFill>
                  <a:srgbClr val="000000"/>
                </a:solidFill>
              </a:rPr>
              <a:t>Turbo” </a:t>
            </a:r>
            <a:r>
              <a:rPr lang="en-US" sz="900" dirty="0" smtClean="0">
                <a:solidFill>
                  <a:srgbClr val="000000"/>
                </a:solidFill>
              </a:rPr>
              <a:t>CAN:</a:t>
            </a:r>
          </a:p>
          <a:p>
            <a:pPr marL="685800" lvl="1" indent="-228600" fontAlgn="auto">
              <a:lnSpc>
                <a:spcPct val="120000"/>
              </a:lnSpc>
              <a:spcBef>
                <a:spcPts val="0"/>
              </a:spcBef>
              <a:spcAft>
                <a:spcPts val="0"/>
              </a:spcAft>
              <a:buFontTx/>
              <a:buChar char="•"/>
            </a:pPr>
            <a:r>
              <a:rPr lang="en-US" sz="900" dirty="0">
                <a:solidFill>
                  <a:srgbClr val="000000"/>
                </a:solidFill>
              </a:rPr>
              <a:t>Signaling </a:t>
            </a:r>
            <a:r>
              <a:rPr lang="en-US" sz="900" dirty="0" smtClean="0">
                <a:solidFill>
                  <a:srgbClr val="000000"/>
                </a:solidFill>
              </a:rPr>
              <a:t>Rates: </a:t>
            </a:r>
            <a:r>
              <a:rPr lang="en-US" sz="900" b="1" dirty="0" smtClean="0">
                <a:solidFill>
                  <a:srgbClr val="000000"/>
                </a:solidFill>
              </a:rPr>
              <a:t>9.4Kbps to 1Mbps</a:t>
            </a:r>
            <a:endParaRPr lang="en-US" sz="900" dirty="0">
              <a:solidFill>
                <a:srgbClr val="000000"/>
              </a:solidFill>
            </a:endParaRPr>
          </a:p>
          <a:p>
            <a:pPr marL="685800" lvl="1" indent="-228600" fontAlgn="auto">
              <a:lnSpc>
                <a:spcPct val="120000"/>
              </a:lnSpc>
              <a:spcBef>
                <a:spcPts val="0"/>
              </a:spcBef>
              <a:spcAft>
                <a:spcPts val="0"/>
              </a:spcAft>
              <a:buFontTx/>
              <a:buChar char="•"/>
            </a:pPr>
            <a:r>
              <a:rPr lang="en-US" sz="900" dirty="0" smtClean="0">
                <a:solidFill>
                  <a:srgbClr val="000000"/>
                </a:solidFill>
              </a:rPr>
              <a:t>Short Propagation Delay Time (40ns Typical)</a:t>
            </a:r>
          </a:p>
          <a:p>
            <a:pPr marL="685800" lvl="1" indent="-228600" fontAlgn="auto">
              <a:lnSpc>
                <a:spcPct val="120000"/>
              </a:lnSpc>
              <a:spcBef>
                <a:spcPts val="0"/>
              </a:spcBef>
              <a:spcAft>
                <a:spcPts val="0"/>
              </a:spcAft>
              <a:buFontTx/>
              <a:buChar char="•"/>
            </a:pPr>
            <a:r>
              <a:rPr lang="en-US" sz="900" dirty="0" smtClean="0">
                <a:solidFill>
                  <a:srgbClr val="000000"/>
                </a:solidFill>
              </a:rPr>
              <a:t>Fast </a:t>
            </a:r>
            <a:r>
              <a:rPr lang="en-US" sz="900" dirty="0">
                <a:solidFill>
                  <a:srgbClr val="000000"/>
                </a:solidFill>
              </a:rPr>
              <a:t>Loop Time </a:t>
            </a:r>
            <a:r>
              <a:rPr lang="en-US" sz="900" dirty="0" smtClean="0">
                <a:solidFill>
                  <a:srgbClr val="000000"/>
                </a:solidFill>
              </a:rPr>
              <a:t>(&lt;150ns)</a:t>
            </a:r>
          </a:p>
          <a:p>
            <a:pPr marL="228600" lvl="1" indent="-228600" fontAlgn="auto">
              <a:lnSpc>
                <a:spcPct val="120000"/>
              </a:lnSpc>
              <a:spcBef>
                <a:spcPts val="0"/>
              </a:spcBef>
              <a:spcAft>
                <a:spcPts val="0"/>
              </a:spcAft>
              <a:buFontTx/>
              <a:buChar char="•"/>
            </a:pPr>
            <a:r>
              <a:rPr lang="en-US" sz="900" dirty="0">
                <a:solidFill>
                  <a:srgbClr val="000000"/>
                </a:solidFill>
              </a:rPr>
              <a:t>Ideal Passive – High impedance I/Os when unpowered</a:t>
            </a:r>
          </a:p>
          <a:p>
            <a:pPr marL="228600" indent="-228600" fontAlgn="auto">
              <a:lnSpc>
                <a:spcPct val="120000"/>
              </a:lnSpc>
              <a:spcBef>
                <a:spcPts val="0"/>
              </a:spcBef>
              <a:spcAft>
                <a:spcPts val="0"/>
              </a:spcAft>
              <a:buFontTx/>
              <a:buChar char="•"/>
            </a:pPr>
            <a:r>
              <a:rPr lang="en-US" sz="900" dirty="0">
                <a:solidFill>
                  <a:srgbClr val="000000"/>
                </a:solidFill>
              </a:rPr>
              <a:t>Common-Mode Range: -2 to 7V</a:t>
            </a:r>
            <a:endParaRPr lang="en-US" sz="900" dirty="0" smtClean="0">
              <a:solidFill>
                <a:srgbClr val="000000"/>
              </a:solidFill>
            </a:endParaRPr>
          </a:p>
          <a:p>
            <a:pPr marL="228600" indent="-228600" fontAlgn="auto">
              <a:lnSpc>
                <a:spcPct val="120000"/>
              </a:lnSpc>
              <a:spcBef>
                <a:spcPts val="0"/>
              </a:spcBef>
              <a:spcAft>
                <a:spcPts val="0"/>
              </a:spcAft>
              <a:buFontTx/>
              <a:buChar char="•"/>
            </a:pPr>
            <a:r>
              <a:rPr lang="en-US" sz="900" dirty="0" smtClean="0">
                <a:solidFill>
                  <a:srgbClr val="000000"/>
                </a:solidFill>
              </a:rPr>
              <a:t>Protection Features:</a:t>
            </a:r>
            <a:endParaRPr lang="en-US" sz="900" dirty="0">
              <a:solidFill>
                <a:srgbClr val="000000"/>
              </a:solidFill>
            </a:endParaRPr>
          </a:p>
          <a:p>
            <a:pPr marL="685800" lvl="1" indent="-228600" fontAlgn="auto">
              <a:lnSpc>
                <a:spcPct val="120000"/>
              </a:lnSpc>
              <a:spcBef>
                <a:spcPts val="0"/>
              </a:spcBef>
              <a:spcAft>
                <a:spcPts val="0"/>
              </a:spcAft>
              <a:buFontTx/>
              <a:buChar char="•"/>
            </a:pPr>
            <a:r>
              <a:rPr lang="en-US" sz="900" dirty="0" smtClean="0">
                <a:solidFill>
                  <a:srgbClr val="000000"/>
                </a:solidFill>
              </a:rPr>
              <a:t>-</a:t>
            </a:r>
            <a:r>
              <a:rPr lang="en-US" sz="900" dirty="0">
                <a:solidFill>
                  <a:srgbClr val="000000"/>
                </a:solidFill>
              </a:rPr>
              <a:t>27V to +</a:t>
            </a:r>
            <a:r>
              <a:rPr lang="en-US" sz="900" dirty="0" smtClean="0">
                <a:solidFill>
                  <a:srgbClr val="000000"/>
                </a:solidFill>
              </a:rPr>
              <a:t>40V Bus-Fault Protection</a:t>
            </a:r>
          </a:p>
          <a:p>
            <a:pPr marL="685800" lvl="1" indent="-228600" fontAlgn="auto">
              <a:lnSpc>
                <a:spcPct val="120000"/>
              </a:lnSpc>
              <a:spcBef>
                <a:spcPts val="0"/>
              </a:spcBef>
              <a:spcAft>
                <a:spcPts val="0"/>
              </a:spcAft>
              <a:buFontTx/>
              <a:buChar char="•"/>
            </a:pPr>
            <a:r>
              <a:rPr lang="en-US" sz="900" dirty="0">
                <a:solidFill>
                  <a:srgbClr val="000000"/>
                </a:solidFill>
              </a:rPr>
              <a:t>±12kV </a:t>
            </a:r>
            <a:r>
              <a:rPr lang="en-US" sz="900" dirty="0" smtClean="0">
                <a:solidFill>
                  <a:srgbClr val="000000"/>
                </a:solidFill>
              </a:rPr>
              <a:t>HBM ESD Protection</a:t>
            </a:r>
          </a:p>
          <a:p>
            <a:pPr marL="685800" lvl="1" indent="-228600" fontAlgn="auto">
              <a:lnSpc>
                <a:spcPct val="120000"/>
              </a:lnSpc>
              <a:spcBef>
                <a:spcPts val="0"/>
              </a:spcBef>
              <a:spcAft>
                <a:spcPts val="0"/>
              </a:spcAft>
              <a:buFontTx/>
              <a:buChar char="•"/>
            </a:pPr>
            <a:r>
              <a:rPr lang="en-US" sz="900" dirty="0" smtClean="0">
                <a:solidFill>
                  <a:srgbClr val="000000"/>
                </a:solidFill>
              </a:rPr>
              <a:t>TXD Dominant Time-out Protection</a:t>
            </a:r>
            <a:endParaRPr lang="en-US" sz="900" dirty="0">
              <a:solidFill>
                <a:srgbClr val="000000"/>
              </a:solidFill>
            </a:endParaRPr>
          </a:p>
          <a:p>
            <a:pPr marL="685800" lvl="1" indent="-228600" fontAlgn="auto">
              <a:lnSpc>
                <a:spcPct val="120000"/>
              </a:lnSpc>
              <a:spcBef>
                <a:spcPts val="0"/>
              </a:spcBef>
              <a:spcAft>
                <a:spcPts val="0"/>
              </a:spcAft>
              <a:buFontTx/>
              <a:buChar char="•"/>
            </a:pPr>
            <a:r>
              <a:rPr lang="en-US" sz="900" b="1" dirty="0">
                <a:solidFill>
                  <a:srgbClr val="000000"/>
                </a:solidFill>
              </a:rPr>
              <a:t>RXD </a:t>
            </a:r>
            <a:r>
              <a:rPr lang="en-US" sz="900" b="1" dirty="0" smtClean="0">
                <a:solidFill>
                  <a:srgbClr val="000000"/>
                </a:solidFill>
              </a:rPr>
              <a:t>Dominant Time-out Protection</a:t>
            </a:r>
            <a:endParaRPr lang="en-US" sz="900" b="1" dirty="0">
              <a:solidFill>
                <a:srgbClr val="000000"/>
              </a:solidFill>
            </a:endParaRPr>
          </a:p>
          <a:p>
            <a:pPr marL="685800" lvl="1" indent="-228600" fontAlgn="auto">
              <a:lnSpc>
                <a:spcPct val="120000"/>
              </a:lnSpc>
              <a:spcBef>
                <a:spcPts val="0"/>
              </a:spcBef>
              <a:spcAft>
                <a:spcPts val="0"/>
              </a:spcAft>
              <a:buFontTx/>
              <a:buChar char="•"/>
            </a:pPr>
            <a:r>
              <a:rPr lang="en-US" sz="900" b="1" dirty="0">
                <a:solidFill>
                  <a:srgbClr val="000000"/>
                </a:solidFill>
              </a:rPr>
              <a:t>FAULT output pin for fault indication to host processor</a:t>
            </a:r>
          </a:p>
          <a:p>
            <a:pPr marL="228600" indent="-228600" fontAlgn="auto">
              <a:lnSpc>
                <a:spcPct val="120000"/>
              </a:lnSpc>
              <a:spcBef>
                <a:spcPts val="0"/>
              </a:spcBef>
              <a:spcAft>
                <a:spcPts val="0"/>
              </a:spcAft>
              <a:buFontTx/>
              <a:buChar char="•"/>
            </a:pPr>
            <a:r>
              <a:rPr lang="en-US" sz="900" dirty="0">
                <a:solidFill>
                  <a:srgbClr val="000000"/>
                </a:solidFill>
              </a:rPr>
              <a:t>Digital I/O:    TTL input thresholds for 3V µC (TXD, S)</a:t>
            </a:r>
          </a:p>
          <a:p>
            <a:pPr marL="228600" indent="-228600" fontAlgn="auto">
              <a:lnSpc>
                <a:spcPct val="120000"/>
              </a:lnSpc>
              <a:spcBef>
                <a:spcPts val="0"/>
              </a:spcBef>
              <a:spcAft>
                <a:spcPts val="0"/>
              </a:spcAft>
              <a:buFontTx/>
              <a:buChar char="•"/>
            </a:pPr>
            <a:r>
              <a:rPr lang="en-US" sz="900" dirty="0" smtClean="0">
                <a:solidFill>
                  <a:srgbClr val="000000"/>
                </a:solidFill>
              </a:rPr>
              <a:t>Temperature Range:  </a:t>
            </a:r>
            <a:r>
              <a:rPr lang="en-US" sz="900" dirty="0">
                <a:solidFill>
                  <a:srgbClr val="000000"/>
                </a:solidFill>
              </a:rPr>
              <a:t>-</a:t>
            </a:r>
            <a:r>
              <a:rPr lang="en-US" sz="900" dirty="0" smtClean="0">
                <a:solidFill>
                  <a:srgbClr val="000000"/>
                </a:solidFill>
              </a:rPr>
              <a:t>40° </a:t>
            </a:r>
            <a:r>
              <a:rPr lang="en-US" sz="900" dirty="0">
                <a:solidFill>
                  <a:srgbClr val="000000"/>
                </a:solidFill>
              </a:rPr>
              <a:t>to +</a:t>
            </a:r>
            <a:r>
              <a:rPr lang="en-US" sz="900" dirty="0" smtClean="0">
                <a:solidFill>
                  <a:srgbClr val="000000"/>
                </a:solidFill>
              </a:rPr>
              <a:t>125°C</a:t>
            </a:r>
          </a:p>
          <a:p>
            <a:pPr marL="228600" indent="-228600" fontAlgn="auto">
              <a:lnSpc>
                <a:spcPct val="120000"/>
              </a:lnSpc>
              <a:spcBef>
                <a:spcPts val="0"/>
              </a:spcBef>
              <a:spcAft>
                <a:spcPts val="0"/>
              </a:spcAft>
              <a:buFontTx/>
              <a:buChar char="•"/>
            </a:pPr>
            <a:r>
              <a:rPr lang="en-US" sz="900" dirty="0">
                <a:solidFill>
                  <a:srgbClr val="000000"/>
                </a:solidFill>
              </a:rPr>
              <a:t>Package: SOIC-8 (5mm </a:t>
            </a:r>
            <a:r>
              <a:rPr lang="en-US" sz="900" dirty="0" smtClean="0">
                <a:solidFill>
                  <a:srgbClr val="000000"/>
                </a:solidFill>
              </a:rPr>
              <a:t>x 6mm</a:t>
            </a:r>
            <a:r>
              <a:rPr lang="en-US" sz="900" dirty="0">
                <a:solidFill>
                  <a:srgbClr val="000000"/>
                </a:solidFill>
              </a:rPr>
              <a:t>) </a:t>
            </a:r>
          </a:p>
        </p:txBody>
      </p:sp>
      <p:sp>
        <p:nvSpPr>
          <p:cNvPr id="65" name="Rectangle 14"/>
          <p:cNvSpPr>
            <a:spLocks noChangeArrowheads="1"/>
          </p:cNvSpPr>
          <p:nvPr/>
        </p:nvSpPr>
        <p:spPr bwMode="auto">
          <a:xfrm>
            <a:off x="269875" y="81915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Features</a:t>
            </a:r>
          </a:p>
        </p:txBody>
      </p:sp>
      <p:sp>
        <p:nvSpPr>
          <p:cNvPr id="66" name="Rectangle 14"/>
          <p:cNvSpPr>
            <a:spLocks noChangeArrowheads="1"/>
          </p:cNvSpPr>
          <p:nvPr/>
        </p:nvSpPr>
        <p:spPr bwMode="auto">
          <a:xfrm>
            <a:off x="4572000" y="819150"/>
            <a:ext cx="4389438"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Benefits</a:t>
            </a:r>
          </a:p>
        </p:txBody>
      </p:sp>
      <p:sp>
        <p:nvSpPr>
          <p:cNvPr id="67" name="Title 1"/>
          <p:cNvSpPr>
            <a:spLocks noGrp="1"/>
          </p:cNvSpPr>
          <p:nvPr>
            <p:ph type="title"/>
          </p:nvPr>
        </p:nvSpPr>
        <p:spPr>
          <a:xfrm>
            <a:off x="269873" y="0"/>
            <a:ext cx="9102727" cy="740569"/>
          </a:xfrm>
        </p:spPr>
        <p:txBody>
          <a:bodyPr/>
          <a:lstStyle/>
          <a:p>
            <a:r>
              <a:rPr lang="en-US" sz="2400" dirty="0" smtClean="0"/>
              <a:t>SN65HVD257: Functional Safety &amp; Redundancy</a:t>
            </a:r>
            <a:r>
              <a:rPr lang="en-US" dirty="0" smtClean="0">
                <a:solidFill>
                  <a:srgbClr val="000000"/>
                </a:solidFill>
              </a:rPr>
              <a:t/>
            </a:r>
            <a:br>
              <a:rPr lang="en-US" dirty="0" smtClean="0">
                <a:solidFill>
                  <a:srgbClr val="000000"/>
                </a:solidFill>
              </a:rPr>
            </a:br>
            <a:r>
              <a:rPr lang="en-US" sz="1600" dirty="0" smtClean="0">
                <a:solidFill>
                  <a:srgbClr val="000000"/>
                </a:solidFill>
              </a:rPr>
              <a:t>5V </a:t>
            </a:r>
            <a:r>
              <a:rPr lang="en-US" sz="1600" dirty="0">
                <a:solidFill>
                  <a:srgbClr val="000000"/>
                </a:solidFill>
              </a:rPr>
              <a:t>“Turbo” CAN Transceiver for Redundant &amp; </a:t>
            </a:r>
            <a:r>
              <a:rPr lang="en-US" sz="1600" dirty="0" smtClean="0">
                <a:solidFill>
                  <a:srgbClr val="000000"/>
                </a:solidFill>
              </a:rPr>
              <a:t>Multi-Topology </a:t>
            </a:r>
            <a:r>
              <a:rPr lang="en-US" sz="1600" dirty="0">
                <a:solidFill>
                  <a:srgbClr val="000000"/>
                </a:solidFill>
              </a:rPr>
              <a:t>Networks</a:t>
            </a:r>
          </a:p>
        </p:txBody>
      </p:sp>
      <p:sp>
        <p:nvSpPr>
          <p:cNvPr id="68" name="Rectangle 14"/>
          <p:cNvSpPr>
            <a:spLocks noChangeArrowheads="1"/>
          </p:cNvSpPr>
          <p:nvPr/>
        </p:nvSpPr>
        <p:spPr bwMode="auto">
          <a:xfrm>
            <a:off x="269875" y="3676650"/>
            <a:ext cx="4260851"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sz="1200" b="1" dirty="0">
                <a:solidFill>
                  <a:srgbClr val="FFFFFF"/>
                </a:solidFill>
                <a:latin typeface="Arial"/>
                <a:cs typeface="Arial" charset="0"/>
              </a:rPr>
              <a:t>Applications</a:t>
            </a:r>
          </a:p>
        </p:txBody>
      </p:sp>
      <p:sp>
        <p:nvSpPr>
          <p:cNvPr id="69" name="Rectangle 68"/>
          <p:cNvSpPr/>
          <p:nvPr/>
        </p:nvSpPr>
        <p:spPr>
          <a:xfrm>
            <a:off x="269875" y="3933825"/>
            <a:ext cx="4260851" cy="6512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Industrial</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Transportation</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Construction</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Computing and Telecom</a:t>
            </a:r>
            <a:endParaRPr lang="en-US" sz="900" dirty="0">
              <a:solidFill>
                <a:srgbClr val="000000"/>
              </a:solidFill>
              <a:cs typeface="Arial" pitchFamily="34" charset="0"/>
            </a:endParaRPr>
          </a:p>
        </p:txBody>
      </p:sp>
    </p:spTree>
    <p:extLst>
      <p:ext uri="{BB962C8B-B14F-4D97-AF65-F5344CB8AC3E}">
        <p14:creationId xmlns:p14="http://schemas.microsoft.com/office/powerpoint/2010/main" val="24507424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01371" y="161193"/>
            <a:ext cx="8779896" cy="410308"/>
          </a:xfrm>
          <a:noFill/>
        </p:spPr>
        <p:txBody>
          <a:bodyPr/>
          <a:lstStyle/>
          <a:p>
            <a:r>
              <a:rPr lang="en-US" sz="2400" dirty="0"/>
              <a:t>SN65</a:t>
            </a:r>
            <a:r>
              <a:rPr lang="en-US" sz="2400" dirty="0" smtClean="0"/>
              <a:t>HVD257: Redundant Network Example</a:t>
            </a:r>
          </a:p>
        </p:txBody>
      </p:sp>
      <p:pic>
        <p:nvPicPr>
          <p:cNvPr id="29704" name="Picture 8"/>
          <p:cNvPicPr>
            <a:picLocks noChangeAspect="1" noChangeArrowheads="1"/>
          </p:cNvPicPr>
          <p:nvPr/>
        </p:nvPicPr>
        <p:blipFill>
          <a:blip r:embed="rId3" cstate="print"/>
          <a:srcRect/>
          <a:stretch>
            <a:fillRect/>
          </a:stretch>
        </p:blipFill>
        <p:spPr bwMode="auto">
          <a:xfrm>
            <a:off x="201371" y="806978"/>
            <a:ext cx="8779897" cy="2214489"/>
          </a:xfrm>
          <a:prstGeom prst="rect">
            <a:avLst/>
          </a:prstGeom>
          <a:noFill/>
          <a:ln w="9525">
            <a:noFill/>
            <a:miter lim="800000"/>
            <a:headEnd/>
            <a:tailEnd/>
          </a:ln>
          <a:effectLst/>
        </p:spPr>
      </p:pic>
      <p:pic>
        <p:nvPicPr>
          <p:cNvPr id="29705" name="Picture 9" descr="C:\Users\a0192783\Documents\IIF\CAN\EVM_Customer\HVD257\TIS Handoff\Fig 4 --  HVD257_EVM_Top.jpg"/>
          <p:cNvPicPr>
            <a:picLocks noChangeAspect="1" noChangeArrowheads="1"/>
          </p:cNvPicPr>
          <p:nvPr/>
        </p:nvPicPr>
        <p:blipFill>
          <a:blip r:embed="rId4" cstate="print"/>
          <a:srcRect/>
          <a:stretch>
            <a:fillRect/>
          </a:stretch>
        </p:blipFill>
        <p:spPr bwMode="auto">
          <a:xfrm>
            <a:off x="1866900" y="3267778"/>
            <a:ext cx="2379636" cy="1288916"/>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324026" y="3632416"/>
            <a:ext cx="4107052" cy="861774"/>
          </a:xfrm>
          <a:prstGeom prst="rect">
            <a:avLst/>
          </a:prstGeom>
          <a:noFill/>
        </p:spPr>
        <p:txBody>
          <a:bodyPr wrap="square" rtlCol="0">
            <a:spAutoFit/>
          </a:bodyPr>
          <a:lstStyle/>
          <a:p>
            <a:pPr algn="ctr" fontAlgn="auto">
              <a:spcBef>
                <a:spcPts val="0"/>
              </a:spcBef>
              <a:spcAft>
                <a:spcPts val="0"/>
              </a:spcAft>
            </a:pPr>
            <a:r>
              <a:rPr lang="en-US" sz="1200" b="1" u="sng" dirty="0" smtClean="0">
                <a:solidFill>
                  <a:srgbClr val="000000"/>
                </a:solidFill>
                <a:latin typeface="Arial"/>
              </a:rPr>
              <a:t>SN65HVD257 Evaluation Module:</a:t>
            </a:r>
          </a:p>
          <a:p>
            <a:pPr marL="115888" indent="-115888" algn="ctr" fontAlgn="auto">
              <a:spcBef>
                <a:spcPts val="0"/>
              </a:spcBef>
              <a:spcAft>
                <a:spcPts val="0"/>
              </a:spcAft>
              <a:buFont typeface="Arial" pitchFamily="34" charset="0"/>
              <a:buChar char="•"/>
            </a:pPr>
            <a:r>
              <a:rPr lang="en-US" sz="1200" dirty="0" smtClean="0">
                <a:solidFill>
                  <a:srgbClr val="000000"/>
                </a:solidFill>
                <a:latin typeface="Arial"/>
              </a:rPr>
              <a:t>Configured for Redundant Network</a:t>
            </a:r>
          </a:p>
          <a:p>
            <a:pPr marL="115888" indent="-115888" algn="ctr" fontAlgn="auto">
              <a:spcBef>
                <a:spcPts val="0"/>
              </a:spcBef>
              <a:spcAft>
                <a:spcPts val="0"/>
              </a:spcAft>
              <a:buFont typeface="Arial" pitchFamily="34" charset="0"/>
              <a:buChar char="•"/>
            </a:pPr>
            <a:r>
              <a:rPr lang="en-US" sz="1200" dirty="0" smtClean="0">
                <a:solidFill>
                  <a:srgbClr val="000000"/>
                </a:solidFill>
                <a:latin typeface="Arial"/>
              </a:rPr>
              <a:t>http://www.ti.com/tool/sn65hvd257evm</a:t>
            </a:r>
          </a:p>
          <a:p>
            <a:pPr fontAlgn="auto">
              <a:spcBef>
                <a:spcPts val="0"/>
              </a:spcBef>
              <a:spcAft>
                <a:spcPts val="0"/>
              </a:spcAft>
            </a:pPr>
            <a:endParaRPr lang="en-US" sz="1400" dirty="0" smtClean="0">
              <a:solidFill>
                <a:srgbClr val="000000"/>
              </a:solidFill>
              <a:latin typeface="Arial"/>
            </a:endParaRPr>
          </a:p>
        </p:txBody>
      </p:sp>
    </p:spTree>
    <p:extLst>
      <p:ext uri="{BB962C8B-B14F-4D97-AF65-F5344CB8AC3E}">
        <p14:creationId xmlns:p14="http://schemas.microsoft.com/office/powerpoint/2010/main" val="6239166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0" y="1125401"/>
            <a:ext cx="9144002" cy="2943812"/>
          </a:xfrm>
          <a:prstGeom prst="rect">
            <a:avLst/>
          </a:prstGeom>
          <a:gradFill flip="none" rotWithShape="1">
            <a:gsLst>
              <a:gs pos="0">
                <a:schemeClr val="bg1">
                  <a:lumMod val="85000"/>
                </a:schemeClr>
              </a:gs>
              <a:gs pos="100000">
                <a:srgbClr val="FBFB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24578" name="Rectangle 23"/>
          <p:cNvSpPr>
            <a:spLocks noChangeArrowheads="1"/>
          </p:cNvSpPr>
          <p:nvPr/>
        </p:nvSpPr>
        <p:spPr bwMode="auto">
          <a:xfrm>
            <a:off x="238125" y="-7144"/>
            <a:ext cx="5418138" cy="571500"/>
          </a:xfrm>
          <a:prstGeom prst="rect">
            <a:avLst/>
          </a:prstGeom>
          <a:noFill/>
          <a:ln w="9525">
            <a:noFill/>
            <a:miter lim="800000"/>
            <a:headEnd/>
            <a:tailEnd/>
          </a:ln>
        </p:spPr>
        <p:txBody>
          <a:bodyPr anchor="ctr"/>
          <a:lstStyle/>
          <a:p>
            <a:pPr>
              <a:lnSpc>
                <a:spcPct val="85000"/>
              </a:lnSpc>
              <a:buClr>
                <a:srgbClr val="000000"/>
              </a:buClr>
            </a:pPr>
            <a:endParaRPr lang="en-US" sz="2800" b="1" dirty="0">
              <a:solidFill>
                <a:srgbClr val="000000"/>
              </a:solidFill>
              <a:latin typeface="Arial"/>
              <a:cs typeface="Arial" pitchFamily="34" charset="0"/>
            </a:endParaRPr>
          </a:p>
        </p:txBody>
      </p:sp>
      <p:sp>
        <p:nvSpPr>
          <p:cNvPr id="46" name="Title 53"/>
          <p:cNvSpPr txBox="1">
            <a:spLocks/>
          </p:cNvSpPr>
          <p:nvPr/>
        </p:nvSpPr>
        <p:spPr bwMode="auto">
          <a:xfrm>
            <a:off x="207645" y="134829"/>
            <a:ext cx="8458200" cy="3561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a:lstStyle>
          <a:p>
            <a:r>
              <a:rPr lang="en-US" sz="2800" kern="0" dirty="0" smtClean="0">
                <a:solidFill>
                  <a:srgbClr val="DE0000"/>
                </a:solidFill>
              </a:rPr>
              <a:t>Transceiver Interface </a:t>
            </a:r>
            <a:r>
              <a:rPr lang="en-US" sz="2800" kern="0" dirty="0" smtClean="0">
                <a:solidFill>
                  <a:srgbClr val="000000"/>
                </a:solidFill>
              </a:rPr>
              <a:t>portfolio</a:t>
            </a:r>
            <a:r>
              <a:rPr lang="en-US" sz="2800" kern="0" dirty="0" smtClean="0">
                <a:solidFill>
                  <a:srgbClr val="DE0000"/>
                </a:solidFill>
              </a:rPr>
              <a:t> </a:t>
            </a:r>
            <a:r>
              <a:rPr lang="en-US" sz="2800" kern="0" dirty="0" smtClean="0">
                <a:solidFill>
                  <a:srgbClr val="000000"/>
                </a:solidFill>
              </a:rPr>
              <a:t>overview</a:t>
            </a:r>
          </a:p>
        </p:txBody>
      </p:sp>
      <p:pic>
        <p:nvPicPr>
          <p:cNvPr id="4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7669"/>
          <a:stretch/>
        </p:blipFill>
        <p:spPr bwMode="auto">
          <a:xfrm>
            <a:off x="145689" y="582687"/>
            <a:ext cx="2669579" cy="1988231"/>
          </a:xfrm>
          <a:prstGeom prst="rect">
            <a:avLst/>
          </a:prstGeom>
          <a:solidFill>
            <a:schemeClr val="bg1">
              <a:lumMod val="95000"/>
            </a:schemeClr>
          </a:solidFill>
          <a:ln>
            <a:noFill/>
          </a:ln>
          <a:effectLst>
            <a:outerShdw blurRad="152400" algn="tl" rotWithShape="0">
              <a:srgbClr val="000000">
                <a:alpha val="70000"/>
              </a:srgbClr>
            </a:outerShdw>
          </a:effectLst>
          <a:extLst/>
        </p:spPr>
      </p:pic>
      <p:sp>
        <p:nvSpPr>
          <p:cNvPr id="49" name="Text Box 19"/>
          <p:cNvSpPr txBox="1">
            <a:spLocks noChangeArrowheads="1"/>
          </p:cNvSpPr>
          <p:nvPr/>
        </p:nvSpPr>
        <p:spPr bwMode="auto">
          <a:xfrm>
            <a:off x="145690" y="582691"/>
            <a:ext cx="2669578" cy="609615"/>
          </a:xfrm>
          <a:prstGeom prst="rect">
            <a:avLst/>
          </a:prstGeom>
          <a:solidFill>
            <a:schemeClr val="tx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tIns="91440" bIns="45720" anchor="ctr" anchorCtr="0">
            <a:noAutofit/>
          </a:bodyPr>
          <a:lstStyle>
            <a:defPPr>
              <a:defRPr lang="en-US"/>
            </a:defPPr>
            <a:lvl1pPr algn="ctr" fontAlgn="auto">
              <a:spcBef>
                <a:spcPts val="0"/>
              </a:spcBef>
              <a:spcAft>
                <a:spcPts val="0"/>
              </a:spcAft>
              <a:defRPr sz="1600" b="1">
                <a:solidFill>
                  <a:schemeClr val="bg1"/>
                </a:solidFill>
                <a:latin typeface="+mn-lt"/>
                <a:cs typeface="+mn-cs"/>
              </a:defRPr>
            </a:lvl1pPr>
          </a:lstStyle>
          <a:p>
            <a:pPr defTabSz="457200">
              <a:lnSpc>
                <a:spcPts val="1600"/>
              </a:lnSpc>
            </a:pPr>
            <a:endParaRPr lang="en-US" sz="1400" kern="0" dirty="0">
              <a:solidFill>
                <a:srgbClr val="FFFFFF"/>
              </a:solidFill>
              <a:cs typeface="Calibri" panose="020F0502020204030204" pitchFamily="34" charset="0"/>
            </a:endParaRPr>
          </a:p>
        </p:txBody>
      </p:sp>
      <p:sp>
        <p:nvSpPr>
          <p:cNvPr id="54" name="Text Box 22"/>
          <p:cNvSpPr txBox="1">
            <a:spLocks noChangeArrowheads="1"/>
          </p:cNvSpPr>
          <p:nvPr/>
        </p:nvSpPr>
        <p:spPr bwMode="auto">
          <a:xfrm>
            <a:off x="145689" y="1276350"/>
            <a:ext cx="2624168" cy="1146468"/>
          </a:xfrm>
          <a:prstGeom prst="rect">
            <a:avLst/>
          </a:prstGeom>
          <a:noFill/>
          <a:ln w="9525">
            <a:noFill/>
            <a:miter lim="800000"/>
            <a:headEnd/>
            <a:tailEnd/>
          </a:ln>
        </p:spPr>
        <p:txBody>
          <a:bodyPr wrap="square">
            <a:spAutoFit/>
          </a:bodyPr>
          <a:lstStyle/>
          <a:p>
            <a:pPr marL="111125" indent="-111125" eaLnBrk="0" hangingPunct="0">
              <a:spcBef>
                <a:spcPts val="300"/>
              </a:spcBef>
              <a:buFont typeface="Arial" pitchFamily="34" charset="0"/>
              <a:buChar char="•"/>
            </a:pPr>
            <a:r>
              <a:rPr lang="en-US" sz="1100" dirty="0" smtClean="0">
                <a:solidFill>
                  <a:srgbClr val="000000"/>
                </a:solidFill>
                <a:latin typeface="Arial" panose="020B0604020202020204" pitchFamily="34" charset="0"/>
                <a:cs typeface="Arial" panose="020B0604020202020204" pitchFamily="34" charset="0"/>
              </a:rPr>
              <a:t>Industry leader with largest portfolio of RS-485 transceivers</a:t>
            </a:r>
          </a:p>
          <a:p>
            <a:pPr marL="111125" indent="-111125" eaLnBrk="0" hangingPunct="0">
              <a:spcBef>
                <a:spcPts val="300"/>
              </a:spcBef>
              <a:buFont typeface="Arial" pitchFamily="34" charset="0"/>
              <a:buChar char="•"/>
            </a:pPr>
            <a:r>
              <a:rPr lang="en-US" sz="1100" dirty="0" smtClean="0">
                <a:solidFill>
                  <a:srgbClr val="000000"/>
                </a:solidFill>
                <a:latin typeface="Arial" panose="020B0604020202020204" pitchFamily="34" charset="0"/>
                <a:cs typeface="Arial" panose="020B0604020202020204" pitchFamily="34" charset="0"/>
              </a:rPr>
              <a:t>Both Half-duplex and Full-duplex devices with high ESD performance and broad range of bus fault </a:t>
            </a:r>
            <a:r>
              <a:rPr lang="en-US" sz="1100" dirty="0">
                <a:solidFill>
                  <a:srgbClr val="000000"/>
                </a:solidFill>
                <a:latin typeface="Arial" panose="020B0604020202020204" pitchFamily="34" charset="0"/>
                <a:cs typeface="Arial" panose="020B0604020202020204" pitchFamily="34" charset="0"/>
              </a:rPr>
              <a:t>p</a:t>
            </a:r>
            <a:r>
              <a:rPr lang="en-US" sz="1100" dirty="0" smtClean="0">
                <a:solidFill>
                  <a:srgbClr val="000000"/>
                </a:solidFill>
                <a:latin typeface="Arial" panose="020B0604020202020204" pitchFamily="34" charset="0"/>
                <a:cs typeface="Arial" panose="020B0604020202020204" pitchFamily="34" charset="0"/>
              </a:rPr>
              <a:t>rotection</a:t>
            </a:r>
            <a:endParaRPr lang="en-US" sz="1100" dirty="0">
              <a:solidFill>
                <a:srgbClr val="000000"/>
              </a:solidFill>
              <a:latin typeface="Arial" panose="020B0604020202020204" pitchFamily="34" charset="0"/>
              <a:cs typeface="Arial" panose="020B0604020202020204" pitchFamily="34" charset="0"/>
            </a:endParaRPr>
          </a:p>
        </p:txBody>
      </p:sp>
      <p:sp>
        <p:nvSpPr>
          <p:cNvPr id="96" name="Rectangle 95"/>
          <p:cNvSpPr/>
          <p:nvPr/>
        </p:nvSpPr>
        <p:spPr>
          <a:xfrm>
            <a:off x="755350" y="651708"/>
            <a:ext cx="2059918" cy="505459"/>
          </a:xfrm>
          <a:prstGeom prst="rect">
            <a:avLst/>
          </a:prstGeom>
        </p:spPr>
        <p:txBody>
          <a:bodyPr wrap="square" anchor="ctr">
            <a:spAutoFit/>
          </a:bodyPr>
          <a:lstStyle/>
          <a:p>
            <a:pPr algn="ctr" defTabSz="457200" fontAlgn="auto">
              <a:lnSpc>
                <a:spcPts val="1600"/>
              </a:lnSpc>
              <a:spcBef>
                <a:spcPts val="0"/>
              </a:spcBef>
              <a:spcAft>
                <a:spcPts val="0"/>
              </a:spcAft>
            </a:pPr>
            <a:r>
              <a:rPr lang="en-US" sz="1600" kern="0" dirty="0" smtClean="0">
                <a:solidFill>
                  <a:srgbClr val="FFFFFF"/>
                </a:solidFill>
                <a:latin typeface="Arial Black" panose="020B0A04020102020204" pitchFamily="34" charset="0"/>
                <a:cs typeface="Calibri" panose="020F0502020204030204" pitchFamily="34" charset="0"/>
              </a:rPr>
              <a:t>RS-485</a:t>
            </a:r>
          </a:p>
          <a:p>
            <a:pPr algn="ctr" defTabSz="457200" fontAlgn="auto">
              <a:lnSpc>
                <a:spcPts val="1600"/>
              </a:lnSpc>
              <a:spcBef>
                <a:spcPts val="0"/>
              </a:spcBef>
              <a:spcAft>
                <a:spcPts val="0"/>
              </a:spcAft>
            </a:pPr>
            <a:r>
              <a:rPr lang="en-US" sz="1600" kern="0" dirty="0" smtClean="0">
                <a:solidFill>
                  <a:srgbClr val="FFFFFF"/>
                </a:solidFill>
                <a:latin typeface="Arial Black" panose="020B0A04020102020204" pitchFamily="34" charset="0"/>
                <a:cs typeface="Calibri" panose="020F0502020204030204" pitchFamily="34" charset="0"/>
              </a:rPr>
              <a:t>RS-422</a:t>
            </a:r>
            <a:endParaRPr lang="en-US" sz="1600" kern="0" dirty="0">
              <a:solidFill>
                <a:srgbClr val="FFFFFF"/>
              </a:solidFill>
              <a:latin typeface="Arial Black" panose="020B0A04020102020204" pitchFamily="34" charset="0"/>
              <a:cs typeface="Calibri" panose="020F0502020204030204" pitchFamily="34" charset="0"/>
            </a:endParaRPr>
          </a:p>
        </p:txBody>
      </p:sp>
      <p:pic>
        <p:nvPicPr>
          <p:cNvPr id="6145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347" y="649595"/>
            <a:ext cx="510003" cy="475806"/>
          </a:xfrm>
          <a:prstGeom prst="rect">
            <a:avLst/>
          </a:prstGeom>
          <a:noFill/>
          <a:ln>
            <a:noFill/>
          </a:ln>
          <a:effectLst>
            <a:glow rad="63500">
              <a:schemeClr val="accent1">
                <a:lumMod val="60000"/>
                <a:lumOff val="40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7669"/>
          <a:stretch/>
        </p:blipFill>
        <p:spPr bwMode="auto">
          <a:xfrm>
            <a:off x="141272" y="2652638"/>
            <a:ext cx="2673996" cy="1990313"/>
          </a:xfrm>
          <a:prstGeom prst="rect">
            <a:avLst/>
          </a:prstGeom>
          <a:solidFill>
            <a:schemeClr val="bg1">
              <a:lumMod val="95000"/>
            </a:schemeClr>
          </a:solidFill>
          <a:ln>
            <a:noFill/>
          </a:ln>
          <a:effectLst>
            <a:outerShdw blurRad="152400" algn="tl" rotWithShape="0">
              <a:srgbClr val="000000">
                <a:alpha val="70000"/>
              </a:srgbClr>
            </a:outerShdw>
          </a:effectLst>
          <a:extLst/>
        </p:spPr>
      </p:pic>
      <p:sp>
        <p:nvSpPr>
          <p:cNvPr id="44" name="Text Box 19"/>
          <p:cNvSpPr txBox="1">
            <a:spLocks noChangeArrowheads="1"/>
          </p:cNvSpPr>
          <p:nvPr/>
        </p:nvSpPr>
        <p:spPr bwMode="auto">
          <a:xfrm>
            <a:off x="141250" y="2652637"/>
            <a:ext cx="2674018" cy="613410"/>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w="9525">
            <a:noFill/>
            <a:miter lim="800000"/>
            <a:headEnd/>
            <a:tailEnd/>
          </a:ln>
          <a:effectLst/>
        </p:spPr>
        <p:txBody>
          <a:bodyPr wrap="square" tIns="91440" bIns="45720" anchor="ctr" anchorCtr="0">
            <a:noAutofit/>
          </a:bodyPr>
          <a:lstStyle>
            <a:defPPr>
              <a:defRPr lang="en-US"/>
            </a:defPPr>
            <a:lvl1pPr algn="ctr" fontAlgn="auto">
              <a:spcBef>
                <a:spcPts val="0"/>
              </a:spcBef>
              <a:spcAft>
                <a:spcPts val="0"/>
              </a:spcAft>
              <a:defRPr sz="1600" b="1">
                <a:solidFill>
                  <a:schemeClr val="bg1"/>
                </a:solidFill>
                <a:latin typeface="+mn-lt"/>
                <a:cs typeface="+mn-cs"/>
              </a:defRPr>
            </a:lvl1pPr>
          </a:lstStyle>
          <a:p>
            <a:pPr defTabSz="457200">
              <a:lnSpc>
                <a:spcPts val="1600"/>
              </a:lnSpc>
            </a:pPr>
            <a:r>
              <a:rPr lang="en-US" sz="1400" kern="0" dirty="0" smtClean="0">
                <a:solidFill>
                  <a:srgbClr val="FFFFFF"/>
                </a:solidFill>
                <a:latin typeface="Arial Black" panose="020B0A04020102020204" pitchFamily="34" charset="0"/>
                <a:cs typeface="Calibri" panose="020F0502020204030204" pitchFamily="34" charset="0"/>
              </a:rPr>
              <a:t>         </a:t>
            </a:r>
            <a:endParaRPr lang="en-US" sz="1400" kern="0" dirty="0">
              <a:solidFill>
                <a:srgbClr val="FFFFFF"/>
              </a:solidFill>
              <a:latin typeface="Arial Black" panose="020B0A04020102020204" pitchFamily="34" charset="0"/>
              <a:cs typeface="Calibri" panose="020F0502020204030204" pitchFamily="34" charset="0"/>
            </a:endParaRPr>
          </a:p>
        </p:txBody>
      </p:sp>
      <p:sp>
        <p:nvSpPr>
          <p:cNvPr id="45" name="Text Box 22"/>
          <p:cNvSpPr txBox="1">
            <a:spLocks noChangeArrowheads="1"/>
          </p:cNvSpPr>
          <p:nvPr/>
        </p:nvSpPr>
        <p:spPr bwMode="auto">
          <a:xfrm>
            <a:off x="109774" y="3281963"/>
            <a:ext cx="2705494" cy="1520416"/>
          </a:xfrm>
          <a:prstGeom prst="rect">
            <a:avLst/>
          </a:prstGeom>
          <a:noFill/>
          <a:ln w="9525">
            <a:noFill/>
            <a:miter lim="800000"/>
            <a:headEnd/>
            <a:tailEnd/>
          </a:ln>
        </p:spPr>
        <p:txBody>
          <a:bodyPr wrap="square">
            <a:spAutoFit/>
          </a:bodyPr>
          <a:lstStyle/>
          <a:p>
            <a:pPr marL="111125" indent="-111125" eaLnBrk="0" fontAlgn="auto" hangingPunct="0">
              <a:spcBef>
                <a:spcPts val="300"/>
              </a:spcBef>
              <a:spcAft>
                <a:spcPts val="0"/>
              </a:spcAft>
              <a:buFont typeface="Arial" pitchFamily="34" charset="0"/>
              <a:buChar char="•"/>
            </a:pPr>
            <a:r>
              <a:rPr lang="en-US" sz="1100" dirty="0" smtClean="0">
                <a:solidFill>
                  <a:srgbClr val="000000"/>
                </a:solidFill>
                <a:latin typeface="Arial"/>
                <a:cs typeface="Calibri" pitchFamily="34" charset="0"/>
              </a:rPr>
              <a:t>Best-in-class IO-Link and </a:t>
            </a:r>
            <a:r>
              <a:rPr lang="en-US" sz="1100" dirty="0">
                <a:solidFill>
                  <a:srgbClr val="000000"/>
                </a:solidFill>
                <a:latin typeface="Arial"/>
                <a:cs typeface="Calibri" pitchFamily="34" charset="0"/>
              </a:rPr>
              <a:t>SIO (digital output </a:t>
            </a:r>
            <a:r>
              <a:rPr lang="en-US" sz="1100" dirty="0" smtClean="0">
                <a:solidFill>
                  <a:srgbClr val="000000"/>
                </a:solidFill>
                <a:latin typeface="Arial"/>
                <a:cs typeface="Calibri" pitchFamily="34" charset="0"/>
              </a:rPr>
              <a:t>switch) transceivers with fully integrated IEC, ESD, EFT and surge protection</a:t>
            </a:r>
          </a:p>
          <a:p>
            <a:pPr marL="111125" indent="-111125" eaLnBrk="0" hangingPunct="0">
              <a:spcBef>
                <a:spcPts val="300"/>
              </a:spcBef>
              <a:buFont typeface="Arial" pitchFamily="34" charset="0"/>
              <a:buChar char="•"/>
            </a:pPr>
            <a:r>
              <a:rPr lang="en-US" sz="1100" dirty="0" smtClean="0">
                <a:solidFill>
                  <a:srgbClr val="000000"/>
                </a:solidFill>
                <a:latin typeface="Arial"/>
                <a:cs typeface="Calibri" pitchFamily="34" charset="0"/>
              </a:rPr>
              <a:t>Optimized solution provides smallest size, lowest power, and drives reduced BOMs</a:t>
            </a:r>
          </a:p>
          <a:p>
            <a:pPr marL="111125" indent="-111125" eaLnBrk="0" hangingPunct="0">
              <a:lnSpc>
                <a:spcPct val="90000"/>
              </a:lnSpc>
              <a:spcBef>
                <a:spcPts val="300"/>
              </a:spcBef>
              <a:buFont typeface="Arial" pitchFamily="34" charset="0"/>
              <a:buChar char="•"/>
            </a:pPr>
            <a:endParaRPr lang="en-US" sz="1200" dirty="0" smtClean="0">
              <a:solidFill>
                <a:srgbClr val="000000"/>
              </a:solidFill>
              <a:latin typeface="Arial"/>
              <a:cs typeface="Calibri" pitchFamily="34" charset="0"/>
            </a:endParaRPr>
          </a:p>
        </p:txBody>
      </p:sp>
      <p:sp>
        <p:nvSpPr>
          <p:cNvPr id="23" name="Rectangle 22"/>
          <p:cNvSpPr/>
          <p:nvPr/>
        </p:nvSpPr>
        <p:spPr>
          <a:xfrm>
            <a:off x="737974" y="2832522"/>
            <a:ext cx="2077294" cy="307007"/>
          </a:xfrm>
          <a:prstGeom prst="rect">
            <a:avLst/>
          </a:prstGeom>
        </p:spPr>
        <p:txBody>
          <a:bodyPr wrap="square" anchor="ctr">
            <a:spAutoFit/>
          </a:bodyPr>
          <a:lstStyle/>
          <a:p>
            <a:pPr algn="ctr" defTabSz="457200" fontAlgn="auto">
              <a:lnSpc>
                <a:spcPts val="1600"/>
              </a:lnSpc>
              <a:spcBef>
                <a:spcPts val="0"/>
              </a:spcBef>
              <a:spcAft>
                <a:spcPts val="0"/>
              </a:spcAft>
            </a:pPr>
            <a:r>
              <a:rPr lang="en-US" sz="1600" kern="0" dirty="0" smtClean="0">
                <a:solidFill>
                  <a:srgbClr val="FFFFFF"/>
                </a:solidFill>
                <a:latin typeface="Arial Black" panose="020B0A04020102020204" pitchFamily="34" charset="0"/>
                <a:cs typeface="Calibri" panose="020F0502020204030204" pitchFamily="34" charset="0"/>
              </a:rPr>
              <a:t>IO-Link / SIO</a:t>
            </a:r>
            <a:endParaRPr lang="en-US" sz="1600" kern="0" dirty="0">
              <a:solidFill>
                <a:srgbClr val="FFFFFF"/>
              </a:solidFill>
              <a:latin typeface="Arial Black" panose="020B0A04020102020204" pitchFamily="34" charset="0"/>
              <a:cs typeface="Calibri" panose="020F0502020204030204" pitchFamily="34" charset="0"/>
            </a:endParaRPr>
          </a:p>
        </p:txBody>
      </p:sp>
      <p:pic>
        <p:nvPicPr>
          <p:cNvPr id="6145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920" y="2715896"/>
            <a:ext cx="505054" cy="471189"/>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7669"/>
          <a:stretch/>
        </p:blipFill>
        <p:spPr bwMode="auto">
          <a:xfrm>
            <a:off x="3191991" y="2672460"/>
            <a:ext cx="2665924" cy="1970492"/>
          </a:xfrm>
          <a:prstGeom prst="rect">
            <a:avLst/>
          </a:prstGeom>
          <a:solidFill>
            <a:schemeClr val="bg1">
              <a:lumMod val="95000"/>
            </a:schemeClr>
          </a:solidFill>
          <a:ln>
            <a:noFill/>
          </a:ln>
          <a:effectLst>
            <a:outerShdw blurRad="152400" algn="tl" rotWithShape="0">
              <a:srgbClr val="000000">
                <a:alpha val="70000"/>
              </a:srgbClr>
            </a:outerShdw>
          </a:effectLst>
          <a:extLst/>
        </p:spPr>
      </p:pic>
      <p:sp>
        <p:nvSpPr>
          <p:cNvPr id="51" name="Text Box 19"/>
          <p:cNvSpPr txBox="1">
            <a:spLocks noChangeArrowheads="1"/>
          </p:cNvSpPr>
          <p:nvPr/>
        </p:nvSpPr>
        <p:spPr bwMode="auto">
          <a:xfrm>
            <a:off x="3192175" y="2655459"/>
            <a:ext cx="2665739" cy="611292"/>
          </a:xfrm>
          <a:prstGeom prst="rect">
            <a:avLst/>
          </a:prstGeom>
          <a:solidFill>
            <a:schemeClr val="bg1">
              <a:lumMod val="50000"/>
            </a:schemeClr>
          </a:solidFill>
          <a:ln w="9525">
            <a:noFill/>
            <a:miter lim="800000"/>
            <a:headEnd/>
            <a:tailEnd/>
          </a:ln>
          <a:effectLst/>
        </p:spPr>
        <p:txBody>
          <a:bodyPr wrap="square" tIns="91440" bIns="45720" anchor="ctr" anchorCtr="0">
            <a:noAutofit/>
          </a:bodyPr>
          <a:lstStyle>
            <a:defPPr>
              <a:defRPr lang="en-US"/>
            </a:defPPr>
            <a:lvl1pPr algn="ctr" fontAlgn="auto">
              <a:spcBef>
                <a:spcPts val="0"/>
              </a:spcBef>
              <a:spcAft>
                <a:spcPts val="0"/>
              </a:spcAft>
              <a:defRPr sz="1600" b="1">
                <a:solidFill>
                  <a:schemeClr val="bg1"/>
                </a:solidFill>
                <a:latin typeface="+mn-lt"/>
                <a:cs typeface="+mn-cs"/>
              </a:defRPr>
            </a:lvl1pPr>
          </a:lstStyle>
          <a:p>
            <a:pPr defTabSz="457200">
              <a:lnSpc>
                <a:spcPts val="1600"/>
              </a:lnSpc>
            </a:pPr>
            <a:endParaRPr lang="en-US" sz="1400" kern="0" dirty="0">
              <a:solidFill>
                <a:srgbClr val="FFFFFF"/>
              </a:solidFill>
              <a:cs typeface="Calibri" panose="020F0502020204030204" pitchFamily="34" charset="0"/>
            </a:endParaRPr>
          </a:p>
        </p:txBody>
      </p:sp>
      <p:sp>
        <p:nvSpPr>
          <p:cNvPr id="73" name="Text Box 22"/>
          <p:cNvSpPr txBox="1">
            <a:spLocks noChangeArrowheads="1"/>
          </p:cNvSpPr>
          <p:nvPr/>
        </p:nvSpPr>
        <p:spPr bwMode="auto">
          <a:xfrm>
            <a:off x="3153324" y="3257550"/>
            <a:ext cx="2668389" cy="1431161"/>
          </a:xfrm>
          <a:prstGeom prst="rect">
            <a:avLst/>
          </a:prstGeom>
          <a:noFill/>
          <a:ln w="9525">
            <a:noFill/>
            <a:miter lim="800000"/>
            <a:headEnd/>
            <a:tailEnd/>
          </a:ln>
        </p:spPr>
        <p:txBody>
          <a:bodyPr wrap="square">
            <a:spAutoFit/>
          </a:bodyPr>
          <a:lstStyle/>
          <a:p>
            <a:pPr marL="111125" indent="-111125" eaLnBrk="0" fontAlgn="auto" hangingPunct="0">
              <a:spcBef>
                <a:spcPts val="300"/>
              </a:spcBef>
              <a:spcAft>
                <a:spcPts val="0"/>
              </a:spcAft>
              <a:buFont typeface="Arial" pitchFamily="34" charset="0"/>
              <a:buChar char="•"/>
            </a:pPr>
            <a:r>
              <a:rPr lang="en-US" sz="1100" dirty="0">
                <a:solidFill>
                  <a:srgbClr val="000000"/>
                </a:solidFill>
                <a:latin typeface="Arial" panose="020B0604020202020204" pitchFamily="34" charset="0"/>
                <a:cs typeface="Arial" panose="020B0604020202020204" pitchFamily="34" charset="0"/>
              </a:rPr>
              <a:t>Industry leading 3.3V portfolio </a:t>
            </a:r>
          </a:p>
          <a:p>
            <a:pPr marL="111125" indent="-111125" eaLnBrk="0" fontAlgn="auto" hangingPunct="0">
              <a:spcBef>
                <a:spcPts val="300"/>
              </a:spcBef>
              <a:spcAft>
                <a:spcPts val="0"/>
              </a:spcAft>
              <a:buFont typeface="Arial" pitchFamily="34" charset="0"/>
              <a:buChar char="•"/>
            </a:pPr>
            <a:r>
              <a:rPr lang="en-US" sz="1100" dirty="0">
                <a:solidFill>
                  <a:srgbClr val="000000"/>
                </a:solidFill>
                <a:latin typeface="Arial" panose="020B0604020202020204" pitchFamily="34" charset="0"/>
                <a:cs typeface="Arial" panose="020B0604020202020204" pitchFamily="34" charset="0"/>
              </a:rPr>
              <a:t>Best performance, most robust 5V portfolio</a:t>
            </a:r>
          </a:p>
          <a:p>
            <a:pPr marL="111125" indent="-111125" eaLnBrk="0" fontAlgn="auto" hangingPunct="0">
              <a:spcBef>
                <a:spcPts val="300"/>
              </a:spcBef>
              <a:spcAft>
                <a:spcPts val="0"/>
              </a:spcAft>
              <a:buFont typeface="Arial" pitchFamily="34" charset="0"/>
              <a:buChar char="•"/>
            </a:pPr>
            <a:r>
              <a:rPr lang="en-US" sz="1100" dirty="0">
                <a:solidFill>
                  <a:srgbClr val="000000"/>
                </a:solidFill>
                <a:latin typeface="Arial" panose="020B0604020202020204" pitchFamily="34" charset="0"/>
                <a:cs typeface="Arial" panose="020B0604020202020204" pitchFamily="34" charset="0"/>
              </a:rPr>
              <a:t>High immunity, low emission, Fault protected solutions</a:t>
            </a:r>
          </a:p>
          <a:p>
            <a:pPr marL="111125" indent="-111125" eaLnBrk="0" fontAlgn="auto" hangingPunct="0">
              <a:spcBef>
                <a:spcPts val="300"/>
              </a:spcBef>
              <a:spcAft>
                <a:spcPts val="0"/>
              </a:spcAft>
              <a:buFont typeface="Arial" pitchFamily="34" charset="0"/>
              <a:buChar char="•"/>
            </a:pPr>
            <a:r>
              <a:rPr lang="en-US" sz="1100" dirty="0">
                <a:solidFill>
                  <a:srgbClr val="000000"/>
                </a:solidFill>
                <a:latin typeface="Arial" panose="020B0604020202020204" pitchFamily="34" charset="0"/>
                <a:cs typeface="Arial" panose="020B0604020202020204" pitchFamily="34" charset="0"/>
              </a:rPr>
              <a:t>CAN FD up to 5Mbps</a:t>
            </a:r>
          </a:p>
          <a:p>
            <a:pPr marL="111125" indent="-111125" eaLnBrk="0" fontAlgn="auto" hangingPunct="0">
              <a:spcBef>
                <a:spcPts val="300"/>
              </a:spcBef>
              <a:spcAft>
                <a:spcPts val="0"/>
              </a:spcAft>
              <a:buFont typeface="Arial" pitchFamily="34" charset="0"/>
              <a:buChar char="•"/>
            </a:pPr>
            <a:r>
              <a:rPr lang="en-US" sz="1100" dirty="0">
                <a:solidFill>
                  <a:srgbClr val="000000"/>
                </a:solidFill>
                <a:latin typeface="Arial" panose="020B0604020202020204" pitchFamily="34" charset="0"/>
                <a:cs typeface="Arial" panose="020B0604020202020204" pitchFamily="34" charset="0"/>
              </a:rPr>
              <a:t>SBC w/ integrated regulators</a:t>
            </a:r>
          </a:p>
        </p:txBody>
      </p:sp>
      <p:sp>
        <p:nvSpPr>
          <p:cNvPr id="101" name="Rectangle 100"/>
          <p:cNvSpPr/>
          <p:nvPr/>
        </p:nvSpPr>
        <p:spPr>
          <a:xfrm>
            <a:off x="3815364" y="2831783"/>
            <a:ext cx="2044674" cy="297517"/>
          </a:xfrm>
          <a:prstGeom prst="rect">
            <a:avLst/>
          </a:prstGeom>
        </p:spPr>
        <p:txBody>
          <a:bodyPr wrap="square" anchor="ctr">
            <a:spAutoFit/>
          </a:bodyPr>
          <a:lstStyle/>
          <a:p>
            <a:pPr algn="ctr" defTabSz="457200" fontAlgn="auto">
              <a:lnSpc>
                <a:spcPts val="1600"/>
              </a:lnSpc>
              <a:spcBef>
                <a:spcPts val="0"/>
              </a:spcBef>
              <a:spcAft>
                <a:spcPts val="0"/>
              </a:spcAft>
            </a:pPr>
            <a:r>
              <a:rPr lang="en-US" sz="1600" kern="0" dirty="0" smtClean="0">
                <a:solidFill>
                  <a:srgbClr val="FFFFFF"/>
                </a:solidFill>
                <a:latin typeface="Arial Black" panose="020B0A04020102020204" pitchFamily="34" charset="0"/>
                <a:cs typeface="Calibri" panose="020F0502020204030204" pitchFamily="34" charset="0"/>
              </a:rPr>
              <a:t>CAN / LIN / SBC</a:t>
            </a:r>
            <a:endParaRPr lang="en-US" sz="1600" kern="0" dirty="0">
              <a:solidFill>
                <a:srgbClr val="FFFFFF"/>
              </a:solidFill>
              <a:latin typeface="Arial Black" panose="020B0A04020102020204" pitchFamily="34" charset="0"/>
              <a:cs typeface="Calibri" panose="020F0502020204030204" pitchFamily="34" charset="0"/>
            </a:endParaRPr>
          </a:p>
        </p:txBody>
      </p:sp>
      <p:pic>
        <p:nvPicPr>
          <p:cNvPr id="107" name="Picture 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0188" y="2726886"/>
            <a:ext cx="513201" cy="475488"/>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7669"/>
          <a:stretch/>
        </p:blipFill>
        <p:spPr bwMode="auto">
          <a:xfrm>
            <a:off x="6250997" y="2662495"/>
            <a:ext cx="2628362" cy="1974390"/>
          </a:xfrm>
          <a:prstGeom prst="rect">
            <a:avLst/>
          </a:prstGeom>
          <a:solidFill>
            <a:schemeClr val="bg1">
              <a:lumMod val="95000"/>
            </a:schemeClr>
          </a:solidFill>
          <a:ln>
            <a:noFill/>
          </a:ln>
          <a:effectLst>
            <a:outerShdw blurRad="152400" algn="tl" rotWithShape="0">
              <a:srgbClr val="000000">
                <a:alpha val="70000"/>
              </a:srgbClr>
            </a:outerShdw>
          </a:effectLst>
          <a:extLst/>
        </p:spPr>
      </p:pic>
      <p:sp>
        <p:nvSpPr>
          <p:cNvPr id="60" name="Text Box 19"/>
          <p:cNvSpPr txBox="1">
            <a:spLocks noChangeArrowheads="1"/>
          </p:cNvSpPr>
          <p:nvPr/>
        </p:nvSpPr>
        <p:spPr bwMode="auto">
          <a:xfrm>
            <a:off x="6249817" y="2652638"/>
            <a:ext cx="2630792" cy="609620"/>
          </a:xfrm>
          <a:prstGeom prst="rect">
            <a:avLst/>
          </a:prstGeom>
          <a:solidFill>
            <a:schemeClr val="tx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tIns="91440" bIns="45720" anchor="ctr" anchorCtr="0">
            <a:noAutofit/>
          </a:bodyPr>
          <a:lstStyle>
            <a:defPPr>
              <a:defRPr lang="en-US"/>
            </a:defPPr>
            <a:lvl1pPr algn="ctr" fontAlgn="auto">
              <a:spcBef>
                <a:spcPts val="0"/>
              </a:spcBef>
              <a:spcAft>
                <a:spcPts val="0"/>
              </a:spcAft>
              <a:defRPr sz="1600" b="1">
                <a:solidFill>
                  <a:schemeClr val="bg1"/>
                </a:solidFill>
                <a:latin typeface="+mn-lt"/>
                <a:cs typeface="+mn-cs"/>
              </a:defRPr>
            </a:lvl1pPr>
          </a:lstStyle>
          <a:p>
            <a:pPr defTabSz="457200">
              <a:lnSpc>
                <a:spcPts val="1600"/>
              </a:lnSpc>
            </a:pPr>
            <a:r>
              <a:rPr lang="en-US" sz="1400" kern="0" dirty="0" smtClean="0">
                <a:solidFill>
                  <a:srgbClr val="FFFFFF"/>
                </a:solidFill>
                <a:cs typeface="Calibri" panose="020F0502020204030204" pitchFamily="34" charset="0"/>
              </a:rPr>
              <a:t>        </a:t>
            </a:r>
            <a:endParaRPr lang="en-US" sz="1400" kern="0" dirty="0">
              <a:solidFill>
                <a:srgbClr val="FFFFFF"/>
              </a:solidFill>
              <a:latin typeface="Arial Black" panose="020B0A04020102020204" pitchFamily="34" charset="0"/>
              <a:cs typeface="Calibri" panose="020F0502020204030204" pitchFamily="34" charset="0"/>
            </a:endParaRPr>
          </a:p>
        </p:txBody>
      </p:sp>
      <p:sp>
        <p:nvSpPr>
          <p:cNvPr id="61" name="Text Box 22"/>
          <p:cNvSpPr txBox="1">
            <a:spLocks noChangeArrowheads="1"/>
          </p:cNvSpPr>
          <p:nvPr/>
        </p:nvSpPr>
        <p:spPr bwMode="auto">
          <a:xfrm>
            <a:off x="6223001" y="3257550"/>
            <a:ext cx="2628360" cy="1054135"/>
          </a:xfrm>
          <a:prstGeom prst="rect">
            <a:avLst/>
          </a:prstGeom>
          <a:noFill/>
          <a:ln w="9525">
            <a:noFill/>
            <a:miter lim="800000"/>
            <a:headEnd/>
            <a:tailEnd/>
          </a:ln>
        </p:spPr>
        <p:txBody>
          <a:bodyPr wrap="square">
            <a:spAutoFit/>
          </a:bodyPr>
          <a:lstStyle/>
          <a:p>
            <a:pPr marL="111125" indent="-111125" eaLnBrk="0" hangingPunct="0">
              <a:spcBef>
                <a:spcPts val="300"/>
              </a:spcBef>
              <a:buFont typeface="Arial" pitchFamily="34" charset="0"/>
              <a:buChar char="•"/>
            </a:pPr>
            <a:r>
              <a:rPr lang="en-US" sz="1100" dirty="0" smtClean="0">
                <a:solidFill>
                  <a:srgbClr val="000000"/>
                </a:solidFill>
                <a:latin typeface="Arial"/>
                <a:cs typeface="Calibri" pitchFamily="34" charset="0"/>
              </a:rPr>
              <a:t>Broad </a:t>
            </a:r>
            <a:r>
              <a:rPr lang="en-US" sz="1100" dirty="0">
                <a:solidFill>
                  <a:srgbClr val="000000"/>
                </a:solidFill>
                <a:latin typeface="Arial"/>
                <a:cs typeface="Calibri" pitchFamily="34" charset="0"/>
              </a:rPr>
              <a:t>portfolio of single and multi-channel UART </a:t>
            </a:r>
            <a:r>
              <a:rPr lang="en-US" sz="1100" dirty="0" smtClean="0">
                <a:solidFill>
                  <a:srgbClr val="000000"/>
                </a:solidFill>
                <a:latin typeface="Arial"/>
                <a:cs typeface="Calibri" pitchFamily="34" charset="0"/>
              </a:rPr>
              <a:t>devices</a:t>
            </a:r>
          </a:p>
          <a:p>
            <a:pPr marL="111125" indent="-111125" eaLnBrk="0" fontAlgn="auto" hangingPunct="0">
              <a:spcBef>
                <a:spcPts val="300"/>
              </a:spcBef>
              <a:spcAft>
                <a:spcPts val="0"/>
              </a:spcAft>
              <a:buFont typeface="Arial" pitchFamily="34" charset="0"/>
              <a:buChar char="•"/>
            </a:pPr>
            <a:r>
              <a:rPr lang="en-US" sz="1100" dirty="0">
                <a:solidFill>
                  <a:srgbClr val="000000"/>
                </a:solidFill>
                <a:latin typeface="Arial"/>
                <a:cs typeface="Calibri" pitchFamily="34" charset="0"/>
              </a:rPr>
              <a:t>FIFO and No FIFO UART  </a:t>
            </a:r>
            <a:r>
              <a:rPr lang="en-US" sz="1100" dirty="0" smtClean="0">
                <a:solidFill>
                  <a:srgbClr val="000000"/>
                </a:solidFill>
                <a:latin typeface="Arial"/>
                <a:cs typeface="Calibri" pitchFamily="34" charset="0"/>
              </a:rPr>
              <a:t>options</a:t>
            </a:r>
            <a:endParaRPr lang="en-US" sz="1100" dirty="0">
              <a:solidFill>
                <a:srgbClr val="000000"/>
              </a:solidFill>
              <a:latin typeface="Arial"/>
              <a:cs typeface="Calibri" pitchFamily="34" charset="0"/>
            </a:endParaRPr>
          </a:p>
          <a:p>
            <a:pPr marL="111125" indent="-111125" eaLnBrk="0" fontAlgn="auto" hangingPunct="0">
              <a:spcBef>
                <a:spcPts val="300"/>
              </a:spcBef>
              <a:spcAft>
                <a:spcPts val="0"/>
              </a:spcAft>
              <a:buFont typeface="Arial" pitchFamily="34" charset="0"/>
              <a:buChar char="•"/>
            </a:pPr>
            <a:r>
              <a:rPr lang="en-US" sz="1100" dirty="0" smtClean="0">
                <a:solidFill>
                  <a:srgbClr val="000000"/>
                </a:solidFill>
                <a:latin typeface="Arial"/>
                <a:cs typeface="Calibri" pitchFamily="34" charset="0"/>
              </a:rPr>
              <a:t>Basic </a:t>
            </a:r>
            <a:r>
              <a:rPr lang="en-US" sz="1100" dirty="0">
                <a:solidFill>
                  <a:srgbClr val="000000"/>
                </a:solidFill>
                <a:latin typeface="Arial"/>
                <a:cs typeface="Calibri" pitchFamily="34" charset="0"/>
              </a:rPr>
              <a:t>Line Drivers</a:t>
            </a:r>
          </a:p>
          <a:p>
            <a:pPr marL="111125" indent="-111125" eaLnBrk="0" fontAlgn="auto" hangingPunct="0">
              <a:spcBef>
                <a:spcPts val="300"/>
              </a:spcBef>
              <a:spcAft>
                <a:spcPts val="0"/>
              </a:spcAft>
              <a:buFont typeface="Arial" pitchFamily="34" charset="0"/>
              <a:buChar char="•"/>
            </a:pPr>
            <a:r>
              <a:rPr lang="en-US" sz="1100" dirty="0" smtClean="0">
                <a:solidFill>
                  <a:srgbClr val="000000"/>
                </a:solidFill>
                <a:latin typeface="Arial"/>
                <a:cs typeface="Calibri" pitchFamily="34" charset="0"/>
              </a:rPr>
              <a:t>AISG 1.0/2.0 </a:t>
            </a:r>
            <a:r>
              <a:rPr lang="en-US" sz="1100" dirty="0">
                <a:solidFill>
                  <a:srgbClr val="000000"/>
                </a:solidFill>
                <a:latin typeface="Arial"/>
                <a:cs typeface="Calibri" pitchFamily="34" charset="0"/>
              </a:rPr>
              <a:t>Modems </a:t>
            </a:r>
            <a:r>
              <a:rPr lang="en-US" sz="1100" dirty="0" smtClean="0">
                <a:solidFill>
                  <a:srgbClr val="000000"/>
                </a:solidFill>
                <a:latin typeface="Arial"/>
                <a:cs typeface="Calibri" pitchFamily="34" charset="0"/>
              </a:rPr>
              <a:t>Transceiver</a:t>
            </a:r>
            <a:endParaRPr lang="en-US" sz="1100" dirty="0">
              <a:solidFill>
                <a:srgbClr val="000000"/>
              </a:solidFill>
              <a:latin typeface="Arial"/>
              <a:cs typeface="Calibri" pitchFamily="34" charset="0"/>
            </a:endParaRPr>
          </a:p>
        </p:txBody>
      </p:sp>
      <p:sp>
        <p:nvSpPr>
          <p:cNvPr id="62" name="Rectangle 61"/>
          <p:cNvSpPr/>
          <p:nvPr/>
        </p:nvSpPr>
        <p:spPr>
          <a:xfrm>
            <a:off x="6948242" y="2733595"/>
            <a:ext cx="1924805" cy="500139"/>
          </a:xfrm>
          <a:prstGeom prst="rect">
            <a:avLst/>
          </a:prstGeom>
        </p:spPr>
        <p:txBody>
          <a:bodyPr wrap="square" anchor="ctr">
            <a:spAutoFit/>
          </a:bodyPr>
          <a:lstStyle/>
          <a:p>
            <a:pPr algn="ctr" defTabSz="457200" fontAlgn="auto">
              <a:lnSpc>
                <a:spcPts val="1600"/>
              </a:lnSpc>
              <a:spcBef>
                <a:spcPts val="0"/>
              </a:spcBef>
              <a:spcAft>
                <a:spcPts val="0"/>
              </a:spcAft>
            </a:pPr>
            <a:r>
              <a:rPr lang="en-US" sz="1600" kern="0" dirty="0" smtClean="0">
                <a:solidFill>
                  <a:srgbClr val="FFFFFF"/>
                </a:solidFill>
                <a:latin typeface="Arial Black" panose="020B0A04020102020204" pitchFamily="34" charset="0"/>
                <a:cs typeface="Calibri" panose="020F0502020204030204" pitchFamily="34" charset="0"/>
              </a:rPr>
              <a:t>UART / Other</a:t>
            </a:r>
            <a:endParaRPr lang="en-US" kern="0" dirty="0">
              <a:solidFill>
                <a:srgbClr val="FFFFFF"/>
              </a:solidFill>
              <a:latin typeface="Arial Black" panose="020B0A04020102020204" pitchFamily="34" charset="0"/>
              <a:cs typeface="Calibri" panose="020F0502020204030204" pitchFamily="34" charset="0"/>
            </a:endParaRPr>
          </a:p>
        </p:txBody>
      </p:sp>
      <p:pic>
        <p:nvPicPr>
          <p:cNvPr id="63" name="Picture 56"/>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60276" y="2715689"/>
            <a:ext cx="539801" cy="473064"/>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 26"/>
          <p:cNvGrpSpPr/>
          <p:nvPr/>
        </p:nvGrpSpPr>
        <p:grpSpPr>
          <a:xfrm>
            <a:off x="3194113" y="585945"/>
            <a:ext cx="2654832" cy="1985805"/>
            <a:chOff x="3500274" y="581130"/>
            <a:chExt cx="2149419" cy="1985805"/>
          </a:xfrm>
        </p:grpSpPr>
        <p:pic>
          <p:nvPicPr>
            <p:cNvPr id="9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7669"/>
            <a:stretch/>
          </p:blipFill>
          <p:spPr bwMode="auto">
            <a:xfrm>
              <a:off x="3500274" y="582687"/>
              <a:ext cx="2149419" cy="1984248"/>
            </a:xfrm>
            <a:prstGeom prst="rect">
              <a:avLst/>
            </a:prstGeom>
            <a:solidFill>
              <a:srgbClr val="FFFFFF"/>
            </a:solidFill>
            <a:ln>
              <a:noFill/>
            </a:ln>
            <a:effectLst>
              <a:outerShdw blurRad="152400"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02" name="Text Box 19"/>
            <p:cNvSpPr txBox="1">
              <a:spLocks noChangeArrowheads="1"/>
            </p:cNvSpPr>
            <p:nvPr/>
          </p:nvSpPr>
          <p:spPr bwMode="auto">
            <a:xfrm>
              <a:off x="3501078" y="581130"/>
              <a:ext cx="2148439" cy="613410"/>
            </a:xfrm>
            <a:prstGeom prst="rect">
              <a:avLst/>
            </a:prstGeom>
            <a:solidFill>
              <a:schemeClr val="accent4">
                <a:lumMod val="75000"/>
              </a:schemeClr>
            </a:solidFill>
            <a:ln w="9525">
              <a:noFill/>
              <a:miter lim="800000"/>
              <a:headEnd/>
              <a:tailEnd/>
            </a:ln>
            <a:effectLst/>
          </p:spPr>
          <p:txBody>
            <a:bodyPr wrap="square" tIns="91440" bIns="45720" anchor="ctr" anchorCtr="0">
              <a:noAutofit/>
            </a:bodyPr>
            <a:lstStyle>
              <a:defPPr>
                <a:defRPr lang="en-US"/>
              </a:defPPr>
              <a:lvl1pPr algn="ctr" fontAlgn="auto">
                <a:spcBef>
                  <a:spcPts val="0"/>
                </a:spcBef>
                <a:spcAft>
                  <a:spcPts val="0"/>
                </a:spcAft>
                <a:defRPr sz="1600" b="1">
                  <a:solidFill>
                    <a:schemeClr val="bg1"/>
                  </a:solidFill>
                  <a:latin typeface="+mn-lt"/>
                  <a:cs typeface="+mn-cs"/>
                </a:defRPr>
              </a:lvl1pPr>
            </a:lstStyle>
            <a:p>
              <a:pPr defTabSz="457200">
                <a:lnSpc>
                  <a:spcPts val="1600"/>
                </a:lnSpc>
              </a:pPr>
              <a:r>
                <a:rPr lang="en-US" sz="1400" kern="0" dirty="0" smtClean="0">
                  <a:solidFill>
                    <a:srgbClr val="808080">
                      <a:lumMod val="50000"/>
                    </a:srgbClr>
                  </a:solidFill>
                  <a:latin typeface="Arial Black" panose="020B0A04020102020204" pitchFamily="34" charset="0"/>
                  <a:cs typeface="Calibri" panose="020F0502020204030204" pitchFamily="34" charset="0"/>
                </a:rPr>
                <a:t>         </a:t>
              </a:r>
              <a:endParaRPr lang="en-US" sz="1400" kern="0" dirty="0">
                <a:solidFill>
                  <a:srgbClr val="808080">
                    <a:lumMod val="50000"/>
                  </a:srgbClr>
                </a:solidFill>
                <a:latin typeface="Arial Black" panose="020B0A04020102020204" pitchFamily="34" charset="0"/>
                <a:cs typeface="Calibri" panose="020F0502020204030204" pitchFamily="34" charset="0"/>
              </a:endParaRPr>
            </a:p>
          </p:txBody>
        </p:sp>
        <p:sp>
          <p:nvSpPr>
            <p:cNvPr id="103" name="Rectangle 102"/>
            <p:cNvSpPr/>
            <p:nvPr/>
          </p:nvSpPr>
          <p:spPr>
            <a:xfrm>
              <a:off x="4032340" y="745299"/>
              <a:ext cx="1617177" cy="307007"/>
            </a:xfrm>
            <a:prstGeom prst="rect">
              <a:avLst/>
            </a:prstGeom>
          </p:spPr>
          <p:txBody>
            <a:bodyPr wrap="square" anchor="ctr">
              <a:spAutoFit/>
            </a:bodyPr>
            <a:lstStyle/>
            <a:p>
              <a:pPr algn="ctr" defTabSz="457200" fontAlgn="auto">
                <a:lnSpc>
                  <a:spcPts val="1600"/>
                </a:lnSpc>
                <a:spcBef>
                  <a:spcPts val="0"/>
                </a:spcBef>
                <a:spcAft>
                  <a:spcPts val="0"/>
                </a:spcAft>
              </a:pPr>
              <a:r>
                <a:rPr lang="en-US" sz="1600" kern="0" dirty="0" smtClean="0">
                  <a:solidFill>
                    <a:srgbClr val="FFFFFF"/>
                  </a:solidFill>
                  <a:latin typeface="Arial Black" panose="020B0A04020102020204" pitchFamily="34" charset="0"/>
                  <a:cs typeface="Calibri" panose="020F0502020204030204" pitchFamily="34" charset="0"/>
                </a:rPr>
                <a:t>RS-232	</a:t>
              </a:r>
              <a:endParaRPr lang="en-US" sz="1600" kern="0" dirty="0">
                <a:solidFill>
                  <a:srgbClr val="FFFFFF"/>
                </a:solidFill>
                <a:latin typeface="Arial Black" panose="020B0A04020102020204" pitchFamily="34" charset="0"/>
                <a:cs typeface="Calibri" panose="020F0502020204030204" pitchFamily="34" charset="0"/>
              </a:endParaRPr>
            </a:p>
          </p:txBody>
        </p:sp>
      </p:grpSp>
      <p:sp>
        <p:nvSpPr>
          <p:cNvPr id="2048" name="Oval 2047"/>
          <p:cNvSpPr/>
          <p:nvPr/>
        </p:nvSpPr>
        <p:spPr>
          <a:xfrm>
            <a:off x="3291628" y="651055"/>
            <a:ext cx="503040" cy="453076"/>
          </a:xfrm>
          <a:prstGeom prst="ellipse">
            <a:avLst/>
          </a:prstGeom>
          <a:solidFill>
            <a:schemeClr val="bg1"/>
          </a:solidFill>
          <a:ln>
            <a:solidFill>
              <a:schemeClr val="bg2">
                <a:lumMod val="50000"/>
              </a:schemeClr>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2050"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2197" t="23037" r="12545" b="43320"/>
          <a:stretch/>
        </p:blipFill>
        <p:spPr bwMode="auto">
          <a:xfrm>
            <a:off x="3336911" y="807041"/>
            <a:ext cx="412472" cy="1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5" name="Text Box 22"/>
          <p:cNvSpPr txBox="1">
            <a:spLocks noChangeArrowheads="1"/>
          </p:cNvSpPr>
          <p:nvPr/>
        </p:nvSpPr>
        <p:spPr bwMode="auto">
          <a:xfrm>
            <a:off x="3194973" y="1327487"/>
            <a:ext cx="2653754" cy="1184940"/>
          </a:xfrm>
          <a:prstGeom prst="rect">
            <a:avLst/>
          </a:prstGeom>
          <a:noFill/>
          <a:ln w="9525">
            <a:noFill/>
            <a:miter lim="800000"/>
            <a:headEnd/>
            <a:tailEnd/>
          </a:ln>
        </p:spPr>
        <p:txBody>
          <a:bodyPr wrap="square">
            <a:spAutoFit/>
          </a:bodyPr>
          <a:lstStyle/>
          <a:p>
            <a:pPr marL="111125" indent="-111125" eaLnBrk="0" hangingPunct="0">
              <a:spcBef>
                <a:spcPts val="300"/>
              </a:spcBef>
              <a:buFont typeface="Arial" pitchFamily="34" charset="0"/>
              <a:buChar char="•"/>
            </a:pPr>
            <a:r>
              <a:rPr lang="en-US" sz="1100" dirty="0" smtClean="0">
                <a:solidFill>
                  <a:srgbClr val="000000"/>
                </a:solidFill>
                <a:latin typeface="Arial" panose="020B0604020202020204" pitchFamily="34" charset="0"/>
                <a:cs typeface="Arial" panose="020B0604020202020204" pitchFamily="34" charset="0"/>
              </a:rPr>
              <a:t>Over 115 RS-232 drivers, receivers, and transceivers available today</a:t>
            </a:r>
          </a:p>
          <a:p>
            <a:pPr marL="111125" indent="-111125" eaLnBrk="0" hangingPunct="0">
              <a:spcBef>
                <a:spcPts val="300"/>
              </a:spcBef>
              <a:buFont typeface="Arial" pitchFamily="34" charset="0"/>
              <a:buChar char="•"/>
            </a:pPr>
            <a:r>
              <a:rPr lang="en-US" sz="1100" dirty="0" smtClean="0">
                <a:solidFill>
                  <a:srgbClr val="000000"/>
                </a:solidFill>
                <a:latin typeface="Arial" panose="020B0604020202020204" pitchFamily="34" charset="0"/>
                <a:cs typeface="Arial" panose="020B0604020202020204" pitchFamily="34" charset="0"/>
              </a:rPr>
              <a:t>Low power modes and support for voltages as low as 1.8V</a:t>
            </a:r>
          </a:p>
          <a:p>
            <a:pPr marL="111125" indent="-111125" eaLnBrk="0" hangingPunct="0">
              <a:spcBef>
                <a:spcPts val="300"/>
              </a:spcBef>
              <a:buFont typeface="Arial" pitchFamily="34" charset="0"/>
              <a:buChar char="•"/>
            </a:pPr>
            <a:r>
              <a:rPr lang="en-US" sz="1100" dirty="0" smtClean="0">
                <a:solidFill>
                  <a:srgbClr val="000000"/>
                </a:solidFill>
                <a:latin typeface="Arial" panose="020B0604020202020204" pitchFamily="34" charset="0"/>
                <a:cs typeface="Arial" panose="020B0604020202020204" pitchFamily="34" charset="0"/>
              </a:rPr>
              <a:t>First to market with 1.8V Charge Pump</a:t>
            </a:r>
          </a:p>
        </p:txBody>
      </p:sp>
      <p:grpSp>
        <p:nvGrpSpPr>
          <p:cNvPr id="7" name="Group 6"/>
          <p:cNvGrpSpPr/>
          <p:nvPr/>
        </p:nvGrpSpPr>
        <p:grpSpPr>
          <a:xfrm>
            <a:off x="6218562" y="582687"/>
            <a:ext cx="2665925" cy="1984248"/>
            <a:chOff x="5946099" y="625249"/>
            <a:chExt cx="2203255" cy="1990314"/>
          </a:xfrm>
        </p:grpSpPr>
        <p:pic>
          <p:nvPicPr>
            <p:cNvPr id="34"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7669"/>
            <a:stretch/>
          </p:blipFill>
          <p:spPr bwMode="auto">
            <a:xfrm>
              <a:off x="5975485" y="625250"/>
              <a:ext cx="2155989" cy="1990313"/>
            </a:xfrm>
            <a:prstGeom prst="rect">
              <a:avLst/>
            </a:prstGeom>
            <a:solidFill>
              <a:srgbClr val="FFFFFF"/>
            </a:solidFill>
            <a:ln>
              <a:noFill/>
            </a:ln>
            <a:effectLst>
              <a:outerShdw blurRad="152400"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35" name="Text Box 19"/>
            <p:cNvSpPr txBox="1">
              <a:spLocks noChangeArrowheads="1"/>
            </p:cNvSpPr>
            <p:nvPr/>
          </p:nvSpPr>
          <p:spPr bwMode="auto">
            <a:xfrm>
              <a:off x="5975485" y="625249"/>
              <a:ext cx="2155989" cy="613410"/>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w="9525">
              <a:noFill/>
              <a:miter lim="800000"/>
              <a:headEnd/>
              <a:tailEnd/>
            </a:ln>
            <a:effectLst/>
          </p:spPr>
          <p:txBody>
            <a:bodyPr wrap="square" tIns="91440" bIns="45720" anchor="ctr" anchorCtr="0">
              <a:noAutofit/>
            </a:bodyPr>
            <a:lstStyle>
              <a:defPPr>
                <a:defRPr lang="en-US"/>
              </a:defPPr>
              <a:lvl1pPr algn="ctr" fontAlgn="auto">
                <a:spcBef>
                  <a:spcPts val="0"/>
                </a:spcBef>
                <a:spcAft>
                  <a:spcPts val="0"/>
                </a:spcAft>
                <a:defRPr sz="1600" b="1">
                  <a:solidFill>
                    <a:schemeClr val="bg1"/>
                  </a:solidFill>
                  <a:latin typeface="+mn-lt"/>
                  <a:cs typeface="+mn-cs"/>
                </a:defRPr>
              </a:lvl1pPr>
            </a:lstStyle>
            <a:p>
              <a:pPr defTabSz="457200">
                <a:lnSpc>
                  <a:spcPts val="1600"/>
                </a:lnSpc>
              </a:pPr>
              <a:r>
                <a:rPr lang="en-US" sz="1400" kern="0" dirty="0" smtClean="0">
                  <a:solidFill>
                    <a:srgbClr val="FFFFFF"/>
                  </a:solidFill>
                  <a:latin typeface="Arial Black" panose="020B0A04020102020204" pitchFamily="34" charset="0"/>
                  <a:cs typeface="Calibri" panose="020F0502020204030204" pitchFamily="34" charset="0"/>
                </a:rPr>
                <a:t>         </a:t>
              </a:r>
              <a:endParaRPr lang="en-US" sz="1400" kern="0" dirty="0">
                <a:solidFill>
                  <a:srgbClr val="FFFFFF"/>
                </a:solidFill>
                <a:latin typeface="Arial Black" panose="020B0A04020102020204" pitchFamily="34" charset="0"/>
                <a:cs typeface="Calibri" panose="020F0502020204030204" pitchFamily="34" charset="0"/>
              </a:endParaRPr>
            </a:p>
          </p:txBody>
        </p:sp>
        <p:sp>
          <p:nvSpPr>
            <p:cNvPr id="36" name="Text Box 22"/>
            <p:cNvSpPr txBox="1">
              <a:spLocks noChangeArrowheads="1"/>
            </p:cNvSpPr>
            <p:nvPr/>
          </p:nvSpPr>
          <p:spPr bwMode="auto">
            <a:xfrm>
              <a:off x="5946099" y="1312709"/>
              <a:ext cx="2155986" cy="244682"/>
            </a:xfrm>
            <a:prstGeom prst="rect">
              <a:avLst/>
            </a:prstGeom>
            <a:noFill/>
            <a:ln w="9525">
              <a:noFill/>
              <a:miter lim="800000"/>
              <a:headEnd/>
              <a:tailEnd/>
            </a:ln>
          </p:spPr>
          <p:txBody>
            <a:bodyPr wrap="square">
              <a:spAutoFit/>
            </a:bodyPr>
            <a:lstStyle/>
            <a:p>
              <a:pPr marL="111125" indent="-111125" eaLnBrk="0" hangingPunct="0">
                <a:lnSpc>
                  <a:spcPct val="90000"/>
                </a:lnSpc>
                <a:spcBef>
                  <a:spcPts val="300"/>
                </a:spcBef>
                <a:buFont typeface="Arial" pitchFamily="34" charset="0"/>
                <a:buChar char="•"/>
              </a:pPr>
              <a:endParaRPr lang="en-US" sz="1100" dirty="0" smtClean="0">
                <a:solidFill>
                  <a:srgbClr val="000000"/>
                </a:solidFill>
                <a:latin typeface="Arial"/>
                <a:cs typeface="Calibri" pitchFamily="34" charset="0"/>
              </a:endParaRPr>
            </a:p>
          </p:txBody>
        </p:sp>
        <p:sp>
          <p:nvSpPr>
            <p:cNvPr id="37" name="Rectangle 36"/>
            <p:cNvSpPr/>
            <p:nvPr/>
          </p:nvSpPr>
          <p:spPr>
            <a:xfrm>
              <a:off x="6553968" y="805134"/>
              <a:ext cx="1595386" cy="307007"/>
            </a:xfrm>
            <a:prstGeom prst="rect">
              <a:avLst/>
            </a:prstGeom>
          </p:spPr>
          <p:txBody>
            <a:bodyPr wrap="square" anchor="ctr">
              <a:spAutoFit/>
            </a:bodyPr>
            <a:lstStyle/>
            <a:p>
              <a:pPr algn="ctr" defTabSz="457200" fontAlgn="auto">
                <a:lnSpc>
                  <a:spcPts val="1600"/>
                </a:lnSpc>
                <a:spcBef>
                  <a:spcPts val="0"/>
                </a:spcBef>
                <a:spcAft>
                  <a:spcPts val="0"/>
                </a:spcAft>
              </a:pPr>
              <a:r>
                <a:rPr lang="en-US" sz="1600" kern="0" dirty="0" smtClean="0">
                  <a:solidFill>
                    <a:srgbClr val="FFFFFF"/>
                  </a:solidFill>
                  <a:latin typeface="Arial Black" panose="020B0A04020102020204" pitchFamily="34" charset="0"/>
                  <a:cs typeface="Calibri" panose="020F0502020204030204" pitchFamily="34" charset="0"/>
                </a:rPr>
                <a:t>I2C</a:t>
              </a:r>
              <a:endParaRPr lang="en-US" sz="1600" kern="0" dirty="0">
                <a:solidFill>
                  <a:srgbClr val="FFFFFF"/>
                </a:solidFill>
                <a:latin typeface="Arial Black" panose="020B0A04020102020204" pitchFamily="34" charset="0"/>
                <a:cs typeface="Calibri" panose="020F0502020204030204" pitchFamily="34" charset="0"/>
              </a:endParaRPr>
            </a:p>
          </p:txBody>
        </p:sp>
      </p:grpSp>
      <p:sp>
        <p:nvSpPr>
          <p:cNvPr id="84" name="Oval 83"/>
          <p:cNvSpPr/>
          <p:nvPr/>
        </p:nvSpPr>
        <p:spPr>
          <a:xfrm>
            <a:off x="6384531" y="644515"/>
            <a:ext cx="486414" cy="469269"/>
          </a:xfrm>
          <a:prstGeom prst="ellipse">
            <a:avLst/>
          </a:prstGeom>
          <a:solidFill>
            <a:schemeClr val="bg1"/>
          </a:solidFill>
          <a:ln>
            <a:solidFill>
              <a:schemeClr val="accent5">
                <a:lumMod val="50000"/>
              </a:schemeClr>
            </a:solidFill>
          </a:ln>
          <a:effectLst>
            <a:glow rad="635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24" name="Group 23"/>
          <p:cNvGrpSpPr/>
          <p:nvPr/>
        </p:nvGrpSpPr>
        <p:grpSpPr>
          <a:xfrm>
            <a:off x="6442546" y="754005"/>
            <a:ext cx="457531" cy="249609"/>
            <a:chOff x="-857072" y="3379687"/>
            <a:chExt cx="378127" cy="250372"/>
          </a:xfrm>
        </p:grpSpPr>
        <p:sp>
          <p:nvSpPr>
            <p:cNvPr id="9" name="Isosceles Triangle 8"/>
            <p:cNvSpPr/>
            <p:nvPr/>
          </p:nvSpPr>
          <p:spPr>
            <a:xfrm rot="5400000">
              <a:off x="-735284" y="3394761"/>
              <a:ext cx="131234" cy="101086"/>
            </a:xfrm>
            <a:prstGeom prs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7" name="Isosceles Triangle 66"/>
            <p:cNvSpPr/>
            <p:nvPr/>
          </p:nvSpPr>
          <p:spPr>
            <a:xfrm rot="16200000">
              <a:off x="-733425" y="3513899"/>
              <a:ext cx="131234" cy="101086"/>
            </a:xfrm>
            <a:prstGeom prs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cxnSp>
          <p:nvCxnSpPr>
            <p:cNvPr id="12" name="Straight Connector 11"/>
            <p:cNvCxnSpPr/>
            <p:nvPr/>
          </p:nvCxnSpPr>
          <p:spPr>
            <a:xfrm>
              <a:off x="-628646" y="3444117"/>
              <a:ext cx="96304"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08920" y="3566326"/>
              <a:ext cx="96304"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3401" y="3566326"/>
              <a:ext cx="96304"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08050" y="3447059"/>
              <a:ext cx="96304"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2342" y="3440745"/>
              <a:ext cx="0" cy="12369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6992" y="3441803"/>
              <a:ext cx="3174" cy="12369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27097" y="3503330"/>
              <a:ext cx="48152"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57072" y="3505214"/>
              <a:ext cx="48152"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 Box 22"/>
          <p:cNvSpPr txBox="1">
            <a:spLocks noChangeArrowheads="1"/>
          </p:cNvSpPr>
          <p:nvPr/>
        </p:nvSpPr>
        <p:spPr bwMode="auto">
          <a:xfrm>
            <a:off x="6269419" y="1276350"/>
            <a:ext cx="2584200" cy="1146468"/>
          </a:xfrm>
          <a:prstGeom prst="rect">
            <a:avLst/>
          </a:prstGeom>
          <a:noFill/>
          <a:ln w="9525">
            <a:noFill/>
            <a:miter lim="800000"/>
            <a:headEnd/>
            <a:tailEnd/>
          </a:ln>
        </p:spPr>
        <p:txBody>
          <a:bodyPr wrap="square">
            <a:spAutoFit/>
          </a:bodyPr>
          <a:lstStyle/>
          <a:p>
            <a:pPr marL="111125" indent="-111125" eaLnBrk="0" hangingPunct="0">
              <a:spcBef>
                <a:spcPts val="300"/>
              </a:spcBef>
              <a:buFont typeface="Arial" pitchFamily="34" charset="0"/>
              <a:buChar char="•"/>
            </a:pPr>
            <a:r>
              <a:rPr lang="en-US" sz="1100" dirty="0" smtClean="0">
                <a:solidFill>
                  <a:srgbClr val="000000"/>
                </a:solidFill>
                <a:latin typeface="Arial" panose="020B0604020202020204" pitchFamily="34" charset="0"/>
                <a:cs typeface="Arial" panose="020B0604020202020204" pitchFamily="34" charset="0"/>
              </a:rPr>
              <a:t>Complete line of I2C repeaters, expanders, switches, and special function devices</a:t>
            </a:r>
          </a:p>
          <a:p>
            <a:pPr marL="111125" indent="-111125" eaLnBrk="0" hangingPunct="0">
              <a:spcBef>
                <a:spcPts val="300"/>
              </a:spcBef>
              <a:buFont typeface="Arial" pitchFamily="34" charset="0"/>
              <a:buChar char="•"/>
            </a:pPr>
            <a:r>
              <a:rPr lang="en-US" sz="1100" dirty="0" smtClean="0">
                <a:solidFill>
                  <a:srgbClr val="000000"/>
                </a:solidFill>
                <a:latin typeface="Arial" panose="020B0604020202020204" pitchFamily="34" charset="0"/>
                <a:cs typeface="Arial" panose="020B0604020202020204" pitchFamily="34" charset="0"/>
              </a:rPr>
              <a:t>Wider voltage range and lower power consumption than competitive solutions</a:t>
            </a:r>
            <a:endParaRPr 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13833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27341" y="679989"/>
            <a:ext cx="5188059" cy="347136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auto">
              <a:spcBef>
                <a:spcPts val="0"/>
              </a:spcBef>
              <a:spcAft>
                <a:spcPts val="0"/>
              </a:spcAft>
            </a:pPr>
            <a:endParaRPr lang="en-US">
              <a:solidFill>
                <a:srgbClr val="000000"/>
              </a:solidFill>
            </a:endParaRPr>
          </a:p>
        </p:txBody>
      </p:sp>
      <p:sp>
        <p:nvSpPr>
          <p:cNvPr id="6" name="TextBox 5"/>
          <p:cNvSpPr txBox="1"/>
          <p:nvPr/>
        </p:nvSpPr>
        <p:spPr>
          <a:xfrm>
            <a:off x="4038600" y="819150"/>
            <a:ext cx="4648200" cy="3676651"/>
          </a:xfrm>
          <a:prstGeom prst="rect">
            <a:avLst/>
          </a:prstGeom>
          <a:noFill/>
        </p:spPr>
        <p:txBody>
          <a:bodyPr wrap="square" rtlCol="0">
            <a:normAutofit/>
          </a:bodyPr>
          <a:lstStyle/>
          <a:p>
            <a:pPr fontAlgn="auto">
              <a:lnSpc>
                <a:spcPct val="120000"/>
              </a:lnSpc>
              <a:spcBef>
                <a:spcPts val="0"/>
              </a:spcBef>
              <a:spcAft>
                <a:spcPts val="0"/>
              </a:spcAft>
            </a:pPr>
            <a:r>
              <a:rPr lang="en-US" sz="1100" dirty="0" smtClean="0">
                <a:solidFill>
                  <a:srgbClr val="000000"/>
                </a:solidFill>
                <a:latin typeface="Arial"/>
              </a:rPr>
              <a:t>A parallel and redundant CAN network with fault detection is easily designed using the SN65HVD257</a:t>
            </a:r>
          </a:p>
          <a:p>
            <a:pPr fontAlgn="auto">
              <a:lnSpc>
                <a:spcPct val="120000"/>
              </a:lnSpc>
              <a:spcBef>
                <a:spcPts val="0"/>
              </a:spcBef>
              <a:spcAft>
                <a:spcPts val="0"/>
              </a:spcAft>
            </a:pPr>
            <a:endParaRPr lang="en-US" sz="1100" dirty="0" smtClean="0">
              <a:solidFill>
                <a:srgbClr val="000000"/>
              </a:solidFill>
              <a:latin typeface="Arial"/>
            </a:endParaRPr>
          </a:p>
          <a:p>
            <a:pPr marL="169863" indent="-169863" fontAlgn="auto">
              <a:lnSpc>
                <a:spcPct val="120000"/>
              </a:lnSpc>
              <a:spcBef>
                <a:spcPts val="0"/>
              </a:spcBef>
              <a:spcAft>
                <a:spcPts val="0"/>
              </a:spcAft>
              <a:buFont typeface="Arial" pitchFamily="34" charset="0"/>
              <a:buChar char="•"/>
              <a:tabLst>
                <a:tab pos="231775" algn="l"/>
              </a:tabLst>
            </a:pPr>
            <a:r>
              <a:rPr lang="en-US" sz="1100" dirty="0" smtClean="0">
                <a:solidFill>
                  <a:srgbClr val="000000"/>
                </a:solidFill>
                <a:latin typeface="Arial"/>
              </a:rPr>
              <a:t>2 parallel HVD257 transceivers are used</a:t>
            </a:r>
          </a:p>
          <a:p>
            <a:pPr marL="169863" indent="-169863" fontAlgn="auto">
              <a:lnSpc>
                <a:spcPct val="120000"/>
              </a:lnSpc>
              <a:spcBef>
                <a:spcPts val="0"/>
              </a:spcBef>
              <a:spcAft>
                <a:spcPts val="0"/>
              </a:spcAft>
              <a:buFont typeface="Arial" pitchFamily="34" charset="0"/>
              <a:buChar char="•"/>
              <a:tabLst>
                <a:tab pos="231775" algn="l"/>
              </a:tabLst>
            </a:pPr>
            <a:r>
              <a:rPr lang="en-US" sz="1100" dirty="0" smtClean="0">
                <a:solidFill>
                  <a:srgbClr val="000000"/>
                </a:solidFill>
                <a:latin typeface="Arial"/>
              </a:rPr>
              <a:t>TXDs are wired together so both busses will transmit in parallel</a:t>
            </a:r>
          </a:p>
          <a:p>
            <a:pPr marL="169863" indent="-169863" fontAlgn="auto">
              <a:lnSpc>
                <a:spcPct val="120000"/>
              </a:lnSpc>
              <a:spcBef>
                <a:spcPts val="0"/>
              </a:spcBef>
              <a:spcAft>
                <a:spcPts val="0"/>
              </a:spcAft>
              <a:buFont typeface="Arial" pitchFamily="34" charset="0"/>
              <a:buChar char="•"/>
              <a:tabLst>
                <a:tab pos="231775" algn="l"/>
              </a:tabLst>
            </a:pPr>
            <a:r>
              <a:rPr lang="en-US" sz="1100" dirty="0" smtClean="0">
                <a:solidFill>
                  <a:srgbClr val="000000"/>
                </a:solidFill>
                <a:latin typeface="Arial"/>
              </a:rPr>
              <a:t>RXDs are logically combined via an AND gate which is logical equivalent of the bus operation </a:t>
            </a:r>
          </a:p>
          <a:p>
            <a:pPr marL="169863" indent="-169863" fontAlgn="auto">
              <a:lnSpc>
                <a:spcPct val="120000"/>
              </a:lnSpc>
              <a:spcBef>
                <a:spcPts val="0"/>
              </a:spcBef>
              <a:spcAft>
                <a:spcPts val="0"/>
              </a:spcAft>
              <a:buFont typeface="Arial" pitchFamily="34" charset="0"/>
              <a:buChar char="•"/>
              <a:tabLst>
                <a:tab pos="231775" algn="l"/>
              </a:tabLst>
            </a:pPr>
            <a:r>
              <a:rPr lang="en-US" sz="1100" dirty="0" smtClean="0">
                <a:solidFill>
                  <a:srgbClr val="000000"/>
                </a:solidFill>
                <a:latin typeface="Arial"/>
              </a:rPr>
              <a:t>Parallelism is protected via the RXD DTO in the transceiver which will return an offending bus RXD output to recessive (high)</a:t>
            </a:r>
          </a:p>
          <a:p>
            <a:pPr marL="169863" indent="-169863" fontAlgn="auto">
              <a:lnSpc>
                <a:spcPct val="120000"/>
              </a:lnSpc>
              <a:spcBef>
                <a:spcPts val="0"/>
              </a:spcBef>
              <a:spcAft>
                <a:spcPts val="0"/>
              </a:spcAft>
              <a:buFont typeface="Arial" pitchFamily="34" charset="0"/>
              <a:buChar char="•"/>
              <a:tabLst>
                <a:tab pos="231775" algn="l"/>
              </a:tabLst>
            </a:pPr>
            <a:r>
              <a:rPr lang="en-US" sz="1100" dirty="0" smtClean="0">
                <a:solidFill>
                  <a:srgbClr val="000000"/>
                </a:solidFill>
                <a:latin typeface="Arial"/>
              </a:rPr>
              <a:t>Direct faults with the transceiver or bus are indicated by HVD257 FAULT pin (TXD or RXD DTO, over temp, under voltage)</a:t>
            </a:r>
          </a:p>
          <a:p>
            <a:pPr marL="169863" indent="-169863" fontAlgn="auto">
              <a:lnSpc>
                <a:spcPct val="120000"/>
              </a:lnSpc>
              <a:spcBef>
                <a:spcPts val="0"/>
              </a:spcBef>
              <a:spcAft>
                <a:spcPts val="0"/>
              </a:spcAft>
              <a:buFont typeface="Arial" pitchFamily="34" charset="0"/>
              <a:buChar char="•"/>
              <a:tabLst>
                <a:tab pos="231775" algn="l"/>
              </a:tabLst>
            </a:pPr>
            <a:r>
              <a:rPr lang="en-US" sz="1100" dirty="0" smtClean="0">
                <a:solidFill>
                  <a:srgbClr val="000000"/>
                </a:solidFill>
                <a:latin typeface="Arial"/>
              </a:rPr>
              <a:t>Bus Open Detection: to detect one of the buses having an open fault the RXDs are </a:t>
            </a:r>
            <a:r>
              <a:rPr lang="en-US" sz="1100" dirty="0" err="1" smtClean="0">
                <a:solidFill>
                  <a:srgbClr val="000000"/>
                </a:solidFill>
                <a:latin typeface="Arial"/>
              </a:rPr>
              <a:t>XORed</a:t>
            </a:r>
            <a:r>
              <a:rPr lang="en-US" sz="1100" dirty="0" smtClean="0">
                <a:solidFill>
                  <a:srgbClr val="000000"/>
                </a:solidFill>
                <a:latin typeface="Arial"/>
              </a:rPr>
              <a:t> logically with a filter (removes minor timing differences in busses). Together with s/w routine using silent mode the open bus may be determined</a:t>
            </a:r>
            <a:endParaRPr lang="en-US" sz="1100" dirty="0">
              <a:solidFill>
                <a:srgbClr val="000000"/>
              </a:solidFill>
              <a:latin typeface="Arial"/>
            </a:endParaRPr>
          </a:p>
        </p:txBody>
      </p:sp>
      <p:sp>
        <p:nvSpPr>
          <p:cNvPr id="7" name="Text Box 3"/>
          <p:cNvSpPr txBox="1">
            <a:spLocks noChangeArrowheads="1"/>
          </p:cNvSpPr>
          <p:nvPr/>
        </p:nvSpPr>
        <p:spPr bwMode="auto">
          <a:xfrm>
            <a:off x="38746" y="3597354"/>
            <a:ext cx="3711844" cy="1107996"/>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100" dirty="0">
                <a:solidFill>
                  <a:srgbClr val="FF0000"/>
                </a:solidFill>
                <a:latin typeface="Arial"/>
              </a:rPr>
              <a:t>Redundant media network with only adding PHY circuit features, AND gate and duplicate wiring.  </a:t>
            </a:r>
            <a:endParaRPr lang="en-US" sz="1100" dirty="0" smtClean="0">
              <a:solidFill>
                <a:srgbClr val="FF0000"/>
              </a:solidFill>
              <a:latin typeface="Arial"/>
            </a:endParaRPr>
          </a:p>
          <a:p>
            <a:pPr algn="ctr" fontAlgn="auto">
              <a:spcBef>
                <a:spcPts val="0"/>
              </a:spcBef>
              <a:spcAft>
                <a:spcPts val="0"/>
              </a:spcAft>
            </a:pPr>
            <a:endParaRPr lang="en-US" sz="1100" dirty="0">
              <a:solidFill>
                <a:srgbClr val="FF0000"/>
              </a:solidFill>
              <a:latin typeface="Arial"/>
            </a:endParaRPr>
          </a:p>
          <a:p>
            <a:pPr algn="ctr" fontAlgn="auto">
              <a:spcBef>
                <a:spcPts val="0"/>
              </a:spcBef>
              <a:spcAft>
                <a:spcPts val="0"/>
              </a:spcAft>
            </a:pPr>
            <a:r>
              <a:rPr lang="en-US" sz="1100" dirty="0" smtClean="0">
                <a:solidFill>
                  <a:srgbClr val="FF0000"/>
                </a:solidFill>
                <a:latin typeface="Arial"/>
              </a:rPr>
              <a:t>CAN works normally with this </a:t>
            </a:r>
            <a:r>
              <a:rPr lang="en-US" sz="1100" dirty="0">
                <a:solidFill>
                  <a:srgbClr val="FF0000"/>
                </a:solidFill>
                <a:latin typeface="Arial"/>
              </a:rPr>
              <a:t>Network </a:t>
            </a:r>
            <a:r>
              <a:rPr lang="en-US" sz="1100" dirty="0" smtClean="0">
                <a:solidFill>
                  <a:srgbClr val="FF0000"/>
                </a:solidFill>
                <a:latin typeface="Arial"/>
              </a:rPr>
              <a:t>topology while offering full media redundancy and robust fault detection and identification</a:t>
            </a:r>
            <a:endParaRPr lang="en-US" sz="1100" dirty="0">
              <a:solidFill>
                <a:srgbClr val="FF0000"/>
              </a:solidFill>
              <a:latin typeface="Arial"/>
            </a:endParaRPr>
          </a:p>
        </p:txBody>
      </p:sp>
      <p:pic>
        <p:nvPicPr>
          <p:cNvPr id="95237" name="Picture 5"/>
          <p:cNvPicPr>
            <a:picLocks noChangeAspect="1" noChangeArrowheads="1"/>
          </p:cNvPicPr>
          <p:nvPr/>
        </p:nvPicPr>
        <p:blipFill>
          <a:blip r:embed="rId3" cstate="print"/>
          <a:srcRect/>
          <a:stretch>
            <a:fillRect/>
          </a:stretch>
        </p:blipFill>
        <p:spPr bwMode="auto">
          <a:xfrm>
            <a:off x="310209" y="686043"/>
            <a:ext cx="2998679" cy="2843333"/>
          </a:xfrm>
          <a:prstGeom prst="rect">
            <a:avLst/>
          </a:prstGeom>
          <a:noFill/>
          <a:ln w="9525">
            <a:noFill/>
            <a:miter lim="800000"/>
            <a:headEnd/>
            <a:tailEnd/>
          </a:ln>
          <a:effectLst/>
        </p:spPr>
      </p:pic>
      <p:sp>
        <p:nvSpPr>
          <p:cNvPr id="8" name="Rectangle 2"/>
          <p:cNvSpPr txBox="1">
            <a:spLocks noChangeArrowheads="1"/>
          </p:cNvSpPr>
          <p:nvPr/>
        </p:nvSpPr>
        <p:spPr bwMode="auto">
          <a:xfrm>
            <a:off x="201371" y="161193"/>
            <a:ext cx="8779896" cy="4103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a:lstStyle>
          <a:p>
            <a:r>
              <a:rPr lang="en-US" sz="2400" kern="0" dirty="0" smtClean="0">
                <a:solidFill>
                  <a:srgbClr val="DE0000"/>
                </a:solidFill>
              </a:rPr>
              <a:t>SN65HVD257: Redundant Node</a:t>
            </a:r>
          </a:p>
        </p:txBody>
      </p:sp>
    </p:spTree>
    <p:extLst>
      <p:ext uri="{BB962C8B-B14F-4D97-AF65-F5344CB8AC3E}">
        <p14:creationId xmlns:p14="http://schemas.microsoft.com/office/powerpoint/2010/main" val="844494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775" y="49406"/>
            <a:ext cx="8458200" cy="610791"/>
          </a:xfrm>
        </p:spPr>
        <p:txBody>
          <a:bodyPr/>
          <a:lstStyle/>
          <a:p>
            <a:r>
              <a:rPr lang="en-US" sz="2400" dirty="0" smtClean="0"/>
              <a:t>5V CAN Portfolio</a:t>
            </a:r>
            <a:endParaRPr lang="en-US" sz="24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14004266"/>
              </p:ext>
            </p:extLst>
          </p:nvPr>
        </p:nvGraphicFramePr>
        <p:xfrm>
          <a:off x="261490" y="594713"/>
          <a:ext cx="8631498" cy="4190075"/>
        </p:xfrm>
        <a:graphic>
          <a:graphicData uri="http://schemas.openxmlformats.org/drawingml/2006/table">
            <a:tbl>
              <a:tblPr firstRow="1" firstCol="1" bandCol="1">
                <a:tableStyleId>{21E4AEA4-8DFA-4A89-87EB-49C32662AFE0}</a:tableStyleId>
              </a:tblPr>
              <a:tblGrid>
                <a:gridCol w="1303871"/>
                <a:gridCol w="1458711"/>
                <a:gridCol w="1449316"/>
                <a:gridCol w="1458695"/>
                <a:gridCol w="1562411"/>
                <a:gridCol w="1398494"/>
              </a:tblGrid>
              <a:tr h="744725">
                <a:tc>
                  <a:txBody>
                    <a:bodyPr/>
                    <a:lstStyle/>
                    <a:p>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100" dirty="0" smtClean="0">
                          <a:solidFill>
                            <a:schemeClr val="bg1"/>
                          </a:solidFill>
                        </a:rPr>
                        <a:t>TCAN1042</a:t>
                      </a:r>
                      <a:endParaRPr lang="en-US" sz="11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TCAN1051</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SN65HVD25x</a:t>
                      </a:r>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SN65HVD1040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SN65HVD1040A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SN65HVD1050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bg1"/>
                          </a:solidFill>
                          <a:effectLst/>
                          <a:uLnTx/>
                          <a:uFillTx/>
                          <a:latin typeface="+mn-lt"/>
                          <a:ea typeface="+mn-ea"/>
                          <a:cs typeface="+mn-cs"/>
                        </a:rPr>
                        <a:t>SN65HVD1050A</a:t>
                      </a:r>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269425">
                <a:tc>
                  <a:txBody>
                    <a:bodyPr/>
                    <a:lstStyle/>
                    <a:p>
                      <a:r>
                        <a:rPr lang="en-US" sz="1000" dirty="0" smtClean="0">
                          <a:solidFill>
                            <a:sysClr val="windowText" lastClr="000000"/>
                          </a:solidFill>
                        </a:rPr>
                        <a:t>CAN / CAN FD</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i="0" dirty="0" smtClean="0"/>
                        <a:t>CAN FD</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0" i="0" dirty="0" smtClean="0"/>
                        <a:t>CAN FD</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000" kern="1200" dirty="0" smtClean="0">
                          <a:solidFill>
                            <a:schemeClr val="dk1"/>
                          </a:solidFill>
                          <a:latin typeface="+mn-lt"/>
                          <a:ea typeface="+mn-ea"/>
                          <a:cs typeface="+mn-cs"/>
                        </a:rPr>
                        <a:t>CAN - Turbo</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CAN</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000" kern="1200" dirty="0" smtClean="0">
                          <a:solidFill>
                            <a:schemeClr val="dk1"/>
                          </a:solidFill>
                          <a:latin typeface="+mn-lt"/>
                          <a:ea typeface="+mn-ea"/>
                          <a:cs typeface="+mn-cs"/>
                        </a:rPr>
                        <a:t>CAN </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69425">
                <a:tc>
                  <a:txBody>
                    <a:bodyPr/>
                    <a:lstStyle/>
                    <a:p>
                      <a:r>
                        <a:rPr lang="en-US" sz="1000" dirty="0" smtClean="0">
                          <a:solidFill>
                            <a:sysClr val="windowText" lastClr="000000"/>
                          </a:solidFill>
                        </a:rPr>
                        <a:t>Data Rate</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i="0" dirty="0" smtClean="0"/>
                        <a:t>2Mbps</a:t>
                      </a:r>
                      <a:r>
                        <a:rPr lang="en-US" sz="1000" b="0" i="0" baseline="0" dirty="0" smtClean="0"/>
                        <a:t> or 5</a:t>
                      </a:r>
                      <a:r>
                        <a:rPr lang="en-US" sz="1000" b="0" i="0" dirty="0" smtClean="0"/>
                        <a:t>Mbps</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0" i="0" dirty="0" smtClean="0"/>
                        <a:t>2Mbps</a:t>
                      </a:r>
                      <a:r>
                        <a:rPr lang="en-US" sz="1000" b="0" i="0" baseline="0" dirty="0" smtClean="0"/>
                        <a:t> or 5</a:t>
                      </a:r>
                      <a:r>
                        <a:rPr lang="en-US" sz="1000" b="0" i="0" dirty="0" smtClean="0"/>
                        <a:t>Mbps</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1Mbps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1Mbps </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1Mbps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69425">
                <a:tc>
                  <a:txBody>
                    <a:bodyPr/>
                    <a:lstStyle/>
                    <a:p>
                      <a:r>
                        <a:rPr lang="en-US" sz="1000" dirty="0" smtClean="0">
                          <a:solidFill>
                            <a:sysClr val="windowText" lastClr="000000"/>
                          </a:solidFill>
                        </a:rPr>
                        <a:t>Common</a:t>
                      </a:r>
                      <a:r>
                        <a:rPr lang="en-US" sz="1000" baseline="0" dirty="0" smtClean="0">
                          <a:solidFill>
                            <a:sysClr val="windowText" lastClr="000000"/>
                          </a:solidFill>
                        </a:rPr>
                        <a:t> mode range</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-30 to 30V</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i="0" dirty="0" smtClean="0"/>
                        <a:t>-30 to 30V</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chemeClr val="dk1"/>
                          </a:solidFill>
                          <a:latin typeface="+mn-lt"/>
                          <a:ea typeface="+mn-ea"/>
                          <a:cs typeface="+mn-cs"/>
                        </a:rPr>
                        <a:t>-7 to 12V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-12 to 12V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chemeClr val="dk1"/>
                          </a:solidFill>
                          <a:latin typeface="+mn-lt"/>
                          <a:ea typeface="+mn-ea"/>
                          <a:cs typeface="+mn-cs"/>
                        </a:rPr>
                        <a:t>-12 to 12V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9425">
                <a:tc>
                  <a:txBody>
                    <a:bodyPr/>
                    <a:lstStyle/>
                    <a:p>
                      <a:r>
                        <a:rPr lang="en-US" sz="1000" dirty="0" smtClean="0">
                          <a:solidFill>
                            <a:sysClr val="windowText" lastClr="000000"/>
                          </a:solidFill>
                        </a:rPr>
                        <a:t>Bus pin</a:t>
                      </a:r>
                      <a:r>
                        <a:rPr lang="en-US" sz="1000" baseline="0" dirty="0" smtClean="0">
                          <a:solidFill>
                            <a:sysClr val="windowText" lastClr="000000"/>
                          </a:solidFill>
                        </a:rPr>
                        <a:t> fault protection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±58 or ±70V</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i="0" dirty="0" smtClean="0"/>
                        <a:t>±58 or ±70V</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chemeClr val="dk1"/>
                          </a:solidFill>
                          <a:latin typeface="+mn-lt"/>
                          <a:ea typeface="+mn-ea"/>
                          <a:cs typeface="+mn-cs"/>
                        </a:rPr>
                        <a:t>from -36 to 40V</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-27 to 40V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chemeClr val="dk1"/>
                          </a:solidFill>
                          <a:latin typeface="+mn-lt"/>
                          <a:ea typeface="+mn-ea"/>
                          <a:cs typeface="+mn-cs"/>
                        </a:rPr>
                        <a:t>-27 to 40V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9425">
                <a:tc>
                  <a:txBody>
                    <a:bodyPr/>
                    <a:lstStyle/>
                    <a:p>
                      <a:r>
                        <a:rPr lang="en-US" sz="1000" dirty="0" smtClean="0">
                          <a:solidFill>
                            <a:sysClr val="windowText" lastClr="000000"/>
                          </a:solidFill>
                        </a:rPr>
                        <a:t>ESD protection</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±16kV</a:t>
                      </a:r>
                      <a:r>
                        <a:rPr lang="en-US" sz="1000" b="0" i="0" baseline="0" dirty="0" smtClean="0"/>
                        <a:t> HBM</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±16kV</a:t>
                      </a:r>
                      <a:r>
                        <a:rPr lang="en-US" sz="1000" b="0" i="0" baseline="0" dirty="0" smtClean="0"/>
                        <a:t> HBM</a:t>
                      </a:r>
                      <a:endParaRPr lang="en-US" sz="1000" b="0" i="0" dirty="0" smtClean="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up to ±14kV HBM</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±12kV HBM</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±4kV HBM</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9425">
                <a:tc>
                  <a:txBody>
                    <a:bodyPr/>
                    <a:lstStyle/>
                    <a:p>
                      <a:r>
                        <a:rPr lang="en-US" sz="1000" dirty="0" smtClean="0">
                          <a:solidFill>
                            <a:sysClr val="windowText" lastClr="000000"/>
                          </a:solidFill>
                        </a:rPr>
                        <a:t>IEC-61000-4-2 ESD</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±15kV</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i="0" dirty="0" smtClean="0"/>
                        <a:t>±15kV</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up to ±8kV</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±6kV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N/A</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9425">
                <a:tc>
                  <a:txBody>
                    <a:bodyPr/>
                    <a:lstStyle/>
                    <a:p>
                      <a:r>
                        <a:rPr lang="en-US" sz="1000" dirty="0" smtClean="0">
                          <a:solidFill>
                            <a:sysClr val="windowText" lastClr="000000"/>
                          </a:solidFill>
                        </a:rPr>
                        <a:t>Enhanced</a:t>
                      </a:r>
                      <a:r>
                        <a:rPr lang="en-US" sz="1000" baseline="0" dirty="0" smtClean="0">
                          <a:solidFill>
                            <a:sysClr val="windowText" lastClr="000000"/>
                          </a:solidFill>
                        </a:rPr>
                        <a:t> features</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baseline="0" dirty="0" smtClean="0"/>
                        <a:t>Bus wake up, </a:t>
                      </a:r>
                    </a:p>
                    <a:p>
                      <a:pPr algn="ctr"/>
                      <a:r>
                        <a:rPr lang="en-US" sz="1000" b="0" i="0" baseline="0" dirty="0" smtClean="0"/>
                        <a:t>EMC performance</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b="0" i="0" dirty="0" smtClean="0"/>
                        <a:t>Short</a:t>
                      </a:r>
                      <a:r>
                        <a:rPr lang="en-US" sz="1000" b="0" i="0" baseline="0" dirty="0" smtClean="0"/>
                        <a:t> prop delay</a:t>
                      </a:r>
                      <a:r>
                        <a:rPr lang="en-US" sz="1000" kern="1200" dirty="0" smtClean="0">
                          <a:solidFill>
                            <a:schemeClr val="dk1"/>
                          </a:solidFill>
                          <a:latin typeface="+mn-lt"/>
                          <a:ea typeface="+mn-ea"/>
                          <a:cs typeface="+mn-cs"/>
                        </a:rPr>
                        <a:t>, </a:t>
                      </a:r>
                    </a:p>
                    <a:p>
                      <a:pPr marL="0" algn="ctr" defTabSz="914400" rtl="0" eaLnBrk="1" latinLnBrk="0" hangingPunct="1"/>
                      <a:r>
                        <a:rPr lang="en-US" sz="1000" kern="1200" dirty="0" smtClean="0">
                          <a:solidFill>
                            <a:schemeClr val="dk1"/>
                          </a:solidFill>
                          <a:latin typeface="+mn-lt"/>
                          <a:ea typeface="+mn-ea"/>
                          <a:cs typeface="+mn-cs"/>
                        </a:rPr>
                        <a:t>EMC</a:t>
                      </a:r>
                      <a:r>
                        <a:rPr lang="en-US" sz="1000" kern="1200" baseline="0" dirty="0" smtClean="0">
                          <a:solidFill>
                            <a:schemeClr val="dk1"/>
                          </a:solidFill>
                          <a:latin typeface="+mn-lt"/>
                          <a:ea typeface="+mn-ea"/>
                          <a:cs typeface="+mn-cs"/>
                        </a:rPr>
                        <a:t> Performance</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Slope control, VIO/</a:t>
                      </a:r>
                      <a:r>
                        <a:rPr lang="en-US" sz="1000" kern="1200" dirty="0" err="1" smtClean="0">
                          <a:solidFill>
                            <a:schemeClr val="dk1"/>
                          </a:solidFill>
                          <a:latin typeface="+mn-lt"/>
                          <a:ea typeface="+mn-ea"/>
                          <a:cs typeface="+mn-cs"/>
                        </a:rPr>
                        <a:t>Vref</a:t>
                      </a:r>
                      <a:r>
                        <a:rPr lang="en-US" sz="1000" kern="1200" dirty="0" smtClean="0">
                          <a:solidFill>
                            <a:schemeClr val="dk1"/>
                          </a:solidFill>
                          <a:latin typeface="+mn-lt"/>
                          <a:ea typeface="+mn-ea"/>
                          <a:cs typeface="+mn-cs"/>
                        </a:rPr>
                        <a:t> Pins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Bus wake up, </a:t>
                      </a:r>
                    </a:p>
                    <a:p>
                      <a:pPr marL="0" algn="ctr" defTabSz="914400" rtl="0" eaLnBrk="1" latinLnBrk="0" hangingPunct="1"/>
                      <a:r>
                        <a:rPr lang="en-US" sz="1000" kern="1200" dirty="0" smtClean="0">
                          <a:solidFill>
                            <a:schemeClr val="dk1"/>
                          </a:solidFill>
                          <a:latin typeface="+mn-lt"/>
                          <a:ea typeface="+mn-ea"/>
                          <a:cs typeface="+mn-cs"/>
                        </a:rPr>
                        <a:t>VIO pin (V)</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Time-out circuit, VREF pin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9425">
                <a:tc>
                  <a:txBody>
                    <a:bodyPr/>
                    <a:lstStyle/>
                    <a:p>
                      <a:r>
                        <a:rPr lang="en-US" sz="1000" dirty="0" smtClean="0">
                          <a:solidFill>
                            <a:sysClr val="windowText" lastClr="000000"/>
                          </a:solidFill>
                        </a:rPr>
                        <a:t>Low Power Modes</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Standby</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Silent</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chemeClr val="dk1"/>
                          </a:solidFill>
                          <a:latin typeface="+mn-lt"/>
                          <a:ea typeface="+mn-ea"/>
                          <a:cs typeface="+mn-cs"/>
                        </a:rPr>
                        <a:t>Silent</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Silent, Standby</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chemeClr val="dk1"/>
                          </a:solidFill>
                          <a:latin typeface="+mn-lt"/>
                          <a:ea typeface="+mn-ea"/>
                          <a:cs typeface="+mn-cs"/>
                        </a:rPr>
                        <a:t>Silent</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9425">
                <a:tc>
                  <a:txBody>
                    <a:bodyPr/>
                    <a:lstStyle/>
                    <a:p>
                      <a:r>
                        <a:rPr lang="en-US" sz="1000" dirty="0" smtClean="0">
                          <a:solidFill>
                            <a:sysClr val="windowText" lastClr="000000"/>
                          </a:solidFill>
                        </a:rPr>
                        <a:t>Temperature </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-55 to 125C </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t>-55 to 125C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from -40 to 125C</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-40 to 125C</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from -55 to 125C</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9425">
                <a:tc>
                  <a:txBody>
                    <a:bodyPr/>
                    <a:lstStyle/>
                    <a:p>
                      <a:r>
                        <a:rPr lang="en-US" sz="1000" dirty="0" smtClean="0">
                          <a:solidFill>
                            <a:sysClr val="windowText" lastClr="000000"/>
                          </a:solidFill>
                        </a:rPr>
                        <a:t>Automotive Qualified</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sym typeface="Wingdings"/>
                        </a:rPr>
                        <a:t></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dirty="0" smtClean="0">
                          <a:sym typeface="Wingdings"/>
                        </a:rPr>
                        <a:t></a:t>
                      </a:r>
                      <a:endParaRPr lang="en-US" sz="1000" b="0" i="0" dirty="0" smtClean="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sym typeface="Wingdings"/>
                        </a:rPr>
                        <a:t></a:t>
                      </a:r>
                      <a:endParaRPr lang="en-US" sz="1000" kern="1200" dirty="0" smtClean="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sym typeface="Wingdings"/>
                        </a:rPr>
                        <a:t></a:t>
                      </a:r>
                      <a:endParaRPr lang="en-US" sz="1000" kern="1200" dirty="0" smtClean="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sym typeface="Wingdings"/>
                        </a:rPr>
                        <a:t></a:t>
                      </a:r>
                      <a:endParaRPr lang="en-US" sz="1000" kern="1200" dirty="0" smtClean="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9425">
                <a:tc>
                  <a:txBody>
                    <a:bodyPr/>
                    <a:lstStyle/>
                    <a:p>
                      <a:r>
                        <a:rPr lang="en-US" sz="1000" dirty="0" smtClean="0">
                          <a:solidFill>
                            <a:sysClr val="windowText" lastClr="000000"/>
                          </a:solidFill>
                        </a:rPr>
                        <a:t>Package</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dirty="0" smtClean="0"/>
                        <a:t>8-pin SOIC (5x4mm)</a:t>
                      </a:r>
                    </a:p>
                    <a:p>
                      <a:pPr algn="ctr"/>
                      <a:r>
                        <a:rPr lang="en-US" sz="1000" b="0" i="0" dirty="0" smtClean="0"/>
                        <a:t>8-pin VSON</a:t>
                      </a:r>
                      <a:r>
                        <a:rPr lang="en-US" sz="1000" b="0" i="0" baseline="0" dirty="0" smtClean="0"/>
                        <a:t> (3x3mm)</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i="0" dirty="0" smtClean="0"/>
                        <a:t>8-pin SOIC (5x4mm)</a:t>
                      </a:r>
                    </a:p>
                    <a:p>
                      <a:pPr algn="ctr"/>
                      <a:r>
                        <a:rPr lang="en-US" sz="1000" b="0" i="0" dirty="0" smtClean="0"/>
                        <a:t>8-pin VSON</a:t>
                      </a:r>
                      <a:r>
                        <a:rPr lang="en-US" sz="1000" b="0" i="0" baseline="0" dirty="0" smtClean="0"/>
                        <a:t> (3x3mm)</a:t>
                      </a:r>
                      <a:endParaRPr lang="en-US" sz="1000" b="0" i="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chemeClr val="dk1"/>
                          </a:solidFill>
                          <a:latin typeface="+mn-lt"/>
                          <a:ea typeface="+mn-ea"/>
                          <a:cs typeface="+mn-cs"/>
                        </a:rPr>
                        <a:t>8-pin SOIC (5x4mm)</a:t>
                      </a:r>
                    </a:p>
                    <a:p>
                      <a:pPr marL="0" algn="ctr" defTabSz="914400" rtl="0" eaLnBrk="1" latinLnBrk="0" hangingPunct="1"/>
                      <a:r>
                        <a:rPr lang="en-US" sz="1000" kern="1200" dirty="0" smtClean="0">
                          <a:solidFill>
                            <a:schemeClr val="dk1"/>
                          </a:solidFill>
                          <a:latin typeface="+mn-lt"/>
                          <a:ea typeface="+mn-ea"/>
                          <a:cs typeface="+mn-cs"/>
                        </a:rPr>
                        <a:t>8-pin PDIP (10x6mm)</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8-pin SOIC (2.6 x 5mm)</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8-pin SOIC (5x4mm)</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9425">
                <a:tc>
                  <a:txBody>
                    <a:bodyPr/>
                    <a:lstStyle/>
                    <a:p>
                      <a:r>
                        <a:rPr lang="en-US" sz="1000" dirty="0" smtClean="0">
                          <a:solidFill>
                            <a:sysClr val="windowText" lastClr="000000"/>
                          </a:solidFill>
                        </a:rPr>
                        <a:t>Lowest 1K Price</a:t>
                      </a:r>
                      <a:endParaRPr lang="en-US" sz="1000" dirty="0">
                        <a:solidFill>
                          <a:sysClr val="windowText" lastClr="00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t>$0.48</a:t>
                      </a:r>
                      <a:endParaRPr lang="en-US" sz="10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$0.48</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chemeClr val="dk1"/>
                          </a:solidFill>
                          <a:latin typeface="+mn-lt"/>
                          <a:ea typeface="+mn-ea"/>
                          <a:cs typeface="+mn-cs"/>
                        </a:rPr>
                        <a:t>$0.50</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000" kern="1200" dirty="0" smtClean="0">
                          <a:solidFill>
                            <a:schemeClr val="dk1"/>
                          </a:solidFill>
                          <a:latin typeface="+mn-lt"/>
                          <a:ea typeface="+mn-ea"/>
                          <a:cs typeface="+mn-cs"/>
                        </a:rPr>
                        <a:t>$0.50</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chemeClr val="dk1"/>
                          </a:solidFill>
                          <a:latin typeface="+mn-lt"/>
                          <a:ea typeface="+mn-ea"/>
                          <a:cs typeface="+mn-cs"/>
                        </a:rPr>
                        <a:t>$0.40</a:t>
                      </a:r>
                      <a:endParaRPr lang="en-US" sz="1000" kern="1200" dirty="0">
                        <a:solidFill>
                          <a:schemeClr val="dk1"/>
                        </a:solidFill>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 name="Freeform 2"/>
          <p:cNvSpPr/>
          <p:nvPr/>
        </p:nvSpPr>
        <p:spPr>
          <a:xfrm>
            <a:off x="257175" y="593238"/>
            <a:ext cx="1304925" cy="742950"/>
          </a:xfrm>
          <a:custGeom>
            <a:avLst/>
            <a:gdLst>
              <a:gd name="connsiteX0" fmla="*/ 0 w 1685925"/>
              <a:gd name="connsiteY0" fmla="*/ 754380 h 754380"/>
              <a:gd name="connsiteX1" fmla="*/ 1685925 w 1685925"/>
              <a:gd name="connsiteY1" fmla="*/ 0 h 754380"/>
              <a:gd name="connsiteX2" fmla="*/ 1685925 w 1685925"/>
              <a:gd name="connsiteY2" fmla="*/ 754380 h 754380"/>
              <a:gd name="connsiteX3" fmla="*/ 0 w 1685925"/>
              <a:gd name="connsiteY3" fmla="*/ 754380 h 754380"/>
            </a:gdLst>
            <a:ahLst/>
            <a:cxnLst>
              <a:cxn ang="0">
                <a:pos x="connsiteX0" y="connsiteY0"/>
              </a:cxn>
              <a:cxn ang="0">
                <a:pos x="connsiteX1" y="connsiteY1"/>
              </a:cxn>
              <a:cxn ang="0">
                <a:pos x="connsiteX2" y="connsiteY2"/>
              </a:cxn>
              <a:cxn ang="0">
                <a:pos x="connsiteX3" y="connsiteY3"/>
              </a:cxn>
            </a:cxnLst>
            <a:rect l="l" t="t" r="r" b="b"/>
            <a:pathLst>
              <a:path w="1685925" h="754380">
                <a:moveTo>
                  <a:pt x="0" y="754380"/>
                </a:moveTo>
                <a:lnTo>
                  <a:pt x="1685925" y="0"/>
                </a:lnTo>
                <a:lnTo>
                  <a:pt x="1685925" y="754380"/>
                </a:lnTo>
                <a:lnTo>
                  <a:pt x="0" y="7543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4" name="TextBox 3"/>
          <p:cNvSpPr txBox="1"/>
          <p:nvPr/>
        </p:nvSpPr>
        <p:spPr>
          <a:xfrm>
            <a:off x="968240" y="1003148"/>
            <a:ext cx="639919" cy="261610"/>
          </a:xfrm>
          <a:prstGeom prst="rect">
            <a:avLst/>
          </a:prstGeom>
          <a:noFill/>
        </p:spPr>
        <p:txBody>
          <a:bodyPr wrap="none" rtlCol="0">
            <a:spAutoFit/>
          </a:bodyPr>
          <a:lstStyle/>
          <a:p>
            <a:pPr fontAlgn="auto">
              <a:spcBef>
                <a:spcPts val="0"/>
              </a:spcBef>
              <a:spcAft>
                <a:spcPts val="0"/>
              </a:spcAft>
            </a:pPr>
            <a:r>
              <a:rPr lang="en-US" sz="1100" b="1" dirty="0" smtClean="0">
                <a:solidFill>
                  <a:srgbClr val="FFFFFF"/>
                </a:solidFill>
                <a:latin typeface="Arial"/>
              </a:rPr>
              <a:t>Device</a:t>
            </a:r>
            <a:endParaRPr lang="en-US" sz="1100" b="1" dirty="0">
              <a:solidFill>
                <a:srgbClr val="FFFFFF"/>
              </a:solidFill>
              <a:latin typeface="Arial"/>
            </a:endParaRPr>
          </a:p>
        </p:txBody>
      </p:sp>
      <p:sp>
        <p:nvSpPr>
          <p:cNvPr id="17" name="TextBox 16"/>
          <p:cNvSpPr txBox="1"/>
          <p:nvPr/>
        </p:nvSpPr>
        <p:spPr>
          <a:xfrm>
            <a:off x="317667" y="663107"/>
            <a:ext cx="694421" cy="261610"/>
          </a:xfrm>
          <a:prstGeom prst="rect">
            <a:avLst/>
          </a:prstGeom>
          <a:noFill/>
        </p:spPr>
        <p:txBody>
          <a:bodyPr wrap="none" rtlCol="0">
            <a:spAutoFit/>
          </a:bodyPr>
          <a:lstStyle/>
          <a:p>
            <a:pPr fontAlgn="auto">
              <a:spcBef>
                <a:spcPts val="0"/>
              </a:spcBef>
              <a:spcAft>
                <a:spcPts val="0"/>
              </a:spcAft>
            </a:pPr>
            <a:r>
              <a:rPr lang="en-US" sz="1100" b="1" dirty="0" smtClean="0">
                <a:solidFill>
                  <a:srgbClr val="000000"/>
                </a:solidFill>
                <a:latin typeface="Arial"/>
              </a:rPr>
              <a:t>Feature</a:t>
            </a:r>
            <a:endParaRPr lang="en-US" sz="1100" b="1" dirty="0">
              <a:solidFill>
                <a:srgbClr val="000000"/>
              </a:solidFill>
              <a:latin typeface="Arial"/>
            </a:endParaRPr>
          </a:p>
        </p:txBody>
      </p:sp>
      <p:pic>
        <p:nvPicPr>
          <p:cNvPr id="15"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92771" y="1903194"/>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92771" y="1346934"/>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92771" y="1628874"/>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92771" y="2227244"/>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92771" y="2516804"/>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92771" y="2791124"/>
            <a:ext cx="257060" cy="2355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a0212333\AppData\Local\Microsoft\Windows\Temporary Internet Files\Content.IE5\FX10VLQX\Golden_star_with_red_bord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92771" y="4229984"/>
            <a:ext cx="257060" cy="23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10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CAN Transceivers Design Resources</a:t>
            </a:r>
            <a:endParaRPr lang="en-US" dirty="0"/>
          </a:p>
        </p:txBody>
      </p:sp>
    </p:spTree>
    <p:extLst>
      <p:ext uri="{BB962C8B-B14F-4D97-AF65-F5344CB8AC3E}">
        <p14:creationId xmlns:p14="http://schemas.microsoft.com/office/powerpoint/2010/main" val="69272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p:cNvSpPr>
            <a:spLocks noGrp="1"/>
          </p:cNvSpPr>
          <p:nvPr>
            <p:ph type="title" idx="4294967295"/>
          </p:nvPr>
        </p:nvSpPr>
        <p:spPr>
          <a:xfrm>
            <a:off x="231775" y="16179"/>
            <a:ext cx="8458200" cy="610791"/>
          </a:xfrm>
        </p:spPr>
        <p:txBody>
          <a:bodyPr/>
          <a:lstStyle/>
          <a:p>
            <a:pPr eaLnBrk="1" hangingPunct="1"/>
            <a:r>
              <a:rPr lang="en-US" sz="2400" dirty="0" smtClean="0">
                <a:ea typeface="MS PGothic" pitchFamily="34" charset="-128"/>
              </a:rPr>
              <a:t>Evaluation Boards and Reference Designs</a:t>
            </a:r>
          </a:p>
        </p:txBody>
      </p:sp>
      <p:sp>
        <p:nvSpPr>
          <p:cNvPr id="44037" name="Rectangle 4"/>
          <p:cNvSpPr>
            <a:spLocks noChangeArrowheads="1"/>
          </p:cNvSpPr>
          <p:nvPr/>
        </p:nvSpPr>
        <p:spPr bwMode="auto">
          <a:xfrm>
            <a:off x="165100" y="697501"/>
            <a:ext cx="4117340" cy="3731474"/>
          </a:xfrm>
          <a:prstGeom prst="rect">
            <a:avLst/>
          </a:prstGeom>
          <a:noFill/>
          <a:ln w="12700">
            <a:noFill/>
            <a:miter lim="800000"/>
            <a:headEnd type="none" w="sm" len="sm"/>
            <a:tailEnd type="none" w="sm" len="sm"/>
          </a:ln>
        </p:spPr>
        <p:txBody>
          <a:bodyPr anchor="ctr">
            <a:normAutofit fontScale="70000" lnSpcReduction="20000"/>
          </a:bodyPr>
          <a:lstStyle/>
          <a:p>
            <a:pPr marL="111125" indent="-111125" fontAlgn="auto">
              <a:lnSpc>
                <a:spcPct val="120000"/>
              </a:lnSpc>
              <a:spcBef>
                <a:spcPts val="0"/>
              </a:spcBef>
              <a:spcAft>
                <a:spcPts val="0"/>
              </a:spcAft>
            </a:pPr>
            <a:r>
              <a:rPr lang="en-US" sz="2000" b="1" u="sng" dirty="0">
                <a:solidFill>
                  <a:srgbClr val="000000"/>
                </a:solidFill>
                <a:latin typeface="Arial Narrow" pitchFamily="34" charset="0"/>
              </a:rPr>
              <a:t>Evaluation Modules (Schematics, Layout, and BOM)</a:t>
            </a:r>
          </a:p>
          <a:p>
            <a:pPr marL="111125" indent="-111125" fontAlgn="auto">
              <a:lnSpc>
                <a:spcPct val="120000"/>
              </a:lnSpc>
              <a:spcBef>
                <a:spcPts val="0"/>
              </a:spcBef>
              <a:spcAft>
                <a:spcPts val="0"/>
              </a:spcAft>
              <a:buFont typeface="Arial" pitchFamily="34" charset="0"/>
              <a:buChar char="•"/>
            </a:pPr>
            <a:r>
              <a:rPr lang="en-US" sz="1400" b="1" dirty="0" smtClean="0">
                <a:solidFill>
                  <a:srgbClr val="000000"/>
                </a:solidFill>
                <a:latin typeface="Arial"/>
              </a:rPr>
              <a:t>TCAN332D</a:t>
            </a:r>
            <a:r>
              <a:rPr lang="en-US" sz="1400" dirty="0" smtClean="0">
                <a:solidFill>
                  <a:srgbClr val="000000"/>
                </a:solidFill>
                <a:latin typeface="Arial"/>
              </a:rPr>
              <a:t> CAN EVM </a:t>
            </a:r>
            <a:r>
              <a:rPr lang="en-US" sz="1100" dirty="0" smtClean="0">
                <a:solidFill>
                  <a:srgbClr val="000000"/>
                </a:solidFill>
                <a:latin typeface="Arial"/>
              </a:rPr>
              <a:t>(</a:t>
            </a:r>
            <a:r>
              <a:rPr lang="en-US" sz="1100" dirty="0" smtClean="0">
                <a:solidFill>
                  <a:srgbClr val="000000"/>
                </a:solidFill>
                <a:latin typeface="Arial"/>
                <a:hlinkClick r:id="rId4"/>
              </a:rPr>
              <a:t>TCAN332DEVM</a:t>
            </a:r>
            <a:r>
              <a:rPr lang="en-US" sz="1100" dirty="0" smtClean="0">
                <a:solidFill>
                  <a:srgbClr val="000000"/>
                </a:solidFill>
                <a:latin typeface="Arial"/>
              </a:rPr>
              <a:t>)</a:t>
            </a:r>
          </a:p>
          <a:p>
            <a:pPr marL="568325" lvl="1" indent="-111125" fontAlgn="auto">
              <a:lnSpc>
                <a:spcPct val="120000"/>
              </a:lnSpc>
              <a:spcBef>
                <a:spcPts val="0"/>
              </a:spcBef>
              <a:spcAft>
                <a:spcPts val="0"/>
              </a:spcAft>
              <a:buFont typeface="Arial" pitchFamily="34" charset="0"/>
              <a:buChar char="•"/>
            </a:pPr>
            <a:r>
              <a:rPr lang="en-US" sz="1500" dirty="0" smtClean="0">
                <a:solidFill>
                  <a:srgbClr val="000000"/>
                </a:solidFill>
                <a:latin typeface="Arial"/>
              </a:rPr>
              <a:t>3.3V CAN</a:t>
            </a:r>
          </a:p>
          <a:p>
            <a:pPr marL="568325" lvl="1" indent="-111125" fontAlgn="auto">
              <a:lnSpc>
                <a:spcPct val="120000"/>
              </a:lnSpc>
              <a:spcBef>
                <a:spcPts val="0"/>
              </a:spcBef>
              <a:spcAft>
                <a:spcPts val="0"/>
              </a:spcAft>
              <a:buFont typeface="Arial" pitchFamily="34" charset="0"/>
              <a:buChar char="•"/>
            </a:pPr>
            <a:r>
              <a:rPr lang="en-US" sz="1500" dirty="0" smtClean="0">
                <a:solidFill>
                  <a:srgbClr val="000000"/>
                </a:solidFill>
                <a:latin typeface="Arial"/>
              </a:rPr>
              <a:t>Dual Site Industrial EVM</a:t>
            </a:r>
          </a:p>
          <a:p>
            <a:pPr marL="111125" indent="-111125" fontAlgn="auto">
              <a:lnSpc>
                <a:spcPct val="120000"/>
              </a:lnSpc>
              <a:spcBef>
                <a:spcPts val="0"/>
              </a:spcBef>
              <a:spcAft>
                <a:spcPts val="0"/>
              </a:spcAft>
              <a:buFont typeface="Arial" pitchFamily="34" charset="0"/>
              <a:buChar char="•"/>
            </a:pPr>
            <a:r>
              <a:rPr lang="en-US" sz="1500" b="1" dirty="0" smtClean="0">
                <a:solidFill>
                  <a:srgbClr val="000000"/>
                </a:solidFill>
                <a:latin typeface="Arial"/>
              </a:rPr>
              <a:t>TCAN1042D</a:t>
            </a:r>
            <a:r>
              <a:rPr lang="en-US" sz="1500" dirty="0" smtClean="0">
                <a:solidFill>
                  <a:srgbClr val="000000"/>
                </a:solidFill>
                <a:latin typeface="Arial"/>
              </a:rPr>
              <a:t> CAN EVM </a:t>
            </a:r>
            <a:r>
              <a:rPr lang="en-US" sz="1000" dirty="0" smtClean="0">
                <a:solidFill>
                  <a:srgbClr val="000000"/>
                </a:solidFill>
                <a:latin typeface="Arial"/>
              </a:rPr>
              <a:t>(</a:t>
            </a:r>
            <a:r>
              <a:rPr lang="en-US" sz="1000" dirty="0" smtClean="0">
                <a:solidFill>
                  <a:srgbClr val="000000"/>
                </a:solidFill>
                <a:latin typeface="Arial"/>
                <a:hlinkClick r:id="rId5"/>
              </a:rPr>
              <a:t>TCAN1042DEVM</a:t>
            </a:r>
            <a:r>
              <a:rPr lang="en-US" sz="1000" dirty="0" smtClean="0">
                <a:solidFill>
                  <a:srgbClr val="000000"/>
                </a:solidFill>
                <a:latin typeface="Arial"/>
              </a:rPr>
              <a:t>)</a:t>
            </a:r>
          </a:p>
          <a:p>
            <a:pPr marL="568325" lvl="1" indent="-111125" fontAlgn="auto">
              <a:lnSpc>
                <a:spcPct val="120000"/>
              </a:lnSpc>
              <a:spcBef>
                <a:spcPts val="0"/>
              </a:spcBef>
              <a:spcAft>
                <a:spcPts val="0"/>
              </a:spcAft>
              <a:buFont typeface="Arial" pitchFamily="34" charset="0"/>
              <a:buChar char="•"/>
            </a:pPr>
            <a:r>
              <a:rPr lang="en-US" sz="1500" dirty="0" smtClean="0">
                <a:solidFill>
                  <a:srgbClr val="000000"/>
                </a:solidFill>
                <a:latin typeface="Arial"/>
              </a:rPr>
              <a:t>5V CAN</a:t>
            </a:r>
          </a:p>
          <a:p>
            <a:pPr marL="568325" lvl="1" indent="-111125" fontAlgn="auto">
              <a:lnSpc>
                <a:spcPct val="120000"/>
              </a:lnSpc>
              <a:spcBef>
                <a:spcPts val="0"/>
              </a:spcBef>
              <a:spcAft>
                <a:spcPts val="0"/>
              </a:spcAft>
              <a:buFont typeface="Arial" pitchFamily="34" charset="0"/>
              <a:buChar char="•"/>
            </a:pPr>
            <a:r>
              <a:rPr lang="en-US" sz="1500" dirty="0" smtClean="0">
                <a:solidFill>
                  <a:srgbClr val="000000"/>
                </a:solidFill>
                <a:latin typeface="Arial"/>
              </a:rPr>
              <a:t>CAN FD (2Mbps)</a:t>
            </a:r>
            <a:endParaRPr lang="en-US" sz="1100" dirty="0" smtClean="0">
              <a:solidFill>
                <a:srgbClr val="000000"/>
              </a:solidFill>
              <a:latin typeface="Arial"/>
            </a:endParaRPr>
          </a:p>
          <a:p>
            <a:pPr marL="111125" indent="-111125" fontAlgn="auto">
              <a:lnSpc>
                <a:spcPct val="120000"/>
              </a:lnSpc>
              <a:spcBef>
                <a:spcPts val="0"/>
              </a:spcBef>
              <a:spcAft>
                <a:spcPts val="0"/>
              </a:spcAft>
              <a:buFont typeface="Arial" pitchFamily="34" charset="0"/>
              <a:buChar char="•"/>
            </a:pPr>
            <a:r>
              <a:rPr lang="en-US" sz="1400" b="1" dirty="0" smtClean="0">
                <a:solidFill>
                  <a:srgbClr val="000000"/>
                </a:solidFill>
                <a:latin typeface="Arial"/>
              </a:rPr>
              <a:t>SN65HVD255</a:t>
            </a:r>
            <a:r>
              <a:rPr lang="en-US" sz="1400" dirty="0" smtClean="0">
                <a:solidFill>
                  <a:srgbClr val="000000"/>
                </a:solidFill>
                <a:latin typeface="Arial"/>
              </a:rPr>
              <a:t> </a:t>
            </a:r>
            <a:r>
              <a:rPr lang="en-US" sz="1400" dirty="0">
                <a:solidFill>
                  <a:srgbClr val="000000"/>
                </a:solidFill>
                <a:latin typeface="Arial"/>
              </a:rPr>
              <a:t>CAN </a:t>
            </a:r>
            <a:r>
              <a:rPr lang="en-US" sz="1400" dirty="0" smtClean="0">
                <a:solidFill>
                  <a:srgbClr val="000000"/>
                </a:solidFill>
                <a:latin typeface="Arial"/>
              </a:rPr>
              <a:t>EVM  </a:t>
            </a:r>
            <a:r>
              <a:rPr lang="en-US" sz="1100" dirty="0" smtClean="0">
                <a:solidFill>
                  <a:srgbClr val="000000"/>
                </a:solidFill>
                <a:latin typeface="Arial"/>
              </a:rPr>
              <a:t>(</a:t>
            </a:r>
            <a:r>
              <a:rPr lang="en-US" sz="1100" dirty="0" smtClean="0">
                <a:solidFill>
                  <a:srgbClr val="000000"/>
                </a:solidFill>
                <a:latin typeface="Arial"/>
                <a:hlinkClick r:id="rId6"/>
              </a:rPr>
              <a:t>SN65HVD255DEVM</a:t>
            </a:r>
            <a:r>
              <a:rPr lang="en-US" sz="1100" dirty="0" smtClean="0">
                <a:solidFill>
                  <a:srgbClr val="000000"/>
                </a:solidFill>
                <a:latin typeface="Arial"/>
              </a:rPr>
              <a:t>)</a:t>
            </a:r>
            <a:endParaRPr lang="en-US" sz="1400" dirty="0">
              <a:solidFill>
                <a:srgbClr val="000000"/>
              </a:solidFill>
              <a:latin typeface="Arial"/>
            </a:endParaRPr>
          </a:p>
          <a:p>
            <a:pPr marL="742950" lvl="1" indent="-285750" fontAlgn="auto">
              <a:lnSpc>
                <a:spcPct val="120000"/>
              </a:lnSpc>
              <a:spcBef>
                <a:spcPts val="0"/>
              </a:spcBef>
              <a:spcAft>
                <a:spcPts val="0"/>
              </a:spcAft>
              <a:buFont typeface="Arial" pitchFamily="34" charset="0"/>
              <a:buChar char="•"/>
            </a:pPr>
            <a:r>
              <a:rPr lang="en-US" sz="1400" dirty="0">
                <a:solidFill>
                  <a:srgbClr val="000000"/>
                </a:solidFill>
                <a:latin typeface="Arial"/>
              </a:rPr>
              <a:t>General CAN EVM – HVD255 pre-installed </a:t>
            </a:r>
          </a:p>
          <a:p>
            <a:pPr marL="742950" lvl="1" indent="-285750" fontAlgn="auto">
              <a:lnSpc>
                <a:spcPct val="120000"/>
              </a:lnSpc>
              <a:spcBef>
                <a:spcPts val="0"/>
              </a:spcBef>
              <a:spcAft>
                <a:spcPts val="0"/>
              </a:spcAft>
              <a:buFont typeface="Arial" pitchFamily="34" charset="0"/>
              <a:buChar char="•"/>
            </a:pPr>
            <a:r>
              <a:rPr lang="en-US" sz="1400" dirty="0">
                <a:solidFill>
                  <a:srgbClr val="000000"/>
                </a:solidFill>
                <a:latin typeface="Arial"/>
              </a:rPr>
              <a:t>Configurable to support all TI SN65HVD25x, HVD23x and HVD10x0 CAN transceivers</a:t>
            </a:r>
          </a:p>
          <a:p>
            <a:pPr marL="111125" indent="-111125" fontAlgn="auto">
              <a:lnSpc>
                <a:spcPct val="120000"/>
              </a:lnSpc>
              <a:spcBef>
                <a:spcPts val="0"/>
              </a:spcBef>
              <a:spcAft>
                <a:spcPts val="0"/>
              </a:spcAft>
              <a:buFont typeface="Arial" pitchFamily="34" charset="0"/>
              <a:buChar char="•"/>
            </a:pPr>
            <a:r>
              <a:rPr lang="en-US" sz="1400" b="1" dirty="0">
                <a:solidFill>
                  <a:srgbClr val="000000"/>
                </a:solidFill>
                <a:latin typeface="Arial"/>
              </a:rPr>
              <a:t>SN65HVD257</a:t>
            </a:r>
            <a:r>
              <a:rPr lang="en-US" sz="1400" dirty="0">
                <a:solidFill>
                  <a:srgbClr val="000000"/>
                </a:solidFill>
                <a:latin typeface="Arial"/>
              </a:rPr>
              <a:t> CAN </a:t>
            </a:r>
            <a:r>
              <a:rPr lang="en-US" sz="1400" dirty="0" smtClean="0">
                <a:solidFill>
                  <a:srgbClr val="000000"/>
                </a:solidFill>
                <a:latin typeface="Arial"/>
              </a:rPr>
              <a:t>EVM </a:t>
            </a:r>
            <a:r>
              <a:rPr lang="en-US" sz="1100" dirty="0" smtClean="0">
                <a:solidFill>
                  <a:srgbClr val="000000"/>
                </a:solidFill>
                <a:latin typeface="Arial"/>
              </a:rPr>
              <a:t>(</a:t>
            </a:r>
            <a:r>
              <a:rPr lang="en-US" sz="1100" dirty="0" smtClean="0">
                <a:solidFill>
                  <a:srgbClr val="000000"/>
                </a:solidFill>
                <a:latin typeface="Arial"/>
                <a:hlinkClick r:id="rId7"/>
              </a:rPr>
              <a:t>SN65HVD257EVM</a:t>
            </a:r>
            <a:r>
              <a:rPr lang="en-US" sz="1100" dirty="0" smtClean="0">
                <a:solidFill>
                  <a:srgbClr val="000000"/>
                </a:solidFill>
                <a:latin typeface="Arial"/>
              </a:rPr>
              <a:t>)</a:t>
            </a:r>
            <a:endParaRPr lang="en-US" sz="1100" dirty="0">
              <a:solidFill>
                <a:srgbClr val="000000"/>
              </a:solidFill>
              <a:latin typeface="Arial"/>
            </a:endParaRPr>
          </a:p>
          <a:p>
            <a:pPr marL="742950" lvl="1" indent="-285750" fontAlgn="auto">
              <a:lnSpc>
                <a:spcPct val="120000"/>
              </a:lnSpc>
              <a:spcBef>
                <a:spcPts val="0"/>
              </a:spcBef>
              <a:spcAft>
                <a:spcPts val="0"/>
              </a:spcAft>
              <a:buFont typeface="Arial" pitchFamily="34" charset="0"/>
              <a:buChar char="•"/>
            </a:pPr>
            <a:r>
              <a:rPr lang="en-US" sz="1400" dirty="0">
                <a:solidFill>
                  <a:srgbClr val="000000"/>
                </a:solidFill>
                <a:latin typeface="Arial"/>
              </a:rPr>
              <a:t>2x HVD257 installed and EVM configured to support redundant / parallel CAN networks</a:t>
            </a:r>
          </a:p>
          <a:p>
            <a:pPr marL="742950" lvl="1" indent="-285750" fontAlgn="auto">
              <a:lnSpc>
                <a:spcPct val="120000"/>
              </a:lnSpc>
              <a:spcBef>
                <a:spcPts val="0"/>
              </a:spcBef>
              <a:spcAft>
                <a:spcPts val="0"/>
              </a:spcAft>
              <a:buFont typeface="Arial" pitchFamily="34" charset="0"/>
              <a:buChar char="•"/>
            </a:pPr>
            <a:r>
              <a:rPr lang="en-US" sz="1400" dirty="0">
                <a:solidFill>
                  <a:srgbClr val="000000"/>
                </a:solidFill>
                <a:latin typeface="Arial"/>
              </a:rPr>
              <a:t>Configurable to support 2 independent CAN channels</a:t>
            </a:r>
          </a:p>
          <a:p>
            <a:pPr marL="111125" indent="-111125" fontAlgn="auto">
              <a:lnSpc>
                <a:spcPct val="120000"/>
              </a:lnSpc>
              <a:spcBef>
                <a:spcPts val="0"/>
              </a:spcBef>
              <a:spcAft>
                <a:spcPts val="0"/>
              </a:spcAft>
              <a:buFont typeface="Arial" pitchFamily="34" charset="0"/>
              <a:buChar char="•"/>
            </a:pPr>
            <a:r>
              <a:rPr lang="en-US" sz="1400" b="1" dirty="0">
                <a:solidFill>
                  <a:srgbClr val="000000"/>
                </a:solidFill>
                <a:latin typeface="Arial"/>
              </a:rPr>
              <a:t>ISO1050</a:t>
            </a:r>
            <a:r>
              <a:rPr lang="en-US" sz="1400" dirty="0">
                <a:solidFill>
                  <a:srgbClr val="000000"/>
                </a:solidFill>
                <a:latin typeface="Arial"/>
              </a:rPr>
              <a:t> Isolated CAN </a:t>
            </a:r>
            <a:r>
              <a:rPr lang="en-US" sz="1400" dirty="0" smtClean="0">
                <a:solidFill>
                  <a:srgbClr val="000000"/>
                </a:solidFill>
                <a:latin typeface="Arial"/>
              </a:rPr>
              <a:t>EVM </a:t>
            </a:r>
            <a:r>
              <a:rPr lang="en-US" sz="1100" dirty="0" smtClean="0">
                <a:solidFill>
                  <a:srgbClr val="000000"/>
                </a:solidFill>
                <a:latin typeface="Arial"/>
              </a:rPr>
              <a:t>(</a:t>
            </a:r>
            <a:r>
              <a:rPr lang="en-US" sz="1100" dirty="0" smtClean="0">
                <a:solidFill>
                  <a:srgbClr val="000000"/>
                </a:solidFill>
                <a:latin typeface="Arial"/>
                <a:hlinkClick r:id="rId8"/>
              </a:rPr>
              <a:t>ISO1050EVM</a:t>
            </a:r>
            <a:r>
              <a:rPr lang="en-US" sz="1100" dirty="0" smtClean="0">
                <a:solidFill>
                  <a:srgbClr val="000000"/>
                </a:solidFill>
                <a:latin typeface="Arial"/>
              </a:rPr>
              <a:t>)</a:t>
            </a:r>
            <a:endParaRPr lang="en-US" sz="1400" dirty="0">
              <a:solidFill>
                <a:srgbClr val="000000"/>
              </a:solidFill>
              <a:latin typeface="Arial"/>
            </a:endParaRPr>
          </a:p>
          <a:p>
            <a:pPr marL="111125" indent="-111125" fontAlgn="auto">
              <a:lnSpc>
                <a:spcPct val="120000"/>
              </a:lnSpc>
              <a:spcBef>
                <a:spcPts val="0"/>
              </a:spcBef>
              <a:spcAft>
                <a:spcPts val="0"/>
              </a:spcAft>
              <a:buFont typeface="Arial" pitchFamily="34" charset="0"/>
              <a:buChar char="•"/>
            </a:pPr>
            <a:endParaRPr lang="en-US" sz="1400" dirty="0">
              <a:solidFill>
                <a:srgbClr val="000000"/>
              </a:solidFill>
              <a:latin typeface="Arial"/>
            </a:endParaRPr>
          </a:p>
          <a:p>
            <a:pPr marL="111125" indent="-111125" fontAlgn="auto">
              <a:lnSpc>
                <a:spcPct val="120000"/>
              </a:lnSpc>
              <a:spcBef>
                <a:spcPts val="0"/>
              </a:spcBef>
              <a:spcAft>
                <a:spcPts val="0"/>
              </a:spcAft>
            </a:pPr>
            <a:r>
              <a:rPr lang="en-US" sz="2000" b="1" u="sng" dirty="0" smtClean="0">
                <a:solidFill>
                  <a:srgbClr val="000000"/>
                </a:solidFill>
                <a:latin typeface="Arial"/>
              </a:rPr>
              <a:t>TI Reference Design Schematics and Links</a:t>
            </a:r>
          </a:p>
          <a:p>
            <a:pPr marL="111125" indent="-111125" fontAlgn="auto">
              <a:lnSpc>
                <a:spcPct val="120000"/>
              </a:lnSpc>
              <a:spcBef>
                <a:spcPts val="0"/>
              </a:spcBef>
              <a:spcAft>
                <a:spcPts val="0"/>
              </a:spcAft>
              <a:buFont typeface="Arial" pitchFamily="34" charset="0"/>
              <a:buChar char="•"/>
            </a:pPr>
            <a:r>
              <a:rPr lang="en-US" sz="1400" dirty="0" smtClean="0">
                <a:solidFill>
                  <a:srgbClr val="000000"/>
                </a:solidFill>
                <a:latin typeface="Arial"/>
              </a:rPr>
              <a:t>Sitara</a:t>
            </a:r>
            <a:r>
              <a:rPr lang="en-US" sz="1400" dirty="0" smtClean="0">
                <a:solidFill>
                  <a:srgbClr val="000000"/>
                </a:solidFill>
                <a:latin typeface="Arial"/>
                <a:cs typeface="Arial" pitchFamily="34" charset="0"/>
              </a:rPr>
              <a:t>™</a:t>
            </a:r>
            <a:r>
              <a:rPr lang="en-US" sz="1400" dirty="0" smtClean="0">
                <a:solidFill>
                  <a:srgbClr val="000000"/>
                </a:solidFill>
                <a:latin typeface="Arial"/>
              </a:rPr>
              <a:t> AM3359 Industrial Communications Engine (ICE)</a:t>
            </a:r>
          </a:p>
          <a:p>
            <a:pPr marL="111125" indent="-111125" fontAlgn="auto">
              <a:lnSpc>
                <a:spcPct val="120000"/>
              </a:lnSpc>
              <a:spcBef>
                <a:spcPts val="0"/>
              </a:spcBef>
              <a:spcAft>
                <a:spcPts val="0"/>
              </a:spcAft>
              <a:buFont typeface="Arial" pitchFamily="34" charset="0"/>
              <a:buChar char="•"/>
            </a:pPr>
            <a:r>
              <a:rPr lang="en-US" sz="1400" dirty="0" smtClean="0">
                <a:solidFill>
                  <a:srgbClr val="000000"/>
                </a:solidFill>
                <a:latin typeface="Arial"/>
              </a:rPr>
              <a:t>Hercules</a:t>
            </a:r>
            <a:r>
              <a:rPr lang="en-US" sz="1400" dirty="0">
                <a:solidFill>
                  <a:srgbClr val="000000"/>
                </a:solidFill>
                <a:latin typeface="Arial"/>
              </a:rPr>
              <a:t>™ TMS570LS31x Development Kit</a:t>
            </a:r>
          </a:p>
          <a:p>
            <a:pPr marL="111125" indent="-111125" fontAlgn="auto">
              <a:spcBef>
                <a:spcPts val="0"/>
              </a:spcBef>
              <a:spcAft>
                <a:spcPts val="0"/>
              </a:spcAft>
              <a:buFont typeface="Arial" pitchFamily="34" charset="0"/>
              <a:buNone/>
            </a:pPr>
            <a:endParaRPr lang="en-US" sz="1400" b="1" i="1" dirty="0">
              <a:solidFill>
                <a:srgbClr val="000000"/>
              </a:solidFill>
              <a:latin typeface="Arial"/>
            </a:endParaRPr>
          </a:p>
        </p:txBody>
      </p:sp>
      <p:grpSp>
        <p:nvGrpSpPr>
          <p:cNvPr id="4" name="Group 3"/>
          <p:cNvGrpSpPr/>
          <p:nvPr/>
        </p:nvGrpSpPr>
        <p:grpSpPr>
          <a:xfrm>
            <a:off x="3714716" y="2761626"/>
            <a:ext cx="2760662" cy="1663412"/>
            <a:chOff x="572770" y="2817833"/>
            <a:chExt cx="2760662" cy="1663412"/>
          </a:xfrm>
        </p:grpSpPr>
        <p:pic>
          <p:nvPicPr>
            <p:cNvPr id="44035" name="Picture 24" descr="AM3359_ICE_Top_View"/>
            <p:cNvPicPr>
              <a:picLocks noChangeAspect="1" noChangeArrowheads="1"/>
            </p:cNvPicPr>
            <p:nvPr/>
          </p:nvPicPr>
          <p:blipFill>
            <a:blip r:embed="rId9" cstate="print"/>
            <a:srcRect/>
            <a:stretch>
              <a:fillRect/>
            </a:stretch>
          </p:blipFill>
          <p:spPr bwMode="auto">
            <a:xfrm>
              <a:off x="982760" y="2817833"/>
              <a:ext cx="2137534" cy="1250156"/>
            </a:xfrm>
            <a:prstGeom prst="rect">
              <a:avLst/>
            </a:prstGeom>
            <a:noFill/>
            <a:ln w="9525">
              <a:noFill/>
              <a:miter lim="800000"/>
              <a:headEnd/>
              <a:tailEnd/>
            </a:ln>
          </p:spPr>
        </p:pic>
        <p:sp>
          <p:nvSpPr>
            <p:cNvPr id="44039" name="Rectangle 19"/>
            <p:cNvSpPr>
              <a:spLocks noChangeArrowheads="1"/>
            </p:cNvSpPr>
            <p:nvPr/>
          </p:nvSpPr>
          <p:spPr bwMode="auto">
            <a:xfrm>
              <a:off x="572770" y="4065747"/>
              <a:ext cx="2760662" cy="415498"/>
            </a:xfrm>
            <a:prstGeom prst="rect">
              <a:avLst/>
            </a:prstGeom>
            <a:noFill/>
            <a:ln w="9525">
              <a:noFill/>
              <a:miter lim="800000"/>
              <a:headEnd/>
              <a:tailEnd/>
            </a:ln>
          </p:spPr>
          <p:txBody>
            <a:bodyPr>
              <a:spAutoFit/>
            </a:bodyPr>
            <a:lstStyle/>
            <a:p>
              <a:pPr algn="ctr" fontAlgn="auto">
                <a:spcBef>
                  <a:spcPts val="0"/>
                </a:spcBef>
                <a:spcAft>
                  <a:spcPts val="0"/>
                </a:spcAft>
              </a:pPr>
              <a:r>
                <a:rPr lang="en-US" sz="1050" dirty="0">
                  <a:solidFill>
                    <a:srgbClr val="000000"/>
                  </a:solidFill>
                  <a:latin typeface="Arial"/>
                </a:rPr>
                <a:t>AM3359 Industrial </a:t>
              </a:r>
              <a:endParaRPr lang="en-US" sz="1050" dirty="0" smtClean="0">
                <a:solidFill>
                  <a:srgbClr val="000000"/>
                </a:solidFill>
                <a:latin typeface="Arial"/>
              </a:endParaRPr>
            </a:p>
            <a:p>
              <a:pPr algn="ctr" fontAlgn="auto">
                <a:spcBef>
                  <a:spcPts val="0"/>
                </a:spcBef>
                <a:spcAft>
                  <a:spcPts val="0"/>
                </a:spcAft>
              </a:pPr>
              <a:r>
                <a:rPr lang="en-US" sz="1050" dirty="0" smtClean="0">
                  <a:solidFill>
                    <a:srgbClr val="000000"/>
                  </a:solidFill>
                  <a:latin typeface="Arial"/>
                </a:rPr>
                <a:t>Communications Engine </a:t>
              </a:r>
              <a:r>
                <a:rPr lang="en-US" sz="1050" dirty="0">
                  <a:solidFill>
                    <a:srgbClr val="000000"/>
                  </a:solidFill>
                  <a:latin typeface="Arial"/>
                </a:rPr>
                <a:t>(</a:t>
              </a:r>
              <a:r>
                <a:rPr lang="en-US" sz="1050" dirty="0" smtClean="0">
                  <a:solidFill>
                    <a:srgbClr val="000000"/>
                  </a:solidFill>
                  <a:latin typeface="Arial"/>
                </a:rPr>
                <a:t>ICE</a:t>
              </a:r>
              <a:r>
                <a:rPr lang="en-US" sz="1050" dirty="0">
                  <a:solidFill>
                    <a:srgbClr val="000000"/>
                  </a:solidFill>
                  <a:latin typeface="Arial"/>
                </a:rPr>
                <a:t>)</a:t>
              </a:r>
            </a:p>
          </p:txBody>
        </p:sp>
      </p:grpSp>
      <p:grpSp>
        <p:nvGrpSpPr>
          <p:cNvPr id="2" name="Group 1"/>
          <p:cNvGrpSpPr/>
          <p:nvPr/>
        </p:nvGrpSpPr>
        <p:grpSpPr>
          <a:xfrm>
            <a:off x="6601736" y="725229"/>
            <a:ext cx="2193608" cy="1595318"/>
            <a:chOff x="6652260" y="2909650"/>
            <a:chExt cx="2193608" cy="1595318"/>
          </a:xfrm>
        </p:grpSpPr>
        <p:sp>
          <p:nvSpPr>
            <p:cNvPr id="44040" name="TextBox 9"/>
            <p:cNvSpPr txBox="1">
              <a:spLocks noChangeArrowheads="1"/>
            </p:cNvSpPr>
            <p:nvPr/>
          </p:nvSpPr>
          <p:spPr bwMode="auto">
            <a:xfrm>
              <a:off x="6652260" y="4074081"/>
              <a:ext cx="2193608" cy="430887"/>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050" dirty="0">
                  <a:solidFill>
                    <a:srgbClr val="DE0000"/>
                  </a:solidFill>
                  <a:latin typeface="Arial"/>
                </a:rPr>
                <a:t>SN65HVD255</a:t>
              </a:r>
              <a:r>
                <a:rPr lang="en-US" sz="1050" dirty="0">
                  <a:solidFill>
                    <a:srgbClr val="000000"/>
                  </a:solidFill>
                  <a:latin typeface="Arial"/>
                </a:rPr>
                <a:t> EVM</a:t>
              </a:r>
            </a:p>
            <a:p>
              <a:pPr algn="ctr" fontAlgn="auto">
                <a:spcBef>
                  <a:spcPts val="0"/>
                </a:spcBef>
                <a:spcAft>
                  <a:spcPts val="0"/>
                </a:spcAft>
              </a:pPr>
              <a:r>
                <a:rPr lang="en-US" sz="1050" dirty="0">
                  <a:solidFill>
                    <a:srgbClr val="000000"/>
                  </a:solidFill>
                  <a:latin typeface="Arial"/>
                </a:rPr>
                <a:t>(General CAN EVM)</a:t>
              </a:r>
            </a:p>
          </p:txBody>
        </p:sp>
        <p:pic>
          <p:nvPicPr>
            <p:cNvPr id="44045" name="Picture 22" descr="HVD255 EVM - crop3"/>
            <p:cNvPicPr>
              <a:picLocks noChangeAspect="1" noChangeArrowheads="1"/>
            </p:cNvPicPr>
            <p:nvPr/>
          </p:nvPicPr>
          <p:blipFill>
            <a:blip r:embed="rId10" cstate="print"/>
            <a:srcRect/>
            <a:stretch>
              <a:fillRect/>
            </a:stretch>
          </p:blipFill>
          <p:spPr bwMode="auto">
            <a:xfrm>
              <a:off x="6652260" y="2909650"/>
              <a:ext cx="2192021" cy="1156097"/>
            </a:xfrm>
            <a:prstGeom prst="rect">
              <a:avLst/>
            </a:prstGeom>
            <a:noFill/>
            <a:ln w="9525">
              <a:noFill/>
              <a:miter lim="800000"/>
              <a:headEnd/>
              <a:tailEnd/>
            </a:ln>
          </p:spPr>
        </p:pic>
      </p:grpSp>
      <p:grpSp>
        <p:nvGrpSpPr>
          <p:cNvPr id="3" name="Group 2"/>
          <p:cNvGrpSpPr/>
          <p:nvPr/>
        </p:nvGrpSpPr>
        <p:grpSpPr>
          <a:xfrm>
            <a:off x="6593488" y="2635283"/>
            <a:ext cx="2222818" cy="1984192"/>
            <a:chOff x="3809682" y="2547342"/>
            <a:chExt cx="2222818" cy="1984192"/>
          </a:xfrm>
        </p:grpSpPr>
        <p:sp>
          <p:nvSpPr>
            <p:cNvPr id="44044" name="TextBox 9"/>
            <p:cNvSpPr txBox="1">
              <a:spLocks noChangeArrowheads="1"/>
            </p:cNvSpPr>
            <p:nvPr/>
          </p:nvSpPr>
          <p:spPr bwMode="auto">
            <a:xfrm>
              <a:off x="3809682" y="3954453"/>
              <a:ext cx="2222818" cy="577081"/>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050" dirty="0">
                  <a:solidFill>
                    <a:srgbClr val="DE0000"/>
                  </a:solidFill>
                  <a:latin typeface="Arial"/>
                </a:rPr>
                <a:t>SN65HVD257</a:t>
              </a:r>
              <a:r>
                <a:rPr lang="en-US" sz="1050" dirty="0">
                  <a:solidFill>
                    <a:srgbClr val="000000"/>
                  </a:solidFill>
                  <a:latin typeface="Arial"/>
                </a:rPr>
                <a:t> EVM</a:t>
              </a:r>
            </a:p>
            <a:p>
              <a:pPr algn="ctr" fontAlgn="auto">
                <a:spcBef>
                  <a:spcPts val="0"/>
                </a:spcBef>
                <a:spcAft>
                  <a:spcPts val="0"/>
                </a:spcAft>
              </a:pPr>
              <a:r>
                <a:rPr lang="en-US" sz="1050" dirty="0">
                  <a:solidFill>
                    <a:srgbClr val="000000"/>
                  </a:solidFill>
                  <a:latin typeface="Arial"/>
                </a:rPr>
                <a:t>(Redundant CAN and 2 CAN channel EVM)</a:t>
              </a:r>
            </a:p>
          </p:txBody>
        </p:sp>
        <p:pic>
          <p:nvPicPr>
            <p:cNvPr id="44046" name="Picture 23" descr="HVD257_EVM_Crop_Final"/>
            <p:cNvPicPr>
              <a:picLocks noChangeAspect="1" noChangeArrowheads="1"/>
            </p:cNvPicPr>
            <p:nvPr/>
          </p:nvPicPr>
          <p:blipFill>
            <a:blip r:embed="rId11" cstate="print"/>
            <a:srcRect/>
            <a:stretch>
              <a:fillRect/>
            </a:stretch>
          </p:blipFill>
          <p:spPr bwMode="auto">
            <a:xfrm>
              <a:off x="3809682" y="2547342"/>
              <a:ext cx="2222818" cy="1434704"/>
            </a:xfrm>
            <a:prstGeom prst="rect">
              <a:avLst/>
            </a:prstGeom>
            <a:noFill/>
            <a:ln w="9525">
              <a:noFill/>
              <a:miter lim="800000"/>
              <a:headEnd/>
              <a:tailEnd/>
            </a:ln>
          </p:spPr>
        </p:pic>
      </p:grpSp>
      <p:pic>
        <p:nvPicPr>
          <p:cNvPr id="3074" name="Picture 2" descr="http://www.ti.com/diagrams/tcan332evm_tcan332evm_picture_original.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89" t="21993" r="-889" b="22967"/>
          <a:stretch/>
        </p:blipFill>
        <p:spPr bwMode="auto">
          <a:xfrm>
            <a:off x="4006816" y="756990"/>
            <a:ext cx="2322006" cy="12780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21480" y="2020465"/>
            <a:ext cx="1844040" cy="600164"/>
          </a:xfrm>
          <a:prstGeom prst="rect">
            <a:avLst/>
          </a:prstGeom>
        </p:spPr>
        <p:txBody>
          <a:bodyPr wrap="square">
            <a:spAutoFit/>
          </a:bodyPr>
          <a:lstStyle/>
          <a:p>
            <a:pPr algn="ctr" fontAlgn="auto">
              <a:spcBef>
                <a:spcPts val="0"/>
              </a:spcBef>
              <a:spcAft>
                <a:spcPts val="0"/>
              </a:spcAft>
            </a:pPr>
            <a:r>
              <a:rPr lang="en-US" sz="1100" dirty="0" smtClean="0">
                <a:solidFill>
                  <a:srgbClr val="DE0000"/>
                </a:solidFill>
                <a:latin typeface="Arial"/>
              </a:rPr>
              <a:t>TCAN332D</a:t>
            </a:r>
            <a:r>
              <a:rPr lang="en-US" sz="1100" dirty="0" smtClean="0">
                <a:solidFill>
                  <a:srgbClr val="000000"/>
                </a:solidFill>
                <a:latin typeface="Arial"/>
              </a:rPr>
              <a:t> </a:t>
            </a:r>
            <a:r>
              <a:rPr lang="en-US" sz="1100" dirty="0">
                <a:solidFill>
                  <a:srgbClr val="000000"/>
                </a:solidFill>
                <a:latin typeface="Arial"/>
              </a:rPr>
              <a:t>EVM</a:t>
            </a:r>
          </a:p>
          <a:p>
            <a:pPr algn="ctr" fontAlgn="auto">
              <a:spcBef>
                <a:spcPts val="0"/>
              </a:spcBef>
              <a:spcAft>
                <a:spcPts val="0"/>
              </a:spcAft>
            </a:pPr>
            <a:r>
              <a:rPr lang="en-US" sz="1100" dirty="0" smtClean="0">
                <a:solidFill>
                  <a:srgbClr val="000000"/>
                </a:solidFill>
                <a:latin typeface="Arial"/>
              </a:rPr>
              <a:t>(Dual Site Industrial </a:t>
            </a:r>
          </a:p>
          <a:p>
            <a:pPr algn="ctr" fontAlgn="auto">
              <a:spcBef>
                <a:spcPts val="0"/>
              </a:spcBef>
              <a:spcAft>
                <a:spcPts val="0"/>
              </a:spcAft>
            </a:pPr>
            <a:r>
              <a:rPr lang="en-US" sz="1100" dirty="0" smtClean="0">
                <a:solidFill>
                  <a:srgbClr val="000000"/>
                </a:solidFill>
                <a:latin typeface="Arial"/>
              </a:rPr>
              <a:t>CAN </a:t>
            </a:r>
            <a:r>
              <a:rPr lang="en-US" sz="1100" dirty="0">
                <a:solidFill>
                  <a:srgbClr val="000000"/>
                </a:solidFill>
                <a:latin typeface="Arial"/>
              </a:rPr>
              <a:t>EVM)</a:t>
            </a:r>
          </a:p>
        </p:txBody>
      </p:sp>
    </p:spTree>
    <p:extLst>
      <p:ext uri="{BB962C8B-B14F-4D97-AF65-F5344CB8AC3E}">
        <p14:creationId xmlns:p14="http://schemas.microsoft.com/office/powerpoint/2010/main" val="12420269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a:xfrm>
            <a:off x="187325" y="60960"/>
            <a:ext cx="8458200" cy="534591"/>
          </a:xfrm>
        </p:spPr>
        <p:txBody>
          <a:bodyPr/>
          <a:lstStyle/>
          <a:p>
            <a:pPr eaLnBrk="1" hangingPunct="1"/>
            <a:r>
              <a:rPr lang="en-US" sz="2400" dirty="0" smtClean="0">
                <a:ea typeface="MS PGothic" pitchFamily="34" charset="-128"/>
              </a:rPr>
              <a:t>Resources:    </a:t>
            </a:r>
            <a:r>
              <a:rPr lang="en-US" sz="2400" u="sng" dirty="0" smtClean="0">
                <a:ea typeface="MS PGothic" pitchFamily="34" charset="-128"/>
              </a:rPr>
              <a:t>www.ti.com/can</a:t>
            </a:r>
          </a:p>
        </p:txBody>
      </p:sp>
      <p:sp>
        <p:nvSpPr>
          <p:cNvPr id="46084" name="Content Placeholder 2"/>
          <p:cNvSpPr>
            <a:spLocks noGrp="1"/>
          </p:cNvSpPr>
          <p:nvPr>
            <p:ph idx="4294967295"/>
          </p:nvPr>
        </p:nvSpPr>
        <p:spPr>
          <a:xfrm>
            <a:off x="177801" y="740569"/>
            <a:ext cx="3648075" cy="2980135"/>
          </a:xfrm>
        </p:spPr>
        <p:txBody>
          <a:bodyPr>
            <a:normAutofit fontScale="92500" lnSpcReduction="10000"/>
          </a:bodyPr>
          <a:lstStyle/>
          <a:p>
            <a:pPr marL="227013" indent="-227013" eaLnBrk="1" hangingPunct="1"/>
            <a:r>
              <a:rPr lang="en-US" sz="2400" dirty="0" smtClean="0">
                <a:ea typeface="MS PGothic" pitchFamily="34" charset="-128"/>
              </a:rPr>
              <a:t>Design Resources:</a:t>
            </a:r>
          </a:p>
          <a:p>
            <a:pPr marL="574675" lvl="1" indent="-233363" eaLnBrk="1" hangingPunct="1"/>
            <a:r>
              <a:rPr lang="en-US" sz="2000" dirty="0" smtClean="0">
                <a:ea typeface="MS PGothic" pitchFamily="34" charset="-128"/>
              </a:rPr>
              <a:t>Selection Tables</a:t>
            </a:r>
          </a:p>
          <a:p>
            <a:pPr marL="574675" lvl="1" indent="-233363" eaLnBrk="1" hangingPunct="1"/>
            <a:r>
              <a:rPr lang="en-US" sz="2000" dirty="0" smtClean="0">
                <a:ea typeface="MS PGothic" pitchFamily="34" charset="-128"/>
              </a:rPr>
              <a:t>Application Notes</a:t>
            </a:r>
          </a:p>
          <a:p>
            <a:pPr marL="574675" lvl="1" indent="-233363" eaLnBrk="1" hangingPunct="1"/>
            <a:r>
              <a:rPr lang="en-US" sz="2000" dirty="0" smtClean="0">
                <a:ea typeface="MS PGothic" pitchFamily="34" charset="-128"/>
              </a:rPr>
              <a:t>Evaluation Boards</a:t>
            </a:r>
          </a:p>
          <a:p>
            <a:pPr marL="574675" lvl="1" indent="-233363" eaLnBrk="1" hangingPunct="1"/>
            <a:r>
              <a:rPr lang="en-US" sz="2000" dirty="0" smtClean="0">
                <a:ea typeface="MS PGothic" pitchFamily="34" charset="-128"/>
              </a:rPr>
              <a:t>Reference Boards</a:t>
            </a:r>
          </a:p>
          <a:p>
            <a:pPr marL="574675" lvl="1" indent="-233363" eaLnBrk="1" hangingPunct="1"/>
            <a:r>
              <a:rPr lang="en-US" sz="2000" dirty="0" smtClean="0">
                <a:ea typeface="MS PGothic" pitchFamily="34" charset="-128"/>
              </a:rPr>
              <a:t>Competitor Cross Ref</a:t>
            </a:r>
          </a:p>
          <a:p>
            <a:pPr marL="574675" lvl="1" indent="-233363" eaLnBrk="1" hangingPunct="1"/>
            <a:r>
              <a:rPr lang="en-US" sz="2000" dirty="0" smtClean="0">
                <a:ea typeface="MS PGothic" pitchFamily="34" charset="-128"/>
              </a:rPr>
              <a:t>Models</a:t>
            </a:r>
          </a:p>
          <a:p>
            <a:pPr marL="574675" lvl="1" indent="-233363" eaLnBrk="1" hangingPunct="1"/>
            <a:r>
              <a:rPr lang="en-US" sz="2000" dirty="0" smtClean="0">
                <a:ea typeface="MS PGothic" pitchFamily="34" charset="-128"/>
              </a:rPr>
              <a:t>Videos</a:t>
            </a:r>
          </a:p>
          <a:p>
            <a:pPr marL="574675" lvl="1" indent="-233363" eaLnBrk="1" hangingPunct="1"/>
            <a:r>
              <a:rPr lang="en-US" sz="2000" dirty="0" smtClean="0">
                <a:ea typeface="MS PGothic" pitchFamily="34" charset="-128"/>
              </a:rPr>
              <a:t>and more!</a:t>
            </a:r>
          </a:p>
        </p:txBody>
      </p:sp>
      <p:sp>
        <p:nvSpPr>
          <p:cNvPr id="9" name="TextBox 8"/>
          <p:cNvSpPr txBox="1"/>
          <p:nvPr/>
        </p:nvSpPr>
        <p:spPr>
          <a:xfrm>
            <a:off x="234950" y="3826194"/>
            <a:ext cx="8726170" cy="849746"/>
          </a:xfrm>
          <a:prstGeom prst="rect">
            <a:avLst/>
          </a:prstGeom>
          <a:noFill/>
        </p:spPr>
        <p:txBody>
          <a:bodyPr lIns="91246" tIns="45622" rIns="91246" bIns="45622">
            <a:normAutofit/>
          </a:bodyPr>
          <a:lstStyle/>
          <a:p>
            <a:pPr algn="ctr" fontAlgn="auto">
              <a:spcBef>
                <a:spcPts val="0"/>
              </a:spcBef>
              <a:spcAft>
                <a:spcPts val="0"/>
              </a:spcAft>
              <a:defRPr/>
            </a:pPr>
            <a:r>
              <a:rPr lang="en-US" b="1" kern="0" dirty="0">
                <a:solidFill>
                  <a:sysClr val="windowText" lastClr="000000"/>
                </a:solidFill>
                <a:latin typeface="Helvetica" pitchFamily="34" charset="0"/>
              </a:rPr>
              <a:t>Delivering </a:t>
            </a:r>
            <a:r>
              <a:rPr lang="en-US" b="1" kern="0" dirty="0">
                <a:solidFill>
                  <a:srgbClr val="ED1C24"/>
                </a:solidFill>
                <a:latin typeface="Helvetica" pitchFamily="34" charset="0"/>
              </a:rPr>
              <a:t>MORE</a:t>
            </a:r>
            <a:r>
              <a:rPr lang="en-US" b="1" kern="0" dirty="0">
                <a:solidFill>
                  <a:sysClr val="windowText" lastClr="000000"/>
                </a:solidFill>
                <a:latin typeface="Helvetica" pitchFamily="34" charset="0"/>
              </a:rPr>
              <a:t> </a:t>
            </a:r>
            <a:r>
              <a:rPr lang="en-US" b="1" kern="0" dirty="0" smtClean="0">
                <a:solidFill>
                  <a:sysClr val="windowText" lastClr="000000"/>
                </a:solidFill>
                <a:latin typeface="Helvetica" pitchFamily="34" charset="0"/>
              </a:rPr>
              <a:t>Together  - TI’s </a:t>
            </a:r>
            <a:r>
              <a:rPr lang="en-US" b="1" kern="0" dirty="0">
                <a:solidFill>
                  <a:sysClr val="windowText" lastClr="000000"/>
                </a:solidFill>
                <a:latin typeface="Helvetica" pitchFamily="34" charset="0"/>
              </a:rPr>
              <a:t>Engineer to Engineer Community:</a:t>
            </a:r>
          </a:p>
          <a:p>
            <a:pPr marL="457200" lvl="1" algn="ctr" fontAlgn="auto">
              <a:spcBef>
                <a:spcPts val="0"/>
              </a:spcBef>
              <a:spcAft>
                <a:spcPts val="0"/>
              </a:spcAft>
              <a:defRPr/>
            </a:pPr>
            <a:r>
              <a:rPr lang="en-US" b="1" kern="0" dirty="0">
                <a:solidFill>
                  <a:sysClr val="windowText" lastClr="000000"/>
                </a:solidFill>
                <a:latin typeface="Helvetica" pitchFamily="34" charset="0"/>
                <a:hlinkClick r:id="rId4"/>
              </a:rPr>
              <a:t>http://e2e.ti.com</a:t>
            </a:r>
            <a:endParaRPr lang="en-US" b="1" kern="0" dirty="0">
              <a:solidFill>
                <a:sysClr val="windowText" lastClr="000000"/>
              </a:solidFill>
              <a:latin typeface="Helvetica" pitchFamily="34" charset="0"/>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4422" y="944880"/>
            <a:ext cx="5173648" cy="2623819"/>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9186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r>
              <a:rPr lang="en-US" sz="2400" dirty="0"/>
              <a:t>CAN application notes</a:t>
            </a:r>
          </a:p>
        </p:txBody>
      </p:sp>
      <p:sp>
        <p:nvSpPr>
          <p:cNvPr id="852995" name="Rectangle 3"/>
          <p:cNvSpPr>
            <a:spLocks noGrp="1" noChangeArrowheads="1"/>
          </p:cNvSpPr>
          <p:nvPr>
            <p:ph type="body" idx="1"/>
          </p:nvPr>
        </p:nvSpPr>
        <p:spPr>
          <a:xfrm>
            <a:off x="239714" y="770335"/>
            <a:ext cx="8467725" cy="3519488"/>
          </a:xfrm>
        </p:spPr>
        <p:txBody>
          <a:bodyPr>
            <a:normAutofit fontScale="85000" lnSpcReduction="20000"/>
          </a:bodyPr>
          <a:lstStyle/>
          <a:p>
            <a:pPr>
              <a:lnSpc>
                <a:spcPct val="90000"/>
              </a:lnSpc>
            </a:pPr>
            <a:r>
              <a:rPr lang="en-US" sz="1600" dirty="0">
                <a:hlinkClick r:id="rId3"/>
              </a:rPr>
              <a:t>SLOA101A</a:t>
            </a:r>
            <a:r>
              <a:rPr lang="en-US" sz="1600" dirty="0"/>
              <a:t>: Introduction to the Controller Area Network (CAN)</a:t>
            </a:r>
          </a:p>
          <a:p>
            <a:pPr>
              <a:lnSpc>
                <a:spcPct val="90000"/>
              </a:lnSpc>
            </a:pPr>
            <a:r>
              <a:rPr lang="en-US" sz="1600" dirty="0">
                <a:hlinkClick r:id="rId4"/>
              </a:rPr>
              <a:t>SLLA270</a:t>
            </a:r>
            <a:r>
              <a:rPr lang="en-US" sz="1600" dirty="0"/>
              <a:t>: Controller Area Network Physical Layer Requirements</a:t>
            </a:r>
          </a:p>
          <a:p>
            <a:r>
              <a:rPr lang="en-US" sz="1600" dirty="0" smtClean="0">
                <a:hlinkClick r:id="rId5"/>
              </a:rPr>
              <a:t>SLLA337</a:t>
            </a:r>
            <a:r>
              <a:rPr lang="en-US" sz="1600" dirty="0" smtClean="0"/>
              <a:t>:  Overview of 3.3V CAN (Controller Area Network) Transceivers</a:t>
            </a:r>
          </a:p>
          <a:p>
            <a:pPr>
              <a:lnSpc>
                <a:spcPct val="90000"/>
              </a:lnSpc>
            </a:pPr>
            <a:r>
              <a:rPr lang="en-US" sz="1600" dirty="0" smtClean="0">
                <a:hlinkClick r:id="rId6"/>
              </a:rPr>
              <a:t>SLLA271</a:t>
            </a:r>
            <a:r>
              <a:rPr lang="en-US" sz="1600" dirty="0"/>
              <a:t>:  </a:t>
            </a:r>
            <a:r>
              <a:rPr lang="en-US" sz="1600" dirty="0" smtClean="0"/>
              <a:t>Common </a:t>
            </a:r>
            <a:r>
              <a:rPr lang="en-US" sz="1600" dirty="0"/>
              <a:t>Mode Chokes in CAN Networks: Source of Unexpected Transients</a:t>
            </a:r>
          </a:p>
          <a:p>
            <a:pPr>
              <a:lnSpc>
                <a:spcPct val="90000"/>
              </a:lnSpc>
            </a:pPr>
            <a:r>
              <a:rPr lang="en-US" sz="1600" dirty="0">
                <a:hlinkClick r:id="rId7"/>
              </a:rPr>
              <a:t>SLLA279A</a:t>
            </a:r>
            <a:r>
              <a:rPr lang="en-US" sz="1600" dirty="0"/>
              <a:t>: Critical Spacing of CAN Bus Connections</a:t>
            </a:r>
          </a:p>
          <a:p>
            <a:pPr>
              <a:lnSpc>
                <a:spcPct val="90000"/>
              </a:lnSpc>
            </a:pPr>
            <a:r>
              <a:rPr lang="en-US" sz="1600" dirty="0">
                <a:hlinkClick r:id="rId8"/>
              </a:rPr>
              <a:t>SLLA109</a:t>
            </a:r>
            <a:r>
              <a:rPr lang="en-US" sz="1600" dirty="0"/>
              <a:t>: A System Evaluation of CAN Transceivers</a:t>
            </a:r>
          </a:p>
          <a:p>
            <a:pPr>
              <a:lnSpc>
                <a:spcPct val="90000"/>
              </a:lnSpc>
            </a:pPr>
            <a:r>
              <a:rPr lang="en-US" sz="1600" dirty="0">
                <a:hlinkClick r:id="rId9"/>
              </a:rPr>
              <a:t>SLLA123</a:t>
            </a:r>
            <a:r>
              <a:rPr lang="en-US" sz="1600" dirty="0"/>
              <a:t>: Using CAN Arbitration for Electrical Layer Testing</a:t>
            </a:r>
          </a:p>
          <a:p>
            <a:pPr>
              <a:lnSpc>
                <a:spcPct val="90000"/>
              </a:lnSpc>
            </a:pPr>
            <a:r>
              <a:rPr lang="en-US" sz="1600" dirty="0">
                <a:hlinkClick r:id="rId10"/>
              </a:rPr>
              <a:t>SLLA298B</a:t>
            </a:r>
            <a:r>
              <a:rPr lang="en-US" sz="1600" dirty="0"/>
              <a:t>: Isolated CAN Reference Design</a:t>
            </a:r>
          </a:p>
          <a:p>
            <a:pPr>
              <a:lnSpc>
                <a:spcPct val="90000"/>
              </a:lnSpc>
            </a:pPr>
            <a:r>
              <a:rPr lang="en-US" sz="1600" dirty="0">
                <a:hlinkClick r:id="rId11"/>
              </a:rPr>
              <a:t>SLLA107</a:t>
            </a:r>
            <a:r>
              <a:rPr lang="en-US" sz="1600" dirty="0"/>
              <a:t>: Live Insertion With Differential Interface Products</a:t>
            </a:r>
          </a:p>
          <a:p>
            <a:pPr>
              <a:lnSpc>
                <a:spcPct val="90000"/>
              </a:lnSpc>
            </a:pPr>
            <a:r>
              <a:rPr lang="en-US" sz="1600" dirty="0">
                <a:hlinkClick r:id="rId12"/>
              </a:rPr>
              <a:t>SLLA067B</a:t>
            </a:r>
            <a:r>
              <a:rPr lang="en-US" sz="1600" dirty="0"/>
              <a:t>:  Comparing Bus Solutions</a:t>
            </a:r>
          </a:p>
          <a:p>
            <a:pPr>
              <a:lnSpc>
                <a:spcPct val="90000"/>
              </a:lnSpc>
            </a:pPr>
            <a:r>
              <a:rPr lang="en-US" sz="1600" dirty="0">
                <a:hlinkClick r:id="rId13"/>
              </a:rPr>
              <a:t>Article</a:t>
            </a:r>
            <a:r>
              <a:rPr lang="en-US" sz="1600" dirty="0"/>
              <a:t>: “Signaling rate versus cable length: the CAN-bus timing trade-off” – CAN loop timing and arbitration </a:t>
            </a:r>
            <a:endParaRPr lang="en-US" sz="1600" dirty="0" smtClean="0"/>
          </a:p>
          <a:p>
            <a:pPr>
              <a:lnSpc>
                <a:spcPct val="90000"/>
              </a:lnSpc>
            </a:pPr>
            <a:r>
              <a:rPr lang="en-US" sz="1600" dirty="0" smtClean="0">
                <a:hlinkClick r:id="rId14"/>
              </a:rPr>
              <a:t>Blog</a:t>
            </a:r>
            <a:r>
              <a:rPr lang="en-US" sz="1600" dirty="0" smtClean="0"/>
              <a:t>: TI Analog Wire, “How "CAN" you make safe circuits safer? Redundancy!”</a:t>
            </a:r>
          </a:p>
          <a:p>
            <a:pPr lvl="0">
              <a:lnSpc>
                <a:spcPct val="90000"/>
              </a:lnSpc>
            </a:pPr>
            <a:r>
              <a:rPr lang="en-US" sz="1600" dirty="0" smtClean="0">
                <a:hlinkClick r:id="rId15"/>
              </a:rPr>
              <a:t>Blog</a:t>
            </a:r>
            <a:r>
              <a:rPr lang="en-US" sz="1600" dirty="0" smtClean="0"/>
              <a:t>:  TI Analog Wire, “The need for speed - Turbo Charged CAN”</a:t>
            </a:r>
          </a:p>
          <a:p>
            <a:pPr>
              <a:lnSpc>
                <a:spcPct val="90000"/>
              </a:lnSpc>
            </a:pPr>
            <a:endParaRPr lang="en-US" sz="1600" dirty="0" smtClean="0"/>
          </a:p>
          <a:p>
            <a:pPr>
              <a:lnSpc>
                <a:spcPct val="90000"/>
              </a:lnSpc>
            </a:pPr>
            <a:endParaRPr lang="en-US" sz="1600" dirty="0"/>
          </a:p>
        </p:txBody>
      </p:sp>
      <p:sp>
        <p:nvSpPr>
          <p:cNvPr id="6" name="TextBox 5"/>
          <p:cNvSpPr txBox="1"/>
          <p:nvPr/>
        </p:nvSpPr>
        <p:spPr>
          <a:xfrm>
            <a:off x="1844298" y="4329839"/>
            <a:ext cx="5241628" cy="369332"/>
          </a:xfrm>
          <a:prstGeom prst="rect">
            <a:avLst/>
          </a:prstGeom>
          <a:noFill/>
        </p:spPr>
        <p:txBody>
          <a:bodyPr wrap="none" rtlCol="0">
            <a:spAutoFit/>
          </a:bodyPr>
          <a:lstStyle/>
          <a:p>
            <a:pPr fontAlgn="auto">
              <a:spcBef>
                <a:spcPts val="0"/>
              </a:spcBef>
              <a:spcAft>
                <a:spcPts val="0"/>
              </a:spcAft>
            </a:pPr>
            <a:r>
              <a:rPr lang="en-US" dirty="0" smtClean="0">
                <a:solidFill>
                  <a:srgbClr val="000000"/>
                </a:solidFill>
                <a:latin typeface="Arial"/>
              </a:rPr>
              <a:t>Titles are hyperlinked to </a:t>
            </a:r>
            <a:r>
              <a:rPr lang="en-US" dirty="0" smtClean="0">
                <a:solidFill>
                  <a:srgbClr val="000000"/>
                </a:solidFill>
                <a:latin typeface="Arial"/>
                <a:hlinkClick r:id="rId16"/>
              </a:rPr>
              <a:t>www.ti.com</a:t>
            </a:r>
            <a:r>
              <a:rPr lang="en-US" dirty="0" smtClean="0">
                <a:solidFill>
                  <a:srgbClr val="000000"/>
                </a:solidFill>
                <a:latin typeface="Arial"/>
              </a:rPr>
              <a:t> for download</a:t>
            </a:r>
            <a:endParaRPr lang="en-US" dirty="0">
              <a:solidFill>
                <a:srgbClr val="000000"/>
              </a:solidFill>
              <a:latin typeface="Arial"/>
            </a:endParaRPr>
          </a:p>
        </p:txBody>
      </p:sp>
    </p:spTree>
    <p:extLst>
      <p:ext uri="{BB962C8B-B14F-4D97-AF65-F5344CB8AC3E}">
        <p14:creationId xmlns:p14="http://schemas.microsoft.com/office/powerpoint/2010/main" val="3717134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772375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a:t>
            </a:r>
            <a:endParaRPr lang="en-US" dirty="0"/>
          </a:p>
        </p:txBody>
      </p:sp>
    </p:spTree>
    <p:extLst>
      <p:ext uri="{BB962C8B-B14F-4D97-AF65-F5344CB8AC3E}">
        <p14:creationId xmlns:p14="http://schemas.microsoft.com/office/powerpoint/2010/main" val="36095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7797800" y="2171700"/>
            <a:ext cx="0" cy="0"/>
          </a:xfrm>
          <a:prstGeom prst="rect">
            <a:avLst/>
          </a:prstGeom>
          <a:solidFill>
            <a:srgbClr val="E6E6E6"/>
          </a:solidFill>
          <a:ln w="9525">
            <a:noFill/>
            <a:miter lim="800000"/>
            <a:headEnd/>
            <a:tailEnd/>
          </a:ln>
        </p:spPr>
        <p:txBody>
          <a:bodyPr/>
          <a:lstStyle/>
          <a:p>
            <a:pPr fontAlgn="auto">
              <a:spcBef>
                <a:spcPts val="0"/>
              </a:spcBef>
              <a:spcAft>
                <a:spcPts val="0"/>
              </a:spcAft>
            </a:pPr>
            <a:endParaRPr lang="en-US">
              <a:solidFill>
                <a:srgbClr val="000000"/>
              </a:solidFill>
              <a:latin typeface="Arial"/>
            </a:endParaRPr>
          </a:p>
        </p:txBody>
      </p:sp>
      <p:sp>
        <p:nvSpPr>
          <p:cNvPr id="9" name="Rectangle 8"/>
          <p:cNvSpPr/>
          <p:nvPr/>
        </p:nvSpPr>
        <p:spPr>
          <a:xfrm>
            <a:off x="4569770" y="1000125"/>
            <a:ext cx="4391669" cy="1685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228600" indent="-228600" fontAlgn="auto">
              <a:spcBef>
                <a:spcPts val="0"/>
              </a:spcBef>
              <a:spcAft>
                <a:spcPts val="0"/>
              </a:spcAft>
              <a:buFontTx/>
              <a:buChar char="•"/>
            </a:pPr>
            <a:endParaRPr lang="en-US" sz="1200" dirty="0">
              <a:solidFill>
                <a:srgbClr val="000000"/>
              </a:solidFill>
            </a:endParaRPr>
          </a:p>
          <a:p>
            <a:pPr marL="228600" indent="-228600" fontAlgn="auto">
              <a:spcBef>
                <a:spcPts val="0"/>
              </a:spcBef>
              <a:spcAft>
                <a:spcPts val="0"/>
              </a:spcAft>
              <a:buFontTx/>
              <a:buChar char="•"/>
            </a:pPr>
            <a:r>
              <a:rPr lang="en-US" sz="900" dirty="0" smtClean="0">
                <a:solidFill>
                  <a:srgbClr val="000000"/>
                </a:solidFill>
              </a:rPr>
              <a:t>Compliant to new ISO 11898-2 timing requirements for use in 2Mbps CAN </a:t>
            </a:r>
            <a:r>
              <a:rPr lang="en-US" sz="900" dirty="0">
                <a:solidFill>
                  <a:srgbClr val="000000"/>
                </a:solidFill>
              </a:rPr>
              <a:t>FD applications</a:t>
            </a:r>
          </a:p>
          <a:p>
            <a:pPr marL="228600" indent="-228600" fontAlgn="auto">
              <a:spcBef>
                <a:spcPts val="0"/>
              </a:spcBef>
              <a:spcAft>
                <a:spcPts val="0"/>
              </a:spcAft>
              <a:buFontTx/>
              <a:buChar char="•"/>
            </a:pPr>
            <a:r>
              <a:rPr lang="en-US" sz="900" dirty="0">
                <a:solidFill>
                  <a:srgbClr val="000000"/>
                </a:solidFill>
              </a:rPr>
              <a:t>Compliant with CAN standard physical layer</a:t>
            </a:r>
          </a:p>
          <a:p>
            <a:pPr marL="228600" indent="-228600" fontAlgn="auto">
              <a:spcBef>
                <a:spcPts val="0"/>
              </a:spcBef>
              <a:spcAft>
                <a:spcPts val="0"/>
              </a:spcAft>
              <a:buFontTx/>
              <a:buChar char="•"/>
            </a:pPr>
            <a:r>
              <a:rPr lang="en-US" sz="900" dirty="0">
                <a:solidFill>
                  <a:srgbClr val="000000"/>
                </a:solidFill>
              </a:rPr>
              <a:t>No loading on the network or other system components</a:t>
            </a:r>
          </a:p>
          <a:p>
            <a:pPr marL="228600" indent="-228600" fontAlgn="auto">
              <a:spcBef>
                <a:spcPts val="0"/>
              </a:spcBef>
              <a:spcAft>
                <a:spcPts val="0"/>
              </a:spcAft>
              <a:buFontTx/>
              <a:buChar char="•"/>
            </a:pPr>
            <a:r>
              <a:rPr lang="en-US" sz="900" dirty="0">
                <a:solidFill>
                  <a:srgbClr val="000000"/>
                </a:solidFill>
              </a:rPr>
              <a:t>Ability to operate at data rates down to 10kbps</a:t>
            </a:r>
          </a:p>
          <a:p>
            <a:pPr marL="228600" indent="-228600" fontAlgn="auto">
              <a:spcBef>
                <a:spcPts val="0"/>
              </a:spcBef>
              <a:spcAft>
                <a:spcPts val="0"/>
              </a:spcAft>
              <a:buFontTx/>
              <a:buChar char="•"/>
            </a:pPr>
            <a:r>
              <a:rPr lang="en-US" sz="900" dirty="0">
                <a:solidFill>
                  <a:srgbClr val="000000"/>
                </a:solidFill>
              </a:rPr>
              <a:t>Extensive system fault protections in transceiver</a:t>
            </a:r>
          </a:p>
          <a:p>
            <a:pPr marL="228600" indent="-228600" fontAlgn="auto">
              <a:spcBef>
                <a:spcPts val="0"/>
              </a:spcBef>
              <a:spcAft>
                <a:spcPts val="0"/>
              </a:spcAft>
              <a:buFontTx/>
              <a:buChar char="•"/>
            </a:pPr>
            <a:r>
              <a:rPr lang="en-US" sz="900" dirty="0">
                <a:solidFill>
                  <a:srgbClr val="000000"/>
                </a:solidFill>
              </a:rPr>
              <a:t>HVD266: Fully CAN compliant (5V) with 3.3V MCU support</a:t>
            </a:r>
          </a:p>
        </p:txBody>
      </p:sp>
      <p:sp>
        <p:nvSpPr>
          <p:cNvPr id="11" name="Rectangle 10"/>
          <p:cNvSpPr/>
          <p:nvPr/>
        </p:nvSpPr>
        <p:spPr>
          <a:xfrm>
            <a:off x="269876" y="3390339"/>
            <a:ext cx="4260849" cy="12197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171450" indent="-171450" fontAlgn="auto">
              <a:spcBef>
                <a:spcPts val="0"/>
              </a:spcBef>
              <a:spcAft>
                <a:spcPts val="0"/>
              </a:spcAft>
              <a:buFont typeface="Arial" panose="020B0604020202020204" pitchFamily="34" charset="0"/>
              <a:buChar char="•"/>
              <a:defRPr/>
            </a:pPr>
            <a:r>
              <a:rPr lang="en-US" sz="900" dirty="0">
                <a:solidFill>
                  <a:srgbClr val="000000"/>
                </a:solidFill>
              </a:rPr>
              <a:t>Up to 2Mbps CAN FD applications</a:t>
            </a:r>
          </a:p>
          <a:p>
            <a:pPr marL="171450" indent="-171450" fontAlgn="auto">
              <a:spcBef>
                <a:spcPts val="0"/>
              </a:spcBef>
              <a:spcAft>
                <a:spcPts val="0"/>
              </a:spcAft>
              <a:buFont typeface="Arial" panose="020B0604020202020204" pitchFamily="34" charset="0"/>
              <a:buChar char="•"/>
              <a:defRPr/>
            </a:pPr>
            <a:r>
              <a:rPr lang="en-US" sz="900" dirty="0">
                <a:solidFill>
                  <a:srgbClr val="000000"/>
                </a:solidFill>
              </a:rPr>
              <a:t>Highly loaded CAN networks</a:t>
            </a:r>
          </a:p>
          <a:p>
            <a:pPr marL="171450" indent="-171450" fontAlgn="auto">
              <a:spcBef>
                <a:spcPts val="0"/>
              </a:spcBef>
              <a:spcAft>
                <a:spcPts val="0"/>
              </a:spcAft>
              <a:buFont typeface="Arial" panose="020B0604020202020204" pitchFamily="34" charset="0"/>
              <a:buChar char="•"/>
              <a:defRPr/>
            </a:pPr>
            <a:r>
              <a:rPr lang="en-US" sz="900" dirty="0">
                <a:solidFill>
                  <a:srgbClr val="000000"/>
                </a:solidFill>
              </a:rPr>
              <a:t>Industrial Automation</a:t>
            </a:r>
          </a:p>
          <a:p>
            <a:pPr marL="171450" indent="-171450" fontAlgn="auto">
              <a:lnSpc>
                <a:spcPct val="110000"/>
              </a:lnSpc>
              <a:spcBef>
                <a:spcPts val="0"/>
              </a:spcBef>
              <a:spcAft>
                <a:spcPts val="0"/>
              </a:spcAft>
              <a:buFont typeface="Arial" panose="020B0604020202020204" pitchFamily="34" charset="0"/>
              <a:buChar char="•"/>
              <a:defRPr/>
            </a:pPr>
            <a:r>
              <a:rPr lang="en-US" sz="900" dirty="0">
                <a:solidFill>
                  <a:srgbClr val="000000"/>
                </a:solidFill>
              </a:rPr>
              <a:t>Building &amp; Climate Control Automation</a:t>
            </a:r>
          </a:p>
          <a:p>
            <a:pPr marL="171450" indent="-171450" fontAlgn="auto">
              <a:spcBef>
                <a:spcPts val="0"/>
              </a:spcBef>
              <a:spcAft>
                <a:spcPts val="0"/>
              </a:spcAft>
              <a:buFont typeface="Arial" panose="020B0604020202020204" pitchFamily="34" charset="0"/>
              <a:buChar char="•"/>
              <a:defRPr/>
            </a:pPr>
            <a:r>
              <a:rPr lang="en-US" sz="900" dirty="0">
                <a:solidFill>
                  <a:srgbClr val="000000"/>
                </a:solidFill>
              </a:rPr>
              <a:t>Security Systems</a:t>
            </a:r>
          </a:p>
          <a:p>
            <a:pPr marL="171450" indent="-171450" fontAlgn="auto">
              <a:spcBef>
                <a:spcPts val="0"/>
              </a:spcBef>
              <a:spcAft>
                <a:spcPts val="0"/>
              </a:spcAft>
              <a:buFont typeface="Arial" panose="020B0604020202020204" pitchFamily="34" charset="0"/>
              <a:buChar char="•"/>
              <a:defRPr/>
            </a:pPr>
            <a:r>
              <a:rPr lang="en-US" sz="900" dirty="0">
                <a:solidFill>
                  <a:srgbClr val="000000"/>
                </a:solidFill>
              </a:rPr>
              <a:t>Telecom Base Station Status and Control</a:t>
            </a:r>
          </a:p>
          <a:p>
            <a:pPr marL="171450" indent="-171450" fontAlgn="auto">
              <a:spcBef>
                <a:spcPts val="0"/>
              </a:spcBef>
              <a:spcAft>
                <a:spcPts val="0"/>
              </a:spcAft>
              <a:buFont typeface="Arial" panose="020B0604020202020204" pitchFamily="34" charset="0"/>
              <a:buChar char="•"/>
              <a:defRPr/>
            </a:pPr>
            <a:r>
              <a:rPr lang="en-US" sz="900" dirty="0">
                <a:solidFill>
                  <a:srgbClr val="000000"/>
                </a:solidFill>
              </a:rPr>
              <a:t>CAN Bus standards such as </a:t>
            </a:r>
            <a:r>
              <a:rPr lang="en-US" sz="900" dirty="0" err="1">
                <a:solidFill>
                  <a:srgbClr val="000000"/>
                </a:solidFill>
              </a:rPr>
              <a:t>CANopen</a:t>
            </a:r>
            <a:r>
              <a:rPr lang="en-US" sz="900" dirty="0">
                <a:solidFill>
                  <a:srgbClr val="000000"/>
                </a:solidFill>
              </a:rPr>
              <a:t>, </a:t>
            </a:r>
            <a:r>
              <a:rPr lang="en-US" sz="900" dirty="0" err="1">
                <a:solidFill>
                  <a:srgbClr val="000000"/>
                </a:solidFill>
              </a:rPr>
              <a:t>DeviceNet</a:t>
            </a:r>
            <a:r>
              <a:rPr lang="en-US" sz="900" dirty="0">
                <a:solidFill>
                  <a:srgbClr val="000000"/>
                </a:solidFill>
              </a:rPr>
              <a:t>, NMEA2000</a:t>
            </a:r>
          </a:p>
        </p:txBody>
      </p:sp>
      <p:sp>
        <p:nvSpPr>
          <p:cNvPr id="12" name="Rectangle 11"/>
          <p:cNvSpPr/>
          <p:nvPr/>
        </p:nvSpPr>
        <p:spPr>
          <a:xfrm>
            <a:off x="269875" y="1000125"/>
            <a:ext cx="4260850" cy="2143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28600" indent="-228600" fontAlgn="auto">
              <a:lnSpc>
                <a:spcPct val="110000"/>
              </a:lnSpc>
              <a:spcBef>
                <a:spcPts val="0"/>
              </a:spcBef>
              <a:spcAft>
                <a:spcPts val="0"/>
              </a:spcAft>
              <a:buFontTx/>
              <a:buChar char="•"/>
            </a:pPr>
            <a:r>
              <a:rPr lang="en-US" altLang="en-US" sz="900" dirty="0" smtClean="0">
                <a:solidFill>
                  <a:srgbClr val="000000"/>
                </a:solidFill>
              </a:rPr>
              <a:t>I</a:t>
            </a:r>
            <a:r>
              <a:rPr lang="en-US" sz="900" dirty="0" smtClean="0">
                <a:solidFill>
                  <a:srgbClr val="000000"/>
                </a:solidFill>
              </a:rPr>
              <a:t>SO 11898-2 Compliant </a:t>
            </a:r>
            <a:r>
              <a:rPr lang="en-US" sz="900" b="1" dirty="0" smtClean="0">
                <a:solidFill>
                  <a:srgbClr val="000000"/>
                </a:solidFill>
              </a:rPr>
              <a:t>and </a:t>
            </a:r>
            <a:r>
              <a:rPr lang="en-US" sz="900" dirty="0" smtClean="0">
                <a:solidFill>
                  <a:srgbClr val="000000"/>
                </a:solidFill>
              </a:rPr>
              <a:t>Draft </a:t>
            </a:r>
            <a:r>
              <a:rPr lang="en-US" sz="900" dirty="0">
                <a:solidFill>
                  <a:srgbClr val="000000"/>
                </a:solidFill>
              </a:rPr>
              <a:t>CAN FD </a:t>
            </a:r>
            <a:endParaRPr lang="en-US" sz="900" dirty="0" smtClean="0">
              <a:solidFill>
                <a:srgbClr val="000000"/>
              </a:solidFill>
            </a:endParaRPr>
          </a:p>
          <a:p>
            <a:pPr marL="228600" indent="-228600" fontAlgn="auto">
              <a:lnSpc>
                <a:spcPct val="110000"/>
              </a:lnSpc>
              <a:spcBef>
                <a:spcPts val="0"/>
              </a:spcBef>
              <a:spcAft>
                <a:spcPts val="0"/>
              </a:spcAft>
              <a:buFontTx/>
              <a:buChar char="•"/>
            </a:pPr>
            <a:r>
              <a:rPr lang="en-US" sz="900" dirty="0" smtClean="0">
                <a:solidFill>
                  <a:srgbClr val="000000"/>
                </a:solidFill>
              </a:rPr>
              <a:t>“Turbo</a:t>
            </a:r>
            <a:r>
              <a:rPr lang="en-US" sz="900" dirty="0">
                <a:solidFill>
                  <a:srgbClr val="000000"/>
                </a:solidFill>
              </a:rPr>
              <a:t>” CAN: </a:t>
            </a:r>
            <a:endParaRPr lang="en-US" sz="900" dirty="0" smtClean="0">
              <a:solidFill>
                <a:srgbClr val="000000"/>
              </a:solidFill>
            </a:endParaRPr>
          </a:p>
          <a:p>
            <a:pPr marL="685800" lvl="1" indent="-228600" fontAlgn="auto">
              <a:lnSpc>
                <a:spcPct val="110000"/>
              </a:lnSpc>
              <a:spcBef>
                <a:spcPts val="0"/>
              </a:spcBef>
              <a:spcAft>
                <a:spcPts val="0"/>
              </a:spcAft>
              <a:buFontTx/>
              <a:buChar char="•"/>
            </a:pPr>
            <a:r>
              <a:rPr lang="en-US" sz="900" dirty="0" smtClean="0">
                <a:solidFill>
                  <a:srgbClr val="000000"/>
                </a:solidFill>
              </a:rPr>
              <a:t>Signaling Rates: </a:t>
            </a:r>
            <a:r>
              <a:rPr lang="en-US" sz="900" b="1" dirty="0" smtClean="0">
                <a:solidFill>
                  <a:srgbClr val="000000"/>
                </a:solidFill>
              </a:rPr>
              <a:t>8Kbps to 2Mbps</a:t>
            </a:r>
            <a:r>
              <a:rPr lang="en-US" sz="900" dirty="0" smtClean="0">
                <a:solidFill>
                  <a:srgbClr val="000000"/>
                </a:solidFill>
              </a:rPr>
              <a:t> CAN with Flexible Data Rate</a:t>
            </a:r>
            <a:endParaRPr lang="en-US" sz="900" dirty="0">
              <a:solidFill>
                <a:srgbClr val="000000"/>
              </a:solidFill>
            </a:endParaRPr>
          </a:p>
          <a:p>
            <a:pPr marL="228600" indent="-228600" fontAlgn="auto">
              <a:lnSpc>
                <a:spcPct val="110000"/>
              </a:lnSpc>
              <a:spcBef>
                <a:spcPts val="0"/>
              </a:spcBef>
              <a:spcAft>
                <a:spcPts val="0"/>
              </a:spcAft>
              <a:buFontTx/>
              <a:buChar char="•"/>
            </a:pPr>
            <a:r>
              <a:rPr lang="en-US" sz="900" dirty="0">
                <a:solidFill>
                  <a:srgbClr val="000000"/>
                </a:solidFill>
              </a:rPr>
              <a:t>Ideal Passive – High impedance I/Os when unpowered</a:t>
            </a:r>
          </a:p>
          <a:p>
            <a:pPr marL="228600" indent="-228600" fontAlgn="auto">
              <a:lnSpc>
                <a:spcPct val="110000"/>
              </a:lnSpc>
              <a:spcBef>
                <a:spcPts val="0"/>
              </a:spcBef>
              <a:spcAft>
                <a:spcPts val="0"/>
              </a:spcAft>
              <a:buFontTx/>
              <a:buChar char="•"/>
            </a:pPr>
            <a:r>
              <a:rPr lang="en-US" sz="900" dirty="0" smtClean="0">
                <a:solidFill>
                  <a:srgbClr val="000000"/>
                </a:solidFill>
              </a:rPr>
              <a:t>Common-Mode </a:t>
            </a:r>
            <a:r>
              <a:rPr lang="en-US" sz="900" dirty="0">
                <a:solidFill>
                  <a:srgbClr val="000000"/>
                </a:solidFill>
              </a:rPr>
              <a:t>Range: -2 to </a:t>
            </a:r>
            <a:r>
              <a:rPr lang="en-US" sz="900" dirty="0" smtClean="0">
                <a:solidFill>
                  <a:srgbClr val="000000"/>
                </a:solidFill>
              </a:rPr>
              <a:t>7V</a:t>
            </a:r>
            <a:endParaRPr lang="en-US" sz="900" dirty="0">
              <a:solidFill>
                <a:srgbClr val="000000"/>
              </a:solidFill>
            </a:endParaRPr>
          </a:p>
          <a:p>
            <a:pPr marL="228600" indent="-228600" fontAlgn="auto">
              <a:lnSpc>
                <a:spcPct val="110000"/>
              </a:lnSpc>
              <a:spcBef>
                <a:spcPts val="0"/>
              </a:spcBef>
              <a:spcAft>
                <a:spcPts val="0"/>
              </a:spcAft>
              <a:buFontTx/>
              <a:buChar char="•"/>
            </a:pPr>
            <a:r>
              <a:rPr lang="en-US" sz="900" dirty="0" smtClean="0">
                <a:solidFill>
                  <a:srgbClr val="000000"/>
                </a:solidFill>
              </a:rPr>
              <a:t>Protection </a:t>
            </a:r>
            <a:r>
              <a:rPr lang="en-US" sz="900" dirty="0">
                <a:solidFill>
                  <a:srgbClr val="000000"/>
                </a:solidFill>
              </a:rPr>
              <a:t>Features:</a:t>
            </a:r>
          </a:p>
          <a:p>
            <a:pPr marL="685800" lvl="1" indent="-228600" fontAlgn="auto">
              <a:lnSpc>
                <a:spcPct val="110000"/>
              </a:lnSpc>
              <a:spcBef>
                <a:spcPts val="0"/>
              </a:spcBef>
              <a:spcAft>
                <a:spcPts val="0"/>
              </a:spcAft>
              <a:buFontTx/>
              <a:buChar char="•"/>
            </a:pPr>
            <a:r>
              <a:rPr lang="en-US" sz="900" dirty="0">
                <a:solidFill>
                  <a:srgbClr val="000000"/>
                </a:solidFill>
              </a:rPr>
              <a:t>-27V to +40V </a:t>
            </a:r>
            <a:r>
              <a:rPr lang="en-US" sz="900" dirty="0" smtClean="0">
                <a:solidFill>
                  <a:srgbClr val="000000"/>
                </a:solidFill>
              </a:rPr>
              <a:t>Bus-Fault Protection</a:t>
            </a:r>
          </a:p>
          <a:p>
            <a:pPr marL="685800" lvl="1" indent="-228600" fontAlgn="auto">
              <a:lnSpc>
                <a:spcPct val="110000"/>
              </a:lnSpc>
              <a:spcBef>
                <a:spcPts val="0"/>
              </a:spcBef>
              <a:spcAft>
                <a:spcPts val="0"/>
              </a:spcAft>
              <a:buFontTx/>
              <a:buChar char="•"/>
            </a:pPr>
            <a:r>
              <a:rPr lang="en-US" sz="900" dirty="0" smtClean="0">
                <a:solidFill>
                  <a:srgbClr val="000000"/>
                </a:solidFill>
              </a:rPr>
              <a:t>±12kV HBM ESD and </a:t>
            </a:r>
            <a:r>
              <a:rPr lang="en-US" sz="900" dirty="0" smtClean="0">
                <a:solidFill>
                  <a:srgbClr val="000000"/>
                </a:solidFill>
                <a:latin typeface="Calibri"/>
              </a:rPr>
              <a:t>±</a:t>
            </a:r>
            <a:r>
              <a:rPr lang="en-US" sz="900" dirty="0" smtClean="0">
                <a:solidFill>
                  <a:srgbClr val="000000"/>
                </a:solidFill>
              </a:rPr>
              <a:t>8kV IEC ESD Protection</a:t>
            </a:r>
          </a:p>
          <a:p>
            <a:pPr marL="685800" lvl="2" indent="-228600" fontAlgn="auto">
              <a:lnSpc>
                <a:spcPct val="110000"/>
              </a:lnSpc>
              <a:spcBef>
                <a:spcPts val="0"/>
              </a:spcBef>
              <a:spcAft>
                <a:spcPts val="0"/>
              </a:spcAft>
              <a:buFontTx/>
              <a:buChar char="•"/>
            </a:pPr>
            <a:r>
              <a:rPr lang="en-US" sz="900" dirty="0" smtClean="0">
                <a:solidFill>
                  <a:srgbClr val="000000"/>
                </a:solidFill>
              </a:rPr>
              <a:t>TXD </a:t>
            </a:r>
            <a:r>
              <a:rPr lang="en-US" sz="900" dirty="0">
                <a:solidFill>
                  <a:srgbClr val="000000"/>
                </a:solidFill>
              </a:rPr>
              <a:t>Dominant State </a:t>
            </a:r>
            <a:r>
              <a:rPr lang="en-US" sz="900" dirty="0" smtClean="0">
                <a:solidFill>
                  <a:srgbClr val="000000"/>
                </a:solidFill>
              </a:rPr>
              <a:t>Time-out</a:t>
            </a:r>
          </a:p>
          <a:p>
            <a:pPr marL="228600" lvl="1" indent="-228600" fontAlgn="auto">
              <a:lnSpc>
                <a:spcPct val="110000"/>
              </a:lnSpc>
              <a:spcBef>
                <a:spcPts val="0"/>
              </a:spcBef>
              <a:spcAft>
                <a:spcPts val="0"/>
              </a:spcAft>
              <a:buFontTx/>
              <a:buChar char="•"/>
            </a:pPr>
            <a:r>
              <a:rPr lang="en-US" sz="900" b="1" dirty="0" smtClean="0">
                <a:solidFill>
                  <a:srgbClr val="000000"/>
                </a:solidFill>
              </a:rPr>
              <a:t>3.3V </a:t>
            </a:r>
            <a:r>
              <a:rPr lang="en-US" sz="900" b="1" dirty="0">
                <a:solidFill>
                  <a:srgbClr val="000000"/>
                </a:solidFill>
              </a:rPr>
              <a:t>RXD </a:t>
            </a:r>
            <a:r>
              <a:rPr lang="en-US" sz="900" b="1" dirty="0" smtClean="0">
                <a:solidFill>
                  <a:srgbClr val="000000"/>
                </a:solidFill>
              </a:rPr>
              <a:t>Output </a:t>
            </a:r>
            <a:r>
              <a:rPr lang="en-US" sz="900" b="1" dirty="0">
                <a:solidFill>
                  <a:srgbClr val="000000"/>
                </a:solidFill>
              </a:rPr>
              <a:t>O</a:t>
            </a:r>
            <a:r>
              <a:rPr lang="en-US" sz="900" b="1" dirty="0" smtClean="0">
                <a:solidFill>
                  <a:srgbClr val="000000"/>
                </a:solidFill>
              </a:rPr>
              <a:t>ption (266)</a:t>
            </a:r>
          </a:p>
          <a:p>
            <a:pPr marL="228600" lvl="1" indent="-228600" fontAlgn="auto">
              <a:lnSpc>
                <a:spcPct val="110000"/>
              </a:lnSpc>
              <a:spcBef>
                <a:spcPts val="0"/>
              </a:spcBef>
              <a:spcAft>
                <a:spcPts val="0"/>
              </a:spcAft>
              <a:buFontTx/>
              <a:buChar char="•"/>
            </a:pPr>
            <a:r>
              <a:rPr lang="en-US" sz="900" dirty="0" smtClean="0">
                <a:solidFill>
                  <a:srgbClr val="000000"/>
                </a:solidFill>
              </a:rPr>
              <a:t>Temperature Range:  -40° to +125°C</a:t>
            </a:r>
          </a:p>
          <a:p>
            <a:pPr marL="228600" lvl="1" indent="-228600" fontAlgn="auto">
              <a:spcBef>
                <a:spcPts val="0"/>
              </a:spcBef>
              <a:spcAft>
                <a:spcPts val="0"/>
              </a:spcAft>
              <a:buFontTx/>
              <a:buChar char="•"/>
            </a:pPr>
            <a:r>
              <a:rPr lang="en-US" sz="900" dirty="0" smtClean="0">
                <a:solidFill>
                  <a:srgbClr val="000000"/>
                </a:solidFill>
              </a:rPr>
              <a:t>Package: SOIC-8 (5mm x 6mm) </a:t>
            </a:r>
            <a:endParaRPr lang="en-US" sz="900" dirty="0">
              <a:solidFill>
                <a:srgbClr val="000000"/>
              </a:solidFill>
            </a:endParaRPr>
          </a:p>
        </p:txBody>
      </p:sp>
      <p:sp>
        <p:nvSpPr>
          <p:cNvPr id="21" name="Title 1"/>
          <p:cNvSpPr>
            <a:spLocks noGrp="1"/>
          </p:cNvSpPr>
          <p:nvPr>
            <p:ph type="title"/>
          </p:nvPr>
        </p:nvSpPr>
        <p:spPr>
          <a:xfrm>
            <a:off x="269874" y="0"/>
            <a:ext cx="8874126" cy="740569"/>
          </a:xfrm>
        </p:spPr>
        <p:txBody>
          <a:bodyPr/>
          <a:lstStyle/>
          <a:p>
            <a:r>
              <a:rPr lang="en-US" sz="2400" dirty="0"/>
              <a:t>SN65HVD265/SN65HVD266</a:t>
            </a:r>
            <a:r>
              <a:rPr lang="en-US" dirty="0" smtClean="0">
                <a:solidFill>
                  <a:srgbClr val="000000"/>
                </a:solidFill>
              </a:rPr>
              <a:t/>
            </a:r>
            <a:br>
              <a:rPr lang="en-US" dirty="0" smtClean="0">
                <a:solidFill>
                  <a:srgbClr val="000000"/>
                </a:solidFill>
              </a:rPr>
            </a:br>
            <a:r>
              <a:rPr lang="en-US" sz="1600" dirty="0" smtClean="0">
                <a:solidFill>
                  <a:srgbClr val="000000"/>
                </a:solidFill>
              </a:rPr>
              <a:t>5V </a:t>
            </a:r>
            <a:r>
              <a:rPr lang="en-US" sz="1600" dirty="0">
                <a:solidFill>
                  <a:srgbClr val="000000"/>
                </a:solidFill>
              </a:rPr>
              <a:t>“Turbo” CAN Transceivers for Flexible Data Rate (FD)</a:t>
            </a:r>
          </a:p>
        </p:txBody>
      </p:sp>
      <p:sp>
        <p:nvSpPr>
          <p:cNvPr id="22" name="Rectangle 14"/>
          <p:cNvSpPr>
            <a:spLocks noChangeArrowheads="1"/>
          </p:cNvSpPr>
          <p:nvPr/>
        </p:nvSpPr>
        <p:spPr bwMode="auto">
          <a:xfrm>
            <a:off x="269875" y="74295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Features</a:t>
            </a:r>
            <a:endParaRPr lang="en-US" b="1" dirty="0">
              <a:solidFill>
                <a:srgbClr val="FFFFFF"/>
              </a:solidFill>
              <a:latin typeface="Arial"/>
              <a:cs typeface="Arial" charset="0"/>
            </a:endParaRPr>
          </a:p>
        </p:txBody>
      </p:sp>
      <p:sp>
        <p:nvSpPr>
          <p:cNvPr id="23" name="Rectangle 14"/>
          <p:cNvSpPr>
            <a:spLocks noChangeArrowheads="1"/>
          </p:cNvSpPr>
          <p:nvPr/>
        </p:nvSpPr>
        <p:spPr bwMode="auto">
          <a:xfrm>
            <a:off x="4572000" y="742950"/>
            <a:ext cx="4389438" cy="257175"/>
          </a:xfrm>
          <a:prstGeom prst="rect">
            <a:avLst/>
          </a:prstGeom>
          <a:solidFill>
            <a:schemeClr val="tx2"/>
          </a:solidFill>
          <a:ln w="19050">
            <a:noFill/>
            <a:miter lim="800000"/>
            <a:headEnd/>
            <a:tailEnd/>
          </a:ln>
        </p:spPr>
        <p:txBody>
          <a:bodyPr anchor="ctr"/>
          <a:lstStyle/>
          <a:p>
            <a:r>
              <a:rPr lang="en-US" sz="1200" b="1">
                <a:solidFill>
                  <a:srgbClr val="FFFFFF"/>
                </a:solidFill>
                <a:latin typeface="Arial"/>
                <a:cs typeface="Arial" charset="0"/>
              </a:rPr>
              <a:t>Benefits</a:t>
            </a: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l="19922" t="28320" r="40234" b="47656"/>
          <a:stretch>
            <a:fillRect/>
          </a:stretch>
        </p:blipFill>
        <p:spPr bwMode="auto">
          <a:xfrm>
            <a:off x="4775993" y="2875316"/>
            <a:ext cx="4084638" cy="165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4"/>
          <p:cNvSpPr>
            <a:spLocks noChangeArrowheads="1"/>
          </p:cNvSpPr>
          <p:nvPr/>
        </p:nvSpPr>
        <p:spPr bwMode="auto">
          <a:xfrm>
            <a:off x="269876" y="3143250"/>
            <a:ext cx="4260849" cy="247090"/>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sz="1200" b="1" dirty="0">
                <a:solidFill>
                  <a:srgbClr val="FFFFFF"/>
                </a:solidFill>
                <a:latin typeface="Arial"/>
                <a:cs typeface="Arial" charset="0"/>
              </a:rPr>
              <a:t>Applications</a:t>
            </a:r>
          </a:p>
        </p:txBody>
      </p:sp>
    </p:spTree>
    <p:extLst>
      <p:ext uri="{BB962C8B-B14F-4D97-AF65-F5344CB8AC3E}">
        <p14:creationId xmlns:p14="http://schemas.microsoft.com/office/powerpoint/2010/main" val="4046851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7797800" y="2114550"/>
            <a:ext cx="0" cy="0"/>
          </a:xfrm>
          <a:prstGeom prst="rect">
            <a:avLst/>
          </a:prstGeom>
          <a:solidFill>
            <a:srgbClr val="E6E6E6"/>
          </a:solidFill>
          <a:ln w="9525">
            <a:noFill/>
            <a:miter lim="800000"/>
            <a:headEnd/>
            <a:tailEnd/>
          </a:ln>
        </p:spPr>
        <p:txBody>
          <a:bodyPr/>
          <a:lstStyle/>
          <a:p>
            <a:pPr fontAlgn="auto">
              <a:spcBef>
                <a:spcPts val="0"/>
              </a:spcBef>
              <a:spcAft>
                <a:spcPts val="0"/>
              </a:spcAft>
            </a:pPr>
            <a:endParaRPr lang="en-US">
              <a:solidFill>
                <a:srgbClr val="000000"/>
              </a:solidFill>
              <a:latin typeface="Arial"/>
            </a:endParaRPr>
          </a:p>
        </p:txBody>
      </p:sp>
      <p:sp>
        <p:nvSpPr>
          <p:cNvPr id="9" name="Rectangle 8"/>
          <p:cNvSpPr/>
          <p:nvPr/>
        </p:nvSpPr>
        <p:spPr>
          <a:xfrm>
            <a:off x="4569770" y="942975"/>
            <a:ext cx="4391669" cy="1685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171450" indent="-171450" fontAlgn="auto">
              <a:spcBef>
                <a:spcPts val="0"/>
              </a:spcBef>
              <a:spcAft>
                <a:spcPts val="0"/>
              </a:spcAft>
              <a:buFont typeface="Arial" panose="020B0604020202020204" pitchFamily="34" charset="0"/>
              <a:buChar char="•"/>
            </a:pPr>
            <a:r>
              <a:rPr lang="en-US" sz="900" dirty="0" smtClean="0">
                <a:solidFill>
                  <a:srgbClr val="000000"/>
                </a:solidFill>
              </a:rPr>
              <a:t>Compliant </a:t>
            </a:r>
            <a:r>
              <a:rPr lang="en-US" sz="900" dirty="0">
                <a:solidFill>
                  <a:srgbClr val="000000"/>
                </a:solidFill>
              </a:rPr>
              <a:t>to new ISO 11898-2 timing requirements for use in 2Mbps CAN </a:t>
            </a:r>
            <a:r>
              <a:rPr lang="en-US" sz="900" dirty="0" smtClean="0">
                <a:solidFill>
                  <a:srgbClr val="000000"/>
                </a:solidFill>
              </a:rPr>
              <a:t>FD applications</a:t>
            </a:r>
            <a:endParaRPr lang="en-US" sz="900" dirty="0">
              <a:solidFill>
                <a:srgbClr val="000000"/>
              </a:solidFill>
            </a:endParaRPr>
          </a:p>
          <a:p>
            <a:pPr marL="171450" indent="-171450" fontAlgn="auto">
              <a:spcBef>
                <a:spcPts val="0"/>
              </a:spcBef>
              <a:spcAft>
                <a:spcPts val="0"/>
              </a:spcAft>
              <a:buFont typeface="Arial" panose="020B0604020202020204" pitchFamily="34" charset="0"/>
              <a:buChar char="•"/>
            </a:pPr>
            <a:r>
              <a:rPr lang="en-US" sz="900" dirty="0" smtClean="0">
                <a:solidFill>
                  <a:srgbClr val="000000"/>
                </a:solidFill>
              </a:rPr>
              <a:t>Compliant </a:t>
            </a:r>
            <a:r>
              <a:rPr lang="en-US" sz="900" dirty="0">
                <a:solidFill>
                  <a:srgbClr val="000000"/>
                </a:solidFill>
              </a:rPr>
              <a:t>with CAN standard physical </a:t>
            </a:r>
            <a:r>
              <a:rPr lang="en-US" sz="900" dirty="0" smtClean="0">
                <a:solidFill>
                  <a:srgbClr val="000000"/>
                </a:solidFill>
              </a:rPr>
              <a:t>layer</a:t>
            </a:r>
          </a:p>
          <a:p>
            <a:pPr marL="171450" indent="-171450" fontAlgn="auto">
              <a:spcBef>
                <a:spcPts val="0"/>
              </a:spcBef>
              <a:spcAft>
                <a:spcPts val="0"/>
              </a:spcAft>
              <a:buFont typeface="Arial" panose="020B0604020202020204" pitchFamily="34" charset="0"/>
              <a:buChar char="•"/>
            </a:pPr>
            <a:r>
              <a:rPr lang="en-US" sz="900" dirty="0" smtClean="0">
                <a:solidFill>
                  <a:srgbClr val="000000"/>
                </a:solidFill>
              </a:rPr>
              <a:t>No </a:t>
            </a:r>
            <a:r>
              <a:rPr lang="en-US" sz="900" dirty="0">
                <a:solidFill>
                  <a:srgbClr val="000000"/>
                </a:solidFill>
              </a:rPr>
              <a:t>loading on the network or other system </a:t>
            </a:r>
            <a:r>
              <a:rPr lang="en-US" sz="900" dirty="0" smtClean="0">
                <a:solidFill>
                  <a:srgbClr val="000000"/>
                </a:solidFill>
              </a:rPr>
              <a:t>components</a:t>
            </a:r>
          </a:p>
          <a:p>
            <a:pPr marL="171450" indent="-171450" fontAlgn="auto">
              <a:spcBef>
                <a:spcPts val="0"/>
              </a:spcBef>
              <a:spcAft>
                <a:spcPts val="0"/>
              </a:spcAft>
              <a:buFont typeface="Arial" panose="020B0604020202020204" pitchFamily="34" charset="0"/>
              <a:buChar char="•"/>
            </a:pPr>
            <a:r>
              <a:rPr lang="en-US" sz="900" dirty="0" smtClean="0">
                <a:solidFill>
                  <a:srgbClr val="000000"/>
                </a:solidFill>
              </a:rPr>
              <a:t>Ability </a:t>
            </a:r>
            <a:r>
              <a:rPr lang="en-US" sz="900" dirty="0">
                <a:solidFill>
                  <a:srgbClr val="000000"/>
                </a:solidFill>
              </a:rPr>
              <a:t>to operate at data rates down to </a:t>
            </a:r>
            <a:r>
              <a:rPr lang="en-US" sz="900" dirty="0" smtClean="0">
                <a:solidFill>
                  <a:srgbClr val="000000"/>
                </a:solidFill>
              </a:rPr>
              <a:t>10kbps</a:t>
            </a:r>
          </a:p>
          <a:p>
            <a:pPr marL="171450" indent="-171450" fontAlgn="auto">
              <a:spcBef>
                <a:spcPts val="0"/>
              </a:spcBef>
              <a:spcAft>
                <a:spcPts val="0"/>
              </a:spcAft>
              <a:buFont typeface="Arial" panose="020B0604020202020204" pitchFamily="34" charset="0"/>
              <a:buChar char="•"/>
            </a:pPr>
            <a:r>
              <a:rPr lang="en-US" sz="900" dirty="0" smtClean="0">
                <a:solidFill>
                  <a:srgbClr val="000000"/>
                </a:solidFill>
              </a:rPr>
              <a:t>Extensive </a:t>
            </a:r>
            <a:r>
              <a:rPr lang="en-US" sz="900" dirty="0">
                <a:solidFill>
                  <a:srgbClr val="000000"/>
                </a:solidFill>
              </a:rPr>
              <a:t>system fault protections in </a:t>
            </a:r>
            <a:r>
              <a:rPr lang="en-US" sz="900" dirty="0" smtClean="0">
                <a:solidFill>
                  <a:srgbClr val="000000"/>
                </a:solidFill>
              </a:rPr>
              <a:t>transceiver</a:t>
            </a:r>
          </a:p>
          <a:p>
            <a:pPr marL="171450" indent="-171450" fontAlgn="auto">
              <a:spcBef>
                <a:spcPts val="0"/>
              </a:spcBef>
              <a:spcAft>
                <a:spcPts val="0"/>
              </a:spcAft>
              <a:buFont typeface="Arial" panose="020B0604020202020204" pitchFamily="34" charset="0"/>
              <a:buChar char="•"/>
            </a:pPr>
            <a:r>
              <a:rPr lang="en-US" sz="900" dirty="0" smtClean="0">
                <a:solidFill>
                  <a:srgbClr val="000000"/>
                </a:solidFill>
              </a:rPr>
              <a:t>Adds </a:t>
            </a:r>
            <a:r>
              <a:rPr lang="en-US" sz="900" dirty="0">
                <a:solidFill>
                  <a:srgbClr val="000000"/>
                </a:solidFill>
              </a:rPr>
              <a:t>timing margin for CAN </a:t>
            </a:r>
            <a:r>
              <a:rPr lang="en-US" sz="900" dirty="0" smtClean="0">
                <a:solidFill>
                  <a:srgbClr val="000000"/>
                </a:solidFill>
              </a:rPr>
              <a:t>systems</a:t>
            </a:r>
          </a:p>
          <a:p>
            <a:pPr marL="171450" indent="-171450" fontAlgn="auto">
              <a:spcBef>
                <a:spcPts val="0"/>
              </a:spcBef>
              <a:spcAft>
                <a:spcPts val="0"/>
              </a:spcAft>
              <a:buFont typeface="Arial" panose="020B0604020202020204" pitchFamily="34" charset="0"/>
              <a:buChar char="•"/>
            </a:pPr>
            <a:r>
              <a:rPr lang="en-US" sz="900" dirty="0" smtClean="0">
                <a:solidFill>
                  <a:srgbClr val="000000"/>
                </a:solidFill>
              </a:rPr>
              <a:t>Enables </a:t>
            </a:r>
            <a:r>
              <a:rPr lang="en-US" sz="900" dirty="0">
                <a:solidFill>
                  <a:srgbClr val="000000"/>
                </a:solidFill>
              </a:rPr>
              <a:t>use in redundant &amp; multi-topology CAN </a:t>
            </a:r>
            <a:r>
              <a:rPr lang="en-US" sz="900" dirty="0" smtClean="0">
                <a:solidFill>
                  <a:srgbClr val="000000"/>
                </a:solidFill>
              </a:rPr>
              <a:t>networks</a:t>
            </a:r>
            <a:endParaRPr lang="en-US" sz="900" dirty="0">
              <a:solidFill>
                <a:srgbClr val="000000"/>
              </a:solidFill>
            </a:endParaRPr>
          </a:p>
        </p:txBody>
      </p:sp>
      <p:sp>
        <p:nvSpPr>
          <p:cNvPr id="10" name="Rectangle 14"/>
          <p:cNvSpPr>
            <a:spLocks noChangeArrowheads="1"/>
          </p:cNvSpPr>
          <p:nvPr/>
        </p:nvSpPr>
        <p:spPr bwMode="auto">
          <a:xfrm>
            <a:off x="269876" y="3086100"/>
            <a:ext cx="4260849" cy="247090"/>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sz="1200" b="1" dirty="0">
                <a:solidFill>
                  <a:srgbClr val="FFFFFF"/>
                </a:solidFill>
                <a:latin typeface="Arial"/>
                <a:cs typeface="Arial" charset="0"/>
              </a:rPr>
              <a:t>Applications</a:t>
            </a:r>
          </a:p>
        </p:txBody>
      </p:sp>
      <p:sp>
        <p:nvSpPr>
          <p:cNvPr id="11" name="Rectangle 10"/>
          <p:cNvSpPr/>
          <p:nvPr/>
        </p:nvSpPr>
        <p:spPr>
          <a:xfrm>
            <a:off x="269876" y="3333189"/>
            <a:ext cx="4260849" cy="141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171450" indent="-171450" fontAlgn="auto">
              <a:lnSpc>
                <a:spcPct val="110000"/>
              </a:lnSpc>
              <a:spcBef>
                <a:spcPts val="0"/>
              </a:spcBef>
              <a:spcAft>
                <a:spcPts val="0"/>
              </a:spcAft>
              <a:buFont typeface="Arial" panose="020B0604020202020204" pitchFamily="34" charset="0"/>
              <a:buChar char="•"/>
              <a:defRPr/>
            </a:pPr>
            <a:r>
              <a:rPr lang="en-US" sz="900" dirty="0">
                <a:solidFill>
                  <a:srgbClr val="000000"/>
                </a:solidFill>
              </a:rPr>
              <a:t>Up to 2Mbps CAN FD </a:t>
            </a:r>
            <a:r>
              <a:rPr lang="en-US" sz="900" dirty="0" smtClean="0">
                <a:solidFill>
                  <a:srgbClr val="000000"/>
                </a:solidFill>
              </a:rPr>
              <a:t>applications</a:t>
            </a:r>
            <a:endParaRPr lang="en-US" sz="900" dirty="0">
              <a:solidFill>
                <a:srgbClr val="000000"/>
              </a:solidFill>
            </a:endParaRPr>
          </a:p>
          <a:p>
            <a:pPr marL="171450" indent="-171450" fontAlgn="auto">
              <a:lnSpc>
                <a:spcPct val="110000"/>
              </a:lnSpc>
              <a:spcBef>
                <a:spcPts val="0"/>
              </a:spcBef>
              <a:spcAft>
                <a:spcPts val="0"/>
              </a:spcAft>
              <a:buFont typeface="Arial" panose="020B0604020202020204" pitchFamily="34" charset="0"/>
              <a:buChar char="•"/>
              <a:defRPr/>
            </a:pPr>
            <a:r>
              <a:rPr lang="en-US" sz="900" dirty="0" smtClean="0">
                <a:solidFill>
                  <a:srgbClr val="000000"/>
                </a:solidFill>
              </a:rPr>
              <a:t>Highly </a:t>
            </a:r>
            <a:r>
              <a:rPr lang="en-US" sz="900" dirty="0">
                <a:solidFill>
                  <a:srgbClr val="000000"/>
                </a:solidFill>
              </a:rPr>
              <a:t>loaded CAN networks</a:t>
            </a:r>
          </a:p>
          <a:p>
            <a:pPr marL="171450" indent="-171450" fontAlgn="auto">
              <a:lnSpc>
                <a:spcPct val="110000"/>
              </a:lnSpc>
              <a:spcBef>
                <a:spcPts val="0"/>
              </a:spcBef>
              <a:spcAft>
                <a:spcPts val="0"/>
              </a:spcAft>
              <a:buFont typeface="Arial" panose="020B0604020202020204" pitchFamily="34" charset="0"/>
              <a:buChar char="•"/>
              <a:defRPr/>
            </a:pPr>
            <a:r>
              <a:rPr lang="en-US" sz="900" dirty="0">
                <a:solidFill>
                  <a:srgbClr val="000000"/>
                </a:solidFill>
              </a:rPr>
              <a:t>Industrial Automation</a:t>
            </a:r>
          </a:p>
          <a:p>
            <a:pPr marL="171450" indent="-171450" fontAlgn="auto">
              <a:lnSpc>
                <a:spcPct val="110000"/>
              </a:lnSpc>
              <a:spcBef>
                <a:spcPts val="0"/>
              </a:spcBef>
              <a:spcAft>
                <a:spcPts val="0"/>
              </a:spcAft>
              <a:buFont typeface="Arial" panose="020B0604020202020204" pitchFamily="34" charset="0"/>
              <a:buChar char="•"/>
              <a:defRPr/>
            </a:pPr>
            <a:r>
              <a:rPr lang="en-US" sz="900" dirty="0">
                <a:solidFill>
                  <a:srgbClr val="000000"/>
                </a:solidFill>
              </a:rPr>
              <a:t>Building &amp; Climate Control Automation</a:t>
            </a:r>
          </a:p>
          <a:p>
            <a:pPr marL="171450" indent="-171450" fontAlgn="auto">
              <a:lnSpc>
                <a:spcPct val="110000"/>
              </a:lnSpc>
              <a:spcBef>
                <a:spcPts val="0"/>
              </a:spcBef>
              <a:spcAft>
                <a:spcPts val="0"/>
              </a:spcAft>
              <a:buFont typeface="Arial" panose="020B0604020202020204" pitchFamily="34" charset="0"/>
              <a:buChar char="•"/>
              <a:defRPr/>
            </a:pPr>
            <a:r>
              <a:rPr lang="en-US" sz="900" dirty="0">
                <a:solidFill>
                  <a:srgbClr val="000000"/>
                </a:solidFill>
              </a:rPr>
              <a:t>Security </a:t>
            </a:r>
            <a:r>
              <a:rPr lang="en-US" sz="900" dirty="0" smtClean="0">
                <a:solidFill>
                  <a:srgbClr val="000000"/>
                </a:solidFill>
              </a:rPr>
              <a:t>Systems</a:t>
            </a:r>
          </a:p>
          <a:p>
            <a:pPr marL="171450" indent="-171450" fontAlgn="auto">
              <a:lnSpc>
                <a:spcPct val="110000"/>
              </a:lnSpc>
              <a:spcBef>
                <a:spcPts val="0"/>
              </a:spcBef>
              <a:spcAft>
                <a:spcPts val="0"/>
              </a:spcAft>
              <a:buFont typeface="Arial" panose="020B0604020202020204" pitchFamily="34" charset="0"/>
              <a:buChar char="•"/>
              <a:defRPr/>
            </a:pPr>
            <a:r>
              <a:rPr lang="en-US" sz="900" dirty="0" smtClean="0">
                <a:solidFill>
                  <a:srgbClr val="000000"/>
                </a:solidFill>
              </a:rPr>
              <a:t>Telecom </a:t>
            </a:r>
            <a:r>
              <a:rPr lang="en-US" sz="900" dirty="0">
                <a:solidFill>
                  <a:srgbClr val="000000"/>
                </a:solidFill>
              </a:rPr>
              <a:t>Base Station Status and Control</a:t>
            </a:r>
          </a:p>
          <a:p>
            <a:pPr marL="171450" indent="-171450" fontAlgn="auto">
              <a:lnSpc>
                <a:spcPct val="110000"/>
              </a:lnSpc>
              <a:spcBef>
                <a:spcPts val="0"/>
              </a:spcBef>
              <a:spcAft>
                <a:spcPts val="0"/>
              </a:spcAft>
              <a:buFont typeface="Arial" panose="020B0604020202020204" pitchFamily="34" charset="0"/>
              <a:buChar char="•"/>
              <a:defRPr/>
            </a:pPr>
            <a:r>
              <a:rPr lang="en-US" sz="900" dirty="0">
                <a:solidFill>
                  <a:srgbClr val="000000"/>
                </a:solidFill>
              </a:rPr>
              <a:t>CAN Bus standards such as </a:t>
            </a:r>
            <a:r>
              <a:rPr lang="en-US" sz="900" dirty="0" err="1">
                <a:solidFill>
                  <a:srgbClr val="000000"/>
                </a:solidFill>
              </a:rPr>
              <a:t>CANopen</a:t>
            </a:r>
            <a:r>
              <a:rPr lang="en-US" sz="900" dirty="0">
                <a:solidFill>
                  <a:srgbClr val="000000"/>
                </a:solidFill>
              </a:rPr>
              <a:t>, </a:t>
            </a:r>
            <a:r>
              <a:rPr lang="en-US" sz="900" dirty="0" err="1">
                <a:solidFill>
                  <a:srgbClr val="000000"/>
                </a:solidFill>
              </a:rPr>
              <a:t>DeviceNet</a:t>
            </a:r>
            <a:r>
              <a:rPr lang="en-US" sz="900" dirty="0">
                <a:solidFill>
                  <a:srgbClr val="000000"/>
                </a:solidFill>
              </a:rPr>
              <a:t>, </a:t>
            </a:r>
            <a:r>
              <a:rPr lang="en-US" sz="900" dirty="0" smtClean="0">
                <a:solidFill>
                  <a:srgbClr val="000000"/>
                </a:solidFill>
              </a:rPr>
              <a:t>NMEA2000</a:t>
            </a:r>
          </a:p>
          <a:p>
            <a:pPr marL="171450" indent="-171450" fontAlgn="auto">
              <a:lnSpc>
                <a:spcPct val="110000"/>
              </a:lnSpc>
              <a:spcBef>
                <a:spcPts val="0"/>
              </a:spcBef>
              <a:spcAft>
                <a:spcPts val="0"/>
              </a:spcAft>
              <a:buFont typeface="Arial" panose="020B0604020202020204" pitchFamily="34" charset="0"/>
              <a:buChar char="•"/>
              <a:defRPr/>
            </a:pPr>
            <a:r>
              <a:rPr lang="en-US" sz="900" dirty="0">
                <a:solidFill>
                  <a:srgbClr val="000000"/>
                </a:solidFill>
              </a:rPr>
              <a:t>Functional Safety With Redundant and Multi-topology CAN </a:t>
            </a:r>
            <a:r>
              <a:rPr lang="en-US" sz="900" dirty="0" smtClean="0">
                <a:solidFill>
                  <a:srgbClr val="000000"/>
                </a:solidFill>
              </a:rPr>
              <a:t>networks</a:t>
            </a:r>
            <a:endParaRPr lang="en-US" sz="900" dirty="0">
              <a:solidFill>
                <a:srgbClr val="000000"/>
              </a:solidFill>
            </a:endParaRPr>
          </a:p>
        </p:txBody>
      </p:sp>
      <p:sp>
        <p:nvSpPr>
          <p:cNvPr id="12" name="Rectangle 11"/>
          <p:cNvSpPr/>
          <p:nvPr/>
        </p:nvSpPr>
        <p:spPr>
          <a:xfrm>
            <a:off x="269875" y="942975"/>
            <a:ext cx="4260850" cy="2143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marL="228600" indent="-228600" fontAlgn="auto">
              <a:lnSpc>
                <a:spcPct val="120000"/>
              </a:lnSpc>
              <a:spcBef>
                <a:spcPts val="0"/>
              </a:spcBef>
              <a:spcAft>
                <a:spcPts val="0"/>
              </a:spcAft>
              <a:buFontTx/>
              <a:buChar char="•"/>
            </a:pPr>
            <a:r>
              <a:rPr lang="en-US" altLang="en-US" sz="1200" dirty="0" smtClean="0">
                <a:solidFill>
                  <a:srgbClr val="000000"/>
                </a:solidFill>
              </a:rPr>
              <a:t>I</a:t>
            </a:r>
            <a:r>
              <a:rPr lang="en-US" sz="1200" dirty="0" smtClean="0">
                <a:solidFill>
                  <a:srgbClr val="000000"/>
                </a:solidFill>
              </a:rPr>
              <a:t>SO 11898-2 Compliant </a:t>
            </a:r>
            <a:r>
              <a:rPr lang="en-US" sz="1200" b="1" dirty="0" smtClean="0">
                <a:solidFill>
                  <a:srgbClr val="000000"/>
                </a:solidFill>
              </a:rPr>
              <a:t>and</a:t>
            </a:r>
            <a:r>
              <a:rPr lang="en-US" sz="1200" dirty="0" smtClean="0">
                <a:solidFill>
                  <a:srgbClr val="000000"/>
                </a:solidFill>
              </a:rPr>
              <a:t> Draft </a:t>
            </a:r>
            <a:r>
              <a:rPr lang="en-US" sz="1200" dirty="0">
                <a:solidFill>
                  <a:srgbClr val="000000"/>
                </a:solidFill>
              </a:rPr>
              <a:t>CAN FD </a:t>
            </a:r>
            <a:endParaRPr lang="en-US" sz="1200" dirty="0" smtClean="0">
              <a:solidFill>
                <a:srgbClr val="000000"/>
              </a:solidFill>
            </a:endParaRPr>
          </a:p>
          <a:p>
            <a:pPr marL="228600" indent="-228600" fontAlgn="auto">
              <a:lnSpc>
                <a:spcPct val="120000"/>
              </a:lnSpc>
              <a:spcBef>
                <a:spcPts val="0"/>
              </a:spcBef>
              <a:spcAft>
                <a:spcPts val="0"/>
              </a:spcAft>
              <a:buFontTx/>
              <a:buChar char="•"/>
            </a:pPr>
            <a:r>
              <a:rPr lang="en-US" sz="1200" dirty="0" smtClean="0">
                <a:solidFill>
                  <a:srgbClr val="000000"/>
                </a:solidFill>
              </a:rPr>
              <a:t>“Turbo</a:t>
            </a:r>
            <a:r>
              <a:rPr lang="en-US" sz="1200" dirty="0">
                <a:solidFill>
                  <a:srgbClr val="000000"/>
                </a:solidFill>
              </a:rPr>
              <a:t>” CAN: </a:t>
            </a:r>
            <a:endParaRPr lang="en-US" sz="1200" dirty="0" smtClean="0">
              <a:solidFill>
                <a:srgbClr val="000000"/>
              </a:solidFill>
            </a:endParaRPr>
          </a:p>
          <a:p>
            <a:pPr marL="685800" lvl="1" indent="-228600" fontAlgn="auto">
              <a:lnSpc>
                <a:spcPct val="120000"/>
              </a:lnSpc>
              <a:spcBef>
                <a:spcPts val="0"/>
              </a:spcBef>
              <a:spcAft>
                <a:spcPts val="0"/>
              </a:spcAft>
              <a:buFontTx/>
              <a:buChar char="•"/>
            </a:pPr>
            <a:r>
              <a:rPr lang="en-US" sz="1200" dirty="0" smtClean="0">
                <a:solidFill>
                  <a:srgbClr val="000000"/>
                </a:solidFill>
              </a:rPr>
              <a:t>Signaling Rates: </a:t>
            </a:r>
            <a:r>
              <a:rPr lang="en-US" sz="1200" b="1" dirty="0" smtClean="0">
                <a:solidFill>
                  <a:srgbClr val="000000"/>
                </a:solidFill>
              </a:rPr>
              <a:t>8Kbps to 2Mbps</a:t>
            </a:r>
            <a:r>
              <a:rPr lang="en-US" sz="1200" dirty="0" smtClean="0">
                <a:solidFill>
                  <a:srgbClr val="000000"/>
                </a:solidFill>
              </a:rPr>
              <a:t> CAN with Flexible Data Rate</a:t>
            </a:r>
            <a:endParaRPr lang="en-US" sz="1200" dirty="0">
              <a:solidFill>
                <a:srgbClr val="000000"/>
              </a:solidFill>
            </a:endParaRPr>
          </a:p>
          <a:p>
            <a:pPr marL="228600" indent="-228600" fontAlgn="auto">
              <a:lnSpc>
                <a:spcPct val="120000"/>
              </a:lnSpc>
              <a:spcBef>
                <a:spcPts val="0"/>
              </a:spcBef>
              <a:spcAft>
                <a:spcPts val="0"/>
              </a:spcAft>
              <a:buFontTx/>
              <a:buChar char="•"/>
            </a:pPr>
            <a:r>
              <a:rPr lang="en-US" sz="1200" dirty="0">
                <a:solidFill>
                  <a:srgbClr val="000000"/>
                </a:solidFill>
              </a:rPr>
              <a:t>Ideal Passive – High impedance I/Os when unpowered</a:t>
            </a:r>
          </a:p>
          <a:p>
            <a:pPr marL="228600" indent="-228600" fontAlgn="auto">
              <a:lnSpc>
                <a:spcPct val="120000"/>
              </a:lnSpc>
              <a:spcBef>
                <a:spcPts val="0"/>
              </a:spcBef>
              <a:spcAft>
                <a:spcPts val="0"/>
              </a:spcAft>
              <a:buFontTx/>
              <a:buChar char="•"/>
            </a:pPr>
            <a:r>
              <a:rPr lang="en-US" sz="1200" dirty="0">
                <a:solidFill>
                  <a:srgbClr val="000000"/>
                </a:solidFill>
              </a:rPr>
              <a:t>Common-Mode Range: -2 to 7V</a:t>
            </a:r>
            <a:endParaRPr lang="en-US" sz="1200" dirty="0" smtClean="0">
              <a:solidFill>
                <a:srgbClr val="000000"/>
              </a:solidFill>
            </a:endParaRPr>
          </a:p>
          <a:p>
            <a:pPr marL="228600" indent="-228600" fontAlgn="auto">
              <a:lnSpc>
                <a:spcPct val="120000"/>
              </a:lnSpc>
              <a:spcBef>
                <a:spcPts val="0"/>
              </a:spcBef>
              <a:spcAft>
                <a:spcPts val="0"/>
              </a:spcAft>
              <a:buFontTx/>
              <a:buChar char="•"/>
            </a:pPr>
            <a:r>
              <a:rPr lang="en-US" sz="1200" dirty="0" smtClean="0">
                <a:solidFill>
                  <a:srgbClr val="000000"/>
                </a:solidFill>
              </a:rPr>
              <a:t>Protection </a:t>
            </a:r>
            <a:r>
              <a:rPr lang="en-US" sz="1200" dirty="0">
                <a:solidFill>
                  <a:srgbClr val="000000"/>
                </a:solidFill>
              </a:rPr>
              <a:t>Features:</a:t>
            </a:r>
          </a:p>
          <a:p>
            <a:pPr marL="685800" lvl="1" indent="-228600" fontAlgn="auto">
              <a:lnSpc>
                <a:spcPct val="120000"/>
              </a:lnSpc>
              <a:spcBef>
                <a:spcPts val="0"/>
              </a:spcBef>
              <a:spcAft>
                <a:spcPts val="0"/>
              </a:spcAft>
              <a:buFontTx/>
              <a:buChar char="•"/>
            </a:pPr>
            <a:r>
              <a:rPr lang="en-US" sz="1200" dirty="0">
                <a:solidFill>
                  <a:srgbClr val="000000"/>
                </a:solidFill>
              </a:rPr>
              <a:t>-27V to +40V </a:t>
            </a:r>
            <a:r>
              <a:rPr lang="en-US" sz="1200" dirty="0" smtClean="0">
                <a:solidFill>
                  <a:srgbClr val="000000"/>
                </a:solidFill>
              </a:rPr>
              <a:t>Bus-Fault </a:t>
            </a:r>
            <a:r>
              <a:rPr lang="en-US" sz="1200" dirty="0">
                <a:solidFill>
                  <a:srgbClr val="000000"/>
                </a:solidFill>
              </a:rPr>
              <a:t>Protection</a:t>
            </a:r>
          </a:p>
          <a:p>
            <a:pPr marL="685800" lvl="1" indent="-228600" fontAlgn="auto">
              <a:lnSpc>
                <a:spcPct val="120000"/>
              </a:lnSpc>
              <a:spcBef>
                <a:spcPts val="0"/>
              </a:spcBef>
              <a:spcAft>
                <a:spcPts val="0"/>
              </a:spcAft>
              <a:buFontTx/>
              <a:buChar char="•"/>
            </a:pPr>
            <a:r>
              <a:rPr lang="en-US" sz="1200" dirty="0" smtClean="0">
                <a:solidFill>
                  <a:srgbClr val="000000"/>
                </a:solidFill>
              </a:rPr>
              <a:t>±</a:t>
            </a:r>
            <a:r>
              <a:rPr lang="en-US" sz="1200" dirty="0">
                <a:solidFill>
                  <a:srgbClr val="000000"/>
                </a:solidFill>
              </a:rPr>
              <a:t>12kV HBM ESD and </a:t>
            </a:r>
            <a:r>
              <a:rPr lang="en-US" sz="1200" dirty="0" smtClean="0">
                <a:solidFill>
                  <a:srgbClr val="000000"/>
                </a:solidFill>
                <a:latin typeface="Calibri"/>
              </a:rPr>
              <a:t>±</a:t>
            </a:r>
            <a:r>
              <a:rPr lang="en-US" sz="1200" dirty="0" smtClean="0">
                <a:solidFill>
                  <a:srgbClr val="000000"/>
                </a:solidFill>
              </a:rPr>
              <a:t>8kV </a:t>
            </a:r>
            <a:r>
              <a:rPr lang="en-US" sz="1200" dirty="0">
                <a:solidFill>
                  <a:srgbClr val="000000"/>
                </a:solidFill>
              </a:rPr>
              <a:t>IEC </a:t>
            </a:r>
            <a:r>
              <a:rPr lang="en-US" sz="1200" dirty="0" smtClean="0">
                <a:solidFill>
                  <a:srgbClr val="000000"/>
                </a:solidFill>
              </a:rPr>
              <a:t>ESD Protection</a:t>
            </a:r>
            <a:endParaRPr lang="en-US" sz="1200" dirty="0">
              <a:solidFill>
                <a:srgbClr val="000000"/>
              </a:solidFill>
            </a:endParaRPr>
          </a:p>
          <a:p>
            <a:pPr marL="685800" lvl="2" indent="-228600" fontAlgn="auto">
              <a:lnSpc>
                <a:spcPct val="120000"/>
              </a:lnSpc>
              <a:spcBef>
                <a:spcPts val="0"/>
              </a:spcBef>
              <a:spcAft>
                <a:spcPts val="0"/>
              </a:spcAft>
              <a:buFontTx/>
              <a:buChar char="•"/>
            </a:pPr>
            <a:r>
              <a:rPr lang="en-US" sz="1200" dirty="0" smtClean="0">
                <a:solidFill>
                  <a:srgbClr val="000000"/>
                </a:solidFill>
              </a:rPr>
              <a:t>TXD </a:t>
            </a:r>
            <a:r>
              <a:rPr lang="en-US" sz="1200" dirty="0">
                <a:solidFill>
                  <a:srgbClr val="000000"/>
                </a:solidFill>
              </a:rPr>
              <a:t>Dominant State </a:t>
            </a:r>
            <a:r>
              <a:rPr lang="en-US" sz="1200" dirty="0" smtClean="0">
                <a:solidFill>
                  <a:srgbClr val="000000"/>
                </a:solidFill>
              </a:rPr>
              <a:t>Time-out</a:t>
            </a:r>
          </a:p>
          <a:p>
            <a:pPr marL="685800" lvl="2" indent="-228600" fontAlgn="auto">
              <a:lnSpc>
                <a:spcPct val="120000"/>
              </a:lnSpc>
              <a:spcBef>
                <a:spcPts val="0"/>
              </a:spcBef>
              <a:spcAft>
                <a:spcPts val="0"/>
              </a:spcAft>
              <a:buFontTx/>
              <a:buChar char="•"/>
            </a:pPr>
            <a:r>
              <a:rPr lang="en-US" sz="1200" b="1" dirty="0" smtClean="0">
                <a:solidFill>
                  <a:srgbClr val="000000"/>
                </a:solidFill>
              </a:rPr>
              <a:t>RXD </a:t>
            </a:r>
            <a:r>
              <a:rPr lang="en-US" sz="1200" b="1" dirty="0">
                <a:solidFill>
                  <a:srgbClr val="000000"/>
                </a:solidFill>
              </a:rPr>
              <a:t>Dominant State </a:t>
            </a:r>
            <a:r>
              <a:rPr lang="en-US" sz="1200" b="1" dirty="0" smtClean="0">
                <a:solidFill>
                  <a:srgbClr val="000000"/>
                </a:solidFill>
              </a:rPr>
              <a:t>Time-out</a:t>
            </a:r>
          </a:p>
          <a:p>
            <a:pPr marL="685800" lvl="2" indent="-228600" fontAlgn="auto">
              <a:lnSpc>
                <a:spcPct val="120000"/>
              </a:lnSpc>
              <a:spcBef>
                <a:spcPts val="0"/>
              </a:spcBef>
              <a:spcAft>
                <a:spcPts val="0"/>
              </a:spcAft>
              <a:buFontTx/>
              <a:buChar char="•"/>
            </a:pPr>
            <a:r>
              <a:rPr lang="en-US" sz="1200" b="1" dirty="0" smtClean="0">
                <a:solidFill>
                  <a:srgbClr val="000000"/>
                </a:solidFill>
              </a:rPr>
              <a:t>FAULT </a:t>
            </a:r>
            <a:r>
              <a:rPr lang="en-US" sz="1200" b="1" dirty="0">
                <a:solidFill>
                  <a:srgbClr val="000000"/>
                </a:solidFill>
              </a:rPr>
              <a:t>output pin for fault indication to host </a:t>
            </a:r>
            <a:r>
              <a:rPr lang="en-US" sz="1200" b="1" dirty="0" smtClean="0">
                <a:solidFill>
                  <a:srgbClr val="000000"/>
                </a:solidFill>
              </a:rPr>
              <a:t>processor</a:t>
            </a:r>
          </a:p>
          <a:p>
            <a:pPr marL="228600" lvl="1" indent="-228600" fontAlgn="auto">
              <a:lnSpc>
                <a:spcPct val="120000"/>
              </a:lnSpc>
              <a:spcBef>
                <a:spcPts val="0"/>
              </a:spcBef>
              <a:spcAft>
                <a:spcPts val="0"/>
              </a:spcAft>
              <a:buFontTx/>
              <a:buChar char="•"/>
            </a:pPr>
            <a:r>
              <a:rPr lang="en-US" sz="1200" dirty="0">
                <a:solidFill>
                  <a:srgbClr val="000000"/>
                </a:solidFill>
              </a:rPr>
              <a:t>Temperature </a:t>
            </a:r>
            <a:r>
              <a:rPr lang="en-US" sz="1200" dirty="0" smtClean="0">
                <a:solidFill>
                  <a:srgbClr val="000000"/>
                </a:solidFill>
              </a:rPr>
              <a:t>Range</a:t>
            </a:r>
            <a:r>
              <a:rPr lang="en-US" sz="1200" dirty="0">
                <a:solidFill>
                  <a:srgbClr val="000000"/>
                </a:solidFill>
              </a:rPr>
              <a:t>:  -40° to +</a:t>
            </a:r>
            <a:r>
              <a:rPr lang="en-US" sz="1200" dirty="0" smtClean="0">
                <a:solidFill>
                  <a:srgbClr val="000000"/>
                </a:solidFill>
              </a:rPr>
              <a:t>125°C</a:t>
            </a:r>
            <a:endParaRPr lang="en-US" sz="1200" b="1" dirty="0" smtClean="0">
              <a:solidFill>
                <a:srgbClr val="000000"/>
              </a:solidFill>
            </a:endParaRPr>
          </a:p>
          <a:p>
            <a:pPr marL="228600" lvl="1" indent="-228600" fontAlgn="auto">
              <a:lnSpc>
                <a:spcPct val="120000"/>
              </a:lnSpc>
              <a:spcBef>
                <a:spcPts val="0"/>
              </a:spcBef>
              <a:spcAft>
                <a:spcPts val="0"/>
              </a:spcAft>
              <a:buFontTx/>
              <a:buChar char="•"/>
            </a:pPr>
            <a:r>
              <a:rPr lang="en-US" sz="1200" dirty="0" smtClean="0">
                <a:solidFill>
                  <a:srgbClr val="000000"/>
                </a:solidFill>
              </a:rPr>
              <a:t>Package: SOIC-8 </a:t>
            </a:r>
            <a:r>
              <a:rPr lang="en-US" sz="1200" dirty="0">
                <a:solidFill>
                  <a:srgbClr val="000000"/>
                </a:solidFill>
              </a:rPr>
              <a:t>(5mm </a:t>
            </a:r>
            <a:r>
              <a:rPr lang="en-US" sz="1200" dirty="0" smtClean="0">
                <a:solidFill>
                  <a:srgbClr val="000000"/>
                </a:solidFill>
              </a:rPr>
              <a:t>x 6mm</a:t>
            </a:r>
            <a:r>
              <a:rPr lang="en-US" sz="1200" dirty="0">
                <a:solidFill>
                  <a:srgbClr val="000000"/>
                </a:solidFill>
              </a:rPr>
              <a:t>) </a:t>
            </a:r>
          </a:p>
        </p:txBody>
      </p:sp>
      <p:sp>
        <p:nvSpPr>
          <p:cNvPr id="22" name="Rectangle 14"/>
          <p:cNvSpPr>
            <a:spLocks noChangeArrowheads="1"/>
          </p:cNvSpPr>
          <p:nvPr/>
        </p:nvSpPr>
        <p:spPr bwMode="auto">
          <a:xfrm>
            <a:off x="269875" y="68580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Features</a:t>
            </a:r>
            <a:endParaRPr lang="en-US" b="1" dirty="0">
              <a:solidFill>
                <a:srgbClr val="FFFFFF"/>
              </a:solidFill>
              <a:latin typeface="Arial"/>
              <a:cs typeface="Arial" charset="0"/>
            </a:endParaRPr>
          </a:p>
        </p:txBody>
      </p:sp>
      <p:sp>
        <p:nvSpPr>
          <p:cNvPr id="23" name="Rectangle 14"/>
          <p:cNvSpPr>
            <a:spLocks noChangeArrowheads="1"/>
          </p:cNvSpPr>
          <p:nvPr/>
        </p:nvSpPr>
        <p:spPr bwMode="auto">
          <a:xfrm>
            <a:off x="4572000" y="685800"/>
            <a:ext cx="4389438"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Benefits</a:t>
            </a:r>
          </a:p>
        </p:txBody>
      </p:sp>
      <p:sp>
        <p:nvSpPr>
          <p:cNvPr id="14" name="Title 1"/>
          <p:cNvSpPr txBox="1">
            <a:spLocks/>
          </p:cNvSpPr>
          <p:nvPr/>
        </p:nvSpPr>
        <p:spPr bwMode="auto">
          <a:xfrm>
            <a:off x="269874" y="0"/>
            <a:ext cx="8950326" cy="7405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a:lstStyle>
          <a:p>
            <a:r>
              <a:rPr lang="en-US" sz="2400" kern="0" dirty="0" smtClean="0">
                <a:solidFill>
                  <a:srgbClr val="DE0000"/>
                </a:solidFill>
              </a:rPr>
              <a:t>SN65HVD267</a:t>
            </a:r>
            <a:r>
              <a:rPr lang="en-US" kern="0" dirty="0" smtClean="0">
                <a:solidFill>
                  <a:srgbClr val="000000"/>
                </a:solidFill>
              </a:rPr>
              <a:t/>
            </a:r>
            <a:br>
              <a:rPr lang="en-US" kern="0" dirty="0" smtClean="0">
                <a:solidFill>
                  <a:srgbClr val="000000"/>
                </a:solidFill>
              </a:rPr>
            </a:br>
            <a:r>
              <a:rPr lang="en-US" sz="1600" kern="0" dirty="0" smtClean="0">
                <a:solidFill>
                  <a:srgbClr val="000000"/>
                </a:solidFill>
              </a:rPr>
              <a:t>5V “Turbo” CAN Transceivers for Flexible Data Rate (FD) &amp; Redundancy</a:t>
            </a:r>
            <a:endParaRPr lang="en-US" sz="1600" kern="0" dirty="0">
              <a:solidFill>
                <a:srgbClr val="000000"/>
              </a:solidFill>
            </a:endParaRPr>
          </a:p>
        </p:txBody>
      </p:sp>
      <p:pic>
        <p:nvPicPr>
          <p:cNvPr id="15" name="Picture 300"/>
          <p:cNvPicPr>
            <a:picLocks noChangeAspect="1" noChangeArrowheads="1"/>
          </p:cNvPicPr>
          <p:nvPr/>
        </p:nvPicPr>
        <p:blipFill>
          <a:blip r:embed="rId4">
            <a:extLst>
              <a:ext uri="{28A0092B-C50C-407E-A947-70E740481C1C}">
                <a14:useLocalDpi xmlns:a14="http://schemas.microsoft.com/office/drawing/2010/main" val="0"/>
              </a:ext>
            </a:extLst>
          </a:blip>
          <a:srcRect l="71436" t="10957"/>
          <a:stretch>
            <a:fillRect/>
          </a:stretch>
        </p:blipFill>
        <p:spPr bwMode="auto">
          <a:xfrm>
            <a:off x="5848350" y="3151585"/>
            <a:ext cx="1841500" cy="130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4"/>
          <p:cNvSpPr>
            <a:spLocks noChangeArrowheads="1"/>
          </p:cNvSpPr>
          <p:nvPr/>
        </p:nvSpPr>
        <p:spPr bwMode="auto">
          <a:xfrm>
            <a:off x="6180139" y="2944416"/>
            <a:ext cx="1146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eaLnBrk="1" fontAlgn="auto" hangingPunct="1">
              <a:spcBef>
                <a:spcPts val="0"/>
              </a:spcBef>
              <a:spcAft>
                <a:spcPts val="0"/>
              </a:spcAft>
            </a:pPr>
            <a:r>
              <a:rPr lang="en-US" altLang="en-US" b="1">
                <a:solidFill>
                  <a:srgbClr val="000000"/>
                </a:solidFill>
              </a:rPr>
              <a:t>SN65HVD267</a:t>
            </a:r>
            <a:endParaRPr lang="en-US" altLang="en-US">
              <a:solidFill>
                <a:srgbClr val="000000"/>
              </a:solidFill>
            </a:endParaRPr>
          </a:p>
        </p:txBody>
      </p:sp>
    </p:spTree>
    <p:extLst>
      <p:ext uri="{BB962C8B-B14F-4D97-AF65-F5344CB8AC3E}">
        <p14:creationId xmlns:p14="http://schemas.microsoft.com/office/powerpoint/2010/main" val="3887806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 3"/>
          <p:cNvSpPr/>
          <p:nvPr/>
        </p:nvSpPr>
        <p:spPr>
          <a:xfrm>
            <a:off x="203200" y="581025"/>
            <a:ext cx="8940800" cy="3364523"/>
          </a:xfrm>
          <a:prstGeom prst="swooshArrow">
            <a:avLst>
              <a:gd name="adj1" fmla="val 25000"/>
              <a:gd name="adj2" fmla="val 25000"/>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22" name="Left-Right Arrow 21"/>
          <p:cNvSpPr/>
          <p:nvPr/>
        </p:nvSpPr>
        <p:spPr>
          <a:xfrm>
            <a:off x="61519" y="4214327"/>
            <a:ext cx="1399189" cy="438352"/>
          </a:xfrm>
          <a:prstGeom prst="leftRightArrow">
            <a:avLst/>
          </a:prstGeom>
          <a:solidFill>
            <a:srgbClr val="C0504D">
              <a:lumMod val="40000"/>
              <a:lumOff val="60000"/>
            </a:srgbClr>
          </a:solidFill>
          <a:ln w="25400" cap="flat" cmpd="sng" algn="ctr">
            <a:solidFill>
              <a:schemeClr val="accent1">
                <a:lumMod val="75000"/>
              </a:schemeClr>
            </a:solidFill>
            <a:prstDash val="solid"/>
          </a:ln>
          <a:effectLst/>
        </p:spPr>
        <p:txBody>
          <a:bodyPr/>
          <a:lstStyle/>
          <a:p>
            <a:pPr algn="ctr" fontAlgn="auto">
              <a:spcBef>
                <a:spcPts val="0"/>
              </a:spcBef>
              <a:spcAft>
                <a:spcPts val="0"/>
              </a:spcAft>
            </a:pPr>
            <a:r>
              <a:rPr lang="en-US" sz="1050" b="1" dirty="0" smtClean="0">
                <a:solidFill>
                  <a:srgbClr val="000000"/>
                </a:solidFill>
                <a:latin typeface="Arial"/>
              </a:rPr>
              <a:t>3.3V Supply</a:t>
            </a:r>
          </a:p>
          <a:p>
            <a:pPr algn="ctr" fontAlgn="auto">
              <a:spcBef>
                <a:spcPts val="0"/>
              </a:spcBef>
              <a:spcAft>
                <a:spcPts val="0"/>
              </a:spcAft>
            </a:pPr>
            <a:endParaRPr lang="en-US" sz="1050" b="1" dirty="0" smtClean="0">
              <a:solidFill>
                <a:srgbClr val="000000"/>
              </a:solidFill>
              <a:latin typeface="Arial"/>
            </a:endParaRPr>
          </a:p>
        </p:txBody>
      </p:sp>
      <p:sp>
        <p:nvSpPr>
          <p:cNvPr id="2" name="Title 1"/>
          <p:cNvSpPr>
            <a:spLocks noGrp="1"/>
          </p:cNvSpPr>
          <p:nvPr>
            <p:ph type="title"/>
          </p:nvPr>
        </p:nvSpPr>
        <p:spPr/>
        <p:txBody>
          <a:bodyPr/>
          <a:lstStyle/>
          <a:p>
            <a:pPr lvl="0"/>
            <a:r>
              <a:rPr lang="en-US" sz="2400" dirty="0" smtClean="0"/>
              <a:t>TI: History of CAN Innovations</a:t>
            </a:r>
            <a:endParaRPr lang="en-US" sz="2400" dirty="0"/>
          </a:p>
        </p:txBody>
      </p:sp>
      <p:sp>
        <p:nvSpPr>
          <p:cNvPr id="66" name="Rounded Rectangle 65"/>
          <p:cNvSpPr/>
          <p:nvPr/>
        </p:nvSpPr>
        <p:spPr>
          <a:xfrm>
            <a:off x="6081471" y="1139256"/>
            <a:ext cx="1399032" cy="768096"/>
          </a:xfrm>
          <a:prstGeom prst="roundRect">
            <a:avLst>
              <a:gd name="adj" fmla="val 10000"/>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lstStyle/>
          <a:p>
            <a:pPr algn="ctr" defTabSz="533400" fontAlgn="auto">
              <a:lnSpc>
                <a:spcPct val="90000"/>
              </a:lnSpc>
              <a:spcBef>
                <a:spcPts val="0"/>
              </a:spcBef>
              <a:spcAft>
                <a:spcPct val="35000"/>
              </a:spcAft>
              <a:defRPr/>
            </a:pPr>
            <a:r>
              <a:rPr lang="en-US" sz="1200" b="1" u="sng" dirty="0" smtClean="0">
                <a:solidFill>
                  <a:sysClr val="window" lastClr="FFFFFF"/>
                </a:solidFill>
                <a:latin typeface="Calibri"/>
              </a:rPr>
              <a:t>SN65HVD25x/26x</a:t>
            </a:r>
          </a:p>
          <a:p>
            <a:pPr algn="ctr" defTabSz="533400" fontAlgn="auto">
              <a:lnSpc>
                <a:spcPct val="90000"/>
              </a:lnSpc>
              <a:spcBef>
                <a:spcPts val="0"/>
              </a:spcBef>
              <a:spcAft>
                <a:spcPct val="35000"/>
              </a:spcAft>
              <a:defRPr/>
            </a:pPr>
            <a:r>
              <a:rPr lang="en-US" sz="1000" dirty="0" smtClean="0">
                <a:solidFill>
                  <a:sysClr val="window" lastClr="FFFFFF"/>
                </a:solidFill>
                <a:latin typeface="Calibri"/>
              </a:rPr>
              <a:t>Turbo CAN for loaded networks</a:t>
            </a:r>
            <a:endParaRPr lang="en-US" sz="1000" dirty="0">
              <a:solidFill>
                <a:sysClr val="window" lastClr="FFFFFF"/>
              </a:solidFill>
              <a:latin typeface="Calibri"/>
            </a:endParaRPr>
          </a:p>
        </p:txBody>
      </p:sp>
      <p:sp>
        <p:nvSpPr>
          <p:cNvPr id="24" name="Rounded Rectangle 23"/>
          <p:cNvSpPr/>
          <p:nvPr/>
        </p:nvSpPr>
        <p:spPr>
          <a:xfrm>
            <a:off x="7566081" y="960932"/>
            <a:ext cx="1399189" cy="763121"/>
          </a:xfrm>
          <a:prstGeom prst="roundRect">
            <a:avLst>
              <a:gd name="adj" fmla="val 10000"/>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lstStyle/>
          <a:p>
            <a:pPr algn="ctr" defTabSz="533400" fontAlgn="auto">
              <a:lnSpc>
                <a:spcPct val="90000"/>
              </a:lnSpc>
              <a:spcBef>
                <a:spcPts val="0"/>
              </a:spcBef>
              <a:spcAft>
                <a:spcPct val="35000"/>
              </a:spcAft>
              <a:defRPr/>
            </a:pPr>
            <a:r>
              <a:rPr lang="en-US" sz="1200" b="1" u="sng" dirty="0" smtClean="0">
                <a:solidFill>
                  <a:sysClr val="window" lastClr="FFFFFF"/>
                </a:solidFill>
                <a:latin typeface="Calibri"/>
              </a:rPr>
              <a:t>TCAN1042/1051</a:t>
            </a:r>
          </a:p>
          <a:p>
            <a:pPr algn="ctr" defTabSz="533400" fontAlgn="auto">
              <a:lnSpc>
                <a:spcPct val="90000"/>
              </a:lnSpc>
              <a:spcBef>
                <a:spcPts val="0"/>
              </a:spcBef>
              <a:spcAft>
                <a:spcPct val="35000"/>
              </a:spcAft>
              <a:defRPr/>
            </a:pPr>
            <a:r>
              <a:rPr lang="en-US" sz="1000" dirty="0" smtClean="0">
                <a:solidFill>
                  <a:sysClr val="window" lastClr="FFFFFF"/>
                </a:solidFill>
                <a:latin typeface="Calibri"/>
              </a:rPr>
              <a:t>High Bus Fault Protected CAN Transceivers</a:t>
            </a:r>
            <a:endParaRPr lang="en-US" sz="1000" dirty="0">
              <a:solidFill>
                <a:sysClr val="window" lastClr="FFFFFF"/>
              </a:solidFill>
              <a:latin typeface="Calibri"/>
            </a:endParaRPr>
          </a:p>
        </p:txBody>
      </p:sp>
      <p:sp>
        <p:nvSpPr>
          <p:cNvPr id="28" name="Left-Right Arrow 27"/>
          <p:cNvSpPr/>
          <p:nvPr/>
        </p:nvSpPr>
        <p:spPr>
          <a:xfrm>
            <a:off x="6080603" y="3723513"/>
            <a:ext cx="1457610" cy="438352"/>
          </a:xfrm>
          <a:prstGeom prst="leftRightArrow">
            <a:avLst/>
          </a:prstGeom>
          <a:solidFill>
            <a:srgbClr val="C0504D">
              <a:lumMod val="40000"/>
              <a:lumOff val="60000"/>
            </a:srgbClr>
          </a:solidFill>
          <a:ln w="25400" cap="flat" cmpd="sng" algn="ctr">
            <a:solidFill>
              <a:schemeClr val="accent1">
                <a:lumMod val="75000"/>
              </a:schemeClr>
            </a:solidFill>
            <a:prstDash val="solid"/>
          </a:ln>
          <a:effectLst/>
        </p:spPr>
        <p:txBody>
          <a:bodyPr/>
          <a:lstStyle/>
          <a:p>
            <a:pPr algn="ctr" fontAlgn="auto">
              <a:spcBef>
                <a:spcPts val="0"/>
              </a:spcBef>
              <a:spcAft>
                <a:spcPts val="0"/>
              </a:spcAft>
            </a:pPr>
            <a:r>
              <a:rPr lang="en-US" sz="1050" b="1" dirty="0" smtClean="0">
                <a:solidFill>
                  <a:srgbClr val="000000"/>
                </a:solidFill>
                <a:latin typeface="Arial"/>
              </a:rPr>
              <a:t>2Mbps CAN FD</a:t>
            </a:r>
          </a:p>
          <a:p>
            <a:pPr algn="ctr" fontAlgn="auto">
              <a:spcBef>
                <a:spcPts val="0"/>
              </a:spcBef>
              <a:spcAft>
                <a:spcPts val="0"/>
              </a:spcAft>
            </a:pPr>
            <a:endParaRPr lang="en-US" sz="1050" b="1" dirty="0" smtClean="0">
              <a:solidFill>
                <a:srgbClr val="000000"/>
              </a:solidFill>
              <a:latin typeface="Arial"/>
            </a:endParaRPr>
          </a:p>
        </p:txBody>
      </p:sp>
      <p:sp>
        <p:nvSpPr>
          <p:cNvPr id="29" name="Left-Right Arrow 28"/>
          <p:cNvSpPr/>
          <p:nvPr/>
        </p:nvSpPr>
        <p:spPr>
          <a:xfrm>
            <a:off x="6081471" y="4214327"/>
            <a:ext cx="1456742" cy="438352"/>
          </a:xfrm>
          <a:prstGeom prst="leftRightArrow">
            <a:avLst/>
          </a:prstGeom>
          <a:solidFill>
            <a:srgbClr val="C0504D">
              <a:lumMod val="40000"/>
              <a:lumOff val="60000"/>
            </a:srgbClr>
          </a:solidFill>
          <a:ln w="25400" cap="flat" cmpd="sng" algn="ctr">
            <a:solidFill>
              <a:schemeClr val="accent1">
                <a:lumMod val="75000"/>
              </a:schemeClr>
            </a:solidFill>
            <a:prstDash val="solid"/>
          </a:ln>
          <a:effectLst/>
        </p:spPr>
        <p:txBody>
          <a:bodyPr/>
          <a:lstStyle/>
          <a:p>
            <a:pPr algn="ctr" fontAlgn="auto">
              <a:spcBef>
                <a:spcPts val="0"/>
              </a:spcBef>
              <a:spcAft>
                <a:spcPts val="0"/>
              </a:spcAft>
            </a:pPr>
            <a:r>
              <a:rPr lang="en-US" sz="1050" b="1" dirty="0" smtClean="0">
                <a:solidFill>
                  <a:srgbClr val="000000"/>
                </a:solidFill>
                <a:latin typeface="Arial"/>
              </a:rPr>
              <a:t>Redundant CAN</a:t>
            </a:r>
          </a:p>
          <a:p>
            <a:pPr algn="ctr" fontAlgn="auto">
              <a:spcBef>
                <a:spcPts val="0"/>
              </a:spcBef>
              <a:spcAft>
                <a:spcPts val="0"/>
              </a:spcAft>
            </a:pPr>
            <a:endParaRPr lang="en-US" sz="1050" b="1" dirty="0" smtClean="0">
              <a:solidFill>
                <a:srgbClr val="000000"/>
              </a:solidFill>
              <a:latin typeface="Arial"/>
            </a:endParaRPr>
          </a:p>
        </p:txBody>
      </p:sp>
      <p:sp>
        <p:nvSpPr>
          <p:cNvPr id="30" name="Left-Right Arrow 29"/>
          <p:cNvSpPr/>
          <p:nvPr/>
        </p:nvSpPr>
        <p:spPr>
          <a:xfrm>
            <a:off x="7588420" y="3713553"/>
            <a:ext cx="1457610" cy="438352"/>
          </a:xfrm>
          <a:prstGeom prst="leftRightArrow">
            <a:avLst/>
          </a:prstGeom>
          <a:solidFill>
            <a:srgbClr val="C0504D">
              <a:lumMod val="40000"/>
              <a:lumOff val="60000"/>
            </a:srgbClr>
          </a:solidFill>
          <a:ln w="25400" cap="flat" cmpd="sng" algn="ctr">
            <a:solidFill>
              <a:schemeClr val="accent1">
                <a:lumMod val="75000"/>
              </a:schemeClr>
            </a:solidFill>
            <a:prstDash val="solid"/>
          </a:ln>
          <a:effectLst/>
        </p:spPr>
        <p:txBody>
          <a:bodyPr/>
          <a:lstStyle/>
          <a:p>
            <a:pPr algn="ctr" fontAlgn="auto">
              <a:spcBef>
                <a:spcPts val="0"/>
              </a:spcBef>
              <a:spcAft>
                <a:spcPts val="0"/>
              </a:spcAft>
            </a:pPr>
            <a:r>
              <a:rPr lang="en-US" sz="1050" b="1" dirty="0" smtClean="0">
                <a:solidFill>
                  <a:srgbClr val="000000"/>
                </a:solidFill>
                <a:latin typeface="Arial"/>
              </a:rPr>
              <a:t>5Mbps CAN FD</a:t>
            </a:r>
          </a:p>
          <a:p>
            <a:pPr algn="ctr" fontAlgn="auto">
              <a:spcBef>
                <a:spcPts val="0"/>
              </a:spcBef>
              <a:spcAft>
                <a:spcPts val="0"/>
              </a:spcAft>
            </a:pPr>
            <a:endParaRPr lang="en-US" sz="1050" b="1" dirty="0" smtClean="0">
              <a:solidFill>
                <a:srgbClr val="000000"/>
              </a:solidFill>
              <a:latin typeface="Arial"/>
            </a:endParaRPr>
          </a:p>
        </p:txBody>
      </p:sp>
      <p:sp>
        <p:nvSpPr>
          <p:cNvPr id="31" name="Left-Right Arrow 30"/>
          <p:cNvSpPr/>
          <p:nvPr/>
        </p:nvSpPr>
        <p:spPr>
          <a:xfrm>
            <a:off x="7578726" y="4214327"/>
            <a:ext cx="1457610" cy="438352"/>
          </a:xfrm>
          <a:prstGeom prst="leftRightArrow">
            <a:avLst/>
          </a:prstGeom>
          <a:solidFill>
            <a:srgbClr val="C0504D">
              <a:lumMod val="40000"/>
              <a:lumOff val="60000"/>
            </a:srgbClr>
          </a:solidFill>
          <a:ln w="25400" cap="flat" cmpd="sng" algn="ctr">
            <a:solidFill>
              <a:schemeClr val="accent1">
                <a:lumMod val="75000"/>
              </a:schemeClr>
            </a:solidFill>
            <a:prstDash val="solid"/>
          </a:ln>
          <a:effectLst/>
        </p:spPr>
        <p:txBody>
          <a:bodyPr/>
          <a:lstStyle/>
          <a:p>
            <a:pPr algn="ctr" fontAlgn="auto">
              <a:spcBef>
                <a:spcPts val="0"/>
              </a:spcBef>
              <a:spcAft>
                <a:spcPts val="0"/>
              </a:spcAft>
            </a:pPr>
            <a:r>
              <a:rPr lang="en-US" sz="1050" b="1" dirty="0" smtClean="0">
                <a:solidFill>
                  <a:srgbClr val="000000"/>
                </a:solidFill>
                <a:latin typeface="Arial"/>
              </a:rPr>
              <a:t>Fault Protected</a:t>
            </a:r>
          </a:p>
          <a:p>
            <a:pPr algn="ctr" fontAlgn="auto">
              <a:spcBef>
                <a:spcPts val="0"/>
              </a:spcBef>
              <a:spcAft>
                <a:spcPts val="0"/>
              </a:spcAft>
            </a:pPr>
            <a:endParaRPr lang="en-US" sz="1050" b="1" dirty="0" smtClean="0">
              <a:solidFill>
                <a:srgbClr val="000000"/>
              </a:solidFill>
              <a:latin typeface="Arial"/>
            </a:endParaRPr>
          </a:p>
        </p:txBody>
      </p:sp>
      <p:sp>
        <p:nvSpPr>
          <p:cNvPr id="35" name="Rounded Rectangle 34"/>
          <p:cNvSpPr/>
          <p:nvPr/>
        </p:nvSpPr>
        <p:spPr>
          <a:xfrm>
            <a:off x="4567067" y="1390789"/>
            <a:ext cx="1399032" cy="768096"/>
          </a:xfrm>
          <a:prstGeom prst="roundRect">
            <a:avLst>
              <a:gd name="adj" fmla="val 10000"/>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lstStyle/>
          <a:p>
            <a:pPr algn="ctr" defTabSz="533400" fontAlgn="auto">
              <a:lnSpc>
                <a:spcPct val="90000"/>
              </a:lnSpc>
              <a:spcBef>
                <a:spcPts val="0"/>
              </a:spcBef>
              <a:spcAft>
                <a:spcPct val="35000"/>
              </a:spcAft>
              <a:defRPr/>
            </a:pPr>
            <a:r>
              <a:rPr lang="en-US" sz="1200" b="1" u="sng" dirty="0" smtClean="0">
                <a:solidFill>
                  <a:sysClr val="window" lastClr="FFFFFF"/>
                </a:solidFill>
                <a:latin typeface="Calibri"/>
              </a:rPr>
              <a:t>ISO1050</a:t>
            </a:r>
          </a:p>
          <a:p>
            <a:pPr algn="ctr" defTabSz="533400" fontAlgn="auto">
              <a:lnSpc>
                <a:spcPct val="90000"/>
              </a:lnSpc>
              <a:spcBef>
                <a:spcPts val="0"/>
              </a:spcBef>
              <a:spcAft>
                <a:spcPct val="35000"/>
              </a:spcAft>
              <a:defRPr/>
            </a:pPr>
            <a:r>
              <a:rPr lang="en-US" sz="1000" dirty="0" smtClean="0">
                <a:solidFill>
                  <a:sysClr val="window" lastClr="FFFFFF"/>
                </a:solidFill>
                <a:latin typeface="Calibri"/>
              </a:rPr>
              <a:t>First galvanic isolated CAN for industrial</a:t>
            </a:r>
            <a:endParaRPr lang="en-US" sz="1000" dirty="0">
              <a:solidFill>
                <a:sysClr val="window" lastClr="FFFFFF"/>
              </a:solidFill>
              <a:latin typeface="Calibri"/>
            </a:endParaRPr>
          </a:p>
        </p:txBody>
      </p:sp>
      <p:sp>
        <p:nvSpPr>
          <p:cNvPr id="40" name="Rounded Rectangle 39"/>
          <p:cNvSpPr/>
          <p:nvPr/>
        </p:nvSpPr>
        <p:spPr>
          <a:xfrm>
            <a:off x="3054344" y="1724053"/>
            <a:ext cx="1399032" cy="768096"/>
          </a:xfrm>
          <a:prstGeom prst="roundRect">
            <a:avLst>
              <a:gd name="adj" fmla="val 10000"/>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lstStyle/>
          <a:p>
            <a:pPr algn="ctr" defTabSz="533400" fontAlgn="auto">
              <a:lnSpc>
                <a:spcPct val="90000"/>
              </a:lnSpc>
              <a:spcBef>
                <a:spcPts val="0"/>
              </a:spcBef>
              <a:spcAft>
                <a:spcPct val="35000"/>
              </a:spcAft>
              <a:defRPr/>
            </a:pPr>
            <a:r>
              <a:rPr lang="en-US" sz="1200" b="1" u="sng" dirty="0" smtClean="0">
                <a:solidFill>
                  <a:sysClr val="window" lastClr="FFFFFF"/>
                </a:solidFill>
                <a:latin typeface="Calibri"/>
              </a:rPr>
              <a:t>SN65HVD1050</a:t>
            </a:r>
          </a:p>
          <a:p>
            <a:pPr algn="ctr" defTabSz="533400" fontAlgn="auto">
              <a:lnSpc>
                <a:spcPct val="90000"/>
              </a:lnSpc>
              <a:spcBef>
                <a:spcPts val="0"/>
              </a:spcBef>
              <a:spcAft>
                <a:spcPct val="35000"/>
              </a:spcAft>
              <a:defRPr/>
            </a:pPr>
            <a:r>
              <a:rPr lang="en-US" sz="1000" dirty="0" smtClean="0">
                <a:solidFill>
                  <a:sysClr val="window" lastClr="FFFFFF"/>
                </a:solidFill>
                <a:latin typeface="Calibri"/>
              </a:rPr>
              <a:t>Low EMI CAN transceiver</a:t>
            </a:r>
            <a:endParaRPr lang="en-US" sz="1000" dirty="0">
              <a:solidFill>
                <a:sysClr val="window" lastClr="FFFFFF"/>
              </a:solidFill>
              <a:latin typeface="Calibri"/>
            </a:endParaRPr>
          </a:p>
        </p:txBody>
      </p:sp>
      <p:sp>
        <p:nvSpPr>
          <p:cNvPr id="45" name="Rounded Rectangle 44"/>
          <p:cNvSpPr/>
          <p:nvPr/>
        </p:nvSpPr>
        <p:spPr>
          <a:xfrm>
            <a:off x="1559250" y="2158885"/>
            <a:ext cx="1399032" cy="768096"/>
          </a:xfrm>
          <a:prstGeom prst="roundRect">
            <a:avLst>
              <a:gd name="adj" fmla="val 10000"/>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lstStyle/>
          <a:p>
            <a:pPr algn="ctr" defTabSz="533400" fontAlgn="auto">
              <a:lnSpc>
                <a:spcPct val="90000"/>
              </a:lnSpc>
              <a:spcBef>
                <a:spcPts val="0"/>
              </a:spcBef>
              <a:spcAft>
                <a:spcPct val="35000"/>
              </a:spcAft>
              <a:defRPr/>
            </a:pPr>
            <a:r>
              <a:rPr lang="en-US" sz="1200" b="1" u="sng" dirty="0" smtClean="0">
                <a:solidFill>
                  <a:sysClr val="window" lastClr="FFFFFF"/>
                </a:solidFill>
                <a:latin typeface="Calibri"/>
              </a:rPr>
              <a:t>SN65HVD251</a:t>
            </a:r>
          </a:p>
          <a:p>
            <a:pPr algn="ctr" defTabSz="533400" fontAlgn="auto">
              <a:lnSpc>
                <a:spcPct val="90000"/>
              </a:lnSpc>
              <a:spcBef>
                <a:spcPts val="0"/>
              </a:spcBef>
              <a:spcAft>
                <a:spcPct val="35000"/>
              </a:spcAft>
              <a:defRPr/>
            </a:pPr>
            <a:r>
              <a:rPr lang="en-US" sz="1000" dirty="0">
                <a:solidFill>
                  <a:sysClr val="window" lastClr="FFFFFF"/>
                </a:solidFill>
                <a:latin typeface="Calibri"/>
              </a:rPr>
              <a:t>Popular Industrial CAN Transceiver</a:t>
            </a:r>
          </a:p>
        </p:txBody>
      </p:sp>
      <p:sp>
        <p:nvSpPr>
          <p:cNvPr id="49" name="Rounded Rectangle 48"/>
          <p:cNvSpPr/>
          <p:nvPr/>
        </p:nvSpPr>
        <p:spPr>
          <a:xfrm>
            <a:off x="112845" y="2886977"/>
            <a:ext cx="1399032" cy="768096"/>
          </a:xfrm>
          <a:prstGeom prst="roundRect">
            <a:avLst>
              <a:gd name="adj" fmla="val 10000"/>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lstStyle/>
          <a:p>
            <a:pPr algn="ctr" defTabSz="533400" fontAlgn="auto">
              <a:lnSpc>
                <a:spcPct val="90000"/>
              </a:lnSpc>
              <a:spcBef>
                <a:spcPts val="0"/>
              </a:spcBef>
              <a:spcAft>
                <a:spcPct val="35000"/>
              </a:spcAft>
              <a:defRPr/>
            </a:pPr>
            <a:r>
              <a:rPr lang="en-US" sz="1200" b="1" u="sng" dirty="0" smtClean="0">
                <a:solidFill>
                  <a:sysClr val="window" lastClr="FFFFFF"/>
                </a:solidFill>
                <a:latin typeface="Calibri"/>
              </a:rPr>
              <a:t>SN65HVD23x</a:t>
            </a:r>
          </a:p>
          <a:p>
            <a:pPr algn="ctr" defTabSz="533400" fontAlgn="auto">
              <a:lnSpc>
                <a:spcPct val="90000"/>
              </a:lnSpc>
              <a:spcBef>
                <a:spcPts val="0"/>
              </a:spcBef>
              <a:spcAft>
                <a:spcPct val="35000"/>
              </a:spcAft>
              <a:defRPr/>
            </a:pPr>
            <a:r>
              <a:rPr lang="en-US" sz="1000" dirty="0" smtClean="0">
                <a:solidFill>
                  <a:sysClr val="window" lastClr="FFFFFF"/>
                </a:solidFill>
                <a:latin typeface="Calibri"/>
              </a:rPr>
              <a:t>First 3.3V supply     CAN transceivers</a:t>
            </a:r>
            <a:endParaRPr lang="en-US" sz="1000" dirty="0">
              <a:solidFill>
                <a:sysClr val="window" lastClr="FFFFFF"/>
              </a:solidFill>
              <a:latin typeface="Calibri"/>
            </a:endParaRPr>
          </a:p>
        </p:txBody>
      </p:sp>
      <p:sp>
        <p:nvSpPr>
          <p:cNvPr id="50" name="Left-Right Arrow 49"/>
          <p:cNvSpPr/>
          <p:nvPr/>
        </p:nvSpPr>
        <p:spPr>
          <a:xfrm>
            <a:off x="4567067" y="4216863"/>
            <a:ext cx="1456742" cy="438352"/>
          </a:xfrm>
          <a:prstGeom prst="leftRightArrow">
            <a:avLst/>
          </a:prstGeom>
          <a:solidFill>
            <a:srgbClr val="C0504D">
              <a:lumMod val="40000"/>
              <a:lumOff val="60000"/>
            </a:srgbClr>
          </a:solidFill>
          <a:ln w="25400" cap="flat" cmpd="sng" algn="ctr">
            <a:solidFill>
              <a:schemeClr val="accent1">
                <a:lumMod val="75000"/>
              </a:schemeClr>
            </a:solidFill>
            <a:prstDash val="solid"/>
          </a:ln>
          <a:effectLst/>
        </p:spPr>
        <p:txBody>
          <a:bodyPr/>
          <a:lstStyle/>
          <a:p>
            <a:pPr algn="ctr" fontAlgn="auto">
              <a:spcBef>
                <a:spcPts val="0"/>
              </a:spcBef>
              <a:spcAft>
                <a:spcPts val="0"/>
              </a:spcAft>
            </a:pPr>
            <a:r>
              <a:rPr lang="en-US" sz="1050" b="1" dirty="0" smtClean="0">
                <a:solidFill>
                  <a:srgbClr val="000000"/>
                </a:solidFill>
                <a:latin typeface="Arial"/>
              </a:rPr>
              <a:t>Isolated</a:t>
            </a:r>
          </a:p>
          <a:p>
            <a:pPr algn="ctr" fontAlgn="auto">
              <a:spcBef>
                <a:spcPts val="0"/>
              </a:spcBef>
              <a:spcAft>
                <a:spcPts val="0"/>
              </a:spcAft>
            </a:pPr>
            <a:endParaRPr lang="en-US" sz="1050" b="1" dirty="0" smtClean="0">
              <a:solidFill>
                <a:srgbClr val="000000"/>
              </a:solidFill>
              <a:latin typeface="Arial"/>
            </a:endParaRPr>
          </a:p>
        </p:txBody>
      </p:sp>
      <p:sp>
        <p:nvSpPr>
          <p:cNvPr id="51" name="Left-Right Arrow 50"/>
          <p:cNvSpPr/>
          <p:nvPr/>
        </p:nvSpPr>
        <p:spPr>
          <a:xfrm>
            <a:off x="3061811" y="4224547"/>
            <a:ext cx="1456742" cy="438352"/>
          </a:xfrm>
          <a:prstGeom prst="leftRightArrow">
            <a:avLst/>
          </a:prstGeom>
          <a:solidFill>
            <a:srgbClr val="C0504D">
              <a:lumMod val="40000"/>
              <a:lumOff val="60000"/>
            </a:srgbClr>
          </a:solidFill>
          <a:ln w="25400" cap="flat" cmpd="sng" algn="ctr">
            <a:solidFill>
              <a:schemeClr val="accent1">
                <a:lumMod val="75000"/>
              </a:schemeClr>
            </a:solidFill>
            <a:prstDash val="solid"/>
          </a:ln>
          <a:effectLst/>
        </p:spPr>
        <p:txBody>
          <a:bodyPr/>
          <a:lstStyle/>
          <a:p>
            <a:pPr algn="ctr" fontAlgn="auto">
              <a:spcBef>
                <a:spcPts val="0"/>
              </a:spcBef>
              <a:spcAft>
                <a:spcPts val="0"/>
              </a:spcAft>
            </a:pPr>
            <a:r>
              <a:rPr lang="en-US" sz="1050" b="1" dirty="0" smtClean="0">
                <a:solidFill>
                  <a:srgbClr val="000000"/>
                </a:solidFill>
                <a:latin typeface="Arial"/>
              </a:rPr>
              <a:t>Improved EMI</a:t>
            </a:r>
          </a:p>
        </p:txBody>
      </p:sp>
      <p:sp>
        <p:nvSpPr>
          <p:cNvPr id="52" name="Left-Right Arrow 51"/>
          <p:cNvSpPr/>
          <p:nvPr/>
        </p:nvSpPr>
        <p:spPr>
          <a:xfrm>
            <a:off x="1549977" y="4232231"/>
            <a:ext cx="1456742" cy="438352"/>
          </a:xfrm>
          <a:prstGeom prst="leftRightArrow">
            <a:avLst/>
          </a:prstGeom>
          <a:solidFill>
            <a:srgbClr val="C0504D">
              <a:lumMod val="40000"/>
              <a:lumOff val="60000"/>
            </a:srgbClr>
          </a:solidFill>
          <a:ln w="25400" cap="flat" cmpd="sng" algn="ctr">
            <a:solidFill>
              <a:schemeClr val="accent1">
                <a:lumMod val="75000"/>
              </a:schemeClr>
            </a:solidFill>
            <a:prstDash val="solid"/>
          </a:ln>
          <a:effectLst/>
        </p:spPr>
        <p:txBody>
          <a:bodyPr/>
          <a:lstStyle/>
          <a:p>
            <a:pPr algn="ctr" fontAlgn="auto">
              <a:spcBef>
                <a:spcPts val="0"/>
              </a:spcBef>
              <a:spcAft>
                <a:spcPts val="0"/>
              </a:spcAft>
            </a:pPr>
            <a:r>
              <a:rPr lang="en-US" sz="1050" b="1" dirty="0" smtClean="0">
                <a:solidFill>
                  <a:srgbClr val="000000"/>
                </a:solidFill>
                <a:latin typeface="Arial"/>
              </a:rPr>
              <a:t>Standby Power</a:t>
            </a:r>
          </a:p>
        </p:txBody>
      </p:sp>
    </p:spTree>
    <p:extLst>
      <p:ext uri="{BB962C8B-B14F-4D97-AF65-F5344CB8AC3E}">
        <p14:creationId xmlns:p14="http://schemas.microsoft.com/office/powerpoint/2010/main" val="39509127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5385117" y="2830117"/>
            <a:ext cx="1060450" cy="1357313"/>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endParaRPr lang="en-US" sz="1200">
              <a:solidFill>
                <a:srgbClr val="FFFF99"/>
              </a:solidFill>
              <a:latin typeface="Times New Roman" pitchFamily="18" charset="0"/>
            </a:endParaRPr>
          </a:p>
        </p:txBody>
      </p:sp>
      <p:sp>
        <p:nvSpPr>
          <p:cNvPr id="34820" name="Line 3"/>
          <p:cNvSpPr>
            <a:spLocks noChangeAspect="1" noChangeShapeType="1"/>
          </p:cNvSpPr>
          <p:nvPr/>
        </p:nvSpPr>
        <p:spPr bwMode="auto">
          <a:xfrm>
            <a:off x="5816917" y="3053954"/>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24" name="Text Box 7"/>
          <p:cNvSpPr txBox="1">
            <a:spLocks noChangeArrowheads="1"/>
          </p:cNvSpPr>
          <p:nvPr/>
        </p:nvSpPr>
        <p:spPr bwMode="auto">
          <a:xfrm>
            <a:off x="6640830" y="2738050"/>
            <a:ext cx="442429" cy="1516442"/>
          </a:xfrm>
          <a:prstGeom prst="rect">
            <a:avLst/>
          </a:prstGeom>
          <a:noFill/>
          <a:ln w="28575">
            <a:noFill/>
            <a:miter lim="800000"/>
            <a:headEnd/>
            <a:tailEnd/>
          </a:ln>
        </p:spPr>
        <p:txBody>
          <a:bodyPr wrap="none" lIns="0" tIns="46800" rIns="0" bIns="46800" anchor="ctr">
            <a:spAutoFit/>
          </a:bodyPr>
          <a:lstStyle/>
          <a:p>
            <a:pPr eaLnBrk="0" fontAlgn="auto" hangingPunct="0">
              <a:lnSpc>
                <a:spcPct val="110000"/>
              </a:lnSpc>
              <a:spcBef>
                <a:spcPts val="0"/>
              </a:spcBef>
              <a:spcAft>
                <a:spcPts val="0"/>
              </a:spcAft>
            </a:pPr>
            <a:r>
              <a:rPr lang="en-US" sz="1200" b="1" dirty="0" smtClean="0">
                <a:solidFill>
                  <a:srgbClr val="000000"/>
                </a:solidFill>
                <a:latin typeface="Arial"/>
              </a:rPr>
              <a:t>R</a:t>
            </a:r>
            <a:r>
              <a:rPr lang="en-US" sz="1200" b="1" baseline="-25000" dirty="0" smtClean="0">
                <a:solidFill>
                  <a:srgbClr val="000000"/>
                </a:solidFill>
                <a:latin typeface="Arial"/>
              </a:rPr>
              <a:t>S</a:t>
            </a:r>
            <a:endParaRPr lang="en-US" sz="1200" b="1" dirty="0">
              <a:solidFill>
                <a:srgbClr val="000000"/>
              </a:solidFill>
              <a:latin typeface="Arial"/>
            </a:endParaRPr>
          </a:p>
          <a:p>
            <a:pPr eaLnBrk="0" fontAlgn="auto" hangingPunct="0">
              <a:lnSpc>
                <a:spcPct val="110000"/>
              </a:lnSpc>
              <a:spcBef>
                <a:spcPts val="0"/>
              </a:spcBef>
              <a:spcAft>
                <a:spcPts val="0"/>
              </a:spcAft>
            </a:pPr>
            <a:endParaRPr lang="en-US" sz="1200" b="1" dirty="0">
              <a:solidFill>
                <a:srgbClr val="000000"/>
              </a:solidFill>
              <a:latin typeface="Arial"/>
            </a:endParaRPr>
          </a:p>
          <a:p>
            <a:pPr eaLnBrk="0" fontAlgn="auto" hangingPunct="0">
              <a:lnSpc>
                <a:spcPct val="110000"/>
              </a:lnSpc>
              <a:spcBef>
                <a:spcPts val="0"/>
              </a:spcBef>
              <a:spcAft>
                <a:spcPts val="0"/>
              </a:spcAft>
            </a:pPr>
            <a:r>
              <a:rPr lang="en-US" sz="1200" b="1" dirty="0">
                <a:solidFill>
                  <a:srgbClr val="000000"/>
                </a:solidFill>
                <a:latin typeface="Arial"/>
              </a:rPr>
              <a:t>CANH</a:t>
            </a:r>
          </a:p>
          <a:p>
            <a:pPr eaLnBrk="0" fontAlgn="auto" hangingPunct="0">
              <a:lnSpc>
                <a:spcPct val="110000"/>
              </a:lnSpc>
              <a:spcBef>
                <a:spcPts val="0"/>
              </a:spcBef>
              <a:spcAft>
                <a:spcPts val="0"/>
              </a:spcAft>
            </a:pPr>
            <a:endParaRPr lang="en-US" sz="1200" b="1" dirty="0">
              <a:solidFill>
                <a:srgbClr val="000000"/>
              </a:solidFill>
              <a:latin typeface="Arial"/>
            </a:endParaRPr>
          </a:p>
          <a:p>
            <a:pPr eaLnBrk="0" fontAlgn="auto" hangingPunct="0">
              <a:lnSpc>
                <a:spcPct val="110000"/>
              </a:lnSpc>
              <a:spcBef>
                <a:spcPts val="0"/>
              </a:spcBef>
              <a:spcAft>
                <a:spcPts val="0"/>
              </a:spcAft>
            </a:pPr>
            <a:r>
              <a:rPr lang="en-US" sz="1200" b="1" dirty="0">
                <a:solidFill>
                  <a:srgbClr val="000000"/>
                </a:solidFill>
                <a:latin typeface="Arial"/>
              </a:rPr>
              <a:t>CANL</a:t>
            </a:r>
          </a:p>
          <a:p>
            <a:pPr eaLnBrk="0" fontAlgn="auto" hangingPunct="0">
              <a:lnSpc>
                <a:spcPct val="110000"/>
              </a:lnSpc>
              <a:spcBef>
                <a:spcPts val="0"/>
              </a:spcBef>
              <a:spcAft>
                <a:spcPts val="0"/>
              </a:spcAft>
            </a:pPr>
            <a:endParaRPr lang="en-US" sz="1200" b="1" dirty="0">
              <a:solidFill>
                <a:srgbClr val="000000"/>
              </a:solidFill>
              <a:latin typeface="Arial"/>
            </a:endParaRPr>
          </a:p>
          <a:p>
            <a:pPr eaLnBrk="0" fontAlgn="auto" hangingPunct="0">
              <a:lnSpc>
                <a:spcPct val="110000"/>
              </a:lnSpc>
              <a:spcBef>
                <a:spcPts val="0"/>
              </a:spcBef>
              <a:spcAft>
                <a:spcPts val="0"/>
              </a:spcAft>
            </a:pPr>
            <a:r>
              <a:rPr lang="en-US" sz="1200" b="1" dirty="0" smtClean="0">
                <a:solidFill>
                  <a:srgbClr val="000000"/>
                </a:solidFill>
                <a:latin typeface="Arial"/>
              </a:rPr>
              <a:t>V</a:t>
            </a:r>
            <a:r>
              <a:rPr lang="en-US" sz="1200" b="1" baseline="-25000" dirty="0" smtClean="0">
                <a:solidFill>
                  <a:srgbClr val="000000"/>
                </a:solidFill>
                <a:latin typeface="Arial"/>
              </a:rPr>
              <a:t>REF</a:t>
            </a:r>
            <a:endParaRPr lang="en-US" sz="1200" b="1" baseline="-25000" dirty="0">
              <a:solidFill>
                <a:srgbClr val="000000"/>
              </a:solidFill>
              <a:latin typeface="Arial"/>
            </a:endParaRPr>
          </a:p>
        </p:txBody>
      </p:sp>
      <p:sp>
        <p:nvSpPr>
          <p:cNvPr id="34825" name="Arc 8"/>
          <p:cNvSpPr>
            <a:spLocks noChangeAspect="1"/>
          </p:cNvSpPr>
          <p:nvPr/>
        </p:nvSpPr>
        <p:spPr bwMode="auto">
          <a:xfrm>
            <a:off x="5815330" y="2844404"/>
            <a:ext cx="119062" cy="79772"/>
          </a:xfrm>
          <a:custGeom>
            <a:avLst/>
            <a:gdLst>
              <a:gd name="T0" fmla="*/ 119062 w 21600"/>
              <a:gd name="T1" fmla="*/ 106362 h 21600"/>
              <a:gd name="T2" fmla="*/ 0 w 21600"/>
              <a:gd name="T3" fmla="*/ 0 h 21600"/>
              <a:gd name="T4" fmla="*/ 11906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26" name="Arc 9"/>
          <p:cNvSpPr>
            <a:spLocks noChangeAspect="1"/>
          </p:cNvSpPr>
          <p:nvPr/>
        </p:nvSpPr>
        <p:spPr bwMode="auto">
          <a:xfrm>
            <a:off x="5929631" y="2844404"/>
            <a:ext cx="122237" cy="79772"/>
          </a:xfrm>
          <a:custGeom>
            <a:avLst/>
            <a:gdLst>
              <a:gd name="T0" fmla="*/ 122237 w 21778"/>
              <a:gd name="T1" fmla="*/ 0 h 21600"/>
              <a:gd name="T2" fmla="*/ 0 w 21778"/>
              <a:gd name="T3" fmla="*/ 106357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27" name="Text Box 10"/>
          <p:cNvSpPr txBox="1">
            <a:spLocks noChangeArrowheads="1"/>
          </p:cNvSpPr>
          <p:nvPr/>
        </p:nvSpPr>
        <p:spPr bwMode="auto">
          <a:xfrm>
            <a:off x="4829301" y="2740332"/>
            <a:ext cx="341504" cy="1514261"/>
          </a:xfrm>
          <a:prstGeom prst="rect">
            <a:avLst/>
          </a:prstGeom>
          <a:noFill/>
          <a:ln w="28575">
            <a:noFill/>
            <a:miter lim="800000"/>
            <a:headEnd/>
            <a:tailEnd/>
          </a:ln>
        </p:spPr>
        <p:txBody>
          <a:bodyPr wrap="none" lIns="0" rIns="0" anchor="ctr">
            <a:spAutoFit/>
          </a:bodyPr>
          <a:lstStyle/>
          <a:p>
            <a:pPr algn="r" eaLnBrk="0" fontAlgn="auto" hangingPunct="0">
              <a:lnSpc>
                <a:spcPct val="110000"/>
              </a:lnSpc>
              <a:spcBef>
                <a:spcPts val="0"/>
              </a:spcBef>
              <a:spcAft>
                <a:spcPts val="0"/>
              </a:spcAft>
            </a:pPr>
            <a:r>
              <a:rPr lang="en-US" sz="1200" b="1">
                <a:solidFill>
                  <a:srgbClr val="000000"/>
                </a:solidFill>
                <a:latin typeface="Arial"/>
              </a:rPr>
              <a:t>TXD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GND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V</a:t>
            </a:r>
            <a:r>
              <a:rPr lang="en-US" sz="1200" b="1" baseline="-25000">
                <a:solidFill>
                  <a:srgbClr val="000000"/>
                </a:solidFill>
                <a:latin typeface="Arial"/>
              </a:rPr>
              <a:t>CC</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RXD</a:t>
            </a:r>
          </a:p>
        </p:txBody>
      </p:sp>
      <p:sp>
        <p:nvSpPr>
          <p:cNvPr id="34828" name="Rectangle 11"/>
          <p:cNvSpPr>
            <a:spLocks noChangeAspect="1" noChangeArrowheads="1"/>
          </p:cNvSpPr>
          <p:nvPr/>
        </p:nvSpPr>
        <p:spPr bwMode="auto">
          <a:xfrm flipV="1">
            <a:off x="6447156" y="3005138"/>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29" name="Rectangle 12"/>
          <p:cNvSpPr>
            <a:spLocks noChangeAspect="1" noChangeArrowheads="1"/>
          </p:cNvSpPr>
          <p:nvPr/>
        </p:nvSpPr>
        <p:spPr bwMode="auto">
          <a:xfrm flipV="1">
            <a:off x="6447156" y="3303985"/>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30" name="Rectangle 13"/>
          <p:cNvSpPr>
            <a:spLocks noChangeAspect="1" noChangeArrowheads="1"/>
          </p:cNvSpPr>
          <p:nvPr/>
        </p:nvSpPr>
        <p:spPr bwMode="auto">
          <a:xfrm flipV="1">
            <a:off x="6447156" y="3596879"/>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31" name="Rectangle 14"/>
          <p:cNvSpPr>
            <a:spLocks noChangeAspect="1" noChangeArrowheads="1"/>
          </p:cNvSpPr>
          <p:nvPr/>
        </p:nvSpPr>
        <p:spPr bwMode="auto">
          <a:xfrm flipV="1">
            <a:off x="6447156" y="3902870"/>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32" name="Line 15"/>
          <p:cNvSpPr>
            <a:spLocks noChangeAspect="1" noChangeShapeType="1"/>
          </p:cNvSpPr>
          <p:nvPr/>
        </p:nvSpPr>
        <p:spPr bwMode="auto">
          <a:xfrm flipH="1">
            <a:off x="5993130" y="3259932"/>
            <a:ext cx="7461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33" name="Line 16"/>
          <p:cNvSpPr>
            <a:spLocks noChangeAspect="1" noChangeShapeType="1"/>
          </p:cNvSpPr>
          <p:nvPr/>
        </p:nvSpPr>
        <p:spPr bwMode="auto">
          <a:xfrm flipH="1">
            <a:off x="5545455" y="3198020"/>
            <a:ext cx="8096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34" name="Line 17"/>
          <p:cNvSpPr>
            <a:spLocks noChangeAspect="1" noChangeShapeType="1"/>
          </p:cNvSpPr>
          <p:nvPr/>
        </p:nvSpPr>
        <p:spPr bwMode="auto">
          <a:xfrm flipH="1">
            <a:off x="5918517" y="3136107"/>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35" name="AutoShape 18"/>
          <p:cNvSpPr>
            <a:spLocks noChangeAspect="1" noChangeArrowheads="1"/>
          </p:cNvSpPr>
          <p:nvPr/>
        </p:nvSpPr>
        <p:spPr bwMode="auto">
          <a:xfrm rot="5400000" flipH="1">
            <a:off x="5637728" y="3062487"/>
            <a:ext cx="301228"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36" name="Oval 19"/>
          <p:cNvSpPr>
            <a:spLocks noChangeAspect="1" noChangeArrowheads="1"/>
          </p:cNvSpPr>
          <p:nvPr/>
        </p:nvSpPr>
        <p:spPr bwMode="auto">
          <a:xfrm>
            <a:off x="5918518" y="3227786"/>
            <a:ext cx="74613"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37" name="Line 20"/>
          <p:cNvSpPr>
            <a:spLocks noChangeAspect="1" noChangeShapeType="1"/>
          </p:cNvSpPr>
          <p:nvPr/>
        </p:nvSpPr>
        <p:spPr bwMode="auto">
          <a:xfrm flipH="1">
            <a:off x="5580381" y="3530204"/>
            <a:ext cx="3968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38" name="Line 21"/>
          <p:cNvSpPr>
            <a:spLocks noChangeAspect="1" noChangeShapeType="1"/>
          </p:cNvSpPr>
          <p:nvPr/>
        </p:nvSpPr>
        <p:spPr bwMode="auto">
          <a:xfrm flipH="1">
            <a:off x="5882005" y="3459957"/>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39" name="AutoShape 22"/>
          <p:cNvSpPr>
            <a:spLocks noChangeAspect="1" noChangeArrowheads="1"/>
          </p:cNvSpPr>
          <p:nvPr/>
        </p:nvSpPr>
        <p:spPr bwMode="auto">
          <a:xfrm rot="16190442" flipH="1">
            <a:off x="5612924" y="3382567"/>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1000" b="1">
              <a:solidFill>
                <a:srgbClr val="000000"/>
              </a:solidFill>
              <a:latin typeface="Arial"/>
            </a:endParaRPr>
          </a:p>
        </p:txBody>
      </p:sp>
      <p:sp>
        <p:nvSpPr>
          <p:cNvPr id="34840" name="Oval 23"/>
          <p:cNvSpPr>
            <a:spLocks noChangeAspect="1" noChangeArrowheads="1"/>
          </p:cNvSpPr>
          <p:nvPr/>
        </p:nvSpPr>
        <p:spPr bwMode="auto">
          <a:xfrm>
            <a:off x="5918518" y="3588544"/>
            <a:ext cx="74613"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41" name="Line 24"/>
          <p:cNvSpPr>
            <a:spLocks noChangeAspect="1" noChangeShapeType="1"/>
          </p:cNvSpPr>
          <p:nvPr/>
        </p:nvSpPr>
        <p:spPr bwMode="auto">
          <a:xfrm flipH="1">
            <a:off x="5815331" y="3052763"/>
            <a:ext cx="43973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42" name="Line 25"/>
          <p:cNvSpPr>
            <a:spLocks noChangeAspect="1" noChangeShapeType="1"/>
          </p:cNvSpPr>
          <p:nvPr/>
        </p:nvSpPr>
        <p:spPr bwMode="auto">
          <a:xfrm>
            <a:off x="5464492" y="3960020"/>
            <a:ext cx="1206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43" name="Line 26"/>
          <p:cNvSpPr>
            <a:spLocks noChangeAspect="1" noChangeShapeType="1"/>
          </p:cNvSpPr>
          <p:nvPr/>
        </p:nvSpPr>
        <p:spPr bwMode="auto">
          <a:xfrm>
            <a:off x="5918517" y="3099199"/>
            <a:ext cx="0" cy="21074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44" name="Line 27"/>
          <p:cNvSpPr>
            <a:spLocks noChangeAspect="1" noChangeShapeType="1"/>
          </p:cNvSpPr>
          <p:nvPr/>
        </p:nvSpPr>
        <p:spPr bwMode="auto">
          <a:xfrm flipV="1">
            <a:off x="6062980" y="3256361"/>
            <a:ext cx="0" cy="3595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45" name="Line 28"/>
          <p:cNvSpPr>
            <a:spLocks noChangeAspect="1" noChangeShapeType="1"/>
          </p:cNvSpPr>
          <p:nvPr/>
        </p:nvSpPr>
        <p:spPr bwMode="auto">
          <a:xfrm flipV="1">
            <a:off x="5581967" y="3525442"/>
            <a:ext cx="0" cy="4357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46" name="Line 29"/>
          <p:cNvSpPr>
            <a:spLocks noChangeAspect="1" noChangeShapeType="1"/>
          </p:cNvSpPr>
          <p:nvPr/>
        </p:nvSpPr>
        <p:spPr bwMode="auto">
          <a:xfrm flipH="1">
            <a:off x="6024880" y="3987404"/>
            <a:ext cx="2349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47" name="Rectangle 30"/>
          <p:cNvSpPr>
            <a:spLocks noChangeArrowheads="1"/>
          </p:cNvSpPr>
          <p:nvPr/>
        </p:nvSpPr>
        <p:spPr bwMode="auto">
          <a:xfrm>
            <a:off x="5880417" y="3929064"/>
            <a:ext cx="304800" cy="113110"/>
          </a:xfrm>
          <a:prstGeom prst="rect">
            <a:avLst/>
          </a:prstGeom>
          <a:solidFill>
            <a:srgbClr val="EAEAEA"/>
          </a:solidFill>
          <a:ln w="12700" algn="ctr">
            <a:solidFill>
              <a:schemeClr val="tx1"/>
            </a:solidFill>
            <a:miter lim="800000"/>
            <a:headEnd/>
            <a:tailEnd/>
          </a:ln>
        </p:spPr>
        <p:txBody>
          <a:bodyPr wrap="none" lIns="90000" anchor="ctr" anchorCtr="1"/>
          <a:lstStyle/>
          <a:p>
            <a:pPr fontAlgn="auto">
              <a:spcBef>
                <a:spcPts val="0"/>
              </a:spcBef>
              <a:spcAft>
                <a:spcPts val="0"/>
              </a:spcAft>
            </a:pPr>
            <a:r>
              <a:rPr lang="en-US" sz="800" b="1">
                <a:solidFill>
                  <a:srgbClr val="000000"/>
                </a:solidFill>
                <a:latin typeface="Arial"/>
              </a:rPr>
              <a:t>V</a:t>
            </a:r>
            <a:r>
              <a:rPr lang="en-US" sz="800" b="1" baseline="-25000">
                <a:solidFill>
                  <a:srgbClr val="000000"/>
                </a:solidFill>
                <a:latin typeface="Arial"/>
              </a:rPr>
              <a:t>CC</a:t>
            </a:r>
            <a:r>
              <a:rPr lang="en-US" sz="800" b="1">
                <a:solidFill>
                  <a:srgbClr val="000000"/>
                </a:solidFill>
                <a:latin typeface="Arial"/>
              </a:rPr>
              <a:t>/2</a:t>
            </a:r>
          </a:p>
        </p:txBody>
      </p:sp>
      <p:sp>
        <p:nvSpPr>
          <p:cNvPr id="34848" name="Line 31"/>
          <p:cNvSpPr>
            <a:spLocks noChangeAspect="1" noChangeShapeType="1"/>
          </p:cNvSpPr>
          <p:nvPr/>
        </p:nvSpPr>
        <p:spPr bwMode="auto">
          <a:xfrm flipV="1">
            <a:off x="5543867" y="3036095"/>
            <a:ext cx="0" cy="164306"/>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49" name="Line 32"/>
          <p:cNvSpPr>
            <a:spLocks noChangeAspect="1" noChangeShapeType="1"/>
          </p:cNvSpPr>
          <p:nvPr/>
        </p:nvSpPr>
        <p:spPr bwMode="auto">
          <a:xfrm>
            <a:off x="5450205" y="3039667"/>
            <a:ext cx="95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50" name="Line 33"/>
          <p:cNvSpPr>
            <a:spLocks noChangeAspect="1" noChangeShapeType="1"/>
          </p:cNvSpPr>
          <p:nvPr/>
        </p:nvSpPr>
        <p:spPr bwMode="auto">
          <a:xfrm flipV="1">
            <a:off x="6137592" y="3131345"/>
            <a:ext cx="0" cy="32623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51" name="Line 34"/>
          <p:cNvSpPr>
            <a:spLocks noChangeAspect="1" noChangeShapeType="1"/>
          </p:cNvSpPr>
          <p:nvPr/>
        </p:nvSpPr>
        <p:spPr bwMode="auto">
          <a:xfrm flipH="1">
            <a:off x="5997892" y="3620692"/>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4852" name="Rectangle 35"/>
          <p:cNvSpPr>
            <a:spLocks noChangeAspect="1" noChangeArrowheads="1"/>
          </p:cNvSpPr>
          <p:nvPr/>
        </p:nvSpPr>
        <p:spPr bwMode="auto">
          <a:xfrm flipV="1">
            <a:off x="5237481" y="3008710"/>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53" name="Rectangle 36"/>
          <p:cNvSpPr>
            <a:spLocks noChangeAspect="1" noChangeArrowheads="1"/>
          </p:cNvSpPr>
          <p:nvPr/>
        </p:nvSpPr>
        <p:spPr bwMode="auto">
          <a:xfrm flipV="1">
            <a:off x="5237481" y="3307557"/>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54" name="Rectangle 37"/>
          <p:cNvSpPr>
            <a:spLocks noChangeAspect="1" noChangeArrowheads="1"/>
          </p:cNvSpPr>
          <p:nvPr/>
        </p:nvSpPr>
        <p:spPr bwMode="auto">
          <a:xfrm flipV="1">
            <a:off x="5237481" y="3600451"/>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55" name="Rectangle 38"/>
          <p:cNvSpPr>
            <a:spLocks noChangeAspect="1" noChangeArrowheads="1"/>
          </p:cNvSpPr>
          <p:nvPr/>
        </p:nvSpPr>
        <p:spPr bwMode="auto">
          <a:xfrm flipV="1">
            <a:off x="5237481" y="3906441"/>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56" name="Text Box 39"/>
          <p:cNvSpPr txBox="1">
            <a:spLocks noChangeArrowheads="1"/>
          </p:cNvSpPr>
          <p:nvPr/>
        </p:nvSpPr>
        <p:spPr bwMode="auto">
          <a:xfrm>
            <a:off x="5344489" y="2521744"/>
            <a:ext cx="1146469" cy="276999"/>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200" b="1" dirty="0">
                <a:solidFill>
                  <a:srgbClr val="000000"/>
                </a:solidFill>
                <a:latin typeface="Arial"/>
              </a:rPr>
              <a:t>SNx5HVD251</a:t>
            </a:r>
            <a:endParaRPr lang="en-US" sz="1600" b="1" dirty="0">
              <a:solidFill>
                <a:srgbClr val="000000"/>
              </a:solidFill>
              <a:latin typeface="Arial"/>
            </a:endParaRPr>
          </a:p>
        </p:txBody>
      </p:sp>
      <p:sp>
        <p:nvSpPr>
          <p:cNvPr id="34857" name="Oval 40"/>
          <p:cNvSpPr>
            <a:spLocks noChangeAspect="1" noChangeArrowheads="1"/>
          </p:cNvSpPr>
          <p:nvPr/>
        </p:nvSpPr>
        <p:spPr bwMode="auto">
          <a:xfrm>
            <a:off x="5577205" y="3168255"/>
            <a:ext cx="74612"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grpSp>
        <p:nvGrpSpPr>
          <p:cNvPr id="2" name="Group 41"/>
          <p:cNvGrpSpPr>
            <a:grpSpLocks/>
          </p:cNvGrpSpPr>
          <p:nvPr/>
        </p:nvGrpSpPr>
        <p:grpSpPr bwMode="auto">
          <a:xfrm>
            <a:off x="5688331" y="3170636"/>
            <a:ext cx="142875" cy="45244"/>
            <a:chOff x="4391" y="1087"/>
            <a:chExt cx="90" cy="38"/>
          </a:xfrm>
        </p:grpSpPr>
        <p:sp>
          <p:nvSpPr>
            <p:cNvPr id="34865" name="Rectangle 42"/>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66" name="Line 43"/>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34867" name="Line 44"/>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grpSp>
        <p:nvGrpSpPr>
          <p:cNvPr id="3" name="Group 45"/>
          <p:cNvGrpSpPr>
            <a:grpSpLocks/>
          </p:cNvGrpSpPr>
          <p:nvPr/>
        </p:nvGrpSpPr>
        <p:grpSpPr bwMode="auto">
          <a:xfrm>
            <a:off x="5751831" y="3474245"/>
            <a:ext cx="117475" cy="92869"/>
            <a:chOff x="4431" y="1342"/>
            <a:chExt cx="74" cy="78"/>
          </a:xfrm>
        </p:grpSpPr>
        <p:sp>
          <p:nvSpPr>
            <p:cNvPr id="34862" name="Rectangle 46"/>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4863" name="Line 47"/>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34864" name="Line 48"/>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pic>
        <p:nvPicPr>
          <p:cNvPr id="34860" name="Picture 49" descr="CAN_SOIC8-50px-small"/>
          <p:cNvPicPr>
            <a:picLocks noChangeAspect="1" noChangeArrowheads="1"/>
          </p:cNvPicPr>
          <p:nvPr/>
        </p:nvPicPr>
        <p:blipFill>
          <a:blip r:embed="rId4" cstate="print"/>
          <a:srcRect/>
          <a:stretch>
            <a:fillRect/>
          </a:stretch>
        </p:blipFill>
        <p:spPr bwMode="auto">
          <a:xfrm>
            <a:off x="7383780" y="2844405"/>
            <a:ext cx="1576388" cy="1002506"/>
          </a:xfrm>
          <a:prstGeom prst="rect">
            <a:avLst/>
          </a:prstGeom>
          <a:noFill/>
          <a:ln w="9525">
            <a:noFill/>
            <a:miter lim="800000"/>
            <a:headEnd/>
            <a:tailEnd/>
          </a:ln>
        </p:spPr>
      </p:pic>
      <p:pic>
        <p:nvPicPr>
          <p:cNvPr id="34861" name="Picture 51"/>
          <p:cNvPicPr>
            <a:picLocks noChangeAspect="1" noChangeArrowheads="1"/>
          </p:cNvPicPr>
          <p:nvPr/>
        </p:nvPicPr>
        <p:blipFill>
          <a:blip r:embed="rId5" cstate="print"/>
          <a:srcRect/>
          <a:stretch>
            <a:fillRect/>
          </a:stretch>
        </p:blipFill>
        <p:spPr bwMode="auto">
          <a:xfrm>
            <a:off x="7631431" y="3749279"/>
            <a:ext cx="620713" cy="451247"/>
          </a:xfrm>
          <a:prstGeom prst="rect">
            <a:avLst/>
          </a:prstGeom>
          <a:noFill/>
          <a:ln w="12700" algn="ctr">
            <a:noFill/>
            <a:miter lim="800000"/>
            <a:headEnd/>
            <a:tailEnd/>
          </a:ln>
        </p:spPr>
      </p:pic>
      <p:sp>
        <p:nvSpPr>
          <p:cNvPr id="53" name="Rectangle 2"/>
          <p:cNvSpPr>
            <a:spLocks noChangeArrowheads="1"/>
          </p:cNvSpPr>
          <p:nvPr/>
        </p:nvSpPr>
        <p:spPr bwMode="auto">
          <a:xfrm>
            <a:off x="7797800" y="2057400"/>
            <a:ext cx="0" cy="0"/>
          </a:xfrm>
          <a:prstGeom prst="rect">
            <a:avLst/>
          </a:prstGeom>
          <a:solidFill>
            <a:srgbClr val="E6E6E6"/>
          </a:solidFill>
          <a:ln w="9525">
            <a:noFill/>
            <a:miter lim="800000"/>
            <a:headEnd/>
            <a:tailEnd/>
          </a:ln>
        </p:spPr>
        <p:txBody>
          <a:bodyPr/>
          <a:lstStyle/>
          <a:p>
            <a:pPr fontAlgn="auto">
              <a:spcBef>
                <a:spcPts val="0"/>
              </a:spcBef>
              <a:spcAft>
                <a:spcPts val="0"/>
              </a:spcAft>
            </a:pPr>
            <a:endParaRPr lang="en-US">
              <a:solidFill>
                <a:srgbClr val="000000"/>
              </a:solidFill>
              <a:latin typeface="Arial"/>
            </a:endParaRPr>
          </a:p>
        </p:txBody>
      </p:sp>
      <p:sp>
        <p:nvSpPr>
          <p:cNvPr id="64" name="Rectangle 63"/>
          <p:cNvSpPr/>
          <p:nvPr/>
        </p:nvSpPr>
        <p:spPr>
          <a:xfrm>
            <a:off x="269875" y="3751660"/>
            <a:ext cx="4260850" cy="8203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171450" indent="-171450" fontAlgn="auto">
              <a:lnSpc>
                <a:spcPct val="110000"/>
              </a:lnSpc>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Industrial</a:t>
            </a:r>
          </a:p>
          <a:p>
            <a:pPr marL="171450" indent="-171450" fontAlgn="auto">
              <a:lnSpc>
                <a:spcPct val="110000"/>
              </a:lnSpc>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Transportation</a:t>
            </a:r>
          </a:p>
          <a:p>
            <a:pPr marL="171450" indent="-171450" fontAlgn="auto">
              <a:lnSpc>
                <a:spcPct val="110000"/>
              </a:lnSpc>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Construction</a:t>
            </a:r>
          </a:p>
          <a:p>
            <a:pPr marL="171450" indent="-171450" fontAlgn="auto">
              <a:lnSpc>
                <a:spcPct val="110000"/>
              </a:lnSpc>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Computing and Telecom</a:t>
            </a:r>
            <a:endParaRPr lang="en-US" sz="900" dirty="0">
              <a:solidFill>
                <a:srgbClr val="000000"/>
              </a:solidFill>
              <a:cs typeface="Arial" pitchFamily="34" charset="0"/>
            </a:endParaRPr>
          </a:p>
        </p:txBody>
      </p:sp>
      <p:sp>
        <p:nvSpPr>
          <p:cNvPr id="65" name="Rectangle 64"/>
          <p:cNvSpPr/>
          <p:nvPr/>
        </p:nvSpPr>
        <p:spPr>
          <a:xfrm>
            <a:off x="269875" y="1000124"/>
            <a:ext cx="4260850" cy="24372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marL="228600" indent="-228600" fontAlgn="auto">
              <a:lnSpc>
                <a:spcPct val="120000"/>
              </a:lnSpc>
              <a:spcBef>
                <a:spcPts val="0"/>
              </a:spcBef>
              <a:spcAft>
                <a:spcPts val="0"/>
              </a:spcAft>
              <a:buFontTx/>
              <a:buChar char="•"/>
            </a:pPr>
            <a:r>
              <a:rPr lang="en-US" sz="1200" dirty="0" smtClean="0">
                <a:solidFill>
                  <a:srgbClr val="000000"/>
                </a:solidFill>
              </a:rPr>
              <a:t>ISO 11898-2 Compliant</a:t>
            </a:r>
            <a:endParaRPr lang="en-US" sz="1200" dirty="0">
              <a:solidFill>
                <a:srgbClr val="000000"/>
              </a:solidFill>
            </a:endParaRPr>
          </a:p>
          <a:p>
            <a:pPr marL="228600" indent="-228600" fontAlgn="auto">
              <a:lnSpc>
                <a:spcPct val="120000"/>
              </a:lnSpc>
              <a:spcBef>
                <a:spcPts val="0"/>
              </a:spcBef>
              <a:spcAft>
                <a:spcPts val="0"/>
              </a:spcAft>
              <a:buFontTx/>
              <a:buChar char="•"/>
            </a:pPr>
            <a:r>
              <a:rPr lang="en-US" sz="1200" dirty="0" smtClean="0">
                <a:solidFill>
                  <a:srgbClr val="000000"/>
                </a:solidFill>
              </a:rPr>
              <a:t>Signaling Rate Optimized for up to: </a:t>
            </a:r>
            <a:r>
              <a:rPr lang="en-US" sz="1200" b="1" dirty="0" smtClean="0">
                <a:solidFill>
                  <a:srgbClr val="000000"/>
                </a:solidFill>
              </a:rPr>
              <a:t>1Mbps</a:t>
            </a:r>
            <a:endParaRPr lang="en-US" sz="1200" dirty="0" smtClean="0">
              <a:solidFill>
                <a:srgbClr val="000000"/>
              </a:solidFill>
            </a:endParaRPr>
          </a:p>
          <a:p>
            <a:pPr marL="228600" indent="-228600" fontAlgn="auto">
              <a:lnSpc>
                <a:spcPct val="120000"/>
              </a:lnSpc>
              <a:spcBef>
                <a:spcPts val="0"/>
              </a:spcBef>
              <a:spcAft>
                <a:spcPts val="0"/>
              </a:spcAft>
              <a:buFontTx/>
              <a:buChar char="•"/>
            </a:pPr>
            <a:r>
              <a:rPr lang="en-US" sz="1200" dirty="0">
                <a:solidFill>
                  <a:srgbClr val="000000"/>
                </a:solidFill>
              </a:rPr>
              <a:t>Common-Mode Range: -7 to +</a:t>
            </a:r>
            <a:r>
              <a:rPr lang="en-US" sz="1200" dirty="0" smtClean="0">
                <a:solidFill>
                  <a:srgbClr val="000000"/>
                </a:solidFill>
              </a:rPr>
              <a:t>12V</a:t>
            </a:r>
          </a:p>
          <a:p>
            <a:pPr marL="228600" indent="-228600" fontAlgn="auto">
              <a:lnSpc>
                <a:spcPct val="120000"/>
              </a:lnSpc>
              <a:spcBef>
                <a:spcPts val="0"/>
              </a:spcBef>
              <a:spcAft>
                <a:spcPts val="0"/>
              </a:spcAft>
              <a:buFontTx/>
              <a:buChar char="•"/>
            </a:pPr>
            <a:r>
              <a:rPr lang="en-US" sz="1200" dirty="0">
                <a:solidFill>
                  <a:srgbClr val="000000"/>
                </a:solidFill>
              </a:rPr>
              <a:t>Protection Features:</a:t>
            </a:r>
          </a:p>
          <a:p>
            <a:pPr marL="685800" lvl="1" indent="-228600" fontAlgn="auto">
              <a:lnSpc>
                <a:spcPct val="120000"/>
              </a:lnSpc>
              <a:spcBef>
                <a:spcPts val="0"/>
              </a:spcBef>
              <a:spcAft>
                <a:spcPts val="0"/>
              </a:spcAft>
              <a:buFontTx/>
              <a:buChar char="•"/>
            </a:pPr>
            <a:r>
              <a:rPr lang="en-US" sz="1200" dirty="0">
                <a:solidFill>
                  <a:srgbClr val="000000"/>
                </a:solidFill>
              </a:rPr>
              <a:t>±36V Bus-Fault Protection</a:t>
            </a:r>
          </a:p>
          <a:p>
            <a:pPr marL="685800" lvl="1" indent="-228600" fontAlgn="auto">
              <a:lnSpc>
                <a:spcPct val="120000"/>
              </a:lnSpc>
              <a:spcBef>
                <a:spcPts val="0"/>
              </a:spcBef>
              <a:spcAft>
                <a:spcPts val="0"/>
              </a:spcAft>
              <a:buFontTx/>
              <a:buChar char="•"/>
            </a:pPr>
            <a:r>
              <a:rPr lang="en-US" sz="1200" dirty="0">
                <a:solidFill>
                  <a:srgbClr val="000000"/>
                </a:solidFill>
              </a:rPr>
              <a:t>±14kV HBM ESD Protection</a:t>
            </a:r>
          </a:p>
          <a:p>
            <a:pPr marL="228600" indent="-228600" fontAlgn="auto">
              <a:lnSpc>
                <a:spcPct val="120000"/>
              </a:lnSpc>
              <a:spcBef>
                <a:spcPts val="0"/>
              </a:spcBef>
              <a:spcAft>
                <a:spcPts val="0"/>
              </a:spcAft>
              <a:buFontTx/>
              <a:buChar char="•"/>
            </a:pPr>
            <a:r>
              <a:rPr lang="en-US" sz="1200" dirty="0" smtClean="0">
                <a:solidFill>
                  <a:srgbClr val="000000"/>
                </a:solidFill>
              </a:rPr>
              <a:t>Specialized Modes:</a:t>
            </a:r>
          </a:p>
          <a:p>
            <a:pPr marL="685800" lvl="1" indent="-228600" fontAlgn="auto">
              <a:lnSpc>
                <a:spcPct val="120000"/>
              </a:lnSpc>
              <a:spcBef>
                <a:spcPts val="0"/>
              </a:spcBef>
              <a:spcAft>
                <a:spcPts val="0"/>
              </a:spcAft>
              <a:buFontTx/>
              <a:buChar char="•"/>
            </a:pPr>
            <a:r>
              <a:rPr lang="en-US" sz="1200" dirty="0" smtClean="0">
                <a:solidFill>
                  <a:srgbClr val="000000"/>
                </a:solidFill>
              </a:rPr>
              <a:t>High-Speed Mode</a:t>
            </a:r>
            <a:r>
              <a:rPr lang="en-US" sz="1200" dirty="0">
                <a:solidFill>
                  <a:srgbClr val="000000"/>
                </a:solidFill>
              </a:rPr>
              <a:t> via R</a:t>
            </a:r>
            <a:r>
              <a:rPr lang="en-US" sz="1200" baseline="-25000" dirty="0">
                <a:solidFill>
                  <a:srgbClr val="000000"/>
                </a:solidFill>
              </a:rPr>
              <a:t>S</a:t>
            </a:r>
            <a:r>
              <a:rPr lang="en-US" sz="1200" dirty="0">
                <a:solidFill>
                  <a:srgbClr val="000000"/>
                </a:solidFill>
              </a:rPr>
              <a:t> pin</a:t>
            </a:r>
            <a:endParaRPr lang="en-US" sz="1200" dirty="0" smtClean="0">
              <a:solidFill>
                <a:srgbClr val="000000"/>
              </a:solidFill>
            </a:endParaRPr>
          </a:p>
          <a:p>
            <a:pPr marL="685800" lvl="1" indent="-228600" fontAlgn="auto">
              <a:lnSpc>
                <a:spcPct val="120000"/>
              </a:lnSpc>
              <a:spcBef>
                <a:spcPts val="0"/>
              </a:spcBef>
              <a:spcAft>
                <a:spcPts val="0"/>
              </a:spcAft>
              <a:buFontTx/>
              <a:buChar char="•"/>
            </a:pPr>
            <a:r>
              <a:rPr lang="en-US" sz="1200" dirty="0" smtClean="0">
                <a:solidFill>
                  <a:srgbClr val="000000"/>
                </a:solidFill>
              </a:rPr>
              <a:t>Slope Control Mode via R</a:t>
            </a:r>
            <a:r>
              <a:rPr lang="en-US" sz="1200" baseline="-25000" dirty="0" smtClean="0">
                <a:solidFill>
                  <a:srgbClr val="000000"/>
                </a:solidFill>
              </a:rPr>
              <a:t>S</a:t>
            </a:r>
            <a:r>
              <a:rPr lang="en-US" sz="1200" dirty="0" smtClean="0">
                <a:solidFill>
                  <a:srgbClr val="000000"/>
                </a:solidFill>
              </a:rPr>
              <a:t> pin</a:t>
            </a:r>
          </a:p>
          <a:p>
            <a:pPr marL="685800" lvl="1" indent="-228600" fontAlgn="auto">
              <a:lnSpc>
                <a:spcPct val="120000"/>
              </a:lnSpc>
              <a:spcBef>
                <a:spcPts val="0"/>
              </a:spcBef>
              <a:spcAft>
                <a:spcPts val="0"/>
              </a:spcAft>
              <a:buFontTx/>
              <a:buChar char="•"/>
            </a:pPr>
            <a:r>
              <a:rPr lang="en-US" sz="1200" dirty="0">
                <a:solidFill>
                  <a:srgbClr val="000000"/>
                </a:solidFill>
              </a:rPr>
              <a:t>S</a:t>
            </a:r>
            <a:r>
              <a:rPr lang="en-US" sz="1200" dirty="0" smtClean="0">
                <a:solidFill>
                  <a:srgbClr val="000000"/>
                </a:solidFill>
              </a:rPr>
              <a:t>tandby Mode </a:t>
            </a:r>
            <a:r>
              <a:rPr lang="en-US" sz="1200" dirty="0">
                <a:solidFill>
                  <a:srgbClr val="000000"/>
                </a:solidFill>
              </a:rPr>
              <a:t>with bus </a:t>
            </a:r>
            <a:r>
              <a:rPr lang="en-US" sz="1200" dirty="0" smtClean="0">
                <a:solidFill>
                  <a:srgbClr val="000000"/>
                </a:solidFill>
              </a:rPr>
              <a:t>monitoring</a:t>
            </a:r>
          </a:p>
          <a:p>
            <a:pPr marL="228600" lvl="1" indent="-228600" fontAlgn="auto">
              <a:lnSpc>
                <a:spcPct val="120000"/>
              </a:lnSpc>
              <a:spcBef>
                <a:spcPts val="0"/>
              </a:spcBef>
              <a:spcAft>
                <a:spcPts val="0"/>
              </a:spcAft>
              <a:buFontTx/>
              <a:buChar char="•"/>
            </a:pPr>
            <a:r>
              <a:rPr lang="en-US" sz="1200" dirty="0" smtClean="0">
                <a:solidFill>
                  <a:srgbClr val="000000"/>
                </a:solidFill>
              </a:rPr>
              <a:t>SN</a:t>
            </a:r>
            <a:r>
              <a:rPr lang="en-US" sz="1200" u="sng" dirty="0" smtClean="0">
                <a:solidFill>
                  <a:srgbClr val="000000"/>
                </a:solidFill>
              </a:rPr>
              <a:t>6</a:t>
            </a:r>
            <a:r>
              <a:rPr lang="en-US" sz="1200" dirty="0" smtClean="0">
                <a:solidFill>
                  <a:srgbClr val="000000"/>
                </a:solidFill>
              </a:rPr>
              <a:t>5HVD251 </a:t>
            </a:r>
            <a:r>
              <a:rPr lang="en-US" sz="1200" dirty="0">
                <a:solidFill>
                  <a:srgbClr val="000000"/>
                </a:solidFill>
              </a:rPr>
              <a:t>Option</a:t>
            </a:r>
            <a:r>
              <a:rPr lang="en-US" sz="1200" dirty="0" smtClean="0">
                <a:solidFill>
                  <a:srgbClr val="000000"/>
                </a:solidFill>
              </a:rPr>
              <a:t>:</a:t>
            </a:r>
          </a:p>
          <a:p>
            <a:pPr marL="685800" lvl="2" indent="-228600" fontAlgn="auto">
              <a:lnSpc>
                <a:spcPct val="120000"/>
              </a:lnSpc>
              <a:spcBef>
                <a:spcPts val="0"/>
              </a:spcBef>
              <a:spcAft>
                <a:spcPts val="0"/>
              </a:spcAft>
              <a:buFontTx/>
              <a:buChar char="•"/>
            </a:pPr>
            <a:r>
              <a:rPr lang="en-US" sz="1200" dirty="0" smtClean="0">
                <a:solidFill>
                  <a:srgbClr val="000000"/>
                </a:solidFill>
              </a:rPr>
              <a:t>Temperature </a:t>
            </a:r>
            <a:r>
              <a:rPr lang="en-US" sz="1200" dirty="0">
                <a:solidFill>
                  <a:srgbClr val="000000"/>
                </a:solidFill>
              </a:rPr>
              <a:t>range:  -40° to +125°C</a:t>
            </a:r>
            <a:endParaRPr lang="en-US" sz="1200" b="1" dirty="0">
              <a:solidFill>
                <a:srgbClr val="000000"/>
              </a:solidFill>
            </a:endParaRPr>
          </a:p>
          <a:p>
            <a:pPr marL="685800" lvl="1" indent="-228600" fontAlgn="auto">
              <a:lnSpc>
                <a:spcPct val="120000"/>
              </a:lnSpc>
              <a:spcBef>
                <a:spcPts val="0"/>
              </a:spcBef>
              <a:spcAft>
                <a:spcPts val="0"/>
              </a:spcAft>
              <a:buFontTx/>
              <a:buChar char="•"/>
            </a:pPr>
            <a:r>
              <a:rPr lang="en-US" sz="1200" dirty="0" smtClean="0">
                <a:solidFill>
                  <a:srgbClr val="000000"/>
                </a:solidFill>
              </a:rPr>
              <a:t>Package</a:t>
            </a:r>
            <a:r>
              <a:rPr lang="en-US" sz="1200" dirty="0">
                <a:solidFill>
                  <a:srgbClr val="000000"/>
                </a:solidFill>
              </a:rPr>
              <a:t>:  </a:t>
            </a:r>
            <a:r>
              <a:rPr lang="en-US" sz="1200" dirty="0" smtClean="0">
                <a:solidFill>
                  <a:srgbClr val="000000"/>
                </a:solidFill>
              </a:rPr>
              <a:t>SOIC-8 </a:t>
            </a:r>
            <a:r>
              <a:rPr lang="en-US" sz="1200" dirty="0">
                <a:solidFill>
                  <a:srgbClr val="000000"/>
                </a:solidFill>
              </a:rPr>
              <a:t>(D) and </a:t>
            </a:r>
            <a:r>
              <a:rPr lang="en-US" sz="1200" dirty="0" smtClean="0">
                <a:solidFill>
                  <a:srgbClr val="000000"/>
                </a:solidFill>
              </a:rPr>
              <a:t>PDIP-8 </a:t>
            </a:r>
            <a:r>
              <a:rPr lang="en-US" sz="1200" dirty="0">
                <a:solidFill>
                  <a:srgbClr val="000000"/>
                </a:solidFill>
              </a:rPr>
              <a:t>(P) </a:t>
            </a:r>
          </a:p>
          <a:p>
            <a:pPr marL="228600" indent="-228600" fontAlgn="auto">
              <a:lnSpc>
                <a:spcPct val="120000"/>
              </a:lnSpc>
              <a:spcBef>
                <a:spcPts val="0"/>
              </a:spcBef>
              <a:spcAft>
                <a:spcPts val="0"/>
              </a:spcAft>
              <a:buFontTx/>
              <a:buChar char="•"/>
            </a:pPr>
            <a:r>
              <a:rPr lang="en-US" sz="1200" dirty="0">
                <a:solidFill>
                  <a:srgbClr val="000000"/>
                </a:solidFill>
              </a:rPr>
              <a:t>SN</a:t>
            </a:r>
            <a:r>
              <a:rPr lang="en-US" sz="1200" u="sng" dirty="0">
                <a:solidFill>
                  <a:srgbClr val="000000"/>
                </a:solidFill>
              </a:rPr>
              <a:t>5</a:t>
            </a:r>
            <a:r>
              <a:rPr lang="en-US" sz="1200" dirty="0">
                <a:solidFill>
                  <a:srgbClr val="000000"/>
                </a:solidFill>
              </a:rPr>
              <a:t>5HVD251 Option:</a:t>
            </a:r>
          </a:p>
          <a:p>
            <a:pPr marL="685800" lvl="1" indent="-228600" fontAlgn="auto">
              <a:lnSpc>
                <a:spcPct val="120000"/>
              </a:lnSpc>
              <a:spcBef>
                <a:spcPts val="0"/>
              </a:spcBef>
              <a:spcAft>
                <a:spcPts val="0"/>
              </a:spcAft>
              <a:buFontTx/>
              <a:buChar char="•"/>
            </a:pPr>
            <a:r>
              <a:rPr lang="en-US" sz="1200" dirty="0">
                <a:solidFill>
                  <a:srgbClr val="000000"/>
                </a:solidFill>
              </a:rPr>
              <a:t>Extended Temperature Range:  -</a:t>
            </a:r>
            <a:r>
              <a:rPr lang="en-US" sz="1200" dirty="0" smtClean="0">
                <a:solidFill>
                  <a:srgbClr val="000000"/>
                </a:solidFill>
              </a:rPr>
              <a:t>55° </a:t>
            </a:r>
            <a:r>
              <a:rPr lang="en-US" sz="1200" dirty="0">
                <a:solidFill>
                  <a:srgbClr val="000000"/>
                </a:solidFill>
              </a:rPr>
              <a:t>to +</a:t>
            </a:r>
            <a:r>
              <a:rPr lang="en-US" sz="1200" dirty="0" smtClean="0">
                <a:solidFill>
                  <a:srgbClr val="000000"/>
                </a:solidFill>
              </a:rPr>
              <a:t>125°C</a:t>
            </a:r>
            <a:endParaRPr lang="en-US" sz="1200" dirty="0">
              <a:solidFill>
                <a:srgbClr val="000000"/>
              </a:solidFill>
            </a:endParaRPr>
          </a:p>
          <a:p>
            <a:pPr marL="685800" lvl="1" indent="-228600" fontAlgn="auto">
              <a:lnSpc>
                <a:spcPct val="120000"/>
              </a:lnSpc>
              <a:spcBef>
                <a:spcPts val="0"/>
              </a:spcBef>
              <a:spcAft>
                <a:spcPts val="0"/>
              </a:spcAft>
              <a:buFontTx/>
              <a:buChar char="•"/>
            </a:pPr>
            <a:r>
              <a:rPr lang="en-US" sz="1200" dirty="0" smtClean="0">
                <a:solidFill>
                  <a:srgbClr val="000000"/>
                </a:solidFill>
              </a:rPr>
              <a:t>Small </a:t>
            </a:r>
            <a:r>
              <a:rPr lang="en-US" sz="1200" dirty="0">
                <a:solidFill>
                  <a:srgbClr val="000000"/>
                </a:solidFill>
              </a:rPr>
              <a:t>Package</a:t>
            </a:r>
            <a:r>
              <a:rPr lang="en-US" sz="1200" dirty="0" smtClean="0">
                <a:solidFill>
                  <a:srgbClr val="000000"/>
                </a:solidFill>
              </a:rPr>
              <a:t>: SON-8 (DRJ) (4mm x 4mm)</a:t>
            </a:r>
          </a:p>
          <a:p>
            <a:pPr marL="685800" lvl="1" indent="-228600" fontAlgn="auto">
              <a:lnSpc>
                <a:spcPct val="120000"/>
              </a:lnSpc>
              <a:spcBef>
                <a:spcPts val="0"/>
              </a:spcBef>
              <a:spcAft>
                <a:spcPts val="0"/>
              </a:spcAft>
              <a:buFontTx/>
              <a:buChar char="•"/>
            </a:pPr>
            <a:endParaRPr lang="en-US" sz="1200" dirty="0">
              <a:solidFill>
                <a:srgbClr val="000000"/>
              </a:solidFill>
            </a:endParaRPr>
          </a:p>
        </p:txBody>
      </p:sp>
      <p:sp>
        <p:nvSpPr>
          <p:cNvPr id="66" name="Rectangle 14"/>
          <p:cNvSpPr>
            <a:spLocks noChangeArrowheads="1"/>
          </p:cNvSpPr>
          <p:nvPr/>
        </p:nvSpPr>
        <p:spPr bwMode="auto">
          <a:xfrm>
            <a:off x="269875" y="74295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Features</a:t>
            </a:r>
          </a:p>
        </p:txBody>
      </p:sp>
      <p:sp>
        <p:nvSpPr>
          <p:cNvPr id="67" name="Rectangle 14"/>
          <p:cNvSpPr>
            <a:spLocks noChangeArrowheads="1"/>
          </p:cNvSpPr>
          <p:nvPr/>
        </p:nvSpPr>
        <p:spPr bwMode="auto">
          <a:xfrm>
            <a:off x="4572000" y="742950"/>
            <a:ext cx="4389438"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Benefits</a:t>
            </a:r>
            <a:endParaRPr lang="en-US" b="1" dirty="0">
              <a:solidFill>
                <a:srgbClr val="FFFFFF"/>
              </a:solidFill>
              <a:latin typeface="Arial"/>
              <a:cs typeface="Arial" charset="0"/>
            </a:endParaRPr>
          </a:p>
        </p:txBody>
      </p:sp>
      <p:sp>
        <p:nvSpPr>
          <p:cNvPr id="68" name="Title 1"/>
          <p:cNvSpPr>
            <a:spLocks noGrp="1"/>
          </p:cNvSpPr>
          <p:nvPr>
            <p:ph type="title"/>
          </p:nvPr>
        </p:nvSpPr>
        <p:spPr>
          <a:xfrm>
            <a:off x="269874" y="0"/>
            <a:ext cx="8874126" cy="740569"/>
          </a:xfrm>
        </p:spPr>
        <p:txBody>
          <a:bodyPr/>
          <a:lstStyle/>
          <a:p>
            <a:r>
              <a:rPr lang="en-US" sz="2400" dirty="0"/>
              <a:t>SN65HVD251 / SN</a:t>
            </a:r>
            <a:r>
              <a:rPr lang="en-US" sz="2400" u="sng" dirty="0"/>
              <a:t>5</a:t>
            </a:r>
            <a:r>
              <a:rPr lang="en-US" sz="2400" dirty="0"/>
              <a:t>5HVD251</a:t>
            </a:r>
            <a:r>
              <a:rPr lang="en-US" dirty="0" smtClean="0">
                <a:solidFill>
                  <a:srgbClr val="000000"/>
                </a:solidFill>
              </a:rPr>
              <a:t/>
            </a:r>
            <a:br>
              <a:rPr lang="en-US" dirty="0" smtClean="0">
                <a:solidFill>
                  <a:srgbClr val="000000"/>
                </a:solidFill>
              </a:rPr>
            </a:br>
            <a:r>
              <a:rPr lang="en-US" sz="1600" dirty="0" smtClean="0">
                <a:solidFill>
                  <a:srgbClr val="000000"/>
                </a:solidFill>
              </a:rPr>
              <a:t>5V High Speed CAN Transceiver</a:t>
            </a:r>
            <a:endParaRPr lang="en-US" sz="1600" dirty="0">
              <a:solidFill>
                <a:srgbClr val="000000"/>
              </a:solidFill>
            </a:endParaRPr>
          </a:p>
        </p:txBody>
      </p:sp>
      <p:sp>
        <p:nvSpPr>
          <p:cNvPr id="57" name="Rectangle 56"/>
          <p:cNvSpPr/>
          <p:nvPr/>
        </p:nvSpPr>
        <p:spPr>
          <a:xfrm>
            <a:off x="4572000" y="1000125"/>
            <a:ext cx="4389438" cy="1200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marL="228600" lvl="1" indent="-228600">
              <a:buFontTx/>
              <a:buChar char="•"/>
              <a:defRPr/>
            </a:pPr>
            <a:endParaRPr lang="en-US" sz="1200" dirty="0">
              <a:solidFill>
                <a:srgbClr val="000000"/>
              </a:solidFill>
              <a:cs typeface="Arial" pitchFamily="34" charset="0"/>
            </a:endParaRPr>
          </a:p>
          <a:p>
            <a:pPr marL="228600" lvl="1" indent="-228600">
              <a:lnSpc>
                <a:spcPct val="120000"/>
              </a:lnSpc>
              <a:buFontTx/>
              <a:buChar char="•"/>
              <a:defRPr/>
            </a:pPr>
            <a:r>
              <a:rPr lang="en-US" sz="1000" dirty="0">
                <a:solidFill>
                  <a:srgbClr val="000000"/>
                </a:solidFill>
                <a:cs typeface="Arial" pitchFamily="34" charset="0"/>
              </a:rPr>
              <a:t>Compliant with CAN physical layer standard</a:t>
            </a:r>
          </a:p>
          <a:p>
            <a:pPr marL="228600" lvl="1" indent="-228600">
              <a:lnSpc>
                <a:spcPct val="120000"/>
              </a:lnSpc>
              <a:buFontTx/>
              <a:buChar char="•"/>
              <a:defRPr/>
            </a:pPr>
            <a:r>
              <a:rPr lang="en-US" sz="1000" dirty="0">
                <a:solidFill>
                  <a:srgbClr val="000000"/>
                </a:solidFill>
                <a:cs typeface="Arial" pitchFamily="34" charset="0"/>
              </a:rPr>
              <a:t>High reliability in harsh environments</a:t>
            </a:r>
          </a:p>
          <a:p>
            <a:pPr marL="228600" lvl="1" indent="-228600">
              <a:lnSpc>
                <a:spcPct val="120000"/>
              </a:lnSpc>
              <a:buFontTx/>
              <a:buChar char="•"/>
              <a:defRPr/>
            </a:pPr>
            <a:r>
              <a:rPr lang="en-US" sz="1000" dirty="0">
                <a:solidFill>
                  <a:srgbClr val="000000"/>
                </a:solidFill>
                <a:cs typeface="Arial" pitchFamily="34" charset="0"/>
              </a:rPr>
              <a:t>Excellent for low power applications while still monitoring the bus</a:t>
            </a:r>
          </a:p>
          <a:p>
            <a:pPr marL="228600" lvl="1" indent="-228600">
              <a:lnSpc>
                <a:spcPct val="120000"/>
              </a:lnSpc>
              <a:buFontTx/>
              <a:buChar char="•"/>
              <a:defRPr/>
            </a:pPr>
            <a:r>
              <a:rPr lang="en-US" sz="1000" dirty="0">
                <a:solidFill>
                  <a:srgbClr val="000000"/>
                </a:solidFill>
                <a:cs typeface="Arial" pitchFamily="34" charset="0"/>
              </a:rPr>
              <a:t>Small package option available (&gt;40% PCB savings)</a:t>
            </a:r>
          </a:p>
          <a:p>
            <a:pPr marL="228600" lvl="1" indent="-228600">
              <a:lnSpc>
                <a:spcPct val="120000"/>
              </a:lnSpc>
              <a:buFontTx/>
              <a:buChar char="•"/>
              <a:defRPr/>
            </a:pPr>
            <a:r>
              <a:rPr lang="en-US" sz="1000" dirty="0">
                <a:solidFill>
                  <a:srgbClr val="000000"/>
                </a:solidFill>
                <a:cs typeface="Arial" pitchFamily="34" charset="0"/>
              </a:rPr>
              <a:t>Extended Temperature Range option available</a:t>
            </a:r>
          </a:p>
          <a:p>
            <a:pPr marL="228600" lvl="1" indent="-228600">
              <a:lnSpc>
                <a:spcPct val="120000"/>
              </a:lnSpc>
              <a:buFontTx/>
              <a:buChar char="•"/>
              <a:defRPr/>
            </a:pPr>
            <a:r>
              <a:rPr lang="en-US" sz="1000" dirty="0">
                <a:solidFill>
                  <a:srgbClr val="000000"/>
                </a:solidFill>
                <a:cs typeface="Arial" pitchFamily="34" charset="0"/>
              </a:rPr>
              <a:t>Footprint Replacement to PCA82C250 / 251 </a:t>
            </a:r>
          </a:p>
          <a:p>
            <a:pPr>
              <a:defRPr/>
            </a:pPr>
            <a:endParaRPr lang="en-US" sz="1400" b="1" dirty="0">
              <a:solidFill>
                <a:srgbClr val="000000"/>
              </a:solidFill>
            </a:endParaRPr>
          </a:p>
        </p:txBody>
      </p:sp>
      <p:sp>
        <p:nvSpPr>
          <p:cNvPr id="58" name="Rectangle 14"/>
          <p:cNvSpPr>
            <a:spLocks noChangeArrowheads="1"/>
          </p:cNvSpPr>
          <p:nvPr/>
        </p:nvSpPr>
        <p:spPr bwMode="auto">
          <a:xfrm>
            <a:off x="269875" y="3486150"/>
            <a:ext cx="4260850" cy="265509"/>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sz="1200" b="1" dirty="0">
                <a:solidFill>
                  <a:srgbClr val="FFFFFF"/>
                </a:solidFill>
                <a:latin typeface="Arial"/>
                <a:cs typeface="Arial" charset="0"/>
              </a:rPr>
              <a:t>Applications</a:t>
            </a:r>
          </a:p>
        </p:txBody>
      </p:sp>
    </p:spTree>
    <p:extLst>
      <p:ext uri="{BB962C8B-B14F-4D97-AF65-F5344CB8AC3E}">
        <p14:creationId xmlns:p14="http://schemas.microsoft.com/office/powerpoint/2010/main" val="184445239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145256"/>
            <a:ext cx="8458200" cy="610791"/>
          </a:xfrm>
        </p:spPr>
        <p:txBody>
          <a:bodyPr>
            <a:noAutofit/>
          </a:bodyPr>
          <a:lstStyle/>
          <a:p>
            <a:r>
              <a:rPr lang="en-US" sz="2400" dirty="0" smtClean="0"/>
              <a:t>HVD26x: Specified for CAN FD Loop Delay Symmetry (</a:t>
            </a:r>
            <a:r>
              <a:rPr lang="en-US" sz="2400" dirty="0" err="1" smtClean="0"/>
              <a:t>t</a:t>
            </a:r>
            <a:r>
              <a:rPr lang="en-US" sz="2400" baseline="-25000" dirty="0" err="1" smtClean="0"/>
              <a:t>REC</a:t>
            </a:r>
            <a:r>
              <a:rPr lang="en-US" sz="2400" dirty="0" smtClean="0"/>
              <a:t>)</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05261" y="2575249"/>
            <a:ext cx="3705559" cy="1997528"/>
          </a:xfrm>
        </p:spPr>
      </p:pic>
      <p:sp>
        <p:nvSpPr>
          <p:cNvPr id="5" name="TextBox 4"/>
          <p:cNvSpPr txBox="1"/>
          <p:nvPr/>
        </p:nvSpPr>
        <p:spPr>
          <a:xfrm>
            <a:off x="382556" y="3066432"/>
            <a:ext cx="4376057" cy="1446550"/>
          </a:xfrm>
          <a:prstGeom prst="rect">
            <a:avLst/>
          </a:prstGeom>
          <a:solidFill>
            <a:schemeClr val="bg1"/>
          </a:solidFill>
        </p:spPr>
        <p:txBody>
          <a:bodyPr wrap="square" rtlCol="0">
            <a:spAutoFit/>
          </a:bodyPr>
          <a:lstStyle/>
          <a:p>
            <a:pPr fontAlgn="auto">
              <a:spcBef>
                <a:spcPts val="0"/>
              </a:spcBef>
              <a:spcAft>
                <a:spcPts val="0"/>
              </a:spcAft>
            </a:pPr>
            <a:r>
              <a:rPr lang="en-US" sz="1200" u="sng" dirty="0" smtClean="0">
                <a:solidFill>
                  <a:srgbClr val="FF0000"/>
                </a:solidFill>
                <a:latin typeface="Arial"/>
              </a:rPr>
              <a:t>CAN FD Proposed Limits @ 2Mbps</a:t>
            </a:r>
            <a:r>
              <a:rPr lang="en-US" sz="1200" dirty="0" smtClean="0">
                <a:solidFill>
                  <a:srgbClr val="000000"/>
                </a:solidFill>
                <a:latin typeface="Arial"/>
              </a:rPr>
              <a:t>:  </a:t>
            </a:r>
          </a:p>
          <a:p>
            <a:pPr marL="171450" indent="-171450" fontAlgn="auto">
              <a:spcBef>
                <a:spcPts val="0"/>
              </a:spcBef>
              <a:spcAft>
                <a:spcPts val="0"/>
              </a:spcAft>
              <a:buFont typeface="Arial" panose="020B0604020202020204" pitchFamily="34" charset="0"/>
              <a:buChar char="•"/>
            </a:pPr>
            <a:r>
              <a:rPr lang="en-US" sz="1200" dirty="0" smtClean="0">
                <a:solidFill>
                  <a:srgbClr val="000000"/>
                </a:solidFill>
                <a:latin typeface="Arial"/>
              </a:rPr>
              <a:t>550ns &gt; </a:t>
            </a:r>
            <a:r>
              <a:rPr lang="en-US" sz="1200" dirty="0" err="1" smtClean="0">
                <a:solidFill>
                  <a:srgbClr val="000000"/>
                </a:solidFill>
                <a:latin typeface="Arial"/>
              </a:rPr>
              <a:t>t</a:t>
            </a:r>
            <a:r>
              <a:rPr lang="en-US" sz="1200" baseline="-25000" dirty="0" err="1" smtClean="0">
                <a:solidFill>
                  <a:srgbClr val="000000"/>
                </a:solidFill>
                <a:latin typeface="Arial"/>
              </a:rPr>
              <a:t>REC</a:t>
            </a:r>
            <a:r>
              <a:rPr lang="en-US" sz="1200" dirty="0" smtClean="0">
                <a:solidFill>
                  <a:srgbClr val="000000"/>
                </a:solidFill>
                <a:latin typeface="Arial"/>
              </a:rPr>
              <a:t> &gt; 400ns</a:t>
            </a:r>
          </a:p>
          <a:p>
            <a:pPr marL="171450" indent="-171450" fontAlgn="auto">
              <a:spcBef>
                <a:spcPts val="0"/>
              </a:spcBef>
              <a:spcAft>
                <a:spcPts val="0"/>
              </a:spcAft>
              <a:buFont typeface="Arial" panose="020B0604020202020204" pitchFamily="34" charset="0"/>
              <a:buChar char="•"/>
            </a:pPr>
            <a:r>
              <a:rPr lang="en-US" sz="1200" dirty="0" smtClean="0">
                <a:solidFill>
                  <a:srgbClr val="000000"/>
                </a:solidFill>
                <a:latin typeface="Arial"/>
              </a:rPr>
              <a:t>Bit time = 500ns</a:t>
            </a:r>
          </a:p>
          <a:p>
            <a:pPr marL="171450" indent="-171450" fontAlgn="auto">
              <a:spcBef>
                <a:spcPts val="0"/>
              </a:spcBef>
              <a:spcAft>
                <a:spcPts val="0"/>
              </a:spcAft>
              <a:buFont typeface="Arial" panose="020B0604020202020204" pitchFamily="34" charset="0"/>
              <a:buChar char="•"/>
            </a:pPr>
            <a:r>
              <a:rPr lang="en-US" sz="1200" dirty="0" smtClean="0">
                <a:solidFill>
                  <a:srgbClr val="000000"/>
                </a:solidFill>
                <a:latin typeface="Arial"/>
              </a:rPr>
              <a:t>Tested with 5 dominant bit times then 1 recessive bit time</a:t>
            </a:r>
          </a:p>
          <a:p>
            <a:pPr fontAlgn="auto">
              <a:spcBef>
                <a:spcPts val="0"/>
              </a:spcBef>
              <a:spcAft>
                <a:spcPts val="0"/>
              </a:spcAft>
            </a:pPr>
            <a:endParaRPr lang="en-US" sz="1200" dirty="0" smtClean="0">
              <a:solidFill>
                <a:srgbClr val="000000"/>
              </a:solidFill>
              <a:latin typeface="Arial"/>
            </a:endParaRPr>
          </a:p>
          <a:p>
            <a:pPr algn="ctr" fontAlgn="auto">
              <a:spcBef>
                <a:spcPts val="0"/>
              </a:spcBef>
              <a:spcAft>
                <a:spcPts val="0"/>
              </a:spcAft>
            </a:pPr>
            <a:r>
              <a:rPr lang="en-US" sz="1400" b="1" dirty="0" smtClean="0">
                <a:solidFill>
                  <a:srgbClr val="FF0000"/>
                </a:solidFill>
                <a:latin typeface="Arial"/>
              </a:rPr>
              <a:t>SN65HVD26x:  specified to meet these requirements of CAN FD 2Mbps</a:t>
            </a:r>
            <a:endParaRPr lang="en-US" sz="1400" b="1" dirty="0">
              <a:solidFill>
                <a:srgbClr val="FF0000"/>
              </a:solidFill>
              <a:latin typeface="Arial"/>
            </a:endParaRPr>
          </a:p>
        </p:txBody>
      </p:sp>
      <p:pic>
        <p:nvPicPr>
          <p:cNvPr id="60417" name="Picture 1"/>
          <p:cNvPicPr>
            <a:picLocks noChangeAspect="1" noChangeArrowheads="1"/>
          </p:cNvPicPr>
          <p:nvPr/>
        </p:nvPicPr>
        <p:blipFill>
          <a:blip r:embed="rId4" cstate="print"/>
          <a:srcRect/>
          <a:stretch>
            <a:fillRect/>
          </a:stretch>
        </p:blipFill>
        <p:spPr bwMode="auto">
          <a:xfrm>
            <a:off x="2049625" y="906158"/>
            <a:ext cx="5013961" cy="1569737"/>
          </a:xfrm>
          <a:prstGeom prst="rect">
            <a:avLst/>
          </a:prstGeom>
          <a:noFill/>
          <a:ln w="9525">
            <a:noFill/>
            <a:miter lim="800000"/>
            <a:headEnd/>
            <a:tailEnd/>
          </a:ln>
        </p:spPr>
      </p:pic>
      <p:sp>
        <p:nvSpPr>
          <p:cNvPr id="6" name="TextBox 5"/>
          <p:cNvSpPr txBox="1"/>
          <p:nvPr/>
        </p:nvSpPr>
        <p:spPr>
          <a:xfrm>
            <a:off x="373225" y="2708210"/>
            <a:ext cx="3236079" cy="307777"/>
          </a:xfrm>
          <a:prstGeom prst="rect">
            <a:avLst/>
          </a:prstGeom>
          <a:noFill/>
        </p:spPr>
        <p:txBody>
          <a:bodyPr wrap="none" rtlCol="0">
            <a:spAutoFit/>
          </a:bodyPr>
          <a:lstStyle/>
          <a:p>
            <a:pPr fontAlgn="auto">
              <a:spcBef>
                <a:spcPts val="0"/>
              </a:spcBef>
              <a:spcAft>
                <a:spcPts val="0"/>
              </a:spcAft>
            </a:pPr>
            <a:r>
              <a:rPr lang="en-US" sz="1400" dirty="0" smtClean="0">
                <a:solidFill>
                  <a:srgbClr val="000000"/>
                </a:solidFill>
                <a:latin typeface="Arial"/>
              </a:rPr>
              <a:t>Draft Standard:   Test Circuit and Spec</a:t>
            </a:r>
            <a:endParaRPr lang="en-US" sz="1400" dirty="0">
              <a:solidFill>
                <a:srgbClr val="000000"/>
              </a:solidFill>
              <a:latin typeface="Arial"/>
            </a:endParaRPr>
          </a:p>
        </p:txBody>
      </p:sp>
    </p:spTree>
    <p:extLst>
      <p:ext uri="{BB962C8B-B14F-4D97-AF65-F5344CB8AC3E}">
        <p14:creationId xmlns:p14="http://schemas.microsoft.com/office/powerpoint/2010/main" val="4183218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69875" y="1000123"/>
            <a:ext cx="4260850" cy="21368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normAutofit fontScale="77500" lnSpcReduction="20000"/>
          </a:bodyPr>
          <a:lstStyle/>
          <a:p>
            <a:pPr marL="171450" indent="-171450">
              <a:lnSpc>
                <a:spcPct val="120000"/>
              </a:lnSpc>
              <a:buFont typeface="Arial" pitchFamily="34" charset="0"/>
              <a:buChar char="•"/>
            </a:pPr>
            <a:r>
              <a:rPr lang="en-US" sz="1200" dirty="0" smtClean="0">
                <a:solidFill>
                  <a:srgbClr val="000000"/>
                </a:solidFill>
                <a:cs typeface="Arial" pitchFamily="34" charset="0"/>
              </a:rPr>
              <a:t>ISO 11898-2 and -5 Compliant </a:t>
            </a:r>
          </a:p>
          <a:p>
            <a:pPr marL="171450" indent="-171450">
              <a:lnSpc>
                <a:spcPct val="120000"/>
              </a:lnSpc>
              <a:buFont typeface="Arial" pitchFamily="34" charset="0"/>
              <a:buChar char="•"/>
            </a:pPr>
            <a:r>
              <a:rPr lang="en-US" sz="1200" dirty="0" smtClean="0">
                <a:solidFill>
                  <a:srgbClr val="000000"/>
                </a:solidFill>
                <a:cs typeface="Arial" pitchFamily="34" charset="0"/>
              </a:rPr>
              <a:t>Ultra-Low Power Standby Mode</a:t>
            </a:r>
            <a:r>
              <a:rPr lang="en-US" sz="1200" b="1" dirty="0" smtClean="0">
                <a:solidFill>
                  <a:srgbClr val="000000"/>
                </a:solidFill>
                <a:cs typeface="Arial" pitchFamily="34" charset="0"/>
              </a:rPr>
              <a:t> </a:t>
            </a:r>
          </a:p>
          <a:p>
            <a:pPr marL="628650" lvl="1" indent="-171450">
              <a:lnSpc>
                <a:spcPct val="120000"/>
              </a:lnSpc>
              <a:buFont typeface="Arial" pitchFamily="34" charset="0"/>
              <a:buChar char="•"/>
            </a:pPr>
            <a:r>
              <a:rPr lang="en-US" sz="1200" dirty="0">
                <a:solidFill>
                  <a:srgbClr val="000000"/>
                </a:solidFill>
                <a:cs typeface="Arial" pitchFamily="34" charset="0"/>
              </a:rPr>
              <a:t>R</a:t>
            </a:r>
            <a:r>
              <a:rPr lang="en-US" sz="1200" dirty="0" smtClean="0">
                <a:solidFill>
                  <a:srgbClr val="000000"/>
                </a:solidFill>
                <a:cs typeface="Arial" pitchFamily="34" charset="0"/>
              </a:rPr>
              <a:t>emote wake-up available (541)</a:t>
            </a:r>
          </a:p>
          <a:p>
            <a:pPr marL="628650" lvl="1" indent="-171450">
              <a:lnSpc>
                <a:spcPct val="120000"/>
              </a:lnSpc>
              <a:buFont typeface="Arial" pitchFamily="34" charset="0"/>
              <a:buChar char="•"/>
            </a:pPr>
            <a:r>
              <a:rPr lang="en-US" sz="1200" dirty="0" smtClean="0">
                <a:solidFill>
                  <a:srgbClr val="000000"/>
                </a:solidFill>
                <a:cs typeface="Arial" pitchFamily="34" charset="0"/>
              </a:rPr>
              <a:t>Only V</a:t>
            </a:r>
            <a:r>
              <a:rPr lang="en-US" sz="1200" baseline="-25000" dirty="0" smtClean="0">
                <a:solidFill>
                  <a:srgbClr val="000000"/>
                </a:solidFill>
                <a:cs typeface="Arial" pitchFamily="34" charset="0"/>
              </a:rPr>
              <a:t>IO</a:t>
            </a:r>
            <a:r>
              <a:rPr lang="en-US" sz="1200" dirty="0" smtClean="0">
                <a:solidFill>
                  <a:srgbClr val="000000"/>
                </a:solidFill>
                <a:cs typeface="Arial" pitchFamily="34" charset="0"/>
              </a:rPr>
              <a:t> Supply Needed in STB Mode (541)</a:t>
            </a:r>
          </a:p>
          <a:p>
            <a:pPr marL="171450" indent="-171450">
              <a:lnSpc>
                <a:spcPct val="120000"/>
              </a:lnSpc>
              <a:buFont typeface="Arial" pitchFamily="34" charset="0"/>
              <a:buChar char="•"/>
            </a:pPr>
            <a:r>
              <a:rPr lang="en-US" sz="1200" dirty="0" smtClean="0">
                <a:solidFill>
                  <a:srgbClr val="000000"/>
                </a:solidFill>
                <a:cs typeface="Arial" pitchFamily="34" charset="0"/>
              </a:rPr>
              <a:t>V</a:t>
            </a:r>
            <a:r>
              <a:rPr lang="en-US" sz="1200" baseline="-25000" dirty="0" smtClean="0">
                <a:solidFill>
                  <a:srgbClr val="000000"/>
                </a:solidFill>
                <a:cs typeface="Arial" pitchFamily="34" charset="0"/>
              </a:rPr>
              <a:t>IO</a:t>
            </a:r>
            <a:r>
              <a:rPr lang="en-US" sz="1200" dirty="0" smtClean="0">
                <a:solidFill>
                  <a:srgbClr val="000000"/>
                </a:solidFill>
                <a:cs typeface="Arial" pitchFamily="34" charset="0"/>
              </a:rPr>
              <a:t> Supply: </a:t>
            </a:r>
            <a:r>
              <a:rPr lang="en-US" sz="1200" dirty="0">
                <a:solidFill>
                  <a:srgbClr val="000000"/>
                </a:solidFill>
                <a:cs typeface="Arial" pitchFamily="34" charset="0"/>
              </a:rPr>
              <a:t>3 to 5.33V</a:t>
            </a:r>
          </a:p>
          <a:p>
            <a:pPr marL="171450" indent="-171450">
              <a:lnSpc>
                <a:spcPct val="120000"/>
              </a:lnSpc>
              <a:buFont typeface="Arial" pitchFamily="34" charset="0"/>
              <a:buChar char="•"/>
            </a:pPr>
            <a:r>
              <a:rPr lang="en-US" sz="1200" dirty="0">
                <a:solidFill>
                  <a:srgbClr val="000000"/>
                </a:solidFill>
              </a:rPr>
              <a:t>Ideal Passive – High impedance I/Os when unpowered</a:t>
            </a:r>
          </a:p>
          <a:p>
            <a:pPr marL="171450" lvl="1" indent="-171450">
              <a:lnSpc>
                <a:spcPct val="120000"/>
              </a:lnSpc>
              <a:buFont typeface="Arial" pitchFamily="34" charset="0"/>
              <a:buChar char="•"/>
            </a:pPr>
            <a:r>
              <a:rPr lang="en-US" sz="1200" dirty="0">
                <a:solidFill>
                  <a:srgbClr val="000000"/>
                </a:solidFill>
              </a:rPr>
              <a:t>Common-Mode Range: ±12V</a:t>
            </a:r>
            <a:endParaRPr lang="en-US" sz="1200" dirty="0" smtClean="0">
              <a:solidFill>
                <a:srgbClr val="000000"/>
              </a:solidFill>
              <a:cs typeface="Arial" pitchFamily="34" charset="0"/>
            </a:endParaRPr>
          </a:p>
          <a:p>
            <a:pPr marL="171450" indent="-171450">
              <a:lnSpc>
                <a:spcPct val="120000"/>
              </a:lnSpc>
              <a:buFont typeface="Arial" pitchFamily="34" charset="0"/>
              <a:buChar char="•"/>
            </a:pPr>
            <a:r>
              <a:rPr lang="en-US" sz="1200" dirty="0" smtClean="0">
                <a:solidFill>
                  <a:srgbClr val="000000"/>
                </a:solidFill>
                <a:cs typeface="Arial" pitchFamily="34" charset="0"/>
              </a:rPr>
              <a:t>Protection Features:</a:t>
            </a:r>
          </a:p>
          <a:p>
            <a:pPr marL="628650" lvl="1" indent="-171450">
              <a:lnSpc>
                <a:spcPct val="120000"/>
              </a:lnSpc>
              <a:buFont typeface="Arial" pitchFamily="34" charset="0"/>
              <a:buChar char="•"/>
            </a:pPr>
            <a:r>
              <a:rPr lang="en-US" sz="1200" dirty="0" smtClean="0">
                <a:solidFill>
                  <a:srgbClr val="000000"/>
                </a:solidFill>
                <a:cs typeface="Arial" pitchFamily="34" charset="0"/>
              </a:rPr>
              <a:t>-</a:t>
            </a:r>
            <a:r>
              <a:rPr lang="en-US" sz="1200" dirty="0">
                <a:solidFill>
                  <a:srgbClr val="000000"/>
                </a:solidFill>
                <a:cs typeface="Arial" pitchFamily="34" charset="0"/>
              </a:rPr>
              <a:t>27V to +40V Bus-Fault </a:t>
            </a:r>
            <a:r>
              <a:rPr lang="en-US" sz="1200" dirty="0" smtClean="0">
                <a:solidFill>
                  <a:srgbClr val="000000"/>
                </a:solidFill>
                <a:cs typeface="Arial" pitchFamily="34" charset="0"/>
              </a:rPr>
              <a:t>Protection</a:t>
            </a:r>
          </a:p>
          <a:p>
            <a:pPr marL="628650" lvl="1" indent="-171450">
              <a:lnSpc>
                <a:spcPct val="120000"/>
              </a:lnSpc>
              <a:buFont typeface="Arial" pitchFamily="34" charset="0"/>
              <a:buChar char="•"/>
            </a:pPr>
            <a:r>
              <a:rPr lang="en-US" sz="1200" dirty="0" smtClean="0">
                <a:solidFill>
                  <a:srgbClr val="000000"/>
                </a:solidFill>
                <a:cs typeface="Arial" pitchFamily="34" charset="0"/>
              </a:rPr>
              <a:t>±12kV </a:t>
            </a:r>
            <a:r>
              <a:rPr lang="en-US" sz="1200" dirty="0">
                <a:solidFill>
                  <a:srgbClr val="000000"/>
                </a:solidFill>
                <a:cs typeface="Arial" pitchFamily="34" charset="0"/>
              </a:rPr>
              <a:t>HBM ESD </a:t>
            </a:r>
            <a:r>
              <a:rPr lang="en-US" sz="1200" dirty="0" smtClean="0">
                <a:solidFill>
                  <a:srgbClr val="000000"/>
                </a:solidFill>
                <a:cs typeface="Arial" pitchFamily="34" charset="0"/>
              </a:rPr>
              <a:t>Protection</a:t>
            </a:r>
          </a:p>
          <a:p>
            <a:pPr marL="628650" lvl="1" indent="-171450">
              <a:lnSpc>
                <a:spcPct val="120000"/>
              </a:lnSpc>
              <a:buFont typeface="Arial" pitchFamily="34" charset="0"/>
              <a:buChar char="•"/>
            </a:pPr>
            <a:r>
              <a:rPr lang="en-US" sz="1200" dirty="0" smtClean="0">
                <a:solidFill>
                  <a:srgbClr val="000000"/>
                </a:solidFill>
                <a:cs typeface="Arial" pitchFamily="34" charset="0"/>
              </a:rPr>
              <a:t>Under-voltage Protection on both V</a:t>
            </a:r>
            <a:r>
              <a:rPr lang="en-US" sz="1200" baseline="-25000" dirty="0" smtClean="0">
                <a:solidFill>
                  <a:srgbClr val="000000"/>
                </a:solidFill>
                <a:cs typeface="Arial" pitchFamily="34" charset="0"/>
              </a:rPr>
              <a:t>CC</a:t>
            </a:r>
            <a:r>
              <a:rPr lang="en-US" sz="1200" dirty="0" smtClean="0">
                <a:solidFill>
                  <a:srgbClr val="000000"/>
                </a:solidFill>
                <a:cs typeface="Arial" pitchFamily="34" charset="0"/>
              </a:rPr>
              <a:t> and V</a:t>
            </a:r>
            <a:r>
              <a:rPr lang="en-US" sz="1200" baseline="-25000" dirty="0" smtClean="0">
                <a:solidFill>
                  <a:srgbClr val="000000"/>
                </a:solidFill>
                <a:cs typeface="Arial" pitchFamily="34" charset="0"/>
              </a:rPr>
              <a:t>IO</a:t>
            </a:r>
          </a:p>
          <a:p>
            <a:pPr marL="628650" lvl="1" indent="-171450">
              <a:lnSpc>
                <a:spcPct val="120000"/>
              </a:lnSpc>
              <a:buFont typeface="Arial" pitchFamily="34" charset="0"/>
              <a:buChar char="•"/>
            </a:pPr>
            <a:r>
              <a:rPr lang="en-US" sz="1200" dirty="0" smtClean="0">
                <a:solidFill>
                  <a:srgbClr val="000000"/>
                </a:solidFill>
                <a:cs typeface="Arial" pitchFamily="34" charset="0"/>
              </a:rPr>
              <a:t>Thermal shutdown protection</a:t>
            </a:r>
          </a:p>
          <a:p>
            <a:pPr marL="628650" lvl="1" indent="-171450">
              <a:lnSpc>
                <a:spcPct val="120000"/>
              </a:lnSpc>
              <a:buFont typeface="Arial" pitchFamily="34" charset="0"/>
              <a:buChar char="•"/>
            </a:pPr>
            <a:r>
              <a:rPr lang="en-US" sz="1200" dirty="0" smtClean="0">
                <a:solidFill>
                  <a:srgbClr val="000000"/>
                </a:solidFill>
                <a:cs typeface="Arial" pitchFamily="34" charset="0"/>
              </a:rPr>
              <a:t>TXD dominant state time-out</a:t>
            </a:r>
          </a:p>
          <a:p>
            <a:pPr marL="171450" indent="-171450">
              <a:lnSpc>
                <a:spcPct val="120000"/>
              </a:lnSpc>
              <a:buFont typeface="Arial" pitchFamily="34" charset="0"/>
              <a:buChar char="•"/>
            </a:pPr>
            <a:r>
              <a:rPr lang="en-US" sz="1200" dirty="0" smtClean="0">
                <a:solidFill>
                  <a:srgbClr val="000000"/>
                </a:solidFill>
                <a:cs typeface="Arial" pitchFamily="34" charset="0"/>
              </a:rPr>
              <a:t>Package</a:t>
            </a:r>
            <a:r>
              <a:rPr lang="en-US" altLang="zh-CN" sz="1200" dirty="0" smtClean="0">
                <a:solidFill>
                  <a:srgbClr val="000000"/>
                </a:solidFill>
                <a:cs typeface="Arial" pitchFamily="34" charset="0"/>
              </a:rPr>
              <a:t>: </a:t>
            </a:r>
            <a:r>
              <a:rPr lang="en-US" sz="1200" dirty="0" smtClean="0">
                <a:solidFill>
                  <a:srgbClr val="000000"/>
                </a:solidFill>
                <a:cs typeface="Arial" pitchFamily="34" charset="0"/>
              </a:rPr>
              <a:t>SOIC-8 (D) (5mm x 6mm)</a:t>
            </a:r>
          </a:p>
        </p:txBody>
      </p:sp>
      <p:sp>
        <p:nvSpPr>
          <p:cNvPr id="1031" name="Rectangle 14"/>
          <p:cNvSpPr>
            <a:spLocks noChangeArrowheads="1"/>
          </p:cNvSpPr>
          <p:nvPr/>
        </p:nvSpPr>
        <p:spPr bwMode="auto">
          <a:xfrm>
            <a:off x="269875" y="74295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pitchFamily="34" charset="0"/>
              </a:rPr>
              <a:t>Features</a:t>
            </a:r>
          </a:p>
        </p:txBody>
      </p:sp>
      <p:sp>
        <p:nvSpPr>
          <p:cNvPr id="1032" name="Rectangle 14"/>
          <p:cNvSpPr>
            <a:spLocks noChangeArrowheads="1"/>
          </p:cNvSpPr>
          <p:nvPr/>
        </p:nvSpPr>
        <p:spPr bwMode="auto">
          <a:xfrm>
            <a:off x="4572000" y="742950"/>
            <a:ext cx="4389438"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pitchFamily="34" charset="0"/>
              </a:rPr>
              <a:t>Benefits</a:t>
            </a:r>
          </a:p>
        </p:txBody>
      </p:sp>
      <p:sp>
        <p:nvSpPr>
          <p:cNvPr id="1033" name="Title 1"/>
          <p:cNvSpPr>
            <a:spLocks noGrp="1"/>
          </p:cNvSpPr>
          <p:nvPr>
            <p:ph type="title"/>
          </p:nvPr>
        </p:nvSpPr>
        <p:spPr>
          <a:xfrm>
            <a:off x="231775" y="117769"/>
            <a:ext cx="8458200" cy="610791"/>
          </a:xfrm>
        </p:spPr>
        <p:txBody>
          <a:bodyPr/>
          <a:lstStyle/>
          <a:p>
            <a:pPr eaLnBrk="1" hangingPunct="1"/>
            <a:r>
              <a:rPr lang="en-US" sz="2400" dirty="0" smtClean="0"/>
              <a:t>SN65HVDA540/541 </a:t>
            </a:r>
            <a:r>
              <a:rPr lang="en-US" dirty="0" smtClean="0">
                <a:solidFill>
                  <a:srgbClr val="000000"/>
                </a:solidFill>
              </a:rPr>
              <a:t/>
            </a:r>
            <a:br>
              <a:rPr lang="en-US" dirty="0" smtClean="0">
                <a:solidFill>
                  <a:srgbClr val="000000"/>
                </a:solidFill>
              </a:rPr>
            </a:br>
            <a:r>
              <a:rPr lang="en-US" sz="1600" dirty="0" smtClean="0">
                <a:solidFill>
                  <a:srgbClr val="000000"/>
                </a:solidFill>
              </a:rPr>
              <a:t>CAN XCVRs with Remote Bus Wake-Up</a:t>
            </a:r>
            <a:endParaRPr lang="en-US" sz="1600" dirty="0" smtClean="0">
              <a:solidFill>
                <a:schemeClr val="tx1"/>
              </a:solidFill>
            </a:endParaRPr>
          </a:p>
        </p:txBody>
      </p:sp>
      <p:grpSp>
        <p:nvGrpSpPr>
          <p:cNvPr id="5" name="Group 4"/>
          <p:cNvGrpSpPr/>
          <p:nvPr/>
        </p:nvGrpSpPr>
        <p:grpSpPr>
          <a:xfrm>
            <a:off x="5551219" y="2643235"/>
            <a:ext cx="2373581" cy="1528715"/>
            <a:chOff x="4365266" y="4012537"/>
            <a:chExt cx="2373581" cy="2038287"/>
          </a:xfrm>
        </p:grpSpPr>
        <p:sp>
          <p:nvSpPr>
            <p:cNvPr id="161" name="Rectangle 49"/>
            <p:cNvSpPr>
              <a:spLocks noChangeArrowheads="1"/>
            </p:cNvSpPr>
            <p:nvPr/>
          </p:nvSpPr>
          <p:spPr bwMode="auto">
            <a:xfrm>
              <a:off x="5063855" y="4112141"/>
              <a:ext cx="1051560" cy="1828800"/>
            </a:xfrm>
            <a:prstGeom prst="rect">
              <a:avLst/>
            </a:prstGeom>
            <a:solidFill>
              <a:srgbClr val="F8F8F8"/>
            </a:solidFill>
            <a:ln w="19050">
              <a:solidFill>
                <a:schemeClr val="tx1"/>
              </a:solidFill>
              <a:miter lim="800000"/>
              <a:headEnd/>
              <a:tailEnd/>
            </a:ln>
          </p:spPr>
          <p:txBody>
            <a:bodyPr wrap="none" anchor="ctr"/>
            <a:lstStyle/>
            <a:p>
              <a:pPr algn="ctr"/>
              <a:endParaRPr lang="en-US" sz="1200">
                <a:solidFill>
                  <a:srgbClr val="FFFF99"/>
                </a:solidFill>
                <a:latin typeface="Times New Roman" pitchFamily="18" charset="0"/>
                <a:cs typeface="Arial" pitchFamily="34" charset="0"/>
              </a:endParaRPr>
            </a:p>
          </p:txBody>
        </p:sp>
        <p:sp>
          <p:nvSpPr>
            <p:cNvPr id="162" name="Line 50"/>
            <p:cNvSpPr>
              <a:spLocks noChangeAspect="1" noChangeShapeType="1"/>
            </p:cNvSpPr>
            <p:nvPr/>
          </p:nvSpPr>
          <p:spPr bwMode="auto">
            <a:xfrm>
              <a:off x="5495655" y="4410591"/>
              <a:ext cx="0" cy="500063"/>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63" name="Text Box 51"/>
            <p:cNvSpPr txBox="1">
              <a:spLocks noChangeArrowheads="1"/>
            </p:cNvSpPr>
            <p:nvPr/>
          </p:nvSpPr>
          <p:spPr bwMode="auto">
            <a:xfrm>
              <a:off x="6296418" y="4012537"/>
              <a:ext cx="442429" cy="2021923"/>
            </a:xfrm>
            <a:prstGeom prst="rect">
              <a:avLst/>
            </a:prstGeom>
            <a:noFill/>
            <a:ln w="28575">
              <a:noFill/>
              <a:miter lim="800000"/>
              <a:headEnd/>
              <a:tailEnd/>
            </a:ln>
          </p:spPr>
          <p:txBody>
            <a:bodyPr wrap="none" lIns="0" tIns="46800" rIns="0" bIns="46800" anchor="ctr">
              <a:spAutoFit/>
            </a:bodyPr>
            <a:lstStyle/>
            <a:p>
              <a:pPr eaLnBrk="0" hangingPunct="0">
                <a:lnSpc>
                  <a:spcPct val="110000"/>
                </a:lnSpc>
              </a:pPr>
              <a:r>
                <a:rPr lang="en-US" sz="1200" b="1" dirty="0">
                  <a:solidFill>
                    <a:srgbClr val="000000"/>
                  </a:solidFill>
                  <a:latin typeface="Arial"/>
                  <a:cs typeface="Arial" pitchFamily="34" charset="0"/>
                </a:rPr>
                <a:t>STB</a:t>
              </a:r>
            </a:p>
            <a:p>
              <a:pPr eaLnBrk="0" hangingPunct="0">
                <a:lnSpc>
                  <a:spcPct val="110000"/>
                </a:lnSpc>
              </a:pPr>
              <a:endParaRPr lang="en-US" sz="1200" b="1" dirty="0">
                <a:solidFill>
                  <a:srgbClr val="000000"/>
                </a:solidFill>
                <a:latin typeface="Arial"/>
                <a:cs typeface="Arial" pitchFamily="34" charset="0"/>
              </a:endParaRPr>
            </a:p>
            <a:p>
              <a:pPr eaLnBrk="0" hangingPunct="0">
                <a:lnSpc>
                  <a:spcPct val="110000"/>
                </a:lnSpc>
              </a:pPr>
              <a:r>
                <a:rPr lang="en-US" sz="1200" b="1" dirty="0">
                  <a:solidFill>
                    <a:srgbClr val="000000"/>
                  </a:solidFill>
                  <a:latin typeface="Arial"/>
                  <a:cs typeface="Arial" pitchFamily="34" charset="0"/>
                </a:rPr>
                <a:t>CANH</a:t>
              </a:r>
            </a:p>
            <a:p>
              <a:pPr eaLnBrk="0" hangingPunct="0">
                <a:lnSpc>
                  <a:spcPct val="110000"/>
                </a:lnSpc>
              </a:pPr>
              <a:endParaRPr lang="en-US" sz="1200" b="1" dirty="0">
                <a:solidFill>
                  <a:srgbClr val="000000"/>
                </a:solidFill>
                <a:latin typeface="Arial"/>
                <a:cs typeface="Arial" pitchFamily="34" charset="0"/>
              </a:endParaRPr>
            </a:p>
            <a:p>
              <a:pPr eaLnBrk="0" hangingPunct="0">
                <a:lnSpc>
                  <a:spcPct val="110000"/>
                </a:lnSpc>
              </a:pPr>
              <a:r>
                <a:rPr lang="en-US" sz="1200" b="1" dirty="0">
                  <a:solidFill>
                    <a:srgbClr val="000000"/>
                  </a:solidFill>
                  <a:latin typeface="Arial"/>
                  <a:cs typeface="Arial" pitchFamily="34" charset="0"/>
                </a:rPr>
                <a:t>CANL</a:t>
              </a:r>
            </a:p>
            <a:p>
              <a:pPr eaLnBrk="0" hangingPunct="0">
                <a:lnSpc>
                  <a:spcPct val="110000"/>
                </a:lnSpc>
              </a:pPr>
              <a:endParaRPr lang="en-US" sz="1200" b="1" dirty="0">
                <a:solidFill>
                  <a:srgbClr val="000000"/>
                </a:solidFill>
                <a:latin typeface="Arial"/>
                <a:cs typeface="Arial" pitchFamily="34" charset="0"/>
              </a:endParaRPr>
            </a:p>
            <a:p>
              <a:pPr eaLnBrk="0" hangingPunct="0">
                <a:lnSpc>
                  <a:spcPct val="110000"/>
                </a:lnSpc>
              </a:pPr>
              <a:r>
                <a:rPr lang="en-US" sz="1200" b="1" dirty="0" smtClean="0">
                  <a:solidFill>
                    <a:srgbClr val="000000"/>
                  </a:solidFill>
                  <a:latin typeface="Arial"/>
                  <a:cs typeface="Arial" pitchFamily="34" charset="0"/>
                </a:rPr>
                <a:t>V</a:t>
              </a:r>
              <a:r>
                <a:rPr lang="en-US" sz="1200" b="1" baseline="-25000" dirty="0" smtClean="0">
                  <a:solidFill>
                    <a:srgbClr val="000000"/>
                  </a:solidFill>
                  <a:latin typeface="Arial"/>
                  <a:cs typeface="Arial" pitchFamily="34" charset="0"/>
                </a:rPr>
                <a:t>IO</a:t>
              </a:r>
              <a:endParaRPr lang="en-US" sz="1200" b="1" baseline="-25000" dirty="0">
                <a:solidFill>
                  <a:srgbClr val="000000"/>
                </a:solidFill>
                <a:latin typeface="Arial"/>
                <a:cs typeface="Arial" pitchFamily="34" charset="0"/>
              </a:endParaRPr>
            </a:p>
          </p:txBody>
        </p:sp>
        <p:sp>
          <p:nvSpPr>
            <p:cNvPr id="164" name="Arc 52"/>
            <p:cNvSpPr>
              <a:spLocks noChangeAspect="1"/>
            </p:cNvSpPr>
            <p:nvPr/>
          </p:nvSpPr>
          <p:spPr bwMode="auto">
            <a:xfrm>
              <a:off x="5494068" y="4131191"/>
              <a:ext cx="119062" cy="106363"/>
            </a:xfrm>
            <a:custGeom>
              <a:avLst/>
              <a:gdLst>
                <a:gd name="T0" fmla="*/ 119062 w 21600"/>
                <a:gd name="T1" fmla="*/ 106363 h 21600"/>
                <a:gd name="T2" fmla="*/ 0 w 21600"/>
                <a:gd name="T3" fmla="*/ 0 h 21600"/>
                <a:gd name="T4" fmla="*/ 11906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65" name="Arc 53"/>
            <p:cNvSpPr>
              <a:spLocks noChangeAspect="1"/>
            </p:cNvSpPr>
            <p:nvPr/>
          </p:nvSpPr>
          <p:spPr bwMode="auto">
            <a:xfrm>
              <a:off x="5608368" y="4131191"/>
              <a:ext cx="122237" cy="106363"/>
            </a:xfrm>
            <a:custGeom>
              <a:avLst/>
              <a:gdLst>
                <a:gd name="T0" fmla="*/ 122237 w 21778"/>
                <a:gd name="T1" fmla="*/ 0 h 21600"/>
                <a:gd name="T2" fmla="*/ 0 w 21778"/>
                <a:gd name="T3" fmla="*/ 106358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67" name="Rectangle 55"/>
            <p:cNvSpPr>
              <a:spLocks noChangeAspect="1" noChangeArrowheads="1"/>
            </p:cNvSpPr>
            <p:nvPr/>
          </p:nvSpPr>
          <p:spPr bwMode="auto">
            <a:xfrm flipV="1">
              <a:off x="6125893" y="4345504"/>
              <a:ext cx="142875" cy="158750"/>
            </a:xfrm>
            <a:prstGeom prst="rect">
              <a:avLst/>
            </a:prstGeom>
            <a:noFill/>
            <a:ln w="19050">
              <a:solidFill>
                <a:schemeClr val="tx1"/>
              </a:solidFill>
              <a:miter lim="800000"/>
              <a:headEnd/>
              <a:tailEnd/>
            </a:ln>
          </p:spPr>
          <p:txBody>
            <a:bodyPr wrap="none" anchor="ctr"/>
            <a:lstStyle/>
            <a:p>
              <a:endParaRPr lang="en-US" sz="1600">
                <a:solidFill>
                  <a:srgbClr val="000000"/>
                </a:solidFill>
                <a:latin typeface="Arial"/>
                <a:cs typeface="Arial" pitchFamily="34" charset="0"/>
              </a:endParaRPr>
            </a:p>
          </p:txBody>
        </p:sp>
        <p:sp>
          <p:nvSpPr>
            <p:cNvPr id="168" name="Rectangle 56"/>
            <p:cNvSpPr>
              <a:spLocks noChangeAspect="1" noChangeArrowheads="1"/>
            </p:cNvSpPr>
            <p:nvPr/>
          </p:nvSpPr>
          <p:spPr bwMode="auto">
            <a:xfrm flipV="1">
              <a:off x="6125893" y="4743966"/>
              <a:ext cx="142875" cy="158750"/>
            </a:xfrm>
            <a:prstGeom prst="rect">
              <a:avLst/>
            </a:prstGeom>
            <a:noFill/>
            <a:ln w="19050">
              <a:solidFill>
                <a:schemeClr val="tx1"/>
              </a:solidFill>
              <a:miter lim="800000"/>
              <a:headEnd/>
              <a:tailEnd/>
            </a:ln>
          </p:spPr>
          <p:txBody>
            <a:bodyPr wrap="none" anchor="ctr"/>
            <a:lstStyle/>
            <a:p>
              <a:endParaRPr lang="en-US" sz="1600">
                <a:solidFill>
                  <a:srgbClr val="000000"/>
                </a:solidFill>
                <a:latin typeface="Arial"/>
                <a:cs typeface="Arial" pitchFamily="34" charset="0"/>
              </a:endParaRPr>
            </a:p>
          </p:txBody>
        </p:sp>
        <p:sp>
          <p:nvSpPr>
            <p:cNvPr id="169" name="Rectangle 57"/>
            <p:cNvSpPr>
              <a:spLocks noChangeAspect="1" noChangeArrowheads="1"/>
            </p:cNvSpPr>
            <p:nvPr/>
          </p:nvSpPr>
          <p:spPr bwMode="auto">
            <a:xfrm flipV="1">
              <a:off x="6125893" y="5134491"/>
              <a:ext cx="142875" cy="157163"/>
            </a:xfrm>
            <a:prstGeom prst="rect">
              <a:avLst/>
            </a:prstGeom>
            <a:noFill/>
            <a:ln w="19050">
              <a:solidFill>
                <a:schemeClr val="tx1"/>
              </a:solidFill>
              <a:miter lim="800000"/>
              <a:headEnd/>
              <a:tailEnd/>
            </a:ln>
          </p:spPr>
          <p:txBody>
            <a:bodyPr wrap="none" anchor="ctr"/>
            <a:lstStyle/>
            <a:p>
              <a:endParaRPr lang="en-US" sz="1600">
                <a:solidFill>
                  <a:srgbClr val="000000"/>
                </a:solidFill>
                <a:latin typeface="Arial"/>
                <a:cs typeface="Arial" pitchFamily="34" charset="0"/>
              </a:endParaRPr>
            </a:p>
          </p:txBody>
        </p:sp>
        <p:sp>
          <p:nvSpPr>
            <p:cNvPr id="170" name="Rectangle 58"/>
            <p:cNvSpPr>
              <a:spLocks noChangeAspect="1" noChangeArrowheads="1"/>
            </p:cNvSpPr>
            <p:nvPr/>
          </p:nvSpPr>
          <p:spPr bwMode="auto">
            <a:xfrm flipV="1">
              <a:off x="6125893" y="5542479"/>
              <a:ext cx="142875" cy="157162"/>
            </a:xfrm>
            <a:prstGeom prst="rect">
              <a:avLst/>
            </a:prstGeom>
            <a:noFill/>
            <a:ln w="19050">
              <a:solidFill>
                <a:schemeClr val="tx1"/>
              </a:solidFill>
              <a:miter lim="800000"/>
              <a:headEnd/>
              <a:tailEnd/>
            </a:ln>
          </p:spPr>
          <p:txBody>
            <a:bodyPr wrap="none" anchor="ctr"/>
            <a:lstStyle/>
            <a:p>
              <a:endParaRPr lang="en-US" sz="1600">
                <a:solidFill>
                  <a:srgbClr val="000000"/>
                </a:solidFill>
                <a:latin typeface="Arial"/>
                <a:cs typeface="Arial" pitchFamily="34" charset="0"/>
              </a:endParaRPr>
            </a:p>
          </p:txBody>
        </p:sp>
        <p:sp>
          <p:nvSpPr>
            <p:cNvPr id="171" name="Line 59"/>
            <p:cNvSpPr>
              <a:spLocks noChangeAspect="1" noChangeShapeType="1"/>
            </p:cNvSpPr>
            <p:nvPr/>
          </p:nvSpPr>
          <p:spPr bwMode="auto">
            <a:xfrm flipH="1">
              <a:off x="5671868" y="4685229"/>
              <a:ext cx="74612"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72" name="Line 60"/>
            <p:cNvSpPr>
              <a:spLocks noChangeAspect="1" noChangeShapeType="1"/>
            </p:cNvSpPr>
            <p:nvPr/>
          </p:nvSpPr>
          <p:spPr bwMode="auto">
            <a:xfrm flipH="1">
              <a:off x="5224193" y="4602679"/>
              <a:ext cx="80962"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73" name="Line 61"/>
            <p:cNvSpPr>
              <a:spLocks noChangeAspect="1" noChangeShapeType="1"/>
            </p:cNvSpPr>
            <p:nvPr/>
          </p:nvSpPr>
          <p:spPr bwMode="auto">
            <a:xfrm flipH="1">
              <a:off x="5597255" y="4520129"/>
              <a:ext cx="222250"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74" name="AutoShape 62"/>
            <p:cNvSpPr>
              <a:spLocks noChangeAspect="1" noChangeArrowheads="1"/>
            </p:cNvSpPr>
            <p:nvPr/>
          </p:nvSpPr>
          <p:spPr bwMode="auto">
            <a:xfrm rot="5400000" flipH="1">
              <a:off x="5266261" y="4465360"/>
              <a:ext cx="401638" cy="260350"/>
            </a:xfrm>
            <a:prstGeom prst="triangle">
              <a:avLst>
                <a:gd name="adj" fmla="val 49995"/>
              </a:avLst>
            </a:prstGeom>
            <a:solidFill>
              <a:srgbClr val="EAEAEA"/>
            </a:solidFill>
            <a:ln w="12700">
              <a:solidFill>
                <a:schemeClr val="tx1"/>
              </a:solidFill>
              <a:miter lim="800000"/>
              <a:headEnd/>
              <a:tailEnd/>
            </a:ln>
          </p:spPr>
          <p:txBody>
            <a:bodyPr wrap="none" anchor="ctr"/>
            <a:lstStyle/>
            <a:p>
              <a:endParaRPr lang="en-US">
                <a:solidFill>
                  <a:srgbClr val="000000"/>
                </a:solidFill>
                <a:latin typeface="Arial"/>
                <a:cs typeface="Arial" pitchFamily="34" charset="0"/>
              </a:endParaRPr>
            </a:p>
          </p:txBody>
        </p:sp>
        <p:sp>
          <p:nvSpPr>
            <p:cNvPr id="175" name="Oval 63"/>
            <p:cNvSpPr>
              <a:spLocks noChangeAspect="1" noChangeArrowheads="1"/>
            </p:cNvSpPr>
            <p:nvPr/>
          </p:nvSpPr>
          <p:spPr bwMode="auto">
            <a:xfrm>
              <a:off x="5597255" y="4642366"/>
              <a:ext cx="74613" cy="84138"/>
            </a:xfrm>
            <a:prstGeom prst="ellipse">
              <a:avLst/>
            </a:prstGeom>
            <a:solidFill>
              <a:srgbClr val="EAEAEA"/>
            </a:solidFill>
            <a:ln w="12700">
              <a:solidFill>
                <a:schemeClr val="tx1"/>
              </a:solidFill>
              <a:round/>
              <a:headEnd/>
              <a:tailEnd/>
            </a:ln>
          </p:spPr>
          <p:txBody>
            <a:bodyPr wrap="none" anchor="ctr"/>
            <a:lstStyle/>
            <a:p>
              <a:endParaRPr lang="en-US">
                <a:solidFill>
                  <a:srgbClr val="000000"/>
                </a:solidFill>
                <a:latin typeface="Arial"/>
                <a:cs typeface="Arial" pitchFamily="34" charset="0"/>
              </a:endParaRPr>
            </a:p>
          </p:txBody>
        </p:sp>
        <p:sp>
          <p:nvSpPr>
            <p:cNvPr id="176" name="Line 64"/>
            <p:cNvSpPr>
              <a:spLocks noChangeAspect="1" noChangeShapeType="1"/>
            </p:cNvSpPr>
            <p:nvPr/>
          </p:nvSpPr>
          <p:spPr bwMode="auto">
            <a:xfrm flipH="1">
              <a:off x="5206730" y="5045591"/>
              <a:ext cx="92075"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77" name="Line 65"/>
            <p:cNvSpPr>
              <a:spLocks noChangeAspect="1" noChangeShapeType="1"/>
            </p:cNvSpPr>
            <p:nvPr/>
          </p:nvSpPr>
          <p:spPr bwMode="auto">
            <a:xfrm flipH="1">
              <a:off x="5560743" y="4951929"/>
              <a:ext cx="368300"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78" name="AutoShape 66"/>
            <p:cNvSpPr>
              <a:spLocks noChangeAspect="1" noChangeArrowheads="1"/>
            </p:cNvSpPr>
            <p:nvPr/>
          </p:nvSpPr>
          <p:spPr bwMode="auto">
            <a:xfrm rot="16190442" flipH="1">
              <a:off x="5240068" y="4897953"/>
              <a:ext cx="412750"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endParaRPr lang="en-US" sz="1000" b="1">
                <a:solidFill>
                  <a:srgbClr val="000000"/>
                </a:solidFill>
                <a:latin typeface="Arial"/>
                <a:cs typeface="Arial" pitchFamily="34" charset="0"/>
              </a:endParaRPr>
            </a:p>
          </p:txBody>
        </p:sp>
        <p:sp>
          <p:nvSpPr>
            <p:cNvPr id="179" name="Oval 67"/>
            <p:cNvSpPr>
              <a:spLocks noChangeAspect="1" noChangeArrowheads="1"/>
            </p:cNvSpPr>
            <p:nvPr/>
          </p:nvSpPr>
          <p:spPr bwMode="auto">
            <a:xfrm>
              <a:off x="5597255" y="5123379"/>
              <a:ext cx="74613" cy="82550"/>
            </a:xfrm>
            <a:prstGeom prst="ellipse">
              <a:avLst/>
            </a:prstGeom>
            <a:solidFill>
              <a:srgbClr val="EAEAEA"/>
            </a:solidFill>
            <a:ln w="12700">
              <a:solidFill>
                <a:schemeClr val="tx1"/>
              </a:solidFill>
              <a:round/>
              <a:headEnd/>
              <a:tailEnd/>
            </a:ln>
          </p:spPr>
          <p:txBody>
            <a:bodyPr wrap="none" anchor="ctr"/>
            <a:lstStyle/>
            <a:p>
              <a:endParaRPr lang="en-US">
                <a:solidFill>
                  <a:srgbClr val="000000"/>
                </a:solidFill>
                <a:latin typeface="Arial"/>
                <a:cs typeface="Arial" pitchFamily="34" charset="0"/>
              </a:endParaRPr>
            </a:p>
          </p:txBody>
        </p:sp>
        <p:sp>
          <p:nvSpPr>
            <p:cNvPr id="180" name="Line 68"/>
            <p:cNvSpPr>
              <a:spLocks noChangeAspect="1" noChangeShapeType="1"/>
            </p:cNvSpPr>
            <p:nvPr/>
          </p:nvSpPr>
          <p:spPr bwMode="auto">
            <a:xfrm flipH="1">
              <a:off x="5494068" y="4409004"/>
              <a:ext cx="439737"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81" name="Line 69"/>
            <p:cNvSpPr>
              <a:spLocks noChangeAspect="1" noChangeShapeType="1"/>
            </p:cNvSpPr>
            <p:nvPr/>
          </p:nvSpPr>
          <p:spPr bwMode="auto">
            <a:xfrm>
              <a:off x="5128943" y="5618679"/>
              <a:ext cx="77787"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82" name="Line 70"/>
            <p:cNvSpPr>
              <a:spLocks noChangeAspect="1" noChangeShapeType="1"/>
            </p:cNvSpPr>
            <p:nvPr/>
          </p:nvSpPr>
          <p:spPr bwMode="auto">
            <a:xfrm>
              <a:off x="5597255" y="4470916"/>
              <a:ext cx="0" cy="280988"/>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83" name="Line 71"/>
            <p:cNvSpPr>
              <a:spLocks noChangeAspect="1" noChangeShapeType="1"/>
            </p:cNvSpPr>
            <p:nvPr/>
          </p:nvSpPr>
          <p:spPr bwMode="auto">
            <a:xfrm flipV="1">
              <a:off x="5741718" y="4680466"/>
              <a:ext cx="0" cy="95250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84" name="Line 72"/>
            <p:cNvSpPr>
              <a:spLocks noChangeAspect="1" noChangeShapeType="1"/>
            </p:cNvSpPr>
            <p:nvPr/>
          </p:nvSpPr>
          <p:spPr bwMode="auto">
            <a:xfrm flipV="1">
              <a:off x="5205143" y="5037654"/>
              <a:ext cx="0" cy="581025"/>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87" name="Line 75"/>
            <p:cNvSpPr>
              <a:spLocks noChangeAspect="1" noChangeShapeType="1"/>
            </p:cNvSpPr>
            <p:nvPr/>
          </p:nvSpPr>
          <p:spPr bwMode="auto">
            <a:xfrm flipV="1">
              <a:off x="5222605" y="4386779"/>
              <a:ext cx="0" cy="219075"/>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88" name="Line 76"/>
            <p:cNvSpPr>
              <a:spLocks noChangeAspect="1" noChangeShapeType="1"/>
            </p:cNvSpPr>
            <p:nvPr/>
          </p:nvSpPr>
          <p:spPr bwMode="auto">
            <a:xfrm>
              <a:off x="5128943" y="4391541"/>
              <a:ext cx="95250"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89" name="Line 77"/>
            <p:cNvSpPr>
              <a:spLocks noChangeAspect="1" noChangeShapeType="1"/>
            </p:cNvSpPr>
            <p:nvPr/>
          </p:nvSpPr>
          <p:spPr bwMode="auto">
            <a:xfrm flipV="1">
              <a:off x="5816330" y="4513779"/>
              <a:ext cx="0" cy="92710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90" name="Line 78"/>
            <p:cNvSpPr>
              <a:spLocks noChangeAspect="1" noChangeShapeType="1"/>
            </p:cNvSpPr>
            <p:nvPr/>
          </p:nvSpPr>
          <p:spPr bwMode="auto">
            <a:xfrm flipH="1">
              <a:off x="5676630" y="5166241"/>
              <a:ext cx="266700"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191" name="Rectangle 79"/>
            <p:cNvSpPr>
              <a:spLocks noChangeAspect="1" noChangeArrowheads="1"/>
            </p:cNvSpPr>
            <p:nvPr/>
          </p:nvSpPr>
          <p:spPr bwMode="auto">
            <a:xfrm flipV="1">
              <a:off x="4927793" y="4350266"/>
              <a:ext cx="142875" cy="158750"/>
            </a:xfrm>
            <a:prstGeom prst="rect">
              <a:avLst/>
            </a:prstGeom>
            <a:noFill/>
            <a:ln w="19050">
              <a:solidFill>
                <a:schemeClr val="tx1"/>
              </a:solidFill>
              <a:miter lim="800000"/>
              <a:headEnd/>
              <a:tailEnd/>
            </a:ln>
          </p:spPr>
          <p:txBody>
            <a:bodyPr wrap="none" anchor="ctr"/>
            <a:lstStyle/>
            <a:p>
              <a:endParaRPr lang="en-US" sz="2000">
                <a:solidFill>
                  <a:srgbClr val="000000"/>
                </a:solidFill>
                <a:latin typeface="Arial"/>
                <a:cs typeface="Arial" pitchFamily="34" charset="0"/>
              </a:endParaRPr>
            </a:p>
          </p:txBody>
        </p:sp>
        <p:sp>
          <p:nvSpPr>
            <p:cNvPr id="192" name="Rectangle 80"/>
            <p:cNvSpPr>
              <a:spLocks noChangeAspect="1" noChangeArrowheads="1"/>
            </p:cNvSpPr>
            <p:nvPr/>
          </p:nvSpPr>
          <p:spPr bwMode="auto">
            <a:xfrm flipV="1">
              <a:off x="4927793" y="4748729"/>
              <a:ext cx="142875" cy="158750"/>
            </a:xfrm>
            <a:prstGeom prst="rect">
              <a:avLst/>
            </a:prstGeom>
            <a:noFill/>
            <a:ln w="19050">
              <a:solidFill>
                <a:schemeClr val="tx1"/>
              </a:solidFill>
              <a:miter lim="800000"/>
              <a:headEnd/>
              <a:tailEnd/>
            </a:ln>
          </p:spPr>
          <p:txBody>
            <a:bodyPr wrap="none" anchor="ctr"/>
            <a:lstStyle/>
            <a:p>
              <a:endParaRPr lang="en-US" sz="2000">
                <a:solidFill>
                  <a:srgbClr val="000000"/>
                </a:solidFill>
                <a:latin typeface="Arial"/>
                <a:cs typeface="Arial" pitchFamily="34" charset="0"/>
              </a:endParaRPr>
            </a:p>
          </p:txBody>
        </p:sp>
        <p:sp>
          <p:nvSpPr>
            <p:cNvPr id="193" name="Rectangle 81"/>
            <p:cNvSpPr>
              <a:spLocks noChangeAspect="1" noChangeArrowheads="1"/>
            </p:cNvSpPr>
            <p:nvPr/>
          </p:nvSpPr>
          <p:spPr bwMode="auto">
            <a:xfrm flipV="1">
              <a:off x="4927793" y="5139254"/>
              <a:ext cx="142875" cy="157162"/>
            </a:xfrm>
            <a:prstGeom prst="rect">
              <a:avLst/>
            </a:prstGeom>
            <a:noFill/>
            <a:ln w="19050">
              <a:solidFill>
                <a:schemeClr val="tx1"/>
              </a:solidFill>
              <a:miter lim="800000"/>
              <a:headEnd/>
              <a:tailEnd/>
            </a:ln>
          </p:spPr>
          <p:txBody>
            <a:bodyPr wrap="none" anchor="ctr"/>
            <a:lstStyle/>
            <a:p>
              <a:endParaRPr lang="en-US" sz="2000">
                <a:solidFill>
                  <a:srgbClr val="000000"/>
                </a:solidFill>
                <a:latin typeface="Arial"/>
                <a:cs typeface="Arial" pitchFamily="34" charset="0"/>
              </a:endParaRPr>
            </a:p>
          </p:txBody>
        </p:sp>
        <p:sp>
          <p:nvSpPr>
            <p:cNvPr id="194" name="Rectangle 82"/>
            <p:cNvSpPr>
              <a:spLocks noChangeAspect="1" noChangeArrowheads="1"/>
            </p:cNvSpPr>
            <p:nvPr/>
          </p:nvSpPr>
          <p:spPr bwMode="auto">
            <a:xfrm flipV="1">
              <a:off x="4927793" y="5547241"/>
              <a:ext cx="142875" cy="157163"/>
            </a:xfrm>
            <a:prstGeom prst="rect">
              <a:avLst/>
            </a:prstGeom>
            <a:noFill/>
            <a:ln w="19050">
              <a:solidFill>
                <a:schemeClr val="tx1"/>
              </a:solidFill>
              <a:miter lim="800000"/>
              <a:headEnd/>
              <a:tailEnd/>
            </a:ln>
          </p:spPr>
          <p:txBody>
            <a:bodyPr wrap="none" anchor="ctr"/>
            <a:lstStyle/>
            <a:p>
              <a:endParaRPr lang="en-US" sz="2000">
                <a:solidFill>
                  <a:srgbClr val="000000"/>
                </a:solidFill>
                <a:latin typeface="Arial"/>
                <a:cs typeface="Arial" pitchFamily="34" charset="0"/>
              </a:endParaRPr>
            </a:p>
          </p:txBody>
        </p:sp>
        <p:sp>
          <p:nvSpPr>
            <p:cNvPr id="195" name="Oval 84"/>
            <p:cNvSpPr>
              <a:spLocks noChangeAspect="1" noChangeArrowheads="1"/>
            </p:cNvSpPr>
            <p:nvPr/>
          </p:nvSpPr>
          <p:spPr bwMode="auto">
            <a:xfrm>
              <a:off x="5255943" y="4562991"/>
              <a:ext cx="74612" cy="84138"/>
            </a:xfrm>
            <a:prstGeom prst="ellipse">
              <a:avLst/>
            </a:prstGeom>
            <a:solidFill>
              <a:srgbClr val="EAEAEA"/>
            </a:solidFill>
            <a:ln w="12700">
              <a:solidFill>
                <a:schemeClr val="tx1"/>
              </a:solidFill>
              <a:round/>
              <a:headEnd/>
              <a:tailEnd/>
            </a:ln>
          </p:spPr>
          <p:txBody>
            <a:bodyPr wrap="none" anchor="ctr"/>
            <a:lstStyle/>
            <a:p>
              <a:endParaRPr lang="en-US">
                <a:solidFill>
                  <a:srgbClr val="000000"/>
                </a:solidFill>
                <a:latin typeface="Arial"/>
                <a:cs typeface="Arial" pitchFamily="34" charset="0"/>
              </a:endParaRPr>
            </a:p>
          </p:txBody>
        </p:sp>
        <p:grpSp>
          <p:nvGrpSpPr>
            <p:cNvPr id="196" name="Group 85"/>
            <p:cNvGrpSpPr>
              <a:grpSpLocks/>
            </p:cNvGrpSpPr>
            <p:nvPr/>
          </p:nvGrpSpPr>
          <p:grpSpPr bwMode="auto">
            <a:xfrm>
              <a:off x="5367068" y="4566166"/>
              <a:ext cx="142875" cy="60325"/>
              <a:chOff x="4391" y="1087"/>
              <a:chExt cx="90" cy="38"/>
            </a:xfrm>
          </p:grpSpPr>
          <p:sp>
            <p:nvSpPr>
              <p:cNvPr id="197" name="Rectangle 86"/>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endParaRPr lang="en-US">
                  <a:solidFill>
                    <a:srgbClr val="000000"/>
                  </a:solidFill>
                  <a:latin typeface="Arial"/>
                  <a:cs typeface="Arial" pitchFamily="34" charset="0"/>
                </a:endParaRPr>
              </a:p>
            </p:txBody>
          </p:sp>
          <p:sp>
            <p:nvSpPr>
              <p:cNvPr id="198" name="Line 87"/>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endParaRPr lang="en-US">
                  <a:solidFill>
                    <a:srgbClr val="000000"/>
                  </a:solidFill>
                  <a:latin typeface="Arial"/>
                  <a:cs typeface="Arial" pitchFamily="34" charset="0"/>
                </a:endParaRPr>
              </a:p>
            </p:txBody>
          </p:sp>
          <p:sp>
            <p:nvSpPr>
              <p:cNvPr id="199" name="Line 88"/>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endParaRPr lang="en-US">
                  <a:solidFill>
                    <a:srgbClr val="000000"/>
                  </a:solidFill>
                  <a:latin typeface="Arial"/>
                  <a:cs typeface="Arial" pitchFamily="34" charset="0"/>
                </a:endParaRPr>
              </a:p>
            </p:txBody>
          </p:sp>
        </p:grpSp>
        <p:grpSp>
          <p:nvGrpSpPr>
            <p:cNvPr id="200" name="Group 89"/>
            <p:cNvGrpSpPr>
              <a:grpSpLocks/>
            </p:cNvGrpSpPr>
            <p:nvPr/>
          </p:nvGrpSpPr>
          <p:grpSpPr bwMode="auto">
            <a:xfrm>
              <a:off x="5430568" y="4970979"/>
              <a:ext cx="117475" cy="123825"/>
              <a:chOff x="4431" y="1342"/>
              <a:chExt cx="74" cy="78"/>
            </a:xfrm>
          </p:grpSpPr>
          <p:sp>
            <p:nvSpPr>
              <p:cNvPr id="201" name="Rectangle 90"/>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endParaRPr lang="en-US">
                  <a:solidFill>
                    <a:srgbClr val="000000"/>
                  </a:solidFill>
                  <a:latin typeface="Arial"/>
                  <a:cs typeface="Arial" pitchFamily="34" charset="0"/>
                </a:endParaRPr>
              </a:p>
            </p:txBody>
          </p:sp>
          <p:sp>
            <p:nvSpPr>
              <p:cNvPr id="202" name="Line 91"/>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endParaRPr lang="en-US">
                  <a:solidFill>
                    <a:srgbClr val="000000"/>
                  </a:solidFill>
                  <a:latin typeface="Arial"/>
                  <a:cs typeface="Arial" pitchFamily="34" charset="0"/>
                </a:endParaRPr>
              </a:p>
            </p:txBody>
          </p:sp>
          <p:sp>
            <p:nvSpPr>
              <p:cNvPr id="203" name="Line 92"/>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endParaRPr lang="en-US">
                  <a:solidFill>
                    <a:srgbClr val="000000"/>
                  </a:solidFill>
                  <a:latin typeface="Arial"/>
                  <a:cs typeface="Arial" pitchFamily="34" charset="0"/>
                </a:endParaRPr>
              </a:p>
            </p:txBody>
          </p:sp>
        </p:grpSp>
        <p:sp>
          <p:nvSpPr>
            <p:cNvPr id="204" name="AutoShape 93"/>
            <p:cNvSpPr>
              <a:spLocks noChangeAspect="1" noChangeArrowheads="1"/>
            </p:cNvSpPr>
            <p:nvPr/>
          </p:nvSpPr>
          <p:spPr bwMode="auto">
            <a:xfrm rot="16190442" flipH="1">
              <a:off x="5236893" y="5355153"/>
              <a:ext cx="412750"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endParaRPr lang="en-US" sz="600" b="1" dirty="0">
                <a:solidFill>
                  <a:srgbClr val="000000"/>
                </a:solidFill>
                <a:latin typeface="Arial"/>
                <a:cs typeface="Arial" pitchFamily="34" charset="0"/>
              </a:endParaRPr>
            </a:p>
            <a:p>
              <a:endParaRPr lang="en-US" sz="600" b="1" dirty="0">
                <a:solidFill>
                  <a:srgbClr val="000000"/>
                </a:solidFill>
                <a:latin typeface="Arial"/>
                <a:cs typeface="Arial" pitchFamily="34" charset="0"/>
              </a:endParaRPr>
            </a:p>
            <a:p>
              <a:r>
                <a:rPr lang="en-US" sz="600" b="1" dirty="0" smtClean="0">
                  <a:solidFill>
                    <a:srgbClr val="000000"/>
                  </a:solidFill>
                  <a:latin typeface="Arial"/>
                  <a:cs typeface="Arial" pitchFamily="34" charset="0"/>
                </a:rPr>
                <a:t>*</a:t>
              </a:r>
              <a:endParaRPr lang="en-US" sz="600" b="1" dirty="0">
                <a:solidFill>
                  <a:srgbClr val="000000"/>
                </a:solidFill>
                <a:latin typeface="Arial"/>
                <a:cs typeface="Arial" pitchFamily="34" charset="0"/>
              </a:endParaRPr>
            </a:p>
          </p:txBody>
        </p:sp>
        <p:grpSp>
          <p:nvGrpSpPr>
            <p:cNvPr id="205" name="Group 94"/>
            <p:cNvGrpSpPr>
              <a:grpSpLocks/>
            </p:cNvGrpSpPr>
            <p:nvPr/>
          </p:nvGrpSpPr>
          <p:grpSpPr bwMode="auto">
            <a:xfrm>
              <a:off x="5427393" y="5428179"/>
              <a:ext cx="117475" cy="123825"/>
              <a:chOff x="4431" y="1342"/>
              <a:chExt cx="74" cy="78"/>
            </a:xfrm>
          </p:grpSpPr>
          <p:sp>
            <p:nvSpPr>
              <p:cNvPr id="206" name="Rectangle 95"/>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endParaRPr lang="en-US">
                  <a:solidFill>
                    <a:srgbClr val="000000"/>
                  </a:solidFill>
                  <a:latin typeface="Arial"/>
                  <a:cs typeface="Arial" pitchFamily="34" charset="0"/>
                </a:endParaRPr>
              </a:p>
            </p:txBody>
          </p:sp>
          <p:sp>
            <p:nvSpPr>
              <p:cNvPr id="207" name="Line 96"/>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endParaRPr lang="en-US">
                  <a:solidFill>
                    <a:srgbClr val="000000"/>
                  </a:solidFill>
                  <a:latin typeface="Arial"/>
                  <a:cs typeface="Arial" pitchFamily="34" charset="0"/>
                </a:endParaRPr>
              </a:p>
            </p:txBody>
          </p:sp>
          <p:sp>
            <p:nvSpPr>
              <p:cNvPr id="208" name="Line 97"/>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endParaRPr lang="en-US">
                  <a:solidFill>
                    <a:srgbClr val="000000"/>
                  </a:solidFill>
                  <a:latin typeface="Arial"/>
                  <a:cs typeface="Arial" pitchFamily="34" charset="0"/>
                </a:endParaRPr>
              </a:p>
            </p:txBody>
          </p:sp>
        </p:grpSp>
        <p:sp>
          <p:nvSpPr>
            <p:cNvPr id="209" name="Oval 98"/>
            <p:cNvSpPr>
              <a:spLocks noChangeAspect="1" noChangeArrowheads="1"/>
            </p:cNvSpPr>
            <p:nvPr/>
          </p:nvSpPr>
          <p:spPr bwMode="auto">
            <a:xfrm>
              <a:off x="5590905" y="5586929"/>
              <a:ext cx="74613" cy="82550"/>
            </a:xfrm>
            <a:prstGeom prst="ellipse">
              <a:avLst/>
            </a:prstGeom>
            <a:solidFill>
              <a:srgbClr val="EAEAEA"/>
            </a:solidFill>
            <a:ln w="12700">
              <a:solidFill>
                <a:schemeClr val="tx1"/>
              </a:solidFill>
              <a:round/>
              <a:headEnd/>
              <a:tailEnd/>
            </a:ln>
          </p:spPr>
          <p:txBody>
            <a:bodyPr wrap="none" anchor="ctr"/>
            <a:lstStyle/>
            <a:p>
              <a:endParaRPr lang="en-US">
                <a:solidFill>
                  <a:srgbClr val="000000"/>
                </a:solidFill>
                <a:latin typeface="Arial"/>
                <a:cs typeface="Arial" pitchFamily="34" charset="0"/>
              </a:endParaRPr>
            </a:p>
          </p:txBody>
        </p:sp>
        <p:sp>
          <p:nvSpPr>
            <p:cNvPr id="211" name="Line 100"/>
            <p:cNvSpPr>
              <a:spLocks noChangeAspect="1" noChangeShapeType="1"/>
            </p:cNvSpPr>
            <p:nvPr/>
          </p:nvSpPr>
          <p:spPr bwMode="auto">
            <a:xfrm flipH="1">
              <a:off x="5657580" y="5626616"/>
              <a:ext cx="88900"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212" name="Line 101"/>
            <p:cNvSpPr>
              <a:spLocks noChangeAspect="1" noChangeShapeType="1"/>
            </p:cNvSpPr>
            <p:nvPr/>
          </p:nvSpPr>
          <p:spPr bwMode="auto">
            <a:xfrm flipH="1">
              <a:off x="5589318" y="5434529"/>
              <a:ext cx="231775"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213" name="Oval 102"/>
            <p:cNvSpPr>
              <a:spLocks noChangeAspect="1" noChangeArrowheads="1"/>
            </p:cNvSpPr>
            <p:nvPr/>
          </p:nvSpPr>
          <p:spPr bwMode="auto">
            <a:xfrm>
              <a:off x="5714730" y="5145604"/>
              <a:ext cx="42863" cy="47625"/>
            </a:xfrm>
            <a:prstGeom prst="ellipse">
              <a:avLst/>
            </a:prstGeom>
            <a:solidFill>
              <a:schemeClr val="tx1"/>
            </a:solidFill>
            <a:ln w="12700">
              <a:solidFill>
                <a:schemeClr val="tx1"/>
              </a:solidFill>
              <a:round/>
              <a:headEnd/>
              <a:tailEnd/>
            </a:ln>
          </p:spPr>
          <p:txBody>
            <a:bodyPr wrap="none" anchor="ctr"/>
            <a:lstStyle/>
            <a:p>
              <a:endParaRPr lang="en-US">
                <a:solidFill>
                  <a:srgbClr val="000000"/>
                </a:solidFill>
                <a:latin typeface="Arial"/>
                <a:cs typeface="Arial" pitchFamily="34" charset="0"/>
              </a:endParaRPr>
            </a:p>
          </p:txBody>
        </p:sp>
        <p:sp>
          <p:nvSpPr>
            <p:cNvPr id="214" name="Oval 103"/>
            <p:cNvSpPr>
              <a:spLocks noChangeAspect="1" noChangeArrowheads="1"/>
            </p:cNvSpPr>
            <p:nvPr/>
          </p:nvSpPr>
          <p:spPr bwMode="auto">
            <a:xfrm>
              <a:off x="5790930" y="4926529"/>
              <a:ext cx="42863" cy="47625"/>
            </a:xfrm>
            <a:prstGeom prst="ellipse">
              <a:avLst/>
            </a:prstGeom>
            <a:solidFill>
              <a:schemeClr val="tx1"/>
            </a:solidFill>
            <a:ln w="12700">
              <a:solidFill>
                <a:schemeClr val="tx1"/>
              </a:solidFill>
              <a:round/>
              <a:headEnd/>
              <a:tailEnd/>
            </a:ln>
          </p:spPr>
          <p:txBody>
            <a:bodyPr wrap="none" anchor="ctr"/>
            <a:lstStyle/>
            <a:p>
              <a:endParaRPr lang="en-US">
                <a:solidFill>
                  <a:srgbClr val="000000"/>
                </a:solidFill>
                <a:latin typeface="Arial"/>
                <a:cs typeface="Arial" pitchFamily="34" charset="0"/>
              </a:endParaRPr>
            </a:p>
          </p:txBody>
        </p:sp>
        <p:sp>
          <p:nvSpPr>
            <p:cNvPr id="215" name="Rectangle 104"/>
            <p:cNvSpPr>
              <a:spLocks noChangeArrowheads="1"/>
            </p:cNvSpPr>
            <p:nvPr/>
          </p:nvSpPr>
          <p:spPr bwMode="auto">
            <a:xfrm>
              <a:off x="5159105" y="5217286"/>
              <a:ext cx="95250" cy="344488"/>
            </a:xfrm>
            <a:prstGeom prst="rect">
              <a:avLst/>
            </a:prstGeom>
            <a:solidFill>
              <a:schemeClr val="bg1">
                <a:lumMod val="85000"/>
              </a:schemeClr>
            </a:solidFill>
            <a:ln w="9525">
              <a:solidFill>
                <a:schemeClr val="tx1"/>
              </a:solidFill>
              <a:miter lim="800000"/>
              <a:headEnd/>
              <a:tailEnd/>
            </a:ln>
          </p:spPr>
          <p:txBody>
            <a:bodyPr wrap="none" anchor="ctr"/>
            <a:lstStyle/>
            <a:p>
              <a:pPr algn="ctr"/>
              <a:r>
                <a:rPr lang="en-US" sz="800" b="1" dirty="0">
                  <a:solidFill>
                    <a:srgbClr val="000000"/>
                  </a:solidFill>
                  <a:latin typeface="Arial"/>
                  <a:cs typeface="Arial" pitchFamily="34" charset="0"/>
                </a:rPr>
                <a:t>M</a:t>
              </a:r>
            </a:p>
            <a:p>
              <a:pPr algn="ctr"/>
              <a:r>
                <a:rPr lang="en-US" sz="800" b="1" dirty="0">
                  <a:solidFill>
                    <a:srgbClr val="000000"/>
                  </a:solidFill>
                  <a:latin typeface="Arial"/>
                  <a:cs typeface="Arial" pitchFamily="34" charset="0"/>
                </a:rPr>
                <a:t>U</a:t>
              </a:r>
            </a:p>
            <a:p>
              <a:pPr algn="ctr"/>
              <a:r>
                <a:rPr lang="en-US" sz="800" b="1" dirty="0">
                  <a:solidFill>
                    <a:srgbClr val="000000"/>
                  </a:solidFill>
                  <a:latin typeface="Arial"/>
                  <a:cs typeface="Arial" pitchFamily="34" charset="0"/>
                </a:rPr>
                <a:t>X</a:t>
              </a:r>
            </a:p>
          </p:txBody>
        </p:sp>
        <p:sp>
          <p:nvSpPr>
            <p:cNvPr id="216" name="Line 105"/>
            <p:cNvSpPr>
              <a:spLocks noChangeAspect="1" noChangeShapeType="1"/>
            </p:cNvSpPr>
            <p:nvPr/>
          </p:nvSpPr>
          <p:spPr bwMode="auto">
            <a:xfrm>
              <a:off x="5259118" y="5499616"/>
              <a:ext cx="38100" cy="0"/>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latin typeface="Arial"/>
                <a:cs typeface="Arial" pitchFamily="34" charset="0"/>
              </a:endParaRPr>
            </a:p>
          </p:txBody>
        </p:sp>
        <p:sp>
          <p:nvSpPr>
            <p:cNvPr id="217" name="Rectangle 48"/>
            <p:cNvSpPr>
              <a:spLocks noChangeArrowheads="1"/>
            </p:cNvSpPr>
            <p:nvPr/>
          </p:nvSpPr>
          <p:spPr bwMode="auto">
            <a:xfrm>
              <a:off x="5116810" y="4437675"/>
              <a:ext cx="196284" cy="103322"/>
            </a:xfrm>
            <a:prstGeom prst="rect">
              <a:avLst/>
            </a:prstGeom>
            <a:solidFill>
              <a:srgbClr val="F8F8F8"/>
            </a:solidFill>
            <a:ln w="19050">
              <a:solidFill>
                <a:schemeClr val="tx1"/>
              </a:solidFill>
              <a:miter lim="800000"/>
              <a:headEnd/>
              <a:tailEnd/>
            </a:ln>
          </p:spPr>
          <p:txBody>
            <a:bodyPr wrap="none" anchor="ctr"/>
            <a:lstStyle/>
            <a:p>
              <a:pPr algn="ctr"/>
              <a:r>
                <a:rPr lang="en-US" sz="700" dirty="0">
                  <a:solidFill>
                    <a:srgbClr val="000000"/>
                  </a:solidFill>
                  <a:latin typeface="Arial"/>
                  <a:cs typeface="Arial" pitchFamily="34" charset="0"/>
                </a:rPr>
                <a:t>DTO</a:t>
              </a:r>
            </a:p>
          </p:txBody>
        </p:sp>
        <p:sp>
          <p:nvSpPr>
            <p:cNvPr id="110" name="Text Box 10"/>
            <p:cNvSpPr txBox="1">
              <a:spLocks noChangeArrowheads="1"/>
            </p:cNvSpPr>
            <p:nvPr/>
          </p:nvSpPr>
          <p:spPr bwMode="auto">
            <a:xfrm>
              <a:off x="4365266" y="4031809"/>
              <a:ext cx="516227" cy="2019015"/>
            </a:xfrm>
            <a:prstGeom prst="rect">
              <a:avLst/>
            </a:prstGeom>
            <a:noFill/>
            <a:ln w="28575">
              <a:noFill/>
              <a:miter lim="800000"/>
              <a:headEnd/>
              <a:tailEnd/>
            </a:ln>
          </p:spPr>
          <p:txBody>
            <a:bodyPr wrap="square" lIns="0" rIns="0" anchor="ctr">
              <a:spAutoFit/>
            </a:bodyPr>
            <a:lstStyle/>
            <a:p>
              <a:pPr algn="r" eaLnBrk="0" hangingPunct="0">
                <a:lnSpc>
                  <a:spcPct val="110000"/>
                </a:lnSpc>
              </a:pPr>
              <a:r>
                <a:rPr lang="en-US" sz="1200" b="1" dirty="0">
                  <a:solidFill>
                    <a:srgbClr val="000000"/>
                  </a:solidFill>
                  <a:latin typeface="Arial"/>
                  <a:cs typeface="Arial" pitchFamily="34" charset="0"/>
                </a:rPr>
                <a:t>TXD</a:t>
              </a:r>
            </a:p>
            <a:p>
              <a:pPr algn="r" eaLnBrk="0" hangingPunct="0">
                <a:lnSpc>
                  <a:spcPct val="110000"/>
                </a:lnSpc>
              </a:pPr>
              <a:endParaRPr lang="en-US" sz="1200" b="1" dirty="0">
                <a:solidFill>
                  <a:srgbClr val="000000"/>
                </a:solidFill>
                <a:latin typeface="Arial"/>
                <a:cs typeface="Arial" pitchFamily="34" charset="0"/>
              </a:endParaRPr>
            </a:p>
            <a:p>
              <a:pPr algn="r" eaLnBrk="0" hangingPunct="0">
                <a:lnSpc>
                  <a:spcPct val="110000"/>
                </a:lnSpc>
              </a:pPr>
              <a:r>
                <a:rPr lang="en-US" sz="1200" b="1" dirty="0">
                  <a:solidFill>
                    <a:srgbClr val="000000"/>
                  </a:solidFill>
                  <a:latin typeface="Arial"/>
                  <a:cs typeface="Arial" pitchFamily="34" charset="0"/>
                </a:rPr>
                <a:t>GND</a:t>
              </a:r>
            </a:p>
            <a:p>
              <a:pPr algn="r" eaLnBrk="0" hangingPunct="0">
                <a:lnSpc>
                  <a:spcPct val="110000"/>
                </a:lnSpc>
              </a:pPr>
              <a:endParaRPr lang="en-US" sz="1200" b="1" dirty="0">
                <a:solidFill>
                  <a:srgbClr val="000000"/>
                </a:solidFill>
                <a:latin typeface="Arial"/>
                <a:cs typeface="Arial" pitchFamily="34" charset="0"/>
              </a:endParaRPr>
            </a:p>
            <a:p>
              <a:pPr algn="r" eaLnBrk="0" hangingPunct="0">
                <a:lnSpc>
                  <a:spcPct val="110000"/>
                </a:lnSpc>
              </a:pPr>
              <a:r>
                <a:rPr lang="en-US" sz="1200" b="1" dirty="0">
                  <a:solidFill>
                    <a:srgbClr val="000000"/>
                  </a:solidFill>
                  <a:latin typeface="Arial"/>
                  <a:cs typeface="Arial" pitchFamily="34" charset="0"/>
                </a:rPr>
                <a:t>V</a:t>
              </a:r>
              <a:r>
                <a:rPr lang="en-US" sz="1200" b="1" baseline="-25000" dirty="0">
                  <a:solidFill>
                    <a:srgbClr val="000000"/>
                  </a:solidFill>
                  <a:latin typeface="Arial"/>
                  <a:cs typeface="Arial" pitchFamily="34" charset="0"/>
                </a:rPr>
                <a:t>CC</a:t>
              </a:r>
            </a:p>
            <a:p>
              <a:pPr algn="r" eaLnBrk="0" hangingPunct="0">
                <a:lnSpc>
                  <a:spcPct val="110000"/>
                </a:lnSpc>
              </a:pPr>
              <a:endParaRPr lang="en-US" sz="1200" b="1" dirty="0">
                <a:solidFill>
                  <a:srgbClr val="000000"/>
                </a:solidFill>
                <a:latin typeface="Arial"/>
                <a:cs typeface="Arial" pitchFamily="34" charset="0"/>
              </a:endParaRPr>
            </a:p>
            <a:p>
              <a:pPr algn="r" eaLnBrk="0" hangingPunct="0">
                <a:lnSpc>
                  <a:spcPct val="110000"/>
                </a:lnSpc>
              </a:pPr>
              <a:r>
                <a:rPr lang="en-US" sz="1200" b="1" dirty="0" smtClean="0">
                  <a:solidFill>
                    <a:srgbClr val="000000"/>
                  </a:solidFill>
                  <a:latin typeface="Arial"/>
                  <a:cs typeface="Arial" pitchFamily="34" charset="0"/>
                </a:rPr>
                <a:t>RXD</a:t>
              </a:r>
              <a:endParaRPr lang="en-US" sz="1200" b="1" dirty="0">
                <a:solidFill>
                  <a:srgbClr val="000000"/>
                </a:solidFill>
                <a:latin typeface="Arial"/>
                <a:cs typeface="Arial" pitchFamily="34" charset="0"/>
              </a:endParaRPr>
            </a:p>
          </p:txBody>
        </p:sp>
        <p:sp>
          <p:nvSpPr>
            <p:cNvPr id="113" name="Rectangle 48"/>
            <p:cNvSpPr>
              <a:spLocks noChangeArrowheads="1"/>
            </p:cNvSpPr>
            <p:nvPr/>
          </p:nvSpPr>
          <p:spPr bwMode="auto">
            <a:xfrm>
              <a:off x="5201654" y="5787776"/>
              <a:ext cx="686680" cy="103322"/>
            </a:xfrm>
            <a:prstGeom prst="rect">
              <a:avLst/>
            </a:prstGeom>
            <a:solidFill>
              <a:srgbClr val="F8F8F8"/>
            </a:solidFill>
            <a:ln w="19050">
              <a:noFill/>
              <a:miter lim="800000"/>
              <a:headEnd/>
              <a:tailEnd/>
            </a:ln>
          </p:spPr>
          <p:txBody>
            <a:bodyPr wrap="none" anchor="ctr"/>
            <a:lstStyle/>
            <a:p>
              <a:pPr algn="ctr"/>
              <a:r>
                <a:rPr lang="en-US" sz="800" dirty="0" smtClean="0">
                  <a:solidFill>
                    <a:srgbClr val="000000"/>
                  </a:solidFill>
                  <a:latin typeface="Arial"/>
                  <a:cs typeface="Arial" pitchFamily="34" charset="0"/>
                </a:rPr>
                <a:t>* Wake Up Receiver</a:t>
              </a:r>
              <a:endParaRPr lang="en-US" sz="800" dirty="0">
                <a:solidFill>
                  <a:srgbClr val="000000"/>
                </a:solidFill>
                <a:latin typeface="Arial"/>
                <a:cs typeface="Arial" pitchFamily="34" charset="0"/>
              </a:endParaRPr>
            </a:p>
          </p:txBody>
        </p:sp>
      </p:grpSp>
      <p:sp>
        <p:nvSpPr>
          <p:cNvPr id="126" name="Rectangle 125"/>
          <p:cNvSpPr/>
          <p:nvPr/>
        </p:nvSpPr>
        <p:spPr>
          <a:xfrm>
            <a:off x="4572000" y="1000125"/>
            <a:ext cx="4389438" cy="1114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ormAutofit/>
          </a:bodyPr>
          <a:lstStyle/>
          <a:p>
            <a:pPr marL="228600" indent="-228600" fontAlgn="auto">
              <a:spcBef>
                <a:spcPts val="0"/>
              </a:spcBef>
              <a:spcAft>
                <a:spcPts val="0"/>
              </a:spcAft>
              <a:buFontTx/>
              <a:buChar char="•"/>
              <a:defRPr/>
            </a:pPr>
            <a:r>
              <a:rPr lang="en-US" sz="900" dirty="0" smtClean="0">
                <a:solidFill>
                  <a:srgbClr val="000000"/>
                </a:solidFill>
                <a:cs typeface="Arial" pitchFamily="34" charset="0"/>
              </a:rPr>
              <a:t>Wide V</a:t>
            </a:r>
            <a:r>
              <a:rPr lang="en-US" sz="900" baseline="-25000" dirty="0" smtClean="0">
                <a:solidFill>
                  <a:srgbClr val="000000"/>
                </a:solidFill>
                <a:cs typeface="Arial" pitchFamily="34" charset="0"/>
              </a:rPr>
              <a:t>CC</a:t>
            </a:r>
            <a:r>
              <a:rPr lang="en-US" sz="900" dirty="0" smtClean="0">
                <a:solidFill>
                  <a:srgbClr val="000000"/>
                </a:solidFill>
                <a:cs typeface="Arial" pitchFamily="34" charset="0"/>
              </a:rPr>
              <a:t> Range (4.68V </a:t>
            </a:r>
            <a:r>
              <a:rPr lang="en-US" sz="900" dirty="0" smtClean="0">
                <a:solidFill>
                  <a:srgbClr val="000000"/>
                </a:solidFill>
                <a:cs typeface="Arial" pitchFamily="34" charset="0"/>
                <a:sym typeface="Wingdings" panose="05000000000000000000" pitchFamily="2" charset="2"/>
              </a:rPr>
              <a:t> </a:t>
            </a:r>
            <a:r>
              <a:rPr lang="en-US" sz="900" dirty="0" smtClean="0">
                <a:solidFill>
                  <a:srgbClr val="000000"/>
                </a:solidFill>
                <a:cs typeface="Arial" pitchFamily="34" charset="0"/>
              </a:rPr>
              <a:t>5.33V) </a:t>
            </a:r>
          </a:p>
          <a:p>
            <a:pPr marL="228600" indent="-228600" fontAlgn="auto">
              <a:spcBef>
                <a:spcPts val="0"/>
              </a:spcBef>
              <a:spcAft>
                <a:spcPts val="0"/>
              </a:spcAft>
              <a:buFontTx/>
              <a:buChar char="•"/>
              <a:defRPr/>
            </a:pPr>
            <a:endParaRPr lang="en-US" sz="900" dirty="0" smtClean="0">
              <a:solidFill>
                <a:srgbClr val="000000"/>
              </a:solidFill>
              <a:cs typeface="Arial" pitchFamily="34" charset="0"/>
            </a:endParaRPr>
          </a:p>
          <a:p>
            <a:pPr marL="228600" indent="-228600" fontAlgn="auto">
              <a:spcBef>
                <a:spcPts val="0"/>
              </a:spcBef>
              <a:spcAft>
                <a:spcPts val="0"/>
              </a:spcAft>
              <a:buFontTx/>
              <a:buChar char="•"/>
              <a:defRPr/>
            </a:pPr>
            <a:r>
              <a:rPr lang="en-US" sz="900" dirty="0" smtClean="0">
                <a:solidFill>
                  <a:srgbClr val="000000"/>
                </a:solidFill>
                <a:cs typeface="Arial" pitchFamily="34" charset="0"/>
              </a:rPr>
              <a:t>Only single supply needed for low power mode (541)</a:t>
            </a:r>
          </a:p>
          <a:p>
            <a:pPr marL="228600" lvl="1" indent="-228600" fontAlgn="auto">
              <a:spcBef>
                <a:spcPts val="0"/>
              </a:spcBef>
              <a:spcAft>
                <a:spcPts val="0"/>
              </a:spcAft>
              <a:buFontTx/>
              <a:buChar char="•"/>
              <a:defRPr/>
            </a:pPr>
            <a:endParaRPr lang="en-US" sz="900" dirty="0" smtClean="0">
              <a:solidFill>
                <a:srgbClr val="000000"/>
              </a:solidFill>
              <a:cs typeface="Arial" pitchFamily="34" charset="0"/>
            </a:endParaRPr>
          </a:p>
          <a:p>
            <a:pPr marL="228600" lvl="1" indent="-228600" fontAlgn="auto">
              <a:spcBef>
                <a:spcPts val="0"/>
              </a:spcBef>
              <a:spcAft>
                <a:spcPts val="0"/>
              </a:spcAft>
              <a:buFontTx/>
              <a:buChar char="•"/>
              <a:defRPr/>
            </a:pPr>
            <a:r>
              <a:rPr lang="en-US" sz="900" dirty="0" smtClean="0">
                <a:solidFill>
                  <a:srgbClr val="000000"/>
                </a:solidFill>
                <a:cs typeface="Arial" pitchFamily="34" charset="0"/>
              </a:rPr>
              <a:t>Wide </a:t>
            </a:r>
            <a:r>
              <a:rPr lang="en-US" sz="900" dirty="0">
                <a:solidFill>
                  <a:srgbClr val="000000"/>
                </a:solidFill>
                <a:cs typeface="Arial" pitchFamily="34" charset="0"/>
              </a:rPr>
              <a:t>I/O Voltage Level Adapting from </a:t>
            </a:r>
            <a:r>
              <a:rPr lang="en-US" sz="900" dirty="0" smtClean="0">
                <a:solidFill>
                  <a:srgbClr val="000000"/>
                </a:solidFill>
                <a:cs typeface="Arial" pitchFamily="34" charset="0"/>
              </a:rPr>
              <a:t>3.0V </a:t>
            </a:r>
            <a:r>
              <a:rPr lang="en-US" sz="900" dirty="0">
                <a:solidFill>
                  <a:srgbClr val="000000"/>
                </a:solidFill>
                <a:cs typeface="Arial" pitchFamily="34" charset="0"/>
              </a:rPr>
              <a:t>to </a:t>
            </a:r>
            <a:r>
              <a:rPr lang="en-US" sz="900" dirty="0" smtClean="0">
                <a:solidFill>
                  <a:srgbClr val="000000"/>
                </a:solidFill>
                <a:cs typeface="Arial" pitchFamily="34" charset="0"/>
              </a:rPr>
              <a:t>5.33V (541)</a:t>
            </a:r>
            <a:endParaRPr lang="en-US" sz="900" dirty="0">
              <a:solidFill>
                <a:srgbClr val="000000"/>
              </a:solidFill>
              <a:cs typeface="Arial" pitchFamily="34" charset="0"/>
            </a:endParaRPr>
          </a:p>
          <a:p>
            <a:pPr marL="228600" lvl="1" indent="-228600" fontAlgn="auto">
              <a:spcBef>
                <a:spcPts val="0"/>
              </a:spcBef>
              <a:spcAft>
                <a:spcPts val="0"/>
              </a:spcAft>
              <a:buFontTx/>
              <a:buChar char="•"/>
              <a:defRPr/>
            </a:pPr>
            <a:endParaRPr lang="en-US" sz="900" dirty="0" smtClean="0">
              <a:solidFill>
                <a:srgbClr val="000000"/>
              </a:solidFill>
              <a:cs typeface="Arial" pitchFamily="34" charset="0"/>
            </a:endParaRPr>
          </a:p>
          <a:p>
            <a:pPr marL="228600" lvl="1" indent="-228600" fontAlgn="auto">
              <a:spcBef>
                <a:spcPts val="0"/>
              </a:spcBef>
              <a:spcAft>
                <a:spcPts val="0"/>
              </a:spcAft>
              <a:buFontTx/>
              <a:buChar char="•"/>
              <a:defRPr/>
            </a:pPr>
            <a:r>
              <a:rPr lang="en-US" sz="900" dirty="0" smtClean="0">
                <a:solidFill>
                  <a:srgbClr val="000000"/>
                </a:solidFill>
                <a:cs typeface="Arial" pitchFamily="34" charset="0"/>
              </a:rPr>
              <a:t>Industry Standard Packaging: Pin to pin compatible</a:t>
            </a:r>
          </a:p>
          <a:p>
            <a:pPr marL="228600" lvl="1" indent="-228600" fontAlgn="auto">
              <a:spcBef>
                <a:spcPts val="0"/>
              </a:spcBef>
              <a:spcAft>
                <a:spcPts val="0"/>
              </a:spcAft>
              <a:buFontTx/>
              <a:buChar char="•"/>
              <a:defRPr/>
            </a:pPr>
            <a:endParaRPr lang="en-US" sz="900" dirty="0" smtClean="0">
              <a:solidFill>
                <a:srgbClr val="000000"/>
              </a:solidFill>
              <a:cs typeface="Arial" pitchFamily="34" charset="0"/>
            </a:endParaRPr>
          </a:p>
          <a:p>
            <a:pPr marL="228600" lvl="1" indent="-228600" fontAlgn="auto">
              <a:spcBef>
                <a:spcPts val="0"/>
              </a:spcBef>
              <a:spcAft>
                <a:spcPts val="0"/>
              </a:spcAft>
              <a:buFontTx/>
              <a:buChar char="•"/>
              <a:defRPr/>
            </a:pPr>
            <a:endParaRPr lang="en-US" sz="1200" dirty="0">
              <a:solidFill>
                <a:srgbClr val="000000"/>
              </a:solidFill>
              <a:cs typeface="Arial" pitchFamily="34" charset="0"/>
            </a:endParaRPr>
          </a:p>
          <a:p>
            <a:pPr marL="228600" lvl="1" indent="-228600" fontAlgn="auto">
              <a:spcBef>
                <a:spcPts val="0"/>
              </a:spcBef>
              <a:spcAft>
                <a:spcPts val="0"/>
              </a:spcAft>
              <a:buFontTx/>
              <a:buChar char="•"/>
              <a:defRPr/>
            </a:pPr>
            <a:endParaRPr lang="en-US" sz="1200" dirty="0" smtClean="0">
              <a:solidFill>
                <a:srgbClr val="000000"/>
              </a:solidFill>
              <a:cs typeface="Arial" pitchFamily="34" charset="0"/>
            </a:endParaRPr>
          </a:p>
          <a:p>
            <a:pPr marL="228600" lvl="1" indent="-228600" fontAlgn="auto">
              <a:spcBef>
                <a:spcPts val="0"/>
              </a:spcBef>
              <a:spcAft>
                <a:spcPts val="0"/>
              </a:spcAft>
              <a:buFontTx/>
              <a:buChar char="•"/>
              <a:defRPr/>
            </a:pPr>
            <a:endParaRPr lang="en-US" sz="1200" dirty="0" smtClean="0">
              <a:solidFill>
                <a:srgbClr val="000000"/>
              </a:solidFill>
              <a:cs typeface="Arial" pitchFamily="34" charset="0"/>
            </a:endParaRPr>
          </a:p>
          <a:p>
            <a:pPr marL="228600" lvl="1" indent="-228600" fontAlgn="auto">
              <a:spcBef>
                <a:spcPts val="0"/>
              </a:spcBef>
              <a:spcAft>
                <a:spcPts val="0"/>
              </a:spcAft>
              <a:buFontTx/>
              <a:buChar char="•"/>
              <a:defRPr/>
            </a:pPr>
            <a:endParaRPr lang="en-US" sz="1200" dirty="0" smtClean="0">
              <a:solidFill>
                <a:srgbClr val="000000"/>
              </a:solidFill>
              <a:cs typeface="Arial" pitchFamily="34" charset="0"/>
            </a:endParaRPr>
          </a:p>
        </p:txBody>
      </p:sp>
      <p:sp>
        <p:nvSpPr>
          <p:cNvPr id="123" name="Rectangle 14"/>
          <p:cNvSpPr>
            <a:spLocks noChangeArrowheads="1"/>
          </p:cNvSpPr>
          <p:nvPr/>
        </p:nvSpPr>
        <p:spPr bwMode="auto">
          <a:xfrm>
            <a:off x="269875" y="3193254"/>
            <a:ext cx="4260850"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sz="1200" b="1" dirty="0">
                <a:solidFill>
                  <a:srgbClr val="FFFFFF"/>
                </a:solidFill>
                <a:latin typeface="Arial"/>
                <a:cs typeface="Arial" pitchFamily="34" charset="0"/>
              </a:rPr>
              <a:t>Applications</a:t>
            </a:r>
          </a:p>
        </p:txBody>
      </p:sp>
      <p:sp>
        <p:nvSpPr>
          <p:cNvPr id="124" name="Rectangle 123"/>
          <p:cNvSpPr/>
          <p:nvPr/>
        </p:nvSpPr>
        <p:spPr>
          <a:xfrm>
            <a:off x="269875" y="3457574"/>
            <a:ext cx="4260850" cy="942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Industrial</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Transportation</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Construction</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Computing and Telecom</a:t>
            </a:r>
            <a:endParaRPr lang="en-US" sz="900" dirty="0">
              <a:solidFill>
                <a:srgbClr val="000000"/>
              </a:solidFill>
              <a:cs typeface="Arial" pitchFamily="34" charset="0"/>
            </a:endParaRPr>
          </a:p>
        </p:txBody>
      </p:sp>
      <p:sp>
        <p:nvSpPr>
          <p:cNvPr id="125" name="TextBox 124"/>
          <p:cNvSpPr txBox="1"/>
          <p:nvPr/>
        </p:nvSpPr>
        <p:spPr>
          <a:xfrm>
            <a:off x="6352992" y="2397355"/>
            <a:ext cx="873957" cy="276999"/>
          </a:xfrm>
          <a:prstGeom prst="rect">
            <a:avLst/>
          </a:prstGeom>
          <a:noFill/>
        </p:spPr>
        <p:txBody>
          <a:bodyPr wrap="none" rtlCol="0">
            <a:spAutoFit/>
          </a:bodyPr>
          <a:lstStyle/>
          <a:p>
            <a:pPr fontAlgn="auto">
              <a:spcBef>
                <a:spcPts val="0"/>
              </a:spcBef>
              <a:spcAft>
                <a:spcPts val="0"/>
              </a:spcAft>
            </a:pPr>
            <a:r>
              <a:rPr lang="en-US" sz="1200" b="1" dirty="0" smtClean="0">
                <a:solidFill>
                  <a:srgbClr val="000000"/>
                </a:solidFill>
                <a:latin typeface="Arial"/>
              </a:rPr>
              <a:t>HVDA540</a:t>
            </a:r>
            <a:endParaRPr lang="en-US" sz="1100" b="1" dirty="0">
              <a:solidFill>
                <a:srgbClr val="000000"/>
              </a:solidFill>
              <a:latin typeface="Arial"/>
            </a:endParaRPr>
          </a:p>
        </p:txBody>
      </p:sp>
    </p:spTree>
    <p:extLst>
      <p:ext uri="{BB962C8B-B14F-4D97-AF65-F5344CB8AC3E}">
        <p14:creationId xmlns:p14="http://schemas.microsoft.com/office/powerpoint/2010/main" val="2685882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24400" y="2571750"/>
            <a:ext cx="4037270" cy="1555739"/>
            <a:chOff x="4568633" y="2497233"/>
            <a:chExt cx="4579646" cy="1764741"/>
          </a:xfrm>
        </p:grpSpPr>
        <p:sp>
          <p:nvSpPr>
            <p:cNvPr id="36870" name="Rectangle 5"/>
            <p:cNvSpPr>
              <a:spLocks noChangeArrowheads="1"/>
            </p:cNvSpPr>
            <p:nvPr/>
          </p:nvSpPr>
          <p:spPr bwMode="auto">
            <a:xfrm>
              <a:off x="5124450" y="2833927"/>
              <a:ext cx="1060450" cy="1357313"/>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endParaRPr lang="en-US" sz="1200">
                <a:solidFill>
                  <a:srgbClr val="FFFF99"/>
                </a:solidFill>
                <a:latin typeface="Times New Roman" pitchFamily="18" charset="0"/>
              </a:endParaRPr>
            </a:p>
          </p:txBody>
        </p:sp>
        <p:sp>
          <p:nvSpPr>
            <p:cNvPr id="36871" name="Line 6"/>
            <p:cNvSpPr>
              <a:spLocks noChangeAspect="1" noChangeShapeType="1"/>
            </p:cNvSpPr>
            <p:nvPr/>
          </p:nvSpPr>
          <p:spPr bwMode="auto">
            <a:xfrm>
              <a:off x="5556250" y="3057764"/>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72" name="Text Box 7"/>
            <p:cNvSpPr txBox="1">
              <a:spLocks noChangeArrowheads="1"/>
            </p:cNvSpPr>
            <p:nvPr/>
          </p:nvSpPr>
          <p:spPr bwMode="auto">
            <a:xfrm>
              <a:off x="6380162" y="2741860"/>
              <a:ext cx="442429" cy="1516442"/>
            </a:xfrm>
            <a:prstGeom prst="rect">
              <a:avLst/>
            </a:prstGeom>
            <a:noFill/>
            <a:ln w="28575">
              <a:noFill/>
              <a:miter lim="800000"/>
              <a:headEnd/>
              <a:tailEnd/>
            </a:ln>
          </p:spPr>
          <p:txBody>
            <a:bodyPr wrap="none" lIns="0" tIns="46800" rIns="0" bIns="46800" anchor="ctr">
              <a:spAutoFit/>
            </a:bodyPr>
            <a:lstStyle/>
            <a:p>
              <a:pPr eaLnBrk="0" fontAlgn="auto" hangingPunct="0">
                <a:lnSpc>
                  <a:spcPct val="110000"/>
                </a:lnSpc>
                <a:spcBef>
                  <a:spcPts val="0"/>
                </a:spcBef>
                <a:spcAft>
                  <a:spcPts val="0"/>
                </a:spcAft>
              </a:pPr>
              <a:r>
                <a:rPr lang="en-US" sz="1200" b="1" dirty="0">
                  <a:solidFill>
                    <a:srgbClr val="000000"/>
                  </a:solidFill>
                  <a:latin typeface="Arial"/>
                </a:rPr>
                <a:t>S</a:t>
              </a:r>
            </a:p>
            <a:p>
              <a:pPr eaLnBrk="0" fontAlgn="auto" hangingPunct="0">
                <a:lnSpc>
                  <a:spcPct val="110000"/>
                </a:lnSpc>
                <a:spcBef>
                  <a:spcPts val="0"/>
                </a:spcBef>
                <a:spcAft>
                  <a:spcPts val="0"/>
                </a:spcAft>
              </a:pPr>
              <a:endParaRPr lang="en-US" sz="1200" b="1" dirty="0">
                <a:solidFill>
                  <a:srgbClr val="000000"/>
                </a:solidFill>
                <a:latin typeface="Arial"/>
              </a:endParaRPr>
            </a:p>
            <a:p>
              <a:pPr eaLnBrk="0" fontAlgn="auto" hangingPunct="0">
                <a:lnSpc>
                  <a:spcPct val="110000"/>
                </a:lnSpc>
                <a:spcBef>
                  <a:spcPts val="0"/>
                </a:spcBef>
                <a:spcAft>
                  <a:spcPts val="0"/>
                </a:spcAft>
              </a:pPr>
              <a:r>
                <a:rPr lang="en-US" sz="1200" b="1" dirty="0">
                  <a:solidFill>
                    <a:srgbClr val="000000"/>
                  </a:solidFill>
                  <a:latin typeface="Arial"/>
                </a:rPr>
                <a:t>CANH</a:t>
              </a:r>
            </a:p>
            <a:p>
              <a:pPr eaLnBrk="0" fontAlgn="auto" hangingPunct="0">
                <a:lnSpc>
                  <a:spcPct val="110000"/>
                </a:lnSpc>
                <a:spcBef>
                  <a:spcPts val="0"/>
                </a:spcBef>
                <a:spcAft>
                  <a:spcPts val="0"/>
                </a:spcAft>
              </a:pPr>
              <a:endParaRPr lang="en-US" sz="1200" b="1" dirty="0">
                <a:solidFill>
                  <a:srgbClr val="000000"/>
                </a:solidFill>
                <a:latin typeface="Arial"/>
              </a:endParaRPr>
            </a:p>
            <a:p>
              <a:pPr eaLnBrk="0" fontAlgn="auto" hangingPunct="0">
                <a:lnSpc>
                  <a:spcPct val="110000"/>
                </a:lnSpc>
                <a:spcBef>
                  <a:spcPts val="0"/>
                </a:spcBef>
                <a:spcAft>
                  <a:spcPts val="0"/>
                </a:spcAft>
              </a:pPr>
              <a:r>
                <a:rPr lang="en-US" sz="1200" b="1" dirty="0">
                  <a:solidFill>
                    <a:srgbClr val="000000"/>
                  </a:solidFill>
                  <a:latin typeface="Arial"/>
                </a:rPr>
                <a:t>CANL</a:t>
              </a:r>
            </a:p>
            <a:p>
              <a:pPr eaLnBrk="0" fontAlgn="auto" hangingPunct="0">
                <a:lnSpc>
                  <a:spcPct val="110000"/>
                </a:lnSpc>
                <a:spcBef>
                  <a:spcPts val="0"/>
                </a:spcBef>
                <a:spcAft>
                  <a:spcPts val="0"/>
                </a:spcAft>
              </a:pPr>
              <a:endParaRPr lang="en-US" sz="1200" b="1" dirty="0">
                <a:solidFill>
                  <a:srgbClr val="000000"/>
                </a:solidFill>
                <a:latin typeface="Arial"/>
              </a:endParaRPr>
            </a:p>
            <a:p>
              <a:pPr eaLnBrk="0" fontAlgn="auto" hangingPunct="0">
                <a:lnSpc>
                  <a:spcPct val="110000"/>
                </a:lnSpc>
                <a:spcBef>
                  <a:spcPts val="0"/>
                </a:spcBef>
                <a:spcAft>
                  <a:spcPts val="0"/>
                </a:spcAft>
              </a:pPr>
              <a:r>
                <a:rPr lang="en-US" sz="1200" b="1" dirty="0" smtClean="0">
                  <a:solidFill>
                    <a:srgbClr val="000000"/>
                  </a:solidFill>
                  <a:latin typeface="Arial"/>
                </a:rPr>
                <a:t>V</a:t>
              </a:r>
              <a:r>
                <a:rPr lang="en-US" sz="1200" b="1" baseline="-25000" dirty="0" smtClean="0">
                  <a:solidFill>
                    <a:srgbClr val="000000"/>
                  </a:solidFill>
                  <a:latin typeface="Arial"/>
                </a:rPr>
                <a:t>REF</a:t>
              </a:r>
              <a:endParaRPr lang="en-US" sz="1200" b="1" baseline="-25000" dirty="0">
                <a:solidFill>
                  <a:srgbClr val="000000"/>
                </a:solidFill>
                <a:latin typeface="Arial"/>
              </a:endParaRPr>
            </a:p>
          </p:txBody>
        </p:sp>
        <p:sp>
          <p:nvSpPr>
            <p:cNvPr id="36873" name="Arc 8"/>
            <p:cNvSpPr>
              <a:spLocks noChangeAspect="1"/>
            </p:cNvSpPr>
            <p:nvPr/>
          </p:nvSpPr>
          <p:spPr bwMode="auto">
            <a:xfrm>
              <a:off x="5554663" y="2848214"/>
              <a:ext cx="119063" cy="79772"/>
            </a:xfrm>
            <a:custGeom>
              <a:avLst/>
              <a:gdLst>
                <a:gd name="T0" fmla="*/ 119063 w 21600"/>
                <a:gd name="T1" fmla="*/ 106362 h 21600"/>
                <a:gd name="T2" fmla="*/ 0 w 21600"/>
                <a:gd name="T3" fmla="*/ 0 h 21600"/>
                <a:gd name="T4" fmla="*/ 11906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74" name="Arc 9"/>
            <p:cNvSpPr>
              <a:spLocks noChangeAspect="1"/>
            </p:cNvSpPr>
            <p:nvPr/>
          </p:nvSpPr>
          <p:spPr bwMode="auto">
            <a:xfrm>
              <a:off x="5668962" y="2848214"/>
              <a:ext cx="122238" cy="79772"/>
            </a:xfrm>
            <a:custGeom>
              <a:avLst/>
              <a:gdLst>
                <a:gd name="T0" fmla="*/ 122238 w 21778"/>
                <a:gd name="T1" fmla="*/ 0 h 21600"/>
                <a:gd name="T2" fmla="*/ 0 w 21778"/>
                <a:gd name="T3" fmla="*/ 106357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75" name="Text Box 10"/>
            <p:cNvSpPr txBox="1">
              <a:spLocks noChangeArrowheads="1"/>
            </p:cNvSpPr>
            <p:nvPr/>
          </p:nvSpPr>
          <p:spPr bwMode="auto">
            <a:xfrm>
              <a:off x="4568633" y="2744142"/>
              <a:ext cx="341505" cy="1514261"/>
            </a:xfrm>
            <a:prstGeom prst="rect">
              <a:avLst/>
            </a:prstGeom>
            <a:noFill/>
            <a:ln w="28575">
              <a:noFill/>
              <a:miter lim="800000"/>
              <a:headEnd/>
              <a:tailEnd/>
            </a:ln>
          </p:spPr>
          <p:txBody>
            <a:bodyPr wrap="none" lIns="0" rIns="0" anchor="ctr">
              <a:spAutoFit/>
            </a:bodyPr>
            <a:lstStyle/>
            <a:p>
              <a:pPr algn="r" eaLnBrk="0" fontAlgn="auto" hangingPunct="0">
                <a:lnSpc>
                  <a:spcPct val="110000"/>
                </a:lnSpc>
                <a:spcBef>
                  <a:spcPts val="0"/>
                </a:spcBef>
                <a:spcAft>
                  <a:spcPts val="0"/>
                </a:spcAft>
              </a:pPr>
              <a:r>
                <a:rPr lang="en-US" sz="1200" b="1">
                  <a:solidFill>
                    <a:srgbClr val="000000"/>
                  </a:solidFill>
                  <a:latin typeface="Arial"/>
                </a:rPr>
                <a:t>TXD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GND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V</a:t>
              </a:r>
              <a:r>
                <a:rPr lang="en-US" sz="1200" b="1" baseline="-25000">
                  <a:solidFill>
                    <a:srgbClr val="000000"/>
                  </a:solidFill>
                  <a:latin typeface="Arial"/>
                </a:rPr>
                <a:t>CC</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RXD</a:t>
              </a:r>
            </a:p>
          </p:txBody>
        </p:sp>
        <p:sp>
          <p:nvSpPr>
            <p:cNvPr id="36876" name="Rectangle 11"/>
            <p:cNvSpPr>
              <a:spLocks noChangeAspect="1" noChangeArrowheads="1"/>
            </p:cNvSpPr>
            <p:nvPr/>
          </p:nvSpPr>
          <p:spPr bwMode="auto">
            <a:xfrm flipV="1">
              <a:off x="6186488" y="3008948"/>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877" name="Rectangle 12"/>
            <p:cNvSpPr>
              <a:spLocks noChangeAspect="1" noChangeArrowheads="1"/>
            </p:cNvSpPr>
            <p:nvPr/>
          </p:nvSpPr>
          <p:spPr bwMode="auto">
            <a:xfrm flipV="1">
              <a:off x="6186488" y="3307795"/>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878" name="Rectangle 13"/>
            <p:cNvSpPr>
              <a:spLocks noChangeAspect="1" noChangeArrowheads="1"/>
            </p:cNvSpPr>
            <p:nvPr/>
          </p:nvSpPr>
          <p:spPr bwMode="auto">
            <a:xfrm flipV="1">
              <a:off x="6186488" y="3600689"/>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879" name="Rectangle 14"/>
            <p:cNvSpPr>
              <a:spLocks noChangeAspect="1" noChangeArrowheads="1"/>
            </p:cNvSpPr>
            <p:nvPr/>
          </p:nvSpPr>
          <p:spPr bwMode="auto">
            <a:xfrm flipV="1">
              <a:off x="6186488" y="3906680"/>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880" name="Line 15"/>
            <p:cNvSpPr>
              <a:spLocks noChangeAspect="1" noChangeShapeType="1"/>
            </p:cNvSpPr>
            <p:nvPr/>
          </p:nvSpPr>
          <p:spPr bwMode="auto">
            <a:xfrm flipH="1">
              <a:off x="5732463" y="3263742"/>
              <a:ext cx="7461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81" name="Line 16"/>
            <p:cNvSpPr>
              <a:spLocks noChangeAspect="1" noChangeShapeType="1"/>
            </p:cNvSpPr>
            <p:nvPr/>
          </p:nvSpPr>
          <p:spPr bwMode="auto">
            <a:xfrm flipH="1">
              <a:off x="5284788" y="3201830"/>
              <a:ext cx="8096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82" name="Line 17"/>
            <p:cNvSpPr>
              <a:spLocks noChangeAspect="1" noChangeShapeType="1"/>
            </p:cNvSpPr>
            <p:nvPr/>
          </p:nvSpPr>
          <p:spPr bwMode="auto">
            <a:xfrm flipH="1">
              <a:off x="5657850" y="3139917"/>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83" name="AutoShape 18"/>
            <p:cNvSpPr>
              <a:spLocks noChangeAspect="1" noChangeArrowheads="1"/>
            </p:cNvSpPr>
            <p:nvPr/>
          </p:nvSpPr>
          <p:spPr bwMode="auto">
            <a:xfrm rot="5400000" flipH="1">
              <a:off x="5377061" y="3066297"/>
              <a:ext cx="301228"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884" name="Oval 19"/>
            <p:cNvSpPr>
              <a:spLocks noChangeAspect="1" noChangeArrowheads="1"/>
            </p:cNvSpPr>
            <p:nvPr/>
          </p:nvSpPr>
          <p:spPr bwMode="auto">
            <a:xfrm>
              <a:off x="5657850" y="3231596"/>
              <a:ext cx="74612"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885" name="Line 20"/>
            <p:cNvSpPr>
              <a:spLocks noChangeAspect="1" noChangeShapeType="1"/>
            </p:cNvSpPr>
            <p:nvPr/>
          </p:nvSpPr>
          <p:spPr bwMode="auto">
            <a:xfrm flipH="1">
              <a:off x="5319712" y="3534014"/>
              <a:ext cx="39688"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86" name="Line 21"/>
            <p:cNvSpPr>
              <a:spLocks noChangeAspect="1" noChangeShapeType="1"/>
            </p:cNvSpPr>
            <p:nvPr/>
          </p:nvSpPr>
          <p:spPr bwMode="auto">
            <a:xfrm flipH="1">
              <a:off x="5621337" y="3463767"/>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87" name="AutoShape 22"/>
            <p:cNvSpPr>
              <a:spLocks noChangeAspect="1" noChangeArrowheads="1"/>
            </p:cNvSpPr>
            <p:nvPr/>
          </p:nvSpPr>
          <p:spPr bwMode="auto">
            <a:xfrm rot="16190442" flipH="1">
              <a:off x="5352257" y="3386377"/>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1000" b="1">
                <a:solidFill>
                  <a:srgbClr val="000000"/>
                </a:solidFill>
                <a:latin typeface="Arial"/>
              </a:endParaRPr>
            </a:p>
          </p:txBody>
        </p:sp>
        <p:sp>
          <p:nvSpPr>
            <p:cNvPr id="36888" name="Oval 23"/>
            <p:cNvSpPr>
              <a:spLocks noChangeAspect="1" noChangeArrowheads="1"/>
            </p:cNvSpPr>
            <p:nvPr/>
          </p:nvSpPr>
          <p:spPr bwMode="auto">
            <a:xfrm>
              <a:off x="5657850" y="3592354"/>
              <a:ext cx="74612"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889" name="Line 24"/>
            <p:cNvSpPr>
              <a:spLocks noChangeAspect="1" noChangeShapeType="1"/>
            </p:cNvSpPr>
            <p:nvPr/>
          </p:nvSpPr>
          <p:spPr bwMode="auto">
            <a:xfrm flipH="1">
              <a:off x="5554662" y="3056573"/>
              <a:ext cx="439738"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90" name="Line 25"/>
            <p:cNvSpPr>
              <a:spLocks noChangeAspect="1" noChangeShapeType="1"/>
            </p:cNvSpPr>
            <p:nvPr/>
          </p:nvSpPr>
          <p:spPr bwMode="auto">
            <a:xfrm>
              <a:off x="5203825" y="3963830"/>
              <a:ext cx="1206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91" name="Line 26"/>
            <p:cNvSpPr>
              <a:spLocks noChangeAspect="1" noChangeShapeType="1"/>
            </p:cNvSpPr>
            <p:nvPr/>
          </p:nvSpPr>
          <p:spPr bwMode="auto">
            <a:xfrm>
              <a:off x="5657850" y="3103009"/>
              <a:ext cx="0" cy="21074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92" name="Line 27"/>
            <p:cNvSpPr>
              <a:spLocks noChangeAspect="1" noChangeShapeType="1"/>
            </p:cNvSpPr>
            <p:nvPr/>
          </p:nvSpPr>
          <p:spPr bwMode="auto">
            <a:xfrm flipV="1">
              <a:off x="5802312" y="3260171"/>
              <a:ext cx="0" cy="3595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93" name="Line 28"/>
            <p:cNvSpPr>
              <a:spLocks noChangeAspect="1" noChangeShapeType="1"/>
            </p:cNvSpPr>
            <p:nvPr/>
          </p:nvSpPr>
          <p:spPr bwMode="auto">
            <a:xfrm flipV="1">
              <a:off x="5321300" y="3529252"/>
              <a:ext cx="0" cy="4357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94" name="Line 29"/>
            <p:cNvSpPr>
              <a:spLocks noChangeAspect="1" noChangeShapeType="1"/>
            </p:cNvSpPr>
            <p:nvPr/>
          </p:nvSpPr>
          <p:spPr bwMode="auto">
            <a:xfrm flipH="1">
              <a:off x="5764212" y="3991214"/>
              <a:ext cx="2349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95" name="Rectangle 30"/>
            <p:cNvSpPr>
              <a:spLocks noChangeArrowheads="1"/>
            </p:cNvSpPr>
            <p:nvPr/>
          </p:nvSpPr>
          <p:spPr bwMode="auto">
            <a:xfrm>
              <a:off x="5619750" y="3932874"/>
              <a:ext cx="304800" cy="113110"/>
            </a:xfrm>
            <a:prstGeom prst="rect">
              <a:avLst/>
            </a:prstGeom>
            <a:solidFill>
              <a:srgbClr val="EAEAEA"/>
            </a:solidFill>
            <a:ln w="12700" algn="ctr">
              <a:solidFill>
                <a:schemeClr val="tx1"/>
              </a:solidFill>
              <a:miter lim="800000"/>
              <a:headEnd/>
              <a:tailEnd/>
            </a:ln>
          </p:spPr>
          <p:txBody>
            <a:bodyPr wrap="none" lIns="90000" anchor="ctr" anchorCtr="1"/>
            <a:lstStyle/>
            <a:p>
              <a:pPr fontAlgn="auto">
                <a:spcBef>
                  <a:spcPts val="0"/>
                </a:spcBef>
                <a:spcAft>
                  <a:spcPts val="0"/>
                </a:spcAft>
              </a:pPr>
              <a:r>
                <a:rPr lang="en-US" sz="800" b="1">
                  <a:solidFill>
                    <a:srgbClr val="000000"/>
                  </a:solidFill>
                  <a:latin typeface="Arial"/>
                </a:rPr>
                <a:t>V</a:t>
              </a:r>
              <a:r>
                <a:rPr lang="en-US" sz="800" b="1" baseline="-25000">
                  <a:solidFill>
                    <a:srgbClr val="000000"/>
                  </a:solidFill>
                  <a:latin typeface="Arial"/>
                </a:rPr>
                <a:t>CC</a:t>
              </a:r>
              <a:r>
                <a:rPr lang="en-US" sz="800" b="1">
                  <a:solidFill>
                    <a:srgbClr val="000000"/>
                  </a:solidFill>
                  <a:latin typeface="Arial"/>
                </a:rPr>
                <a:t>/2</a:t>
              </a:r>
            </a:p>
          </p:txBody>
        </p:sp>
        <p:sp>
          <p:nvSpPr>
            <p:cNvPr id="36896" name="Line 31"/>
            <p:cNvSpPr>
              <a:spLocks noChangeAspect="1" noChangeShapeType="1"/>
            </p:cNvSpPr>
            <p:nvPr/>
          </p:nvSpPr>
          <p:spPr bwMode="auto">
            <a:xfrm flipV="1">
              <a:off x="5283200" y="3039905"/>
              <a:ext cx="0" cy="164306"/>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97" name="Line 32"/>
            <p:cNvSpPr>
              <a:spLocks noChangeAspect="1" noChangeShapeType="1"/>
            </p:cNvSpPr>
            <p:nvPr/>
          </p:nvSpPr>
          <p:spPr bwMode="auto">
            <a:xfrm>
              <a:off x="5189537" y="3043477"/>
              <a:ext cx="95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98" name="Line 33"/>
            <p:cNvSpPr>
              <a:spLocks noChangeAspect="1" noChangeShapeType="1"/>
            </p:cNvSpPr>
            <p:nvPr/>
          </p:nvSpPr>
          <p:spPr bwMode="auto">
            <a:xfrm flipV="1">
              <a:off x="5876925" y="3135155"/>
              <a:ext cx="0" cy="32623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899" name="Line 34"/>
            <p:cNvSpPr>
              <a:spLocks noChangeAspect="1" noChangeShapeType="1"/>
            </p:cNvSpPr>
            <p:nvPr/>
          </p:nvSpPr>
          <p:spPr bwMode="auto">
            <a:xfrm flipH="1">
              <a:off x="5737225" y="3624502"/>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00" name="Rectangle 35"/>
            <p:cNvSpPr>
              <a:spLocks noChangeAspect="1" noChangeArrowheads="1"/>
            </p:cNvSpPr>
            <p:nvPr/>
          </p:nvSpPr>
          <p:spPr bwMode="auto">
            <a:xfrm flipV="1">
              <a:off x="4976813" y="3012520"/>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01" name="Rectangle 36"/>
            <p:cNvSpPr>
              <a:spLocks noChangeAspect="1" noChangeArrowheads="1"/>
            </p:cNvSpPr>
            <p:nvPr/>
          </p:nvSpPr>
          <p:spPr bwMode="auto">
            <a:xfrm flipV="1">
              <a:off x="4976813" y="3311367"/>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02" name="Rectangle 37"/>
            <p:cNvSpPr>
              <a:spLocks noChangeAspect="1" noChangeArrowheads="1"/>
            </p:cNvSpPr>
            <p:nvPr/>
          </p:nvSpPr>
          <p:spPr bwMode="auto">
            <a:xfrm flipV="1">
              <a:off x="4976813" y="3604261"/>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03" name="Rectangle 38"/>
            <p:cNvSpPr>
              <a:spLocks noChangeAspect="1" noChangeArrowheads="1"/>
            </p:cNvSpPr>
            <p:nvPr/>
          </p:nvSpPr>
          <p:spPr bwMode="auto">
            <a:xfrm flipV="1">
              <a:off x="4976813" y="3910252"/>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04" name="Text Box 39"/>
            <p:cNvSpPr txBox="1">
              <a:spLocks noChangeArrowheads="1"/>
            </p:cNvSpPr>
            <p:nvPr/>
          </p:nvSpPr>
          <p:spPr bwMode="auto">
            <a:xfrm>
              <a:off x="5052328" y="2497233"/>
              <a:ext cx="1231427" cy="276999"/>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200" b="1" dirty="0">
                  <a:solidFill>
                    <a:srgbClr val="000000"/>
                  </a:solidFill>
                  <a:latin typeface="Arial"/>
                </a:rPr>
                <a:t>SN65HVD1050</a:t>
              </a:r>
              <a:endParaRPr lang="en-US" sz="1600" b="1" dirty="0">
                <a:solidFill>
                  <a:srgbClr val="000000"/>
                </a:solidFill>
                <a:latin typeface="Arial"/>
              </a:endParaRPr>
            </a:p>
          </p:txBody>
        </p:sp>
        <p:sp>
          <p:nvSpPr>
            <p:cNvPr id="36905" name="Oval 40"/>
            <p:cNvSpPr>
              <a:spLocks noChangeAspect="1" noChangeArrowheads="1"/>
            </p:cNvSpPr>
            <p:nvPr/>
          </p:nvSpPr>
          <p:spPr bwMode="auto">
            <a:xfrm>
              <a:off x="5316538" y="3172065"/>
              <a:ext cx="74613"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grpSp>
          <p:nvGrpSpPr>
            <p:cNvPr id="2" name="Group 41"/>
            <p:cNvGrpSpPr>
              <a:grpSpLocks/>
            </p:cNvGrpSpPr>
            <p:nvPr/>
          </p:nvGrpSpPr>
          <p:grpSpPr bwMode="auto">
            <a:xfrm>
              <a:off x="5427663" y="3174446"/>
              <a:ext cx="142875" cy="45244"/>
              <a:chOff x="4391" y="1087"/>
              <a:chExt cx="90" cy="38"/>
            </a:xfrm>
          </p:grpSpPr>
          <p:sp>
            <p:nvSpPr>
              <p:cNvPr id="36968" name="Rectangle 42"/>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69" name="Line 43"/>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36970" name="Line 44"/>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grpSp>
          <p:nvGrpSpPr>
            <p:cNvPr id="3" name="Group 45"/>
            <p:cNvGrpSpPr>
              <a:grpSpLocks/>
            </p:cNvGrpSpPr>
            <p:nvPr/>
          </p:nvGrpSpPr>
          <p:grpSpPr bwMode="auto">
            <a:xfrm>
              <a:off x="5491163" y="3478055"/>
              <a:ext cx="117475" cy="92869"/>
              <a:chOff x="4431" y="1342"/>
              <a:chExt cx="74" cy="78"/>
            </a:xfrm>
          </p:grpSpPr>
          <p:sp>
            <p:nvSpPr>
              <p:cNvPr id="36965" name="Rectangle 46"/>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66" name="Line 47"/>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36967" name="Line 48"/>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sp>
          <p:nvSpPr>
            <p:cNvPr id="36908" name="Rectangle 49"/>
            <p:cNvSpPr>
              <a:spLocks noChangeArrowheads="1"/>
            </p:cNvSpPr>
            <p:nvPr/>
          </p:nvSpPr>
          <p:spPr bwMode="auto">
            <a:xfrm>
              <a:off x="7450137" y="2837497"/>
              <a:ext cx="1060450" cy="1357313"/>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endParaRPr lang="en-US" sz="1200">
                <a:solidFill>
                  <a:srgbClr val="FFFF99"/>
                </a:solidFill>
                <a:latin typeface="Times New Roman" pitchFamily="18" charset="0"/>
              </a:endParaRPr>
            </a:p>
          </p:txBody>
        </p:sp>
        <p:sp>
          <p:nvSpPr>
            <p:cNvPr id="36909" name="Line 50"/>
            <p:cNvSpPr>
              <a:spLocks noChangeAspect="1" noChangeShapeType="1"/>
            </p:cNvSpPr>
            <p:nvPr/>
          </p:nvSpPr>
          <p:spPr bwMode="auto">
            <a:xfrm>
              <a:off x="7881937" y="3061336"/>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10" name="Text Box 51"/>
            <p:cNvSpPr txBox="1">
              <a:spLocks noChangeArrowheads="1"/>
            </p:cNvSpPr>
            <p:nvPr/>
          </p:nvSpPr>
          <p:spPr bwMode="auto">
            <a:xfrm>
              <a:off x="8705850" y="2745432"/>
              <a:ext cx="442429" cy="1516442"/>
            </a:xfrm>
            <a:prstGeom prst="rect">
              <a:avLst/>
            </a:prstGeom>
            <a:noFill/>
            <a:ln w="28575">
              <a:noFill/>
              <a:miter lim="800000"/>
              <a:headEnd/>
              <a:tailEnd/>
            </a:ln>
          </p:spPr>
          <p:txBody>
            <a:bodyPr wrap="none" lIns="0" tIns="46800" rIns="0" bIns="46800" anchor="ctr">
              <a:spAutoFit/>
            </a:bodyPr>
            <a:lstStyle/>
            <a:p>
              <a:pPr eaLnBrk="0" fontAlgn="auto" hangingPunct="0">
                <a:lnSpc>
                  <a:spcPct val="110000"/>
                </a:lnSpc>
                <a:spcBef>
                  <a:spcPts val="0"/>
                </a:spcBef>
                <a:spcAft>
                  <a:spcPts val="0"/>
                </a:spcAft>
              </a:pPr>
              <a:r>
                <a:rPr lang="en-US" sz="1200" b="1">
                  <a:solidFill>
                    <a:srgbClr val="000000"/>
                  </a:solidFill>
                  <a:latin typeface="Arial"/>
                </a:rPr>
                <a:t>STB</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CANH</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CANL</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SPLIT</a:t>
              </a:r>
              <a:endParaRPr lang="en-US" sz="1200" b="1" baseline="-25000">
                <a:solidFill>
                  <a:srgbClr val="000000"/>
                </a:solidFill>
                <a:latin typeface="Arial"/>
              </a:endParaRPr>
            </a:p>
          </p:txBody>
        </p:sp>
        <p:sp>
          <p:nvSpPr>
            <p:cNvPr id="36911" name="Arc 52"/>
            <p:cNvSpPr>
              <a:spLocks noChangeAspect="1"/>
            </p:cNvSpPr>
            <p:nvPr/>
          </p:nvSpPr>
          <p:spPr bwMode="auto">
            <a:xfrm>
              <a:off x="7880350" y="2851786"/>
              <a:ext cx="119062" cy="79772"/>
            </a:xfrm>
            <a:custGeom>
              <a:avLst/>
              <a:gdLst>
                <a:gd name="T0" fmla="*/ 119062 w 21600"/>
                <a:gd name="T1" fmla="*/ 106363 h 21600"/>
                <a:gd name="T2" fmla="*/ 0 w 21600"/>
                <a:gd name="T3" fmla="*/ 0 h 21600"/>
                <a:gd name="T4" fmla="*/ 11906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12" name="Arc 53"/>
            <p:cNvSpPr>
              <a:spLocks noChangeAspect="1"/>
            </p:cNvSpPr>
            <p:nvPr/>
          </p:nvSpPr>
          <p:spPr bwMode="auto">
            <a:xfrm>
              <a:off x="7994651" y="2851786"/>
              <a:ext cx="122237" cy="79772"/>
            </a:xfrm>
            <a:custGeom>
              <a:avLst/>
              <a:gdLst>
                <a:gd name="T0" fmla="*/ 122237 w 21778"/>
                <a:gd name="T1" fmla="*/ 0 h 21600"/>
                <a:gd name="T2" fmla="*/ 0 w 21778"/>
                <a:gd name="T3" fmla="*/ 106358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13" name="Text Box 54"/>
            <p:cNvSpPr txBox="1">
              <a:spLocks noChangeArrowheads="1"/>
            </p:cNvSpPr>
            <p:nvPr/>
          </p:nvSpPr>
          <p:spPr bwMode="auto">
            <a:xfrm>
              <a:off x="6894321" y="2747713"/>
              <a:ext cx="341504" cy="1514261"/>
            </a:xfrm>
            <a:prstGeom prst="rect">
              <a:avLst/>
            </a:prstGeom>
            <a:noFill/>
            <a:ln w="28575">
              <a:noFill/>
              <a:miter lim="800000"/>
              <a:headEnd/>
              <a:tailEnd/>
            </a:ln>
          </p:spPr>
          <p:txBody>
            <a:bodyPr wrap="none" lIns="0" rIns="0" anchor="ctr">
              <a:spAutoFit/>
            </a:bodyPr>
            <a:lstStyle/>
            <a:p>
              <a:pPr algn="r" eaLnBrk="0" fontAlgn="auto" hangingPunct="0">
                <a:lnSpc>
                  <a:spcPct val="110000"/>
                </a:lnSpc>
                <a:spcBef>
                  <a:spcPts val="0"/>
                </a:spcBef>
                <a:spcAft>
                  <a:spcPts val="0"/>
                </a:spcAft>
              </a:pPr>
              <a:r>
                <a:rPr lang="en-US" sz="1200" b="1">
                  <a:solidFill>
                    <a:srgbClr val="000000"/>
                  </a:solidFill>
                  <a:latin typeface="Arial"/>
                </a:rPr>
                <a:t>TXD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GND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V</a:t>
              </a:r>
              <a:r>
                <a:rPr lang="en-US" sz="1200" b="1" baseline="-25000">
                  <a:solidFill>
                    <a:srgbClr val="000000"/>
                  </a:solidFill>
                  <a:latin typeface="Arial"/>
                </a:rPr>
                <a:t>CC</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RXD</a:t>
              </a:r>
            </a:p>
          </p:txBody>
        </p:sp>
        <p:sp>
          <p:nvSpPr>
            <p:cNvPr id="36914" name="Rectangle 55"/>
            <p:cNvSpPr>
              <a:spLocks noChangeAspect="1" noChangeArrowheads="1"/>
            </p:cNvSpPr>
            <p:nvPr/>
          </p:nvSpPr>
          <p:spPr bwMode="auto">
            <a:xfrm flipV="1">
              <a:off x="8512176" y="3012520"/>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15" name="Rectangle 56"/>
            <p:cNvSpPr>
              <a:spLocks noChangeAspect="1" noChangeArrowheads="1"/>
            </p:cNvSpPr>
            <p:nvPr/>
          </p:nvSpPr>
          <p:spPr bwMode="auto">
            <a:xfrm flipV="1">
              <a:off x="8512176" y="3311366"/>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16" name="Rectangle 57"/>
            <p:cNvSpPr>
              <a:spLocks noChangeAspect="1" noChangeArrowheads="1"/>
            </p:cNvSpPr>
            <p:nvPr/>
          </p:nvSpPr>
          <p:spPr bwMode="auto">
            <a:xfrm flipV="1">
              <a:off x="8512176" y="3604261"/>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17" name="Rectangle 58"/>
            <p:cNvSpPr>
              <a:spLocks noChangeAspect="1" noChangeArrowheads="1"/>
            </p:cNvSpPr>
            <p:nvPr/>
          </p:nvSpPr>
          <p:spPr bwMode="auto">
            <a:xfrm flipV="1">
              <a:off x="8512176" y="3910251"/>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18" name="Line 59"/>
            <p:cNvSpPr>
              <a:spLocks noChangeAspect="1" noChangeShapeType="1"/>
            </p:cNvSpPr>
            <p:nvPr/>
          </p:nvSpPr>
          <p:spPr bwMode="auto">
            <a:xfrm flipH="1">
              <a:off x="8058150" y="3267314"/>
              <a:ext cx="7461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19" name="Line 60"/>
            <p:cNvSpPr>
              <a:spLocks noChangeAspect="1" noChangeShapeType="1"/>
            </p:cNvSpPr>
            <p:nvPr/>
          </p:nvSpPr>
          <p:spPr bwMode="auto">
            <a:xfrm flipH="1">
              <a:off x="7610475" y="3205401"/>
              <a:ext cx="8096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20" name="Line 61"/>
            <p:cNvSpPr>
              <a:spLocks noChangeAspect="1" noChangeShapeType="1"/>
            </p:cNvSpPr>
            <p:nvPr/>
          </p:nvSpPr>
          <p:spPr bwMode="auto">
            <a:xfrm flipH="1">
              <a:off x="7983537" y="3143489"/>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21" name="AutoShape 62"/>
            <p:cNvSpPr>
              <a:spLocks noChangeAspect="1" noChangeArrowheads="1"/>
            </p:cNvSpPr>
            <p:nvPr/>
          </p:nvSpPr>
          <p:spPr bwMode="auto">
            <a:xfrm rot="5400000" flipH="1">
              <a:off x="7702748" y="3069868"/>
              <a:ext cx="301229"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22" name="Oval 63"/>
            <p:cNvSpPr>
              <a:spLocks noChangeAspect="1" noChangeArrowheads="1"/>
            </p:cNvSpPr>
            <p:nvPr/>
          </p:nvSpPr>
          <p:spPr bwMode="auto">
            <a:xfrm>
              <a:off x="7983538" y="3235166"/>
              <a:ext cx="74613" cy="63104"/>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23" name="Line 64"/>
            <p:cNvSpPr>
              <a:spLocks noChangeAspect="1" noChangeShapeType="1"/>
            </p:cNvSpPr>
            <p:nvPr/>
          </p:nvSpPr>
          <p:spPr bwMode="auto">
            <a:xfrm flipH="1">
              <a:off x="7593013" y="3537585"/>
              <a:ext cx="92075"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24" name="Line 65"/>
            <p:cNvSpPr>
              <a:spLocks noChangeAspect="1" noChangeShapeType="1"/>
            </p:cNvSpPr>
            <p:nvPr/>
          </p:nvSpPr>
          <p:spPr bwMode="auto">
            <a:xfrm flipH="1">
              <a:off x="7947025" y="3467339"/>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25" name="AutoShape 66"/>
            <p:cNvSpPr>
              <a:spLocks noChangeAspect="1" noChangeArrowheads="1"/>
            </p:cNvSpPr>
            <p:nvPr/>
          </p:nvSpPr>
          <p:spPr bwMode="auto">
            <a:xfrm rot="16190442" flipH="1">
              <a:off x="7677944" y="3389948"/>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1000" b="1">
                <a:solidFill>
                  <a:srgbClr val="000000"/>
                </a:solidFill>
                <a:latin typeface="Arial"/>
              </a:endParaRPr>
            </a:p>
          </p:txBody>
        </p:sp>
        <p:sp>
          <p:nvSpPr>
            <p:cNvPr id="36926" name="Oval 67"/>
            <p:cNvSpPr>
              <a:spLocks noChangeAspect="1" noChangeArrowheads="1"/>
            </p:cNvSpPr>
            <p:nvPr/>
          </p:nvSpPr>
          <p:spPr bwMode="auto">
            <a:xfrm>
              <a:off x="7983538" y="3595926"/>
              <a:ext cx="74613"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27" name="Line 68"/>
            <p:cNvSpPr>
              <a:spLocks noChangeAspect="1" noChangeShapeType="1"/>
            </p:cNvSpPr>
            <p:nvPr/>
          </p:nvSpPr>
          <p:spPr bwMode="auto">
            <a:xfrm flipH="1">
              <a:off x="7880351" y="3060145"/>
              <a:ext cx="43973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28" name="Line 69"/>
            <p:cNvSpPr>
              <a:spLocks noChangeAspect="1" noChangeShapeType="1"/>
            </p:cNvSpPr>
            <p:nvPr/>
          </p:nvSpPr>
          <p:spPr bwMode="auto">
            <a:xfrm>
              <a:off x="7515226" y="3967401"/>
              <a:ext cx="7778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29" name="Line 70"/>
            <p:cNvSpPr>
              <a:spLocks noChangeAspect="1" noChangeShapeType="1"/>
            </p:cNvSpPr>
            <p:nvPr/>
          </p:nvSpPr>
          <p:spPr bwMode="auto">
            <a:xfrm>
              <a:off x="7983537" y="3106579"/>
              <a:ext cx="0" cy="21074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30" name="Line 71"/>
            <p:cNvSpPr>
              <a:spLocks noChangeAspect="1" noChangeShapeType="1"/>
            </p:cNvSpPr>
            <p:nvPr/>
          </p:nvSpPr>
          <p:spPr bwMode="auto">
            <a:xfrm flipV="1">
              <a:off x="8128000" y="3263741"/>
              <a:ext cx="0" cy="714375"/>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31" name="Line 72"/>
            <p:cNvSpPr>
              <a:spLocks noChangeAspect="1" noChangeShapeType="1"/>
            </p:cNvSpPr>
            <p:nvPr/>
          </p:nvSpPr>
          <p:spPr bwMode="auto">
            <a:xfrm flipV="1">
              <a:off x="7591425" y="3531633"/>
              <a:ext cx="0" cy="4357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32" name="Line 73"/>
            <p:cNvSpPr>
              <a:spLocks noChangeAspect="1" noChangeShapeType="1"/>
            </p:cNvSpPr>
            <p:nvPr/>
          </p:nvSpPr>
          <p:spPr bwMode="auto">
            <a:xfrm flipH="1">
              <a:off x="8258176" y="4087654"/>
              <a:ext cx="187325"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33" name="Rectangle 74"/>
            <p:cNvSpPr>
              <a:spLocks noChangeArrowheads="1"/>
            </p:cNvSpPr>
            <p:nvPr/>
          </p:nvSpPr>
          <p:spPr bwMode="auto">
            <a:xfrm>
              <a:off x="8047037" y="4036457"/>
              <a:ext cx="304800" cy="113109"/>
            </a:xfrm>
            <a:prstGeom prst="rect">
              <a:avLst/>
            </a:prstGeom>
            <a:solidFill>
              <a:srgbClr val="EAEAEA"/>
            </a:solidFill>
            <a:ln w="12700" algn="ctr">
              <a:solidFill>
                <a:schemeClr val="tx1"/>
              </a:solidFill>
              <a:miter lim="800000"/>
              <a:headEnd/>
              <a:tailEnd/>
            </a:ln>
          </p:spPr>
          <p:txBody>
            <a:bodyPr wrap="none" lIns="90000" anchor="ctr" anchorCtr="1"/>
            <a:lstStyle/>
            <a:p>
              <a:pPr fontAlgn="auto">
                <a:spcBef>
                  <a:spcPts val="0"/>
                </a:spcBef>
                <a:spcAft>
                  <a:spcPts val="0"/>
                </a:spcAft>
              </a:pPr>
              <a:r>
                <a:rPr lang="en-US" sz="800" b="1">
                  <a:solidFill>
                    <a:srgbClr val="000000"/>
                  </a:solidFill>
                  <a:latin typeface="Arial"/>
                </a:rPr>
                <a:t>V</a:t>
              </a:r>
              <a:r>
                <a:rPr lang="en-US" sz="800" b="1" baseline="-25000">
                  <a:solidFill>
                    <a:srgbClr val="000000"/>
                  </a:solidFill>
                  <a:latin typeface="Arial"/>
                </a:rPr>
                <a:t>CC</a:t>
              </a:r>
              <a:r>
                <a:rPr lang="en-US" sz="800" b="1">
                  <a:solidFill>
                    <a:srgbClr val="000000"/>
                  </a:solidFill>
                  <a:latin typeface="Arial"/>
                </a:rPr>
                <a:t>/2</a:t>
              </a:r>
            </a:p>
          </p:txBody>
        </p:sp>
        <p:sp>
          <p:nvSpPr>
            <p:cNvPr id="36934" name="Line 75"/>
            <p:cNvSpPr>
              <a:spLocks noChangeAspect="1" noChangeShapeType="1"/>
            </p:cNvSpPr>
            <p:nvPr/>
          </p:nvSpPr>
          <p:spPr bwMode="auto">
            <a:xfrm flipV="1">
              <a:off x="7608887" y="3043477"/>
              <a:ext cx="0" cy="164306"/>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35" name="Line 76"/>
            <p:cNvSpPr>
              <a:spLocks noChangeAspect="1" noChangeShapeType="1"/>
            </p:cNvSpPr>
            <p:nvPr/>
          </p:nvSpPr>
          <p:spPr bwMode="auto">
            <a:xfrm>
              <a:off x="7515225" y="3047048"/>
              <a:ext cx="95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36" name="Line 77"/>
            <p:cNvSpPr>
              <a:spLocks noChangeAspect="1" noChangeShapeType="1"/>
            </p:cNvSpPr>
            <p:nvPr/>
          </p:nvSpPr>
          <p:spPr bwMode="auto">
            <a:xfrm flipV="1">
              <a:off x="8202612" y="3138726"/>
              <a:ext cx="0" cy="695325"/>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37" name="Line 78"/>
            <p:cNvSpPr>
              <a:spLocks noChangeAspect="1" noChangeShapeType="1"/>
            </p:cNvSpPr>
            <p:nvPr/>
          </p:nvSpPr>
          <p:spPr bwMode="auto">
            <a:xfrm flipH="1">
              <a:off x="8062912" y="3628072"/>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38" name="Rectangle 79"/>
            <p:cNvSpPr>
              <a:spLocks noChangeAspect="1" noChangeArrowheads="1"/>
            </p:cNvSpPr>
            <p:nvPr/>
          </p:nvSpPr>
          <p:spPr bwMode="auto">
            <a:xfrm flipV="1">
              <a:off x="7302501" y="301609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39" name="Rectangle 80"/>
            <p:cNvSpPr>
              <a:spLocks noChangeAspect="1" noChangeArrowheads="1"/>
            </p:cNvSpPr>
            <p:nvPr/>
          </p:nvSpPr>
          <p:spPr bwMode="auto">
            <a:xfrm flipV="1">
              <a:off x="7302501" y="3314938"/>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40" name="Rectangle 81"/>
            <p:cNvSpPr>
              <a:spLocks noChangeAspect="1" noChangeArrowheads="1"/>
            </p:cNvSpPr>
            <p:nvPr/>
          </p:nvSpPr>
          <p:spPr bwMode="auto">
            <a:xfrm flipV="1">
              <a:off x="7302501" y="3607832"/>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41" name="Rectangle 82"/>
            <p:cNvSpPr>
              <a:spLocks noChangeAspect="1" noChangeArrowheads="1"/>
            </p:cNvSpPr>
            <p:nvPr/>
          </p:nvSpPr>
          <p:spPr bwMode="auto">
            <a:xfrm flipV="1">
              <a:off x="7302501" y="3913823"/>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42" name="Text Box 83"/>
            <p:cNvSpPr txBox="1">
              <a:spLocks noChangeArrowheads="1"/>
            </p:cNvSpPr>
            <p:nvPr/>
          </p:nvSpPr>
          <p:spPr bwMode="auto">
            <a:xfrm>
              <a:off x="7383698" y="2519289"/>
              <a:ext cx="1231427" cy="276999"/>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200" b="1" dirty="0">
                  <a:solidFill>
                    <a:srgbClr val="000000"/>
                  </a:solidFill>
                  <a:latin typeface="Arial"/>
                </a:rPr>
                <a:t>SN65HVD1040</a:t>
              </a:r>
              <a:endParaRPr lang="en-US" sz="1600" b="1" dirty="0">
                <a:solidFill>
                  <a:srgbClr val="000000"/>
                </a:solidFill>
                <a:latin typeface="Arial"/>
              </a:endParaRPr>
            </a:p>
          </p:txBody>
        </p:sp>
        <p:sp>
          <p:nvSpPr>
            <p:cNvPr id="36943" name="Oval 84"/>
            <p:cNvSpPr>
              <a:spLocks noChangeAspect="1" noChangeArrowheads="1"/>
            </p:cNvSpPr>
            <p:nvPr/>
          </p:nvSpPr>
          <p:spPr bwMode="auto">
            <a:xfrm>
              <a:off x="7642225" y="3175635"/>
              <a:ext cx="74612" cy="63104"/>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grpSp>
          <p:nvGrpSpPr>
            <p:cNvPr id="4" name="Group 85"/>
            <p:cNvGrpSpPr>
              <a:grpSpLocks/>
            </p:cNvGrpSpPr>
            <p:nvPr/>
          </p:nvGrpSpPr>
          <p:grpSpPr bwMode="auto">
            <a:xfrm>
              <a:off x="7753351" y="3178017"/>
              <a:ext cx="142875" cy="45244"/>
              <a:chOff x="4391" y="1087"/>
              <a:chExt cx="90" cy="38"/>
            </a:xfrm>
          </p:grpSpPr>
          <p:sp>
            <p:nvSpPr>
              <p:cNvPr id="36962" name="Rectangle 86"/>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63" name="Line 87"/>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36964" name="Line 88"/>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grpSp>
          <p:nvGrpSpPr>
            <p:cNvPr id="5" name="Group 89"/>
            <p:cNvGrpSpPr>
              <a:grpSpLocks/>
            </p:cNvGrpSpPr>
            <p:nvPr/>
          </p:nvGrpSpPr>
          <p:grpSpPr bwMode="auto">
            <a:xfrm>
              <a:off x="7816851" y="3481626"/>
              <a:ext cx="117475" cy="92869"/>
              <a:chOff x="4431" y="1342"/>
              <a:chExt cx="74" cy="78"/>
            </a:xfrm>
          </p:grpSpPr>
          <p:sp>
            <p:nvSpPr>
              <p:cNvPr id="36959" name="Rectangle 90"/>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60" name="Line 91"/>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36961" name="Line 92"/>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sp>
          <p:nvSpPr>
            <p:cNvPr id="36946" name="AutoShape 93"/>
            <p:cNvSpPr>
              <a:spLocks noChangeAspect="1" noChangeArrowheads="1"/>
            </p:cNvSpPr>
            <p:nvPr/>
          </p:nvSpPr>
          <p:spPr bwMode="auto">
            <a:xfrm rot="16190442" flipH="1">
              <a:off x="7674769" y="3732848"/>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600" b="1" dirty="0">
                <a:solidFill>
                  <a:srgbClr val="000000"/>
                </a:solidFill>
                <a:latin typeface="Arial"/>
              </a:endParaRPr>
            </a:p>
            <a:p>
              <a:pPr fontAlgn="auto">
                <a:spcBef>
                  <a:spcPts val="0"/>
                </a:spcBef>
                <a:spcAft>
                  <a:spcPts val="0"/>
                </a:spcAft>
              </a:pPr>
              <a:endParaRPr lang="en-US" sz="600" b="1" dirty="0">
                <a:solidFill>
                  <a:srgbClr val="000000"/>
                </a:solidFill>
                <a:latin typeface="Arial"/>
              </a:endParaRPr>
            </a:p>
            <a:p>
              <a:pPr fontAlgn="auto">
                <a:spcBef>
                  <a:spcPts val="0"/>
                </a:spcBef>
                <a:spcAft>
                  <a:spcPts val="0"/>
                </a:spcAft>
              </a:pPr>
              <a:r>
                <a:rPr lang="en-US" sz="600" b="1" dirty="0" smtClean="0">
                  <a:solidFill>
                    <a:srgbClr val="000000"/>
                  </a:solidFill>
                  <a:latin typeface="Arial"/>
                </a:rPr>
                <a:t>WU</a:t>
              </a:r>
              <a:endParaRPr lang="en-US" sz="600" b="1" dirty="0">
                <a:solidFill>
                  <a:srgbClr val="000000"/>
                </a:solidFill>
                <a:latin typeface="Arial"/>
              </a:endParaRPr>
            </a:p>
          </p:txBody>
        </p:sp>
        <p:grpSp>
          <p:nvGrpSpPr>
            <p:cNvPr id="6" name="Group 94"/>
            <p:cNvGrpSpPr>
              <a:grpSpLocks/>
            </p:cNvGrpSpPr>
            <p:nvPr/>
          </p:nvGrpSpPr>
          <p:grpSpPr bwMode="auto">
            <a:xfrm>
              <a:off x="7813676" y="3824526"/>
              <a:ext cx="117475" cy="92869"/>
              <a:chOff x="4431" y="1342"/>
              <a:chExt cx="74" cy="78"/>
            </a:xfrm>
          </p:grpSpPr>
          <p:sp>
            <p:nvSpPr>
              <p:cNvPr id="36956" name="Rectangle 95"/>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57" name="Line 96"/>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36958" name="Line 97"/>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sp>
          <p:nvSpPr>
            <p:cNvPr id="36948" name="Oval 98"/>
            <p:cNvSpPr>
              <a:spLocks noChangeAspect="1" noChangeArrowheads="1"/>
            </p:cNvSpPr>
            <p:nvPr/>
          </p:nvSpPr>
          <p:spPr bwMode="auto">
            <a:xfrm>
              <a:off x="7977188" y="3943588"/>
              <a:ext cx="74613"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49" name="Line 99"/>
            <p:cNvSpPr>
              <a:spLocks noChangeAspect="1" noChangeShapeType="1"/>
            </p:cNvSpPr>
            <p:nvPr/>
          </p:nvSpPr>
          <p:spPr bwMode="auto">
            <a:xfrm flipV="1">
              <a:off x="8447087" y="3981689"/>
              <a:ext cx="0" cy="107156"/>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50" name="Line 100"/>
            <p:cNvSpPr>
              <a:spLocks noChangeAspect="1" noChangeShapeType="1"/>
            </p:cNvSpPr>
            <p:nvPr/>
          </p:nvSpPr>
          <p:spPr bwMode="auto">
            <a:xfrm flipH="1">
              <a:off x="8043862" y="3973354"/>
              <a:ext cx="889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51" name="Line 101"/>
            <p:cNvSpPr>
              <a:spLocks noChangeAspect="1" noChangeShapeType="1"/>
            </p:cNvSpPr>
            <p:nvPr/>
          </p:nvSpPr>
          <p:spPr bwMode="auto">
            <a:xfrm flipH="1">
              <a:off x="7975601" y="3829289"/>
              <a:ext cx="231775"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6952" name="Oval 102"/>
            <p:cNvSpPr>
              <a:spLocks noChangeAspect="1" noChangeArrowheads="1"/>
            </p:cNvSpPr>
            <p:nvPr/>
          </p:nvSpPr>
          <p:spPr bwMode="auto">
            <a:xfrm>
              <a:off x="8101013" y="3612595"/>
              <a:ext cx="42863" cy="35719"/>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53" name="Oval 103"/>
            <p:cNvSpPr>
              <a:spLocks noChangeAspect="1" noChangeArrowheads="1"/>
            </p:cNvSpPr>
            <p:nvPr/>
          </p:nvSpPr>
          <p:spPr bwMode="auto">
            <a:xfrm>
              <a:off x="8177213" y="3448289"/>
              <a:ext cx="42863" cy="35719"/>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6954" name="Rectangle 104"/>
            <p:cNvSpPr>
              <a:spLocks noChangeArrowheads="1"/>
            </p:cNvSpPr>
            <p:nvPr/>
          </p:nvSpPr>
          <p:spPr bwMode="auto">
            <a:xfrm>
              <a:off x="7545387" y="3666356"/>
              <a:ext cx="95250" cy="258366"/>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pPr>
              <a:r>
                <a:rPr lang="en-US" sz="800" b="1" dirty="0">
                  <a:solidFill>
                    <a:srgbClr val="000000"/>
                  </a:solidFill>
                  <a:latin typeface="Arial"/>
                </a:rPr>
                <a:t>M</a:t>
              </a:r>
            </a:p>
            <a:p>
              <a:pPr algn="ctr" fontAlgn="auto">
                <a:spcBef>
                  <a:spcPts val="0"/>
                </a:spcBef>
                <a:spcAft>
                  <a:spcPts val="0"/>
                </a:spcAft>
              </a:pPr>
              <a:r>
                <a:rPr lang="en-US" sz="800" b="1" dirty="0">
                  <a:solidFill>
                    <a:srgbClr val="000000"/>
                  </a:solidFill>
                  <a:latin typeface="Arial"/>
                </a:rPr>
                <a:t>U</a:t>
              </a:r>
            </a:p>
            <a:p>
              <a:pPr algn="ctr" fontAlgn="auto">
                <a:spcBef>
                  <a:spcPts val="0"/>
                </a:spcBef>
                <a:spcAft>
                  <a:spcPts val="0"/>
                </a:spcAft>
              </a:pPr>
              <a:r>
                <a:rPr lang="en-US" sz="800" b="1" dirty="0">
                  <a:solidFill>
                    <a:srgbClr val="000000"/>
                  </a:solidFill>
                  <a:latin typeface="Arial"/>
                </a:rPr>
                <a:t>X</a:t>
              </a:r>
            </a:p>
          </p:txBody>
        </p:sp>
        <p:sp>
          <p:nvSpPr>
            <p:cNvPr id="36955" name="Line 105"/>
            <p:cNvSpPr>
              <a:spLocks noChangeAspect="1" noChangeShapeType="1"/>
            </p:cNvSpPr>
            <p:nvPr/>
          </p:nvSpPr>
          <p:spPr bwMode="auto">
            <a:xfrm>
              <a:off x="7645400" y="3878104"/>
              <a:ext cx="381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8" name="Rectangle 48"/>
            <p:cNvSpPr>
              <a:spLocks noChangeArrowheads="1"/>
            </p:cNvSpPr>
            <p:nvPr/>
          </p:nvSpPr>
          <p:spPr bwMode="auto">
            <a:xfrm>
              <a:off x="5167879" y="3070860"/>
              <a:ext cx="196284" cy="77492"/>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r>
                <a:rPr lang="en-US" sz="700" dirty="0">
                  <a:solidFill>
                    <a:srgbClr val="000000"/>
                  </a:solidFill>
                  <a:latin typeface="Arial"/>
                </a:rPr>
                <a:t>DTO</a:t>
              </a:r>
            </a:p>
          </p:txBody>
        </p:sp>
        <p:sp>
          <p:nvSpPr>
            <p:cNvPr id="109" name="Rectangle 48"/>
            <p:cNvSpPr>
              <a:spLocks noChangeArrowheads="1"/>
            </p:cNvSpPr>
            <p:nvPr/>
          </p:nvSpPr>
          <p:spPr bwMode="auto">
            <a:xfrm>
              <a:off x="7503092" y="3081648"/>
              <a:ext cx="196284" cy="77492"/>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r>
                <a:rPr lang="en-US" sz="700" dirty="0">
                  <a:solidFill>
                    <a:srgbClr val="000000"/>
                  </a:solidFill>
                  <a:latin typeface="Arial"/>
                </a:rPr>
                <a:t>DTO</a:t>
              </a:r>
            </a:p>
          </p:txBody>
        </p:sp>
      </p:grpSp>
      <p:sp>
        <p:nvSpPr>
          <p:cNvPr id="110" name="Rectangle 14"/>
          <p:cNvSpPr>
            <a:spLocks noChangeArrowheads="1"/>
          </p:cNvSpPr>
          <p:nvPr/>
        </p:nvSpPr>
        <p:spPr bwMode="auto">
          <a:xfrm>
            <a:off x="269875" y="68580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Features</a:t>
            </a:r>
          </a:p>
        </p:txBody>
      </p:sp>
      <p:sp>
        <p:nvSpPr>
          <p:cNvPr id="111" name="Rectangle 14"/>
          <p:cNvSpPr>
            <a:spLocks noChangeArrowheads="1"/>
          </p:cNvSpPr>
          <p:nvPr/>
        </p:nvSpPr>
        <p:spPr bwMode="auto">
          <a:xfrm>
            <a:off x="4572000" y="685800"/>
            <a:ext cx="4389438"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Benefits</a:t>
            </a:r>
            <a:endParaRPr lang="en-US" b="1" dirty="0">
              <a:solidFill>
                <a:srgbClr val="FFFFFF"/>
              </a:solidFill>
              <a:latin typeface="Arial"/>
              <a:cs typeface="Arial" charset="0"/>
            </a:endParaRPr>
          </a:p>
        </p:txBody>
      </p:sp>
      <p:sp>
        <p:nvSpPr>
          <p:cNvPr id="112" name="Title 1"/>
          <p:cNvSpPr txBox="1">
            <a:spLocks/>
          </p:cNvSpPr>
          <p:nvPr/>
        </p:nvSpPr>
        <p:spPr bwMode="auto">
          <a:xfrm>
            <a:off x="269874" y="0"/>
            <a:ext cx="8874126" cy="7405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a:lstStyle>
          <a:p>
            <a:r>
              <a:rPr lang="en-US" sz="2400" kern="0" dirty="0" smtClean="0">
                <a:solidFill>
                  <a:srgbClr val="DE0000"/>
                </a:solidFill>
              </a:rPr>
              <a:t>SN65HVD1040/1050</a:t>
            </a:r>
            <a:r>
              <a:rPr lang="en-US" kern="0" dirty="0" smtClean="0">
                <a:solidFill>
                  <a:srgbClr val="000000"/>
                </a:solidFill>
              </a:rPr>
              <a:t/>
            </a:r>
            <a:br>
              <a:rPr lang="en-US" kern="0" dirty="0" smtClean="0">
                <a:solidFill>
                  <a:srgbClr val="000000"/>
                </a:solidFill>
              </a:rPr>
            </a:br>
            <a:r>
              <a:rPr lang="en-US" sz="1600" kern="0" dirty="0">
                <a:solidFill>
                  <a:srgbClr val="000000"/>
                </a:solidFill>
              </a:rPr>
              <a:t>5V CAN </a:t>
            </a:r>
            <a:r>
              <a:rPr lang="en-US" sz="1600" kern="0" dirty="0" smtClean="0">
                <a:solidFill>
                  <a:srgbClr val="000000"/>
                </a:solidFill>
              </a:rPr>
              <a:t>Transceivers</a:t>
            </a:r>
            <a:r>
              <a:rPr lang="en-US" sz="1600" kern="0" dirty="0">
                <a:solidFill>
                  <a:srgbClr val="000000"/>
                </a:solidFill>
              </a:rPr>
              <a:t>:  EMC </a:t>
            </a:r>
            <a:r>
              <a:rPr lang="en-US" sz="1600" kern="0" dirty="0" smtClean="0">
                <a:solidFill>
                  <a:srgbClr val="000000"/>
                </a:solidFill>
              </a:rPr>
              <a:t>Optimized</a:t>
            </a:r>
            <a:r>
              <a:rPr lang="en-US" sz="1600" kern="0" dirty="0">
                <a:solidFill>
                  <a:srgbClr val="000000"/>
                </a:solidFill>
              </a:rPr>
              <a:t>, </a:t>
            </a:r>
            <a:r>
              <a:rPr lang="en-US" sz="1600" kern="0" dirty="0" smtClean="0">
                <a:solidFill>
                  <a:srgbClr val="000000"/>
                </a:solidFill>
              </a:rPr>
              <a:t>Ultra-low Power Bus Wake-up</a:t>
            </a:r>
            <a:endParaRPr lang="en-US" sz="1600" kern="0" dirty="0">
              <a:solidFill>
                <a:srgbClr val="000000"/>
              </a:solidFill>
            </a:endParaRPr>
          </a:p>
        </p:txBody>
      </p:sp>
      <p:sp>
        <p:nvSpPr>
          <p:cNvPr id="117" name="Rectangle 14"/>
          <p:cNvSpPr>
            <a:spLocks noChangeArrowheads="1"/>
          </p:cNvSpPr>
          <p:nvPr/>
        </p:nvSpPr>
        <p:spPr bwMode="auto">
          <a:xfrm>
            <a:off x="269875" y="3429000"/>
            <a:ext cx="4260850" cy="265509"/>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sz="1200" b="1" dirty="0">
                <a:solidFill>
                  <a:srgbClr val="FFFFFF"/>
                </a:solidFill>
                <a:latin typeface="Arial"/>
                <a:cs typeface="Arial" charset="0"/>
              </a:rPr>
              <a:t>Applications</a:t>
            </a:r>
          </a:p>
        </p:txBody>
      </p:sp>
      <p:sp>
        <p:nvSpPr>
          <p:cNvPr id="118" name="Rectangle 117"/>
          <p:cNvSpPr/>
          <p:nvPr/>
        </p:nvSpPr>
        <p:spPr>
          <a:xfrm>
            <a:off x="269875" y="942975"/>
            <a:ext cx="4260850" cy="24467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marL="228600" indent="-228600" fontAlgn="auto">
              <a:lnSpc>
                <a:spcPct val="120000"/>
              </a:lnSpc>
              <a:spcBef>
                <a:spcPts val="0"/>
              </a:spcBef>
              <a:spcAft>
                <a:spcPts val="0"/>
              </a:spcAft>
              <a:buFontTx/>
              <a:buChar char="•"/>
            </a:pPr>
            <a:r>
              <a:rPr lang="en-US" sz="1200" dirty="0" smtClean="0">
                <a:solidFill>
                  <a:srgbClr val="000000"/>
                </a:solidFill>
              </a:rPr>
              <a:t>ISO 11898-2 (1050) and -2&amp;-5 (1040) Compliant</a:t>
            </a:r>
          </a:p>
          <a:p>
            <a:pPr marL="228600" indent="-228600" fontAlgn="auto">
              <a:lnSpc>
                <a:spcPct val="120000"/>
              </a:lnSpc>
              <a:spcBef>
                <a:spcPts val="0"/>
              </a:spcBef>
              <a:spcAft>
                <a:spcPts val="0"/>
              </a:spcAft>
              <a:buFontTx/>
              <a:buChar char="•"/>
            </a:pPr>
            <a:r>
              <a:rPr lang="en-US" sz="1200" dirty="0" smtClean="0">
                <a:solidFill>
                  <a:srgbClr val="000000"/>
                </a:solidFill>
              </a:rPr>
              <a:t>High Electromagnetic Compatibility (EMC) Performance</a:t>
            </a:r>
          </a:p>
          <a:p>
            <a:pPr marL="228600" indent="-228600" fontAlgn="auto">
              <a:lnSpc>
                <a:spcPct val="120000"/>
              </a:lnSpc>
              <a:spcBef>
                <a:spcPts val="0"/>
              </a:spcBef>
              <a:spcAft>
                <a:spcPts val="0"/>
              </a:spcAft>
              <a:buFontTx/>
              <a:buChar char="•"/>
            </a:pPr>
            <a:r>
              <a:rPr lang="en-US" sz="1200" dirty="0" smtClean="0">
                <a:solidFill>
                  <a:srgbClr val="000000"/>
                </a:solidFill>
              </a:rPr>
              <a:t>SPLIT / V</a:t>
            </a:r>
            <a:r>
              <a:rPr lang="en-US" sz="1200" baseline="-25000" dirty="0" smtClean="0">
                <a:solidFill>
                  <a:srgbClr val="000000"/>
                </a:solidFill>
              </a:rPr>
              <a:t>REF</a:t>
            </a:r>
            <a:r>
              <a:rPr lang="en-US" sz="1200" dirty="0" smtClean="0">
                <a:solidFill>
                  <a:srgbClr val="000000"/>
                </a:solidFill>
              </a:rPr>
              <a:t> Pin for stabilizing common-mode voltage</a:t>
            </a:r>
          </a:p>
          <a:p>
            <a:pPr marL="228600" indent="-228600" fontAlgn="auto">
              <a:lnSpc>
                <a:spcPct val="120000"/>
              </a:lnSpc>
              <a:spcBef>
                <a:spcPts val="0"/>
              </a:spcBef>
              <a:spcAft>
                <a:spcPts val="0"/>
              </a:spcAft>
              <a:buFontTx/>
              <a:buChar char="•"/>
            </a:pPr>
            <a:r>
              <a:rPr lang="en-US" sz="1200" dirty="0">
                <a:solidFill>
                  <a:srgbClr val="000000"/>
                </a:solidFill>
              </a:rPr>
              <a:t>Common-Mode Range: ±12V</a:t>
            </a:r>
            <a:endParaRPr lang="en-US" sz="1200" dirty="0" smtClean="0">
              <a:solidFill>
                <a:srgbClr val="000000"/>
              </a:solidFill>
            </a:endParaRPr>
          </a:p>
          <a:p>
            <a:pPr marL="228600" indent="-228600" fontAlgn="auto">
              <a:lnSpc>
                <a:spcPct val="120000"/>
              </a:lnSpc>
              <a:spcBef>
                <a:spcPts val="0"/>
              </a:spcBef>
              <a:spcAft>
                <a:spcPts val="0"/>
              </a:spcAft>
              <a:buFontTx/>
              <a:buChar char="•"/>
            </a:pPr>
            <a:r>
              <a:rPr lang="en-US" sz="1200" dirty="0" smtClean="0">
                <a:solidFill>
                  <a:srgbClr val="000000"/>
                </a:solidFill>
              </a:rPr>
              <a:t>Protection </a:t>
            </a:r>
            <a:r>
              <a:rPr lang="en-US" sz="1200" dirty="0">
                <a:solidFill>
                  <a:srgbClr val="000000"/>
                </a:solidFill>
              </a:rPr>
              <a:t>Features:</a:t>
            </a:r>
          </a:p>
          <a:p>
            <a:pPr marL="685800" lvl="1" indent="-228600" fontAlgn="auto">
              <a:lnSpc>
                <a:spcPct val="120000"/>
              </a:lnSpc>
              <a:spcBef>
                <a:spcPts val="0"/>
              </a:spcBef>
              <a:spcAft>
                <a:spcPts val="0"/>
              </a:spcAft>
              <a:buFontTx/>
              <a:buChar char="•"/>
            </a:pPr>
            <a:r>
              <a:rPr lang="en-US" sz="1200" dirty="0">
                <a:solidFill>
                  <a:srgbClr val="000000"/>
                </a:solidFill>
              </a:rPr>
              <a:t>-27V to +40V Bus-Fault Protection</a:t>
            </a:r>
          </a:p>
          <a:p>
            <a:pPr marL="685800" lvl="1" indent="-228600" fontAlgn="auto">
              <a:lnSpc>
                <a:spcPct val="120000"/>
              </a:lnSpc>
              <a:spcBef>
                <a:spcPts val="0"/>
              </a:spcBef>
              <a:spcAft>
                <a:spcPts val="0"/>
              </a:spcAft>
              <a:buFontTx/>
              <a:buChar char="•"/>
            </a:pPr>
            <a:r>
              <a:rPr lang="en-US" sz="1200" dirty="0" smtClean="0">
                <a:solidFill>
                  <a:srgbClr val="000000"/>
                </a:solidFill>
              </a:rPr>
              <a:t>±12kV HBM </a:t>
            </a:r>
            <a:r>
              <a:rPr lang="en-US" sz="1200" dirty="0">
                <a:solidFill>
                  <a:srgbClr val="000000"/>
                </a:solidFill>
              </a:rPr>
              <a:t>ESD </a:t>
            </a:r>
            <a:r>
              <a:rPr lang="en-US" sz="1200" dirty="0" smtClean="0">
                <a:solidFill>
                  <a:srgbClr val="000000"/>
                </a:solidFill>
              </a:rPr>
              <a:t>and </a:t>
            </a:r>
            <a:r>
              <a:rPr lang="en-US" sz="1200" dirty="0" smtClean="0">
                <a:solidFill>
                  <a:srgbClr val="000000"/>
                </a:solidFill>
                <a:latin typeface="Calibri"/>
              </a:rPr>
              <a:t>±</a:t>
            </a:r>
            <a:r>
              <a:rPr lang="en-US" sz="1200" dirty="0" smtClean="0">
                <a:solidFill>
                  <a:srgbClr val="000000"/>
                </a:solidFill>
              </a:rPr>
              <a:t>6kV </a:t>
            </a:r>
            <a:r>
              <a:rPr lang="en-US" sz="1200" dirty="0">
                <a:solidFill>
                  <a:srgbClr val="000000"/>
                </a:solidFill>
              </a:rPr>
              <a:t>IEC ESD </a:t>
            </a:r>
            <a:r>
              <a:rPr lang="en-US" sz="1200" dirty="0" smtClean="0">
                <a:solidFill>
                  <a:srgbClr val="000000"/>
                </a:solidFill>
              </a:rPr>
              <a:t>Protection</a:t>
            </a:r>
          </a:p>
          <a:p>
            <a:pPr marL="685800" lvl="1" indent="-228600" fontAlgn="auto">
              <a:lnSpc>
                <a:spcPct val="120000"/>
              </a:lnSpc>
              <a:spcBef>
                <a:spcPts val="0"/>
              </a:spcBef>
              <a:spcAft>
                <a:spcPts val="0"/>
              </a:spcAft>
              <a:buFontTx/>
              <a:buChar char="•"/>
            </a:pPr>
            <a:r>
              <a:rPr lang="en-US" sz="1200" dirty="0" smtClean="0">
                <a:solidFill>
                  <a:srgbClr val="000000"/>
                </a:solidFill>
              </a:rPr>
              <a:t>TXD </a:t>
            </a:r>
            <a:r>
              <a:rPr lang="en-US" sz="1200" dirty="0">
                <a:solidFill>
                  <a:srgbClr val="000000"/>
                </a:solidFill>
              </a:rPr>
              <a:t>Dominant Time-out </a:t>
            </a:r>
            <a:r>
              <a:rPr lang="en-US" sz="1200" dirty="0" smtClean="0">
                <a:solidFill>
                  <a:srgbClr val="000000"/>
                </a:solidFill>
              </a:rPr>
              <a:t>Protection</a:t>
            </a:r>
          </a:p>
          <a:p>
            <a:pPr marL="228600" indent="-228600" fontAlgn="auto">
              <a:lnSpc>
                <a:spcPct val="120000"/>
              </a:lnSpc>
              <a:spcBef>
                <a:spcPts val="0"/>
              </a:spcBef>
              <a:spcAft>
                <a:spcPts val="0"/>
              </a:spcAft>
              <a:buFontTx/>
              <a:buChar char="•"/>
            </a:pPr>
            <a:r>
              <a:rPr lang="en-US" sz="1200" dirty="0" smtClean="0">
                <a:solidFill>
                  <a:srgbClr val="000000"/>
                </a:solidFill>
              </a:rPr>
              <a:t>Specialized Modes:</a:t>
            </a:r>
          </a:p>
          <a:p>
            <a:pPr marL="685800" lvl="1" indent="-228600" fontAlgn="auto">
              <a:lnSpc>
                <a:spcPct val="120000"/>
              </a:lnSpc>
              <a:spcBef>
                <a:spcPts val="0"/>
              </a:spcBef>
              <a:spcAft>
                <a:spcPts val="0"/>
              </a:spcAft>
              <a:buFontTx/>
              <a:buChar char="•"/>
            </a:pPr>
            <a:r>
              <a:rPr lang="en-US" sz="1200" dirty="0" smtClean="0">
                <a:solidFill>
                  <a:srgbClr val="000000"/>
                </a:solidFill>
              </a:rPr>
              <a:t>SN65HVD1050: Silent Mode (Listen only) for bus 		diagnostics </a:t>
            </a:r>
          </a:p>
          <a:p>
            <a:pPr marL="685800" lvl="1" indent="-228600" fontAlgn="auto">
              <a:lnSpc>
                <a:spcPct val="120000"/>
              </a:lnSpc>
              <a:spcBef>
                <a:spcPts val="0"/>
              </a:spcBef>
              <a:spcAft>
                <a:spcPts val="0"/>
              </a:spcAft>
              <a:buFontTx/>
              <a:buChar char="•"/>
            </a:pPr>
            <a:r>
              <a:rPr lang="en-US" sz="1200" dirty="0" smtClean="0">
                <a:solidFill>
                  <a:srgbClr val="000000"/>
                </a:solidFill>
              </a:rPr>
              <a:t>SN65HVD1040: Ultra-low power standby with bus 		wake-up</a:t>
            </a:r>
          </a:p>
          <a:p>
            <a:pPr marL="228600" indent="-228600" fontAlgn="auto">
              <a:lnSpc>
                <a:spcPct val="120000"/>
              </a:lnSpc>
              <a:spcBef>
                <a:spcPts val="0"/>
              </a:spcBef>
              <a:spcAft>
                <a:spcPts val="0"/>
              </a:spcAft>
              <a:buFontTx/>
              <a:buChar char="•"/>
            </a:pPr>
            <a:r>
              <a:rPr lang="en-US" sz="1200" dirty="0" smtClean="0">
                <a:solidFill>
                  <a:srgbClr val="000000"/>
                </a:solidFill>
              </a:rPr>
              <a:t>Digital I/O:    Digital Inputs 3V compatible (TXD, S)</a:t>
            </a:r>
          </a:p>
          <a:p>
            <a:pPr marL="228600" lvl="1" indent="-228600" fontAlgn="auto">
              <a:lnSpc>
                <a:spcPct val="120000"/>
              </a:lnSpc>
              <a:spcBef>
                <a:spcPts val="0"/>
              </a:spcBef>
              <a:spcAft>
                <a:spcPts val="0"/>
              </a:spcAft>
              <a:buFontTx/>
              <a:buChar char="•"/>
            </a:pPr>
            <a:r>
              <a:rPr lang="en-US" sz="1200" dirty="0" smtClean="0">
                <a:solidFill>
                  <a:srgbClr val="000000"/>
                </a:solidFill>
              </a:rPr>
              <a:t>Temperature </a:t>
            </a:r>
            <a:r>
              <a:rPr lang="en-US" sz="1200" dirty="0">
                <a:solidFill>
                  <a:srgbClr val="000000"/>
                </a:solidFill>
              </a:rPr>
              <a:t>range:  -40° to +125°C</a:t>
            </a:r>
            <a:endParaRPr lang="en-US" sz="1200" b="1" dirty="0">
              <a:solidFill>
                <a:srgbClr val="000000"/>
              </a:solidFill>
            </a:endParaRPr>
          </a:p>
          <a:p>
            <a:pPr marL="228600" indent="-228600" fontAlgn="auto">
              <a:lnSpc>
                <a:spcPct val="120000"/>
              </a:lnSpc>
              <a:spcBef>
                <a:spcPts val="0"/>
              </a:spcBef>
              <a:spcAft>
                <a:spcPts val="0"/>
              </a:spcAft>
              <a:buFontTx/>
              <a:buChar char="•"/>
            </a:pPr>
            <a:r>
              <a:rPr lang="en-US" sz="1200" dirty="0" smtClean="0">
                <a:solidFill>
                  <a:srgbClr val="000000"/>
                </a:solidFill>
                <a:cs typeface="Arial" pitchFamily="34" charset="0"/>
              </a:rPr>
              <a:t>Package:  SOIC-8 (D)  (5mm x 6mm) (1040 &amp; 1050)</a:t>
            </a:r>
          </a:p>
        </p:txBody>
      </p:sp>
      <p:sp>
        <p:nvSpPr>
          <p:cNvPr id="115" name="Rectangle 114"/>
          <p:cNvSpPr/>
          <p:nvPr/>
        </p:nvSpPr>
        <p:spPr>
          <a:xfrm>
            <a:off x="4572000" y="942975"/>
            <a:ext cx="4389438" cy="1200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228600" lvl="1" indent="-228600">
              <a:buFontTx/>
              <a:buChar char="•"/>
              <a:defRPr/>
            </a:pPr>
            <a:endParaRPr lang="en-US" sz="1200" dirty="0">
              <a:solidFill>
                <a:srgbClr val="000000"/>
              </a:solidFill>
              <a:cs typeface="Arial" pitchFamily="34" charset="0"/>
            </a:endParaRPr>
          </a:p>
          <a:p>
            <a:pPr marL="228600" lvl="1" indent="-228600">
              <a:lnSpc>
                <a:spcPct val="110000"/>
              </a:lnSpc>
              <a:buFontTx/>
              <a:buChar char="•"/>
              <a:defRPr/>
            </a:pPr>
            <a:r>
              <a:rPr lang="en-US" sz="900" dirty="0">
                <a:solidFill>
                  <a:srgbClr val="000000"/>
                </a:solidFill>
                <a:cs typeface="Arial" pitchFamily="34" charset="0"/>
              </a:rPr>
              <a:t>Compliant with CAN physical layer </a:t>
            </a:r>
            <a:r>
              <a:rPr lang="en-US" sz="900" dirty="0" smtClean="0">
                <a:solidFill>
                  <a:srgbClr val="000000"/>
                </a:solidFill>
                <a:cs typeface="Arial" pitchFamily="34" charset="0"/>
              </a:rPr>
              <a:t>standard</a:t>
            </a:r>
            <a:endParaRPr lang="en-US" sz="900" dirty="0">
              <a:solidFill>
                <a:srgbClr val="000000"/>
              </a:solidFill>
              <a:cs typeface="Arial" pitchFamily="34" charset="0"/>
            </a:endParaRPr>
          </a:p>
          <a:p>
            <a:pPr marL="228600" lvl="1" indent="-228600">
              <a:lnSpc>
                <a:spcPct val="110000"/>
              </a:lnSpc>
              <a:buFontTx/>
              <a:buChar char="•"/>
              <a:defRPr/>
            </a:pPr>
            <a:r>
              <a:rPr lang="en-US" sz="900" dirty="0">
                <a:solidFill>
                  <a:srgbClr val="000000"/>
                </a:solidFill>
                <a:cs typeface="Arial" pitchFamily="34" charset="0"/>
              </a:rPr>
              <a:t>High reliability in harsh environments</a:t>
            </a:r>
          </a:p>
          <a:p>
            <a:pPr marL="228600" lvl="1" indent="-228600">
              <a:lnSpc>
                <a:spcPct val="110000"/>
              </a:lnSpc>
              <a:buFontTx/>
              <a:buChar char="•"/>
              <a:defRPr/>
            </a:pPr>
            <a:r>
              <a:rPr lang="en-US" sz="900" dirty="0">
                <a:solidFill>
                  <a:srgbClr val="000000"/>
                </a:solidFill>
                <a:cs typeface="Arial" pitchFamily="34" charset="0"/>
              </a:rPr>
              <a:t>Low interference with other devices</a:t>
            </a:r>
          </a:p>
          <a:p>
            <a:pPr marL="228600" lvl="1" indent="-228600">
              <a:lnSpc>
                <a:spcPct val="110000"/>
              </a:lnSpc>
              <a:buFontTx/>
              <a:buChar char="•"/>
              <a:defRPr/>
            </a:pPr>
            <a:r>
              <a:rPr lang="en-US" sz="900" dirty="0">
                <a:solidFill>
                  <a:srgbClr val="000000"/>
                </a:solidFill>
                <a:cs typeface="Arial" pitchFamily="34" charset="0"/>
              </a:rPr>
              <a:t>Protection against hardware and software bus blocking faults</a:t>
            </a:r>
          </a:p>
          <a:p>
            <a:pPr marL="228600" lvl="1" indent="-228600">
              <a:lnSpc>
                <a:spcPct val="110000"/>
              </a:lnSpc>
              <a:buFontTx/>
              <a:buChar char="•"/>
              <a:defRPr/>
            </a:pPr>
            <a:r>
              <a:rPr lang="en-US" sz="900" dirty="0">
                <a:solidFill>
                  <a:srgbClr val="000000"/>
                </a:solidFill>
                <a:cs typeface="Arial" pitchFamily="34" charset="0"/>
              </a:rPr>
              <a:t>Footprint Replacement to PCA82C250 / 251, </a:t>
            </a:r>
            <a:r>
              <a:rPr lang="en-US" sz="900" dirty="0" smtClean="0">
                <a:solidFill>
                  <a:srgbClr val="000000"/>
                </a:solidFill>
                <a:cs typeface="Arial" pitchFamily="34" charset="0"/>
              </a:rPr>
              <a:t>TJA1050/1051/1057/1040/1042/1044</a:t>
            </a:r>
            <a:endParaRPr lang="en-US" sz="900" dirty="0">
              <a:solidFill>
                <a:srgbClr val="000000"/>
              </a:solidFill>
              <a:cs typeface="Arial" pitchFamily="34" charset="0"/>
            </a:endParaRPr>
          </a:p>
          <a:p>
            <a:pPr>
              <a:lnSpc>
                <a:spcPct val="110000"/>
              </a:lnSpc>
              <a:defRPr/>
            </a:pPr>
            <a:endParaRPr lang="en-US" sz="1100" b="1" dirty="0">
              <a:solidFill>
                <a:srgbClr val="000000"/>
              </a:solidFill>
            </a:endParaRPr>
          </a:p>
        </p:txBody>
      </p:sp>
      <p:sp>
        <p:nvSpPr>
          <p:cNvPr id="113" name="Rectangle 112"/>
          <p:cNvSpPr/>
          <p:nvPr/>
        </p:nvSpPr>
        <p:spPr>
          <a:xfrm>
            <a:off x="269875" y="3694510"/>
            <a:ext cx="4260850" cy="8203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lvl="1" indent="22860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Industrial</a:t>
            </a:r>
          </a:p>
          <a:p>
            <a:pPr marL="0" lvl="1" indent="22860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Transportation</a:t>
            </a:r>
          </a:p>
          <a:p>
            <a:pPr marL="0" lvl="1" indent="22860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Construction</a:t>
            </a:r>
          </a:p>
          <a:p>
            <a:pPr marL="0" lvl="1" indent="22860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Computing and Telecom</a:t>
            </a:r>
            <a:endParaRPr lang="en-US" sz="900" dirty="0">
              <a:solidFill>
                <a:srgbClr val="000000"/>
              </a:solidFill>
              <a:cs typeface="Arial" pitchFamily="34" charset="0"/>
            </a:endParaRPr>
          </a:p>
        </p:txBody>
      </p:sp>
    </p:spTree>
    <p:extLst>
      <p:ext uri="{BB962C8B-B14F-4D97-AF65-F5344CB8AC3E}">
        <p14:creationId xmlns:p14="http://schemas.microsoft.com/office/powerpoint/2010/main" val="303600606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4"/>
          <p:cNvSpPr>
            <a:spLocks noChangeArrowheads="1"/>
          </p:cNvSpPr>
          <p:nvPr/>
        </p:nvSpPr>
        <p:spPr bwMode="auto">
          <a:xfrm>
            <a:off x="269875" y="2928804"/>
            <a:ext cx="4260850"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sz="1200" b="1" dirty="0">
                <a:solidFill>
                  <a:srgbClr val="FFFFFF"/>
                </a:solidFill>
                <a:latin typeface="Arial"/>
                <a:cs typeface="Arial" charset="0"/>
              </a:rPr>
              <a:t>Applications</a:t>
            </a:r>
          </a:p>
        </p:txBody>
      </p:sp>
      <p:sp>
        <p:nvSpPr>
          <p:cNvPr id="180" name="Rectangle 179"/>
          <p:cNvSpPr/>
          <p:nvPr/>
        </p:nvSpPr>
        <p:spPr>
          <a:xfrm>
            <a:off x="269875" y="3185982"/>
            <a:ext cx="4260850" cy="12907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171450" indent="-171450" fontAlgn="auto">
              <a:lnSpc>
                <a:spcPct val="120000"/>
              </a:lnSpc>
              <a:spcBef>
                <a:spcPts val="0"/>
              </a:spcBef>
              <a:spcAft>
                <a:spcPts val="0"/>
              </a:spcAft>
              <a:buFont typeface="Arial" panose="020B0604020202020204" pitchFamily="34" charset="0"/>
              <a:buChar char="•"/>
              <a:defRPr/>
            </a:pPr>
            <a:r>
              <a:rPr lang="en-US" sz="900" dirty="0">
                <a:solidFill>
                  <a:srgbClr val="000000"/>
                </a:solidFill>
                <a:cs typeface="Arial" pitchFamily="34" charset="0"/>
              </a:rPr>
              <a:t>Medical – ISO1050DW</a:t>
            </a:r>
          </a:p>
          <a:p>
            <a:pPr marL="171450" indent="-171450" fontAlgn="auto">
              <a:lnSpc>
                <a:spcPct val="120000"/>
              </a:lnSpc>
              <a:spcBef>
                <a:spcPts val="0"/>
              </a:spcBef>
              <a:spcAft>
                <a:spcPts val="0"/>
              </a:spcAft>
              <a:buFont typeface="Arial" panose="020B0604020202020204" pitchFamily="34" charset="0"/>
              <a:buChar char="•"/>
              <a:defRPr/>
            </a:pPr>
            <a:r>
              <a:rPr lang="en-US" sz="900" dirty="0">
                <a:solidFill>
                  <a:srgbClr val="000000"/>
                </a:solidFill>
                <a:cs typeface="Arial" pitchFamily="34" charset="0"/>
              </a:rPr>
              <a:t>Motor Control</a:t>
            </a:r>
          </a:p>
          <a:p>
            <a:pPr marL="171450" indent="-171450" fontAlgn="auto">
              <a:lnSpc>
                <a:spcPct val="120000"/>
              </a:lnSpc>
              <a:spcBef>
                <a:spcPts val="0"/>
              </a:spcBef>
              <a:spcAft>
                <a:spcPts val="0"/>
              </a:spcAft>
              <a:buFont typeface="Arial" panose="020B0604020202020204" pitchFamily="34" charset="0"/>
              <a:buChar char="•"/>
              <a:defRPr/>
            </a:pPr>
            <a:r>
              <a:rPr lang="en-US" sz="900" dirty="0">
                <a:solidFill>
                  <a:srgbClr val="000000"/>
                </a:solidFill>
                <a:cs typeface="Arial" pitchFamily="34" charset="0"/>
              </a:rPr>
              <a:t>Industrial Automation</a:t>
            </a:r>
          </a:p>
          <a:p>
            <a:pPr marL="171450" indent="-171450" fontAlgn="auto">
              <a:lnSpc>
                <a:spcPct val="120000"/>
              </a:lnSpc>
              <a:spcBef>
                <a:spcPts val="0"/>
              </a:spcBef>
              <a:spcAft>
                <a:spcPts val="0"/>
              </a:spcAft>
              <a:buFont typeface="Arial" panose="020B0604020202020204" pitchFamily="34" charset="0"/>
              <a:buChar char="•"/>
              <a:defRPr/>
            </a:pPr>
            <a:r>
              <a:rPr lang="en-US" sz="900" dirty="0" err="1">
                <a:solidFill>
                  <a:srgbClr val="000000"/>
                </a:solidFill>
                <a:cs typeface="Arial" pitchFamily="34" charset="0"/>
              </a:rPr>
              <a:t>DeviceNetTM</a:t>
            </a:r>
            <a:r>
              <a:rPr lang="en-US" sz="900" dirty="0">
                <a:solidFill>
                  <a:srgbClr val="000000"/>
                </a:solidFill>
                <a:cs typeface="Arial" pitchFamily="34" charset="0"/>
              </a:rPr>
              <a:t> Data Buses</a:t>
            </a:r>
          </a:p>
          <a:p>
            <a:pPr marL="171450" indent="-171450" fontAlgn="auto">
              <a:lnSpc>
                <a:spcPct val="120000"/>
              </a:lnSpc>
              <a:spcBef>
                <a:spcPts val="0"/>
              </a:spcBef>
              <a:spcAft>
                <a:spcPts val="0"/>
              </a:spcAft>
              <a:buFont typeface="Arial" panose="020B0604020202020204" pitchFamily="34" charset="0"/>
              <a:buChar char="•"/>
              <a:defRPr/>
            </a:pPr>
            <a:r>
              <a:rPr lang="en-US" sz="900" dirty="0">
                <a:solidFill>
                  <a:srgbClr val="000000"/>
                </a:solidFill>
                <a:cs typeface="Arial" pitchFamily="34" charset="0"/>
              </a:rPr>
              <a:t>SAE J1939 Standard Data Bus Interface</a:t>
            </a:r>
          </a:p>
          <a:p>
            <a:pPr marL="171450" indent="-171450" fontAlgn="auto">
              <a:lnSpc>
                <a:spcPct val="120000"/>
              </a:lnSpc>
              <a:spcBef>
                <a:spcPts val="0"/>
              </a:spcBef>
              <a:spcAft>
                <a:spcPts val="0"/>
              </a:spcAft>
              <a:buFont typeface="Arial" panose="020B0604020202020204" pitchFamily="34" charset="0"/>
              <a:buChar char="•"/>
              <a:defRPr/>
            </a:pPr>
            <a:r>
              <a:rPr lang="en-US" sz="900" dirty="0">
                <a:solidFill>
                  <a:srgbClr val="000000"/>
                </a:solidFill>
                <a:cs typeface="Arial" pitchFamily="34" charset="0"/>
              </a:rPr>
              <a:t>ISO 11783 Standard Data Bus Interface</a:t>
            </a:r>
          </a:p>
          <a:p>
            <a:pPr marL="171450" indent="-171450" fontAlgn="auto">
              <a:lnSpc>
                <a:spcPct val="120000"/>
              </a:lnSpc>
              <a:spcBef>
                <a:spcPts val="0"/>
              </a:spcBef>
              <a:spcAft>
                <a:spcPts val="0"/>
              </a:spcAft>
              <a:buFont typeface="Arial" panose="020B0604020202020204" pitchFamily="34" charset="0"/>
              <a:buChar char="•"/>
              <a:defRPr/>
            </a:pPr>
            <a:r>
              <a:rPr lang="en-US" sz="900" dirty="0">
                <a:solidFill>
                  <a:srgbClr val="000000"/>
                </a:solidFill>
                <a:cs typeface="Arial" pitchFamily="34" charset="0"/>
              </a:rPr>
              <a:t>NMEA 2000 Standard Data Bus Interface</a:t>
            </a:r>
          </a:p>
        </p:txBody>
      </p:sp>
      <p:sp>
        <p:nvSpPr>
          <p:cNvPr id="168" name="Rectangle 167"/>
          <p:cNvSpPr/>
          <p:nvPr/>
        </p:nvSpPr>
        <p:spPr>
          <a:xfrm>
            <a:off x="4569770" y="942975"/>
            <a:ext cx="4391669" cy="1370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marL="228600" indent="-228600" fontAlgn="auto">
              <a:lnSpc>
                <a:spcPct val="120000"/>
              </a:lnSpc>
              <a:spcBef>
                <a:spcPts val="0"/>
              </a:spcBef>
              <a:spcAft>
                <a:spcPts val="0"/>
              </a:spcAft>
              <a:buFontTx/>
              <a:buChar char="•"/>
            </a:pPr>
            <a:r>
              <a:rPr lang="en-US" sz="1200" dirty="0">
                <a:solidFill>
                  <a:srgbClr val="000000"/>
                </a:solidFill>
              </a:rPr>
              <a:t>Compliant with CAN standard physical </a:t>
            </a:r>
            <a:r>
              <a:rPr lang="en-US" sz="1200" dirty="0" smtClean="0">
                <a:solidFill>
                  <a:srgbClr val="000000"/>
                </a:solidFill>
              </a:rPr>
              <a:t>layer</a:t>
            </a:r>
          </a:p>
          <a:p>
            <a:pPr marL="228600" indent="-228600" fontAlgn="auto">
              <a:lnSpc>
                <a:spcPct val="120000"/>
              </a:lnSpc>
              <a:spcBef>
                <a:spcPts val="0"/>
              </a:spcBef>
              <a:spcAft>
                <a:spcPts val="0"/>
              </a:spcAft>
              <a:buFontTx/>
              <a:buChar char="•"/>
            </a:pPr>
            <a:r>
              <a:rPr lang="en-US" sz="1200" dirty="0" smtClean="0">
                <a:solidFill>
                  <a:srgbClr val="000000"/>
                </a:solidFill>
              </a:rPr>
              <a:t>Reduce </a:t>
            </a:r>
            <a:r>
              <a:rPr lang="en-US" sz="1200" dirty="0">
                <a:solidFill>
                  <a:srgbClr val="000000"/>
                </a:solidFill>
              </a:rPr>
              <a:t>Components and Board Space - 30</a:t>
            </a:r>
            <a:r>
              <a:rPr lang="en-US" sz="1200" dirty="0" smtClean="0">
                <a:solidFill>
                  <a:srgbClr val="000000"/>
                </a:solidFill>
              </a:rPr>
              <a:t>%</a:t>
            </a:r>
          </a:p>
          <a:p>
            <a:pPr marL="228600" indent="-228600" fontAlgn="auto">
              <a:lnSpc>
                <a:spcPct val="120000"/>
              </a:lnSpc>
              <a:spcBef>
                <a:spcPts val="0"/>
              </a:spcBef>
              <a:spcAft>
                <a:spcPts val="0"/>
              </a:spcAft>
              <a:buFontTx/>
              <a:buChar char="•"/>
            </a:pPr>
            <a:r>
              <a:rPr lang="en-US" sz="1200" dirty="0">
                <a:solidFill>
                  <a:srgbClr val="000000"/>
                </a:solidFill>
              </a:rPr>
              <a:t>Isolated CAN with short loop time allowing higher data rates in network, even with </a:t>
            </a:r>
            <a:r>
              <a:rPr lang="en-US" sz="1200" dirty="0" smtClean="0">
                <a:solidFill>
                  <a:srgbClr val="000000"/>
                </a:solidFill>
              </a:rPr>
              <a:t>isolation</a:t>
            </a:r>
          </a:p>
          <a:p>
            <a:pPr marL="228600" indent="-228600" fontAlgn="auto">
              <a:lnSpc>
                <a:spcPct val="120000"/>
              </a:lnSpc>
              <a:spcBef>
                <a:spcPts val="0"/>
              </a:spcBef>
              <a:spcAft>
                <a:spcPts val="0"/>
              </a:spcAft>
              <a:buFontTx/>
              <a:buChar char="•"/>
            </a:pPr>
            <a:r>
              <a:rPr lang="en-US" sz="1200" dirty="0" smtClean="0">
                <a:solidFill>
                  <a:srgbClr val="000000"/>
                </a:solidFill>
              </a:rPr>
              <a:t>Meets </a:t>
            </a:r>
            <a:r>
              <a:rPr lang="en-US" sz="1200" dirty="0" err="1">
                <a:solidFill>
                  <a:srgbClr val="000000"/>
                </a:solidFill>
              </a:rPr>
              <a:t>DeviceNet</a:t>
            </a:r>
            <a:r>
              <a:rPr lang="en-US" sz="1200" dirty="0">
                <a:solidFill>
                  <a:srgbClr val="000000"/>
                </a:solidFill>
              </a:rPr>
              <a:t> and CAN timing requirements</a:t>
            </a:r>
          </a:p>
          <a:p>
            <a:pPr marL="228600" indent="-228600" fontAlgn="auto">
              <a:lnSpc>
                <a:spcPct val="120000"/>
              </a:lnSpc>
              <a:spcBef>
                <a:spcPts val="0"/>
              </a:spcBef>
              <a:spcAft>
                <a:spcPts val="0"/>
              </a:spcAft>
              <a:buFontTx/>
              <a:buChar char="•"/>
            </a:pPr>
            <a:r>
              <a:rPr lang="en-US" sz="1200" dirty="0">
                <a:solidFill>
                  <a:srgbClr val="000000"/>
                </a:solidFill>
              </a:rPr>
              <a:t>High Speed Isolation allows longer buses – 34%</a:t>
            </a:r>
          </a:p>
          <a:p>
            <a:pPr marL="228600" indent="-228600" fontAlgn="auto">
              <a:lnSpc>
                <a:spcPct val="120000"/>
              </a:lnSpc>
              <a:spcBef>
                <a:spcPts val="0"/>
              </a:spcBef>
              <a:spcAft>
                <a:spcPts val="0"/>
              </a:spcAft>
              <a:buFontTx/>
              <a:buChar char="•"/>
            </a:pPr>
            <a:r>
              <a:rPr lang="en-US" sz="1200" dirty="0" smtClean="0">
                <a:solidFill>
                  <a:srgbClr val="000000"/>
                </a:solidFill>
              </a:rPr>
              <a:t>Proven </a:t>
            </a:r>
            <a:r>
              <a:rPr lang="en-US" sz="1200" dirty="0">
                <a:solidFill>
                  <a:srgbClr val="000000"/>
                </a:solidFill>
              </a:rPr>
              <a:t>Reliability of SiO2 Insulation, Stable over</a:t>
            </a:r>
          </a:p>
          <a:p>
            <a:pPr marL="228600" indent="-228600" fontAlgn="auto">
              <a:lnSpc>
                <a:spcPct val="120000"/>
              </a:lnSpc>
              <a:spcBef>
                <a:spcPts val="0"/>
              </a:spcBef>
              <a:spcAft>
                <a:spcPts val="0"/>
              </a:spcAft>
              <a:buFontTx/>
              <a:buChar char="•"/>
            </a:pPr>
            <a:r>
              <a:rPr lang="en-US" sz="1200" dirty="0">
                <a:solidFill>
                  <a:srgbClr val="000000"/>
                </a:solidFill>
              </a:rPr>
              <a:t>Time, Temperature &amp; Moisture</a:t>
            </a:r>
          </a:p>
          <a:p>
            <a:pPr marL="685800" lvl="1" indent="-228600" fontAlgn="auto">
              <a:lnSpc>
                <a:spcPct val="120000"/>
              </a:lnSpc>
              <a:spcBef>
                <a:spcPts val="0"/>
              </a:spcBef>
              <a:spcAft>
                <a:spcPts val="0"/>
              </a:spcAft>
              <a:buFontTx/>
              <a:buChar char="•"/>
            </a:pPr>
            <a:r>
              <a:rPr lang="en-US" sz="1200" dirty="0">
                <a:solidFill>
                  <a:srgbClr val="000000"/>
                </a:solidFill>
              </a:rPr>
              <a:t>Life Span &gt; 25 years @ 105oC</a:t>
            </a:r>
          </a:p>
        </p:txBody>
      </p:sp>
      <p:sp>
        <p:nvSpPr>
          <p:cNvPr id="178" name="Rectangle 177"/>
          <p:cNvSpPr/>
          <p:nvPr/>
        </p:nvSpPr>
        <p:spPr>
          <a:xfrm>
            <a:off x="269875" y="942975"/>
            <a:ext cx="4260850" cy="19858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marL="228600" indent="-228600" fontAlgn="auto">
              <a:lnSpc>
                <a:spcPct val="120000"/>
              </a:lnSpc>
              <a:spcBef>
                <a:spcPts val="0"/>
              </a:spcBef>
              <a:spcAft>
                <a:spcPts val="0"/>
              </a:spcAft>
              <a:buFontTx/>
              <a:buChar char="•"/>
            </a:pPr>
            <a:r>
              <a:rPr lang="en-US" sz="1200" dirty="0" smtClean="0">
                <a:solidFill>
                  <a:srgbClr val="000000"/>
                </a:solidFill>
              </a:rPr>
              <a:t>Meets </a:t>
            </a:r>
            <a:r>
              <a:rPr lang="en-US" sz="1200" dirty="0">
                <a:solidFill>
                  <a:srgbClr val="000000"/>
                </a:solidFill>
              </a:rPr>
              <a:t>or Exceeds ISO </a:t>
            </a:r>
            <a:r>
              <a:rPr lang="en-US" sz="1200" dirty="0" smtClean="0">
                <a:solidFill>
                  <a:srgbClr val="000000"/>
                </a:solidFill>
              </a:rPr>
              <a:t>11898-2 Standard</a:t>
            </a:r>
            <a:endParaRPr lang="en-US" sz="1200" dirty="0">
              <a:solidFill>
                <a:srgbClr val="000000"/>
              </a:solidFill>
            </a:endParaRPr>
          </a:p>
          <a:p>
            <a:pPr marL="228600" indent="-228600" fontAlgn="auto">
              <a:lnSpc>
                <a:spcPct val="120000"/>
              </a:lnSpc>
              <a:spcBef>
                <a:spcPts val="0"/>
              </a:spcBef>
              <a:spcAft>
                <a:spcPts val="0"/>
              </a:spcAft>
              <a:buFontTx/>
              <a:buChar char="•"/>
            </a:pPr>
            <a:r>
              <a:rPr lang="en-US" sz="1200" dirty="0" smtClean="0">
                <a:solidFill>
                  <a:srgbClr val="000000"/>
                </a:solidFill>
              </a:rPr>
              <a:t>5V Supply Voltage</a:t>
            </a:r>
          </a:p>
          <a:p>
            <a:pPr marL="228600" indent="-228600" fontAlgn="auto">
              <a:lnSpc>
                <a:spcPct val="120000"/>
              </a:lnSpc>
              <a:spcBef>
                <a:spcPts val="0"/>
              </a:spcBef>
              <a:spcAft>
                <a:spcPts val="0"/>
              </a:spcAft>
              <a:buFontTx/>
              <a:buChar char="•"/>
            </a:pPr>
            <a:r>
              <a:rPr lang="en-US" sz="1200" dirty="0" smtClean="0">
                <a:solidFill>
                  <a:srgbClr val="000000"/>
                </a:solidFill>
              </a:rPr>
              <a:t>Common-Mode Range: ±12V</a:t>
            </a:r>
          </a:p>
          <a:p>
            <a:pPr marL="228600" indent="-228600" fontAlgn="auto">
              <a:lnSpc>
                <a:spcPct val="120000"/>
              </a:lnSpc>
              <a:spcBef>
                <a:spcPts val="0"/>
              </a:spcBef>
              <a:spcAft>
                <a:spcPts val="0"/>
              </a:spcAft>
              <a:buFontTx/>
              <a:buChar char="•"/>
            </a:pPr>
            <a:r>
              <a:rPr lang="en-US" sz="1200" dirty="0" smtClean="0">
                <a:solidFill>
                  <a:srgbClr val="000000"/>
                </a:solidFill>
              </a:rPr>
              <a:t>Protection Features:</a:t>
            </a:r>
          </a:p>
          <a:p>
            <a:pPr marL="685800" lvl="1" indent="-228600" fontAlgn="auto">
              <a:lnSpc>
                <a:spcPct val="120000"/>
              </a:lnSpc>
              <a:spcBef>
                <a:spcPts val="0"/>
              </a:spcBef>
              <a:spcAft>
                <a:spcPts val="0"/>
              </a:spcAft>
              <a:buFontTx/>
              <a:buChar char="•"/>
            </a:pPr>
            <a:r>
              <a:rPr lang="en-US" sz="1200" dirty="0">
                <a:solidFill>
                  <a:srgbClr val="000000"/>
                </a:solidFill>
              </a:rPr>
              <a:t>-27 to +40V Bus-Fault Protection</a:t>
            </a:r>
          </a:p>
          <a:p>
            <a:pPr marL="685800" lvl="1" indent="-228600" fontAlgn="auto">
              <a:lnSpc>
                <a:spcPct val="120000"/>
              </a:lnSpc>
              <a:spcBef>
                <a:spcPts val="0"/>
              </a:spcBef>
              <a:spcAft>
                <a:spcPts val="0"/>
              </a:spcAft>
              <a:buFontTx/>
              <a:buChar char="•"/>
            </a:pPr>
            <a:r>
              <a:rPr lang="en-US" sz="1200" dirty="0" smtClean="0">
                <a:solidFill>
                  <a:srgbClr val="000000"/>
                </a:solidFill>
              </a:rPr>
              <a:t>±</a:t>
            </a:r>
            <a:r>
              <a:rPr lang="en-US" sz="1200" dirty="0">
                <a:solidFill>
                  <a:srgbClr val="000000"/>
                </a:solidFill>
              </a:rPr>
              <a:t>4kV HBM ESD </a:t>
            </a:r>
            <a:r>
              <a:rPr lang="en-US" sz="1200" dirty="0" smtClean="0">
                <a:solidFill>
                  <a:srgbClr val="000000"/>
                </a:solidFill>
              </a:rPr>
              <a:t>Protection</a:t>
            </a:r>
            <a:endParaRPr lang="en-US" sz="1200" dirty="0">
              <a:solidFill>
                <a:srgbClr val="000000"/>
              </a:solidFill>
            </a:endParaRPr>
          </a:p>
          <a:p>
            <a:pPr marL="228600" indent="-228600" fontAlgn="auto">
              <a:lnSpc>
                <a:spcPct val="120000"/>
              </a:lnSpc>
              <a:spcBef>
                <a:spcPts val="0"/>
              </a:spcBef>
              <a:spcAft>
                <a:spcPts val="0"/>
              </a:spcAft>
              <a:buFontTx/>
              <a:buChar char="•"/>
            </a:pPr>
            <a:r>
              <a:rPr lang="en-US" sz="1200" dirty="0" smtClean="0">
                <a:solidFill>
                  <a:srgbClr val="000000"/>
                </a:solidFill>
              </a:rPr>
              <a:t>Silicon </a:t>
            </a:r>
            <a:r>
              <a:rPr lang="en-US" sz="1200" dirty="0">
                <a:solidFill>
                  <a:srgbClr val="000000"/>
                </a:solidFill>
              </a:rPr>
              <a:t>Integrated SiO</a:t>
            </a:r>
            <a:r>
              <a:rPr lang="en-US" sz="1200" baseline="-25000" dirty="0">
                <a:solidFill>
                  <a:srgbClr val="000000"/>
                </a:solidFill>
              </a:rPr>
              <a:t>2</a:t>
            </a:r>
            <a:r>
              <a:rPr lang="en-US" sz="1200" dirty="0">
                <a:solidFill>
                  <a:srgbClr val="000000"/>
                </a:solidFill>
              </a:rPr>
              <a:t> Insulation</a:t>
            </a:r>
          </a:p>
          <a:p>
            <a:pPr marL="685800" lvl="1" indent="-228600" fontAlgn="auto">
              <a:lnSpc>
                <a:spcPct val="120000"/>
              </a:lnSpc>
              <a:spcBef>
                <a:spcPts val="0"/>
              </a:spcBef>
              <a:spcAft>
                <a:spcPts val="0"/>
              </a:spcAft>
              <a:buFontTx/>
              <a:buChar char="•"/>
            </a:pPr>
            <a:r>
              <a:rPr lang="en-US" sz="1200" dirty="0" smtClean="0">
                <a:solidFill>
                  <a:srgbClr val="000000"/>
                </a:solidFill>
              </a:rPr>
              <a:t>4kV</a:t>
            </a:r>
            <a:r>
              <a:rPr lang="en-US" sz="1200" baseline="-25000" dirty="0" smtClean="0">
                <a:solidFill>
                  <a:srgbClr val="000000"/>
                </a:solidFill>
              </a:rPr>
              <a:t>PK</a:t>
            </a:r>
            <a:r>
              <a:rPr lang="en-US" sz="1200" dirty="0" smtClean="0">
                <a:solidFill>
                  <a:srgbClr val="000000"/>
                </a:solidFill>
              </a:rPr>
              <a:t> </a:t>
            </a:r>
            <a:r>
              <a:rPr lang="en-US" sz="1200" dirty="0">
                <a:solidFill>
                  <a:srgbClr val="000000"/>
                </a:solidFill>
              </a:rPr>
              <a:t>/ </a:t>
            </a:r>
            <a:r>
              <a:rPr lang="en-US" sz="1200" dirty="0" smtClean="0">
                <a:solidFill>
                  <a:srgbClr val="000000"/>
                </a:solidFill>
              </a:rPr>
              <a:t>2.5kV</a:t>
            </a:r>
            <a:r>
              <a:rPr lang="en-US" sz="1200" baseline="-25000" dirty="0" smtClean="0">
                <a:solidFill>
                  <a:srgbClr val="000000"/>
                </a:solidFill>
              </a:rPr>
              <a:t>RMS</a:t>
            </a:r>
            <a:r>
              <a:rPr lang="en-US" sz="1200" dirty="0" smtClean="0">
                <a:solidFill>
                  <a:srgbClr val="000000"/>
                </a:solidFill>
              </a:rPr>
              <a:t> </a:t>
            </a:r>
            <a:r>
              <a:rPr lang="en-US" sz="1200" dirty="0">
                <a:solidFill>
                  <a:srgbClr val="000000"/>
                </a:solidFill>
              </a:rPr>
              <a:t>– DUB</a:t>
            </a:r>
          </a:p>
          <a:p>
            <a:pPr marL="685800" lvl="1" indent="-228600" fontAlgn="auto">
              <a:lnSpc>
                <a:spcPct val="120000"/>
              </a:lnSpc>
              <a:spcBef>
                <a:spcPts val="0"/>
              </a:spcBef>
              <a:spcAft>
                <a:spcPts val="0"/>
              </a:spcAft>
              <a:buFontTx/>
              <a:buChar char="•"/>
            </a:pPr>
            <a:r>
              <a:rPr lang="en-US" sz="1200" dirty="0" smtClean="0">
                <a:solidFill>
                  <a:srgbClr val="000000"/>
                </a:solidFill>
              </a:rPr>
              <a:t>7kV</a:t>
            </a:r>
            <a:r>
              <a:rPr lang="en-US" sz="1200" baseline="-25000" dirty="0" smtClean="0">
                <a:solidFill>
                  <a:srgbClr val="000000"/>
                </a:solidFill>
              </a:rPr>
              <a:t>PK</a:t>
            </a:r>
            <a:r>
              <a:rPr lang="en-US" sz="1200" dirty="0" smtClean="0">
                <a:solidFill>
                  <a:srgbClr val="000000"/>
                </a:solidFill>
              </a:rPr>
              <a:t> </a:t>
            </a:r>
            <a:r>
              <a:rPr lang="en-US" sz="1200" dirty="0">
                <a:solidFill>
                  <a:srgbClr val="000000"/>
                </a:solidFill>
              </a:rPr>
              <a:t>/ </a:t>
            </a:r>
            <a:r>
              <a:rPr lang="en-US" sz="1200" dirty="0" smtClean="0">
                <a:solidFill>
                  <a:srgbClr val="000000"/>
                </a:solidFill>
              </a:rPr>
              <a:t>5kV</a:t>
            </a:r>
            <a:r>
              <a:rPr lang="en-US" sz="1200" baseline="-25000" dirty="0" smtClean="0">
                <a:solidFill>
                  <a:srgbClr val="000000"/>
                </a:solidFill>
              </a:rPr>
              <a:t>RMS</a:t>
            </a:r>
            <a:r>
              <a:rPr lang="en-US" sz="1200" dirty="0" smtClean="0">
                <a:solidFill>
                  <a:srgbClr val="000000"/>
                </a:solidFill>
              </a:rPr>
              <a:t> </a:t>
            </a:r>
            <a:r>
              <a:rPr lang="en-US" sz="1200" dirty="0">
                <a:solidFill>
                  <a:srgbClr val="000000"/>
                </a:solidFill>
              </a:rPr>
              <a:t>– </a:t>
            </a:r>
            <a:r>
              <a:rPr lang="en-US" sz="1200" dirty="0" smtClean="0">
                <a:solidFill>
                  <a:srgbClr val="000000"/>
                </a:solidFill>
              </a:rPr>
              <a:t>DW</a:t>
            </a:r>
          </a:p>
          <a:p>
            <a:pPr marL="228600" indent="-228600" fontAlgn="auto">
              <a:lnSpc>
                <a:spcPct val="120000"/>
              </a:lnSpc>
              <a:spcBef>
                <a:spcPts val="0"/>
              </a:spcBef>
              <a:spcAft>
                <a:spcPts val="0"/>
              </a:spcAft>
              <a:buFontTx/>
              <a:buChar char="•"/>
            </a:pPr>
            <a:r>
              <a:rPr lang="en-US" sz="1200" dirty="0" smtClean="0">
                <a:solidFill>
                  <a:srgbClr val="000000"/>
                </a:solidFill>
              </a:rPr>
              <a:t>Fast Loop Time </a:t>
            </a:r>
            <a:r>
              <a:rPr lang="en-US" sz="1200" dirty="0">
                <a:solidFill>
                  <a:srgbClr val="000000"/>
                </a:solidFill>
              </a:rPr>
              <a:t>(</a:t>
            </a:r>
            <a:r>
              <a:rPr lang="en-US" sz="1200" dirty="0" smtClean="0">
                <a:solidFill>
                  <a:srgbClr val="000000"/>
                </a:solidFill>
              </a:rPr>
              <a:t>150ns) (Typical)</a:t>
            </a:r>
            <a:endParaRPr lang="en-US" sz="1200" dirty="0">
              <a:solidFill>
                <a:srgbClr val="000000"/>
              </a:solidFill>
            </a:endParaRPr>
          </a:p>
          <a:p>
            <a:pPr marL="228600" indent="-228600" fontAlgn="auto">
              <a:lnSpc>
                <a:spcPct val="120000"/>
              </a:lnSpc>
              <a:spcBef>
                <a:spcPts val="0"/>
              </a:spcBef>
              <a:spcAft>
                <a:spcPts val="0"/>
              </a:spcAft>
              <a:buFontTx/>
              <a:buChar char="•"/>
            </a:pPr>
            <a:r>
              <a:rPr lang="en-US" sz="1200" dirty="0" smtClean="0">
                <a:solidFill>
                  <a:srgbClr val="000000"/>
                </a:solidFill>
              </a:rPr>
              <a:t>Packages:</a:t>
            </a:r>
            <a:endParaRPr lang="en-US" sz="1200" dirty="0">
              <a:solidFill>
                <a:srgbClr val="000000"/>
              </a:solidFill>
            </a:endParaRPr>
          </a:p>
          <a:p>
            <a:pPr marL="685800" lvl="1" indent="-228600" fontAlgn="auto">
              <a:lnSpc>
                <a:spcPct val="120000"/>
              </a:lnSpc>
              <a:spcBef>
                <a:spcPts val="0"/>
              </a:spcBef>
              <a:spcAft>
                <a:spcPts val="0"/>
              </a:spcAft>
              <a:buFontTx/>
              <a:buChar char="•"/>
            </a:pPr>
            <a:r>
              <a:rPr lang="en-US" sz="1200" dirty="0" smtClean="0">
                <a:solidFill>
                  <a:srgbClr val="000000"/>
                </a:solidFill>
              </a:rPr>
              <a:t>SOP-8 (10.5mm x 9.5mm)</a:t>
            </a:r>
            <a:endParaRPr lang="en-US" sz="1200" dirty="0">
              <a:solidFill>
                <a:srgbClr val="000000"/>
              </a:solidFill>
            </a:endParaRPr>
          </a:p>
          <a:p>
            <a:pPr marL="685800" lvl="1" indent="-228600" fontAlgn="auto">
              <a:lnSpc>
                <a:spcPct val="120000"/>
              </a:lnSpc>
              <a:spcBef>
                <a:spcPts val="0"/>
              </a:spcBef>
              <a:spcAft>
                <a:spcPts val="0"/>
              </a:spcAft>
              <a:buFontTx/>
              <a:buChar char="•"/>
            </a:pPr>
            <a:r>
              <a:rPr lang="en-US" sz="1200" dirty="0" smtClean="0">
                <a:solidFill>
                  <a:srgbClr val="000000"/>
                </a:solidFill>
              </a:rPr>
              <a:t>SOIC-16 (10.6mm x 10.5mm)</a:t>
            </a:r>
            <a:endParaRPr lang="en-US" sz="1200" dirty="0">
              <a:solidFill>
                <a:srgbClr val="000000"/>
              </a:solidFill>
            </a:endParaRPr>
          </a:p>
          <a:p>
            <a:pPr marL="228600" indent="-228600" fontAlgn="auto">
              <a:lnSpc>
                <a:spcPct val="120000"/>
              </a:lnSpc>
              <a:spcBef>
                <a:spcPts val="0"/>
              </a:spcBef>
              <a:spcAft>
                <a:spcPts val="0"/>
              </a:spcAft>
              <a:buFontTx/>
              <a:buChar char="•"/>
            </a:pPr>
            <a:endParaRPr lang="en-US" sz="1200" dirty="0">
              <a:solidFill>
                <a:srgbClr val="000000"/>
              </a:solidFill>
            </a:endParaRPr>
          </a:p>
        </p:txBody>
      </p:sp>
      <p:sp>
        <p:nvSpPr>
          <p:cNvPr id="181" name="Rectangle 14"/>
          <p:cNvSpPr>
            <a:spLocks noChangeArrowheads="1"/>
          </p:cNvSpPr>
          <p:nvPr/>
        </p:nvSpPr>
        <p:spPr bwMode="auto">
          <a:xfrm>
            <a:off x="269875" y="68580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Features</a:t>
            </a:r>
            <a:endParaRPr lang="en-US" b="1" dirty="0">
              <a:solidFill>
                <a:srgbClr val="FFFFFF"/>
              </a:solidFill>
              <a:latin typeface="Arial"/>
              <a:cs typeface="Arial" charset="0"/>
            </a:endParaRPr>
          </a:p>
        </p:txBody>
      </p:sp>
      <p:sp>
        <p:nvSpPr>
          <p:cNvPr id="182" name="Rectangle 14"/>
          <p:cNvSpPr>
            <a:spLocks noChangeArrowheads="1"/>
          </p:cNvSpPr>
          <p:nvPr/>
        </p:nvSpPr>
        <p:spPr bwMode="auto">
          <a:xfrm>
            <a:off x="4572000" y="685800"/>
            <a:ext cx="4389438"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Benefits</a:t>
            </a:r>
          </a:p>
        </p:txBody>
      </p:sp>
      <p:sp>
        <p:nvSpPr>
          <p:cNvPr id="183" name="Title 1"/>
          <p:cNvSpPr>
            <a:spLocks noGrp="1"/>
          </p:cNvSpPr>
          <p:nvPr>
            <p:ph type="title"/>
          </p:nvPr>
        </p:nvSpPr>
        <p:spPr>
          <a:xfrm>
            <a:off x="269874" y="0"/>
            <a:ext cx="8874126" cy="740569"/>
          </a:xfrm>
        </p:spPr>
        <p:txBody>
          <a:bodyPr/>
          <a:lstStyle/>
          <a:p>
            <a:r>
              <a:rPr lang="en-US" sz="2400" dirty="0" smtClean="0">
                <a:solidFill>
                  <a:srgbClr val="DE0000"/>
                </a:solidFill>
              </a:rPr>
              <a:t>ISO1050</a:t>
            </a:r>
            <a:r>
              <a:rPr lang="en-US" dirty="0" smtClean="0"/>
              <a:t/>
            </a:r>
            <a:br>
              <a:rPr lang="en-US" dirty="0" smtClean="0"/>
            </a:br>
            <a:r>
              <a:rPr lang="en-US" sz="1600" dirty="0" smtClean="0">
                <a:solidFill>
                  <a:schemeClr val="tx1"/>
                </a:solidFill>
              </a:rPr>
              <a:t>Industry’s First Isolated CAN Transceiver</a:t>
            </a:r>
            <a:endParaRPr lang="en-US" sz="1600" dirty="0">
              <a:solidFill>
                <a:srgbClr val="000000"/>
              </a:solidFill>
            </a:endParaRPr>
          </a:p>
        </p:txBody>
      </p:sp>
      <p:graphicFrame>
        <p:nvGraphicFramePr>
          <p:cNvPr id="236" name="Group 29"/>
          <p:cNvGraphicFramePr>
            <a:graphicFrameLocks noGrp="1"/>
          </p:cNvGraphicFramePr>
          <p:nvPr>
            <p:extLst>
              <p:ext uri="{D42A27DB-BD31-4B8C-83A1-F6EECF244321}">
                <p14:modId xmlns:p14="http://schemas.microsoft.com/office/powerpoint/2010/main" val="892415957"/>
              </p:ext>
            </p:extLst>
          </p:nvPr>
        </p:nvGraphicFramePr>
        <p:xfrm>
          <a:off x="4955057" y="2425941"/>
          <a:ext cx="3679825" cy="646691"/>
        </p:xfrm>
        <a:graphic>
          <a:graphicData uri="http://schemas.openxmlformats.org/drawingml/2006/table">
            <a:tbl>
              <a:tblPr/>
              <a:tblGrid>
                <a:gridCol w="962025"/>
                <a:gridCol w="1157287"/>
                <a:gridCol w="831850"/>
                <a:gridCol w="728663"/>
              </a:tblGrid>
              <a:tr h="1828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Part #</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Isolation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Temp (C)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Package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0000"/>
                    </a:solidFill>
                  </a:tcPr>
                </a:tc>
              </a:tr>
              <a:tr h="1828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ISO1050DUB</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4kV</a:t>
                      </a:r>
                      <a:r>
                        <a:rPr kumimoji="0" lang="en-US" sz="800" b="1" i="0" u="none" strike="noStrike" cap="none" normalizeH="0" baseline="-25000" dirty="0" smtClean="0">
                          <a:ln>
                            <a:noFill/>
                          </a:ln>
                          <a:solidFill>
                            <a:schemeClr val="tx1"/>
                          </a:solidFill>
                          <a:effectLst/>
                          <a:latin typeface="Arial" charset="0"/>
                        </a:rPr>
                        <a:t>PK </a:t>
                      </a:r>
                      <a:r>
                        <a:rPr kumimoji="0" lang="en-US" sz="800" b="1" i="0" u="none" strike="noStrike" cap="none" normalizeH="0" baseline="0" dirty="0" smtClean="0">
                          <a:ln>
                            <a:noFill/>
                          </a:ln>
                          <a:solidFill>
                            <a:schemeClr val="tx1"/>
                          </a:solidFill>
                          <a:effectLst/>
                          <a:latin typeface="Arial" charset="0"/>
                        </a:rPr>
                        <a:t>/ 2.5kV</a:t>
                      </a:r>
                      <a:r>
                        <a:rPr kumimoji="0" lang="en-US" sz="800" b="1" i="0" u="none" strike="noStrike" cap="none" normalizeH="0" baseline="-25000" dirty="0" smtClean="0">
                          <a:ln>
                            <a:noFill/>
                          </a:ln>
                          <a:solidFill>
                            <a:schemeClr val="tx1"/>
                          </a:solidFill>
                          <a:effectLst/>
                          <a:latin typeface="Arial" charset="0"/>
                        </a:rPr>
                        <a:t>RMS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-55 to 105</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SOP-8</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ISO1050DW</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7kV</a:t>
                      </a:r>
                      <a:r>
                        <a:rPr kumimoji="0" lang="en-US" sz="800" b="1" i="0" u="none" strike="noStrike" cap="none" normalizeH="0" baseline="-25000" dirty="0" smtClean="0">
                          <a:ln>
                            <a:noFill/>
                          </a:ln>
                          <a:solidFill>
                            <a:schemeClr val="tx1"/>
                          </a:solidFill>
                          <a:effectLst/>
                          <a:latin typeface="Arial" charset="0"/>
                        </a:rPr>
                        <a:t>PK </a:t>
                      </a:r>
                      <a:r>
                        <a:rPr kumimoji="0" lang="en-US" sz="800" b="1" i="0" u="none" strike="noStrike" cap="none" normalizeH="0" baseline="0" dirty="0" smtClean="0">
                          <a:ln>
                            <a:noFill/>
                          </a:ln>
                          <a:solidFill>
                            <a:schemeClr val="tx1"/>
                          </a:solidFill>
                          <a:effectLst/>
                          <a:latin typeface="Arial" charset="0"/>
                        </a:rPr>
                        <a:t>/ 5kV</a:t>
                      </a:r>
                      <a:r>
                        <a:rPr kumimoji="0" lang="en-US" sz="800" b="1" i="0" u="none" strike="noStrike" cap="none" normalizeH="0" baseline="-25000" dirty="0" smtClean="0">
                          <a:ln>
                            <a:noFill/>
                          </a:ln>
                          <a:solidFill>
                            <a:schemeClr val="tx1"/>
                          </a:solidFill>
                          <a:effectLst/>
                          <a:latin typeface="Arial" charset="0"/>
                        </a:rPr>
                        <a:t>RMS</a:t>
                      </a:r>
                      <a:endParaRPr kumimoji="0" lang="en-US" sz="800" b="1" i="0" u="none" strike="noStrike" cap="none" normalizeH="0" baseline="0" dirty="0" smtClean="0">
                        <a:ln>
                          <a:noFill/>
                        </a:ln>
                        <a:solidFill>
                          <a:schemeClr val="tx1"/>
                        </a:solidFill>
                        <a:effectLst/>
                        <a:latin typeface="Arial"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-55 to 105</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SOIC-16</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7" name="Picture 51"/>
          <p:cNvPicPr>
            <a:picLocks noChangeAspect="1" noChangeArrowheads="1"/>
          </p:cNvPicPr>
          <p:nvPr/>
        </p:nvPicPr>
        <p:blipFill>
          <a:blip r:embed="rId4" cstate="print"/>
          <a:srcRect/>
          <a:stretch>
            <a:fillRect/>
          </a:stretch>
        </p:blipFill>
        <p:spPr bwMode="auto">
          <a:xfrm>
            <a:off x="5647208" y="3144791"/>
            <a:ext cx="2295525" cy="921544"/>
          </a:xfrm>
          <a:prstGeom prst="rect">
            <a:avLst/>
          </a:prstGeom>
          <a:noFill/>
          <a:ln w="9525">
            <a:noFill/>
            <a:miter lim="800000"/>
            <a:headEnd/>
            <a:tailEnd/>
          </a:ln>
        </p:spPr>
      </p:pic>
      <p:sp>
        <p:nvSpPr>
          <p:cNvPr id="238" name="Text Box 26"/>
          <p:cNvSpPr txBox="1">
            <a:spLocks noChangeArrowheads="1"/>
          </p:cNvSpPr>
          <p:nvPr/>
        </p:nvSpPr>
        <p:spPr bwMode="auto">
          <a:xfrm>
            <a:off x="4890249" y="4202774"/>
            <a:ext cx="3880372" cy="338540"/>
          </a:xfrm>
          <a:prstGeom prst="rect">
            <a:avLst/>
          </a:prstGeom>
          <a:noFill/>
          <a:ln w="3175">
            <a:noFill/>
            <a:miter lim="800000"/>
            <a:headEnd/>
            <a:tailEnd/>
          </a:ln>
        </p:spPr>
        <p:txBody>
          <a:bodyPr wrap="square" lIns="91426" tIns="45713" rIns="91426" bIns="45713" anchor="ctr">
            <a:spAutoFit/>
          </a:bodyPr>
          <a:lstStyle/>
          <a:p>
            <a:pPr marL="171425" indent="-171425" eaLnBrk="0" fontAlgn="auto" hangingPunct="0">
              <a:spcBef>
                <a:spcPts val="0"/>
              </a:spcBef>
              <a:spcAft>
                <a:spcPct val="10000"/>
              </a:spcAft>
              <a:buClr>
                <a:srgbClr val="000000"/>
              </a:buClr>
            </a:pPr>
            <a:r>
              <a:rPr lang="en-US" sz="800" b="1" dirty="0">
                <a:solidFill>
                  <a:srgbClr val="000000"/>
                </a:solidFill>
                <a:latin typeface="Arial"/>
              </a:rPr>
              <a:t>Compatible with 75+ TI Processers with </a:t>
            </a:r>
            <a:r>
              <a:rPr lang="en-US" sz="800" b="1" dirty="0" smtClean="0">
                <a:solidFill>
                  <a:srgbClr val="000000"/>
                </a:solidFill>
                <a:latin typeface="Arial"/>
              </a:rPr>
              <a:t>CAN controllers </a:t>
            </a:r>
            <a:r>
              <a:rPr lang="en-US" sz="800" b="1" dirty="0">
                <a:solidFill>
                  <a:srgbClr val="000000"/>
                </a:solidFill>
                <a:latin typeface="Arial"/>
              </a:rPr>
              <a:t>: C2000, TMS470 ARM, </a:t>
            </a:r>
            <a:r>
              <a:rPr lang="en-US" sz="800" b="1" dirty="0" smtClean="0">
                <a:solidFill>
                  <a:srgbClr val="000000"/>
                </a:solidFill>
                <a:latin typeface="Arial"/>
              </a:rPr>
              <a:t>LM3Sxxxx ARM3 </a:t>
            </a:r>
            <a:r>
              <a:rPr lang="en-US" sz="800" b="1" dirty="0">
                <a:solidFill>
                  <a:srgbClr val="000000"/>
                </a:solidFill>
                <a:latin typeface="Arial"/>
              </a:rPr>
              <a:t>Cortex - M3, OMAP3505/3517</a:t>
            </a:r>
          </a:p>
        </p:txBody>
      </p:sp>
    </p:spTree>
    <p:extLst>
      <p:ext uri="{BB962C8B-B14F-4D97-AF65-F5344CB8AC3E}">
        <p14:creationId xmlns:p14="http://schemas.microsoft.com/office/powerpoint/2010/main" val="14268542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a:xfrm>
            <a:off x="231775" y="57150"/>
            <a:ext cx="8458200" cy="610791"/>
          </a:xfrm>
          <a:noFill/>
        </p:spPr>
        <p:txBody>
          <a:bodyPr/>
          <a:lstStyle/>
          <a:p>
            <a:pPr eaLnBrk="1" hangingPunct="1"/>
            <a:r>
              <a:rPr lang="en-US" sz="2400" dirty="0" smtClean="0"/>
              <a:t>Galvanic Isolated Typical Application</a:t>
            </a:r>
          </a:p>
        </p:txBody>
      </p:sp>
      <p:sp>
        <p:nvSpPr>
          <p:cNvPr id="41989" name="Text Box 132"/>
          <p:cNvSpPr txBox="1">
            <a:spLocks noChangeArrowheads="1"/>
          </p:cNvSpPr>
          <p:nvPr/>
        </p:nvSpPr>
        <p:spPr bwMode="auto">
          <a:xfrm>
            <a:off x="530629" y="3710637"/>
            <a:ext cx="8613371" cy="994713"/>
          </a:xfrm>
          <a:prstGeom prst="rect">
            <a:avLst/>
          </a:prstGeom>
          <a:noFill/>
          <a:ln w="9525">
            <a:noFill/>
            <a:miter lim="800000"/>
            <a:headEnd/>
            <a:tailEnd/>
          </a:ln>
        </p:spPr>
        <p:txBody>
          <a:bodyPr wrap="square">
            <a:normAutofit/>
          </a:bodyPr>
          <a:lstStyle/>
          <a:p>
            <a:pPr fontAlgn="auto">
              <a:spcBef>
                <a:spcPts val="0"/>
              </a:spcBef>
              <a:spcAft>
                <a:spcPts val="0"/>
              </a:spcAft>
            </a:pPr>
            <a:r>
              <a:rPr lang="en-US" sz="900" b="1" u="sng" dirty="0">
                <a:solidFill>
                  <a:srgbClr val="008000"/>
                </a:solidFill>
                <a:latin typeface="Arial"/>
              </a:rPr>
              <a:t>Optimized </a:t>
            </a:r>
            <a:r>
              <a:rPr lang="en-US" sz="900" b="1" u="sng" dirty="0" smtClean="0">
                <a:solidFill>
                  <a:srgbClr val="008000"/>
                </a:solidFill>
                <a:latin typeface="Arial"/>
              </a:rPr>
              <a:t>Isolated </a:t>
            </a:r>
            <a:r>
              <a:rPr lang="en-US" sz="900" b="1" u="sng" dirty="0">
                <a:solidFill>
                  <a:srgbClr val="008000"/>
                </a:solidFill>
                <a:latin typeface="Arial"/>
              </a:rPr>
              <a:t>CAN system</a:t>
            </a:r>
          </a:p>
          <a:p>
            <a:pPr fontAlgn="auto">
              <a:spcBef>
                <a:spcPts val="0"/>
              </a:spcBef>
              <a:spcAft>
                <a:spcPts val="0"/>
              </a:spcAft>
              <a:buFontTx/>
              <a:buChar char="•"/>
            </a:pPr>
            <a:r>
              <a:rPr lang="en-US" sz="900" dirty="0">
                <a:solidFill>
                  <a:srgbClr val="000000"/>
                </a:solidFill>
                <a:latin typeface="Arial"/>
              </a:rPr>
              <a:t>Easy system integration</a:t>
            </a:r>
          </a:p>
          <a:p>
            <a:pPr fontAlgn="auto">
              <a:spcBef>
                <a:spcPts val="0"/>
              </a:spcBef>
              <a:spcAft>
                <a:spcPts val="0"/>
              </a:spcAft>
              <a:buFontTx/>
              <a:buChar char="•"/>
            </a:pPr>
            <a:r>
              <a:rPr lang="en-US" sz="900" dirty="0">
                <a:solidFill>
                  <a:srgbClr val="000000"/>
                </a:solidFill>
                <a:latin typeface="Arial"/>
              </a:rPr>
              <a:t>Optimized isolated CAN transceiver:  </a:t>
            </a:r>
          </a:p>
          <a:p>
            <a:pPr marL="457200" lvl="1" fontAlgn="auto">
              <a:spcBef>
                <a:spcPts val="0"/>
              </a:spcBef>
              <a:spcAft>
                <a:spcPts val="0"/>
              </a:spcAft>
              <a:buFontTx/>
              <a:buChar char="•"/>
            </a:pPr>
            <a:r>
              <a:rPr lang="en-US" sz="900" dirty="0">
                <a:solidFill>
                  <a:srgbClr val="000000"/>
                </a:solidFill>
                <a:latin typeface="Arial"/>
              </a:rPr>
              <a:t>Meets ISO11898-2 including galvanic isolation</a:t>
            </a:r>
          </a:p>
          <a:p>
            <a:pPr marL="457200" lvl="1" fontAlgn="auto">
              <a:spcBef>
                <a:spcPts val="0"/>
              </a:spcBef>
              <a:spcAft>
                <a:spcPts val="0"/>
              </a:spcAft>
              <a:buFontTx/>
              <a:buChar char="•"/>
            </a:pPr>
            <a:r>
              <a:rPr lang="en-US" sz="900" dirty="0">
                <a:solidFill>
                  <a:srgbClr val="000000"/>
                </a:solidFill>
                <a:latin typeface="Arial"/>
              </a:rPr>
              <a:t>Isolated CAN with fast loop </a:t>
            </a:r>
            <a:r>
              <a:rPr lang="en-US" sz="900" dirty="0" smtClean="0">
                <a:solidFill>
                  <a:srgbClr val="000000"/>
                </a:solidFill>
                <a:latin typeface="Arial"/>
              </a:rPr>
              <a:t>time (&lt;210ns, ISO1050) </a:t>
            </a:r>
            <a:r>
              <a:rPr lang="en-US" sz="900" dirty="0">
                <a:solidFill>
                  <a:srgbClr val="000000"/>
                </a:solidFill>
                <a:latin typeface="Arial"/>
              </a:rPr>
              <a:t>offsets loop delay from isolation layer allow high data rate isolated CAN </a:t>
            </a:r>
            <a:r>
              <a:rPr lang="en-US" sz="900" dirty="0" smtClean="0">
                <a:solidFill>
                  <a:srgbClr val="000000"/>
                </a:solidFill>
                <a:latin typeface="Arial"/>
              </a:rPr>
              <a:t>networks.</a:t>
            </a:r>
            <a:endParaRPr lang="en-US" sz="900" dirty="0">
              <a:solidFill>
                <a:srgbClr val="000000"/>
              </a:solidFill>
              <a:latin typeface="Arial"/>
            </a:endParaRPr>
          </a:p>
          <a:p>
            <a:pPr fontAlgn="auto">
              <a:spcBef>
                <a:spcPts val="0"/>
              </a:spcBef>
              <a:spcAft>
                <a:spcPts val="0"/>
              </a:spcAft>
              <a:buFontTx/>
              <a:buChar char="•"/>
            </a:pPr>
            <a:r>
              <a:rPr lang="en-US" sz="900" dirty="0">
                <a:solidFill>
                  <a:srgbClr val="000000"/>
                </a:solidFill>
                <a:latin typeface="Arial"/>
              </a:rPr>
              <a:t>High efficiency transformer driver to power CAN transceiver (or reverse if power from bus side) to minimize power losses</a:t>
            </a:r>
          </a:p>
        </p:txBody>
      </p:sp>
      <p:pic>
        <p:nvPicPr>
          <p:cNvPr id="82948" name="Picture 4"/>
          <p:cNvPicPr>
            <a:picLocks noChangeAspect="1" noChangeArrowheads="1"/>
          </p:cNvPicPr>
          <p:nvPr/>
        </p:nvPicPr>
        <p:blipFill>
          <a:blip r:embed="rId3" cstate="print"/>
          <a:srcRect/>
          <a:stretch>
            <a:fillRect/>
          </a:stretch>
        </p:blipFill>
        <p:spPr bwMode="auto">
          <a:xfrm>
            <a:off x="1020682" y="627244"/>
            <a:ext cx="6978650" cy="2972990"/>
          </a:xfrm>
          <a:prstGeom prst="rect">
            <a:avLst/>
          </a:prstGeom>
          <a:noFill/>
          <a:ln w="9525">
            <a:noFill/>
            <a:miter lim="800000"/>
            <a:headEnd/>
            <a:tailEnd/>
          </a:ln>
          <a:effectLst/>
        </p:spPr>
      </p:pic>
    </p:spTree>
    <p:extLst>
      <p:ext uri="{BB962C8B-B14F-4D97-AF65-F5344CB8AC3E}">
        <p14:creationId xmlns:p14="http://schemas.microsoft.com/office/powerpoint/2010/main" val="1708676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3.3V CAN Value</a:t>
            </a:r>
            <a:endParaRPr lang="en-US" dirty="0"/>
          </a:p>
        </p:txBody>
      </p:sp>
    </p:spTree>
    <p:extLst>
      <p:ext uri="{BB962C8B-B14F-4D97-AF65-F5344CB8AC3E}">
        <p14:creationId xmlns:p14="http://schemas.microsoft.com/office/powerpoint/2010/main" val="685738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49"/>
          <p:cNvSpPr>
            <a:spLocks noGrp="1"/>
          </p:cNvSpPr>
          <p:nvPr>
            <p:ph type="title"/>
          </p:nvPr>
        </p:nvSpPr>
        <p:spPr>
          <a:xfrm>
            <a:off x="231775" y="107159"/>
            <a:ext cx="8458200" cy="610791"/>
          </a:xfrm>
        </p:spPr>
        <p:txBody>
          <a:bodyPr/>
          <a:lstStyle/>
          <a:p>
            <a:r>
              <a:rPr lang="en-US" sz="2400" dirty="0" smtClean="0"/>
              <a:t>Customers are moving to 3V today</a:t>
            </a:r>
            <a:endParaRPr lang="en-US" sz="2400" dirty="0"/>
          </a:p>
        </p:txBody>
      </p:sp>
      <p:sp>
        <p:nvSpPr>
          <p:cNvPr id="2" name="Content Placeholder 1"/>
          <p:cNvSpPr>
            <a:spLocks noGrp="1"/>
          </p:cNvSpPr>
          <p:nvPr>
            <p:ph idx="1"/>
          </p:nvPr>
        </p:nvSpPr>
        <p:spPr>
          <a:xfrm>
            <a:off x="352426" y="609600"/>
            <a:ext cx="8467725" cy="1200151"/>
          </a:xfrm>
        </p:spPr>
        <p:txBody>
          <a:bodyPr/>
          <a:lstStyle/>
          <a:p>
            <a:r>
              <a:rPr lang="en-US" b="1" i="1" dirty="0" smtClean="0"/>
              <a:t>3V microcontrollers </a:t>
            </a:r>
            <a:r>
              <a:rPr lang="en-US" dirty="0" smtClean="0"/>
              <a:t>(MCUs) availability and use in industrial markets are growing at a rate higher than 5V (figure 1)</a:t>
            </a:r>
          </a:p>
          <a:p>
            <a:r>
              <a:rPr lang="en-US" b="1" i="1" dirty="0" smtClean="0"/>
              <a:t>3V CAN transceivers </a:t>
            </a:r>
            <a:r>
              <a:rPr lang="en-US" dirty="0" smtClean="0"/>
              <a:t>are capitalizing on this growth (figure 2) due to the fact that they simplify the design and reduce the BOM and associated costs </a:t>
            </a:r>
          </a:p>
          <a:p>
            <a:pPr marL="0" indent="0">
              <a:buNone/>
            </a:pPr>
            <a:endParaRPr lang="en-US" sz="2200" b="1" dirty="0"/>
          </a:p>
        </p:txBody>
      </p:sp>
      <p:graphicFrame>
        <p:nvGraphicFramePr>
          <p:cNvPr id="30" name="Chart 29"/>
          <p:cNvGraphicFramePr>
            <a:graphicFrameLocks/>
          </p:cNvGraphicFramePr>
          <p:nvPr>
            <p:extLst>
              <p:ext uri="{D42A27DB-BD31-4B8C-83A1-F6EECF244321}">
                <p14:modId xmlns:p14="http://schemas.microsoft.com/office/powerpoint/2010/main" val="616491223"/>
              </p:ext>
            </p:extLst>
          </p:nvPr>
        </p:nvGraphicFramePr>
        <p:xfrm>
          <a:off x="4996597" y="2314575"/>
          <a:ext cx="3391753" cy="2320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p:cNvGraphicFramePr>
            <a:graphicFrameLocks/>
          </p:cNvGraphicFramePr>
          <p:nvPr>
            <p:extLst>
              <p:ext uri="{D42A27DB-BD31-4B8C-83A1-F6EECF244321}">
                <p14:modId xmlns:p14="http://schemas.microsoft.com/office/powerpoint/2010/main" val="2466130175"/>
              </p:ext>
            </p:extLst>
          </p:nvPr>
        </p:nvGraphicFramePr>
        <p:xfrm>
          <a:off x="650591" y="2315058"/>
          <a:ext cx="3389914" cy="2325521"/>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10"/>
          </p:nvPr>
        </p:nvSpPr>
        <p:spPr/>
        <p:txBody>
          <a:bodyPr/>
          <a:lstStyle/>
          <a:p>
            <a:fld id="{69720692-2594-4EFF-AF71-E9D01968A664}" type="slidenum">
              <a:rPr lang="en-US" smtClean="0">
                <a:solidFill>
                  <a:srgbClr val="000000">
                    <a:tint val="75000"/>
                  </a:srgbClr>
                </a:solidFill>
              </a:rPr>
              <a:pPr/>
              <a:t>37</a:t>
            </a:fld>
            <a:endParaRPr lang="en-US">
              <a:solidFill>
                <a:srgbClr val="000000">
                  <a:tint val="75000"/>
                </a:srgbClr>
              </a:solidFill>
            </a:endParaRPr>
          </a:p>
        </p:txBody>
      </p:sp>
      <p:sp>
        <p:nvSpPr>
          <p:cNvPr id="4" name="Rectangle 3"/>
          <p:cNvSpPr/>
          <p:nvPr/>
        </p:nvSpPr>
        <p:spPr>
          <a:xfrm>
            <a:off x="3379023" y="4422916"/>
            <a:ext cx="484428" cy="200055"/>
          </a:xfrm>
          <a:prstGeom prst="rect">
            <a:avLst/>
          </a:prstGeom>
        </p:spPr>
        <p:txBody>
          <a:bodyPr wrap="none">
            <a:spAutoFit/>
          </a:bodyPr>
          <a:lstStyle/>
          <a:p>
            <a:pPr fontAlgn="auto">
              <a:spcBef>
                <a:spcPts val="0"/>
              </a:spcBef>
              <a:spcAft>
                <a:spcPts val="0"/>
              </a:spcAft>
            </a:pPr>
            <a:r>
              <a:rPr lang="en-US" sz="700" kern="0" dirty="0">
                <a:solidFill>
                  <a:srgbClr val="000000"/>
                </a:solidFill>
                <a:latin typeface="Arial"/>
              </a:rPr>
              <a:t>figure 1</a:t>
            </a:r>
            <a:endParaRPr lang="en-US" sz="600" dirty="0">
              <a:solidFill>
                <a:srgbClr val="000000"/>
              </a:solidFill>
              <a:latin typeface="Arial"/>
            </a:endParaRPr>
          </a:p>
        </p:txBody>
      </p:sp>
      <p:sp>
        <p:nvSpPr>
          <p:cNvPr id="8" name="Rectangle 7"/>
          <p:cNvSpPr/>
          <p:nvPr/>
        </p:nvSpPr>
        <p:spPr>
          <a:xfrm>
            <a:off x="7813039" y="4422916"/>
            <a:ext cx="484428" cy="200055"/>
          </a:xfrm>
          <a:prstGeom prst="rect">
            <a:avLst/>
          </a:prstGeom>
        </p:spPr>
        <p:txBody>
          <a:bodyPr wrap="none">
            <a:spAutoFit/>
          </a:bodyPr>
          <a:lstStyle/>
          <a:p>
            <a:pPr fontAlgn="auto">
              <a:spcBef>
                <a:spcPts val="0"/>
              </a:spcBef>
              <a:spcAft>
                <a:spcPts val="0"/>
              </a:spcAft>
            </a:pPr>
            <a:r>
              <a:rPr lang="en-US" sz="700" kern="0" dirty="0">
                <a:solidFill>
                  <a:srgbClr val="000000"/>
                </a:solidFill>
                <a:latin typeface="Arial"/>
              </a:rPr>
              <a:t>figure </a:t>
            </a:r>
            <a:r>
              <a:rPr lang="en-US" sz="700" kern="0" dirty="0" smtClean="0">
                <a:solidFill>
                  <a:srgbClr val="000000"/>
                </a:solidFill>
                <a:latin typeface="Arial"/>
              </a:rPr>
              <a:t>2</a:t>
            </a:r>
            <a:endParaRPr lang="en-US" sz="600" dirty="0">
              <a:solidFill>
                <a:srgbClr val="000000"/>
              </a:solidFill>
              <a:latin typeface="Arial"/>
            </a:endParaRPr>
          </a:p>
        </p:txBody>
      </p:sp>
    </p:spTree>
    <p:extLst>
      <p:ext uri="{BB962C8B-B14F-4D97-AF65-F5344CB8AC3E}">
        <p14:creationId xmlns:p14="http://schemas.microsoft.com/office/powerpoint/2010/main" val="2575204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a:xfrm>
            <a:off x="222728" y="57162"/>
            <a:ext cx="8921272" cy="571501"/>
          </a:xfrm>
        </p:spPr>
        <p:txBody>
          <a:bodyPr/>
          <a:lstStyle/>
          <a:p>
            <a:pPr eaLnBrk="1" hangingPunct="1"/>
            <a:r>
              <a:rPr lang="en-US" sz="2400" dirty="0" smtClean="0"/>
              <a:t>Pinout / Layout Compatibility </a:t>
            </a:r>
            <a:endParaRPr lang="en-US" sz="2400" u="sng" dirty="0" smtClean="0"/>
          </a:p>
        </p:txBody>
      </p:sp>
      <p:sp>
        <p:nvSpPr>
          <p:cNvPr id="3" name="TextBox 2"/>
          <p:cNvSpPr txBox="1"/>
          <p:nvPr/>
        </p:nvSpPr>
        <p:spPr>
          <a:xfrm>
            <a:off x="457199" y="2914650"/>
            <a:ext cx="2305175" cy="1714499"/>
          </a:xfrm>
          <a:prstGeom prst="rect">
            <a:avLst/>
          </a:prstGeom>
          <a:solidFill>
            <a:schemeClr val="bg1"/>
          </a:solidFill>
          <a:ln>
            <a:solidFill>
              <a:schemeClr val="bg2"/>
            </a:solid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p:spPr>
        <p:txBody>
          <a:bodyPr wrap="square" tIns="0" rtlCol="0">
            <a:normAutofit fontScale="85000" lnSpcReduction="20000"/>
          </a:bodyPr>
          <a:lstStyle/>
          <a:p>
            <a:pPr fontAlgn="auto">
              <a:lnSpc>
                <a:spcPct val="150000"/>
              </a:lnSpc>
              <a:spcBef>
                <a:spcPts val="0"/>
              </a:spcBef>
              <a:spcAft>
                <a:spcPts val="0"/>
              </a:spcAft>
            </a:pPr>
            <a:r>
              <a:rPr lang="en-US" sz="1400" b="1" u="sng" dirty="0">
                <a:solidFill>
                  <a:srgbClr val="00B050"/>
                </a:solidFill>
                <a:latin typeface="Arial"/>
              </a:rPr>
              <a:t>Same</a:t>
            </a:r>
            <a:r>
              <a:rPr lang="en-US" sz="1400" b="1" dirty="0" smtClean="0">
                <a:solidFill>
                  <a:srgbClr val="0070C0"/>
                </a:solidFill>
                <a:latin typeface="Arial"/>
              </a:rPr>
              <a:t> </a:t>
            </a:r>
            <a:r>
              <a:rPr lang="en-US" sz="1400" b="1" u="sng" dirty="0">
                <a:solidFill>
                  <a:srgbClr val="00B050"/>
                </a:solidFill>
                <a:latin typeface="Arial"/>
              </a:rPr>
              <a:t>Pins</a:t>
            </a:r>
            <a:r>
              <a:rPr lang="en-US" sz="1400" b="1" dirty="0" smtClean="0">
                <a:solidFill>
                  <a:srgbClr val="00B050"/>
                </a:solidFill>
                <a:latin typeface="Arial"/>
              </a:rPr>
              <a:t>!</a:t>
            </a:r>
          </a:p>
          <a:p>
            <a:pPr marL="171450" indent="-171450">
              <a:spcBef>
                <a:spcPts val="300"/>
              </a:spcBef>
              <a:buFont typeface="Arial" panose="020B0604020202020204" pitchFamily="34" charset="0"/>
              <a:buChar char="•"/>
            </a:pPr>
            <a:r>
              <a:rPr lang="en-US" sz="1200" b="1" dirty="0">
                <a:solidFill>
                  <a:srgbClr val="0070C0"/>
                </a:solidFill>
                <a:latin typeface="Arial"/>
                <a:cs typeface="Arial" charset="0"/>
              </a:rPr>
              <a:t>R</a:t>
            </a:r>
            <a:r>
              <a:rPr lang="en-US" sz="1200" b="1" baseline="-25000" dirty="0">
                <a:solidFill>
                  <a:srgbClr val="0070C0"/>
                </a:solidFill>
                <a:latin typeface="Arial"/>
                <a:cs typeface="Arial" charset="0"/>
              </a:rPr>
              <a:t>S</a:t>
            </a:r>
            <a:r>
              <a:rPr lang="en-US" sz="1200" dirty="0">
                <a:solidFill>
                  <a:srgbClr val="0070C0"/>
                </a:solidFill>
                <a:latin typeface="Arial"/>
                <a:cs typeface="Arial" charset="0"/>
              </a:rPr>
              <a:t> </a:t>
            </a:r>
            <a:r>
              <a:rPr lang="en-US" sz="1200" dirty="0">
                <a:solidFill>
                  <a:srgbClr val="000000"/>
                </a:solidFill>
                <a:latin typeface="Arial"/>
                <a:cs typeface="Arial" charset="0"/>
              </a:rPr>
              <a:t>= </a:t>
            </a:r>
            <a:r>
              <a:rPr lang="en-US" sz="1200" dirty="0" smtClean="0">
                <a:solidFill>
                  <a:srgbClr val="000000"/>
                </a:solidFill>
                <a:latin typeface="Arial"/>
                <a:cs typeface="Arial" charset="0"/>
              </a:rPr>
              <a:t>Slope Control / </a:t>
            </a:r>
          </a:p>
          <a:p>
            <a:pPr>
              <a:spcBef>
                <a:spcPts val="300"/>
              </a:spcBef>
            </a:pPr>
            <a:r>
              <a:rPr lang="en-US" sz="1200" dirty="0">
                <a:solidFill>
                  <a:srgbClr val="000000"/>
                </a:solidFill>
                <a:latin typeface="Arial"/>
                <a:cs typeface="Arial" charset="0"/>
              </a:rPr>
              <a:t> </a:t>
            </a:r>
            <a:r>
              <a:rPr lang="en-US" sz="1200" dirty="0" smtClean="0">
                <a:solidFill>
                  <a:srgbClr val="000000"/>
                </a:solidFill>
                <a:latin typeface="Arial"/>
                <a:cs typeface="Arial" charset="0"/>
              </a:rPr>
              <a:t>           Mode Select</a:t>
            </a:r>
          </a:p>
          <a:p>
            <a:pPr marL="171450" indent="-171450">
              <a:lnSpc>
                <a:spcPct val="150000"/>
              </a:lnSpc>
              <a:buFont typeface="Arial" panose="020B0604020202020204" pitchFamily="34" charset="0"/>
              <a:buChar char="•"/>
            </a:pPr>
            <a:r>
              <a:rPr lang="en-US" sz="1200" b="1" dirty="0" smtClean="0">
                <a:solidFill>
                  <a:srgbClr val="0070C0"/>
                </a:solidFill>
                <a:latin typeface="Arial"/>
                <a:cs typeface="Arial" charset="0"/>
              </a:rPr>
              <a:t>S</a:t>
            </a:r>
            <a:r>
              <a:rPr lang="en-US" sz="1200" b="1" dirty="0" smtClean="0">
                <a:solidFill>
                  <a:srgbClr val="000000"/>
                </a:solidFill>
                <a:latin typeface="Arial"/>
                <a:cs typeface="Arial" charset="0"/>
              </a:rPr>
              <a:t> </a:t>
            </a:r>
            <a:r>
              <a:rPr lang="en-US" sz="1200" dirty="0" smtClean="0">
                <a:solidFill>
                  <a:srgbClr val="000000"/>
                </a:solidFill>
                <a:latin typeface="Arial"/>
                <a:cs typeface="Arial" charset="0"/>
              </a:rPr>
              <a:t>= Silent Mode</a:t>
            </a:r>
          </a:p>
          <a:p>
            <a:pPr marL="171450" indent="-171450">
              <a:lnSpc>
                <a:spcPct val="150000"/>
              </a:lnSpc>
              <a:buFont typeface="Arial" panose="020B0604020202020204" pitchFamily="34" charset="0"/>
              <a:buChar char="•"/>
            </a:pPr>
            <a:r>
              <a:rPr lang="en-US" sz="1200" b="1" dirty="0" smtClean="0">
                <a:solidFill>
                  <a:srgbClr val="0070C0"/>
                </a:solidFill>
                <a:latin typeface="Arial"/>
                <a:cs typeface="Arial" charset="0"/>
              </a:rPr>
              <a:t>STB</a:t>
            </a:r>
            <a:r>
              <a:rPr lang="en-US" sz="1200" dirty="0" smtClean="0">
                <a:solidFill>
                  <a:srgbClr val="0070C0"/>
                </a:solidFill>
                <a:latin typeface="Arial"/>
                <a:cs typeface="Arial" charset="0"/>
              </a:rPr>
              <a:t> </a:t>
            </a:r>
            <a:r>
              <a:rPr lang="en-US" sz="1200" dirty="0">
                <a:solidFill>
                  <a:srgbClr val="000000"/>
                </a:solidFill>
                <a:latin typeface="Arial"/>
                <a:cs typeface="Arial" charset="0"/>
              </a:rPr>
              <a:t>= Standby </a:t>
            </a:r>
            <a:r>
              <a:rPr lang="en-US" sz="1200" dirty="0" smtClean="0">
                <a:solidFill>
                  <a:srgbClr val="000000"/>
                </a:solidFill>
                <a:latin typeface="Arial"/>
                <a:cs typeface="Arial" charset="0"/>
              </a:rPr>
              <a:t>Mode</a:t>
            </a:r>
          </a:p>
          <a:p>
            <a:pPr marL="171450" indent="-171450">
              <a:lnSpc>
                <a:spcPct val="150000"/>
              </a:lnSpc>
              <a:buFont typeface="Arial" panose="020B0604020202020204" pitchFamily="34" charset="0"/>
              <a:buChar char="•"/>
            </a:pPr>
            <a:r>
              <a:rPr lang="en-US" sz="1200" b="1" dirty="0" smtClean="0">
                <a:solidFill>
                  <a:srgbClr val="0070C0"/>
                </a:solidFill>
                <a:latin typeface="Arial"/>
                <a:cs typeface="Arial" charset="0"/>
              </a:rPr>
              <a:t>V</a:t>
            </a:r>
            <a:r>
              <a:rPr lang="en-US" sz="1200" b="1" baseline="-25000" dirty="0" smtClean="0">
                <a:solidFill>
                  <a:srgbClr val="0070C0"/>
                </a:solidFill>
                <a:latin typeface="Arial"/>
                <a:cs typeface="Arial" charset="0"/>
              </a:rPr>
              <a:t>REF</a:t>
            </a:r>
            <a:r>
              <a:rPr lang="en-US" sz="1200" b="1" baseline="-25000" dirty="0" smtClean="0">
                <a:solidFill>
                  <a:srgbClr val="000000"/>
                </a:solidFill>
                <a:latin typeface="Arial"/>
                <a:cs typeface="Arial" charset="0"/>
              </a:rPr>
              <a:t> </a:t>
            </a:r>
            <a:r>
              <a:rPr lang="en-US" sz="1200" dirty="0">
                <a:solidFill>
                  <a:srgbClr val="000000"/>
                </a:solidFill>
                <a:latin typeface="Arial"/>
                <a:cs typeface="Arial" charset="0"/>
              </a:rPr>
              <a:t>= V</a:t>
            </a:r>
            <a:r>
              <a:rPr lang="en-US" sz="1200" baseline="-25000" dirty="0">
                <a:solidFill>
                  <a:srgbClr val="000000"/>
                </a:solidFill>
                <a:latin typeface="Arial"/>
                <a:cs typeface="Arial" charset="0"/>
              </a:rPr>
              <a:t>CC</a:t>
            </a:r>
            <a:r>
              <a:rPr lang="en-US" sz="1200" dirty="0">
                <a:solidFill>
                  <a:srgbClr val="000000"/>
                </a:solidFill>
                <a:latin typeface="Arial"/>
                <a:cs typeface="Arial" charset="0"/>
              </a:rPr>
              <a:t>/2 </a:t>
            </a:r>
            <a:r>
              <a:rPr lang="en-US" sz="1200" dirty="0" smtClean="0">
                <a:solidFill>
                  <a:srgbClr val="000000"/>
                </a:solidFill>
                <a:latin typeface="Arial"/>
                <a:cs typeface="Arial" charset="0"/>
              </a:rPr>
              <a:t>Output</a:t>
            </a:r>
          </a:p>
          <a:p>
            <a:pPr marL="171450" indent="-171450">
              <a:lnSpc>
                <a:spcPct val="150000"/>
              </a:lnSpc>
              <a:buFont typeface="Arial" panose="020B0604020202020204" pitchFamily="34" charset="0"/>
              <a:buChar char="•"/>
            </a:pPr>
            <a:r>
              <a:rPr lang="en-US" sz="1200" b="1" dirty="0" smtClean="0">
                <a:solidFill>
                  <a:srgbClr val="0070C0"/>
                </a:solidFill>
                <a:latin typeface="Arial"/>
                <a:cs typeface="Arial" charset="0"/>
              </a:rPr>
              <a:t>FAULT</a:t>
            </a:r>
            <a:r>
              <a:rPr lang="en-US" sz="1200" b="1" dirty="0" smtClean="0">
                <a:solidFill>
                  <a:srgbClr val="000000"/>
                </a:solidFill>
                <a:latin typeface="Arial"/>
                <a:cs typeface="Arial" charset="0"/>
              </a:rPr>
              <a:t> </a:t>
            </a:r>
            <a:r>
              <a:rPr lang="en-US" sz="1200" dirty="0">
                <a:solidFill>
                  <a:srgbClr val="000000"/>
                </a:solidFill>
                <a:latin typeface="Arial"/>
                <a:cs typeface="Arial" charset="0"/>
              </a:rPr>
              <a:t>= Fault </a:t>
            </a:r>
            <a:r>
              <a:rPr lang="en-US" sz="1200" dirty="0" smtClean="0">
                <a:solidFill>
                  <a:srgbClr val="000000"/>
                </a:solidFill>
                <a:latin typeface="Arial"/>
                <a:cs typeface="Arial" charset="0"/>
              </a:rPr>
              <a:t>Output</a:t>
            </a:r>
          </a:p>
          <a:p>
            <a:pPr marL="171450" indent="-171450">
              <a:lnSpc>
                <a:spcPct val="150000"/>
              </a:lnSpc>
              <a:buFont typeface="Arial" panose="020B0604020202020204" pitchFamily="34" charset="0"/>
              <a:buChar char="•"/>
            </a:pPr>
            <a:r>
              <a:rPr lang="en-US" sz="1200" b="1" dirty="0" smtClean="0">
                <a:solidFill>
                  <a:srgbClr val="0070C0"/>
                </a:solidFill>
                <a:latin typeface="Arial"/>
                <a:cs typeface="Arial" charset="0"/>
              </a:rPr>
              <a:t>NC</a:t>
            </a:r>
            <a:r>
              <a:rPr lang="en-US" sz="1200" b="1" dirty="0" smtClean="0">
                <a:solidFill>
                  <a:srgbClr val="000000"/>
                </a:solidFill>
                <a:latin typeface="Arial"/>
                <a:cs typeface="Arial" charset="0"/>
              </a:rPr>
              <a:t> </a:t>
            </a:r>
            <a:r>
              <a:rPr lang="en-US" sz="1200" dirty="0">
                <a:solidFill>
                  <a:srgbClr val="000000"/>
                </a:solidFill>
                <a:latin typeface="Arial"/>
                <a:cs typeface="Arial" charset="0"/>
              </a:rPr>
              <a:t>= No Connect</a:t>
            </a:r>
            <a:endParaRPr lang="en-US" sz="1200" dirty="0" smtClean="0">
              <a:solidFill>
                <a:srgbClr val="000000"/>
              </a:solidFill>
              <a:latin typeface="Arial"/>
            </a:endParaRPr>
          </a:p>
          <a:p>
            <a:pPr fontAlgn="auto">
              <a:spcBef>
                <a:spcPts val="0"/>
              </a:spcBef>
              <a:spcAft>
                <a:spcPts val="0"/>
              </a:spcAft>
            </a:pPr>
            <a:endParaRPr lang="en-US" dirty="0">
              <a:solidFill>
                <a:srgbClr val="000000"/>
              </a:solidFill>
              <a:latin typeface="Arial"/>
            </a:endParaRPr>
          </a:p>
        </p:txBody>
      </p:sp>
      <p:sp>
        <p:nvSpPr>
          <p:cNvPr id="114" name="TextBox 113"/>
          <p:cNvSpPr txBox="1"/>
          <p:nvPr/>
        </p:nvSpPr>
        <p:spPr>
          <a:xfrm>
            <a:off x="3429001" y="2914650"/>
            <a:ext cx="2351066" cy="1714499"/>
          </a:xfrm>
          <a:prstGeom prst="rect">
            <a:avLst/>
          </a:prstGeom>
          <a:solidFill>
            <a:schemeClr val="bg1"/>
          </a:solidFill>
          <a:ln>
            <a:solidFill>
              <a:schemeClr val="bg2"/>
            </a:solid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tIns="0" rtlCol="0">
            <a:normAutofit/>
          </a:bodyPr>
          <a:lstStyle/>
          <a:p>
            <a:pPr fontAlgn="auto">
              <a:lnSpc>
                <a:spcPct val="150000"/>
              </a:lnSpc>
              <a:spcBef>
                <a:spcPts val="0"/>
              </a:spcBef>
              <a:spcAft>
                <a:spcPts val="0"/>
              </a:spcAft>
            </a:pPr>
            <a:r>
              <a:rPr lang="en-US" sz="1200" b="1" u="sng" dirty="0">
                <a:solidFill>
                  <a:srgbClr val="00B050"/>
                </a:solidFill>
                <a:latin typeface="Arial"/>
              </a:rPr>
              <a:t>Same</a:t>
            </a:r>
            <a:r>
              <a:rPr lang="en-US" sz="1200" b="1" dirty="0" smtClean="0">
                <a:solidFill>
                  <a:srgbClr val="3399FF"/>
                </a:solidFill>
                <a:latin typeface="Arial"/>
              </a:rPr>
              <a:t> </a:t>
            </a:r>
            <a:r>
              <a:rPr lang="en-US" sz="1200" b="1" u="sng" dirty="0">
                <a:solidFill>
                  <a:srgbClr val="00B050"/>
                </a:solidFill>
                <a:latin typeface="Arial"/>
              </a:rPr>
              <a:t>Modes</a:t>
            </a:r>
            <a:r>
              <a:rPr lang="en-US" sz="1200" b="1" dirty="0" smtClean="0">
                <a:solidFill>
                  <a:srgbClr val="00B050"/>
                </a:solidFill>
                <a:latin typeface="Arial"/>
              </a:rPr>
              <a:t>!</a:t>
            </a:r>
          </a:p>
          <a:p>
            <a:pPr marL="171450" indent="-171450">
              <a:lnSpc>
                <a:spcPct val="150000"/>
              </a:lnSpc>
              <a:buFont typeface="Arial" panose="020B0604020202020204" pitchFamily="34" charset="0"/>
              <a:buChar char="•"/>
            </a:pPr>
            <a:r>
              <a:rPr lang="en-US" sz="1000" b="1" dirty="0">
                <a:solidFill>
                  <a:srgbClr val="0070C0"/>
                </a:solidFill>
                <a:latin typeface="Arial"/>
              </a:rPr>
              <a:t>Silent</a:t>
            </a:r>
            <a:r>
              <a:rPr lang="en-US" sz="1000" b="1" dirty="0" smtClean="0">
                <a:solidFill>
                  <a:srgbClr val="3399FF"/>
                </a:solidFill>
                <a:latin typeface="Arial"/>
                <a:cs typeface="Arial" charset="0"/>
              </a:rPr>
              <a:t> </a:t>
            </a:r>
            <a:r>
              <a:rPr lang="en-US" sz="1000" dirty="0" smtClean="0">
                <a:solidFill>
                  <a:srgbClr val="000000"/>
                </a:solidFill>
                <a:latin typeface="Arial"/>
                <a:cs typeface="Arial" charset="0"/>
              </a:rPr>
              <a:t>Mode</a:t>
            </a:r>
          </a:p>
          <a:p>
            <a:pPr marL="171450" indent="-171450">
              <a:lnSpc>
                <a:spcPct val="150000"/>
              </a:lnSpc>
              <a:buFont typeface="Arial" panose="020B0604020202020204" pitchFamily="34" charset="0"/>
              <a:buChar char="•"/>
            </a:pPr>
            <a:r>
              <a:rPr lang="en-US" sz="1000" b="1" dirty="0">
                <a:solidFill>
                  <a:srgbClr val="0070C0"/>
                </a:solidFill>
                <a:latin typeface="Arial"/>
              </a:rPr>
              <a:t>Standby</a:t>
            </a:r>
            <a:r>
              <a:rPr lang="en-US" sz="1000" dirty="0" smtClean="0">
                <a:solidFill>
                  <a:srgbClr val="3399FF"/>
                </a:solidFill>
                <a:latin typeface="Arial"/>
                <a:cs typeface="Arial" charset="0"/>
              </a:rPr>
              <a:t> </a:t>
            </a:r>
            <a:r>
              <a:rPr lang="en-US" sz="1000" dirty="0" smtClean="0">
                <a:solidFill>
                  <a:srgbClr val="000000"/>
                </a:solidFill>
                <a:latin typeface="Arial"/>
                <a:cs typeface="Arial" charset="0"/>
              </a:rPr>
              <a:t>Mode w/ Bus Wake</a:t>
            </a:r>
          </a:p>
          <a:p>
            <a:pPr marL="171450" indent="-171450">
              <a:lnSpc>
                <a:spcPct val="150000"/>
              </a:lnSpc>
              <a:buFont typeface="Arial" panose="020B0604020202020204" pitchFamily="34" charset="0"/>
              <a:buChar char="•"/>
            </a:pPr>
            <a:r>
              <a:rPr lang="en-US" sz="1000" b="1" dirty="0">
                <a:solidFill>
                  <a:srgbClr val="0070C0"/>
                </a:solidFill>
                <a:latin typeface="Arial"/>
              </a:rPr>
              <a:t>Slope</a:t>
            </a:r>
            <a:r>
              <a:rPr lang="en-US" sz="1000" b="1" dirty="0" smtClean="0">
                <a:solidFill>
                  <a:srgbClr val="3399FF"/>
                </a:solidFill>
                <a:latin typeface="Arial"/>
                <a:cs typeface="Arial" charset="0"/>
              </a:rPr>
              <a:t> </a:t>
            </a:r>
            <a:r>
              <a:rPr lang="en-US" sz="1000" b="1" dirty="0">
                <a:solidFill>
                  <a:srgbClr val="0070C0"/>
                </a:solidFill>
                <a:latin typeface="Arial"/>
              </a:rPr>
              <a:t>Control</a:t>
            </a:r>
            <a:r>
              <a:rPr lang="en-US" sz="1000" b="1" dirty="0" smtClean="0">
                <a:solidFill>
                  <a:srgbClr val="3399FF"/>
                </a:solidFill>
                <a:latin typeface="Arial"/>
                <a:cs typeface="Arial" charset="0"/>
              </a:rPr>
              <a:t> </a:t>
            </a:r>
            <a:r>
              <a:rPr lang="en-US" sz="1000" dirty="0" smtClean="0">
                <a:solidFill>
                  <a:srgbClr val="000000"/>
                </a:solidFill>
                <a:latin typeface="Arial"/>
                <a:cs typeface="Arial" charset="0"/>
              </a:rPr>
              <a:t>Mode</a:t>
            </a:r>
            <a:endParaRPr lang="en-US" sz="1000" b="1" dirty="0" smtClean="0">
              <a:solidFill>
                <a:srgbClr val="000000"/>
              </a:solidFill>
              <a:latin typeface="Arial"/>
              <a:cs typeface="Arial" charset="0"/>
            </a:endParaRPr>
          </a:p>
          <a:p>
            <a:pPr marL="171450" indent="-171450">
              <a:lnSpc>
                <a:spcPct val="150000"/>
              </a:lnSpc>
              <a:buFont typeface="Arial" panose="020B0604020202020204" pitchFamily="34" charset="0"/>
              <a:buChar char="•"/>
            </a:pPr>
            <a:r>
              <a:rPr lang="en-US" sz="1000" b="1" dirty="0">
                <a:solidFill>
                  <a:srgbClr val="0070C0"/>
                </a:solidFill>
                <a:latin typeface="Arial"/>
              </a:rPr>
              <a:t>Shutdown</a:t>
            </a:r>
            <a:r>
              <a:rPr lang="en-US" sz="1000" b="1" dirty="0" smtClean="0">
                <a:solidFill>
                  <a:srgbClr val="3399FF"/>
                </a:solidFill>
                <a:latin typeface="Arial"/>
                <a:cs typeface="Arial" charset="0"/>
              </a:rPr>
              <a:t> </a:t>
            </a:r>
            <a:r>
              <a:rPr lang="en-US" sz="1000" dirty="0" smtClean="0">
                <a:solidFill>
                  <a:srgbClr val="000000"/>
                </a:solidFill>
                <a:latin typeface="Arial"/>
                <a:cs typeface="Arial" charset="0"/>
              </a:rPr>
              <a:t>Mode</a:t>
            </a:r>
            <a:r>
              <a:rPr lang="en-US" sz="1000" b="1" dirty="0" smtClean="0">
                <a:solidFill>
                  <a:srgbClr val="3399FF"/>
                </a:solidFill>
                <a:latin typeface="Arial"/>
                <a:cs typeface="Arial" charset="0"/>
              </a:rPr>
              <a:t> </a:t>
            </a:r>
            <a:r>
              <a:rPr lang="en-US" sz="1000" dirty="0" smtClean="0">
                <a:solidFill>
                  <a:srgbClr val="3399FF"/>
                </a:solidFill>
                <a:latin typeface="Arial"/>
                <a:cs typeface="Arial" charset="0"/>
              </a:rPr>
              <a:t> </a:t>
            </a:r>
            <a:endParaRPr lang="en-US" sz="1000" dirty="0">
              <a:solidFill>
                <a:srgbClr val="000000"/>
              </a:solidFill>
              <a:latin typeface="Arial"/>
              <a:cs typeface="Arial" charset="0"/>
            </a:endParaRPr>
          </a:p>
          <a:p>
            <a:pPr marL="171450" indent="-171450">
              <a:lnSpc>
                <a:spcPct val="150000"/>
              </a:lnSpc>
              <a:buFont typeface="Arial" panose="020B0604020202020204" pitchFamily="34" charset="0"/>
              <a:buChar char="•"/>
            </a:pPr>
            <a:r>
              <a:rPr lang="en-US" sz="1000" b="1" dirty="0">
                <a:solidFill>
                  <a:srgbClr val="0070C0"/>
                </a:solidFill>
                <a:latin typeface="Arial"/>
              </a:rPr>
              <a:t>Sleep</a:t>
            </a:r>
            <a:r>
              <a:rPr lang="en-US" sz="1000" dirty="0" smtClean="0">
                <a:solidFill>
                  <a:srgbClr val="000000"/>
                </a:solidFill>
                <a:latin typeface="Arial"/>
                <a:cs typeface="Arial" charset="0"/>
              </a:rPr>
              <a:t> Mode</a:t>
            </a:r>
          </a:p>
          <a:p>
            <a:pPr marL="171450" indent="-171450" fontAlgn="auto">
              <a:spcBef>
                <a:spcPts val="0"/>
              </a:spcBef>
              <a:spcAft>
                <a:spcPts val="0"/>
              </a:spcAft>
              <a:buFont typeface="Arial" panose="020B0604020202020204" pitchFamily="34" charset="0"/>
              <a:buChar char="•"/>
            </a:pPr>
            <a:endParaRPr lang="en-US" sz="1200" dirty="0" smtClean="0">
              <a:solidFill>
                <a:srgbClr val="000000"/>
              </a:solidFill>
              <a:latin typeface="Arial"/>
            </a:endParaRPr>
          </a:p>
          <a:p>
            <a:pPr marL="171450" indent="-171450" fontAlgn="auto">
              <a:spcBef>
                <a:spcPts val="0"/>
              </a:spcBef>
              <a:spcAft>
                <a:spcPts val="0"/>
              </a:spcAft>
              <a:buFont typeface="Arial" panose="020B0604020202020204" pitchFamily="34" charset="0"/>
              <a:buChar char="•"/>
            </a:pPr>
            <a:endParaRPr lang="en-US" sz="1200" dirty="0">
              <a:solidFill>
                <a:srgbClr val="000000"/>
              </a:solidFill>
              <a:latin typeface="Arial"/>
            </a:endParaRPr>
          </a:p>
          <a:p>
            <a:pPr marL="171450" indent="-171450" fontAlgn="auto">
              <a:spcBef>
                <a:spcPts val="0"/>
              </a:spcBef>
              <a:spcAft>
                <a:spcPts val="0"/>
              </a:spcAft>
              <a:buFont typeface="Arial" panose="020B0604020202020204" pitchFamily="34" charset="0"/>
              <a:buChar char="•"/>
            </a:pPr>
            <a:endParaRPr lang="en-US" sz="1200" dirty="0">
              <a:solidFill>
                <a:srgbClr val="000000"/>
              </a:solidFill>
              <a:latin typeface="Arial"/>
            </a:endParaRPr>
          </a:p>
        </p:txBody>
      </p:sp>
      <p:sp>
        <p:nvSpPr>
          <p:cNvPr id="115" name="TextBox 114"/>
          <p:cNvSpPr txBox="1"/>
          <p:nvPr/>
        </p:nvSpPr>
        <p:spPr>
          <a:xfrm>
            <a:off x="6376426" y="2914650"/>
            <a:ext cx="2462775" cy="1714499"/>
          </a:xfrm>
          <a:prstGeom prst="rect">
            <a:avLst/>
          </a:prstGeom>
          <a:solidFill>
            <a:schemeClr val="bg1"/>
          </a:solidFill>
          <a:ln>
            <a:solidFill>
              <a:schemeClr val="bg2"/>
            </a:solid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tIns="0" bIns="0" rtlCol="0">
            <a:normAutofit fontScale="70000" lnSpcReduction="20000"/>
          </a:bodyPr>
          <a:lstStyle/>
          <a:p>
            <a:pPr fontAlgn="auto">
              <a:lnSpc>
                <a:spcPct val="150000"/>
              </a:lnSpc>
              <a:spcBef>
                <a:spcPts val="0"/>
              </a:spcBef>
              <a:spcAft>
                <a:spcPts val="0"/>
              </a:spcAft>
            </a:pPr>
            <a:r>
              <a:rPr lang="en-US" sz="1700" b="1" u="sng" dirty="0" smtClean="0">
                <a:solidFill>
                  <a:srgbClr val="00B050"/>
                </a:solidFill>
                <a:latin typeface="Arial"/>
              </a:rPr>
              <a:t>Same</a:t>
            </a:r>
            <a:r>
              <a:rPr lang="en-US" sz="1700" b="1" dirty="0" smtClean="0">
                <a:solidFill>
                  <a:srgbClr val="00B050"/>
                </a:solidFill>
                <a:latin typeface="Arial"/>
              </a:rPr>
              <a:t> Features!</a:t>
            </a:r>
          </a:p>
          <a:p>
            <a:pPr marL="171450" indent="-171450">
              <a:lnSpc>
                <a:spcPct val="150000"/>
              </a:lnSpc>
              <a:buFont typeface="Arial" panose="020B0604020202020204" pitchFamily="34" charset="0"/>
              <a:buChar char="•"/>
            </a:pPr>
            <a:r>
              <a:rPr lang="en-US" sz="1400" b="1" dirty="0">
                <a:solidFill>
                  <a:srgbClr val="0070C0"/>
                </a:solidFill>
                <a:latin typeface="Arial"/>
              </a:rPr>
              <a:t>Fault</a:t>
            </a:r>
            <a:r>
              <a:rPr lang="en-US" sz="1400" b="1" dirty="0" smtClean="0">
                <a:solidFill>
                  <a:srgbClr val="00B050"/>
                </a:solidFill>
                <a:latin typeface="Arial"/>
                <a:cs typeface="Arial" charset="0"/>
              </a:rPr>
              <a:t> </a:t>
            </a:r>
            <a:r>
              <a:rPr lang="en-US" sz="1400" dirty="0" smtClean="0">
                <a:solidFill>
                  <a:srgbClr val="000000"/>
                </a:solidFill>
                <a:latin typeface="Arial"/>
                <a:cs typeface="Arial" charset="0"/>
              </a:rPr>
              <a:t>Protection</a:t>
            </a:r>
          </a:p>
          <a:p>
            <a:pPr marL="171450" indent="-171450">
              <a:lnSpc>
                <a:spcPct val="150000"/>
              </a:lnSpc>
              <a:buFont typeface="Arial" panose="020B0604020202020204" pitchFamily="34" charset="0"/>
              <a:buChar char="•"/>
            </a:pPr>
            <a:r>
              <a:rPr lang="en-US" sz="1400" b="1" dirty="0">
                <a:solidFill>
                  <a:srgbClr val="0070C0"/>
                </a:solidFill>
                <a:latin typeface="Arial"/>
              </a:rPr>
              <a:t>IEC</a:t>
            </a:r>
            <a:r>
              <a:rPr lang="en-US" sz="1400" b="1" dirty="0" smtClean="0">
                <a:solidFill>
                  <a:srgbClr val="00B050"/>
                </a:solidFill>
                <a:latin typeface="Arial"/>
                <a:cs typeface="Arial" charset="0"/>
              </a:rPr>
              <a:t> </a:t>
            </a:r>
            <a:r>
              <a:rPr lang="en-US" sz="1400" b="1" dirty="0">
                <a:solidFill>
                  <a:srgbClr val="0070C0"/>
                </a:solidFill>
                <a:latin typeface="Arial"/>
              </a:rPr>
              <a:t>ESD</a:t>
            </a:r>
            <a:r>
              <a:rPr lang="en-US" sz="1400" b="1" dirty="0" smtClean="0">
                <a:solidFill>
                  <a:srgbClr val="00B050"/>
                </a:solidFill>
                <a:latin typeface="Arial"/>
                <a:cs typeface="Arial" charset="0"/>
              </a:rPr>
              <a:t> </a:t>
            </a:r>
            <a:r>
              <a:rPr lang="en-US" sz="1400" dirty="0">
                <a:solidFill>
                  <a:srgbClr val="000000"/>
                </a:solidFill>
                <a:latin typeface="Arial"/>
                <a:cs typeface="Arial" charset="0"/>
              </a:rPr>
              <a:t>Protection</a:t>
            </a:r>
          </a:p>
          <a:p>
            <a:pPr marL="171450" indent="-171450">
              <a:lnSpc>
                <a:spcPct val="150000"/>
              </a:lnSpc>
              <a:buFont typeface="Arial" panose="020B0604020202020204" pitchFamily="34" charset="0"/>
              <a:buChar char="•"/>
            </a:pPr>
            <a:r>
              <a:rPr lang="en-US" sz="1400" b="1" dirty="0">
                <a:solidFill>
                  <a:srgbClr val="0070C0"/>
                </a:solidFill>
                <a:latin typeface="Arial"/>
              </a:rPr>
              <a:t>CAN</a:t>
            </a:r>
            <a:r>
              <a:rPr lang="en-US" sz="1400" b="1" dirty="0" smtClean="0">
                <a:solidFill>
                  <a:srgbClr val="00B050"/>
                </a:solidFill>
                <a:latin typeface="Arial"/>
                <a:cs typeface="Arial" charset="0"/>
              </a:rPr>
              <a:t> </a:t>
            </a:r>
            <a:r>
              <a:rPr lang="en-US" sz="1400" b="1" dirty="0">
                <a:solidFill>
                  <a:srgbClr val="0070C0"/>
                </a:solidFill>
                <a:latin typeface="Arial"/>
              </a:rPr>
              <a:t>FD</a:t>
            </a:r>
            <a:r>
              <a:rPr lang="en-US" sz="1400" b="1" dirty="0" smtClean="0">
                <a:solidFill>
                  <a:srgbClr val="00B050"/>
                </a:solidFill>
                <a:latin typeface="Arial"/>
                <a:cs typeface="Arial" charset="0"/>
              </a:rPr>
              <a:t> </a:t>
            </a:r>
            <a:r>
              <a:rPr lang="en-US" sz="1400" dirty="0" smtClean="0">
                <a:solidFill>
                  <a:srgbClr val="000000"/>
                </a:solidFill>
                <a:latin typeface="Arial"/>
                <a:cs typeface="Arial" charset="0"/>
              </a:rPr>
              <a:t>Optimization</a:t>
            </a:r>
          </a:p>
          <a:p>
            <a:pPr marL="171450" indent="-171450">
              <a:lnSpc>
                <a:spcPct val="150000"/>
              </a:lnSpc>
              <a:buFont typeface="Arial" panose="020B0604020202020204" pitchFamily="34" charset="0"/>
              <a:buChar char="•"/>
            </a:pPr>
            <a:r>
              <a:rPr lang="en-US" sz="1400" b="1" dirty="0">
                <a:solidFill>
                  <a:srgbClr val="0070C0"/>
                </a:solidFill>
                <a:latin typeface="Arial"/>
              </a:rPr>
              <a:t>Fast</a:t>
            </a:r>
            <a:r>
              <a:rPr lang="en-US" sz="1400" dirty="0" smtClean="0">
                <a:solidFill>
                  <a:srgbClr val="000000"/>
                </a:solidFill>
                <a:latin typeface="Arial"/>
                <a:cs typeface="Arial" charset="0"/>
              </a:rPr>
              <a:t> Loop </a:t>
            </a:r>
            <a:r>
              <a:rPr lang="en-US" sz="1400" dirty="0">
                <a:solidFill>
                  <a:srgbClr val="000000"/>
                </a:solidFill>
                <a:latin typeface="Arial"/>
                <a:cs typeface="Arial" charset="0"/>
              </a:rPr>
              <a:t>D</a:t>
            </a:r>
            <a:r>
              <a:rPr lang="en-US" sz="1400" dirty="0" smtClean="0">
                <a:solidFill>
                  <a:srgbClr val="000000"/>
                </a:solidFill>
                <a:latin typeface="Arial"/>
                <a:cs typeface="Arial" charset="0"/>
              </a:rPr>
              <a:t>elay</a:t>
            </a:r>
          </a:p>
          <a:p>
            <a:pPr marL="171450" indent="-171450">
              <a:lnSpc>
                <a:spcPct val="150000"/>
              </a:lnSpc>
              <a:buFont typeface="Arial" panose="020B0604020202020204" pitchFamily="34" charset="0"/>
              <a:buChar char="•"/>
            </a:pPr>
            <a:r>
              <a:rPr lang="en-US" sz="1400" b="1" dirty="0">
                <a:solidFill>
                  <a:srgbClr val="0070C0"/>
                </a:solidFill>
                <a:latin typeface="Arial"/>
              </a:rPr>
              <a:t>Under-voltage</a:t>
            </a:r>
            <a:r>
              <a:rPr lang="en-US" sz="1400" dirty="0">
                <a:solidFill>
                  <a:srgbClr val="00B050"/>
                </a:solidFill>
                <a:latin typeface="Arial"/>
                <a:cs typeface="Arial" charset="0"/>
              </a:rPr>
              <a:t> </a:t>
            </a:r>
            <a:r>
              <a:rPr lang="en-US" sz="1400" dirty="0">
                <a:solidFill>
                  <a:srgbClr val="000000"/>
                </a:solidFill>
                <a:latin typeface="Arial"/>
                <a:cs typeface="Arial" charset="0"/>
              </a:rPr>
              <a:t>Protection</a:t>
            </a:r>
          </a:p>
          <a:p>
            <a:pPr marL="171450" indent="-171450">
              <a:lnSpc>
                <a:spcPct val="150000"/>
              </a:lnSpc>
              <a:buFont typeface="Arial" panose="020B0604020202020204" pitchFamily="34" charset="0"/>
              <a:buChar char="•"/>
            </a:pPr>
            <a:r>
              <a:rPr lang="en-US" sz="1400" b="1" dirty="0">
                <a:solidFill>
                  <a:srgbClr val="0070C0"/>
                </a:solidFill>
                <a:latin typeface="Arial"/>
              </a:rPr>
              <a:t>Thermal</a:t>
            </a:r>
            <a:r>
              <a:rPr lang="en-US" sz="1400" b="1" dirty="0">
                <a:solidFill>
                  <a:srgbClr val="00B050"/>
                </a:solidFill>
                <a:latin typeface="Arial"/>
                <a:cs typeface="Arial" charset="0"/>
              </a:rPr>
              <a:t> </a:t>
            </a:r>
            <a:r>
              <a:rPr lang="en-US" sz="1400" b="1" dirty="0">
                <a:solidFill>
                  <a:srgbClr val="0070C0"/>
                </a:solidFill>
                <a:latin typeface="Arial"/>
              </a:rPr>
              <a:t>Shutdown</a:t>
            </a:r>
            <a:r>
              <a:rPr lang="en-US" sz="1400" b="1" dirty="0" smtClean="0">
                <a:solidFill>
                  <a:srgbClr val="00B050"/>
                </a:solidFill>
                <a:latin typeface="Arial"/>
                <a:cs typeface="Arial" charset="0"/>
              </a:rPr>
              <a:t> </a:t>
            </a:r>
            <a:r>
              <a:rPr lang="en-US" sz="1400" dirty="0">
                <a:solidFill>
                  <a:srgbClr val="000000"/>
                </a:solidFill>
                <a:latin typeface="Arial"/>
                <a:cs typeface="Arial" charset="0"/>
              </a:rPr>
              <a:t>P</a:t>
            </a:r>
            <a:r>
              <a:rPr lang="en-US" sz="1400" dirty="0" smtClean="0">
                <a:solidFill>
                  <a:srgbClr val="000000"/>
                </a:solidFill>
                <a:latin typeface="Arial"/>
                <a:cs typeface="Arial" charset="0"/>
              </a:rPr>
              <a:t>rotection</a:t>
            </a:r>
          </a:p>
          <a:p>
            <a:pPr marL="171450" indent="-171450">
              <a:lnSpc>
                <a:spcPct val="150000"/>
              </a:lnSpc>
              <a:buFont typeface="Arial" panose="020B0604020202020204" pitchFamily="34" charset="0"/>
              <a:buChar char="•"/>
            </a:pPr>
            <a:r>
              <a:rPr lang="en-US" sz="1400" b="1" dirty="0">
                <a:solidFill>
                  <a:srgbClr val="0070C0"/>
                </a:solidFill>
                <a:latin typeface="Arial"/>
              </a:rPr>
              <a:t>TXD/RXD</a:t>
            </a:r>
            <a:r>
              <a:rPr lang="en-US" sz="1400" b="1" dirty="0" smtClean="0">
                <a:solidFill>
                  <a:srgbClr val="00B050"/>
                </a:solidFill>
                <a:latin typeface="Arial"/>
                <a:cs typeface="Arial" charset="0"/>
              </a:rPr>
              <a:t> </a:t>
            </a:r>
            <a:r>
              <a:rPr lang="en-US" sz="1400" dirty="0" smtClean="0">
                <a:solidFill>
                  <a:srgbClr val="000000"/>
                </a:solidFill>
                <a:latin typeface="Arial"/>
                <a:cs typeface="Arial" charset="0"/>
              </a:rPr>
              <a:t>Dominant</a:t>
            </a:r>
            <a:r>
              <a:rPr lang="en-US" sz="1400" b="1" dirty="0" smtClean="0">
                <a:solidFill>
                  <a:srgbClr val="00B050"/>
                </a:solidFill>
                <a:latin typeface="Arial"/>
                <a:cs typeface="Arial" charset="0"/>
              </a:rPr>
              <a:t> </a:t>
            </a:r>
            <a:r>
              <a:rPr lang="en-US" sz="1400" dirty="0" smtClean="0">
                <a:solidFill>
                  <a:srgbClr val="000000"/>
                </a:solidFill>
                <a:latin typeface="Arial"/>
                <a:cs typeface="Arial" charset="0"/>
              </a:rPr>
              <a:t>Timeout</a:t>
            </a:r>
          </a:p>
        </p:txBody>
      </p:sp>
      <p:grpSp>
        <p:nvGrpSpPr>
          <p:cNvPr id="5" name="Group 4"/>
          <p:cNvGrpSpPr/>
          <p:nvPr/>
        </p:nvGrpSpPr>
        <p:grpSpPr>
          <a:xfrm>
            <a:off x="2655849" y="1695484"/>
            <a:ext cx="894120" cy="824514"/>
            <a:chOff x="1558568" y="1863124"/>
            <a:chExt cx="1228975" cy="1252668"/>
          </a:xfrm>
        </p:grpSpPr>
        <p:sp>
          <p:nvSpPr>
            <p:cNvPr id="120" name="Rectangle 138"/>
            <p:cNvSpPr>
              <a:spLocks noChangeArrowheads="1"/>
            </p:cNvSpPr>
            <p:nvPr/>
          </p:nvSpPr>
          <p:spPr bwMode="auto">
            <a:xfrm>
              <a:off x="1692717" y="1863124"/>
              <a:ext cx="963563" cy="1252668"/>
            </a:xfrm>
            <a:prstGeom prst="rect">
              <a:avLst/>
            </a:prstGeom>
            <a:solidFill>
              <a:schemeClr val="tx1"/>
            </a:solidFill>
            <a:ln w="19050">
              <a:solidFill>
                <a:schemeClr val="tx1"/>
              </a:solidFill>
              <a:miter lim="800000"/>
              <a:headEnd/>
              <a:tailEnd/>
            </a:ln>
          </p:spPr>
          <p:txBody>
            <a:bodyPr wrap="none" anchor="ctr"/>
            <a:lstStyle/>
            <a:p>
              <a:pPr algn="ctr" fontAlgn="auto">
                <a:spcBef>
                  <a:spcPts val="0"/>
                </a:spcBef>
                <a:spcAft>
                  <a:spcPts val="0"/>
                </a:spcAft>
              </a:pPr>
              <a:endParaRPr lang="en-US" sz="1200">
                <a:solidFill>
                  <a:srgbClr val="FFFF99"/>
                </a:solidFill>
                <a:latin typeface="Times New Roman" pitchFamily="18" charset="0"/>
              </a:endParaRPr>
            </a:p>
          </p:txBody>
        </p:sp>
        <p:sp>
          <p:nvSpPr>
            <p:cNvPr id="122" name="Arc 141"/>
            <p:cNvSpPr>
              <a:spLocks noChangeAspect="1"/>
            </p:cNvSpPr>
            <p:nvPr/>
          </p:nvSpPr>
          <p:spPr bwMode="auto">
            <a:xfrm>
              <a:off x="2047562" y="1871602"/>
              <a:ext cx="108184" cy="71006"/>
            </a:xfrm>
            <a:custGeom>
              <a:avLst/>
              <a:gdLst>
                <a:gd name="T0" fmla="*/ 75 w 21600"/>
                <a:gd name="T1" fmla="*/ 67 h 21600"/>
                <a:gd name="T2" fmla="*/ 0 w 21600"/>
                <a:gd name="T3" fmla="*/ 0 h 21600"/>
                <a:gd name="T4" fmla="*/ 7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23" name="Arc 142"/>
            <p:cNvSpPr>
              <a:spLocks noChangeAspect="1"/>
            </p:cNvSpPr>
            <p:nvPr/>
          </p:nvSpPr>
          <p:spPr bwMode="auto">
            <a:xfrm>
              <a:off x="2155747" y="1871602"/>
              <a:ext cx="111069" cy="71006"/>
            </a:xfrm>
            <a:custGeom>
              <a:avLst/>
              <a:gdLst>
                <a:gd name="T0" fmla="*/ 77 w 21778"/>
                <a:gd name="T1" fmla="*/ 0 h 21600"/>
                <a:gd name="T2" fmla="*/ 0 w 21778"/>
                <a:gd name="T3" fmla="*/ 67 h 21600"/>
                <a:gd name="T4" fmla="*/ 1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25" name="Rectangle 144"/>
            <p:cNvSpPr>
              <a:spLocks noChangeAspect="1" noChangeArrowheads="1"/>
            </p:cNvSpPr>
            <p:nvPr/>
          </p:nvSpPr>
          <p:spPr bwMode="auto">
            <a:xfrm flipV="1">
              <a:off x="2657722" y="2052824"/>
              <a:ext cx="129821" cy="105979"/>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26" name="Rectangle 145"/>
            <p:cNvSpPr>
              <a:spLocks noChangeAspect="1" noChangeArrowheads="1"/>
            </p:cNvSpPr>
            <p:nvPr/>
          </p:nvSpPr>
          <p:spPr bwMode="auto">
            <a:xfrm flipV="1">
              <a:off x="2657722" y="2318832"/>
              <a:ext cx="129821" cy="105979"/>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27" name="Rectangle 146"/>
            <p:cNvSpPr>
              <a:spLocks noChangeAspect="1" noChangeArrowheads="1"/>
            </p:cNvSpPr>
            <p:nvPr/>
          </p:nvSpPr>
          <p:spPr bwMode="auto">
            <a:xfrm flipV="1">
              <a:off x="2657722" y="2579539"/>
              <a:ext cx="129821" cy="104918"/>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28" name="Rectangle 147"/>
            <p:cNvSpPr>
              <a:spLocks noChangeAspect="1" noChangeArrowheads="1"/>
            </p:cNvSpPr>
            <p:nvPr/>
          </p:nvSpPr>
          <p:spPr bwMode="auto">
            <a:xfrm flipV="1">
              <a:off x="2657722" y="2851905"/>
              <a:ext cx="129821" cy="104918"/>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29" name="Rectangle 168"/>
            <p:cNvSpPr>
              <a:spLocks noChangeAspect="1" noChangeArrowheads="1"/>
            </p:cNvSpPr>
            <p:nvPr/>
          </p:nvSpPr>
          <p:spPr bwMode="auto">
            <a:xfrm flipV="1">
              <a:off x="1558568" y="2052824"/>
              <a:ext cx="129821" cy="105979"/>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30" name="Rectangle 169"/>
            <p:cNvSpPr>
              <a:spLocks noChangeAspect="1" noChangeArrowheads="1"/>
            </p:cNvSpPr>
            <p:nvPr/>
          </p:nvSpPr>
          <p:spPr bwMode="auto">
            <a:xfrm flipV="1">
              <a:off x="1558568" y="2318832"/>
              <a:ext cx="129821" cy="105979"/>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31" name="Rectangle 170"/>
            <p:cNvSpPr>
              <a:spLocks noChangeAspect="1" noChangeArrowheads="1"/>
            </p:cNvSpPr>
            <p:nvPr/>
          </p:nvSpPr>
          <p:spPr bwMode="auto">
            <a:xfrm flipV="1">
              <a:off x="1558568" y="2579539"/>
              <a:ext cx="129821" cy="104918"/>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32" name="Rectangle 171"/>
            <p:cNvSpPr>
              <a:spLocks noChangeAspect="1" noChangeArrowheads="1"/>
            </p:cNvSpPr>
            <p:nvPr/>
          </p:nvSpPr>
          <p:spPr bwMode="auto">
            <a:xfrm flipV="1">
              <a:off x="1558568" y="2851905"/>
              <a:ext cx="129821" cy="104918"/>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4" name="TextBox 13"/>
            <p:cNvSpPr txBox="1"/>
            <p:nvPr/>
          </p:nvSpPr>
          <p:spPr>
            <a:xfrm>
              <a:off x="1848674" y="2295635"/>
              <a:ext cx="651649" cy="322300"/>
            </a:xfrm>
            <a:prstGeom prst="rect">
              <a:avLst/>
            </a:prstGeom>
            <a:noFill/>
            <a:ln>
              <a:noFill/>
            </a:ln>
            <a:scene3d>
              <a:camera prst="orthographicFront"/>
              <a:lightRig rig="threePt" dir="t"/>
            </a:scene3d>
            <a:sp3d>
              <a:bevelT w="165100" prst="coolSlant"/>
            </a:sp3d>
          </p:spPr>
          <p:txBody>
            <a:bodyPr wrap="square" rtlCol="0">
              <a:noAutofit/>
            </a:bodyPr>
            <a:lstStyle/>
            <a:p>
              <a:pPr algn="ctr" fontAlgn="auto">
                <a:spcBef>
                  <a:spcPts val="0"/>
                </a:spcBef>
                <a:spcAft>
                  <a:spcPts val="0"/>
                </a:spcAft>
              </a:pPr>
              <a:r>
                <a:rPr lang="en-US" sz="1100" b="1" dirty="0" smtClean="0">
                  <a:solidFill>
                    <a:srgbClr val="00B050"/>
                  </a:solidFill>
                  <a:latin typeface="Arial"/>
                </a:rPr>
                <a:t>3.3V</a:t>
              </a:r>
            </a:p>
          </p:txBody>
        </p:sp>
      </p:grpSp>
      <p:sp>
        <p:nvSpPr>
          <p:cNvPr id="18" name="TextBox 17"/>
          <p:cNvSpPr txBox="1"/>
          <p:nvPr/>
        </p:nvSpPr>
        <p:spPr>
          <a:xfrm>
            <a:off x="457201" y="723469"/>
            <a:ext cx="8382000" cy="654025"/>
          </a:xfrm>
          <a:prstGeom prst="rect">
            <a:avLst/>
          </a:prstGeom>
          <a:noFill/>
          <a:ln>
            <a:noFill/>
          </a:ln>
          <a:scene3d>
            <a:camera prst="orthographicFront"/>
            <a:lightRig rig="threePt" dir="t"/>
          </a:scene3d>
          <a:sp3d>
            <a:bevelT w="165100" prst="coolSlant"/>
          </a:sp3d>
        </p:spPr>
        <p:txBody>
          <a:bodyPr wrap="square" rtlCol="0">
            <a:spAutoFit/>
          </a:bodyPr>
          <a:lstStyle/>
          <a:p>
            <a:pPr marL="342900" indent="-342900" fontAlgn="auto">
              <a:spcBef>
                <a:spcPts val="300"/>
              </a:spcBef>
              <a:spcAft>
                <a:spcPts val="0"/>
              </a:spcAft>
              <a:buFont typeface="Arial" panose="020B0604020202020204" pitchFamily="34" charset="0"/>
              <a:buChar char="•"/>
            </a:pPr>
            <a:r>
              <a:rPr lang="en-US" dirty="0" smtClean="0">
                <a:solidFill>
                  <a:srgbClr val="000000"/>
                </a:solidFill>
                <a:latin typeface="Arial"/>
              </a:rPr>
              <a:t>3.3V CAN offers </a:t>
            </a:r>
            <a:r>
              <a:rPr lang="en-US" u="sng" dirty="0" smtClean="0">
                <a:solidFill>
                  <a:srgbClr val="000000"/>
                </a:solidFill>
                <a:latin typeface="Arial"/>
              </a:rPr>
              <a:t>same</a:t>
            </a:r>
            <a:r>
              <a:rPr lang="en-US" dirty="0" smtClean="0">
                <a:solidFill>
                  <a:srgbClr val="000000"/>
                </a:solidFill>
                <a:latin typeface="Arial"/>
              </a:rPr>
              <a:t> modes of operation, pinouts, and features as 5V CAN</a:t>
            </a:r>
          </a:p>
          <a:p>
            <a:pPr marL="742950" lvl="1" indent="-285750" fontAlgn="auto">
              <a:spcBef>
                <a:spcPts val="300"/>
              </a:spcBef>
              <a:spcAft>
                <a:spcPts val="0"/>
              </a:spcAft>
              <a:buFont typeface="Arial" panose="020B0604020202020204" pitchFamily="34" charset="0"/>
              <a:buChar char="•"/>
            </a:pPr>
            <a:r>
              <a:rPr lang="en-US" sz="1600" dirty="0" smtClean="0">
                <a:solidFill>
                  <a:srgbClr val="000000"/>
                </a:solidFill>
                <a:latin typeface="Arial"/>
              </a:rPr>
              <a:t>Eliminates requirement for V</a:t>
            </a:r>
            <a:r>
              <a:rPr lang="en-US" sz="1600" baseline="-1000" dirty="0" smtClean="0">
                <a:solidFill>
                  <a:srgbClr val="000000"/>
                </a:solidFill>
                <a:latin typeface="Arial"/>
              </a:rPr>
              <a:t>IO</a:t>
            </a:r>
            <a:r>
              <a:rPr lang="en-US" sz="1600" dirty="0" smtClean="0">
                <a:solidFill>
                  <a:srgbClr val="000000"/>
                </a:solidFill>
                <a:latin typeface="Arial"/>
              </a:rPr>
              <a:t> (level shifting) pin </a:t>
            </a:r>
          </a:p>
        </p:txBody>
      </p:sp>
      <p:sp>
        <p:nvSpPr>
          <p:cNvPr id="7" name="Rectangle 6"/>
          <p:cNvSpPr/>
          <p:nvPr/>
        </p:nvSpPr>
        <p:spPr>
          <a:xfrm>
            <a:off x="2275147" y="1729423"/>
            <a:ext cx="415498" cy="232821"/>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a:solidFill>
                  <a:srgbClr val="000000"/>
                </a:solidFill>
                <a:latin typeface="Arial"/>
              </a:rPr>
              <a:t>TXD</a:t>
            </a:r>
          </a:p>
        </p:txBody>
      </p:sp>
      <p:sp>
        <p:nvSpPr>
          <p:cNvPr id="9" name="Rectangle 8"/>
          <p:cNvSpPr/>
          <p:nvPr/>
        </p:nvSpPr>
        <p:spPr>
          <a:xfrm>
            <a:off x="2262323" y="1909764"/>
            <a:ext cx="441146" cy="232821"/>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a:solidFill>
                  <a:srgbClr val="000000"/>
                </a:solidFill>
                <a:latin typeface="Arial"/>
              </a:rPr>
              <a:t>GND</a:t>
            </a:r>
            <a:endParaRPr lang="en-US" sz="1050" b="1" dirty="0">
              <a:solidFill>
                <a:srgbClr val="000000"/>
              </a:solidFill>
              <a:latin typeface="Arial"/>
            </a:endParaRPr>
          </a:p>
        </p:txBody>
      </p:sp>
      <p:sp>
        <p:nvSpPr>
          <p:cNvPr id="11" name="Rectangle 10"/>
          <p:cNvSpPr/>
          <p:nvPr/>
        </p:nvSpPr>
        <p:spPr>
          <a:xfrm>
            <a:off x="2268735" y="2262803"/>
            <a:ext cx="428322" cy="244682"/>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a:solidFill>
                  <a:srgbClr val="000000"/>
                </a:solidFill>
                <a:latin typeface="Arial"/>
              </a:rPr>
              <a:t>RXD</a:t>
            </a:r>
          </a:p>
        </p:txBody>
      </p:sp>
      <p:sp>
        <p:nvSpPr>
          <p:cNvPr id="13" name="Rectangle 12"/>
          <p:cNvSpPr/>
          <p:nvPr/>
        </p:nvSpPr>
        <p:spPr>
          <a:xfrm>
            <a:off x="2285781" y="2085203"/>
            <a:ext cx="373820" cy="244682"/>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a:solidFill>
                  <a:srgbClr val="000000"/>
                </a:solidFill>
                <a:latin typeface="Arial"/>
              </a:rPr>
              <a:t>V</a:t>
            </a:r>
            <a:r>
              <a:rPr lang="en-US" sz="900" b="1" baseline="-25000" dirty="0">
                <a:solidFill>
                  <a:srgbClr val="000000"/>
                </a:solidFill>
                <a:latin typeface="Arial"/>
              </a:rPr>
              <a:t>CC</a:t>
            </a:r>
          </a:p>
        </p:txBody>
      </p:sp>
      <p:sp>
        <p:nvSpPr>
          <p:cNvPr id="79" name="Rectangle 78"/>
          <p:cNvSpPr/>
          <p:nvPr/>
        </p:nvSpPr>
        <p:spPr>
          <a:xfrm>
            <a:off x="3518911" y="1735773"/>
            <a:ext cx="691215" cy="244682"/>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smtClean="0">
                <a:solidFill>
                  <a:srgbClr val="000000"/>
                </a:solidFill>
                <a:latin typeface="Arial"/>
              </a:rPr>
              <a:t>R</a:t>
            </a:r>
            <a:r>
              <a:rPr lang="en-US" sz="900" b="1" baseline="-1000" dirty="0" smtClean="0">
                <a:solidFill>
                  <a:srgbClr val="000000"/>
                </a:solidFill>
                <a:latin typeface="Arial"/>
              </a:rPr>
              <a:t>S</a:t>
            </a:r>
            <a:r>
              <a:rPr lang="en-US" sz="900" b="1" dirty="0" smtClean="0">
                <a:solidFill>
                  <a:srgbClr val="000000"/>
                </a:solidFill>
                <a:latin typeface="Arial"/>
              </a:rPr>
              <a:t>/STB/S</a:t>
            </a:r>
            <a:endParaRPr lang="en-US" sz="900" b="1" dirty="0">
              <a:solidFill>
                <a:srgbClr val="000000"/>
              </a:solidFill>
              <a:latin typeface="Arial"/>
            </a:endParaRPr>
          </a:p>
        </p:txBody>
      </p:sp>
      <p:sp>
        <p:nvSpPr>
          <p:cNvPr id="80" name="Rectangle 79"/>
          <p:cNvSpPr/>
          <p:nvPr/>
        </p:nvSpPr>
        <p:spPr>
          <a:xfrm>
            <a:off x="3512313" y="1909764"/>
            <a:ext cx="518091" cy="232821"/>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smtClean="0">
                <a:solidFill>
                  <a:srgbClr val="000000"/>
                </a:solidFill>
                <a:latin typeface="Arial"/>
              </a:rPr>
              <a:t>CANH</a:t>
            </a:r>
            <a:endParaRPr lang="en-US" sz="1050" b="1" dirty="0">
              <a:solidFill>
                <a:srgbClr val="000000"/>
              </a:solidFill>
              <a:latin typeface="Arial"/>
            </a:endParaRPr>
          </a:p>
        </p:txBody>
      </p:sp>
      <p:sp>
        <p:nvSpPr>
          <p:cNvPr id="81" name="Rectangle 80"/>
          <p:cNvSpPr/>
          <p:nvPr/>
        </p:nvSpPr>
        <p:spPr>
          <a:xfrm>
            <a:off x="3512313" y="2085860"/>
            <a:ext cx="505267" cy="232821"/>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smtClean="0">
                <a:solidFill>
                  <a:srgbClr val="000000"/>
                </a:solidFill>
                <a:latin typeface="Arial"/>
              </a:rPr>
              <a:t>CANL</a:t>
            </a:r>
            <a:endParaRPr lang="en-US" sz="900" b="1" dirty="0">
              <a:solidFill>
                <a:srgbClr val="000000"/>
              </a:solidFill>
              <a:latin typeface="Arial"/>
            </a:endParaRPr>
          </a:p>
        </p:txBody>
      </p:sp>
      <p:sp>
        <p:nvSpPr>
          <p:cNvPr id="82" name="Rectangle 81"/>
          <p:cNvSpPr/>
          <p:nvPr/>
        </p:nvSpPr>
        <p:spPr>
          <a:xfrm>
            <a:off x="3512313" y="2261016"/>
            <a:ext cx="930383" cy="397032"/>
          </a:xfrm>
          <a:prstGeom prst="rect">
            <a:avLst/>
          </a:prstGeom>
        </p:spPr>
        <p:txBody>
          <a:bodyPr wrap="none">
            <a:spAutoFit/>
          </a:bodyPr>
          <a:lstStyle/>
          <a:p>
            <a:pPr eaLnBrk="0" fontAlgn="auto" hangingPunct="0">
              <a:lnSpc>
                <a:spcPct val="110000"/>
              </a:lnSpc>
              <a:spcBef>
                <a:spcPts val="0"/>
              </a:spcBef>
              <a:spcAft>
                <a:spcPts val="0"/>
              </a:spcAft>
            </a:pPr>
            <a:r>
              <a:rPr lang="en-US" sz="900" b="1" dirty="0" smtClean="0">
                <a:solidFill>
                  <a:srgbClr val="000000"/>
                </a:solidFill>
                <a:latin typeface="Arial"/>
              </a:rPr>
              <a:t>V</a:t>
            </a:r>
            <a:r>
              <a:rPr lang="en-US" sz="900" b="1" baseline="-1000" dirty="0" smtClean="0">
                <a:solidFill>
                  <a:srgbClr val="000000"/>
                </a:solidFill>
                <a:latin typeface="Arial"/>
              </a:rPr>
              <a:t>REF</a:t>
            </a:r>
            <a:r>
              <a:rPr lang="en-US" sz="900" b="1" dirty="0" smtClean="0">
                <a:solidFill>
                  <a:srgbClr val="000000"/>
                </a:solidFill>
                <a:latin typeface="Arial"/>
              </a:rPr>
              <a:t>/NC/</a:t>
            </a:r>
          </a:p>
          <a:p>
            <a:pPr eaLnBrk="0" fontAlgn="auto" hangingPunct="0">
              <a:lnSpc>
                <a:spcPct val="110000"/>
              </a:lnSpc>
              <a:spcBef>
                <a:spcPts val="0"/>
              </a:spcBef>
              <a:spcAft>
                <a:spcPts val="0"/>
              </a:spcAft>
            </a:pPr>
            <a:r>
              <a:rPr lang="en-US" sz="900" b="1" dirty="0" smtClean="0">
                <a:solidFill>
                  <a:srgbClr val="000000"/>
                </a:solidFill>
                <a:latin typeface="Arial"/>
              </a:rPr>
              <a:t>SHDN/FAULT</a:t>
            </a:r>
            <a:endParaRPr lang="en-US" sz="900" b="1" baseline="-25000" dirty="0">
              <a:solidFill>
                <a:srgbClr val="000000"/>
              </a:solidFill>
              <a:latin typeface="Arial"/>
            </a:endParaRPr>
          </a:p>
        </p:txBody>
      </p:sp>
      <p:grpSp>
        <p:nvGrpSpPr>
          <p:cNvPr id="84" name="Group 83"/>
          <p:cNvGrpSpPr/>
          <p:nvPr/>
        </p:nvGrpSpPr>
        <p:grpSpPr>
          <a:xfrm>
            <a:off x="5427624" y="1695484"/>
            <a:ext cx="894120" cy="824514"/>
            <a:chOff x="1558568" y="1863124"/>
            <a:chExt cx="1228975" cy="1252668"/>
          </a:xfrm>
        </p:grpSpPr>
        <p:sp>
          <p:nvSpPr>
            <p:cNvPr id="85" name="Rectangle 138"/>
            <p:cNvSpPr>
              <a:spLocks noChangeArrowheads="1"/>
            </p:cNvSpPr>
            <p:nvPr/>
          </p:nvSpPr>
          <p:spPr bwMode="auto">
            <a:xfrm>
              <a:off x="1692717" y="1863124"/>
              <a:ext cx="963563" cy="1252668"/>
            </a:xfrm>
            <a:prstGeom prst="rect">
              <a:avLst/>
            </a:prstGeom>
            <a:solidFill>
              <a:schemeClr val="tx1"/>
            </a:solidFill>
            <a:ln w="19050">
              <a:solidFill>
                <a:schemeClr val="tx1"/>
              </a:solidFill>
              <a:miter lim="800000"/>
              <a:headEnd/>
              <a:tailEnd/>
            </a:ln>
          </p:spPr>
          <p:txBody>
            <a:bodyPr wrap="none" anchor="ctr"/>
            <a:lstStyle/>
            <a:p>
              <a:pPr algn="ctr" fontAlgn="auto">
                <a:spcBef>
                  <a:spcPts val="0"/>
                </a:spcBef>
                <a:spcAft>
                  <a:spcPts val="0"/>
                </a:spcAft>
              </a:pPr>
              <a:endParaRPr lang="en-US" sz="1200">
                <a:solidFill>
                  <a:srgbClr val="FFFF99"/>
                </a:solidFill>
                <a:latin typeface="Times New Roman" pitchFamily="18" charset="0"/>
              </a:endParaRPr>
            </a:p>
          </p:txBody>
        </p:sp>
        <p:sp>
          <p:nvSpPr>
            <p:cNvPr id="86" name="Arc 141"/>
            <p:cNvSpPr>
              <a:spLocks noChangeAspect="1"/>
            </p:cNvSpPr>
            <p:nvPr/>
          </p:nvSpPr>
          <p:spPr bwMode="auto">
            <a:xfrm>
              <a:off x="2047562" y="1871602"/>
              <a:ext cx="108184" cy="71006"/>
            </a:xfrm>
            <a:custGeom>
              <a:avLst/>
              <a:gdLst>
                <a:gd name="T0" fmla="*/ 75 w 21600"/>
                <a:gd name="T1" fmla="*/ 67 h 21600"/>
                <a:gd name="T2" fmla="*/ 0 w 21600"/>
                <a:gd name="T3" fmla="*/ 0 h 21600"/>
                <a:gd name="T4" fmla="*/ 7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87" name="Arc 142"/>
            <p:cNvSpPr>
              <a:spLocks noChangeAspect="1"/>
            </p:cNvSpPr>
            <p:nvPr/>
          </p:nvSpPr>
          <p:spPr bwMode="auto">
            <a:xfrm>
              <a:off x="2155747" y="1871602"/>
              <a:ext cx="111069" cy="71006"/>
            </a:xfrm>
            <a:custGeom>
              <a:avLst/>
              <a:gdLst>
                <a:gd name="T0" fmla="*/ 77 w 21778"/>
                <a:gd name="T1" fmla="*/ 0 h 21600"/>
                <a:gd name="T2" fmla="*/ 0 w 21778"/>
                <a:gd name="T3" fmla="*/ 67 h 21600"/>
                <a:gd name="T4" fmla="*/ 1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88" name="Rectangle 144"/>
            <p:cNvSpPr>
              <a:spLocks noChangeAspect="1" noChangeArrowheads="1"/>
            </p:cNvSpPr>
            <p:nvPr/>
          </p:nvSpPr>
          <p:spPr bwMode="auto">
            <a:xfrm flipV="1">
              <a:off x="2657722" y="2052824"/>
              <a:ext cx="129821" cy="105979"/>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89" name="Rectangle 145"/>
            <p:cNvSpPr>
              <a:spLocks noChangeAspect="1" noChangeArrowheads="1"/>
            </p:cNvSpPr>
            <p:nvPr/>
          </p:nvSpPr>
          <p:spPr bwMode="auto">
            <a:xfrm flipV="1">
              <a:off x="2657722" y="2318832"/>
              <a:ext cx="129821" cy="105979"/>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90" name="Rectangle 146"/>
            <p:cNvSpPr>
              <a:spLocks noChangeAspect="1" noChangeArrowheads="1"/>
            </p:cNvSpPr>
            <p:nvPr/>
          </p:nvSpPr>
          <p:spPr bwMode="auto">
            <a:xfrm flipV="1">
              <a:off x="2657722" y="2579539"/>
              <a:ext cx="129821" cy="104918"/>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91" name="Rectangle 147"/>
            <p:cNvSpPr>
              <a:spLocks noChangeAspect="1" noChangeArrowheads="1"/>
            </p:cNvSpPr>
            <p:nvPr/>
          </p:nvSpPr>
          <p:spPr bwMode="auto">
            <a:xfrm flipV="1">
              <a:off x="2657722" y="2851905"/>
              <a:ext cx="129821" cy="104918"/>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92" name="Rectangle 168"/>
            <p:cNvSpPr>
              <a:spLocks noChangeAspect="1" noChangeArrowheads="1"/>
            </p:cNvSpPr>
            <p:nvPr/>
          </p:nvSpPr>
          <p:spPr bwMode="auto">
            <a:xfrm flipV="1">
              <a:off x="1558568" y="2052824"/>
              <a:ext cx="129821" cy="105979"/>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93" name="Rectangle 169"/>
            <p:cNvSpPr>
              <a:spLocks noChangeAspect="1" noChangeArrowheads="1"/>
            </p:cNvSpPr>
            <p:nvPr/>
          </p:nvSpPr>
          <p:spPr bwMode="auto">
            <a:xfrm flipV="1">
              <a:off x="1558568" y="2318832"/>
              <a:ext cx="129821" cy="105979"/>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94" name="Rectangle 170"/>
            <p:cNvSpPr>
              <a:spLocks noChangeAspect="1" noChangeArrowheads="1"/>
            </p:cNvSpPr>
            <p:nvPr/>
          </p:nvSpPr>
          <p:spPr bwMode="auto">
            <a:xfrm flipV="1">
              <a:off x="1558568" y="2579539"/>
              <a:ext cx="129821" cy="104918"/>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95" name="Rectangle 171"/>
            <p:cNvSpPr>
              <a:spLocks noChangeAspect="1" noChangeArrowheads="1"/>
            </p:cNvSpPr>
            <p:nvPr/>
          </p:nvSpPr>
          <p:spPr bwMode="auto">
            <a:xfrm flipV="1">
              <a:off x="1558568" y="2851905"/>
              <a:ext cx="129821" cy="104918"/>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96" name="TextBox 95"/>
            <p:cNvSpPr txBox="1"/>
            <p:nvPr/>
          </p:nvSpPr>
          <p:spPr>
            <a:xfrm>
              <a:off x="1848674" y="2295635"/>
              <a:ext cx="651649" cy="322300"/>
            </a:xfrm>
            <a:prstGeom prst="rect">
              <a:avLst/>
            </a:prstGeom>
            <a:noFill/>
            <a:ln>
              <a:noFill/>
            </a:ln>
            <a:scene3d>
              <a:camera prst="orthographicFront"/>
              <a:lightRig rig="threePt" dir="t"/>
            </a:scene3d>
            <a:sp3d>
              <a:bevelT w="165100" prst="coolSlant"/>
            </a:sp3d>
          </p:spPr>
          <p:txBody>
            <a:bodyPr wrap="square" rtlCol="0">
              <a:noAutofit/>
            </a:bodyPr>
            <a:lstStyle/>
            <a:p>
              <a:pPr algn="ctr" fontAlgn="auto">
                <a:spcBef>
                  <a:spcPts val="0"/>
                </a:spcBef>
                <a:spcAft>
                  <a:spcPts val="0"/>
                </a:spcAft>
              </a:pPr>
              <a:r>
                <a:rPr lang="en-US" sz="1100" b="1" dirty="0" smtClean="0">
                  <a:solidFill>
                    <a:srgbClr val="FF0000"/>
                  </a:solidFill>
                  <a:latin typeface="Arial"/>
                </a:rPr>
                <a:t>5V</a:t>
              </a:r>
            </a:p>
          </p:txBody>
        </p:sp>
      </p:grpSp>
      <p:sp>
        <p:nvSpPr>
          <p:cNvPr id="97" name="Rectangle 96"/>
          <p:cNvSpPr/>
          <p:nvPr/>
        </p:nvSpPr>
        <p:spPr>
          <a:xfrm>
            <a:off x="5046922" y="1729423"/>
            <a:ext cx="415498" cy="232821"/>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a:solidFill>
                  <a:srgbClr val="000000"/>
                </a:solidFill>
                <a:latin typeface="Arial"/>
              </a:rPr>
              <a:t>TXD</a:t>
            </a:r>
          </a:p>
        </p:txBody>
      </p:sp>
      <p:sp>
        <p:nvSpPr>
          <p:cNvPr id="98" name="Rectangle 97"/>
          <p:cNvSpPr/>
          <p:nvPr/>
        </p:nvSpPr>
        <p:spPr>
          <a:xfrm>
            <a:off x="5034098" y="1909764"/>
            <a:ext cx="441146" cy="232821"/>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a:solidFill>
                  <a:srgbClr val="000000"/>
                </a:solidFill>
                <a:latin typeface="Arial"/>
              </a:rPr>
              <a:t>GND</a:t>
            </a:r>
            <a:endParaRPr lang="en-US" sz="1050" b="1" dirty="0">
              <a:solidFill>
                <a:srgbClr val="000000"/>
              </a:solidFill>
              <a:latin typeface="Arial"/>
            </a:endParaRPr>
          </a:p>
        </p:txBody>
      </p:sp>
      <p:sp>
        <p:nvSpPr>
          <p:cNvPr id="101" name="Rectangle 100"/>
          <p:cNvSpPr/>
          <p:nvPr/>
        </p:nvSpPr>
        <p:spPr>
          <a:xfrm>
            <a:off x="6289208" y="1729423"/>
            <a:ext cx="679993" cy="244682"/>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smtClean="0">
                <a:solidFill>
                  <a:srgbClr val="000000"/>
                </a:solidFill>
                <a:latin typeface="Arial"/>
              </a:rPr>
              <a:t>R</a:t>
            </a:r>
            <a:r>
              <a:rPr lang="en-US" sz="900" b="1" baseline="-1000" dirty="0" smtClean="0">
                <a:solidFill>
                  <a:srgbClr val="000000"/>
                </a:solidFill>
                <a:latin typeface="Arial"/>
              </a:rPr>
              <a:t>S/</a:t>
            </a:r>
            <a:r>
              <a:rPr lang="en-US" sz="900" b="1" dirty="0" smtClean="0">
                <a:solidFill>
                  <a:srgbClr val="000000"/>
                </a:solidFill>
                <a:latin typeface="Arial"/>
              </a:rPr>
              <a:t>STB/S</a:t>
            </a:r>
            <a:endParaRPr lang="en-US" sz="900" b="1" dirty="0">
              <a:solidFill>
                <a:srgbClr val="000000"/>
              </a:solidFill>
              <a:latin typeface="Arial"/>
            </a:endParaRPr>
          </a:p>
        </p:txBody>
      </p:sp>
      <p:sp>
        <p:nvSpPr>
          <p:cNvPr id="102" name="Rectangle 101"/>
          <p:cNvSpPr/>
          <p:nvPr/>
        </p:nvSpPr>
        <p:spPr>
          <a:xfrm>
            <a:off x="6284088" y="1909764"/>
            <a:ext cx="518091" cy="232821"/>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smtClean="0">
                <a:solidFill>
                  <a:srgbClr val="000000"/>
                </a:solidFill>
                <a:latin typeface="Arial"/>
              </a:rPr>
              <a:t>CANH</a:t>
            </a:r>
            <a:endParaRPr lang="en-US" sz="1050" b="1" dirty="0">
              <a:solidFill>
                <a:srgbClr val="000000"/>
              </a:solidFill>
              <a:latin typeface="Arial"/>
            </a:endParaRPr>
          </a:p>
        </p:txBody>
      </p:sp>
      <p:sp>
        <p:nvSpPr>
          <p:cNvPr id="103" name="Rectangle 102"/>
          <p:cNvSpPr/>
          <p:nvPr/>
        </p:nvSpPr>
        <p:spPr>
          <a:xfrm>
            <a:off x="6284088" y="2085860"/>
            <a:ext cx="505267" cy="232821"/>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smtClean="0">
                <a:solidFill>
                  <a:srgbClr val="000000"/>
                </a:solidFill>
                <a:latin typeface="Arial"/>
              </a:rPr>
              <a:t>CANL</a:t>
            </a:r>
            <a:endParaRPr lang="en-US" sz="900" b="1" dirty="0">
              <a:solidFill>
                <a:srgbClr val="000000"/>
              </a:solidFill>
              <a:latin typeface="Arial"/>
            </a:endParaRPr>
          </a:p>
        </p:txBody>
      </p:sp>
      <p:sp>
        <p:nvSpPr>
          <p:cNvPr id="104" name="Rectangle 103"/>
          <p:cNvSpPr/>
          <p:nvPr/>
        </p:nvSpPr>
        <p:spPr>
          <a:xfrm>
            <a:off x="6284088" y="2261016"/>
            <a:ext cx="752129" cy="397032"/>
          </a:xfrm>
          <a:prstGeom prst="rect">
            <a:avLst/>
          </a:prstGeom>
        </p:spPr>
        <p:txBody>
          <a:bodyPr wrap="none">
            <a:spAutoFit/>
          </a:bodyPr>
          <a:lstStyle/>
          <a:p>
            <a:pPr eaLnBrk="0" fontAlgn="auto" hangingPunct="0">
              <a:lnSpc>
                <a:spcPct val="110000"/>
              </a:lnSpc>
              <a:spcBef>
                <a:spcPts val="0"/>
              </a:spcBef>
              <a:spcAft>
                <a:spcPts val="0"/>
              </a:spcAft>
            </a:pPr>
            <a:r>
              <a:rPr lang="en-US" sz="900" b="1" dirty="0" smtClean="0">
                <a:solidFill>
                  <a:srgbClr val="000000"/>
                </a:solidFill>
                <a:latin typeface="Arial"/>
              </a:rPr>
              <a:t>V</a:t>
            </a:r>
            <a:r>
              <a:rPr lang="en-US" sz="900" b="1" baseline="-1000" dirty="0" smtClean="0">
                <a:solidFill>
                  <a:srgbClr val="000000"/>
                </a:solidFill>
                <a:latin typeface="Arial"/>
              </a:rPr>
              <a:t>REF</a:t>
            </a:r>
            <a:r>
              <a:rPr lang="en-US" sz="900" b="1" dirty="0" smtClean="0">
                <a:solidFill>
                  <a:srgbClr val="000000"/>
                </a:solidFill>
                <a:latin typeface="Arial"/>
              </a:rPr>
              <a:t>/NC/</a:t>
            </a:r>
          </a:p>
          <a:p>
            <a:pPr eaLnBrk="0" fontAlgn="auto" hangingPunct="0">
              <a:lnSpc>
                <a:spcPct val="110000"/>
              </a:lnSpc>
              <a:spcBef>
                <a:spcPts val="0"/>
              </a:spcBef>
              <a:spcAft>
                <a:spcPts val="0"/>
              </a:spcAft>
            </a:pPr>
            <a:r>
              <a:rPr lang="en-US" sz="900" b="1" dirty="0" smtClean="0">
                <a:solidFill>
                  <a:srgbClr val="000000"/>
                </a:solidFill>
                <a:latin typeface="Arial"/>
              </a:rPr>
              <a:t>V</a:t>
            </a:r>
            <a:r>
              <a:rPr lang="en-US" sz="900" b="1" baseline="-1000" dirty="0" smtClean="0">
                <a:solidFill>
                  <a:srgbClr val="000000"/>
                </a:solidFill>
                <a:latin typeface="Arial"/>
              </a:rPr>
              <a:t>IO</a:t>
            </a:r>
            <a:r>
              <a:rPr lang="en-US" sz="900" b="1" dirty="0" smtClean="0">
                <a:solidFill>
                  <a:srgbClr val="000000"/>
                </a:solidFill>
                <a:latin typeface="Arial"/>
              </a:rPr>
              <a:t>/FAULT</a:t>
            </a:r>
            <a:endParaRPr lang="en-US" sz="900" b="1" baseline="-25000" dirty="0">
              <a:solidFill>
                <a:srgbClr val="000000"/>
              </a:solidFill>
              <a:latin typeface="Arial"/>
            </a:endParaRPr>
          </a:p>
        </p:txBody>
      </p:sp>
      <p:sp>
        <p:nvSpPr>
          <p:cNvPr id="105" name="Rectangle 104"/>
          <p:cNvSpPr/>
          <p:nvPr/>
        </p:nvSpPr>
        <p:spPr>
          <a:xfrm>
            <a:off x="5044431" y="2263859"/>
            <a:ext cx="428322" cy="244682"/>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a:solidFill>
                  <a:srgbClr val="000000"/>
                </a:solidFill>
                <a:latin typeface="Arial"/>
              </a:rPr>
              <a:t>RXD</a:t>
            </a:r>
          </a:p>
        </p:txBody>
      </p:sp>
      <p:sp>
        <p:nvSpPr>
          <p:cNvPr id="106" name="Rectangle 105"/>
          <p:cNvSpPr/>
          <p:nvPr/>
        </p:nvSpPr>
        <p:spPr>
          <a:xfrm>
            <a:off x="5061477" y="2086259"/>
            <a:ext cx="373820" cy="244682"/>
          </a:xfrm>
          <a:prstGeom prst="rect">
            <a:avLst/>
          </a:prstGeom>
        </p:spPr>
        <p:txBody>
          <a:bodyPr wrap="none">
            <a:spAutoFit/>
          </a:bodyPr>
          <a:lstStyle/>
          <a:p>
            <a:pPr algn="r" eaLnBrk="0" fontAlgn="auto" hangingPunct="0">
              <a:lnSpc>
                <a:spcPct val="110000"/>
              </a:lnSpc>
              <a:spcBef>
                <a:spcPts val="0"/>
              </a:spcBef>
              <a:spcAft>
                <a:spcPts val="0"/>
              </a:spcAft>
            </a:pPr>
            <a:r>
              <a:rPr lang="en-US" sz="900" b="1" dirty="0">
                <a:solidFill>
                  <a:srgbClr val="000000"/>
                </a:solidFill>
                <a:latin typeface="Arial"/>
              </a:rPr>
              <a:t>V</a:t>
            </a:r>
            <a:r>
              <a:rPr lang="en-US" sz="900" b="1" baseline="-25000" dirty="0">
                <a:solidFill>
                  <a:srgbClr val="000000"/>
                </a:solidFill>
                <a:latin typeface="Arial"/>
              </a:rPr>
              <a:t>CC</a:t>
            </a:r>
          </a:p>
        </p:txBody>
      </p:sp>
      <p:sp>
        <p:nvSpPr>
          <p:cNvPr id="109" name="Arc 141"/>
          <p:cNvSpPr>
            <a:spLocks noChangeAspect="1"/>
          </p:cNvSpPr>
          <p:nvPr/>
        </p:nvSpPr>
        <p:spPr bwMode="auto">
          <a:xfrm>
            <a:off x="5776430" y="1692681"/>
            <a:ext cx="101204" cy="90408"/>
          </a:xfrm>
          <a:custGeom>
            <a:avLst/>
            <a:gdLst>
              <a:gd name="T0" fmla="*/ 75 w 21600"/>
              <a:gd name="T1" fmla="*/ 67 h 21600"/>
              <a:gd name="T2" fmla="*/ 0 w 21600"/>
              <a:gd name="T3" fmla="*/ 0 h 21600"/>
              <a:gd name="T4" fmla="*/ 7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10" name="Arc 142"/>
          <p:cNvSpPr>
            <a:spLocks noChangeAspect="1"/>
          </p:cNvSpPr>
          <p:nvPr/>
        </p:nvSpPr>
        <p:spPr bwMode="auto">
          <a:xfrm>
            <a:off x="5877634" y="1692681"/>
            <a:ext cx="103902" cy="90408"/>
          </a:xfrm>
          <a:custGeom>
            <a:avLst/>
            <a:gdLst>
              <a:gd name="T0" fmla="*/ 77 w 21778"/>
              <a:gd name="T1" fmla="*/ 0 h 21600"/>
              <a:gd name="T2" fmla="*/ 0 w 21778"/>
              <a:gd name="T3" fmla="*/ 67 h 21600"/>
              <a:gd name="T4" fmla="*/ 1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bg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16" name="Arc 141"/>
          <p:cNvSpPr>
            <a:spLocks noChangeAspect="1"/>
          </p:cNvSpPr>
          <p:nvPr/>
        </p:nvSpPr>
        <p:spPr bwMode="auto">
          <a:xfrm>
            <a:off x="3003534" y="1687394"/>
            <a:ext cx="101204" cy="90408"/>
          </a:xfrm>
          <a:custGeom>
            <a:avLst/>
            <a:gdLst>
              <a:gd name="T0" fmla="*/ 75 w 21600"/>
              <a:gd name="T1" fmla="*/ 67 h 21600"/>
              <a:gd name="T2" fmla="*/ 0 w 21600"/>
              <a:gd name="T3" fmla="*/ 0 h 21600"/>
              <a:gd name="T4" fmla="*/ 7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33" name="Arc 142"/>
          <p:cNvSpPr>
            <a:spLocks noChangeAspect="1"/>
          </p:cNvSpPr>
          <p:nvPr/>
        </p:nvSpPr>
        <p:spPr bwMode="auto">
          <a:xfrm>
            <a:off x="3104738" y="1687394"/>
            <a:ext cx="103902" cy="90408"/>
          </a:xfrm>
          <a:custGeom>
            <a:avLst/>
            <a:gdLst>
              <a:gd name="T0" fmla="*/ 77 w 21778"/>
              <a:gd name="T1" fmla="*/ 0 h 21600"/>
              <a:gd name="T2" fmla="*/ 0 w 21778"/>
              <a:gd name="T3" fmla="*/ 67 h 21600"/>
              <a:gd name="T4" fmla="*/ 1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bg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2" name="Slide Number Placeholder 1"/>
          <p:cNvSpPr>
            <a:spLocks noGrp="1"/>
          </p:cNvSpPr>
          <p:nvPr>
            <p:ph type="sldNum" sz="quarter" idx="10"/>
          </p:nvPr>
        </p:nvSpPr>
        <p:spPr/>
        <p:txBody>
          <a:bodyPr/>
          <a:lstStyle/>
          <a:p>
            <a:fld id="{69720692-2594-4EFF-AF71-E9D01968A664}" type="slidenum">
              <a:rPr lang="en-US" smtClean="0">
                <a:solidFill>
                  <a:srgbClr val="000000">
                    <a:tint val="75000"/>
                  </a:srgbClr>
                </a:solidFill>
              </a:rPr>
              <a:pPr/>
              <a:t>38</a:t>
            </a:fld>
            <a:endParaRPr lang="en-US" dirty="0">
              <a:solidFill>
                <a:srgbClr val="000000">
                  <a:tint val="75000"/>
                </a:srgbClr>
              </a:solidFill>
            </a:endParaRPr>
          </a:p>
        </p:txBody>
      </p:sp>
    </p:spTree>
    <p:extLst>
      <p:ext uri="{BB962C8B-B14F-4D97-AF65-F5344CB8AC3E}">
        <p14:creationId xmlns:p14="http://schemas.microsoft.com/office/powerpoint/2010/main" val="185493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4617871" y="781574"/>
            <a:ext cx="4429761" cy="38657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endParaRPr lang="en-US">
              <a:solidFill>
                <a:srgbClr val="000000"/>
              </a:solidFill>
            </a:endParaRPr>
          </a:p>
        </p:txBody>
      </p:sp>
      <p:sp>
        <p:nvSpPr>
          <p:cNvPr id="10" name="Rectangle 9"/>
          <p:cNvSpPr/>
          <p:nvPr/>
        </p:nvSpPr>
        <p:spPr>
          <a:xfrm>
            <a:off x="88898" y="781970"/>
            <a:ext cx="4429761" cy="38657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pPr>
            <a:endParaRPr lang="en-US">
              <a:solidFill>
                <a:srgbClr val="000000"/>
              </a:solidFill>
            </a:endParaRPr>
          </a:p>
        </p:txBody>
      </p:sp>
      <p:sp>
        <p:nvSpPr>
          <p:cNvPr id="33" name="Title 1"/>
          <p:cNvSpPr txBox="1">
            <a:spLocks/>
          </p:cNvSpPr>
          <p:nvPr/>
        </p:nvSpPr>
        <p:spPr bwMode="auto">
          <a:xfrm>
            <a:off x="231774" y="107159"/>
            <a:ext cx="8759826"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a:lstStyle>
          <a:p>
            <a:r>
              <a:rPr lang="en-US" sz="2400" dirty="0" smtClean="0">
                <a:solidFill>
                  <a:srgbClr val="DE0000"/>
                </a:solidFill>
              </a:rPr>
              <a:t>3.3V CAN reduces BOM, space, and cost </a:t>
            </a:r>
            <a:endParaRPr lang="en-US" sz="2400" kern="0" dirty="0">
              <a:solidFill>
                <a:srgbClr val="DE0000"/>
              </a:solidFill>
            </a:endParaRPr>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78" y="858336"/>
            <a:ext cx="3776000" cy="144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78" y="2370472"/>
            <a:ext cx="3775999" cy="144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triped Right Arrow 8"/>
          <p:cNvSpPr/>
          <p:nvPr/>
        </p:nvSpPr>
        <p:spPr>
          <a:xfrm rot="5400000">
            <a:off x="2511633" y="2198468"/>
            <a:ext cx="682616" cy="415517"/>
          </a:xfrm>
          <a:prstGeom prst="striped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quot;No&quot; Symbol 5"/>
          <p:cNvSpPr/>
          <p:nvPr/>
        </p:nvSpPr>
        <p:spPr>
          <a:xfrm>
            <a:off x="653064" y="3167696"/>
            <a:ext cx="534451" cy="481287"/>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12" name="Rectangle 11"/>
          <p:cNvSpPr/>
          <p:nvPr/>
        </p:nvSpPr>
        <p:spPr>
          <a:xfrm>
            <a:off x="88898" y="3795033"/>
            <a:ext cx="4429761" cy="523220"/>
          </a:xfrm>
          <a:prstGeom prst="rect">
            <a:avLst/>
          </a:prstGeom>
        </p:spPr>
        <p:txBody>
          <a:bodyPr wrap="square">
            <a:spAutoFit/>
          </a:bodyPr>
          <a:lstStyle/>
          <a:p>
            <a:pPr algn="ctr" fontAlgn="auto">
              <a:spcBef>
                <a:spcPts val="0"/>
              </a:spcBef>
              <a:spcAft>
                <a:spcPts val="0"/>
              </a:spcAft>
            </a:pPr>
            <a:r>
              <a:rPr lang="en-US" sz="1400" b="1" i="1" u="sng" dirty="0">
                <a:solidFill>
                  <a:srgbClr val="000000"/>
                </a:solidFill>
                <a:latin typeface="Arial"/>
              </a:rPr>
              <a:t>Eliminates</a:t>
            </a:r>
            <a:r>
              <a:rPr lang="en-US" sz="1400" dirty="0">
                <a:solidFill>
                  <a:srgbClr val="000000"/>
                </a:solidFill>
                <a:latin typeface="Arial"/>
              </a:rPr>
              <a:t> the device, placement, and test </a:t>
            </a:r>
            <a:endParaRPr lang="en-US" sz="1400" dirty="0" smtClean="0">
              <a:solidFill>
                <a:srgbClr val="000000"/>
              </a:solidFill>
              <a:latin typeface="Arial"/>
            </a:endParaRPr>
          </a:p>
          <a:p>
            <a:pPr algn="ctr" fontAlgn="auto">
              <a:spcBef>
                <a:spcPts val="0"/>
              </a:spcBef>
              <a:spcAft>
                <a:spcPts val="0"/>
              </a:spcAft>
            </a:pPr>
            <a:r>
              <a:rPr lang="en-US" sz="1400" dirty="0" smtClean="0">
                <a:solidFill>
                  <a:srgbClr val="000000"/>
                </a:solidFill>
                <a:latin typeface="Arial"/>
              </a:rPr>
              <a:t>costs </a:t>
            </a:r>
            <a:r>
              <a:rPr lang="en-US" sz="1400" dirty="0">
                <a:solidFill>
                  <a:srgbClr val="000000"/>
                </a:solidFill>
                <a:latin typeface="Arial"/>
              </a:rPr>
              <a:t>of a 5V </a:t>
            </a:r>
            <a:r>
              <a:rPr lang="en-US" sz="1400" dirty="0" smtClean="0">
                <a:solidFill>
                  <a:srgbClr val="000000"/>
                </a:solidFill>
                <a:latin typeface="Arial"/>
              </a:rPr>
              <a:t>regulator</a:t>
            </a:r>
            <a:endParaRPr lang="en-US" sz="1400" dirty="0">
              <a:solidFill>
                <a:srgbClr val="000000"/>
              </a:solidFill>
              <a:latin typeface="Arial"/>
            </a:endParaRPr>
          </a:p>
        </p:txBody>
      </p:sp>
      <p:sp>
        <p:nvSpPr>
          <p:cNvPr id="13" name="Rectangle 12"/>
          <p:cNvSpPr/>
          <p:nvPr/>
        </p:nvSpPr>
        <p:spPr>
          <a:xfrm>
            <a:off x="88898" y="4277946"/>
            <a:ext cx="4429761" cy="369332"/>
          </a:xfrm>
          <a:prstGeom prst="rect">
            <a:avLst/>
          </a:prstGeom>
          <a:solidFill>
            <a:srgbClr val="FF0000"/>
          </a:solidFill>
        </p:spPr>
        <p:txBody>
          <a:bodyPr wrap="square">
            <a:spAutoFit/>
          </a:bodyPr>
          <a:lstStyle/>
          <a:p>
            <a:pPr algn="ctr" fontAlgn="auto">
              <a:spcBef>
                <a:spcPts val="0"/>
              </a:spcBef>
              <a:spcAft>
                <a:spcPts val="0"/>
              </a:spcAft>
            </a:pPr>
            <a:r>
              <a:rPr lang="en-US" b="1" dirty="0" smtClean="0">
                <a:solidFill>
                  <a:srgbClr val="FFFFFF"/>
                </a:solidFill>
                <a:latin typeface="Arial"/>
              </a:rPr>
              <a:t>Reduces </a:t>
            </a:r>
            <a:r>
              <a:rPr lang="en-US" b="1" dirty="0">
                <a:solidFill>
                  <a:srgbClr val="FFFFFF"/>
                </a:solidFill>
                <a:latin typeface="Arial"/>
              </a:rPr>
              <a:t>BOM ~$0.24!</a:t>
            </a:r>
            <a:endParaRPr lang="en-US" b="1" i="1" u="sng" dirty="0">
              <a:solidFill>
                <a:srgbClr val="FFFFFF"/>
              </a:solidFill>
              <a:latin typeface="Arial"/>
            </a:endParaRPr>
          </a:p>
        </p:txBody>
      </p:sp>
      <p:pic>
        <p:nvPicPr>
          <p:cNvPr id="3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871" y="925550"/>
            <a:ext cx="1561566" cy="131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4740661" y="2458619"/>
            <a:ext cx="1561566" cy="1315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5122"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8802">
                        <a14:foregroundMark x1="22754" y1="20301" x2="47904" y2="45865"/>
                        <a14:backgroundMark x1="97006" y1="38346" x2="97006" y2="38346"/>
                        <a14:backgroundMark x1="21557" y1="72932" x2="21557" y2="72932"/>
                        <a14:backgroundMark x1="43713" y1="79699" x2="43713" y2="79699"/>
                        <a14:backgroundMark x1="64671" y1="89474" x2="64671" y2="89474"/>
                        <a14:backgroundMark x1="64072" y1="87970" x2="64072" y2="87970"/>
                      </a14:backgroundRemoval>
                    </a14:imgEffect>
                  </a14:imgLayer>
                </a14:imgProps>
              </a:ext>
              <a:ext uri="{28A0092B-C50C-407E-A947-70E740481C1C}">
                <a14:useLocalDpi xmlns:a14="http://schemas.microsoft.com/office/drawing/2010/main" val="0"/>
              </a:ext>
            </a:extLst>
          </a:blip>
          <a:srcRect/>
          <a:stretch>
            <a:fillRect/>
          </a:stretch>
        </p:blipFill>
        <p:spPr bwMode="auto">
          <a:xfrm>
            <a:off x="5010040" y="2577288"/>
            <a:ext cx="1022808" cy="61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p:cNvSpPr/>
          <p:nvPr/>
        </p:nvSpPr>
        <p:spPr>
          <a:xfrm>
            <a:off x="4617652" y="4277946"/>
            <a:ext cx="4429761" cy="369332"/>
          </a:xfrm>
          <a:prstGeom prst="rect">
            <a:avLst/>
          </a:prstGeom>
          <a:solidFill>
            <a:srgbClr val="FF0000"/>
          </a:solidFill>
        </p:spPr>
        <p:txBody>
          <a:bodyPr wrap="square">
            <a:spAutoFit/>
          </a:bodyPr>
          <a:lstStyle/>
          <a:p>
            <a:pPr algn="ctr" fontAlgn="auto">
              <a:spcBef>
                <a:spcPts val="0"/>
              </a:spcBef>
              <a:spcAft>
                <a:spcPts val="0"/>
              </a:spcAft>
            </a:pPr>
            <a:r>
              <a:rPr lang="en-US" b="1" dirty="0" smtClean="0">
                <a:solidFill>
                  <a:srgbClr val="FFFFFF"/>
                </a:solidFill>
                <a:latin typeface="Arial"/>
              </a:rPr>
              <a:t>Save over 26mm</a:t>
            </a:r>
            <a:r>
              <a:rPr lang="en-US" b="1" baseline="30000" dirty="0" smtClean="0">
                <a:solidFill>
                  <a:srgbClr val="FFFFFF"/>
                </a:solidFill>
                <a:latin typeface="Arial"/>
              </a:rPr>
              <a:t>2</a:t>
            </a:r>
            <a:r>
              <a:rPr lang="en-US" b="1" dirty="0" smtClean="0">
                <a:solidFill>
                  <a:srgbClr val="FFFFFF"/>
                </a:solidFill>
                <a:latin typeface="Arial"/>
              </a:rPr>
              <a:t> of PCB space</a:t>
            </a:r>
            <a:endParaRPr lang="en-US" b="1" i="1" u="sng" dirty="0">
              <a:solidFill>
                <a:srgbClr val="FFFFFF"/>
              </a:solidFill>
              <a:latin typeface="Arial"/>
            </a:endParaRPr>
          </a:p>
        </p:txBody>
      </p:sp>
      <p:sp>
        <p:nvSpPr>
          <p:cNvPr id="41" name="Rectangle 40"/>
          <p:cNvSpPr/>
          <p:nvPr/>
        </p:nvSpPr>
        <p:spPr>
          <a:xfrm>
            <a:off x="4740661" y="3261419"/>
            <a:ext cx="1561565" cy="461665"/>
          </a:xfrm>
          <a:prstGeom prst="rect">
            <a:avLst/>
          </a:prstGeom>
        </p:spPr>
        <p:txBody>
          <a:bodyPr wrap="square">
            <a:spAutoFit/>
          </a:bodyPr>
          <a:lstStyle/>
          <a:p>
            <a:pPr algn="ctr" fontAlgn="auto">
              <a:spcBef>
                <a:spcPts val="0"/>
              </a:spcBef>
              <a:spcAft>
                <a:spcPts val="0"/>
              </a:spcAft>
            </a:pPr>
            <a:r>
              <a:rPr lang="en-US" sz="1200" b="1" dirty="0">
                <a:solidFill>
                  <a:srgbClr val="000000"/>
                </a:solidFill>
                <a:latin typeface="Arial"/>
              </a:rPr>
              <a:t>5V Regulator: </a:t>
            </a:r>
            <a:endParaRPr lang="en-US" sz="1200" b="1" dirty="0" smtClean="0">
              <a:solidFill>
                <a:srgbClr val="000000"/>
              </a:solidFill>
              <a:latin typeface="Arial"/>
            </a:endParaRPr>
          </a:p>
          <a:p>
            <a:pPr algn="ctr" fontAlgn="auto">
              <a:spcBef>
                <a:spcPts val="0"/>
              </a:spcBef>
              <a:spcAft>
                <a:spcPts val="0"/>
              </a:spcAft>
            </a:pPr>
            <a:r>
              <a:rPr lang="en-US" sz="1200" b="1" i="1" dirty="0" smtClean="0">
                <a:solidFill>
                  <a:srgbClr val="000000"/>
                </a:solidFill>
                <a:latin typeface="Arial"/>
              </a:rPr>
              <a:t>TPS79301</a:t>
            </a:r>
            <a:endParaRPr lang="en-US" sz="1200" b="1" i="1" dirty="0">
              <a:solidFill>
                <a:srgbClr val="000000"/>
              </a:solidFill>
              <a:latin typeface="Arial"/>
            </a:endParaRPr>
          </a:p>
        </p:txBody>
      </p:sp>
      <p:sp>
        <p:nvSpPr>
          <p:cNvPr id="43" name="Rectangle 42"/>
          <p:cNvSpPr/>
          <p:nvPr/>
        </p:nvSpPr>
        <p:spPr>
          <a:xfrm>
            <a:off x="6314437" y="925550"/>
            <a:ext cx="2578103" cy="1315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9" name="Content Placeholder 2"/>
          <p:cNvSpPr txBox="1">
            <a:spLocks/>
          </p:cNvSpPr>
          <p:nvPr/>
        </p:nvSpPr>
        <p:spPr bwMode="auto">
          <a:xfrm>
            <a:off x="6371323" y="1091177"/>
            <a:ext cx="2540267" cy="106264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27013" indent="-227013" algn="l" rtl="0" eaLnBrk="0" fontAlgn="base" hangingPunct="0">
              <a:spcBef>
                <a:spcPts val="800"/>
              </a:spcBef>
              <a:spcAft>
                <a:spcPct val="0"/>
              </a:spcAft>
              <a:buChar char="•"/>
              <a:defRPr sz="2000">
                <a:solidFill>
                  <a:schemeClr val="dk1"/>
                </a:solidFill>
                <a:latin typeface="+mn-lt"/>
                <a:ea typeface="+mn-ea"/>
                <a:cs typeface="+mn-cs"/>
              </a:defRPr>
            </a:lvl1pPr>
            <a:lvl2pPr marL="574675" indent="-233363" algn="l" rtl="0" eaLnBrk="0" fontAlgn="base" hangingPunct="0">
              <a:spcBef>
                <a:spcPct val="20000"/>
              </a:spcBef>
              <a:spcAft>
                <a:spcPct val="0"/>
              </a:spcAft>
              <a:buChar char="–"/>
              <a:defRPr>
                <a:solidFill>
                  <a:schemeClr val="dk1"/>
                </a:solidFill>
                <a:latin typeface="+mn-lt"/>
                <a:ea typeface="+mn-ea"/>
                <a:cs typeface="+mn-cs"/>
              </a:defRPr>
            </a:lvl2pPr>
            <a:lvl3pPr marL="854075" indent="-165100" algn="l" rtl="0" eaLnBrk="0" fontAlgn="base" hangingPunct="0">
              <a:spcBef>
                <a:spcPct val="15000"/>
              </a:spcBef>
              <a:spcAft>
                <a:spcPct val="0"/>
              </a:spcAft>
              <a:buChar char="•"/>
              <a:defRPr sz="1800">
                <a:solidFill>
                  <a:schemeClr val="dk1"/>
                </a:solidFill>
                <a:latin typeface="+mn-lt"/>
                <a:ea typeface="+mn-ea"/>
                <a:cs typeface="+mn-cs"/>
              </a:defRPr>
            </a:lvl3pPr>
            <a:lvl4pPr marL="1201738" indent="-233363" algn="l" rtl="0" eaLnBrk="0" fontAlgn="base" hangingPunct="0">
              <a:spcBef>
                <a:spcPct val="5000"/>
              </a:spcBef>
              <a:spcAft>
                <a:spcPct val="0"/>
              </a:spcAft>
              <a:buChar char="–"/>
              <a:defRPr sz="1800">
                <a:solidFill>
                  <a:schemeClr val="dk1"/>
                </a:solidFill>
                <a:latin typeface="+mn-lt"/>
                <a:ea typeface="+mn-ea"/>
                <a:cs typeface="+mn-cs"/>
              </a:defRPr>
            </a:lvl4pPr>
            <a:lvl5pPr marL="1489075" indent="-173038" algn="l" rtl="0" eaLnBrk="0" fontAlgn="base" hangingPunct="0">
              <a:spcBef>
                <a:spcPct val="0"/>
              </a:spcBef>
              <a:spcAft>
                <a:spcPct val="0"/>
              </a:spcAft>
              <a:buChar char="»"/>
              <a:defRPr sz="1800">
                <a:solidFill>
                  <a:schemeClr val="dk1"/>
                </a:solidFill>
                <a:latin typeface="+mn-lt"/>
                <a:ea typeface="+mn-ea"/>
                <a:cs typeface="+mn-cs"/>
              </a:defRPr>
            </a:lvl5pPr>
            <a:lvl6pPr marL="1946275" indent="-173038" algn="l" rtl="0" fontAlgn="base">
              <a:spcBef>
                <a:spcPct val="0"/>
              </a:spcBef>
              <a:spcAft>
                <a:spcPct val="0"/>
              </a:spcAft>
              <a:buChar char="»"/>
              <a:defRPr sz="1600">
                <a:solidFill>
                  <a:schemeClr val="dk1"/>
                </a:solidFill>
                <a:latin typeface="+mn-lt"/>
                <a:ea typeface="+mn-ea"/>
                <a:cs typeface="+mn-cs"/>
              </a:defRPr>
            </a:lvl6pPr>
            <a:lvl7pPr marL="2403475" indent="-173038" algn="l" rtl="0" fontAlgn="base">
              <a:spcBef>
                <a:spcPct val="0"/>
              </a:spcBef>
              <a:spcAft>
                <a:spcPct val="0"/>
              </a:spcAft>
              <a:buChar char="»"/>
              <a:defRPr sz="1600">
                <a:solidFill>
                  <a:schemeClr val="dk1"/>
                </a:solidFill>
                <a:latin typeface="+mn-lt"/>
                <a:ea typeface="+mn-ea"/>
                <a:cs typeface="+mn-cs"/>
              </a:defRPr>
            </a:lvl7pPr>
            <a:lvl8pPr marL="2860675" indent="-173038" algn="l" rtl="0" fontAlgn="base">
              <a:spcBef>
                <a:spcPct val="0"/>
              </a:spcBef>
              <a:spcAft>
                <a:spcPct val="0"/>
              </a:spcAft>
              <a:buChar char="»"/>
              <a:defRPr sz="1600">
                <a:solidFill>
                  <a:schemeClr val="dk1"/>
                </a:solidFill>
                <a:latin typeface="+mn-lt"/>
                <a:ea typeface="+mn-ea"/>
                <a:cs typeface="+mn-cs"/>
              </a:defRPr>
            </a:lvl8pPr>
            <a:lvl9pPr marL="3317875" indent="-173038" algn="l" rtl="0" fontAlgn="base">
              <a:spcBef>
                <a:spcPct val="0"/>
              </a:spcBef>
              <a:spcAft>
                <a:spcPct val="0"/>
              </a:spcAft>
              <a:buChar char="»"/>
              <a:defRPr sz="1600">
                <a:solidFill>
                  <a:schemeClr val="dk1"/>
                </a:solidFill>
                <a:latin typeface="+mn-lt"/>
                <a:ea typeface="+mn-ea"/>
                <a:cs typeface="+mn-cs"/>
              </a:defRPr>
            </a:lvl9pPr>
          </a:lstStyle>
          <a:p>
            <a:pPr marL="0" indent="0">
              <a:buFontTx/>
              <a:buNone/>
            </a:pPr>
            <a:r>
              <a:rPr lang="en-US" sz="1100" b="1" dirty="0" smtClean="0">
                <a:solidFill>
                  <a:srgbClr val="000000"/>
                </a:solidFill>
              </a:rPr>
              <a:t>Available in a small 3mm x 3mm, 8-pin SOT package </a:t>
            </a:r>
          </a:p>
          <a:p>
            <a:r>
              <a:rPr lang="en-US" sz="1100" b="1" dirty="0" smtClean="0">
                <a:solidFill>
                  <a:srgbClr val="000000"/>
                </a:solidFill>
              </a:rPr>
              <a:t>Can save 70% (22mm</a:t>
            </a:r>
            <a:r>
              <a:rPr lang="en-US" sz="1100" b="1" baseline="30000" dirty="0" smtClean="0">
                <a:solidFill>
                  <a:srgbClr val="000000"/>
                </a:solidFill>
              </a:rPr>
              <a:t>2</a:t>
            </a:r>
            <a:r>
              <a:rPr lang="en-US" sz="1100" b="1" dirty="0" smtClean="0">
                <a:solidFill>
                  <a:srgbClr val="000000"/>
                </a:solidFill>
              </a:rPr>
              <a:t>) when compared to standard 5V SOIC package</a:t>
            </a:r>
            <a:endParaRPr lang="en-US" sz="1000" b="1" dirty="0" smtClean="0">
              <a:solidFill>
                <a:srgbClr val="000000"/>
              </a:solidFill>
            </a:endParaRPr>
          </a:p>
          <a:p>
            <a:endParaRPr lang="en-US" sz="700" b="1" i="1" dirty="0" smtClean="0">
              <a:solidFill>
                <a:srgbClr val="000000"/>
              </a:solidFill>
            </a:endParaRPr>
          </a:p>
        </p:txBody>
      </p:sp>
      <p:sp>
        <p:nvSpPr>
          <p:cNvPr id="47" name="Rectangle 46"/>
          <p:cNvSpPr/>
          <p:nvPr/>
        </p:nvSpPr>
        <p:spPr>
          <a:xfrm>
            <a:off x="6302226" y="2458618"/>
            <a:ext cx="2578103" cy="1315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45" name="Content Placeholder 2"/>
          <p:cNvSpPr txBox="1">
            <a:spLocks/>
          </p:cNvSpPr>
          <p:nvPr/>
        </p:nvSpPr>
        <p:spPr bwMode="auto">
          <a:xfrm>
            <a:off x="6352272" y="2638509"/>
            <a:ext cx="2540267" cy="106264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27013" indent="-227013" algn="l" rtl="0" eaLnBrk="0" fontAlgn="base" hangingPunct="0">
              <a:spcBef>
                <a:spcPts val="800"/>
              </a:spcBef>
              <a:spcAft>
                <a:spcPct val="0"/>
              </a:spcAft>
              <a:buChar char="•"/>
              <a:defRPr sz="2000">
                <a:solidFill>
                  <a:schemeClr val="dk1"/>
                </a:solidFill>
                <a:latin typeface="+mn-lt"/>
                <a:ea typeface="+mn-ea"/>
                <a:cs typeface="+mn-cs"/>
              </a:defRPr>
            </a:lvl1pPr>
            <a:lvl2pPr marL="574675" indent="-233363" algn="l" rtl="0" eaLnBrk="0" fontAlgn="base" hangingPunct="0">
              <a:spcBef>
                <a:spcPct val="20000"/>
              </a:spcBef>
              <a:spcAft>
                <a:spcPct val="0"/>
              </a:spcAft>
              <a:buChar char="–"/>
              <a:defRPr>
                <a:solidFill>
                  <a:schemeClr val="dk1"/>
                </a:solidFill>
                <a:latin typeface="+mn-lt"/>
                <a:ea typeface="+mn-ea"/>
                <a:cs typeface="+mn-cs"/>
              </a:defRPr>
            </a:lvl2pPr>
            <a:lvl3pPr marL="854075" indent="-165100" algn="l" rtl="0" eaLnBrk="0" fontAlgn="base" hangingPunct="0">
              <a:spcBef>
                <a:spcPct val="15000"/>
              </a:spcBef>
              <a:spcAft>
                <a:spcPct val="0"/>
              </a:spcAft>
              <a:buChar char="•"/>
              <a:defRPr sz="1800">
                <a:solidFill>
                  <a:schemeClr val="dk1"/>
                </a:solidFill>
                <a:latin typeface="+mn-lt"/>
                <a:ea typeface="+mn-ea"/>
                <a:cs typeface="+mn-cs"/>
              </a:defRPr>
            </a:lvl3pPr>
            <a:lvl4pPr marL="1201738" indent="-233363" algn="l" rtl="0" eaLnBrk="0" fontAlgn="base" hangingPunct="0">
              <a:spcBef>
                <a:spcPct val="5000"/>
              </a:spcBef>
              <a:spcAft>
                <a:spcPct val="0"/>
              </a:spcAft>
              <a:buChar char="–"/>
              <a:defRPr sz="1800">
                <a:solidFill>
                  <a:schemeClr val="dk1"/>
                </a:solidFill>
                <a:latin typeface="+mn-lt"/>
                <a:ea typeface="+mn-ea"/>
                <a:cs typeface="+mn-cs"/>
              </a:defRPr>
            </a:lvl4pPr>
            <a:lvl5pPr marL="1489075" indent="-173038" algn="l" rtl="0" eaLnBrk="0" fontAlgn="base" hangingPunct="0">
              <a:spcBef>
                <a:spcPct val="0"/>
              </a:spcBef>
              <a:spcAft>
                <a:spcPct val="0"/>
              </a:spcAft>
              <a:buChar char="»"/>
              <a:defRPr sz="1800">
                <a:solidFill>
                  <a:schemeClr val="dk1"/>
                </a:solidFill>
                <a:latin typeface="+mn-lt"/>
                <a:ea typeface="+mn-ea"/>
                <a:cs typeface="+mn-cs"/>
              </a:defRPr>
            </a:lvl5pPr>
            <a:lvl6pPr marL="1946275" indent="-173038" algn="l" rtl="0" fontAlgn="base">
              <a:spcBef>
                <a:spcPct val="0"/>
              </a:spcBef>
              <a:spcAft>
                <a:spcPct val="0"/>
              </a:spcAft>
              <a:buChar char="»"/>
              <a:defRPr sz="1600">
                <a:solidFill>
                  <a:schemeClr val="dk1"/>
                </a:solidFill>
                <a:latin typeface="+mn-lt"/>
                <a:ea typeface="+mn-ea"/>
                <a:cs typeface="+mn-cs"/>
              </a:defRPr>
            </a:lvl6pPr>
            <a:lvl7pPr marL="2403475" indent="-173038" algn="l" rtl="0" fontAlgn="base">
              <a:spcBef>
                <a:spcPct val="0"/>
              </a:spcBef>
              <a:spcAft>
                <a:spcPct val="0"/>
              </a:spcAft>
              <a:buChar char="»"/>
              <a:defRPr sz="1600">
                <a:solidFill>
                  <a:schemeClr val="dk1"/>
                </a:solidFill>
                <a:latin typeface="+mn-lt"/>
                <a:ea typeface="+mn-ea"/>
                <a:cs typeface="+mn-cs"/>
              </a:defRPr>
            </a:lvl7pPr>
            <a:lvl8pPr marL="2860675" indent="-173038" algn="l" rtl="0" fontAlgn="base">
              <a:spcBef>
                <a:spcPct val="0"/>
              </a:spcBef>
              <a:spcAft>
                <a:spcPct val="0"/>
              </a:spcAft>
              <a:buChar char="»"/>
              <a:defRPr sz="1600">
                <a:solidFill>
                  <a:schemeClr val="dk1"/>
                </a:solidFill>
                <a:latin typeface="+mn-lt"/>
                <a:ea typeface="+mn-ea"/>
                <a:cs typeface="+mn-cs"/>
              </a:defRPr>
            </a:lvl8pPr>
            <a:lvl9pPr marL="3317875" indent="-173038" algn="l" rtl="0" fontAlgn="base">
              <a:spcBef>
                <a:spcPct val="0"/>
              </a:spcBef>
              <a:spcAft>
                <a:spcPct val="0"/>
              </a:spcAft>
              <a:buChar char="»"/>
              <a:defRPr sz="1600">
                <a:solidFill>
                  <a:schemeClr val="dk1"/>
                </a:solidFill>
                <a:latin typeface="+mn-lt"/>
                <a:ea typeface="+mn-ea"/>
                <a:cs typeface="+mn-cs"/>
              </a:defRPr>
            </a:lvl9pPr>
          </a:lstStyle>
          <a:p>
            <a:pPr marL="0" indent="0" eaLnBrk="1" hangingPunct="1">
              <a:spcBef>
                <a:spcPct val="0"/>
              </a:spcBef>
              <a:buFontTx/>
              <a:buNone/>
            </a:pPr>
            <a:r>
              <a:rPr lang="en-US" sz="1100" b="1" dirty="0">
                <a:solidFill>
                  <a:srgbClr val="000000"/>
                </a:solidFill>
                <a:cs typeface="Arial" charset="0"/>
              </a:rPr>
              <a:t>5V Regulator available in a </a:t>
            </a:r>
            <a:endParaRPr lang="en-US" sz="1100" b="1" dirty="0" smtClean="0">
              <a:solidFill>
                <a:srgbClr val="000000"/>
              </a:solidFill>
              <a:cs typeface="Arial" charset="0"/>
            </a:endParaRPr>
          </a:p>
          <a:p>
            <a:pPr marL="0" indent="0" eaLnBrk="1" hangingPunct="1">
              <a:spcBef>
                <a:spcPct val="0"/>
              </a:spcBef>
              <a:buFontTx/>
              <a:buNone/>
            </a:pPr>
            <a:r>
              <a:rPr lang="en-US" sz="1100" b="1" dirty="0" smtClean="0">
                <a:solidFill>
                  <a:srgbClr val="000000"/>
                </a:solidFill>
                <a:cs typeface="Arial" charset="0"/>
              </a:rPr>
              <a:t>2.90mm </a:t>
            </a:r>
            <a:r>
              <a:rPr lang="en-US" sz="1100" b="1" dirty="0">
                <a:solidFill>
                  <a:srgbClr val="000000"/>
                </a:solidFill>
                <a:cs typeface="Arial" charset="0"/>
              </a:rPr>
              <a:t>x </a:t>
            </a:r>
            <a:r>
              <a:rPr lang="en-US" sz="1100" b="1" dirty="0" smtClean="0">
                <a:solidFill>
                  <a:srgbClr val="000000"/>
                </a:solidFill>
                <a:cs typeface="Arial" charset="0"/>
              </a:rPr>
              <a:t>1.60mm 6-pin</a:t>
            </a:r>
            <a:r>
              <a:rPr lang="en-US" sz="1100" b="1" dirty="0">
                <a:solidFill>
                  <a:srgbClr val="000000"/>
                </a:solidFill>
                <a:cs typeface="Arial" charset="0"/>
              </a:rPr>
              <a:t>, </a:t>
            </a:r>
            <a:endParaRPr lang="en-US" sz="1100" b="1" dirty="0" smtClean="0">
              <a:solidFill>
                <a:srgbClr val="000000"/>
              </a:solidFill>
              <a:cs typeface="Arial" charset="0"/>
            </a:endParaRPr>
          </a:p>
          <a:p>
            <a:pPr marL="0" indent="0" eaLnBrk="1" hangingPunct="1">
              <a:spcBef>
                <a:spcPct val="0"/>
              </a:spcBef>
              <a:buFontTx/>
              <a:buNone/>
            </a:pPr>
            <a:r>
              <a:rPr lang="en-US" sz="1100" b="1" dirty="0" smtClean="0">
                <a:solidFill>
                  <a:srgbClr val="000000"/>
                </a:solidFill>
                <a:cs typeface="Arial" charset="0"/>
              </a:rPr>
              <a:t>SOT </a:t>
            </a:r>
            <a:r>
              <a:rPr lang="en-US" sz="1100" b="1" dirty="0">
                <a:solidFill>
                  <a:srgbClr val="000000"/>
                </a:solidFill>
                <a:cs typeface="Arial" charset="0"/>
              </a:rPr>
              <a:t>package</a:t>
            </a:r>
          </a:p>
          <a:p>
            <a:pPr marL="171450" indent="-171450">
              <a:buFont typeface="Arial" panose="020B0604020202020204" pitchFamily="34" charset="0"/>
              <a:buChar char="•"/>
            </a:pPr>
            <a:r>
              <a:rPr lang="en-US" sz="1100" b="1" dirty="0">
                <a:solidFill>
                  <a:srgbClr val="000000"/>
                </a:solidFill>
              </a:rPr>
              <a:t>Can save another 4.64mm2 by utilizing 3.3V CAN transceiver </a:t>
            </a:r>
          </a:p>
          <a:p>
            <a:endParaRPr lang="en-US" sz="700" i="1" dirty="0" smtClean="0">
              <a:solidFill>
                <a:srgbClr val="000000"/>
              </a:solidFill>
            </a:endParaRPr>
          </a:p>
        </p:txBody>
      </p:sp>
      <p:sp>
        <p:nvSpPr>
          <p:cNvPr id="48" name="Rectangle 47"/>
          <p:cNvSpPr/>
          <p:nvPr/>
        </p:nvSpPr>
        <p:spPr>
          <a:xfrm>
            <a:off x="4611687" y="3884841"/>
            <a:ext cx="4429761" cy="307777"/>
          </a:xfrm>
          <a:prstGeom prst="rect">
            <a:avLst/>
          </a:prstGeom>
        </p:spPr>
        <p:txBody>
          <a:bodyPr wrap="square">
            <a:spAutoFit/>
          </a:bodyPr>
          <a:lstStyle/>
          <a:p>
            <a:pPr algn="ctr" fontAlgn="auto">
              <a:spcBef>
                <a:spcPts val="0"/>
              </a:spcBef>
              <a:spcAft>
                <a:spcPts val="0"/>
              </a:spcAft>
            </a:pPr>
            <a:r>
              <a:rPr lang="en-US" sz="1400" b="1" i="1" u="sng" dirty="0" smtClean="0">
                <a:solidFill>
                  <a:srgbClr val="000000"/>
                </a:solidFill>
                <a:latin typeface="Arial"/>
              </a:rPr>
              <a:t>Reduces</a:t>
            </a:r>
            <a:r>
              <a:rPr lang="en-US" sz="1400" b="1" dirty="0" smtClean="0">
                <a:solidFill>
                  <a:srgbClr val="000000"/>
                </a:solidFill>
                <a:latin typeface="Arial"/>
              </a:rPr>
              <a:t> PCB space by up to 75%</a:t>
            </a:r>
            <a:endParaRPr lang="en-US" sz="1400" dirty="0">
              <a:solidFill>
                <a:srgbClr val="000000"/>
              </a:solidFill>
              <a:latin typeface="Arial"/>
            </a:endParaRPr>
          </a:p>
        </p:txBody>
      </p:sp>
      <p:sp>
        <p:nvSpPr>
          <p:cNvPr id="2" name="Slide Number Placeholder 1"/>
          <p:cNvSpPr>
            <a:spLocks noGrp="1"/>
          </p:cNvSpPr>
          <p:nvPr>
            <p:ph type="sldNum" sz="quarter" idx="10"/>
          </p:nvPr>
        </p:nvSpPr>
        <p:spPr/>
        <p:txBody>
          <a:bodyPr/>
          <a:lstStyle/>
          <a:p>
            <a:fld id="{69720692-2594-4EFF-AF71-E9D01968A664}" type="slidenum">
              <a:rPr lang="en-US" smtClean="0">
                <a:solidFill>
                  <a:srgbClr val="000000">
                    <a:tint val="75000"/>
                  </a:srgbClr>
                </a:solidFill>
              </a:rPr>
              <a:pPr/>
              <a:t>39</a:t>
            </a:fld>
            <a:endParaRPr lang="en-US">
              <a:solidFill>
                <a:srgbClr val="000000">
                  <a:tint val="75000"/>
                </a:srgbClr>
              </a:solidFill>
            </a:endParaRPr>
          </a:p>
        </p:txBody>
      </p:sp>
    </p:spTree>
    <p:extLst>
      <p:ext uri="{BB962C8B-B14F-4D97-AF65-F5344CB8AC3E}">
        <p14:creationId xmlns:p14="http://schemas.microsoft.com/office/powerpoint/2010/main" val="191200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31775" y="84296"/>
            <a:ext cx="8458200" cy="610791"/>
          </a:xfrm>
        </p:spPr>
        <p:txBody>
          <a:bodyPr/>
          <a:lstStyle/>
          <a:p>
            <a:pPr eaLnBrk="1" hangingPunct="1"/>
            <a:r>
              <a:rPr lang="en-US" sz="2400" dirty="0" smtClean="0"/>
              <a:t>End Applications for CAN</a:t>
            </a:r>
          </a:p>
        </p:txBody>
      </p:sp>
      <p:grpSp>
        <p:nvGrpSpPr>
          <p:cNvPr id="3" name="Group 2"/>
          <p:cNvGrpSpPr/>
          <p:nvPr/>
        </p:nvGrpSpPr>
        <p:grpSpPr>
          <a:xfrm>
            <a:off x="463614" y="683561"/>
            <a:ext cx="1108363" cy="849012"/>
            <a:chOff x="597934" y="1006553"/>
            <a:chExt cx="1108363" cy="849012"/>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934" y="1006553"/>
              <a:ext cx="1108363"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40784" y="1609344"/>
              <a:ext cx="822661"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Automotive</a:t>
              </a:r>
              <a:endParaRPr lang="en-US" sz="1000" dirty="0">
                <a:solidFill>
                  <a:srgbClr val="000000"/>
                </a:solidFill>
                <a:latin typeface="Arial"/>
              </a:endParaRPr>
            </a:p>
          </p:txBody>
        </p:sp>
      </p:grpSp>
      <p:grpSp>
        <p:nvGrpSpPr>
          <p:cNvPr id="4" name="Group 3"/>
          <p:cNvGrpSpPr/>
          <p:nvPr/>
        </p:nvGrpSpPr>
        <p:grpSpPr>
          <a:xfrm>
            <a:off x="433333" y="1682086"/>
            <a:ext cx="1168924" cy="869563"/>
            <a:chOff x="109430" y="1795798"/>
            <a:chExt cx="1168924" cy="869563"/>
          </a:xfrm>
        </p:grpSpPr>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30" y="1795798"/>
              <a:ext cx="1168924"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35272" y="2419140"/>
              <a:ext cx="917239"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Mass Transit</a:t>
              </a:r>
              <a:endParaRPr lang="en-US" sz="1000" dirty="0">
                <a:solidFill>
                  <a:srgbClr val="000000"/>
                </a:solidFill>
                <a:latin typeface="Arial"/>
              </a:endParaRPr>
            </a:p>
          </p:txBody>
        </p:sp>
      </p:grpSp>
      <p:grpSp>
        <p:nvGrpSpPr>
          <p:cNvPr id="5" name="Group 4"/>
          <p:cNvGrpSpPr/>
          <p:nvPr/>
        </p:nvGrpSpPr>
        <p:grpSpPr>
          <a:xfrm>
            <a:off x="278980" y="2701162"/>
            <a:ext cx="1477630" cy="854630"/>
            <a:chOff x="1553824" y="2359062"/>
            <a:chExt cx="1477630" cy="854630"/>
          </a:xfrm>
        </p:grpSpPr>
        <p:pic>
          <p:nvPicPr>
            <p:cNvPr id="308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3824" y="2359062"/>
              <a:ext cx="1477630"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728671" y="2967471"/>
              <a:ext cx="1128835"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Farm Equipment</a:t>
              </a:r>
              <a:endParaRPr lang="en-US" sz="1000" dirty="0">
                <a:solidFill>
                  <a:srgbClr val="000000"/>
                </a:solidFill>
                <a:latin typeface="Arial"/>
              </a:endParaRPr>
            </a:p>
          </p:txBody>
        </p:sp>
      </p:grpSp>
      <p:grpSp>
        <p:nvGrpSpPr>
          <p:cNvPr id="6" name="Group 5"/>
          <p:cNvGrpSpPr/>
          <p:nvPr/>
        </p:nvGrpSpPr>
        <p:grpSpPr>
          <a:xfrm>
            <a:off x="244987" y="3733382"/>
            <a:ext cx="1545616" cy="856506"/>
            <a:chOff x="413780" y="3705306"/>
            <a:chExt cx="1545616" cy="856506"/>
          </a:xfrm>
        </p:grpSpPr>
        <p:pic>
          <p:nvPicPr>
            <p:cNvPr id="308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40" y="3705306"/>
              <a:ext cx="1201496"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13780" y="4315591"/>
              <a:ext cx="1545616"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Construction Equipment</a:t>
              </a:r>
              <a:endParaRPr lang="en-US" sz="1000" dirty="0">
                <a:solidFill>
                  <a:srgbClr val="000000"/>
                </a:solidFill>
                <a:latin typeface="Arial"/>
              </a:endParaRPr>
            </a:p>
          </p:txBody>
        </p:sp>
      </p:grpSp>
      <p:grpSp>
        <p:nvGrpSpPr>
          <p:cNvPr id="7" name="Group 6"/>
          <p:cNvGrpSpPr/>
          <p:nvPr/>
        </p:nvGrpSpPr>
        <p:grpSpPr>
          <a:xfrm>
            <a:off x="2312141" y="3723182"/>
            <a:ext cx="1173741" cy="876907"/>
            <a:chOff x="2528141" y="3712354"/>
            <a:chExt cx="1173741" cy="876907"/>
          </a:xfrm>
        </p:grpSpPr>
        <p:sp>
          <p:nvSpPr>
            <p:cNvPr id="23" name="TextBox 22"/>
            <p:cNvSpPr txBox="1"/>
            <p:nvPr/>
          </p:nvSpPr>
          <p:spPr>
            <a:xfrm>
              <a:off x="2560211" y="4343040"/>
              <a:ext cx="1109599"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Military Vehicles</a:t>
              </a:r>
              <a:endParaRPr lang="en-US" sz="1000" dirty="0">
                <a:solidFill>
                  <a:srgbClr val="000000"/>
                </a:solidFill>
                <a:latin typeface="Arial"/>
              </a:endParaRPr>
            </a:p>
          </p:txBody>
        </p:sp>
        <p:pic>
          <p:nvPicPr>
            <p:cNvPr id="3085"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8141" y="3712354"/>
              <a:ext cx="1173741"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3842970" y="3730463"/>
            <a:ext cx="1317990" cy="862345"/>
            <a:chOff x="3968557" y="3720338"/>
            <a:chExt cx="1317990" cy="862345"/>
          </a:xfrm>
        </p:grpSpPr>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7804" y="3720338"/>
              <a:ext cx="1170431"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968557" y="4336462"/>
              <a:ext cx="1317990"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Building Automation</a:t>
              </a:r>
              <a:endParaRPr lang="en-US" sz="1000" dirty="0">
                <a:solidFill>
                  <a:srgbClr val="000000"/>
                </a:solidFill>
                <a:latin typeface="Arial"/>
              </a:endParaRPr>
            </a:p>
          </p:txBody>
        </p:sp>
      </p:grpSp>
      <p:grpSp>
        <p:nvGrpSpPr>
          <p:cNvPr id="10" name="Group 9"/>
          <p:cNvGrpSpPr/>
          <p:nvPr/>
        </p:nvGrpSpPr>
        <p:grpSpPr>
          <a:xfrm>
            <a:off x="5748278" y="3726547"/>
            <a:ext cx="1148824" cy="870177"/>
            <a:chOff x="5779204" y="3747787"/>
            <a:chExt cx="1148824" cy="870177"/>
          </a:xfrm>
        </p:grpSpPr>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79204" y="3747787"/>
              <a:ext cx="1147619"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871328" y="4371743"/>
              <a:ext cx="1056700"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Elevators / Lifts</a:t>
              </a:r>
              <a:endParaRPr lang="en-US" sz="1000" dirty="0">
                <a:solidFill>
                  <a:srgbClr val="000000"/>
                </a:solidFill>
                <a:latin typeface="Arial"/>
              </a:endParaRPr>
            </a:p>
          </p:txBody>
        </p:sp>
      </p:grpSp>
      <p:grpSp>
        <p:nvGrpSpPr>
          <p:cNvPr id="11" name="Group 10"/>
          <p:cNvGrpSpPr/>
          <p:nvPr/>
        </p:nvGrpSpPr>
        <p:grpSpPr>
          <a:xfrm>
            <a:off x="7438374" y="3723258"/>
            <a:ext cx="1377300" cy="876755"/>
            <a:chOff x="7361692" y="3741209"/>
            <a:chExt cx="1377300" cy="876755"/>
          </a:xfrm>
        </p:grpSpPr>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7876" y="3741209"/>
              <a:ext cx="1109604"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7361692" y="4371743"/>
              <a:ext cx="1377300"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Motor/Motion Control</a:t>
              </a:r>
              <a:endParaRPr lang="en-US" sz="1000" dirty="0">
                <a:solidFill>
                  <a:srgbClr val="000000"/>
                </a:solidFill>
                <a:latin typeface="Arial"/>
              </a:endParaRPr>
            </a:p>
          </p:txBody>
        </p:sp>
      </p:grpSp>
      <p:grpSp>
        <p:nvGrpSpPr>
          <p:cNvPr id="12" name="Group 11"/>
          <p:cNvGrpSpPr/>
          <p:nvPr/>
        </p:nvGrpSpPr>
        <p:grpSpPr>
          <a:xfrm>
            <a:off x="7541808" y="2779198"/>
            <a:ext cx="1170432" cy="867206"/>
            <a:chOff x="7443436" y="2755567"/>
            <a:chExt cx="1170432" cy="867206"/>
          </a:xfrm>
        </p:grpSpPr>
        <p:pic>
          <p:nvPicPr>
            <p:cNvPr id="3084"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3436" y="2755567"/>
              <a:ext cx="1170432"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7724713" y="3376552"/>
              <a:ext cx="660758"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Medical </a:t>
              </a:r>
              <a:endParaRPr lang="en-US" sz="1000" dirty="0">
                <a:solidFill>
                  <a:srgbClr val="000000"/>
                </a:solidFill>
                <a:latin typeface="Arial"/>
              </a:endParaRPr>
            </a:p>
          </p:txBody>
        </p:sp>
      </p:grpSp>
      <p:grpSp>
        <p:nvGrpSpPr>
          <p:cNvPr id="13" name="Group 12"/>
          <p:cNvGrpSpPr/>
          <p:nvPr/>
        </p:nvGrpSpPr>
        <p:grpSpPr>
          <a:xfrm>
            <a:off x="7412826" y="1652618"/>
            <a:ext cx="1428397" cy="1031774"/>
            <a:chOff x="7386210" y="1907378"/>
            <a:chExt cx="1428397" cy="1031774"/>
          </a:xfrm>
        </p:grpSpPr>
        <p:pic>
          <p:nvPicPr>
            <p:cNvPr id="3082"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86210" y="1907378"/>
              <a:ext cx="1328264"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7453337" y="2539042"/>
              <a:ext cx="1361270" cy="400110"/>
            </a:xfrm>
            <a:prstGeom prst="rect">
              <a:avLst/>
            </a:prstGeom>
            <a:noFill/>
          </p:spPr>
          <p:txBody>
            <a:bodyPr wrap="none" rtlCol="0">
              <a:spAutoFit/>
            </a:bodyPr>
            <a:lstStyle/>
            <a:p>
              <a:pPr algn="ctr" fontAlgn="auto">
                <a:spcBef>
                  <a:spcPts val="0"/>
                </a:spcBef>
                <a:spcAft>
                  <a:spcPts val="0"/>
                </a:spcAft>
              </a:pPr>
              <a:r>
                <a:rPr lang="en-US" sz="1000" dirty="0" smtClean="0">
                  <a:solidFill>
                    <a:srgbClr val="000000"/>
                  </a:solidFill>
                  <a:latin typeface="Arial"/>
                </a:rPr>
                <a:t>Factory Automation /</a:t>
              </a:r>
            </a:p>
            <a:p>
              <a:pPr algn="ctr" fontAlgn="auto">
                <a:spcBef>
                  <a:spcPts val="0"/>
                </a:spcBef>
                <a:spcAft>
                  <a:spcPts val="0"/>
                </a:spcAft>
              </a:pPr>
              <a:r>
                <a:rPr lang="en-US" sz="1000" dirty="0" smtClean="0">
                  <a:solidFill>
                    <a:srgbClr val="000000"/>
                  </a:solidFill>
                  <a:latin typeface="Arial"/>
                </a:rPr>
                <a:t>Robotics</a:t>
              </a:r>
              <a:endParaRPr lang="en-US" sz="1000" dirty="0">
                <a:solidFill>
                  <a:srgbClr val="000000"/>
                </a:solidFill>
                <a:latin typeface="Arial"/>
              </a:endParaRPr>
            </a:p>
          </p:txBody>
        </p:sp>
      </p:grpSp>
      <p:grpSp>
        <p:nvGrpSpPr>
          <p:cNvPr id="14" name="Group 13"/>
          <p:cNvGrpSpPr/>
          <p:nvPr/>
        </p:nvGrpSpPr>
        <p:grpSpPr>
          <a:xfrm>
            <a:off x="7435969" y="683561"/>
            <a:ext cx="1382110" cy="874251"/>
            <a:chOff x="7261209" y="-5516"/>
            <a:chExt cx="1382110" cy="874251"/>
          </a:xfrm>
        </p:grpSpPr>
        <p:pic>
          <p:nvPicPr>
            <p:cNvPr id="307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7049" y="-5516"/>
              <a:ext cx="1170431"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7261209" y="622514"/>
              <a:ext cx="1382110"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Industrial Automation</a:t>
              </a:r>
              <a:endParaRPr lang="en-US" sz="1000" dirty="0">
                <a:solidFill>
                  <a:srgbClr val="000000"/>
                </a:solidFill>
                <a:latin typeface="Arial"/>
              </a:endParaRPr>
            </a:p>
          </p:txBody>
        </p:sp>
      </p:grpSp>
      <p:grpSp>
        <p:nvGrpSpPr>
          <p:cNvPr id="17" name="Group 16"/>
          <p:cNvGrpSpPr/>
          <p:nvPr/>
        </p:nvGrpSpPr>
        <p:grpSpPr>
          <a:xfrm>
            <a:off x="2005451" y="683561"/>
            <a:ext cx="1297150" cy="1012493"/>
            <a:chOff x="2208931" y="933117"/>
            <a:chExt cx="1297150" cy="1012493"/>
          </a:xfrm>
        </p:grpSpPr>
        <p:pic>
          <p:nvPicPr>
            <p:cNvPr id="3089" name="Picture 17" descr="Image result for networked sensors">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37091" y="933117"/>
              <a:ext cx="1240830" cy="731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208931" y="1545500"/>
              <a:ext cx="1297150" cy="400110"/>
            </a:xfrm>
            <a:prstGeom prst="rect">
              <a:avLst/>
            </a:prstGeom>
            <a:noFill/>
          </p:spPr>
          <p:txBody>
            <a:bodyPr wrap="none" rtlCol="0">
              <a:spAutoFit/>
            </a:bodyPr>
            <a:lstStyle/>
            <a:p>
              <a:pPr algn="ctr" fontAlgn="auto">
                <a:spcBef>
                  <a:spcPts val="0"/>
                </a:spcBef>
                <a:spcAft>
                  <a:spcPts val="0"/>
                </a:spcAft>
              </a:pPr>
              <a:r>
                <a:rPr lang="en-US" sz="1000" dirty="0" smtClean="0">
                  <a:solidFill>
                    <a:srgbClr val="000000"/>
                  </a:solidFill>
                  <a:latin typeface="Arial"/>
                </a:rPr>
                <a:t>Networked </a:t>
              </a:r>
            </a:p>
            <a:p>
              <a:pPr algn="ctr" fontAlgn="auto">
                <a:spcBef>
                  <a:spcPts val="0"/>
                </a:spcBef>
                <a:spcAft>
                  <a:spcPts val="0"/>
                </a:spcAft>
              </a:pPr>
              <a:r>
                <a:rPr lang="en-US" sz="1000" dirty="0" smtClean="0">
                  <a:solidFill>
                    <a:srgbClr val="000000"/>
                  </a:solidFill>
                  <a:latin typeface="Arial"/>
                </a:rPr>
                <a:t>Sensors / Actuators</a:t>
              </a:r>
              <a:endParaRPr lang="en-US" sz="1000" dirty="0">
                <a:solidFill>
                  <a:srgbClr val="000000"/>
                </a:solidFill>
                <a:latin typeface="Arial"/>
              </a:endParaRPr>
            </a:p>
          </p:txBody>
        </p:sp>
      </p:grpSp>
      <p:grpSp>
        <p:nvGrpSpPr>
          <p:cNvPr id="15" name="Group 14"/>
          <p:cNvGrpSpPr/>
          <p:nvPr/>
        </p:nvGrpSpPr>
        <p:grpSpPr>
          <a:xfrm>
            <a:off x="5558602" y="683561"/>
            <a:ext cx="1356462" cy="895248"/>
            <a:chOff x="5796137" y="699579"/>
            <a:chExt cx="1356462" cy="895248"/>
          </a:xfrm>
        </p:grpSpPr>
        <p:pic>
          <p:nvPicPr>
            <p:cNvPr id="3090"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24128" y="699579"/>
              <a:ext cx="1300480"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5796137" y="1348606"/>
              <a:ext cx="1356462"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Telecommunications</a:t>
              </a:r>
              <a:endParaRPr lang="en-US" sz="1000" dirty="0">
                <a:solidFill>
                  <a:srgbClr val="000000"/>
                </a:solidFill>
                <a:latin typeface="Arial"/>
              </a:endParaRPr>
            </a:p>
          </p:txBody>
        </p:sp>
      </p:grpSp>
      <p:grpSp>
        <p:nvGrpSpPr>
          <p:cNvPr id="16" name="Group 15"/>
          <p:cNvGrpSpPr/>
          <p:nvPr/>
        </p:nvGrpSpPr>
        <p:grpSpPr>
          <a:xfrm>
            <a:off x="3897784" y="683561"/>
            <a:ext cx="1065635" cy="883786"/>
            <a:chOff x="4094735" y="846870"/>
            <a:chExt cx="1065635" cy="883786"/>
          </a:xfrm>
        </p:grpSpPr>
        <p:pic>
          <p:nvPicPr>
            <p:cNvPr id="3091" name="Picture 1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94735" y="846870"/>
              <a:ext cx="1065635" cy="731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4292220" y="1484435"/>
              <a:ext cx="681597" cy="246221"/>
            </a:xfrm>
            <a:prstGeom prst="rect">
              <a:avLst/>
            </a:prstGeom>
            <a:noFill/>
          </p:spPr>
          <p:txBody>
            <a:bodyPr wrap="none" rtlCol="0">
              <a:spAutoFit/>
            </a:bodyPr>
            <a:lstStyle/>
            <a:p>
              <a:pPr fontAlgn="auto">
                <a:spcBef>
                  <a:spcPts val="0"/>
                </a:spcBef>
                <a:spcAft>
                  <a:spcPts val="0"/>
                </a:spcAft>
              </a:pPr>
              <a:r>
                <a:rPr lang="en-US" sz="1000" dirty="0" smtClean="0">
                  <a:solidFill>
                    <a:srgbClr val="000000"/>
                  </a:solidFill>
                  <a:latin typeface="Arial"/>
                </a:rPr>
                <a:t>Robotics</a:t>
              </a:r>
              <a:endParaRPr lang="en-US" sz="1000" dirty="0">
                <a:solidFill>
                  <a:srgbClr val="000000"/>
                </a:solidFill>
                <a:latin typeface="Arial"/>
              </a:endParaRPr>
            </a:p>
          </p:txBody>
        </p:sp>
      </p:grpSp>
      <p:cxnSp>
        <p:nvCxnSpPr>
          <p:cNvPr id="21" name="Straight Connector 20"/>
          <p:cNvCxnSpPr/>
          <p:nvPr/>
        </p:nvCxnSpPr>
        <p:spPr>
          <a:xfrm flipH="1" flipV="1">
            <a:off x="1618543" y="2124829"/>
            <a:ext cx="2867415" cy="288777"/>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571977" y="1557812"/>
            <a:ext cx="2913981" cy="870726"/>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3434076" y="1652618"/>
            <a:ext cx="1051882" cy="760989"/>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485958" y="1578809"/>
            <a:ext cx="0" cy="834798"/>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485958" y="1652618"/>
            <a:ext cx="1158324" cy="760991"/>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485958" y="1578809"/>
            <a:ext cx="2848977" cy="849729"/>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485958" y="2124829"/>
            <a:ext cx="2848977" cy="288781"/>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485958" y="2428538"/>
            <a:ext cx="2848977" cy="638384"/>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485958" y="2413610"/>
            <a:ext cx="2848977" cy="1319772"/>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485958" y="2398682"/>
            <a:ext cx="1585921" cy="1324576"/>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485958" y="2383754"/>
            <a:ext cx="0" cy="1324576"/>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3085" idx="0"/>
          </p:cNvCxnSpPr>
          <p:nvPr/>
        </p:nvCxnSpPr>
        <p:spPr>
          <a:xfrm flipH="1">
            <a:off x="2899012" y="2368826"/>
            <a:ext cx="1606680" cy="1354356"/>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71977" y="2413606"/>
            <a:ext cx="2913981" cy="1382141"/>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3086" idx="6"/>
          </p:cNvCxnSpPr>
          <p:nvPr/>
        </p:nvCxnSpPr>
        <p:spPr>
          <a:xfrm flipH="1">
            <a:off x="1756610" y="2413610"/>
            <a:ext cx="2729349" cy="653312"/>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9">
            <a:extLst>
              <a:ext uri="{BEBA8EAE-BF5A-486C-A8C5-ECC9F3942E4B}">
                <a14:imgProps xmlns:a14="http://schemas.microsoft.com/office/drawing/2010/main">
                  <a14:imgLayer r:embed="rId20">
                    <a14:imgEffect>
                      <a14:backgroundRemoval t="0" b="100000" l="0" r="100000">
                        <a14:foregroundMark x1="16901" y1="31111" x2="68310" y2="57333"/>
                      </a14:backgroundRemoval>
                    </a14:imgEffect>
                  </a14:imgLayer>
                </a14:imgProps>
              </a:ext>
              <a:ext uri="{28A0092B-C50C-407E-A947-70E740481C1C}">
                <a14:useLocalDpi xmlns:a14="http://schemas.microsoft.com/office/drawing/2010/main" val="0"/>
              </a:ext>
            </a:extLst>
          </a:blip>
          <a:stretch>
            <a:fillRect/>
          </a:stretch>
        </p:blipFill>
        <p:spPr>
          <a:xfrm>
            <a:off x="3466148" y="1897222"/>
            <a:ext cx="2039620" cy="1615896"/>
          </a:xfrm>
          <a:prstGeom prst="rect">
            <a:avLst/>
          </a:prstGeom>
        </p:spPr>
      </p:pic>
    </p:spTree>
    <p:extLst>
      <p:ext uri="{BB962C8B-B14F-4D97-AF65-F5344CB8AC3E}">
        <p14:creationId xmlns:p14="http://schemas.microsoft.com/office/powerpoint/2010/main" val="2157747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15414" y="4105275"/>
            <a:ext cx="7472880" cy="458716"/>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sz="1600" b="1" dirty="0">
                <a:solidFill>
                  <a:srgbClr val="000000"/>
                </a:solidFill>
              </a:rPr>
              <a:t>Meets </a:t>
            </a:r>
            <a:r>
              <a:rPr lang="en-US" sz="1600" b="1" dirty="0" smtClean="0">
                <a:solidFill>
                  <a:srgbClr val="000000"/>
                </a:solidFill>
              </a:rPr>
              <a:t>ISO11898-2 &amp; ISO11898-5 Common-Mode Requirement</a:t>
            </a:r>
            <a:endParaRPr lang="en-US" sz="1600" b="1" dirty="0">
              <a:solidFill>
                <a:srgbClr val="000000"/>
              </a:solidFill>
            </a:endParaRPr>
          </a:p>
        </p:txBody>
      </p:sp>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98" y="2499136"/>
            <a:ext cx="4406877" cy="112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31798" y="3642382"/>
            <a:ext cx="4406877" cy="261610"/>
          </a:xfrm>
          <a:prstGeom prst="rect">
            <a:avLst/>
          </a:prstGeom>
          <a:solidFill>
            <a:schemeClr val="bg1"/>
          </a:solidFill>
        </p:spPr>
        <p:txBody>
          <a:bodyPr wrap="square" rtlCol="0">
            <a:spAutoFit/>
          </a:bodyPr>
          <a:lstStyle/>
          <a:p>
            <a:pPr algn="ctr" fontAlgn="auto">
              <a:spcBef>
                <a:spcPts val="0"/>
              </a:spcBef>
              <a:spcAft>
                <a:spcPts val="0"/>
              </a:spcAft>
            </a:pPr>
            <a:r>
              <a:rPr lang="en-US" sz="1100" b="1" dirty="0" smtClean="0">
                <a:solidFill>
                  <a:srgbClr val="FF0000"/>
                </a:solidFill>
                <a:latin typeface="Arial"/>
              </a:rPr>
              <a:t>Typical CAN bus levels for 5V &amp; 3.3V CAN transceivers</a:t>
            </a:r>
            <a:endParaRPr lang="en-US" sz="1100" b="1" dirty="0">
              <a:solidFill>
                <a:srgbClr val="FF0000"/>
              </a:solidFill>
              <a:latin typeface="Arial"/>
            </a:endParaRPr>
          </a:p>
        </p:txBody>
      </p:sp>
      <p:sp>
        <p:nvSpPr>
          <p:cNvPr id="9" name="TextBox 8"/>
          <p:cNvSpPr txBox="1"/>
          <p:nvPr/>
        </p:nvSpPr>
        <p:spPr>
          <a:xfrm>
            <a:off x="1050364" y="3243594"/>
            <a:ext cx="990600"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5V CAN</a:t>
            </a:r>
            <a:endParaRPr lang="en-US" sz="1000" b="1" dirty="0">
              <a:solidFill>
                <a:srgbClr val="000000"/>
              </a:solidFill>
              <a:latin typeface="Arial"/>
            </a:endParaRPr>
          </a:p>
        </p:txBody>
      </p:sp>
      <p:sp>
        <p:nvSpPr>
          <p:cNvPr id="11" name="TextBox 10"/>
          <p:cNvSpPr txBox="1"/>
          <p:nvPr/>
        </p:nvSpPr>
        <p:spPr>
          <a:xfrm>
            <a:off x="1803399" y="2022621"/>
            <a:ext cx="1318555" cy="507831"/>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auto">
              <a:spcBef>
                <a:spcPts val="0"/>
              </a:spcBef>
              <a:spcAft>
                <a:spcPts val="0"/>
              </a:spcAft>
            </a:pPr>
            <a:r>
              <a:rPr lang="en-US" sz="900" b="1" dirty="0" smtClean="0">
                <a:solidFill>
                  <a:srgbClr val="FFFFFF"/>
                </a:solidFill>
              </a:rPr>
              <a:t>Meets CAN dominant differential minimum of 1.5V</a:t>
            </a:r>
            <a:endParaRPr lang="en-US" sz="900" b="1" dirty="0">
              <a:solidFill>
                <a:srgbClr val="FFFFFF"/>
              </a:solidFill>
            </a:endParaRPr>
          </a:p>
        </p:txBody>
      </p:sp>
      <p:sp>
        <p:nvSpPr>
          <p:cNvPr id="21" name="TextBox 20"/>
          <p:cNvSpPr txBox="1"/>
          <p:nvPr/>
        </p:nvSpPr>
        <p:spPr>
          <a:xfrm>
            <a:off x="3305175" y="2014972"/>
            <a:ext cx="1587825" cy="507831"/>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fontAlgn="auto">
              <a:spcBef>
                <a:spcPts val="0"/>
              </a:spcBef>
              <a:spcAft>
                <a:spcPts val="0"/>
              </a:spcAft>
            </a:pPr>
            <a:r>
              <a:rPr lang="en-US" sz="900" b="1" dirty="0" smtClean="0">
                <a:solidFill>
                  <a:srgbClr val="FFFFFF"/>
                </a:solidFill>
              </a:rPr>
              <a:t>Meets CAN recessive differential requirement of  -120mV to +12mV</a:t>
            </a:r>
            <a:endParaRPr lang="en-US" sz="900" b="1" dirty="0">
              <a:solidFill>
                <a:srgbClr val="FFFFFF"/>
              </a:solidFill>
            </a:endParaRPr>
          </a:p>
        </p:txBody>
      </p:sp>
      <p:sp>
        <p:nvSpPr>
          <p:cNvPr id="29" name="TextBox 28"/>
          <p:cNvSpPr txBox="1"/>
          <p:nvPr/>
        </p:nvSpPr>
        <p:spPr>
          <a:xfrm>
            <a:off x="356708" y="2091871"/>
            <a:ext cx="1246665" cy="36933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auto">
              <a:spcBef>
                <a:spcPts val="0"/>
              </a:spcBef>
              <a:spcAft>
                <a:spcPts val="0"/>
              </a:spcAft>
            </a:pPr>
            <a:r>
              <a:rPr lang="en-US" sz="900" b="1" dirty="0" smtClean="0">
                <a:solidFill>
                  <a:srgbClr val="FFFFFF"/>
                </a:solidFill>
              </a:rPr>
              <a:t>Biased at similar voltage levels!</a:t>
            </a:r>
            <a:endParaRPr lang="en-US" sz="900" b="1" dirty="0">
              <a:solidFill>
                <a:srgbClr val="FFFFFF"/>
              </a:solidFill>
            </a:endParaRPr>
          </a:p>
        </p:txBody>
      </p:sp>
      <p:cxnSp>
        <p:nvCxnSpPr>
          <p:cNvPr id="32" name="Straight Arrow Connector 31"/>
          <p:cNvCxnSpPr>
            <a:stCxn id="29" idx="2"/>
          </p:cNvCxnSpPr>
          <p:nvPr/>
        </p:nvCxnSpPr>
        <p:spPr>
          <a:xfrm flipH="1">
            <a:off x="841287" y="2461203"/>
            <a:ext cx="138754" cy="491547"/>
          </a:xfrm>
          <a:prstGeom prst="straightConnector1">
            <a:avLst/>
          </a:prstGeom>
          <a:ln w="9525">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a:stCxn id="11" idx="2"/>
          </p:cNvCxnSpPr>
          <p:nvPr/>
        </p:nvCxnSpPr>
        <p:spPr>
          <a:xfrm>
            <a:off x="2462677" y="2530452"/>
            <a:ext cx="1013948" cy="286255"/>
          </a:xfrm>
          <a:prstGeom prst="straightConnector1">
            <a:avLst/>
          </a:prstGeom>
          <a:ln w="9525">
            <a:solidFill>
              <a:schemeClr val="accent6">
                <a:lumMod val="75000"/>
              </a:schemeClr>
            </a:solidFill>
            <a:tailEnd type="arrow"/>
          </a:ln>
        </p:spPr>
        <p:style>
          <a:lnRef idx="3">
            <a:schemeClr val="accent1"/>
          </a:lnRef>
          <a:fillRef idx="0">
            <a:schemeClr val="accent1"/>
          </a:fillRef>
          <a:effectRef idx="2">
            <a:schemeClr val="accent1"/>
          </a:effectRef>
          <a:fontRef idx="minor">
            <a:schemeClr val="tx1"/>
          </a:fontRef>
        </p:style>
      </p:cxnSp>
      <p:sp>
        <p:nvSpPr>
          <p:cNvPr id="50" name="Content Placeholder 49"/>
          <p:cNvSpPr>
            <a:spLocks noGrp="1"/>
          </p:cNvSpPr>
          <p:nvPr>
            <p:ph idx="1"/>
          </p:nvPr>
        </p:nvSpPr>
        <p:spPr>
          <a:xfrm>
            <a:off x="333527" y="786356"/>
            <a:ext cx="8658073" cy="1042446"/>
          </a:xfrm>
        </p:spPr>
        <p:txBody>
          <a:bodyPr/>
          <a:lstStyle/>
          <a:p>
            <a:r>
              <a:rPr lang="en-US" sz="2200" dirty="0"/>
              <a:t>3.3V CAN transceivers are </a:t>
            </a:r>
            <a:r>
              <a:rPr lang="en-US" sz="2200" dirty="0" smtClean="0"/>
              <a:t>fully </a:t>
            </a:r>
            <a:r>
              <a:rPr lang="en-US" sz="2200" b="1" i="1" dirty="0" smtClean="0"/>
              <a:t>interoperable</a:t>
            </a:r>
            <a:r>
              <a:rPr lang="en-US" sz="2200" dirty="0" smtClean="0"/>
              <a:t> </a:t>
            </a:r>
            <a:r>
              <a:rPr lang="en-US" sz="2200" dirty="0"/>
              <a:t>with 5V CAN </a:t>
            </a:r>
            <a:r>
              <a:rPr lang="en-US" sz="2200" dirty="0" smtClean="0"/>
              <a:t>transceivers</a:t>
            </a:r>
          </a:p>
          <a:p>
            <a:pPr lvl="1"/>
            <a:r>
              <a:rPr lang="en-US" b="1" i="1" u="sng" dirty="0" smtClean="0"/>
              <a:t>Same </a:t>
            </a:r>
            <a:r>
              <a:rPr lang="en-US" dirty="0" smtClean="0"/>
              <a:t>cable length, speed, or number of nodes as 5V CAN</a:t>
            </a:r>
          </a:p>
          <a:p>
            <a:pPr marL="633412" lvl="1" indent="-285750">
              <a:buFont typeface="Arial" panose="020B0604020202020204" pitchFamily="34" charset="0"/>
              <a:buChar char="•"/>
            </a:pPr>
            <a:endParaRPr lang="en-US" b="1" dirty="0"/>
          </a:p>
          <a:p>
            <a:pPr marL="0" indent="0">
              <a:buNone/>
            </a:pPr>
            <a:endParaRPr lang="en-US" dirty="0"/>
          </a:p>
        </p:txBody>
      </p:sp>
      <p:sp>
        <p:nvSpPr>
          <p:cNvPr id="54" name="TextBox 53"/>
          <p:cNvSpPr txBox="1"/>
          <p:nvPr/>
        </p:nvSpPr>
        <p:spPr>
          <a:xfrm>
            <a:off x="3241675" y="3243593"/>
            <a:ext cx="1143000"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3.3V CAN</a:t>
            </a:r>
            <a:endParaRPr lang="en-US" sz="1000" b="1" dirty="0">
              <a:solidFill>
                <a:srgbClr val="000000"/>
              </a:solidFill>
              <a:latin typeface="Arial"/>
            </a:endParaRPr>
          </a:p>
        </p:txBody>
      </p:sp>
      <p:sp>
        <p:nvSpPr>
          <p:cNvPr id="56" name="Title 49"/>
          <p:cNvSpPr>
            <a:spLocks noGrp="1"/>
          </p:cNvSpPr>
          <p:nvPr>
            <p:ph type="title"/>
          </p:nvPr>
        </p:nvSpPr>
        <p:spPr>
          <a:xfrm>
            <a:off x="231775" y="107159"/>
            <a:ext cx="8458200" cy="610791"/>
          </a:xfrm>
        </p:spPr>
        <p:txBody>
          <a:bodyPr/>
          <a:lstStyle/>
          <a:p>
            <a:r>
              <a:rPr lang="en-US" sz="2400" dirty="0"/>
              <a:t>3.3V &amp; 5V CAN </a:t>
            </a:r>
            <a:r>
              <a:rPr lang="en-US" sz="2400" dirty="0" smtClean="0"/>
              <a:t>Interoperability</a:t>
            </a:r>
            <a:endParaRPr lang="en-US" sz="2400" dirty="0"/>
          </a:p>
        </p:txBody>
      </p:sp>
      <p:cxnSp>
        <p:nvCxnSpPr>
          <p:cNvPr id="18" name="Straight Arrow Connector 17"/>
          <p:cNvCxnSpPr>
            <a:stCxn id="29" idx="2"/>
          </p:cNvCxnSpPr>
          <p:nvPr/>
        </p:nvCxnSpPr>
        <p:spPr>
          <a:xfrm>
            <a:off x="980041" y="2461203"/>
            <a:ext cx="1972709" cy="491547"/>
          </a:xfrm>
          <a:prstGeom prst="straightConnector1">
            <a:avLst/>
          </a:prstGeom>
          <a:ln w="9525">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a:stCxn id="21" idx="2"/>
          </p:cNvCxnSpPr>
          <p:nvPr/>
        </p:nvCxnSpPr>
        <p:spPr>
          <a:xfrm flipH="1">
            <a:off x="4012055" y="2522803"/>
            <a:ext cx="87033" cy="293904"/>
          </a:xfrm>
          <a:prstGeom prst="straightConnector1">
            <a:avLst/>
          </a:prstGeom>
          <a:ln w="9525">
            <a:solidFill>
              <a:schemeClr val="tx1"/>
            </a:solidFill>
            <a:tailEnd type="arrow"/>
          </a:ln>
        </p:spPr>
        <p:style>
          <a:lnRef idx="3">
            <a:schemeClr val="accent1"/>
          </a:lnRef>
          <a:fillRef idx="0">
            <a:schemeClr val="accent1"/>
          </a:fillRef>
          <a:effectRef idx="2">
            <a:schemeClr val="accent1"/>
          </a:effectRef>
          <a:fontRef idx="minor">
            <a:schemeClr val="tx1"/>
          </a:fontRef>
        </p:style>
      </p:cxn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225" y="1973879"/>
            <a:ext cx="3681966" cy="189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5247515" y="3544736"/>
            <a:ext cx="4037056" cy="430887"/>
          </a:xfrm>
          <a:prstGeom prst="rect">
            <a:avLst/>
          </a:prstGeom>
          <a:noFill/>
        </p:spPr>
        <p:txBody>
          <a:bodyPr wrap="square" rtlCol="0">
            <a:spAutoFit/>
          </a:bodyPr>
          <a:lstStyle/>
          <a:p>
            <a:pPr algn="ctr" fontAlgn="auto">
              <a:spcBef>
                <a:spcPts val="0"/>
              </a:spcBef>
              <a:spcAft>
                <a:spcPts val="0"/>
              </a:spcAft>
            </a:pPr>
            <a:r>
              <a:rPr lang="en-US" sz="1100" b="1" dirty="0" smtClean="0">
                <a:solidFill>
                  <a:srgbClr val="FF0000"/>
                </a:solidFill>
                <a:latin typeface="Arial"/>
              </a:rPr>
              <a:t>SN65HVD255 (TXD1/RXD1) and SN65HVD234 (TXD2/RXD2)</a:t>
            </a:r>
            <a:r>
              <a:rPr lang="en-US" sz="1100" b="1" dirty="0">
                <a:solidFill>
                  <a:srgbClr val="FF0000"/>
                </a:solidFill>
                <a:latin typeface="Arial"/>
              </a:rPr>
              <a:t> </a:t>
            </a:r>
            <a:r>
              <a:rPr lang="en-US" sz="1100" b="1" dirty="0" smtClean="0">
                <a:solidFill>
                  <a:srgbClr val="FF0000"/>
                </a:solidFill>
                <a:latin typeface="Arial"/>
              </a:rPr>
              <a:t>on </a:t>
            </a:r>
            <a:r>
              <a:rPr lang="en-US" sz="1100" b="1" i="1" u="sng" dirty="0" smtClean="0">
                <a:solidFill>
                  <a:srgbClr val="FF0000"/>
                </a:solidFill>
                <a:latin typeface="Arial"/>
              </a:rPr>
              <a:t>same</a:t>
            </a:r>
            <a:r>
              <a:rPr lang="en-US" sz="1100" b="1" dirty="0" smtClean="0">
                <a:solidFill>
                  <a:srgbClr val="FF0000"/>
                </a:solidFill>
                <a:latin typeface="Arial"/>
              </a:rPr>
              <a:t> bus</a:t>
            </a:r>
            <a:endParaRPr lang="en-US" sz="1100" b="1" i="1" u="sng" dirty="0" smtClean="0">
              <a:solidFill>
                <a:srgbClr val="FF0000"/>
              </a:solidFill>
              <a:latin typeface="Arial"/>
            </a:endParaRPr>
          </a:p>
        </p:txBody>
      </p:sp>
      <p:sp>
        <p:nvSpPr>
          <p:cNvPr id="3" name="Slide Number Placeholder 2"/>
          <p:cNvSpPr>
            <a:spLocks noGrp="1"/>
          </p:cNvSpPr>
          <p:nvPr>
            <p:ph type="sldNum" sz="quarter" idx="10"/>
          </p:nvPr>
        </p:nvSpPr>
        <p:spPr/>
        <p:txBody>
          <a:bodyPr/>
          <a:lstStyle/>
          <a:p>
            <a:fld id="{69720692-2594-4EFF-AF71-E9D01968A664}" type="slidenum">
              <a:rPr lang="en-US" smtClean="0">
                <a:solidFill>
                  <a:srgbClr val="000000">
                    <a:tint val="75000"/>
                  </a:srgbClr>
                </a:solidFill>
              </a:rPr>
              <a:pPr/>
              <a:t>40</a:t>
            </a:fld>
            <a:endParaRPr lang="en-US">
              <a:solidFill>
                <a:srgbClr val="000000">
                  <a:tint val="75000"/>
                </a:srgbClr>
              </a:solidFill>
            </a:endParaRPr>
          </a:p>
        </p:txBody>
      </p:sp>
    </p:spTree>
    <p:extLst>
      <p:ext uri="{BB962C8B-B14F-4D97-AF65-F5344CB8AC3E}">
        <p14:creationId xmlns:p14="http://schemas.microsoft.com/office/powerpoint/2010/main" val="363564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147167" y="4068753"/>
            <a:ext cx="4061259" cy="523220"/>
          </a:xfrm>
          <a:prstGeom prst="rect">
            <a:avLst/>
          </a:prstGeom>
          <a:noFill/>
          <a:ln>
            <a:noFill/>
          </a:ln>
        </p:spPr>
        <p:txBody>
          <a:bodyPr wrap="square" rtlCol="0">
            <a:spAutoFit/>
          </a:bodyPr>
          <a:lstStyle/>
          <a:p>
            <a:pPr algn="ctr" eaLnBrk="0" hangingPunct="0">
              <a:spcBef>
                <a:spcPts val="800"/>
              </a:spcBef>
            </a:pPr>
            <a:r>
              <a:rPr lang="en-US" sz="1400" b="1" kern="0" dirty="0" smtClean="0">
                <a:solidFill>
                  <a:srgbClr val="000000"/>
                </a:solidFill>
                <a:latin typeface="Arial"/>
              </a:rPr>
              <a:t>5V &amp; </a:t>
            </a:r>
            <a:r>
              <a:rPr lang="en-US" sz="1400" b="1" kern="0" dirty="0">
                <a:solidFill>
                  <a:srgbClr val="000000"/>
                </a:solidFill>
                <a:latin typeface="Arial"/>
              </a:rPr>
              <a:t>3.3V</a:t>
            </a:r>
            <a:r>
              <a:rPr lang="en-US" sz="1400" b="1" kern="0" dirty="0" smtClean="0">
                <a:solidFill>
                  <a:srgbClr val="000000"/>
                </a:solidFill>
                <a:latin typeface="Arial"/>
              </a:rPr>
              <a:t> </a:t>
            </a:r>
            <a:r>
              <a:rPr lang="en-US" sz="1400" b="1" kern="0" dirty="0">
                <a:solidFill>
                  <a:srgbClr val="000000"/>
                </a:solidFill>
                <a:latin typeface="Arial"/>
              </a:rPr>
              <a:t>CAN </a:t>
            </a:r>
            <a:r>
              <a:rPr lang="en-US" sz="1400" b="1" kern="0" dirty="0" smtClean="0">
                <a:solidFill>
                  <a:srgbClr val="000000"/>
                </a:solidFill>
                <a:latin typeface="Arial"/>
              </a:rPr>
              <a:t>Transceivers                                      Operating </a:t>
            </a:r>
            <a:r>
              <a:rPr lang="en-US" sz="1400" b="1" kern="0" dirty="0">
                <a:solidFill>
                  <a:srgbClr val="000000"/>
                </a:solidFill>
                <a:latin typeface="Arial"/>
              </a:rPr>
              <a:t>on </a:t>
            </a:r>
            <a:r>
              <a:rPr lang="en-US" sz="1400" b="1" kern="0" dirty="0" smtClean="0">
                <a:solidFill>
                  <a:srgbClr val="000000"/>
                </a:solidFill>
                <a:latin typeface="Arial"/>
              </a:rPr>
              <a:t>Two-Node Bus</a:t>
            </a:r>
            <a:endParaRPr lang="en-US" sz="1400" b="1" kern="0" dirty="0">
              <a:solidFill>
                <a:srgbClr val="000000"/>
              </a:solidFill>
              <a:latin typeface="Arial"/>
            </a:endParaRPr>
          </a:p>
        </p:txBody>
      </p:sp>
      <p:grpSp>
        <p:nvGrpSpPr>
          <p:cNvPr id="5" name="Group 4"/>
          <p:cNvGrpSpPr/>
          <p:nvPr/>
        </p:nvGrpSpPr>
        <p:grpSpPr>
          <a:xfrm>
            <a:off x="249937" y="2416302"/>
            <a:ext cx="3855720" cy="1652451"/>
            <a:chOff x="5140707" y="5492108"/>
            <a:chExt cx="3855720" cy="1652451"/>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707" y="5492108"/>
              <a:ext cx="3855720" cy="165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40781" y="5946902"/>
              <a:ext cx="821956" cy="200055"/>
            </a:xfrm>
            <a:prstGeom prst="rect">
              <a:avLst/>
            </a:prstGeom>
            <a:solidFill>
              <a:schemeClr val="bg1"/>
            </a:solidFill>
          </p:spPr>
          <p:txBody>
            <a:bodyPr wrap="square" rtlCol="0">
              <a:spAutoFit/>
            </a:bodyPr>
            <a:lstStyle/>
            <a:p>
              <a:pPr algn="ctr" fontAlgn="auto">
                <a:spcBef>
                  <a:spcPts val="0"/>
                </a:spcBef>
                <a:spcAft>
                  <a:spcPts val="0"/>
                </a:spcAft>
              </a:pPr>
              <a:r>
                <a:rPr lang="en-US" sz="700" b="1" dirty="0" smtClean="0">
                  <a:solidFill>
                    <a:srgbClr val="FF0000"/>
                  </a:solidFill>
                  <a:latin typeface="Arial"/>
                </a:rPr>
                <a:t>SN65HVD255</a:t>
              </a:r>
              <a:endParaRPr lang="en-US" sz="800" b="1" dirty="0">
                <a:solidFill>
                  <a:srgbClr val="FF0000"/>
                </a:solidFill>
                <a:latin typeface="Arial"/>
              </a:endParaRPr>
            </a:p>
          </p:txBody>
        </p:sp>
        <p:sp>
          <p:nvSpPr>
            <p:cNvPr id="21" name="TextBox 20"/>
            <p:cNvSpPr txBox="1"/>
            <p:nvPr/>
          </p:nvSpPr>
          <p:spPr>
            <a:xfrm>
              <a:off x="7441525" y="5946902"/>
              <a:ext cx="749784" cy="200055"/>
            </a:xfrm>
            <a:prstGeom prst="rect">
              <a:avLst/>
            </a:prstGeom>
            <a:solidFill>
              <a:schemeClr val="bg1"/>
            </a:solidFill>
          </p:spPr>
          <p:txBody>
            <a:bodyPr wrap="square" rtlCol="0">
              <a:spAutoFit/>
            </a:bodyPr>
            <a:lstStyle/>
            <a:p>
              <a:pPr fontAlgn="auto">
                <a:spcBef>
                  <a:spcPts val="0"/>
                </a:spcBef>
                <a:spcAft>
                  <a:spcPts val="0"/>
                </a:spcAft>
              </a:pPr>
              <a:r>
                <a:rPr lang="en-US" sz="700" b="1" dirty="0" smtClean="0">
                  <a:solidFill>
                    <a:srgbClr val="00B050"/>
                  </a:solidFill>
                  <a:latin typeface="Arial"/>
                </a:rPr>
                <a:t>SN65HVD234</a:t>
              </a:r>
              <a:endParaRPr lang="en-US" sz="800" b="1" dirty="0">
                <a:solidFill>
                  <a:srgbClr val="00B050"/>
                </a:solidFill>
                <a:latin typeface="Arial"/>
              </a:endParaRPr>
            </a:p>
          </p:txBody>
        </p:sp>
      </p:grpSp>
      <p:sp>
        <p:nvSpPr>
          <p:cNvPr id="66" name="Title 49"/>
          <p:cNvSpPr>
            <a:spLocks noGrp="1"/>
          </p:cNvSpPr>
          <p:nvPr>
            <p:ph type="title"/>
          </p:nvPr>
        </p:nvSpPr>
        <p:spPr>
          <a:xfrm>
            <a:off x="231775" y="107159"/>
            <a:ext cx="8458200" cy="610791"/>
          </a:xfrm>
        </p:spPr>
        <p:txBody>
          <a:bodyPr/>
          <a:lstStyle/>
          <a:p>
            <a:r>
              <a:rPr lang="en-US" sz="2400" dirty="0"/>
              <a:t>3.3V </a:t>
            </a:r>
            <a:r>
              <a:rPr lang="en-US" sz="2400" dirty="0" smtClean="0"/>
              <a:t>CAN reduces power consumption</a:t>
            </a:r>
            <a:endParaRPr lang="en-US" sz="2400" dirty="0"/>
          </a:p>
        </p:txBody>
      </p:sp>
      <p:sp>
        <p:nvSpPr>
          <p:cNvPr id="25" name="TextBox 24"/>
          <p:cNvSpPr txBox="1"/>
          <p:nvPr/>
        </p:nvSpPr>
        <p:spPr>
          <a:xfrm>
            <a:off x="451666" y="803275"/>
            <a:ext cx="8425634" cy="1327095"/>
          </a:xfrm>
          <a:prstGeom prst="rect">
            <a:avLst/>
          </a:prstGeom>
          <a:noFill/>
        </p:spPr>
        <p:txBody>
          <a:bodyPr wrap="square" rtlCol="0">
            <a:spAutoFit/>
          </a:bodyPr>
          <a:lstStyle/>
          <a:p>
            <a:pPr marL="285750" indent="-285750" fontAlgn="auto">
              <a:lnSpc>
                <a:spcPct val="114000"/>
              </a:lnSpc>
              <a:spcBef>
                <a:spcPts val="600"/>
              </a:spcBef>
              <a:spcAft>
                <a:spcPts val="0"/>
              </a:spcAft>
              <a:buFont typeface="Arial" panose="020B0604020202020204" pitchFamily="34" charset="0"/>
              <a:buChar char="•"/>
            </a:pPr>
            <a:r>
              <a:rPr lang="en-US" sz="2200" dirty="0" smtClean="0">
                <a:solidFill>
                  <a:srgbClr val="000000"/>
                </a:solidFill>
                <a:latin typeface="Arial"/>
              </a:rPr>
              <a:t>Reduce transceiver power by </a:t>
            </a:r>
            <a:r>
              <a:rPr lang="en-US" sz="2200" b="1" dirty="0" smtClean="0">
                <a:solidFill>
                  <a:srgbClr val="000000"/>
                </a:solidFill>
                <a:latin typeface="Arial"/>
              </a:rPr>
              <a:t>&gt;33% </a:t>
            </a:r>
            <a:r>
              <a:rPr lang="en-US" sz="2200" dirty="0" smtClean="0">
                <a:solidFill>
                  <a:srgbClr val="000000"/>
                </a:solidFill>
                <a:latin typeface="Arial"/>
              </a:rPr>
              <a:t>when compared to 5V CAN solutions</a:t>
            </a:r>
          </a:p>
          <a:p>
            <a:pPr marL="285750" indent="-285750" fontAlgn="auto">
              <a:lnSpc>
                <a:spcPct val="114000"/>
              </a:lnSpc>
              <a:spcBef>
                <a:spcPts val="600"/>
              </a:spcBef>
              <a:spcAft>
                <a:spcPts val="0"/>
              </a:spcAft>
              <a:buFont typeface="Arial" panose="020B0604020202020204" pitchFamily="34" charset="0"/>
              <a:buChar char="•"/>
            </a:pPr>
            <a:r>
              <a:rPr lang="en-US" sz="2200" dirty="0" smtClean="0">
                <a:solidFill>
                  <a:srgbClr val="000000"/>
                </a:solidFill>
                <a:latin typeface="Arial"/>
              </a:rPr>
              <a:t>Lower voltage and lower current, in most cases</a:t>
            </a:r>
          </a:p>
        </p:txBody>
      </p:sp>
      <p:sp>
        <p:nvSpPr>
          <p:cNvPr id="18" name="Rounded Rectangle 17"/>
          <p:cNvSpPr/>
          <p:nvPr/>
        </p:nvSpPr>
        <p:spPr>
          <a:xfrm>
            <a:off x="4746956" y="4022871"/>
            <a:ext cx="3914444" cy="597937"/>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fontAlgn="auto">
              <a:spcBef>
                <a:spcPts val="0"/>
              </a:spcBef>
              <a:spcAft>
                <a:spcPts val="0"/>
              </a:spcAft>
            </a:pPr>
            <a:r>
              <a:rPr lang="en-US" sz="1400" b="1" dirty="0">
                <a:solidFill>
                  <a:srgbClr val="000000"/>
                </a:solidFill>
              </a:rPr>
              <a:t>3.3V CAN solution results in </a:t>
            </a:r>
            <a:endParaRPr lang="en-US" sz="1400" b="1" dirty="0" smtClean="0">
              <a:solidFill>
                <a:srgbClr val="000000"/>
              </a:solidFill>
            </a:endParaRPr>
          </a:p>
          <a:p>
            <a:pPr algn="ctr" fontAlgn="auto">
              <a:spcBef>
                <a:spcPts val="0"/>
              </a:spcBef>
              <a:spcAft>
                <a:spcPts val="0"/>
              </a:spcAft>
            </a:pPr>
            <a:r>
              <a:rPr lang="en-US" sz="1400" b="1" i="1" u="sng" dirty="0" smtClean="0">
                <a:solidFill>
                  <a:srgbClr val="000000"/>
                </a:solidFill>
              </a:rPr>
              <a:t>more </a:t>
            </a:r>
            <a:r>
              <a:rPr lang="en-US" sz="1400" b="1" i="1" u="sng" dirty="0">
                <a:solidFill>
                  <a:srgbClr val="000000"/>
                </a:solidFill>
              </a:rPr>
              <a:t>efficient</a:t>
            </a:r>
            <a:r>
              <a:rPr lang="en-US" sz="1400" b="1" i="1" dirty="0">
                <a:solidFill>
                  <a:srgbClr val="000000"/>
                </a:solidFill>
              </a:rPr>
              <a:t> </a:t>
            </a:r>
            <a:r>
              <a:rPr lang="en-US" sz="1400" b="1" dirty="0">
                <a:solidFill>
                  <a:srgbClr val="000000"/>
                </a:solidFill>
              </a:rPr>
              <a:t>power consumption!</a:t>
            </a:r>
            <a:endParaRPr lang="en-US" sz="1400" b="1" i="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872292"/>
              </p:ext>
            </p:extLst>
          </p:nvPr>
        </p:nvGraphicFramePr>
        <p:xfrm>
          <a:off x="4454906" y="2356543"/>
          <a:ext cx="4448136" cy="1568768"/>
        </p:xfrm>
        <a:graphic>
          <a:graphicData uri="http://schemas.openxmlformats.org/drawingml/2006/table">
            <a:tbl>
              <a:tblPr firstRow="1" firstCol="1" bandRow="1">
                <a:tableStyleId>{5C22544A-7EE6-4342-B048-85BDC9FD1C3A}</a:tableStyleId>
              </a:tblPr>
              <a:tblGrid>
                <a:gridCol w="1112034"/>
                <a:gridCol w="1112034"/>
                <a:gridCol w="1112034"/>
                <a:gridCol w="1112034"/>
              </a:tblGrid>
              <a:tr h="327184">
                <a:tc gridSpan="2">
                  <a:txBody>
                    <a:bodyPr/>
                    <a:lstStyle/>
                    <a:p>
                      <a:pPr algn="ctr"/>
                      <a:r>
                        <a:rPr lang="en-US" sz="1400" dirty="0" smtClean="0"/>
                        <a:t>Feature</a:t>
                      </a:r>
                      <a:endParaRPr lang="en-US" sz="1400" dirty="0"/>
                    </a:p>
                  </a:txBody>
                  <a:tcPr/>
                </a:tc>
                <a:tc hMerge="1">
                  <a:txBody>
                    <a:bodyPr/>
                    <a:lstStyle/>
                    <a:p>
                      <a:endParaRPr lang="en-US" dirty="0"/>
                    </a:p>
                  </a:txBody>
                  <a:tcPr/>
                </a:tc>
                <a:tc>
                  <a:txBody>
                    <a:bodyPr/>
                    <a:lstStyle/>
                    <a:p>
                      <a:pPr algn="ctr"/>
                      <a:r>
                        <a:rPr lang="en-US" sz="1400" dirty="0" smtClean="0"/>
                        <a:t>HVD255</a:t>
                      </a:r>
                      <a:endParaRPr lang="en-US" sz="1400" dirty="0"/>
                    </a:p>
                  </a:txBody>
                  <a:tcPr/>
                </a:tc>
                <a:tc>
                  <a:txBody>
                    <a:bodyPr/>
                    <a:lstStyle/>
                    <a:p>
                      <a:pPr algn="ctr"/>
                      <a:r>
                        <a:rPr lang="en-US" sz="1400" dirty="0" smtClean="0"/>
                        <a:t>HVD234</a:t>
                      </a:r>
                      <a:endParaRPr lang="en-US" sz="1400" dirty="0"/>
                    </a:p>
                  </a:txBody>
                  <a:tcPr/>
                </a:tc>
              </a:tr>
              <a:tr h="327184">
                <a:tc gridSpan="2">
                  <a:txBody>
                    <a:bodyPr/>
                    <a:lstStyle/>
                    <a:p>
                      <a:pPr algn="ctr"/>
                      <a:r>
                        <a:rPr lang="en-US" sz="1400" dirty="0" smtClean="0"/>
                        <a:t>Supply</a:t>
                      </a:r>
                      <a:r>
                        <a:rPr lang="en-US" sz="1400" baseline="0" dirty="0" smtClean="0"/>
                        <a:t> Voltage (V)</a:t>
                      </a:r>
                      <a:endParaRPr lang="en-US" sz="1400" dirty="0"/>
                    </a:p>
                  </a:txBody>
                  <a:tcPr/>
                </a:tc>
                <a:tc hMerge="1">
                  <a:txBody>
                    <a:bodyPr/>
                    <a:lstStyle/>
                    <a:p>
                      <a:endParaRPr lang="en-US" dirty="0"/>
                    </a:p>
                  </a:txBody>
                  <a:tcPr/>
                </a:tc>
                <a:tc>
                  <a:txBody>
                    <a:bodyPr/>
                    <a:lstStyle/>
                    <a:p>
                      <a:pPr algn="ctr"/>
                      <a:r>
                        <a:rPr lang="en-US" sz="1200" dirty="0" smtClean="0"/>
                        <a:t>5</a:t>
                      </a:r>
                      <a:endParaRPr lang="en-US" sz="1200" dirty="0"/>
                    </a:p>
                  </a:txBody>
                  <a:tcPr anchor="ctr"/>
                </a:tc>
                <a:tc>
                  <a:txBody>
                    <a:bodyPr/>
                    <a:lstStyle/>
                    <a:p>
                      <a:pPr algn="ctr"/>
                      <a:r>
                        <a:rPr lang="en-US" sz="1200" dirty="0" smtClean="0"/>
                        <a:t>3.3</a:t>
                      </a:r>
                      <a:endParaRPr lang="en-US" sz="1200" dirty="0"/>
                    </a:p>
                  </a:txBody>
                  <a:tcPr anchor="ctr"/>
                </a:tc>
              </a:tr>
              <a:tr h="327184">
                <a:tc rowSpan="2">
                  <a:txBody>
                    <a:bodyPr/>
                    <a:lstStyle/>
                    <a:p>
                      <a:pPr algn="ctr"/>
                      <a:r>
                        <a:rPr lang="en-US" sz="1400" dirty="0" smtClean="0"/>
                        <a:t>Opposite</a:t>
                      </a:r>
                    </a:p>
                    <a:p>
                      <a:pPr algn="ctr"/>
                      <a:r>
                        <a:rPr lang="en-US" sz="1400" dirty="0" smtClean="0"/>
                        <a:t>States</a:t>
                      </a:r>
                      <a:endParaRPr lang="en-US" sz="1400" dirty="0"/>
                    </a:p>
                  </a:txBody>
                  <a:tcPr anchor="ctr"/>
                </a:tc>
                <a:tc>
                  <a:txBody>
                    <a:bodyPr/>
                    <a:lstStyle/>
                    <a:p>
                      <a:r>
                        <a:rPr lang="en-US" sz="1200" dirty="0" smtClean="0"/>
                        <a:t>Recessive I</a:t>
                      </a:r>
                      <a:r>
                        <a:rPr lang="en-US" sz="1200" baseline="-1000" dirty="0" smtClean="0"/>
                        <a:t>CC</a:t>
                      </a:r>
                      <a:r>
                        <a:rPr lang="en-US" sz="1200" dirty="0" smtClean="0"/>
                        <a:t> (mA)</a:t>
                      </a:r>
                      <a:endParaRPr lang="en-US" sz="1200" dirty="0"/>
                    </a:p>
                  </a:txBody>
                  <a:tcPr>
                    <a:solidFill>
                      <a:schemeClr val="tx2">
                        <a:lumMod val="40000"/>
                        <a:lumOff val="60000"/>
                      </a:schemeClr>
                    </a:solidFill>
                  </a:tcPr>
                </a:tc>
                <a:tc>
                  <a:txBody>
                    <a:bodyPr/>
                    <a:lstStyle/>
                    <a:p>
                      <a:pPr algn="ctr"/>
                      <a:r>
                        <a:rPr lang="en-US" sz="1200" dirty="0" smtClean="0"/>
                        <a:t>18.6</a:t>
                      </a:r>
                      <a:endParaRPr lang="en-US" sz="1200" dirty="0"/>
                    </a:p>
                  </a:txBody>
                  <a:tcPr anchor="ctr"/>
                </a:tc>
                <a:tc>
                  <a:txBody>
                    <a:bodyPr/>
                    <a:lstStyle/>
                    <a:p>
                      <a:pPr algn="ctr"/>
                      <a:r>
                        <a:rPr lang="en-US" sz="1200" dirty="0" smtClean="0"/>
                        <a:t>7.2</a:t>
                      </a:r>
                      <a:endParaRPr lang="en-US" sz="1200" dirty="0"/>
                    </a:p>
                  </a:txBody>
                  <a:tcPr anchor="ctr"/>
                </a:tc>
              </a:tr>
              <a:tr h="327184">
                <a:tc vMerge="1">
                  <a:txBody>
                    <a:bodyPr/>
                    <a:lstStyle/>
                    <a:p>
                      <a:endParaRPr lang="en-US" dirty="0"/>
                    </a:p>
                  </a:txBody>
                  <a:tcPr/>
                </a:tc>
                <a:tc>
                  <a:txBody>
                    <a:bodyPr/>
                    <a:lstStyle/>
                    <a:p>
                      <a:r>
                        <a:rPr lang="en-US" sz="1200" dirty="0" smtClean="0"/>
                        <a:t>Dominant I</a:t>
                      </a:r>
                      <a:r>
                        <a:rPr lang="en-US" sz="1200" baseline="-1000" dirty="0" smtClean="0"/>
                        <a:t>CC</a:t>
                      </a:r>
                      <a:r>
                        <a:rPr lang="en-US" sz="1200" dirty="0" smtClean="0"/>
                        <a:t> (mA)</a:t>
                      </a:r>
                      <a:endParaRPr lang="en-US" sz="1200" dirty="0"/>
                    </a:p>
                  </a:txBody>
                  <a:tcPr>
                    <a:solidFill>
                      <a:schemeClr val="tx2">
                        <a:lumMod val="40000"/>
                        <a:lumOff val="60000"/>
                      </a:schemeClr>
                    </a:solidFill>
                  </a:tcPr>
                </a:tc>
                <a:tc>
                  <a:txBody>
                    <a:bodyPr/>
                    <a:lstStyle/>
                    <a:p>
                      <a:pPr algn="ctr"/>
                      <a:r>
                        <a:rPr lang="en-US" sz="1200" dirty="0" smtClean="0"/>
                        <a:t>61.8</a:t>
                      </a:r>
                      <a:endParaRPr lang="en-US" sz="1200" dirty="0"/>
                    </a:p>
                  </a:txBody>
                  <a:tcPr anchor="ctr"/>
                </a:tc>
                <a:tc>
                  <a:txBody>
                    <a:bodyPr/>
                    <a:lstStyle/>
                    <a:p>
                      <a:pPr algn="ctr"/>
                      <a:r>
                        <a:rPr lang="en-US" sz="1200" dirty="0" smtClean="0"/>
                        <a:t>38.6</a:t>
                      </a:r>
                      <a:endParaRPr lang="en-US" sz="1200" dirty="0"/>
                    </a:p>
                  </a:txBody>
                  <a:tcPr anchor="ctr"/>
                </a:tc>
              </a:tr>
            </a:tbl>
          </a:graphicData>
        </a:graphic>
      </p:graphicFrame>
      <p:sp>
        <p:nvSpPr>
          <p:cNvPr id="3" name="Slide Number Placeholder 2"/>
          <p:cNvSpPr>
            <a:spLocks noGrp="1"/>
          </p:cNvSpPr>
          <p:nvPr>
            <p:ph type="sldNum" sz="quarter" idx="10"/>
          </p:nvPr>
        </p:nvSpPr>
        <p:spPr/>
        <p:txBody>
          <a:bodyPr/>
          <a:lstStyle/>
          <a:p>
            <a:fld id="{69720692-2594-4EFF-AF71-E9D01968A664}" type="slidenum">
              <a:rPr lang="en-US" smtClean="0">
                <a:solidFill>
                  <a:srgbClr val="000000">
                    <a:tint val="75000"/>
                  </a:srgbClr>
                </a:solidFill>
              </a:rPr>
              <a:pPr/>
              <a:t>41</a:t>
            </a:fld>
            <a:endParaRPr lang="en-US">
              <a:solidFill>
                <a:srgbClr val="000000">
                  <a:tint val="75000"/>
                </a:srgbClr>
              </a:solidFill>
            </a:endParaRPr>
          </a:p>
        </p:txBody>
      </p:sp>
    </p:spTree>
    <p:extLst>
      <p:ext uri="{BB962C8B-B14F-4D97-AF65-F5344CB8AC3E}">
        <p14:creationId xmlns:p14="http://schemas.microsoft.com/office/powerpoint/2010/main" val="14303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76200"/>
            <a:ext cx="8458200" cy="610791"/>
          </a:xfrm>
        </p:spPr>
        <p:txBody>
          <a:bodyPr/>
          <a:lstStyle/>
          <a:p>
            <a:r>
              <a:rPr lang="en-US" sz="2400" dirty="0" smtClean="0"/>
              <a:t>References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702191756"/>
              </p:ext>
            </p:extLst>
          </p:nvPr>
        </p:nvGraphicFramePr>
        <p:xfrm>
          <a:off x="584201" y="659924"/>
          <a:ext cx="7975598" cy="3666771"/>
        </p:xfrm>
        <a:graphic>
          <a:graphicData uri="http://schemas.openxmlformats.org/drawingml/2006/table">
            <a:tbl>
              <a:tblPr firstRow="1" bandRow="1">
                <a:tableStyleId>{0E3FDE45-AF77-4B5C-9715-49D594BDF05E}</a:tableStyleId>
              </a:tblPr>
              <a:tblGrid>
                <a:gridCol w="3987799"/>
                <a:gridCol w="3987799"/>
              </a:tblGrid>
              <a:tr h="342203">
                <a:tc>
                  <a:txBody>
                    <a:bodyPr/>
                    <a:lstStyle/>
                    <a:p>
                      <a:pPr algn="ctr"/>
                      <a:r>
                        <a:rPr lang="en-US" sz="1800" dirty="0" smtClean="0"/>
                        <a:t>Type</a:t>
                      </a:r>
                      <a:endParaRPr lang="en-US" sz="1800" dirty="0"/>
                    </a:p>
                  </a:txBody>
                  <a:tcPr/>
                </a:tc>
                <a:tc>
                  <a:txBody>
                    <a:bodyPr/>
                    <a:lstStyle/>
                    <a:p>
                      <a:pPr algn="ctr"/>
                      <a:r>
                        <a:rPr lang="en-US" sz="1800" dirty="0" smtClean="0"/>
                        <a:t>Title /</a:t>
                      </a:r>
                      <a:r>
                        <a:rPr lang="en-US" sz="1800" baseline="0" dirty="0" smtClean="0"/>
                        <a:t> Link</a:t>
                      </a:r>
                      <a:endParaRPr lang="en-US" sz="1800" dirty="0"/>
                    </a:p>
                  </a:txBody>
                  <a:tcPr/>
                </a:tc>
              </a:tr>
              <a:tr h="529700">
                <a:tc>
                  <a:txBody>
                    <a:bodyPr/>
                    <a:lstStyle/>
                    <a:p>
                      <a:pPr algn="l"/>
                      <a:r>
                        <a:rPr lang="en-US" sz="1400" dirty="0" smtClean="0"/>
                        <a:t>Analog  Wire Blog</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Put  ABHI</a:t>
                      </a:r>
                      <a:r>
                        <a:rPr lang="en-US" sz="1400" baseline="0" dirty="0" smtClean="0"/>
                        <a:t> blog link  here</a:t>
                      </a:r>
                      <a:endParaRPr lang="en-US" sz="1400" dirty="0" smtClean="0"/>
                    </a:p>
                  </a:txBody>
                  <a:tcPr/>
                </a:tc>
              </a:tr>
              <a:tr h="529700">
                <a:tc>
                  <a:txBody>
                    <a:bodyPr/>
                    <a:lstStyle/>
                    <a:p>
                      <a:pPr algn="l"/>
                      <a:r>
                        <a:rPr lang="en-US" sz="1400" dirty="0" smtClean="0"/>
                        <a:t>Application note</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3"/>
                        </a:rPr>
                        <a:t>Overview of 3.3V CAN Transceivers</a:t>
                      </a:r>
                      <a:r>
                        <a:rPr lang="en-US" sz="1400" dirty="0" smtClean="0"/>
                        <a:t> </a:t>
                      </a:r>
                    </a:p>
                  </a:txBody>
                  <a:tcPr/>
                </a:tc>
              </a:tr>
              <a:tr h="529700">
                <a:tc>
                  <a:txBody>
                    <a:bodyPr/>
                    <a:lstStyle/>
                    <a:p>
                      <a:pPr algn="l"/>
                      <a:r>
                        <a:rPr lang="en-US" sz="1400" dirty="0" smtClean="0"/>
                        <a:t>Application note</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Introduction to the Controller Area Network (CAN)</a:t>
                      </a:r>
                      <a:endParaRPr lang="en-US" sz="1400" dirty="0" smtClean="0"/>
                    </a:p>
                  </a:txBody>
                  <a:tcPr/>
                </a:tc>
              </a:tr>
              <a:tr h="484788">
                <a:tc>
                  <a:txBody>
                    <a:bodyPr/>
                    <a:lstStyle/>
                    <a:p>
                      <a:pPr algn="l"/>
                      <a:r>
                        <a:rPr lang="en-US" sz="1400" dirty="0" smtClean="0"/>
                        <a:t>Datasheet</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5"/>
                        </a:rPr>
                        <a:t>TCAN33x 3.3-V CAN </a:t>
                      </a:r>
                      <a:r>
                        <a:rPr lang="en-US" sz="1400" dirty="0" err="1" smtClean="0">
                          <a:hlinkClick r:id="rId5"/>
                        </a:rPr>
                        <a:t>Trancsceivers</a:t>
                      </a:r>
                      <a:r>
                        <a:rPr lang="en-US" sz="1400" dirty="0" smtClean="0">
                          <a:hlinkClick r:id="rId5"/>
                        </a:rPr>
                        <a:t> with CAN FD</a:t>
                      </a:r>
                      <a:endParaRPr lang="en-US" sz="1400" dirty="0"/>
                    </a:p>
                  </a:txBody>
                  <a:tcPr/>
                </a:tc>
              </a:tr>
              <a:tr h="370791">
                <a:tc>
                  <a:txBody>
                    <a:bodyPr/>
                    <a:lstStyle/>
                    <a:p>
                      <a:pPr algn="l"/>
                      <a:r>
                        <a:rPr lang="en-US" sz="1400" dirty="0" smtClean="0"/>
                        <a:t>Reference Design</a:t>
                      </a:r>
                      <a:endParaRPr lang="en-US" sz="1400" dirty="0"/>
                    </a:p>
                  </a:txBody>
                  <a:tcPr anchor="ctr"/>
                </a:tc>
                <a:tc>
                  <a:txBody>
                    <a:bodyPr/>
                    <a:lstStyle/>
                    <a:p>
                      <a:r>
                        <a:rPr lang="en-US" sz="1400" dirty="0" smtClean="0">
                          <a:hlinkClick r:id="rId6"/>
                        </a:rPr>
                        <a:t>Non-Isolated Bi-Directional converter</a:t>
                      </a:r>
                      <a:r>
                        <a:rPr lang="en-US" sz="1400" dirty="0" smtClean="0"/>
                        <a:t> </a:t>
                      </a:r>
                      <a:endParaRPr lang="en-US" sz="1400" dirty="0"/>
                    </a:p>
                  </a:txBody>
                  <a:tcPr/>
                </a:tc>
              </a:tr>
              <a:tr h="484788">
                <a:tc>
                  <a:txBody>
                    <a:bodyPr/>
                    <a:lstStyle/>
                    <a:p>
                      <a:pPr algn="l"/>
                      <a:r>
                        <a:rPr lang="en-US" sz="1400" dirty="0" smtClean="0"/>
                        <a:t>Planet Analog Blog</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7"/>
                        </a:rPr>
                        <a:t>Industrial Market Transitions to 3.3V CAN Transceivers</a:t>
                      </a:r>
                      <a:endParaRPr lang="en-US" sz="1400" dirty="0" smtClean="0"/>
                    </a:p>
                  </a:txBody>
                  <a:tcPr/>
                </a:tc>
              </a:tr>
              <a:tr h="285169">
                <a:tc>
                  <a:txBody>
                    <a:bodyPr/>
                    <a:lstStyle/>
                    <a:p>
                      <a:pPr algn="l"/>
                      <a:r>
                        <a:rPr lang="en-US" sz="1400" dirty="0" smtClean="0"/>
                        <a:t>Training</a:t>
                      </a:r>
                      <a:endParaRPr lang="en-US" sz="1400" dirty="0"/>
                    </a:p>
                  </a:txBody>
                  <a:tcPr anchor="ctr"/>
                </a:tc>
                <a:tc>
                  <a:txBody>
                    <a:bodyPr/>
                    <a:lstStyle/>
                    <a:p>
                      <a:r>
                        <a:rPr lang="en-US" sz="1400" dirty="0" smtClean="0">
                          <a:hlinkClick r:id="rId8"/>
                        </a:rPr>
                        <a:t>Additional resources</a:t>
                      </a:r>
                      <a:endParaRPr lang="en-US" sz="1400" dirty="0" smtClean="0"/>
                    </a:p>
                  </a:txBody>
                  <a:tcPr/>
                </a:tc>
              </a:tr>
            </a:tbl>
          </a:graphicData>
        </a:graphic>
      </p:graphicFrame>
      <p:sp>
        <p:nvSpPr>
          <p:cNvPr id="6" name="TextBox 5"/>
          <p:cNvSpPr txBox="1"/>
          <p:nvPr/>
        </p:nvSpPr>
        <p:spPr>
          <a:xfrm>
            <a:off x="0" y="4352291"/>
            <a:ext cx="9144000" cy="369332"/>
          </a:xfrm>
          <a:prstGeom prst="rect">
            <a:avLst/>
          </a:prstGeom>
          <a:noFill/>
        </p:spPr>
        <p:txBody>
          <a:bodyPr wrap="square" rtlCol="0">
            <a:spAutoFit/>
          </a:bodyPr>
          <a:lstStyle/>
          <a:p>
            <a:pPr algn="ctr" fontAlgn="auto">
              <a:spcBef>
                <a:spcPts val="0"/>
              </a:spcBef>
              <a:spcAft>
                <a:spcPts val="0"/>
              </a:spcAft>
            </a:pPr>
            <a:r>
              <a:rPr lang="en-US" dirty="0" smtClean="0">
                <a:solidFill>
                  <a:srgbClr val="000000"/>
                </a:solidFill>
                <a:latin typeface="Arial"/>
                <a:hlinkClick r:id="rId9"/>
              </a:rPr>
              <a:t>www.ti.com/can</a:t>
            </a:r>
            <a:endParaRPr lang="en-US" dirty="0">
              <a:solidFill>
                <a:srgbClr val="000000"/>
              </a:solidFill>
              <a:latin typeface="Arial"/>
            </a:endParaRPr>
          </a:p>
        </p:txBody>
      </p:sp>
      <p:sp>
        <p:nvSpPr>
          <p:cNvPr id="3" name="Slide Number Placeholder 2"/>
          <p:cNvSpPr>
            <a:spLocks noGrp="1"/>
          </p:cNvSpPr>
          <p:nvPr>
            <p:ph type="sldNum" sz="quarter" idx="10"/>
          </p:nvPr>
        </p:nvSpPr>
        <p:spPr/>
        <p:txBody>
          <a:bodyPr/>
          <a:lstStyle/>
          <a:p>
            <a:fld id="{69720692-2594-4EFF-AF71-E9D01968A664}" type="slidenum">
              <a:rPr lang="en-US" smtClean="0">
                <a:solidFill>
                  <a:srgbClr val="000000">
                    <a:tint val="75000"/>
                  </a:srgbClr>
                </a:solidFill>
              </a:rPr>
              <a:pPr/>
              <a:t>42</a:t>
            </a:fld>
            <a:endParaRPr lang="en-US">
              <a:solidFill>
                <a:srgbClr val="000000">
                  <a:tint val="75000"/>
                </a:srgbClr>
              </a:solidFill>
            </a:endParaRPr>
          </a:p>
        </p:txBody>
      </p:sp>
    </p:spTree>
    <p:extLst>
      <p:ext uri="{BB962C8B-B14F-4D97-AF65-F5344CB8AC3E}">
        <p14:creationId xmlns:p14="http://schemas.microsoft.com/office/powerpoint/2010/main" val="2562312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CAN Flexible Data Rate (FD)</a:t>
            </a:r>
            <a:endParaRPr lang="en-US" dirty="0"/>
          </a:p>
        </p:txBody>
      </p:sp>
    </p:spTree>
    <p:extLst>
      <p:ext uri="{BB962C8B-B14F-4D97-AF65-F5344CB8AC3E}">
        <p14:creationId xmlns:p14="http://schemas.microsoft.com/office/powerpoint/2010/main" val="3745732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is CAN FD?</a:t>
            </a:r>
            <a:endParaRPr lang="en-US" sz="2400" dirty="0"/>
          </a:p>
        </p:txBody>
      </p:sp>
      <p:sp>
        <p:nvSpPr>
          <p:cNvPr id="3" name="Content Placeholder 2"/>
          <p:cNvSpPr>
            <a:spLocks noGrp="1"/>
          </p:cNvSpPr>
          <p:nvPr>
            <p:ph idx="1"/>
          </p:nvPr>
        </p:nvSpPr>
        <p:spPr/>
        <p:txBody>
          <a:bodyPr>
            <a:normAutofit/>
          </a:bodyPr>
          <a:lstStyle/>
          <a:p>
            <a:r>
              <a:rPr lang="en-US" sz="1600" dirty="0" smtClean="0"/>
              <a:t>CAN with Flexible Data Rate (CAN FD) is a proposed enhancement to the CAN protocol (ISO11898-1).</a:t>
            </a:r>
          </a:p>
          <a:p>
            <a:r>
              <a:rPr lang="en-US" sz="1600" dirty="0" smtClean="0"/>
              <a:t>Proposal from Bosch, outlined in Specification 1.0.</a:t>
            </a:r>
          </a:p>
          <a:p>
            <a:r>
              <a:rPr lang="en-US" sz="1600" dirty="0" smtClean="0"/>
              <a:t>Has impact to the physical layer (transceivers) as data rates for the protocol are specified up to 20Mbps, which is 20x higher than the current CAN standard and transceivers. </a:t>
            </a:r>
          </a:p>
          <a:p>
            <a:r>
              <a:rPr lang="en-US" sz="1600" dirty="0" smtClean="0"/>
              <a:t>Two key differences between CAN and CAN FD Protocol:</a:t>
            </a:r>
          </a:p>
          <a:p>
            <a:pPr lvl="1"/>
            <a:r>
              <a:rPr lang="en-US" sz="1400" dirty="0" smtClean="0"/>
              <a:t>Data Rate (Bit Time):  CAN FD frames have the option to have separate data rates (bit times) for the arbitration portions and the data portions.  Arbitration portions match CAN, however data has the option to jump to a second (higher) data rate.</a:t>
            </a:r>
          </a:p>
          <a:p>
            <a:pPr lvl="1"/>
            <a:r>
              <a:rPr lang="en-US" sz="1400" dirty="0" smtClean="0"/>
              <a:t>Data Field Length:  CAN FD frames allow for data fields up to 64 bytes, 8x the 8 bytes allowed in CAN. </a:t>
            </a:r>
            <a:endParaRPr lang="en-US" sz="1400" dirty="0"/>
          </a:p>
        </p:txBody>
      </p:sp>
    </p:spTree>
    <p:extLst>
      <p:ext uri="{BB962C8B-B14F-4D97-AF65-F5344CB8AC3E}">
        <p14:creationId xmlns:p14="http://schemas.microsoft.com/office/powerpoint/2010/main" val="3393961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3960" y="42682"/>
            <a:ext cx="8458200" cy="610791"/>
          </a:xfrm>
        </p:spPr>
        <p:txBody>
          <a:bodyPr/>
          <a:lstStyle/>
          <a:p>
            <a:pPr eaLnBrk="1" hangingPunct="1"/>
            <a:r>
              <a:rPr lang="en-US" sz="2400" dirty="0" smtClean="0"/>
              <a:t>CAN with Flexible Data-Rate (“CAN FD”)</a:t>
            </a:r>
          </a:p>
        </p:txBody>
      </p:sp>
      <p:sp>
        <p:nvSpPr>
          <p:cNvPr id="25604" name="Rectangle 4"/>
          <p:cNvSpPr>
            <a:spLocks noChangeArrowheads="1"/>
          </p:cNvSpPr>
          <p:nvPr/>
        </p:nvSpPr>
        <p:spPr bwMode="auto">
          <a:xfrm>
            <a:off x="147450" y="689189"/>
            <a:ext cx="8812213" cy="1577761"/>
          </a:xfrm>
          <a:prstGeom prst="rect">
            <a:avLst/>
          </a:prstGeom>
          <a:noFill/>
          <a:ln w="9525" algn="ctr">
            <a:noFill/>
            <a:miter lim="800000"/>
            <a:headEnd/>
            <a:tailEnd/>
          </a:ln>
        </p:spPr>
        <p:txBody>
          <a:bodyPr>
            <a:normAutofit fontScale="92500" lnSpcReduction="10000"/>
          </a:bodyPr>
          <a:lstStyle/>
          <a:p>
            <a:pPr marL="171450" indent="-171450" fontAlgn="auto">
              <a:spcBef>
                <a:spcPts val="0"/>
              </a:spcBef>
              <a:spcAft>
                <a:spcPct val="35000"/>
              </a:spcAft>
              <a:buFontTx/>
              <a:buChar char="•"/>
            </a:pPr>
            <a:r>
              <a:rPr lang="en-US" sz="1400" dirty="0" smtClean="0">
                <a:solidFill>
                  <a:srgbClr val="000000"/>
                </a:solidFill>
                <a:latin typeface="Arial"/>
              </a:rPr>
              <a:t>Submitted to ISO for working group consideration to become  an addition to 11898-1 as of October 2012</a:t>
            </a:r>
          </a:p>
          <a:p>
            <a:pPr marL="171450" indent="-171450" fontAlgn="auto">
              <a:spcBef>
                <a:spcPts val="0"/>
              </a:spcBef>
              <a:spcAft>
                <a:spcPct val="35000"/>
              </a:spcAft>
              <a:buFontTx/>
              <a:buChar char="•"/>
            </a:pPr>
            <a:r>
              <a:rPr lang="en-US" sz="1400" dirty="0" smtClean="0">
                <a:solidFill>
                  <a:srgbClr val="000000"/>
                </a:solidFill>
                <a:latin typeface="Arial"/>
              </a:rPr>
              <a:t>Provides several updates to the CAN protocol and enhances the capability of CAN based communication:</a:t>
            </a:r>
          </a:p>
          <a:p>
            <a:pPr marL="628650" lvl="1" indent="-171450" fontAlgn="auto">
              <a:spcBef>
                <a:spcPts val="0"/>
              </a:spcBef>
              <a:spcAft>
                <a:spcPct val="35000"/>
              </a:spcAft>
              <a:buFontTx/>
              <a:buChar char="•"/>
            </a:pPr>
            <a:r>
              <a:rPr lang="en-US" sz="1400" dirty="0" smtClean="0">
                <a:solidFill>
                  <a:srgbClr val="000000"/>
                </a:solidFill>
                <a:latin typeface="Arial"/>
              </a:rPr>
              <a:t>Bit rates in excess of 1mbps specified</a:t>
            </a:r>
          </a:p>
          <a:p>
            <a:pPr marL="628650" lvl="1" indent="-171450" fontAlgn="auto">
              <a:spcBef>
                <a:spcPts val="0"/>
              </a:spcBef>
              <a:spcAft>
                <a:spcPct val="35000"/>
              </a:spcAft>
              <a:buFontTx/>
              <a:buChar char="•"/>
            </a:pPr>
            <a:r>
              <a:rPr lang="en-US" sz="1400" dirty="0" smtClean="0">
                <a:solidFill>
                  <a:srgbClr val="000000"/>
                </a:solidFill>
                <a:latin typeface="Arial"/>
              </a:rPr>
              <a:t>Data byte field expanded to support up to 64 bytes </a:t>
            </a:r>
            <a:r>
              <a:rPr lang="en-US" sz="1400" dirty="0" err="1" smtClean="0">
                <a:solidFill>
                  <a:srgbClr val="000000"/>
                </a:solidFill>
                <a:latin typeface="Arial"/>
              </a:rPr>
              <a:t>vs</a:t>
            </a:r>
            <a:r>
              <a:rPr lang="en-US" sz="1400" dirty="0" smtClean="0">
                <a:solidFill>
                  <a:srgbClr val="000000"/>
                </a:solidFill>
                <a:latin typeface="Arial"/>
              </a:rPr>
              <a:t> CAN’s 8 bytes, CRC updated to cover this expanded data byte field</a:t>
            </a:r>
          </a:p>
          <a:p>
            <a:pPr marL="628650" lvl="1" indent="-171450" fontAlgn="auto">
              <a:spcBef>
                <a:spcPts val="0"/>
              </a:spcBef>
              <a:spcAft>
                <a:spcPct val="35000"/>
              </a:spcAft>
              <a:buFontTx/>
              <a:buChar char="•"/>
            </a:pPr>
            <a:r>
              <a:rPr lang="en-US" sz="1400" dirty="0" smtClean="0">
                <a:solidFill>
                  <a:srgbClr val="000000"/>
                </a:solidFill>
                <a:latin typeface="Arial"/>
              </a:rPr>
              <a:t>Arbitration and ACK phases unchanged, run at standard CAN bit rates</a:t>
            </a:r>
            <a:endParaRPr lang="en-US" sz="1400" dirty="0" smtClean="0">
              <a:solidFill>
                <a:srgbClr val="000000"/>
              </a:solidFill>
              <a:latin typeface="Arial"/>
              <a:cs typeface="Arial" pitchFamily="34" charset="0"/>
            </a:endParaRPr>
          </a:p>
          <a:p>
            <a:pPr marL="1490663" lvl="3" indent="-119063" fontAlgn="auto">
              <a:spcBef>
                <a:spcPts val="0"/>
              </a:spcBef>
              <a:spcAft>
                <a:spcPct val="35000"/>
              </a:spcAft>
              <a:buFontTx/>
              <a:buChar char="•"/>
            </a:pPr>
            <a:endParaRPr lang="en-US" sz="1200" dirty="0" smtClean="0">
              <a:solidFill>
                <a:srgbClr val="000000"/>
              </a:solidFill>
              <a:latin typeface="Arial"/>
              <a:cs typeface="Arial" pitchFamily="34" charset="0"/>
            </a:endParaRPr>
          </a:p>
          <a:p>
            <a:pPr marL="1490663" lvl="3" indent="-119063" fontAlgn="auto">
              <a:spcBef>
                <a:spcPts val="0"/>
              </a:spcBef>
              <a:spcAft>
                <a:spcPct val="35000"/>
              </a:spcAft>
              <a:buFontTx/>
              <a:buChar char="•"/>
            </a:pPr>
            <a:endParaRPr lang="en-US" sz="1200" dirty="0" smtClean="0">
              <a:solidFill>
                <a:srgbClr val="000000"/>
              </a:solidFill>
              <a:latin typeface="Arial"/>
              <a:cs typeface="Arial" pitchFamily="34" charset="0"/>
            </a:endParaRPr>
          </a:p>
        </p:txBody>
      </p:sp>
      <p:pic>
        <p:nvPicPr>
          <p:cNvPr id="94210" name="Picture 2"/>
          <p:cNvPicPr>
            <a:picLocks noChangeAspect="1" noChangeArrowheads="1"/>
          </p:cNvPicPr>
          <p:nvPr/>
        </p:nvPicPr>
        <p:blipFill>
          <a:blip r:embed="rId3" cstate="print"/>
          <a:srcRect/>
          <a:stretch>
            <a:fillRect/>
          </a:stretch>
        </p:blipFill>
        <p:spPr bwMode="auto">
          <a:xfrm>
            <a:off x="1836420" y="2371824"/>
            <a:ext cx="4673232" cy="2104926"/>
          </a:xfrm>
          <a:prstGeom prst="rect">
            <a:avLst/>
          </a:prstGeom>
          <a:noFill/>
          <a:ln w="9525">
            <a:noFill/>
            <a:miter lim="800000"/>
            <a:headEnd/>
            <a:tailEnd/>
          </a:ln>
        </p:spPr>
      </p:pic>
      <p:sp>
        <p:nvSpPr>
          <p:cNvPr id="6" name="TextBox 5"/>
          <p:cNvSpPr txBox="1"/>
          <p:nvPr/>
        </p:nvSpPr>
        <p:spPr>
          <a:xfrm>
            <a:off x="6703403" y="3815567"/>
            <a:ext cx="1774558" cy="600164"/>
          </a:xfrm>
          <a:prstGeom prst="rect">
            <a:avLst/>
          </a:prstGeom>
          <a:noFill/>
        </p:spPr>
        <p:txBody>
          <a:bodyPr wrap="square" rtlCol="0">
            <a:spAutoFit/>
          </a:bodyPr>
          <a:lstStyle/>
          <a:p>
            <a:pPr fontAlgn="auto">
              <a:spcBef>
                <a:spcPts val="0"/>
              </a:spcBef>
              <a:spcAft>
                <a:spcPts val="0"/>
              </a:spcAft>
            </a:pPr>
            <a:r>
              <a:rPr lang="en-US" sz="1100" dirty="0" smtClean="0">
                <a:solidFill>
                  <a:srgbClr val="000000"/>
                </a:solidFill>
                <a:latin typeface="Arial"/>
              </a:rPr>
              <a:t>Source:  Bosch, White Paper, Version 1.1, “CAN with Flexible Data-Rate”  </a:t>
            </a:r>
            <a:endParaRPr lang="en-US" sz="1100" dirty="0">
              <a:solidFill>
                <a:srgbClr val="000000"/>
              </a:solidFill>
              <a:latin typeface="Arial"/>
            </a:endParaRPr>
          </a:p>
        </p:txBody>
      </p:sp>
    </p:spTree>
    <p:extLst>
      <p:ext uri="{BB962C8B-B14F-4D97-AF65-F5344CB8AC3E}">
        <p14:creationId xmlns:p14="http://schemas.microsoft.com/office/powerpoint/2010/main" val="2480052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Why do we need CAN FD?</a:t>
            </a:r>
            <a:endParaRPr lang="en-US" sz="2400" dirty="0"/>
          </a:p>
        </p:txBody>
      </p:sp>
      <p:sp>
        <p:nvSpPr>
          <p:cNvPr id="3" name="Content Placeholder 2"/>
          <p:cNvSpPr>
            <a:spLocks noGrp="1"/>
          </p:cNvSpPr>
          <p:nvPr>
            <p:ph idx="1"/>
          </p:nvPr>
        </p:nvSpPr>
        <p:spPr>
          <a:xfrm>
            <a:off x="333376" y="704294"/>
            <a:ext cx="8467725" cy="3709449"/>
          </a:xfrm>
        </p:spPr>
        <p:txBody>
          <a:bodyPr>
            <a:normAutofit fontScale="85000" lnSpcReduction="10000"/>
          </a:bodyPr>
          <a:lstStyle/>
          <a:p>
            <a:r>
              <a:rPr lang="en-US" dirty="0" smtClean="0"/>
              <a:t>Increased usable bandwidth</a:t>
            </a:r>
          </a:p>
          <a:p>
            <a:pPr lvl="1"/>
            <a:r>
              <a:rPr lang="en-US" dirty="0" smtClean="0"/>
              <a:t>CAN served the automotive and industrial markets well for 2 decades, however in certain applications bandwidth is running out.  The option to increase data rate in the same network is very helpful.</a:t>
            </a:r>
          </a:p>
          <a:p>
            <a:pPr lvl="1"/>
            <a:r>
              <a:rPr lang="en-US" dirty="0" smtClean="0"/>
              <a:t> The 8 byte limitation in CAN frames is constraining for certain applications and adds overhead of multiple messages to get the necessary data across the network.</a:t>
            </a:r>
          </a:p>
          <a:p>
            <a:r>
              <a:rPr lang="en-US" dirty="0" smtClean="0"/>
              <a:t>Lower Cost and Complexity</a:t>
            </a:r>
          </a:p>
          <a:p>
            <a:pPr lvl="1"/>
            <a:r>
              <a:rPr lang="en-US" dirty="0" smtClean="0"/>
              <a:t>CAN is a low cost, robust network system</a:t>
            </a:r>
          </a:p>
          <a:p>
            <a:pPr lvl="1"/>
            <a:r>
              <a:rPr lang="en-US" dirty="0" smtClean="0"/>
              <a:t>CAN FD adds low incremental cost to gain bandwidth</a:t>
            </a:r>
          </a:p>
          <a:p>
            <a:pPr lvl="1"/>
            <a:r>
              <a:rPr lang="en-US" dirty="0" smtClean="0"/>
              <a:t>CAN FD adds low incremental complexity to the network </a:t>
            </a:r>
            <a:r>
              <a:rPr lang="en-US" dirty="0" err="1" smtClean="0"/>
              <a:t>vs</a:t>
            </a:r>
            <a:r>
              <a:rPr lang="en-US" dirty="0" smtClean="0"/>
              <a:t> major changes such as </a:t>
            </a:r>
            <a:r>
              <a:rPr lang="en-US" dirty="0" err="1" smtClean="0"/>
              <a:t>FlexRay</a:t>
            </a:r>
            <a:r>
              <a:rPr lang="en-US" dirty="0" smtClean="0"/>
              <a:t> or Ethernet.</a:t>
            </a:r>
          </a:p>
          <a:p>
            <a:r>
              <a:rPr lang="en-US" dirty="0" smtClean="0"/>
              <a:t>Fast Flash Programming</a:t>
            </a:r>
          </a:p>
          <a:p>
            <a:pPr lvl="1"/>
            <a:r>
              <a:rPr lang="en-US" dirty="0" smtClean="0"/>
              <a:t>CAN FD will open the pipe for end of line flash programming of modules and ECUs cutting manufacturing cost.  </a:t>
            </a:r>
            <a:endParaRPr lang="en-US" dirty="0"/>
          </a:p>
        </p:txBody>
      </p:sp>
    </p:spTree>
    <p:extLst>
      <p:ext uri="{BB962C8B-B14F-4D97-AF65-F5344CB8AC3E}">
        <p14:creationId xmlns:p14="http://schemas.microsoft.com/office/powerpoint/2010/main" val="41765827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Components are Impacted by FD?</a:t>
            </a:r>
            <a:endParaRPr lang="en-US" sz="2400" dirty="0"/>
          </a:p>
        </p:txBody>
      </p:sp>
      <p:sp>
        <p:nvSpPr>
          <p:cNvPr id="3" name="Content Placeholder 2"/>
          <p:cNvSpPr>
            <a:spLocks noGrp="1"/>
          </p:cNvSpPr>
          <p:nvPr>
            <p:ph idx="1"/>
          </p:nvPr>
        </p:nvSpPr>
        <p:spPr>
          <a:xfrm>
            <a:off x="326147" y="798074"/>
            <a:ext cx="8467725" cy="3709449"/>
          </a:xfrm>
        </p:spPr>
        <p:txBody>
          <a:bodyPr>
            <a:normAutofit/>
          </a:bodyPr>
          <a:lstStyle/>
          <a:p>
            <a:r>
              <a:rPr lang="en-US" sz="1200" dirty="0" smtClean="0"/>
              <a:t>CAN Controller (</a:t>
            </a:r>
            <a:r>
              <a:rPr lang="en-US" sz="1200" dirty="0" err="1" smtClean="0"/>
              <a:t>uP</a:t>
            </a:r>
            <a:r>
              <a:rPr lang="en-US" sz="1200" dirty="0" smtClean="0"/>
              <a:t>):  </a:t>
            </a:r>
          </a:p>
          <a:p>
            <a:pPr lvl="1"/>
            <a:r>
              <a:rPr lang="en-US" sz="1000" dirty="0" smtClean="0"/>
              <a:t>Hardware changes may be limited to the CAN controller in the </a:t>
            </a:r>
            <a:r>
              <a:rPr lang="en-US" sz="1000" dirty="0" err="1" smtClean="0"/>
              <a:t>uP</a:t>
            </a:r>
            <a:r>
              <a:rPr lang="en-US" sz="1000" dirty="0" smtClean="0"/>
              <a:t> assuming a data rate above 1Mbps is never used</a:t>
            </a:r>
          </a:p>
          <a:p>
            <a:pPr lvl="1"/>
            <a:r>
              <a:rPr lang="en-US" sz="1000" dirty="0" smtClean="0"/>
              <a:t>CAN controller in the </a:t>
            </a:r>
            <a:r>
              <a:rPr lang="en-US" sz="1000" dirty="0" err="1" smtClean="0"/>
              <a:t>uP</a:t>
            </a:r>
            <a:r>
              <a:rPr lang="en-US" sz="1000" dirty="0" smtClean="0"/>
              <a:t> or protocol engine must be updated to the new CAN FD standard.  </a:t>
            </a:r>
          </a:p>
          <a:p>
            <a:pPr lvl="1"/>
            <a:r>
              <a:rPr lang="en-US" sz="1000" dirty="0" smtClean="0"/>
              <a:t>Will be backward compatible to CAN, however original CAN controllers are not “forward” compatible to CAN FD.</a:t>
            </a:r>
          </a:p>
          <a:p>
            <a:pPr lvl="1"/>
            <a:r>
              <a:rPr lang="en-US" sz="1000" dirty="0" smtClean="0"/>
              <a:t>Highlights of changes in CAN controller</a:t>
            </a:r>
          </a:p>
          <a:p>
            <a:pPr lvl="2"/>
            <a:r>
              <a:rPr lang="en-US" sz="1000" dirty="0" smtClean="0"/>
              <a:t>Arbitration Field:  determine and understand new use of reserved bits from CAN, new bit rate switch bit (2</a:t>
            </a:r>
            <a:r>
              <a:rPr lang="en-US" sz="1000" baseline="30000" dirty="0" smtClean="0"/>
              <a:t>nd</a:t>
            </a:r>
            <a:r>
              <a:rPr lang="en-US" sz="1000" dirty="0" smtClean="0"/>
              <a:t> data rate) and longer DLC for up to 64 byte data fields.</a:t>
            </a:r>
          </a:p>
          <a:p>
            <a:pPr lvl="2"/>
            <a:r>
              <a:rPr lang="en-US" sz="1000" dirty="0" smtClean="0"/>
              <a:t>Mailboxes must support up to 64 byte data fields</a:t>
            </a:r>
          </a:p>
          <a:p>
            <a:pPr lvl="2"/>
            <a:r>
              <a:rPr lang="en-US" sz="1000" dirty="0" smtClean="0"/>
              <a:t>CRC (Cyclical Redundancy Check) polynomials are updated for CAN FD.</a:t>
            </a:r>
          </a:p>
          <a:p>
            <a:r>
              <a:rPr lang="en-US" sz="1200" dirty="0" smtClean="0"/>
              <a:t>Physical Layer (PHY or Transceiver):</a:t>
            </a:r>
          </a:p>
          <a:p>
            <a:pPr lvl="1"/>
            <a:r>
              <a:rPr lang="en-US" sz="1000" dirty="0" smtClean="0"/>
              <a:t>Original CAN transceivers, cabling, connectors, protection circuitry meeting the CAN requirements for 1Mbps may all be used for CAN FD at up to 1Mbps.   Just like CAN, CAN FD will scale down in data rates based on long cabling and high node count or loading. </a:t>
            </a:r>
          </a:p>
          <a:p>
            <a:pPr lvl="1"/>
            <a:r>
              <a:rPr lang="en-US" sz="1000" dirty="0" smtClean="0"/>
              <a:t>&gt;1Mpbs CAN FD data rates may require changes </a:t>
            </a:r>
          </a:p>
          <a:p>
            <a:pPr lvl="2"/>
            <a:r>
              <a:rPr lang="en-US" sz="1000" dirty="0" smtClean="0"/>
              <a:t>Transceivers will require new and additional electrical timing requirements to guarantee proper operation above 1Mbps.  2Mbps bit timing and electrical specifications for transceivers are in working groups and draft status now.  </a:t>
            </a:r>
          </a:p>
          <a:p>
            <a:pPr lvl="2"/>
            <a:r>
              <a:rPr lang="en-US" sz="1000" dirty="0" smtClean="0"/>
              <a:t> Cabling, connectors, protection circuitry:  may require improvements to support higher data rates.  Transmission line properties and parasitic impedance becomes much more critical at higher data rates.  CAN in Automation has a working group for System Recommendations for CAN FD.</a:t>
            </a:r>
            <a:endParaRPr lang="en-US" sz="1000" dirty="0"/>
          </a:p>
        </p:txBody>
      </p:sp>
    </p:spTree>
    <p:extLst>
      <p:ext uri="{BB962C8B-B14F-4D97-AF65-F5344CB8AC3E}">
        <p14:creationId xmlns:p14="http://schemas.microsoft.com/office/powerpoint/2010/main" val="3244046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More Information on CAN FD</a:t>
            </a:r>
            <a:endParaRPr lang="en-US" sz="2400" dirty="0"/>
          </a:p>
        </p:txBody>
      </p:sp>
      <p:sp>
        <p:nvSpPr>
          <p:cNvPr id="3" name="Content Placeholder 2"/>
          <p:cNvSpPr>
            <a:spLocks noGrp="1"/>
          </p:cNvSpPr>
          <p:nvPr>
            <p:ph idx="1"/>
          </p:nvPr>
        </p:nvSpPr>
        <p:spPr>
          <a:xfrm>
            <a:off x="349007" y="828554"/>
            <a:ext cx="8467725" cy="3709449"/>
          </a:xfrm>
        </p:spPr>
        <p:txBody>
          <a:bodyPr/>
          <a:lstStyle/>
          <a:p>
            <a:pPr lvl="0"/>
            <a:r>
              <a:rPr lang="en-US" sz="1400" dirty="0" smtClean="0"/>
              <a:t>Bosch CAN FD 1.0 Spec:  </a:t>
            </a:r>
            <a:r>
              <a:rPr lang="en-US" sz="1400" dirty="0" smtClean="0">
                <a:hlinkClick r:id="rId3"/>
              </a:rPr>
              <a:t>http://www.bosch-semiconductors.de/media/pdf_1/canliteratur/can_fd_spec.pdf</a:t>
            </a:r>
            <a:endParaRPr lang="en-US" sz="1400" dirty="0" smtClean="0"/>
          </a:p>
          <a:p>
            <a:pPr lvl="0"/>
            <a:endParaRPr lang="en-US" sz="1400" dirty="0" smtClean="0"/>
          </a:p>
          <a:p>
            <a:pPr lvl="0"/>
            <a:r>
              <a:rPr lang="en-US" sz="1400" dirty="0" smtClean="0"/>
              <a:t>Bosch 13</a:t>
            </a:r>
            <a:r>
              <a:rPr lang="en-US" sz="1400" baseline="30000" dirty="0" smtClean="0"/>
              <a:t>th</a:t>
            </a:r>
            <a:r>
              <a:rPr lang="en-US" sz="1400" dirty="0" smtClean="0"/>
              <a:t> International CAN Conference (</a:t>
            </a:r>
            <a:r>
              <a:rPr lang="en-US" sz="1400" dirty="0" err="1" smtClean="0"/>
              <a:t>iCC</a:t>
            </a:r>
            <a:r>
              <a:rPr lang="en-US" sz="1400" dirty="0" smtClean="0"/>
              <a:t>) 2012 Paper on CAN FD: </a:t>
            </a:r>
            <a:r>
              <a:rPr lang="en-US" sz="1400" dirty="0" smtClean="0">
                <a:hlinkClick r:id="rId4"/>
              </a:rPr>
              <a:t>http://www.bosch-semiconductors.de/media/pdf_1/canliteratur/icc13_paper_Hartwich.pdf</a:t>
            </a:r>
            <a:endParaRPr lang="en-US" sz="1400" dirty="0" smtClean="0"/>
          </a:p>
          <a:p>
            <a:pPr lvl="0"/>
            <a:endParaRPr lang="en-US" sz="1400" dirty="0" smtClean="0"/>
          </a:p>
          <a:p>
            <a:pPr lvl="0"/>
            <a:r>
              <a:rPr lang="en-US" sz="1400" dirty="0" smtClean="0"/>
              <a:t>TI Analog Wire:  The need for speed - Turbo Charged CAN:  </a:t>
            </a:r>
            <a:r>
              <a:rPr lang="en-US" sz="1400" dirty="0" smtClean="0">
                <a:hlinkClick r:id="rId5"/>
              </a:rPr>
              <a:t>http://e2e.ti.com/blogs_/b/analogwire/archive/2013/07/30/the-need-for-speed-turbo-charged-can.aspx</a:t>
            </a:r>
            <a:endParaRPr lang="en-US" sz="1400" dirty="0" smtClean="0"/>
          </a:p>
          <a:p>
            <a:pPr lvl="0"/>
            <a:endParaRPr lang="en-US" sz="1400" dirty="0" smtClean="0"/>
          </a:p>
          <a:p>
            <a:pPr lvl="0"/>
            <a:r>
              <a:rPr lang="en-US" sz="1400" dirty="0" smtClean="0"/>
              <a:t>TI 14</a:t>
            </a:r>
            <a:r>
              <a:rPr lang="en-US" sz="1400" baseline="30000" dirty="0" smtClean="0"/>
              <a:t>th</a:t>
            </a:r>
            <a:r>
              <a:rPr lang="en-US" sz="1400" dirty="0" smtClean="0"/>
              <a:t> International CAN Conference (</a:t>
            </a:r>
            <a:r>
              <a:rPr lang="en-US" sz="1400" dirty="0" err="1" smtClean="0"/>
              <a:t>iCC</a:t>
            </a:r>
            <a:r>
              <a:rPr lang="en-US" sz="1400" dirty="0" smtClean="0"/>
              <a:t>) 2013 Paper on “</a:t>
            </a:r>
            <a:r>
              <a:rPr lang="en-US" sz="1400" i="1" dirty="0" smtClean="0"/>
              <a:t>Solutions of CAN and CAN FD in a mixed network topology” – waiting on CAN in Automation to upload papers to website.</a:t>
            </a:r>
            <a:endParaRPr lang="en-US" sz="1400" dirty="0" smtClean="0"/>
          </a:p>
        </p:txBody>
      </p:sp>
    </p:spTree>
    <p:extLst>
      <p:ext uri="{BB962C8B-B14F-4D97-AF65-F5344CB8AC3E}">
        <p14:creationId xmlns:p14="http://schemas.microsoft.com/office/powerpoint/2010/main" val="2025126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3.3V CAN Transceivers</a:t>
            </a:r>
            <a:endParaRPr lang="en-US" dirty="0"/>
          </a:p>
        </p:txBody>
      </p:sp>
    </p:spTree>
    <p:extLst>
      <p:ext uri="{BB962C8B-B14F-4D97-AF65-F5344CB8AC3E}">
        <p14:creationId xmlns:p14="http://schemas.microsoft.com/office/powerpoint/2010/main" val="3798065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249" y="838199"/>
            <a:ext cx="8677275" cy="5556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en-US" sz="2200" dirty="0" smtClean="0">
                <a:solidFill>
                  <a:srgbClr val="000000"/>
                </a:solidFill>
              </a:rPr>
              <a:t>1.  Customers </a:t>
            </a:r>
            <a:r>
              <a:rPr lang="en-US" sz="2200" dirty="0">
                <a:solidFill>
                  <a:srgbClr val="000000"/>
                </a:solidFill>
              </a:rPr>
              <a:t>and </a:t>
            </a:r>
            <a:r>
              <a:rPr lang="en-US" sz="2200" dirty="0" err="1" smtClean="0">
                <a:solidFill>
                  <a:srgbClr val="000000"/>
                </a:solidFill>
              </a:rPr>
              <a:t>uC</a:t>
            </a:r>
            <a:r>
              <a:rPr lang="en-US" sz="2200" dirty="0" smtClean="0">
                <a:solidFill>
                  <a:srgbClr val="000000"/>
                </a:solidFill>
              </a:rPr>
              <a:t> </a:t>
            </a:r>
            <a:r>
              <a:rPr lang="en-US" sz="2200" dirty="0">
                <a:solidFill>
                  <a:srgbClr val="000000"/>
                </a:solidFill>
              </a:rPr>
              <a:t>providers are quickly moving to 3.3V solutions</a:t>
            </a:r>
          </a:p>
        </p:txBody>
      </p:sp>
      <p:sp>
        <p:nvSpPr>
          <p:cNvPr id="9" name="Rectangle 8"/>
          <p:cNvSpPr/>
          <p:nvPr/>
        </p:nvSpPr>
        <p:spPr>
          <a:xfrm>
            <a:off x="209549" y="1609724"/>
            <a:ext cx="8677275" cy="5556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en-US" sz="2200" dirty="0">
                <a:solidFill>
                  <a:srgbClr val="000000"/>
                </a:solidFill>
              </a:rPr>
              <a:t>2.  3.3V and 5V CAN transceivers are fully interoperable</a:t>
            </a:r>
          </a:p>
        </p:txBody>
      </p:sp>
      <p:sp>
        <p:nvSpPr>
          <p:cNvPr id="10" name="Rectangle 9"/>
          <p:cNvSpPr/>
          <p:nvPr/>
        </p:nvSpPr>
        <p:spPr>
          <a:xfrm>
            <a:off x="196849" y="2381249"/>
            <a:ext cx="8677275" cy="5556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en-US" sz="2200" dirty="0">
                <a:solidFill>
                  <a:srgbClr val="000000"/>
                </a:solidFill>
              </a:rPr>
              <a:t>3.  Reduce BOM, board space and cost</a:t>
            </a:r>
          </a:p>
        </p:txBody>
      </p:sp>
      <p:sp>
        <p:nvSpPr>
          <p:cNvPr id="11" name="Rectangle 10"/>
          <p:cNvSpPr/>
          <p:nvPr/>
        </p:nvSpPr>
        <p:spPr>
          <a:xfrm>
            <a:off x="184149" y="3152774"/>
            <a:ext cx="8677275" cy="5556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en-US" sz="2200" dirty="0">
                <a:solidFill>
                  <a:srgbClr val="000000"/>
                </a:solidFill>
              </a:rPr>
              <a:t>4.  At least 33% less power consumption</a:t>
            </a:r>
          </a:p>
        </p:txBody>
      </p:sp>
      <p:sp>
        <p:nvSpPr>
          <p:cNvPr id="12" name="Rectangle 11"/>
          <p:cNvSpPr/>
          <p:nvPr/>
        </p:nvSpPr>
        <p:spPr>
          <a:xfrm>
            <a:off x="171449" y="3924299"/>
            <a:ext cx="8677275" cy="5556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en-US" sz="2200" dirty="0">
                <a:solidFill>
                  <a:srgbClr val="000000"/>
                </a:solidFill>
              </a:rPr>
              <a:t>5.  3.3V package pinouts are compatible with 5V devices</a:t>
            </a:r>
          </a:p>
        </p:txBody>
      </p:sp>
      <p:sp>
        <p:nvSpPr>
          <p:cNvPr id="5" name="Title 4"/>
          <p:cNvSpPr>
            <a:spLocks noGrp="1"/>
          </p:cNvSpPr>
          <p:nvPr>
            <p:ph type="title"/>
          </p:nvPr>
        </p:nvSpPr>
        <p:spPr/>
        <p:txBody>
          <a:bodyPr/>
          <a:lstStyle/>
          <a:p>
            <a:r>
              <a:rPr lang="en-US" sz="2400" dirty="0" smtClean="0"/>
              <a:t>Top 5 reasons to move to 3.3V CAN</a:t>
            </a:r>
            <a:endParaRPr lang="en-US" sz="2400" dirty="0"/>
          </a:p>
        </p:txBody>
      </p:sp>
    </p:spTree>
    <p:extLst>
      <p:ext uri="{BB962C8B-B14F-4D97-AF65-F5344CB8AC3E}">
        <p14:creationId xmlns:p14="http://schemas.microsoft.com/office/powerpoint/2010/main" val="3634201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7800" y="2457450"/>
            <a:ext cx="3001962" cy="7239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06" name="Title 1"/>
          <p:cNvSpPr txBox="1">
            <a:spLocks/>
          </p:cNvSpPr>
          <p:nvPr/>
        </p:nvSpPr>
        <p:spPr bwMode="auto">
          <a:xfrm>
            <a:off x="269874" y="0"/>
            <a:ext cx="8874126" cy="7405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a:lstStyle>
          <a:p>
            <a:r>
              <a:rPr lang="en-US" sz="2400" kern="0" dirty="0" smtClean="0">
                <a:solidFill>
                  <a:srgbClr val="DE0000"/>
                </a:solidFill>
              </a:rPr>
              <a:t>TCAN330 / 332 / 334 / 337</a:t>
            </a:r>
          </a:p>
          <a:p>
            <a:r>
              <a:rPr lang="en-US" sz="1600" kern="0" dirty="0" smtClean="0">
                <a:solidFill>
                  <a:srgbClr val="000000"/>
                </a:solidFill>
              </a:rPr>
              <a:t>3.3V Industrial CAN Transceivers</a:t>
            </a:r>
            <a:endParaRPr lang="en-US" sz="2400" kern="0" dirty="0">
              <a:solidFill>
                <a:srgbClr val="000000"/>
              </a:solidFill>
            </a:endParaRPr>
          </a:p>
        </p:txBody>
      </p:sp>
      <p:sp>
        <p:nvSpPr>
          <p:cNvPr id="107" name="Rectangle 14"/>
          <p:cNvSpPr>
            <a:spLocks noChangeArrowheads="1"/>
          </p:cNvSpPr>
          <p:nvPr/>
        </p:nvSpPr>
        <p:spPr bwMode="auto">
          <a:xfrm>
            <a:off x="269875" y="68580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Features</a:t>
            </a:r>
          </a:p>
        </p:txBody>
      </p:sp>
      <p:sp>
        <p:nvSpPr>
          <p:cNvPr id="108" name="Rectangle 14"/>
          <p:cNvSpPr>
            <a:spLocks noChangeArrowheads="1"/>
          </p:cNvSpPr>
          <p:nvPr/>
        </p:nvSpPr>
        <p:spPr bwMode="auto">
          <a:xfrm>
            <a:off x="4572000" y="685800"/>
            <a:ext cx="4389438"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Benefits</a:t>
            </a:r>
          </a:p>
        </p:txBody>
      </p:sp>
      <p:sp>
        <p:nvSpPr>
          <p:cNvPr id="109" name="Rectangle 108"/>
          <p:cNvSpPr/>
          <p:nvPr/>
        </p:nvSpPr>
        <p:spPr>
          <a:xfrm>
            <a:off x="269875" y="942974"/>
            <a:ext cx="4260850" cy="2238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28600" indent="-228600" fontAlgn="auto">
              <a:lnSpc>
                <a:spcPct val="120000"/>
              </a:lnSpc>
              <a:spcBef>
                <a:spcPts val="0"/>
              </a:spcBef>
              <a:spcAft>
                <a:spcPts val="0"/>
              </a:spcAft>
              <a:buFontTx/>
              <a:buChar char="•"/>
            </a:pPr>
            <a:r>
              <a:rPr lang="en-US" sz="900" dirty="0" smtClean="0">
                <a:solidFill>
                  <a:srgbClr val="000000"/>
                </a:solidFill>
              </a:rPr>
              <a:t>ISO 11898-2 Compatible</a:t>
            </a:r>
            <a:endParaRPr lang="en-US" sz="900" dirty="0">
              <a:solidFill>
                <a:srgbClr val="000000"/>
              </a:solidFill>
            </a:endParaRPr>
          </a:p>
          <a:p>
            <a:pPr marL="228600" indent="-228600" fontAlgn="auto">
              <a:lnSpc>
                <a:spcPct val="120000"/>
              </a:lnSpc>
              <a:spcBef>
                <a:spcPts val="0"/>
              </a:spcBef>
              <a:spcAft>
                <a:spcPts val="0"/>
              </a:spcAft>
              <a:buFontTx/>
              <a:buChar char="•"/>
            </a:pPr>
            <a:r>
              <a:rPr lang="en-US" sz="900" dirty="0">
                <a:solidFill>
                  <a:srgbClr val="000000"/>
                </a:solidFill>
              </a:rPr>
              <a:t>Common-Mode Range: ±</a:t>
            </a:r>
            <a:r>
              <a:rPr lang="en-US" sz="900" dirty="0" smtClean="0">
                <a:solidFill>
                  <a:srgbClr val="000000"/>
                </a:solidFill>
              </a:rPr>
              <a:t>12V</a:t>
            </a:r>
          </a:p>
          <a:p>
            <a:pPr marL="228600" indent="-228600" fontAlgn="auto">
              <a:lnSpc>
                <a:spcPct val="120000"/>
              </a:lnSpc>
              <a:spcBef>
                <a:spcPts val="0"/>
              </a:spcBef>
              <a:spcAft>
                <a:spcPts val="0"/>
              </a:spcAft>
              <a:buFontTx/>
              <a:buChar char="•"/>
            </a:pPr>
            <a:r>
              <a:rPr lang="en-US" sz="900" dirty="0" smtClean="0">
                <a:solidFill>
                  <a:srgbClr val="000000"/>
                </a:solidFill>
              </a:rPr>
              <a:t>Speed:  1Mbps (standard), 5Mbps (optional)</a:t>
            </a:r>
          </a:p>
          <a:p>
            <a:pPr marL="228600" indent="-228600" fontAlgn="auto">
              <a:lnSpc>
                <a:spcPct val="120000"/>
              </a:lnSpc>
              <a:spcBef>
                <a:spcPts val="0"/>
              </a:spcBef>
              <a:spcAft>
                <a:spcPts val="0"/>
              </a:spcAft>
              <a:buFontTx/>
              <a:buChar char="•"/>
            </a:pPr>
            <a:r>
              <a:rPr lang="en-US" sz="900" dirty="0" smtClean="0">
                <a:solidFill>
                  <a:srgbClr val="000000"/>
                </a:solidFill>
              </a:rPr>
              <a:t>Protection </a:t>
            </a:r>
            <a:r>
              <a:rPr lang="en-US" sz="900" dirty="0">
                <a:solidFill>
                  <a:srgbClr val="000000"/>
                </a:solidFill>
              </a:rPr>
              <a:t>Features:</a:t>
            </a:r>
          </a:p>
          <a:p>
            <a:pPr marL="458788" lvl="1" indent="-228600" fontAlgn="auto">
              <a:lnSpc>
                <a:spcPct val="120000"/>
              </a:lnSpc>
              <a:spcBef>
                <a:spcPts val="0"/>
              </a:spcBef>
              <a:spcAft>
                <a:spcPts val="0"/>
              </a:spcAft>
              <a:buFontTx/>
              <a:buChar char="•"/>
            </a:pPr>
            <a:r>
              <a:rPr lang="en-US" sz="900" dirty="0">
                <a:solidFill>
                  <a:srgbClr val="000000"/>
                </a:solidFill>
              </a:rPr>
              <a:t>±14V Bus-Fault </a:t>
            </a:r>
            <a:r>
              <a:rPr lang="en-US" sz="900" dirty="0" smtClean="0">
                <a:solidFill>
                  <a:srgbClr val="000000"/>
                </a:solidFill>
              </a:rPr>
              <a:t>Protection</a:t>
            </a:r>
          </a:p>
          <a:p>
            <a:pPr marL="458788" lvl="1" indent="-228600" fontAlgn="auto">
              <a:lnSpc>
                <a:spcPct val="120000"/>
              </a:lnSpc>
              <a:spcBef>
                <a:spcPts val="0"/>
              </a:spcBef>
              <a:spcAft>
                <a:spcPts val="0"/>
              </a:spcAft>
              <a:buFontTx/>
              <a:buChar char="•"/>
            </a:pPr>
            <a:r>
              <a:rPr lang="en-US" sz="900" dirty="0" smtClean="0">
                <a:solidFill>
                  <a:srgbClr val="000000"/>
                </a:solidFill>
              </a:rPr>
              <a:t>±25kV </a:t>
            </a:r>
            <a:r>
              <a:rPr lang="en-US" sz="900" dirty="0">
                <a:solidFill>
                  <a:srgbClr val="000000"/>
                </a:solidFill>
              </a:rPr>
              <a:t>HBM ESD </a:t>
            </a:r>
            <a:r>
              <a:rPr lang="en-US" sz="900" dirty="0" smtClean="0">
                <a:solidFill>
                  <a:srgbClr val="000000"/>
                </a:solidFill>
              </a:rPr>
              <a:t>Protection</a:t>
            </a:r>
            <a:endParaRPr lang="en-US" sz="900" dirty="0">
              <a:solidFill>
                <a:srgbClr val="000000"/>
              </a:solidFill>
            </a:endParaRPr>
          </a:p>
          <a:p>
            <a:pPr marL="458788" lvl="1" indent="-228600" fontAlgn="auto">
              <a:lnSpc>
                <a:spcPct val="120000"/>
              </a:lnSpc>
              <a:spcBef>
                <a:spcPts val="0"/>
              </a:spcBef>
              <a:spcAft>
                <a:spcPts val="0"/>
              </a:spcAft>
              <a:buFontTx/>
              <a:buChar char="•"/>
            </a:pPr>
            <a:r>
              <a:rPr lang="en-US" sz="900" dirty="0" smtClean="0">
                <a:solidFill>
                  <a:srgbClr val="000000"/>
                </a:solidFill>
              </a:rPr>
              <a:t>±12kV </a:t>
            </a:r>
            <a:r>
              <a:rPr lang="en-US" sz="900" dirty="0">
                <a:solidFill>
                  <a:srgbClr val="000000"/>
                </a:solidFill>
              </a:rPr>
              <a:t>IEC61000-4-2 Contact </a:t>
            </a:r>
            <a:r>
              <a:rPr lang="en-US" sz="900" dirty="0" smtClean="0">
                <a:solidFill>
                  <a:srgbClr val="000000"/>
                </a:solidFill>
              </a:rPr>
              <a:t>Discharge</a:t>
            </a:r>
          </a:p>
          <a:p>
            <a:pPr marL="228600" lvl="1" indent="-228600" fontAlgn="auto">
              <a:lnSpc>
                <a:spcPct val="120000"/>
              </a:lnSpc>
              <a:spcBef>
                <a:spcPts val="0"/>
              </a:spcBef>
              <a:spcAft>
                <a:spcPts val="0"/>
              </a:spcAft>
              <a:buFontTx/>
              <a:buChar char="•"/>
            </a:pPr>
            <a:r>
              <a:rPr lang="en-US" sz="900" dirty="0" smtClean="0">
                <a:solidFill>
                  <a:srgbClr val="000000"/>
                </a:solidFill>
              </a:rPr>
              <a:t>Special Features:  FAULT output </a:t>
            </a:r>
            <a:r>
              <a:rPr lang="en-US" sz="900" dirty="0">
                <a:solidFill>
                  <a:srgbClr val="000000"/>
                </a:solidFill>
              </a:rPr>
              <a:t>pin for fault indication to host </a:t>
            </a:r>
            <a:r>
              <a:rPr lang="en-US" sz="900" dirty="0" smtClean="0">
                <a:solidFill>
                  <a:srgbClr val="000000"/>
                </a:solidFill>
              </a:rPr>
              <a:t>processor (TCAN337)</a:t>
            </a:r>
          </a:p>
          <a:p>
            <a:pPr marL="228600" lvl="1" indent="-228600" fontAlgn="auto">
              <a:lnSpc>
                <a:spcPct val="120000"/>
              </a:lnSpc>
              <a:spcBef>
                <a:spcPts val="0"/>
              </a:spcBef>
              <a:spcAft>
                <a:spcPts val="0"/>
              </a:spcAft>
              <a:buFontTx/>
              <a:buChar char="•"/>
            </a:pPr>
            <a:r>
              <a:rPr lang="en-US" sz="900" dirty="0" smtClean="0">
                <a:solidFill>
                  <a:srgbClr val="000000"/>
                </a:solidFill>
              </a:rPr>
              <a:t>RXD &amp; TXD Dominant State Time Outs</a:t>
            </a:r>
          </a:p>
          <a:p>
            <a:pPr marL="228600" indent="-228600" fontAlgn="auto">
              <a:lnSpc>
                <a:spcPct val="120000"/>
              </a:lnSpc>
              <a:spcBef>
                <a:spcPts val="0"/>
              </a:spcBef>
              <a:spcAft>
                <a:spcPts val="0"/>
              </a:spcAft>
              <a:buFontTx/>
              <a:buChar char="•"/>
            </a:pPr>
            <a:r>
              <a:rPr lang="en-US" sz="900" dirty="0" smtClean="0">
                <a:solidFill>
                  <a:srgbClr val="000000"/>
                </a:solidFill>
              </a:rPr>
              <a:t>Packages:   </a:t>
            </a:r>
          </a:p>
          <a:p>
            <a:pPr marL="685800" lvl="1" indent="-228600" fontAlgn="auto">
              <a:lnSpc>
                <a:spcPct val="120000"/>
              </a:lnSpc>
              <a:spcBef>
                <a:spcPts val="0"/>
              </a:spcBef>
              <a:spcAft>
                <a:spcPts val="0"/>
              </a:spcAft>
              <a:buFontTx/>
              <a:buChar char="•"/>
            </a:pPr>
            <a:r>
              <a:rPr lang="en-US" sz="900" dirty="0">
                <a:solidFill>
                  <a:srgbClr val="000000"/>
                </a:solidFill>
              </a:rPr>
              <a:t>SOT23-8 (3mm x 3mm</a:t>
            </a:r>
            <a:r>
              <a:rPr lang="en-US" sz="900" dirty="0" smtClean="0">
                <a:solidFill>
                  <a:srgbClr val="000000"/>
                </a:solidFill>
              </a:rPr>
              <a:t>)</a:t>
            </a:r>
          </a:p>
          <a:p>
            <a:pPr marL="685800" lvl="1" indent="-228600" fontAlgn="auto">
              <a:lnSpc>
                <a:spcPct val="120000"/>
              </a:lnSpc>
              <a:spcBef>
                <a:spcPts val="0"/>
              </a:spcBef>
              <a:spcAft>
                <a:spcPts val="0"/>
              </a:spcAft>
              <a:buFontTx/>
              <a:buChar char="•"/>
            </a:pPr>
            <a:r>
              <a:rPr lang="en-US" sz="900" dirty="0" smtClean="0">
                <a:solidFill>
                  <a:srgbClr val="000000"/>
                </a:solidFill>
              </a:rPr>
              <a:t>SOIC-8 </a:t>
            </a:r>
            <a:r>
              <a:rPr lang="en-US" sz="900" dirty="0">
                <a:solidFill>
                  <a:srgbClr val="000000"/>
                </a:solidFill>
              </a:rPr>
              <a:t>(5mm x </a:t>
            </a:r>
            <a:r>
              <a:rPr lang="en-US" sz="900" dirty="0" smtClean="0">
                <a:solidFill>
                  <a:srgbClr val="000000"/>
                </a:solidFill>
              </a:rPr>
              <a:t>6mm)</a:t>
            </a:r>
          </a:p>
        </p:txBody>
      </p:sp>
      <p:sp>
        <p:nvSpPr>
          <p:cNvPr id="110" name="Rectangle 14"/>
          <p:cNvSpPr>
            <a:spLocks noChangeArrowheads="1"/>
          </p:cNvSpPr>
          <p:nvPr/>
        </p:nvSpPr>
        <p:spPr bwMode="auto">
          <a:xfrm>
            <a:off x="269876" y="3367865"/>
            <a:ext cx="4260849" cy="205787"/>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Applications</a:t>
            </a:r>
          </a:p>
        </p:txBody>
      </p:sp>
      <p:sp>
        <p:nvSpPr>
          <p:cNvPr id="111" name="Rectangle 110"/>
          <p:cNvSpPr/>
          <p:nvPr/>
        </p:nvSpPr>
        <p:spPr>
          <a:xfrm>
            <a:off x="269876" y="3573652"/>
            <a:ext cx="4260849" cy="9030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171450" indent="-171450" fontAlgn="auto">
              <a:lnSpc>
                <a:spcPct val="120000"/>
              </a:lnSpc>
              <a:spcBef>
                <a:spcPts val="0"/>
              </a:spcBef>
              <a:spcAft>
                <a:spcPts val="0"/>
              </a:spcAft>
              <a:buFont typeface="Arial" panose="020B0604020202020204" pitchFamily="34" charset="0"/>
              <a:buChar char="•"/>
              <a:defRPr/>
            </a:pPr>
            <a:r>
              <a:rPr lang="en-US" sz="900" dirty="0" smtClean="0">
                <a:solidFill>
                  <a:srgbClr val="000000"/>
                </a:solidFill>
              </a:rPr>
              <a:t>“Classic CAN Applications”: Supports CAN</a:t>
            </a:r>
          </a:p>
          <a:p>
            <a:pPr marL="171450" indent="-171450" fontAlgn="auto">
              <a:lnSpc>
                <a:spcPct val="120000"/>
              </a:lnSpc>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Telecom &amp; Backplanes</a:t>
            </a:r>
          </a:p>
          <a:p>
            <a:pPr marL="171450" indent="-171450" fontAlgn="auto">
              <a:lnSpc>
                <a:spcPct val="120000"/>
              </a:lnSpc>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Factory Automation / Control</a:t>
            </a:r>
          </a:p>
          <a:p>
            <a:pPr marL="171450" indent="-171450" fontAlgn="auto">
              <a:lnSpc>
                <a:spcPct val="120000"/>
              </a:lnSpc>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Smart Grid</a:t>
            </a:r>
          </a:p>
          <a:p>
            <a:pPr marL="171450" indent="-171450" fontAlgn="auto">
              <a:lnSpc>
                <a:spcPct val="120000"/>
              </a:lnSpc>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Building Automation</a:t>
            </a:r>
            <a:endParaRPr lang="en-US" sz="900" dirty="0">
              <a:solidFill>
                <a:srgbClr val="000000"/>
              </a:solidFill>
              <a:cs typeface="Arial" pitchFamily="34" charset="0"/>
            </a:endParaRPr>
          </a:p>
        </p:txBody>
      </p:sp>
      <p:sp>
        <p:nvSpPr>
          <p:cNvPr id="112" name="Rectangle 111"/>
          <p:cNvSpPr/>
          <p:nvPr/>
        </p:nvSpPr>
        <p:spPr>
          <a:xfrm>
            <a:off x="4569770" y="942975"/>
            <a:ext cx="4391669" cy="1514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228600" indent="-228600" fontAlgn="auto">
              <a:spcBef>
                <a:spcPts val="0"/>
              </a:spcBef>
              <a:spcAft>
                <a:spcPts val="0"/>
              </a:spcAft>
              <a:buFontTx/>
              <a:buChar char="•"/>
            </a:pPr>
            <a:r>
              <a:rPr lang="en-US" sz="900" dirty="0">
                <a:solidFill>
                  <a:srgbClr val="000000"/>
                </a:solidFill>
              </a:rPr>
              <a:t>Direct interface to 3.3V MCU's and DSPs with simplified system voltage rails and regulation design</a:t>
            </a:r>
          </a:p>
          <a:p>
            <a:pPr marL="228600" indent="-228600" fontAlgn="auto">
              <a:spcBef>
                <a:spcPts val="0"/>
              </a:spcBef>
              <a:spcAft>
                <a:spcPts val="0"/>
              </a:spcAft>
              <a:buFontTx/>
              <a:buChar char="•"/>
            </a:pPr>
            <a:r>
              <a:rPr lang="en-US" sz="900" dirty="0">
                <a:solidFill>
                  <a:srgbClr val="000000"/>
                </a:solidFill>
              </a:rPr>
              <a:t>3.3V </a:t>
            </a:r>
            <a:r>
              <a:rPr lang="en-US" sz="900" dirty="0" smtClean="0">
                <a:solidFill>
                  <a:srgbClr val="000000"/>
                </a:solidFill>
              </a:rPr>
              <a:t>CAN </a:t>
            </a:r>
            <a:r>
              <a:rPr lang="en-US" sz="900" dirty="0">
                <a:solidFill>
                  <a:srgbClr val="000000"/>
                </a:solidFill>
              </a:rPr>
              <a:t>requires less power and excellent for low power applications while still monitoring the bus</a:t>
            </a:r>
          </a:p>
          <a:p>
            <a:pPr marL="228600" indent="-228600" fontAlgn="auto">
              <a:spcBef>
                <a:spcPts val="0"/>
              </a:spcBef>
              <a:spcAft>
                <a:spcPts val="0"/>
              </a:spcAft>
              <a:buFontTx/>
              <a:buChar char="•"/>
            </a:pPr>
            <a:r>
              <a:rPr lang="en-US" sz="900" dirty="0">
                <a:solidFill>
                  <a:srgbClr val="000000"/>
                </a:solidFill>
              </a:rPr>
              <a:t>EMC Performance yields high reliability in harsh environments</a:t>
            </a:r>
          </a:p>
          <a:p>
            <a:pPr marL="228600" indent="-228600" fontAlgn="auto">
              <a:spcBef>
                <a:spcPts val="0"/>
              </a:spcBef>
              <a:spcAft>
                <a:spcPts val="0"/>
              </a:spcAft>
              <a:buFontTx/>
              <a:buChar char="•"/>
            </a:pPr>
            <a:r>
              <a:rPr lang="en-US" sz="900" dirty="0">
                <a:solidFill>
                  <a:srgbClr val="000000"/>
                </a:solidFill>
              </a:rPr>
              <a:t>Wide </a:t>
            </a:r>
            <a:r>
              <a:rPr lang="en-US" sz="900" dirty="0" smtClean="0">
                <a:solidFill>
                  <a:srgbClr val="000000"/>
                </a:solidFill>
              </a:rPr>
              <a:t>temp. </a:t>
            </a:r>
            <a:r>
              <a:rPr lang="en-US" sz="900" dirty="0">
                <a:solidFill>
                  <a:srgbClr val="000000"/>
                </a:solidFill>
              </a:rPr>
              <a:t>range to accommodate harsh industrial environment</a:t>
            </a:r>
          </a:p>
          <a:p>
            <a:pPr marL="228600" indent="-228600" fontAlgn="auto">
              <a:spcBef>
                <a:spcPts val="0"/>
              </a:spcBef>
              <a:spcAft>
                <a:spcPts val="0"/>
              </a:spcAft>
              <a:buFontTx/>
              <a:buChar char="•"/>
            </a:pPr>
            <a:r>
              <a:rPr lang="en-US" sz="900" dirty="0">
                <a:solidFill>
                  <a:srgbClr val="000000"/>
                </a:solidFill>
              </a:rPr>
              <a:t>Small footprint SOT-23 package saves </a:t>
            </a:r>
            <a:r>
              <a:rPr lang="en-US" sz="900" dirty="0" smtClean="0">
                <a:solidFill>
                  <a:srgbClr val="000000"/>
                </a:solidFill>
              </a:rPr>
              <a:t>&gt;70% PCB space</a:t>
            </a:r>
            <a:endParaRPr lang="en-US" sz="900" dirty="0">
              <a:solidFill>
                <a:srgbClr val="000000"/>
              </a:solidFill>
            </a:endParaRPr>
          </a:p>
          <a:p>
            <a:pPr marL="228600" indent="-228600" fontAlgn="auto">
              <a:spcBef>
                <a:spcPts val="0"/>
              </a:spcBef>
              <a:spcAft>
                <a:spcPts val="0"/>
              </a:spcAft>
              <a:buFontTx/>
              <a:buChar char="•"/>
            </a:pPr>
            <a:r>
              <a:rPr lang="en-US" sz="900" dirty="0">
                <a:solidFill>
                  <a:srgbClr val="000000"/>
                </a:solidFill>
              </a:rPr>
              <a:t>Footprint Replacement to MAX3051</a:t>
            </a:r>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6900" y="3257550"/>
            <a:ext cx="2163762" cy="144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05400" y="2457450"/>
            <a:ext cx="4572000" cy="757130"/>
          </a:xfrm>
          <a:prstGeom prst="rect">
            <a:avLst/>
          </a:prstGeom>
        </p:spPr>
        <p:txBody>
          <a:bodyPr>
            <a:spAutoFit/>
          </a:bodyPr>
          <a:lstStyle/>
          <a:p>
            <a:pPr marL="230188" lvl="1" fontAlgn="auto">
              <a:lnSpc>
                <a:spcPct val="120000"/>
              </a:lnSpc>
              <a:spcBef>
                <a:spcPts val="0"/>
              </a:spcBef>
              <a:spcAft>
                <a:spcPts val="0"/>
              </a:spcAft>
            </a:pPr>
            <a:r>
              <a:rPr lang="en-US" sz="900" dirty="0" smtClean="0">
                <a:solidFill>
                  <a:srgbClr val="000000"/>
                </a:solidFill>
                <a:latin typeface="Arial"/>
              </a:rPr>
              <a:t>TCAN</a:t>
            </a:r>
            <a:r>
              <a:rPr lang="en-US" sz="900" b="1" dirty="0" smtClean="0">
                <a:solidFill>
                  <a:srgbClr val="000000"/>
                </a:solidFill>
                <a:latin typeface="Arial"/>
              </a:rPr>
              <a:t>33</a:t>
            </a:r>
            <a:r>
              <a:rPr lang="en-US" sz="900" b="1" dirty="0" smtClean="0">
                <a:solidFill>
                  <a:srgbClr val="DE0000"/>
                </a:solidFill>
                <a:latin typeface="Arial"/>
              </a:rPr>
              <a:t>0</a:t>
            </a:r>
            <a:r>
              <a:rPr lang="en-US" sz="900" dirty="0">
                <a:solidFill>
                  <a:srgbClr val="000000"/>
                </a:solidFill>
                <a:latin typeface="Arial"/>
              </a:rPr>
              <a:t>: Shutdown and Silent Modes</a:t>
            </a:r>
          </a:p>
          <a:p>
            <a:pPr marL="230188" lvl="1" fontAlgn="auto">
              <a:lnSpc>
                <a:spcPct val="120000"/>
              </a:lnSpc>
              <a:spcBef>
                <a:spcPts val="0"/>
              </a:spcBef>
              <a:spcAft>
                <a:spcPts val="0"/>
              </a:spcAft>
            </a:pPr>
            <a:r>
              <a:rPr lang="en-US" sz="900" dirty="0">
                <a:solidFill>
                  <a:srgbClr val="000000"/>
                </a:solidFill>
                <a:latin typeface="Arial"/>
              </a:rPr>
              <a:t>TCAN</a:t>
            </a:r>
            <a:r>
              <a:rPr lang="en-US" sz="900" b="1" dirty="0">
                <a:solidFill>
                  <a:srgbClr val="000000"/>
                </a:solidFill>
                <a:latin typeface="Arial"/>
              </a:rPr>
              <a:t>33</a:t>
            </a:r>
            <a:r>
              <a:rPr lang="en-US" sz="900" b="1" dirty="0">
                <a:solidFill>
                  <a:srgbClr val="DE0000"/>
                </a:solidFill>
                <a:latin typeface="Arial"/>
              </a:rPr>
              <a:t>2</a:t>
            </a:r>
            <a:r>
              <a:rPr lang="en-US" sz="900" dirty="0">
                <a:solidFill>
                  <a:srgbClr val="000000"/>
                </a:solidFill>
                <a:latin typeface="Arial"/>
              </a:rPr>
              <a:t>: Normal Mode Only</a:t>
            </a:r>
          </a:p>
          <a:p>
            <a:pPr marL="230188" lvl="1" fontAlgn="auto">
              <a:lnSpc>
                <a:spcPct val="120000"/>
              </a:lnSpc>
              <a:spcBef>
                <a:spcPts val="0"/>
              </a:spcBef>
              <a:spcAft>
                <a:spcPts val="0"/>
              </a:spcAft>
            </a:pPr>
            <a:r>
              <a:rPr lang="en-US" sz="900" dirty="0">
                <a:solidFill>
                  <a:srgbClr val="000000"/>
                </a:solidFill>
                <a:latin typeface="Arial"/>
              </a:rPr>
              <a:t>TCAN</a:t>
            </a:r>
            <a:r>
              <a:rPr lang="en-US" sz="900" b="1" dirty="0">
                <a:solidFill>
                  <a:srgbClr val="000000"/>
                </a:solidFill>
                <a:latin typeface="Arial"/>
              </a:rPr>
              <a:t>33</a:t>
            </a:r>
            <a:r>
              <a:rPr lang="en-US" sz="900" b="1" dirty="0">
                <a:solidFill>
                  <a:srgbClr val="DE0000"/>
                </a:solidFill>
                <a:latin typeface="Arial"/>
              </a:rPr>
              <a:t>4</a:t>
            </a:r>
            <a:r>
              <a:rPr lang="en-US" sz="900" dirty="0">
                <a:solidFill>
                  <a:srgbClr val="000000"/>
                </a:solidFill>
                <a:latin typeface="Arial"/>
              </a:rPr>
              <a:t>: Shutdown and Standby with Wake Modes</a:t>
            </a:r>
          </a:p>
          <a:p>
            <a:pPr marL="230188" lvl="1" fontAlgn="auto">
              <a:lnSpc>
                <a:spcPct val="120000"/>
              </a:lnSpc>
              <a:spcBef>
                <a:spcPts val="0"/>
              </a:spcBef>
              <a:spcAft>
                <a:spcPts val="0"/>
              </a:spcAft>
            </a:pPr>
            <a:r>
              <a:rPr lang="en-US" sz="900" dirty="0">
                <a:solidFill>
                  <a:srgbClr val="000000"/>
                </a:solidFill>
                <a:latin typeface="Arial"/>
              </a:rPr>
              <a:t>TCAN</a:t>
            </a:r>
            <a:r>
              <a:rPr lang="en-US" sz="900" b="1" dirty="0">
                <a:solidFill>
                  <a:srgbClr val="000000"/>
                </a:solidFill>
                <a:latin typeface="Arial"/>
              </a:rPr>
              <a:t>33</a:t>
            </a:r>
            <a:r>
              <a:rPr lang="en-US" sz="900" b="1" dirty="0">
                <a:solidFill>
                  <a:srgbClr val="DE0000"/>
                </a:solidFill>
                <a:latin typeface="Arial"/>
              </a:rPr>
              <a:t>7</a:t>
            </a:r>
            <a:r>
              <a:rPr lang="en-US" sz="900" dirty="0">
                <a:solidFill>
                  <a:srgbClr val="000000"/>
                </a:solidFill>
                <a:latin typeface="Arial"/>
              </a:rPr>
              <a:t>: Silent Mode</a:t>
            </a:r>
          </a:p>
        </p:txBody>
      </p:sp>
    </p:spTree>
    <p:extLst>
      <p:ext uri="{BB962C8B-B14F-4D97-AF65-F5344CB8AC3E}">
        <p14:creationId xmlns:p14="http://schemas.microsoft.com/office/powerpoint/2010/main" val="1771669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TI TCAN33x vs MAX3051</a:t>
            </a:r>
            <a:endParaRPr lang="en-US" sz="2400" dirty="0"/>
          </a:p>
        </p:txBody>
      </p:sp>
      <p:sp>
        <p:nvSpPr>
          <p:cNvPr id="3" name="Rounded Rectangle 2"/>
          <p:cNvSpPr/>
          <p:nvPr/>
        </p:nvSpPr>
        <p:spPr>
          <a:xfrm>
            <a:off x="1082757" y="3409950"/>
            <a:ext cx="6960865" cy="1048483"/>
          </a:xfrm>
          <a:prstGeom prst="roundRect">
            <a:avLst/>
          </a:prstGeom>
          <a:ln/>
          <a:effectLst>
            <a:glow rad="63500">
              <a:schemeClr val="accent1">
                <a:satMod val="175000"/>
                <a:alpha val="40000"/>
              </a:schemeClr>
            </a:glow>
            <a:softEdge rad="63500"/>
          </a:effectLst>
        </p:spPr>
        <p:style>
          <a:lnRef idx="2">
            <a:schemeClr val="accent1"/>
          </a:lnRef>
          <a:fillRef idx="1">
            <a:schemeClr val="lt1"/>
          </a:fillRef>
          <a:effectRef idx="0">
            <a:schemeClr val="accent1"/>
          </a:effectRef>
          <a:fontRef idx="minor">
            <a:schemeClr val="dk1"/>
          </a:fontRef>
        </p:style>
        <p:txBody>
          <a:bodyPr rtlCol="0" anchor="ctr"/>
          <a:lstStyle/>
          <a:p>
            <a:pPr marL="285750" indent="-285750" fontAlgn="auto">
              <a:spcBef>
                <a:spcPts val="400"/>
              </a:spcBef>
              <a:spcAft>
                <a:spcPts val="0"/>
              </a:spcAft>
              <a:buFont typeface="Arial" panose="020B0604020202020204" pitchFamily="34" charset="0"/>
              <a:buChar char="•"/>
            </a:pPr>
            <a:r>
              <a:rPr lang="en-US" sz="1400" u="sng" dirty="0" smtClean="0">
                <a:solidFill>
                  <a:srgbClr val="000000"/>
                </a:solidFill>
              </a:rPr>
              <a:t>IEC ESD Protection</a:t>
            </a:r>
            <a:r>
              <a:rPr lang="en-US" sz="1400" dirty="0" smtClean="0">
                <a:solidFill>
                  <a:srgbClr val="000000"/>
                </a:solidFill>
              </a:rPr>
              <a:t> allows customer to save cost by removing protection diodes</a:t>
            </a:r>
          </a:p>
          <a:p>
            <a:pPr marL="285750" indent="-285750" fontAlgn="auto">
              <a:spcBef>
                <a:spcPts val="400"/>
              </a:spcBef>
              <a:spcAft>
                <a:spcPts val="0"/>
              </a:spcAft>
              <a:buFont typeface="Arial" panose="020B0604020202020204" pitchFamily="34" charset="0"/>
              <a:buChar char="•"/>
            </a:pPr>
            <a:r>
              <a:rPr lang="en-US" sz="1400" u="sng" dirty="0" smtClean="0">
                <a:solidFill>
                  <a:srgbClr val="000000"/>
                </a:solidFill>
              </a:rPr>
              <a:t>2x Data Rate</a:t>
            </a:r>
            <a:r>
              <a:rPr lang="en-US" sz="1400" dirty="0" smtClean="0">
                <a:solidFill>
                  <a:srgbClr val="000000"/>
                </a:solidFill>
              </a:rPr>
              <a:t> allows for faster communication in the future</a:t>
            </a:r>
          </a:p>
          <a:p>
            <a:pPr marL="285750" indent="-285750" fontAlgn="auto">
              <a:spcBef>
                <a:spcPts val="400"/>
              </a:spcBef>
              <a:spcAft>
                <a:spcPts val="0"/>
              </a:spcAft>
              <a:buFont typeface="Arial" panose="020B0604020202020204" pitchFamily="34" charset="0"/>
              <a:buChar char="•"/>
            </a:pPr>
            <a:r>
              <a:rPr lang="en-US" sz="1400" u="sng" dirty="0" smtClean="0">
                <a:solidFill>
                  <a:srgbClr val="000000"/>
                </a:solidFill>
              </a:rPr>
              <a:t>Wider Standoff</a:t>
            </a:r>
            <a:r>
              <a:rPr lang="en-US" sz="1400" dirty="0" smtClean="0">
                <a:solidFill>
                  <a:srgbClr val="000000"/>
                </a:solidFill>
              </a:rPr>
              <a:t> allows for more robust designs</a:t>
            </a:r>
          </a:p>
          <a:p>
            <a:pPr marL="285750" indent="-285750" fontAlgn="auto">
              <a:spcBef>
                <a:spcPts val="400"/>
              </a:spcBef>
              <a:spcAft>
                <a:spcPts val="0"/>
              </a:spcAft>
              <a:buFont typeface="Arial" panose="020B0604020202020204" pitchFamily="34" charset="0"/>
              <a:buChar char="•"/>
            </a:pPr>
            <a:r>
              <a:rPr lang="en-US" sz="1400" u="sng" dirty="0" smtClean="0">
                <a:solidFill>
                  <a:srgbClr val="000000"/>
                </a:solidFill>
              </a:rPr>
              <a:t>Wider Common Range</a:t>
            </a:r>
            <a:r>
              <a:rPr lang="en-US" sz="1400" dirty="0" smtClean="0">
                <a:solidFill>
                  <a:srgbClr val="000000"/>
                </a:solidFill>
              </a:rPr>
              <a:t> allows for more robust designs</a:t>
            </a:r>
          </a:p>
        </p:txBody>
      </p:sp>
      <p:graphicFrame>
        <p:nvGraphicFramePr>
          <p:cNvPr id="5" name="Table 4"/>
          <p:cNvGraphicFramePr>
            <a:graphicFrameLocks noGrp="1"/>
          </p:cNvGraphicFramePr>
          <p:nvPr>
            <p:extLst>
              <p:ext uri="{D42A27DB-BD31-4B8C-83A1-F6EECF244321}">
                <p14:modId xmlns:p14="http://schemas.microsoft.com/office/powerpoint/2010/main" val="3202410269"/>
              </p:ext>
            </p:extLst>
          </p:nvPr>
        </p:nvGraphicFramePr>
        <p:xfrm>
          <a:off x="1905000" y="1267512"/>
          <a:ext cx="5385127" cy="1973104"/>
        </p:xfrm>
        <a:graphic>
          <a:graphicData uri="http://schemas.openxmlformats.org/drawingml/2006/table">
            <a:tbl>
              <a:tblPr/>
              <a:tblGrid>
                <a:gridCol w="1485982"/>
                <a:gridCol w="1301797"/>
                <a:gridCol w="1298674"/>
                <a:gridCol w="1298674"/>
              </a:tblGrid>
              <a:tr h="142875">
                <a:tc>
                  <a:txBody>
                    <a:bodyPr/>
                    <a:lstStyle/>
                    <a:p>
                      <a:pPr algn="ctr" fontAlgn="b"/>
                      <a:r>
                        <a:rPr lang="en-US" sz="800" b="0" i="0" u="none" strike="noStrike" dirty="0">
                          <a:solidFill>
                            <a:srgbClr val="000000"/>
                          </a:solidFill>
                          <a:effectLst/>
                          <a:latin typeface="Calibri"/>
                        </a:rPr>
                        <a:t>Vendor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Calibri"/>
                        </a:rPr>
                        <a:t>Texas Instruments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dirty="0" smtClean="0">
                          <a:solidFill>
                            <a:srgbClr val="000000"/>
                          </a:solidFill>
                          <a:effectLst/>
                          <a:latin typeface="Calibri"/>
                        </a:rPr>
                        <a:t>Texas Instruments</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dirty="0">
                          <a:solidFill>
                            <a:srgbClr val="000000"/>
                          </a:solidFill>
                          <a:effectLst/>
                          <a:latin typeface="Calibri"/>
                        </a:rPr>
                        <a:t>Maxim</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42875">
                <a:tc>
                  <a:txBody>
                    <a:bodyPr/>
                    <a:lstStyle/>
                    <a:p>
                      <a:pPr algn="ctr" fontAlgn="b"/>
                      <a:r>
                        <a:rPr lang="en-US" sz="800" b="0" i="0" u="none" strike="noStrike" dirty="0">
                          <a:solidFill>
                            <a:srgbClr val="000000"/>
                          </a:solidFill>
                          <a:effectLst/>
                          <a:latin typeface="Calibri"/>
                        </a:rPr>
                        <a:t>Part Number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dirty="0" smtClean="0">
                          <a:solidFill>
                            <a:srgbClr val="000000"/>
                          </a:solidFill>
                          <a:effectLst/>
                          <a:latin typeface="Calibri"/>
                        </a:rPr>
                        <a:t>TCAN33x</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Calibri"/>
                        </a:rPr>
                        <a:t>HVD232</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dirty="0">
                          <a:solidFill>
                            <a:srgbClr val="000000"/>
                          </a:solidFill>
                          <a:effectLst/>
                          <a:latin typeface="Calibri"/>
                        </a:rPr>
                        <a:t>MAX3051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42875">
                <a:tc>
                  <a:txBody>
                    <a:bodyPr/>
                    <a:lstStyle/>
                    <a:p>
                      <a:pPr algn="ctr" fontAlgn="b"/>
                      <a:r>
                        <a:rPr lang="en-US" sz="800" b="0" i="0" u="none" strike="noStrike">
                          <a:solidFill>
                            <a:srgbClr val="000000"/>
                          </a:solidFill>
                          <a:effectLst/>
                          <a:latin typeface="Calibri"/>
                        </a:rPr>
                        <a:t>Packages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a:rPr>
                        <a:t>SOIC, SOT23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dirty="0" smtClean="0">
                          <a:solidFill>
                            <a:srgbClr val="000000"/>
                          </a:solidFill>
                          <a:effectLst/>
                          <a:latin typeface="Calibri"/>
                        </a:rPr>
                        <a:t>SOIC</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dirty="0">
                          <a:solidFill>
                            <a:srgbClr val="000000"/>
                          </a:solidFill>
                          <a:effectLst/>
                          <a:latin typeface="Calibri"/>
                        </a:rPr>
                        <a:t>SOIC, SOT23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42875">
                <a:tc>
                  <a:txBody>
                    <a:bodyPr/>
                    <a:lstStyle/>
                    <a:p>
                      <a:pPr algn="ctr" fontAlgn="b"/>
                      <a:r>
                        <a:rPr lang="en-US" sz="800" b="0" i="0" u="none" strike="noStrike" dirty="0">
                          <a:solidFill>
                            <a:srgbClr val="000000"/>
                          </a:solidFill>
                          <a:effectLst/>
                          <a:latin typeface="Calibri"/>
                        </a:rPr>
                        <a:t>Ambient Temperature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dirty="0">
                          <a:solidFill>
                            <a:srgbClr val="000000"/>
                          </a:solidFill>
                          <a:effectLst/>
                          <a:latin typeface="Calibri"/>
                        </a:rPr>
                        <a:t>-40 to 125° C</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Calibri"/>
                        </a:rPr>
                        <a:t>-40 to 85° C</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800" b="0" i="0" u="none" strike="noStrike" dirty="0" smtClean="0">
                          <a:solidFill>
                            <a:srgbClr val="000000"/>
                          </a:solidFill>
                          <a:effectLst/>
                          <a:latin typeface="Calibri"/>
                        </a:rPr>
                        <a:t>-40 to 85° C</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142875">
                <a:tc>
                  <a:txBody>
                    <a:bodyPr/>
                    <a:lstStyle/>
                    <a:p>
                      <a:pPr algn="ctr" fontAlgn="b"/>
                      <a:r>
                        <a:rPr lang="en-US" sz="800" b="0" i="0" u="none" strike="noStrike" dirty="0">
                          <a:solidFill>
                            <a:srgbClr val="000000"/>
                          </a:solidFill>
                          <a:effectLst/>
                          <a:latin typeface="Calibri"/>
                        </a:rPr>
                        <a:t>Supply Range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dirty="0">
                          <a:solidFill>
                            <a:srgbClr val="000000"/>
                          </a:solidFill>
                          <a:effectLst/>
                          <a:latin typeface="Calibri"/>
                        </a:rPr>
                        <a:t>3.0 to 3.6V</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Calibri"/>
                        </a:rPr>
                        <a:t>3.0 to 3.6V</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dirty="0">
                          <a:solidFill>
                            <a:srgbClr val="000000"/>
                          </a:solidFill>
                          <a:effectLst/>
                          <a:latin typeface="Calibri"/>
                        </a:rPr>
                        <a:t>3.135 to 3.465V</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142875">
                <a:tc>
                  <a:txBody>
                    <a:bodyPr/>
                    <a:lstStyle/>
                    <a:p>
                      <a:pPr algn="ctr" fontAlgn="b"/>
                      <a:r>
                        <a:rPr lang="en-US" sz="800" b="0" i="0" u="none" strike="noStrike">
                          <a:solidFill>
                            <a:srgbClr val="000000"/>
                          </a:solidFill>
                          <a:effectLst/>
                          <a:latin typeface="Calibri"/>
                        </a:rPr>
                        <a:t>Standoff</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dirty="0">
                          <a:solidFill>
                            <a:srgbClr val="000000"/>
                          </a:solidFill>
                          <a:effectLst/>
                          <a:latin typeface="Calibri"/>
                        </a:rPr>
                        <a:t>±14V</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dirty="0" smtClean="0">
                          <a:solidFill>
                            <a:srgbClr val="000000"/>
                          </a:solidFill>
                          <a:effectLst/>
                          <a:latin typeface="Calibri"/>
                        </a:rPr>
                        <a:t>-4V to 16V</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800" b="0" i="0" u="none" strike="noStrike" dirty="0">
                          <a:solidFill>
                            <a:srgbClr val="000000"/>
                          </a:solidFill>
                          <a:effectLst/>
                          <a:latin typeface="Calibri"/>
                        </a:rPr>
                        <a:t>-7.5 to +12V</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142875">
                <a:tc>
                  <a:txBody>
                    <a:bodyPr/>
                    <a:lstStyle/>
                    <a:p>
                      <a:pPr algn="ctr" fontAlgn="b"/>
                      <a:r>
                        <a:rPr lang="en-US" sz="800" b="0" i="0" u="none" strike="noStrike">
                          <a:solidFill>
                            <a:srgbClr val="000000"/>
                          </a:solidFill>
                          <a:effectLst/>
                          <a:latin typeface="Calibri"/>
                        </a:rPr>
                        <a:t>Common Mode Range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dirty="0">
                          <a:solidFill>
                            <a:srgbClr val="000000"/>
                          </a:solidFill>
                          <a:effectLst/>
                          <a:latin typeface="Calibri"/>
                        </a:rPr>
                        <a:t>±</a:t>
                      </a:r>
                      <a:r>
                        <a:rPr lang="en-US" sz="800" b="0" i="0" u="none" strike="noStrike" dirty="0" smtClean="0">
                          <a:solidFill>
                            <a:srgbClr val="000000"/>
                          </a:solidFill>
                          <a:effectLst/>
                          <a:latin typeface="Calibri"/>
                        </a:rPr>
                        <a:t>12V</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dirty="0" smtClean="0">
                          <a:solidFill>
                            <a:srgbClr val="000000"/>
                          </a:solidFill>
                          <a:effectLst/>
                          <a:latin typeface="Calibri"/>
                        </a:rPr>
                        <a:t>-2V to 7V</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800" b="0" i="0" u="none" strike="noStrike" dirty="0">
                          <a:solidFill>
                            <a:srgbClr val="000000"/>
                          </a:solidFill>
                          <a:effectLst/>
                          <a:latin typeface="Calibri"/>
                        </a:rPr>
                        <a:t>-7 to +12V</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8604">
                <a:tc>
                  <a:txBody>
                    <a:bodyPr/>
                    <a:lstStyle/>
                    <a:p>
                      <a:pPr algn="ctr" fontAlgn="b"/>
                      <a:r>
                        <a:rPr lang="en-US" sz="800" b="0" i="0" u="none" strike="noStrike" dirty="0" smtClean="0">
                          <a:solidFill>
                            <a:srgbClr val="000000"/>
                          </a:solidFill>
                          <a:effectLst/>
                          <a:latin typeface="Calibri"/>
                        </a:rPr>
                        <a:t>TXD</a:t>
                      </a:r>
                      <a:r>
                        <a:rPr lang="en-US" sz="800" b="0" i="0" u="none" strike="noStrike" baseline="0" dirty="0" smtClean="0">
                          <a:solidFill>
                            <a:srgbClr val="000000"/>
                          </a:solidFill>
                          <a:effectLst/>
                          <a:latin typeface="Calibri"/>
                        </a:rPr>
                        <a:t> &amp; RXD Dominant State Timeouts</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dirty="0" smtClean="0">
                          <a:solidFill>
                            <a:srgbClr val="000000"/>
                          </a:solidFill>
                          <a:effectLst/>
                          <a:latin typeface="Calibri"/>
                        </a:rPr>
                        <a:t>TXD</a:t>
                      </a:r>
                      <a:r>
                        <a:rPr lang="en-US" sz="800" b="0" i="0" u="none" strike="noStrike" baseline="0" dirty="0" smtClean="0">
                          <a:solidFill>
                            <a:srgbClr val="000000"/>
                          </a:solidFill>
                          <a:effectLst/>
                          <a:latin typeface="Calibri"/>
                        </a:rPr>
                        <a:t> and RXD</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dirty="0" smtClean="0">
                          <a:solidFill>
                            <a:srgbClr val="000000"/>
                          </a:solidFill>
                          <a:effectLst/>
                          <a:latin typeface="Calibri"/>
                        </a:rPr>
                        <a:t>None</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800" b="0" i="0" u="none" strike="noStrike" dirty="0" smtClean="0">
                          <a:solidFill>
                            <a:srgbClr val="000000"/>
                          </a:solidFill>
                          <a:effectLst/>
                          <a:latin typeface="Calibri"/>
                        </a:rPr>
                        <a:t>None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142875">
                <a:tc>
                  <a:txBody>
                    <a:bodyPr/>
                    <a:lstStyle/>
                    <a:p>
                      <a:pPr algn="ctr" fontAlgn="b"/>
                      <a:r>
                        <a:rPr lang="en-US" sz="800" b="0" i="0" u="none" strike="noStrike" dirty="0">
                          <a:solidFill>
                            <a:srgbClr val="000000"/>
                          </a:solidFill>
                          <a:effectLst/>
                          <a:latin typeface="Calibri"/>
                        </a:rPr>
                        <a:t>Bus IEC ESD Protection</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dirty="0">
                          <a:solidFill>
                            <a:srgbClr val="000000"/>
                          </a:solidFill>
                          <a:effectLst/>
                          <a:latin typeface="Calibri"/>
                        </a:rPr>
                        <a:t>±</a:t>
                      </a:r>
                      <a:r>
                        <a:rPr lang="en-US" sz="800" b="0" i="0" u="none" strike="noStrike" dirty="0" smtClean="0">
                          <a:solidFill>
                            <a:srgbClr val="000000"/>
                          </a:solidFill>
                          <a:effectLst/>
                          <a:latin typeface="Calibri"/>
                        </a:rPr>
                        <a:t>12kV</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dirty="0" smtClean="0">
                          <a:solidFill>
                            <a:srgbClr val="000000"/>
                          </a:solidFill>
                          <a:effectLst/>
                          <a:latin typeface="Calibri"/>
                        </a:rPr>
                        <a:t>None</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dirty="0">
                          <a:solidFill>
                            <a:srgbClr val="000000"/>
                          </a:solidFill>
                          <a:effectLst/>
                          <a:latin typeface="Calibri"/>
                        </a:rPr>
                        <a:t>None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42875">
                <a:tc>
                  <a:txBody>
                    <a:bodyPr/>
                    <a:lstStyle/>
                    <a:p>
                      <a:pPr algn="ctr" fontAlgn="b"/>
                      <a:r>
                        <a:rPr lang="en-US" sz="800" b="0" i="0" u="none" strike="noStrike">
                          <a:solidFill>
                            <a:srgbClr val="000000"/>
                          </a:solidFill>
                          <a:effectLst/>
                          <a:latin typeface="Calibri"/>
                        </a:rPr>
                        <a:t>Bus HBM ESD Protection</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Calibri"/>
                        </a:rPr>
                        <a:t>±25kV</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dirty="0" smtClean="0">
                          <a:solidFill>
                            <a:srgbClr val="000000"/>
                          </a:solidFill>
                          <a:effectLst/>
                          <a:latin typeface="Calibri"/>
                        </a:rPr>
                        <a:t>±16kV</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dirty="0">
                          <a:solidFill>
                            <a:srgbClr val="000000"/>
                          </a:solidFill>
                          <a:effectLst/>
                          <a:latin typeface="Calibri"/>
                        </a:rPr>
                        <a:t>±12kV</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42875">
                <a:tc>
                  <a:txBody>
                    <a:bodyPr/>
                    <a:lstStyle/>
                    <a:p>
                      <a:pPr algn="ctr" fontAlgn="b"/>
                      <a:r>
                        <a:rPr lang="en-US" sz="800" b="0" i="0" u="none" strike="noStrike" dirty="0">
                          <a:solidFill>
                            <a:srgbClr val="000000"/>
                          </a:solidFill>
                          <a:effectLst/>
                          <a:latin typeface="Calibri"/>
                        </a:rPr>
                        <a:t>Flexible Data Rate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dirty="0" smtClean="0">
                          <a:solidFill>
                            <a:srgbClr val="000000"/>
                          </a:solidFill>
                          <a:effectLst/>
                          <a:latin typeface="Calibri"/>
                        </a:rPr>
                        <a:t>1Mbps</a:t>
                      </a:r>
                      <a:r>
                        <a:rPr lang="en-US" sz="800" b="0" i="0" u="none" strike="noStrike" baseline="0" dirty="0" smtClean="0">
                          <a:solidFill>
                            <a:srgbClr val="000000"/>
                          </a:solidFill>
                          <a:effectLst/>
                          <a:latin typeface="Calibri"/>
                        </a:rPr>
                        <a:t> (5</a:t>
                      </a:r>
                      <a:r>
                        <a:rPr lang="en-US" sz="800" b="0" i="0" u="none" strike="noStrike" dirty="0" smtClean="0">
                          <a:solidFill>
                            <a:srgbClr val="000000"/>
                          </a:solidFill>
                          <a:effectLst/>
                          <a:latin typeface="Calibri"/>
                        </a:rPr>
                        <a:t>Mbps – opt)</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dirty="0" smtClean="0">
                          <a:solidFill>
                            <a:srgbClr val="000000"/>
                          </a:solidFill>
                          <a:effectLst/>
                          <a:latin typeface="Calibri"/>
                        </a:rPr>
                        <a:t>1Mbps</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dirty="0" smtClean="0">
                          <a:solidFill>
                            <a:srgbClr val="000000"/>
                          </a:solidFill>
                          <a:effectLst/>
                          <a:latin typeface="Calibri"/>
                        </a:rPr>
                        <a:t>1Mbps</a:t>
                      </a:r>
                      <a:endParaRPr lang="en-US" sz="800" b="0"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85750">
                <a:tc>
                  <a:txBody>
                    <a:bodyPr/>
                    <a:lstStyle/>
                    <a:p>
                      <a:pPr algn="ctr" fontAlgn="b"/>
                      <a:r>
                        <a:rPr lang="en-US" sz="800" b="0" i="0" u="none" strike="noStrike">
                          <a:solidFill>
                            <a:srgbClr val="000000"/>
                          </a:solidFill>
                          <a:effectLst/>
                          <a:latin typeface="Calibri"/>
                        </a:rPr>
                        <a:t>Icc Standby Current</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dirty="0">
                          <a:solidFill>
                            <a:srgbClr val="000000"/>
                          </a:solidFill>
                          <a:effectLst/>
                          <a:latin typeface="Calibri"/>
                        </a:rPr>
                        <a:t>&lt;15µA (with wake)</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&lt;1µA(without wake)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Calibri"/>
                        </a:rPr>
                        <a:t>&lt;1µA(without</a:t>
                      </a:r>
                      <a:r>
                        <a:rPr lang="en-US" sz="800" b="0" i="0" u="none" strike="noStrike" baseline="0" dirty="0" smtClean="0">
                          <a:solidFill>
                            <a:srgbClr val="000000"/>
                          </a:solidFill>
                          <a:effectLst/>
                          <a:latin typeface="Calibri"/>
                        </a:rPr>
                        <a:t> wake)</a:t>
                      </a:r>
                      <a:endParaRPr lang="en-US" sz="800" b="0" i="0" u="none" strike="noStrike" dirty="0" smtClean="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dirty="0">
                          <a:solidFill>
                            <a:srgbClr val="000000"/>
                          </a:solidFill>
                          <a:effectLst/>
                          <a:latin typeface="Calibri"/>
                        </a:rPr>
                        <a:t>&lt;15µA (with wake)</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&lt;1µA(without wake)</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7" name="TextBox 6"/>
          <p:cNvSpPr txBox="1"/>
          <p:nvPr/>
        </p:nvSpPr>
        <p:spPr>
          <a:xfrm>
            <a:off x="1475586" y="742950"/>
            <a:ext cx="6220614" cy="369332"/>
          </a:xfrm>
          <a:prstGeom prst="rect">
            <a:avLst/>
          </a:prstGeom>
          <a:solidFill>
            <a:schemeClr val="tx1"/>
          </a:solidFill>
          <a:ln w="38100">
            <a:noFill/>
          </a:ln>
        </p:spPr>
        <p:txBody>
          <a:bodyPr wrap="none" rtlCol="0">
            <a:spAutoFit/>
          </a:bodyPr>
          <a:lstStyle/>
          <a:p>
            <a:pPr fontAlgn="auto">
              <a:spcBef>
                <a:spcPts val="0"/>
              </a:spcBef>
              <a:spcAft>
                <a:spcPts val="0"/>
              </a:spcAft>
            </a:pPr>
            <a:r>
              <a:rPr lang="en-US" dirty="0" smtClean="0">
                <a:solidFill>
                  <a:srgbClr val="FFFFFF"/>
                </a:solidFill>
                <a:latin typeface="Arial"/>
              </a:rPr>
              <a:t>Drop-in TCAN33x provides higher performance with no risk</a:t>
            </a:r>
            <a:endParaRPr lang="en-US" dirty="0">
              <a:solidFill>
                <a:srgbClr val="FFFFFF"/>
              </a:solidFill>
              <a:latin typeface="Arial"/>
            </a:endParaRPr>
          </a:p>
        </p:txBody>
      </p:sp>
      <p:sp>
        <p:nvSpPr>
          <p:cNvPr id="8" name="Right Brace 7"/>
          <p:cNvSpPr/>
          <p:nvPr/>
        </p:nvSpPr>
        <p:spPr>
          <a:xfrm>
            <a:off x="7390358" y="1706512"/>
            <a:ext cx="128949" cy="7940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000000"/>
              </a:solidFill>
            </a:endParaRPr>
          </a:p>
        </p:txBody>
      </p:sp>
      <p:sp>
        <p:nvSpPr>
          <p:cNvPr id="10" name="TextBox 9"/>
          <p:cNvSpPr txBox="1"/>
          <p:nvPr/>
        </p:nvSpPr>
        <p:spPr>
          <a:xfrm>
            <a:off x="7607206" y="1963129"/>
            <a:ext cx="1505540" cy="369332"/>
          </a:xfrm>
          <a:prstGeom prst="rect">
            <a:avLst/>
          </a:prstGeom>
          <a:noFill/>
          <a:ln>
            <a:noFill/>
          </a:ln>
        </p:spPr>
        <p:txBody>
          <a:bodyPr wrap="none" rtlCol="0">
            <a:spAutoFit/>
          </a:bodyPr>
          <a:lstStyle/>
          <a:p>
            <a:pPr fontAlgn="auto">
              <a:spcBef>
                <a:spcPts val="0"/>
              </a:spcBef>
              <a:spcAft>
                <a:spcPts val="0"/>
              </a:spcAft>
            </a:pPr>
            <a:r>
              <a:rPr lang="en-US" dirty="0" smtClean="0">
                <a:solidFill>
                  <a:srgbClr val="000000"/>
                </a:solidFill>
                <a:latin typeface="Arial"/>
              </a:rPr>
              <a:t>More Robust</a:t>
            </a:r>
            <a:endParaRPr lang="en-US" dirty="0">
              <a:solidFill>
                <a:srgbClr val="000000"/>
              </a:solidFill>
              <a:latin typeface="Arial"/>
            </a:endParaRPr>
          </a:p>
        </p:txBody>
      </p:sp>
      <p:sp>
        <p:nvSpPr>
          <p:cNvPr id="14" name="TextBox 13"/>
          <p:cNvSpPr txBox="1"/>
          <p:nvPr/>
        </p:nvSpPr>
        <p:spPr>
          <a:xfrm>
            <a:off x="7621324" y="2477293"/>
            <a:ext cx="1428596" cy="369332"/>
          </a:xfrm>
          <a:prstGeom prst="rect">
            <a:avLst/>
          </a:prstGeom>
          <a:noFill/>
          <a:ln>
            <a:noFill/>
          </a:ln>
        </p:spPr>
        <p:txBody>
          <a:bodyPr wrap="none" rtlCol="0">
            <a:spAutoFit/>
          </a:bodyPr>
          <a:lstStyle/>
          <a:p>
            <a:pPr fontAlgn="auto">
              <a:spcBef>
                <a:spcPts val="0"/>
              </a:spcBef>
              <a:spcAft>
                <a:spcPts val="0"/>
              </a:spcAft>
            </a:pPr>
            <a:r>
              <a:rPr lang="en-US" dirty="0" smtClean="0">
                <a:solidFill>
                  <a:srgbClr val="000000"/>
                </a:solidFill>
                <a:latin typeface="Arial"/>
              </a:rPr>
              <a:t>Saves Cost </a:t>
            </a:r>
            <a:endParaRPr lang="en-US" dirty="0">
              <a:solidFill>
                <a:srgbClr val="000000"/>
              </a:solidFill>
              <a:latin typeface="Arial"/>
            </a:endParaRPr>
          </a:p>
        </p:txBody>
      </p:sp>
      <p:sp>
        <p:nvSpPr>
          <p:cNvPr id="15" name="Right Brace 14"/>
          <p:cNvSpPr/>
          <p:nvPr/>
        </p:nvSpPr>
        <p:spPr>
          <a:xfrm>
            <a:off x="7384473" y="2819318"/>
            <a:ext cx="149469" cy="1137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000000"/>
              </a:solidFill>
            </a:endParaRPr>
          </a:p>
        </p:txBody>
      </p:sp>
      <p:sp>
        <p:nvSpPr>
          <p:cNvPr id="16" name="TextBox 15"/>
          <p:cNvSpPr txBox="1"/>
          <p:nvPr/>
        </p:nvSpPr>
        <p:spPr>
          <a:xfrm>
            <a:off x="7624265" y="2743468"/>
            <a:ext cx="838691" cy="369332"/>
          </a:xfrm>
          <a:prstGeom prst="rect">
            <a:avLst/>
          </a:prstGeom>
          <a:noFill/>
          <a:ln>
            <a:noFill/>
          </a:ln>
        </p:spPr>
        <p:txBody>
          <a:bodyPr wrap="none" rtlCol="0">
            <a:spAutoFit/>
          </a:bodyPr>
          <a:lstStyle/>
          <a:p>
            <a:pPr fontAlgn="auto">
              <a:spcBef>
                <a:spcPts val="0"/>
              </a:spcBef>
              <a:spcAft>
                <a:spcPts val="0"/>
              </a:spcAft>
            </a:pPr>
            <a:r>
              <a:rPr lang="en-US" dirty="0">
                <a:solidFill>
                  <a:srgbClr val="000000"/>
                </a:solidFill>
                <a:latin typeface="Arial"/>
              </a:rPr>
              <a:t>F</a:t>
            </a:r>
            <a:r>
              <a:rPr lang="en-US" dirty="0" smtClean="0">
                <a:solidFill>
                  <a:srgbClr val="000000"/>
                </a:solidFill>
                <a:latin typeface="Arial"/>
              </a:rPr>
              <a:t>aster</a:t>
            </a:r>
            <a:endParaRPr lang="en-US" dirty="0">
              <a:solidFill>
                <a:srgbClr val="000000"/>
              </a:solidFill>
              <a:latin typeface="Arial"/>
            </a:endParaRPr>
          </a:p>
        </p:txBody>
      </p:sp>
      <p:grpSp>
        <p:nvGrpSpPr>
          <p:cNvPr id="17" name="Group 16"/>
          <p:cNvGrpSpPr/>
          <p:nvPr/>
        </p:nvGrpSpPr>
        <p:grpSpPr>
          <a:xfrm>
            <a:off x="258727" y="1812441"/>
            <a:ext cx="1249635" cy="582216"/>
            <a:chOff x="4343400" y="2790826"/>
            <a:chExt cx="1905000" cy="1428750"/>
          </a:xfrm>
        </p:grpSpPr>
        <p:pic>
          <p:nvPicPr>
            <p:cNvPr id="18" name="Picture 4" descr="http://www.robot-and-machines-design.com/Files/images/Articles/SOT-23A-IC-Pack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2790826"/>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38700" y="3505200"/>
              <a:ext cx="2667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67300" y="3638550"/>
              <a:ext cx="2667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Right Brace 20"/>
          <p:cNvSpPr/>
          <p:nvPr/>
        </p:nvSpPr>
        <p:spPr>
          <a:xfrm>
            <a:off x="7389393" y="2546483"/>
            <a:ext cx="149469" cy="1137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000000"/>
              </a:solidFill>
            </a:endParaRPr>
          </a:p>
        </p:txBody>
      </p:sp>
    </p:spTree>
    <p:extLst>
      <p:ext uri="{BB962C8B-B14F-4D97-AF65-F5344CB8AC3E}">
        <p14:creationId xmlns:p14="http://schemas.microsoft.com/office/powerpoint/2010/main" val="4175087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33" name="Text Box 64"/>
          <p:cNvSpPr txBox="1">
            <a:spLocks noChangeArrowheads="1"/>
          </p:cNvSpPr>
          <p:nvPr/>
        </p:nvSpPr>
        <p:spPr bwMode="auto">
          <a:xfrm>
            <a:off x="7442524" y="2786241"/>
            <a:ext cx="1074332" cy="261610"/>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100" b="1" dirty="0">
                <a:solidFill>
                  <a:srgbClr val="000000"/>
                </a:solidFill>
                <a:latin typeface="Arial"/>
              </a:rPr>
              <a:t>SN65HVD232</a:t>
            </a:r>
            <a:endParaRPr lang="en-US" sz="1400" b="1" dirty="0">
              <a:solidFill>
                <a:srgbClr val="000000"/>
              </a:solidFill>
              <a:latin typeface="Arial"/>
            </a:endParaRPr>
          </a:p>
        </p:txBody>
      </p:sp>
      <p:grpSp>
        <p:nvGrpSpPr>
          <p:cNvPr id="2" name="Group 1"/>
          <p:cNvGrpSpPr/>
          <p:nvPr/>
        </p:nvGrpSpPr>
        <p:grpSpPr>
          <a:xfrm>
            <a:off x="7026973" y="3206352"/>
            <a:ext cx="2083206" cy="1365648"/>
            <a:chOff x="6894321" y="3077377"/>
            <a:chExt cx="2253958" cy="1551773"/>
          </a:xfrm>
        </p:grpSpPr>
        <p:sp>
          <p:nvSpPr>
            <p:cNvPr id="32772" name="Rectangle 3"/>
            <p:cNvSpPr>
              <a:spLocks noChangeArrowheads="1"/>
            </p:cNvSpPr>
            <p:nvPr/>
          </p:nvSpPr>
          <p:spPr bwMode="auto">
            <a:xfrm>
              <a:off x="7450137" y="3271837"/>
              <a:ext cx="1060450" cy="1357313"/>
            </a:xfrm>
            <a:prstGeom prst="rect">
              <a:avLst/>
            </a:prstGeom>
            <a:solidFill>
              <a:srgbClr val="F8F8F8"/>
            </a:solidFill>
            <a:ln w="19050" algn="ctr">
              <a:solidFill>
                <a:schemeClr val="tx1"/>
              </a:solidFill>
              <a:miter lim="800000"/>
              <a:headEnd/>
              <a:tailEnd/>
            </a:ln>
          </p:spPr>
          <p:txBody>
            <a:bodyPr wrap="none" anchor="ctr"/>
            <a:lstStyle/>
            <a:p>
              <a:pPr algn="ctr" fontAlgn="auto">
                <a:spcBef>
                  <a:spcPts val="0"/>
                </a:spcBef>
                <a:spcAft>
                  <a:spcPts val="0"/>
                </a:spcAft>
              </a:pPr>
              <a:endParaRPr lang="en-US" sz="1200">
                <a:solidFill>
                  <a:srgbClr val="FFFF99"/>
                </a:solidFill>
                <a:latin typeface="Times New Roman" pitchFamily="18" charset="0"/>
              </a:endParaRPr>
            </a:p>
          </p:txBody>
        </p:sp>
        <p:sp>
          <p:nvSpPr>
            <p:cNvPr id="32810" name="Text Box 41"/>
            <p:cNvSpPr txBox="1">
              <a:spLocks noChangeArrowheads="1"/>
            </p:cNvSpPr>
            <p:nvPr/>
          </p:nvSpPr>
          <p:spPr bwMode="auto">
            <a:xfrm>
              <a:off x="8705850" y="3077377"/>
              <a:ext cx="442429" cy="1516442"/>
            </a:xfrm>
            <a:prstGeom prst="rect">
              <a:avLst/>
            </a:prstGeom>
            <a:noFill/>
            <a:ln w="28575">
              <a:noFill/>
              <a:miter lim="800000"/>
              <a:headEnd/>
              <a:tailEnd/>
            </a:ln>
          </p:spPr>
          <p:txBody>
            <a:bodyPr wrap="none" lIns="0" tIns="46800" rIns="0" bIns="46800" anchor="ctr">
              <a:spAutoFit/>
            </a:bodyPr>
            <a:lstStyle/>
            <a:p>
              <a:pPr eaLnBrk="0" fontAlgn="auto" hangingPunct="0">
                <a:lnSpc>
                  <a:spcPct val="110000"/>
                </a:lnSpc>
                <a:spcBef>
                  <a:spcPts val="0"/>
                </a:spcBef>
                <a:spcAft>
                  <a:spcPts val="0"/>
                </a:spcAft>
              </a:pPr>
              <a:r>
                <a:rPr lang="en-US" sz="1200" b="1">
                  <a:solidFill>
                    <a:srgbClr val="AAAAAA"/>
                  </a:solidFill>
                  <a:latin typeface="Arial"/>
                </a:rPr>
                <a:t>NC</a:t>
              </a:r>
            </a:p>
            <a:p>
              <a:pPr eaLnBrk="0" fontAlgn="auto" hangingPunct="0">
                <a:lnSpc>
                  <a:spcPct val="110000"/>
                </a:lnSpc>
                <a:spcBef>
                  <a:spcPts val="0"/>
                </a:spcBef>
                <a:spcAft>
                  <a:spcPts val="0"/>
                </a:spcAft>
              </a:pPr>
              <a:endParaRPr lang="en-US" sz="1200" b="1">
                <a:solidFill>
                  <a:srgbClr val="AAAAAA"/>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CANH</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CANL</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AAAAAA"/>
                  </a:solidFill>
                  <a:latin typeface="Arial"/>
                </a:rPr>
                <a:t>NC</a:t>
              </a:r>
              <a:endParaRPr lang="en-US" sz="1200" b="1" baseline="-25000">
                <a:solidFill>
                  <a:srgbClr val="AAAAAA"/>
                </a:solidFill>
                <a:latin typeface="Arial"/>
              </a:endParaRPr>
            </a:p>
          </p:txBody>
        </p:sp>
        <p:sp>
          <p:nvSpPr>
            <p:cNvPr id="32811" name="Arc 42"/>
            <p:cNvSpPr>
              <a:spLocks noChangeAspect="1"/>
            </p:cNvSpPr>
            <p:nvPr/>
          </p:nvSpPr>
          <p:spPr bwMode="auto">
            <a:xfrm>
              <a:off x="7880350" y="3183730"/>
              <a:ext cx="119062" cy="79772"/>
            </a:xfrm>
            <a:custGeom>
              <a:avLst/>
              <a:gdLst>
                <a:gd name="T0" fmla="*/ 119062 w 21600"/>
                <a:gd name="T1" fmla="*/ 106362 h 21600"/>
                <a:gd name="T2" fmla="*/ 0 w 21600"/>
                <a:gd name="T3" fmla="*/ 0 h 21600"/>
                <a:gd name="T4" fmla="*/ 11906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12" name="Arc 43"/>
            <p:cNvSpPr>
              <a:spLocks noChangeAspect="1"/>
            </p:cNvSpPr>
            <p:nvPr/>
          </p:nvSpPr>
          <p:spPr bwMode="auto">
            <a:xfrm>
              <a:off x="7994651" y="3183730"/>
              <a:ext cx="122237" cy="79772"/>
            </a:xfrm>
            <a:custGeom>
              <a:avLst/>
              <a:gdLst>
                <a:gd name="T0" fmla="*/ 122237 w 21778"/>
                <a:gd name="T1" fmla="*/ 0 h 21600"/>
                <a:gd name="T2" fmla="*/ 0 w 21778"/>
                <a:gd name="T3" fmla="*/ 106357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13" name="Text Box 44"/>
            <p:cNvSpPr txBox="1">
              <a:spLocks noChangeArrowheads="1"/>
            </p:cNvSpPr>
            <p:nvPr/>
          </p:nvSpPr>
          <p:spPr bwMode="auto">
            <a:xfrm>
              <a:off x="6894321" y="3079658"/>
              <a:ext cx="341504" cy="1514261"/>
            </a:xfrm>
            <a:prstGeom prst="rect">
              <a:avLst/>
            </a:prstGeom>
            <a:noFill/>
            <a:ln w="28575">
              <a:noFill/>
              <a:miter lim="800000"/>
              <a:headEnd/>
              <a:tailEnd/>
            </a:ln>
          </p:spPr>
          <p:txBody>
            <a:bodyPr wrap="none" lIns="0" rIns="0" anchor="ctr">
              <a:spAutoFit/>
            </a:bodyPr>
            <a:lstStyle/>
            <a:p>
              <a:pPr algn="r" eaLnBrk="0" fontAlgn="auto" hangingPunct="0">
                <a:lnSpc>
                  <a:spcPct val="110000"/>
                </a:lnSpc>
                <a:spcBef>
                  <a:spcPts val="0"/>
                </a:spcBef>
                <a:spcAft>
                  <a:spcPts val="0"/>
                </a:spcAft>
              </a:pPr>
              <a:r>
                <a:rPr lang="en-US" sz="1200" b="1">
                  <a:solidFill>
                    <a:srgbClr val="000000"/>
                  </a:solidFill>
                  <a:latin typeface="Arial"/>
                </a:rPr>
                <a:t>TXD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GND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V</a:t>
              </a:r>
              <a:r>
                <a:rPr lang="en-US" sz="1200" b="1" baseline="-25000">
                  <a:solidFill>
                    <a:srgbClr val="000000"/>
                  </a:solidFill>
                  <a:latin typeface="Arial"/>
                </a:rPr>
                <a:t>CC</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RXD</a:t>
              </a:r>
            </a:p>
          </p:txBody>
        </p:sp>
        <p:sp>
          <p:nvSpPr>
            <p:cNvPr id="32814" name="Rectangle 45"/>
            <p:cNvSpPr>
              <a:spLocks noChangeAspect="1" noChangeArrowheads="1"/>
            </p:cNvSpPr>
            <p:nvPr/>
          </p:nvSpPr>
          <p:spPr bwMode="auto">
            <a:xfrm flipV="1">
              <a:off x="8512176" y="334446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15" name="Rectangle 46"/>
            <p:cNvSpPr>
              <a:spLocks noChangeAspect="1" noChangeArrowheads="1"/>
            </p:cNvSpPr>
            <p:nvPr/>
          </p:nvSpPr>
          <p:spPr bwMode="auto">
            <a:xfrm flipV="1">
              <a:off x="8512176" y="3643312"/>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16" name="Rectangle 47"/>
            <p:cNvSpPr>
              <a:spLocks noChangeAspect="1" noChangeArrowheads="1"/>
            </p:cNvSpPr>
            <p:nvPr/>
          </p:nvSpPr>
          <p:spPr bwMode="auto">
            <a:xfrm flipV="1">
              <a:off x="8512176" y="393620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17" name="Rectangle 48"/>
            <p:cNvSpPr>
              <a:spLocks noChangeAspect="1" noChangeArrowheads="1"/>
            </p:cNvSpPr>
            <p:nvPr/>
          </p:nvSpPr>
          <p:spPr bwMode="auto">
            <a:xfrm flipV="1">
              <a:off x="8512176" y="4242196"/>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18" name="Line 49"/>
            <p:cNvSpPr>
              <a:spLocks noChangeAspect="1" noChangeShapeType="1"/>
            </p:cNvSpPr>
            <p:nvPr/>
          </p:nvSpPr>
          <p:spPr bwMode="auto">
            <a:xfrm flipH="1">
              <a:off x="8058150" y="3599258"/>
              <a:ext cx="7461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19" name="Line 50"/>
            <p:cNvSpPr>
              <a:spLocks noChangeAspect="1" noChangeShapeType="1"/>
            </p:cNvSpPr>
            <p:nvPr/>
          </p:nvSpPr>
          <p:spPr bwMode="auto">
            <a:xfrm flipH="1">
              <a:off x="7983537" y="3475433"/>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20" name="AutoShape 51"/>
            <p:cNvSpPr>
              <a:spLocks noChangeAspect="1" noChangeArrowheads="1"/>
            </p:cNvSpPr>
            <p:nvPr/>
          </p:nvSpPr>
          <p:spPr bwMode="auto">
            <a:xfrm rot="5400000" flipH="1">
              <a:off x="7702748" y="3401814"/>
              <a:ext cx="301228"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21" name="Oval 52"/>
            <p:cNvSpPr>
              <a:spLocks noChangeAspect="1" noChangeArrowheads="1"/>
            </p:cNvSpPr>
            <p:nvPr/>
          </p:nvSpPr>
          <p:spPr bwMode="auto">
            <a:xfrm>
              <a:off x="7983538" y="3567112"/>
              <a:ext cx="74613"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22" name="Line 53"/>
            <p:cNvSpPr>
              <a:spLocks noChangeAspect="1" noChangeShapeType="1"/>
            </p:cNvSpPr>
            <p:nvPr/>
          </p:nvSpPr>
          <p:spPr bwMode="auto">
            <a:xfrm flipH="1">
              <a:off x="7947025" y="3799283"/>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23" name="AutoShape 54"/>
            <p:cNvSpPr>
              <a:spLocks noChangeAspect="1" noChangeArrowheads="1"/>
            </p:cNvSpPr>
            <p:nvPr/>
          </p:nvSpPr>
          <p:spPr bwMode="auto">
            <a:xfrm rot="16190442" flipH="1">
              <a:off x="7677944" y="3721893"/>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1000" b="1">
                <a:solidFill>
                  <a:srgbClr val="000000"/>
                </a:solidFill>
                <a:latin typeface="Arial"/>
              </a:endParaRPr>
            </a:p>
          </p:txBody>
        </p:sp>
        <p:sp>
          <p:nvSpPr>
            <p:cNvPr id="32824" name="Oval 55"/>
            <p:cNvSpPr>
              <a:spLocks noChangeAspect="1" noChangeArrowheads="1"/>
            </p:cNvSpPr>
            <p:nvPr/>
          </p:nvSpPr>
          <p:spPr bwMode="auto">
            <a:xfrm>
              <a:off x="7983538" y="3927871"/>
              <a:ext cx="74613"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25" name="Line 56"/>
            <p:cNvSpPr>
              <a:spLocks noChangeAspect="1" noChangeShapeType="1"/>
            </p:cNvSpPr>
            <p:nvPr/>
          </p:nvSpPr>
          <p:spPr bwMode="auto">
            <a:xfrm>
              <a:off x="7983537" y="3438525"/>
              <a:ext cx="0" cy="21074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26" name="Line 57"/>
            <p:cNvSpPr>
              <a:spLocks noChangeAspect="1" noChangeShapeType="1"/>
            </p:cNvSpPr>
            <p:nvPr/>
          </p:nvSpPr>
          <p:spPr bwMode="auto">
            <a:xfrm flipV="1">
              <a:off x="8128000" y="3595687"/>
              <a:ext cx="0" cy="3595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27" name="Line 58"/>
            <p:cNvSpPr>
              <a:spLocks noChangeAspect="1" noChangeShapeType="1"/>
            </p:cNvSpPr>
            <p:nvPr/>
          </p:nvSpPr>
          <p:spPr bwMode="auto">
            <a:xfrm flipV="1">
              <a:off x="8202612" y="3470671"/>
              <a:ext cx="0" cy="32623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28" name="Line 59"/>
            <p:cNvSpPr>
              <a:spLocks noChangeAspect="1" noChangeShapeType="1"/>
            </p:cNvSpPr>
            <p:nvPr/>
          </p:nvSpPr>
          <p:spPr bwMode="auto">
            <a:xfrm flipH="1">
              <a:off x="8062912" y="3960018"/>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29" name="Rectangle 60"/>
            <p:cNvSpPr>
              <a:spLocks noChangeAspect="1" noChangeArrowheads="1"/>
            </p:cNvSpPr>
            <p:nvPr/>
          </p:nvSpPr>
          <p:spPr bwMode="auto">
            <a:xfrm flipV="1">
              <a:off x="7302501" y="3348037"/>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30" name="Rectangle 61"/>
            <p:cNvSpPr>
              <a:spLocks noChangeAspect="1" noChangeArrowheads="1"/>
            </p:cNvSpPr>
            <p:nvPr/>
          </p:nvSpPr>
          <p:spPr bwMode="auto">
            <a:xfrm flipV="1">
              <a:off x="7302501" y="3646883"/>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31" name="Rectangle 62"/>
            <p:cNvSpPr>
              <a:spLocks noChangeAspect="1" noChangeArrowheads="1"/>
            </p:cNvSpPr>
            <p:nvPr/>
          </p:nvSpPr>
          <p:spPr bwMode="auto">
            <a:xfrm flipV="1">
              <a:off x="7302501" y="3939778"/>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32" name="Rectangle 63"/>
            <p:cNvSpPr>
              <a:spLocks noChangeAspect="1" noChangeArrowheads="1"/>
            </p:cNvSpPr>
            <p:nvPr/>
          </p:nvSpPr>
          <p:spPr bwMode="auto">
            <a:xfrm flipV="1">
              <a:off x="7302501" y="4245768"/>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35" name="Line 66"/>
            <p:cNvSpPr>
              <a:spLocks noChangeAspect="1" noChangeShapeType="1"/>
            </p:cNvSpPr>
            <p:nvPr/>
          </p:nvSpPr>
          <p:spPr bwMode="auto">
            <a:xfrm flipH="1">
              <a:off x="7612063" y="3534965"/>
              <a:ext cx="80963"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36" name="Line 67"/>
            <p:cNvSpPr>
              <a:spLocks noChangeAspect="1" noChangeShapeType="1"/>
            </p:cNvSpPr>
            <p:nvPr/>
          </p:nvSpPr>
          <p:spPr bwMode="auto">
            <a:xfrm flipH="1">
              <a:off x="7646987" y="3869531"/>
              <a:ext cx="39688"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37" name="Line 68"/>
            <p:cNvSpPr>
              <a:spLocks noChangeAspect="1" noChangeShapeType="1"/>
            </p:cNvSpPr>
            <p:nvPr/>
          </p:nvSpPr>
          <p:spPr bwMode="auto">
            <a:xfrm>
              <a:off x="7531100" y="4299346"/>
              <a:ext cx="1206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38" name="Line 69"/>
            <p:cNvSpPr>
              <a:spLocks noChangeAspect="1" noChangeShapeType="1"/>
            </p:cNvSpPr>
            <p:nvPr/>
          </p:nvSpPr>
          <p:spPr bwMode="auto">
            <a:xfrm flipV="1">
              <a:off x="7648575" y="3864768"/>
              <a:ext cx="0" cy="4357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39" name="Line 70"/>
            <p:cNvSpPr>
              <a:spLocks noChangeAspect="1" noChangeShapeType="1"/>
            </p:cNvSpPr>
            <p:nvPr/>
          </p:nvSpPr>
          <p:spPr bwMode="auto">
            <a:xfrm flipV="1">
              <a:off x="7610475" y="3373040"/>
              <a:ext cx="0" cy="164306"/>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40" name="Line 71"/>
            <p:cNvSpPr>
              <a:spLocks noChangeAspect="1" noChangeShapeType="1"/>
            </p:cNvSpPr>
            <p:nvPr/>
          </p:nvSpPr>
          <p:spPr bwMode="auto">
            <a:xfrm>
              <a:off x="7516812" y="3376612"/>
              <a:ext cx="95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32841" name="Oval 72"/>
            <p:cNvSpPr>
              <a:spLocks noChangeAspect="1" noChangeArrowheads="1"/>
            </p:cNvSpPr>
            <p:nvPr/>
          </p:nvSpPr>
          <p:spPr bwMode="auto">
            <a:xfrm>
              <a:off x="7643813" y="3505200"/>
              <a:ext cx="74613"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grpSp>
          <p:nvGrpSpPr>
            <p:cNvPr id="4" name="Group 81"/>
            <p:cNvGrpSpPr>
              <a:grpSpLocks/>
            </p:cNvGrpSpPr>
            <p:nvPr/>
          </p:nvGrpSpPr>
          <p:grpSpPr bwMode="auto">
            <a:xfrm>
              <a:off x="7756526" y="3509962"/>
              <a:ext cx="142875" cy="45244"/>
              <a:chOff x="4391" y="1087"/>
              <a:chExt cx="90" cy="38"/>
            </a:xfrm>
          </p:grpSpPr>
          <p:sp>
            <p:nvSpPr>
              <p:cNvPr id="32849" name="Rectangle 82"/>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50" name="Line 83"/>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32851" name="Line 84"/>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grpSp>
          <p:nvGrpSpPr>
            <p:cNvPr id="5" name="Group 85"/>
            <p:cNvGrpSpPr>
              <a:grpSpLocks/>
            </p:cNvGrpSpPr>
            <p:nvPr/>
          </p:nvGrpSpPr>
          <p:grpSpPr bwMode="auto">
            <a:xfrm>
              <a:off x="7820026" y="3813571"/>
              <a:ext cx="117475" cy="92869"/>
              <a:chOff x="4431" y="1342"/>
              <a:chExt cx="74" cy="78"/>
            </a:xfrm>
          </p:grpSpPr>
          <p:sp>
            <p:nvSpPr>
              <p:cNvPr id="32846" name="Rectangle 86"/>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32847" name="Line 87"/>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32848" name="Line 88"/>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grpSp>
      <p:sp>
        <p:nvSpPr>
          <p:cNvPr id="92" name="Rectangle 2"/>
          <p:cNvSpPr>
            <a:spLocks noChangeArrowheads="1"/>
          </p:cNvSpPr>
          <p:nvPr/>
        </p:nvSpPr>
        <p:spPr bwMode="auto">
          <a:xfrm>
            <a:off x="7797800" y="2133600"/>
            <a:ext cx="0" cy="0"/>
          </a:xfrm>
          <a:prstGeom prst="rect">
            <a:avLst/>
          </a:prstGeom>
          <a:solidFill>
            <a:srgbClr val="E6E6E6"/>
          </a:solidFill>
          <a:ln w="9525">
            <a:noFill/>
            <a:miter lim="800000"/>
            <a:headEnd/>
            <a:tailEnd/>
          </a:ln>
        </p:spPr>
        <p:txBody>
          <a:bodyPr/>
          <a:lstStyle/>
          <a:p>
            <a:pPr fontAlgn="auto">
              <a:spcBef>
                <a:spcPts val="0"/>
              </a:spcBef>
              <a:spcAft>
                <a:spcPts val="0"/>
              </a:spcAft>
            </a:pPr>
            <a:endParaRPr lang="en-US">
              <a:solidFill>
                <a:srgbClr val="000000"/>
              </a:solidFill>
              <a:latin typeface="Arial"/>
            </a:endParaRPr>
          </a:p>
        </p:txBody>
      </p:sp>
      <p:sp>
        <p:nvSpPr>
          <p:cNvPr id="106" name="Rectangle 105"/>
          <p:cNvSpPr/>
          <p:nvPr/>
        </p:nvSpPr>
        <p:spPr>
          <a:xfrm>
            <a:off x="4569770" y="1076325"/>
            <a:ext cx="4391669" cy="1571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28600" indent="-228600" fontAlgn="auto">
              <a:lnSpc>
                <a:spcPct val="120000"/>
              </a:lnSpc>
              <a:spcBef>
                <a:spcPts val="0"/>
              </a:spcBef>
              <a:spcAft>
                <a:spcPts val="0"/>
              </a:spcAft>
              <a:buFontTx/>
              <a:buChar char="•"/>
            </a:pPr>
            <a:r>
              <a:rPr lang="en-US" sz="900" dirty="0">
                <a:solidFill>
                  <a:srgbClr val="000000"/>
                </a:solidFill>
              </a:rPr>
              <a:t>Easy transition path to </a:t>
            </a:r>
            <a:r>
              <a:rPr lang="en-US" sz="900" dirty="0" smtClean="0">
                <a:solidFill>
                  <a:srgbClr val="000000"/>
                </a:solidFill>
              </a:rPr>
              <a:t>3.3V </a:t>
            </a:r>
            <a:r>
              <a:rPr lang="en-US" sz="900" dirty="0">
                <a:solidFill>
                  <a:srgbClr val="000000"/>
                </a:solidFill>
              </a:rPr>
              <a:t>CAN transceiver from 5V CAN transceiver systems  </a:t>
            </a:r>
          </a:p>
          <a:p>
            <a:pPr marL="228600" indent="-228600" fontAlgn="auto">
              <a:lnSpc>
                <a:spcPct val="120000"/>
              </a:lnSpc>
              <a:spcBef>
                <a:spcPts val="0"/>
              </a:spcBef>
              <a:spcAft>
                <a:spcPts val="0"/>
              </a:spcAft>
              <a:buFontTx/>
              <a:buChar char="•"/>
            </a:pPr>
            <a:r>
              <a:rPr lang="en-US" sz="900" dirty="0" smtClean="0">
                <a:solidFill>
                  <a:srgbClr val="000000"/>
                </a:solidFill>
              </a:rPr>
              <a:t>3.3V </a:t>
            </a:r>
            <a:r>
              <a:rPr lang="en-US" sz="900" dirty="0">
                <a:solidFill>
                  <a:srgbClr val="000000"/>
                </a:solidFill>
              </a:rPr>
              <a:t>CAN requires less power</a:t>
            </a:r>
          </a:p>
          <a:p>
            <a:pPr marL="228600" indent="-228600" fontAlgn="auto">
              <a:lnSpc>
                <a:spcPct val="120000"/>
              </a:lnSpc>
              <a:spcBef>
                <a:spcPts val="0"/>
              </a:spcBef>
              <a:spcAft>
                <a:spcPts val="0"/>
              </a:spcAft>
              <a:buFontTx/>
              <a:buChar char="•"/>
            </a:pPr>
            <a:r>
              <a:rPr lang="en-US" sz="900" dirty="0">
                <a:solidFill>
                  <a:srgbClr val="000000"/>
                </a:solidFill>
              </a:rPr>
              <a:t>Interoperable with 5V CAN standard physical layer</a:t>
            </a:r>
          </a:p>
          <a:p>
            <a:pPr marL="228600" indent="-228600" fontAlgn="auto">
              <a:lnSpc>
                <a:spcPct val="120000"/>
              </a:lnSpc>
              <a:spcBef>
                <a:spcPts val="0"/>
              </a:spcBef>
              <a:spcAft>
                <a:spcPts val="0"/>
              </a:spcAft>
              <a:buFontTx/>
              <a:buChar char="•"/>
            </a:pPr>
            <a:r>
              <a:rPr lang="en-US" sz="900" dirty="0">
                <a:solidFill>
                  <a:srgbClr val="000000"/>
                </a:solidFill>
              </a:rPr>
              <a:t>Direct interface to </a:t>
            </a:r>
            <a:r>
              <a:rPr lang="en-US" sz="900" dirty="0" smtClean="0">
                <a:solidFill>
                  <a:srgbClr val="000000"/>
                </a:solidFill>
              </a:rPr>
              <a:t>3.3V </a:t>
            </a:r>
            <a:r>
              <a:rPr lang="en-US" sz="900" dirty="0">
                <a:solidFill>
                  <a:srgbClr val="000000"/>
                </a:solidFill>
              </a:rPr>
              <a:t>MCU's and DSPs. Simplified system voltage rails and regulation design</a:t>
            </a:r>
          </a:p>
          <a:p>
            <a:pPr marL="228600" indent="-228600" fontAlgn="auto">
              <a:lnSpc>
                <a:spcPct val="120000"/>
              </a:lnSpc>
              <a:spcBef>
                <a:spcPts val="0"/>
              </a:spcBef>
              <a:spcAft>
                <a:spcPts val="0"/>
              </a:spcAft>
              <a:buFontTx/>
              <a:buChar char="•"/>
            </a:pPr>
            <a:r>
              <a:rPr lang="en-US" sz="900" dirty="0">
                <a:solidFill>
                  <a:srgbClr val="000000"/>
                </a:solidFill>
              </a:rPr>
              <a:t>High reliability in harsh environments</a:t>
            </a:r>
          </a:p>
          <a:p>
            <a:pPr marL="228600" indent="-228600" fontAlgn="auto">
              <a:lnSpc>
                <a:spcPct val="120000"/>
              </a:lnSpc>
              <a:spcBef>
                <a:spcPts val="0"/>
              </a:spcBef>
              <a:spcAft>
                <a:spcPts val="0"/>
              </a:spcAft>
              <a:buFontTx/>
              <a:buChar char="•"/>
            </a:pPr>
            <a:r>
              <a:rPr lang="en-US" sz="900" dirty="0">
                <a:solidFill>
                  <a:srgbClr val="000000"/>
                </a:solidFill>
              </a:rPr>
              <a:t>Excellent for low power applications while still monitoring the </a:t>
            </a:r>
            <a:r>
              <a:rPr lang="en-US" sz="900" dirty="0" smtClean="0">
                <a:solidFill>
                  <a:srgbClr val="000000"/>
                </a:solidFill>
              </a:rPr>
              <a:t>bus</a:t>
            </a:r>
          </a:p>
          <a:p>
            <a:pPr marL="228600" indent="-228600" fontAlgn="auto">
              <a:lnSpc>
                <a:spcPct val="120000"/>
              </a:lnSpc>
              <a:spcBef>
                <a:spcPts val="0"/>
              </a:spcBef>
              <a:spcAft>
                <a:spcPts val="0"/>
              </a:spcAft>
              <a:buFontTx/>
              <a:buChar char="•"/>
            </a:pPr>
            <a:r>
              <a:rPr lang="en-US" sz="900" kern="0" dirty="0">
                <a:solidFill>
                  <a:srgbClr val="000000"/>
                </a:solidFill>
                <a:cs typeface="Arial" charset="0"/>
              </a:rPr>
              <a:t>Footprint Replacement to </a:t>
            </a:r>
            <a:r>
              <a:rPr lang="en-US" sz="900" kern="0" dirty="0" smtClean="0">
                <a:solidFill>
                  <a:srgbClr val="000000"/>
                </a:solidFill>
                <a:cs typeface="Arial" charset="0"/>
              </a:rPr>
              <a:t>MAX3051</a:t>
            </a:r>
            <a:endParaRPr lang="en-US" sz="900" kern="0" dirty="0">
              <a:solidFill>
                <a:srgbClr val="000000"/>
              </a:solidFill>
              <a:cs typeface="Arial" charset="0"/>
            </a:endParaRPr>
          </a:p>
        </p:txBody>
      </p:sp>
      <p:sp>
        <p:nvSpPr>
          <p:cNvPr id="108" name="Rectangle 107"/>
          <p:cNvSpPr/>
          <p:nvPr/>
        </p:nvSpPr>
        <p:spPr>
          <a:xfrm>
            <a:off x="269875" y="3695700"/>
            <a:ext cx="4260850" cy="857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Industrial</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Transportation</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Construction</a:t>
            </a:r>
          </a:p>
          <a:p>
            <a:pPr marL="171450" indent="-171450" fontAlgn="auto">
              <a:spcBef>
                <a:spcPts val="0"/>
              </a:spcBef>
              <a:spcAft>
                <a:spcPts val="0"/>
              </a:spcAft>
              <a:buFont typeface="Arial" panose="020B0604020202020204" pitchFamily="34" charset="0"/>
              <a:buChar char="•"/>
              <a:defRPr/>
            </a:pPr>
            <a:r>
              <a:rPr lang="en-US" sz="900" dirty="0" smtClean="0">
                <a:solidFill>
                  <a:srgbClr val="000000"/>
                </a:solidFill>
                <a:cs typeface="Arial" pitchFamily="34" charset="0"/>
              </a:rPr>
              <a:t>Computing and Telecom</a:t>
            </a:r>
            <a:endParaRPr lang="en-US" sz="900" dirty="0">
              <a:solidFill>
                <a:srgbClr val="000000"/>
              </a:solidFill>
              <a:cs typeface="Arial" pitchFamily="34" charset="0"/>
            </a:endParaRPr>
          </a:p>
        </p:txBody>
      </p:sp>
      <p:sp>
        <p:nvSpPr>
          <p:cNvPr id="109" name="Rectangle 108"/>
          <p:cNvSpPr/>
          <p:nvPr/>
        </p:nvSpPr>
        <p:spPr>
          <a:xfrm>
            <a:off x="269875" y="1076325"/>
            <a:ext cx="4260850" cy="21522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marL="228600" indent="-228600" fontAlgn="auto">
              <a:lnSpc>
                <a:spcPct val="120000"/>
              </a:lnSpc>
              <a:spcBef>
                <a:spcPts val="0"/>
              </a:spcBef>
              <a:spcAft>
                <a:spcPts val="0"/>
              </a:spcAft>
              <a:buFontTx/>
              <a:buChar char="•"/>
            </a:pPr>
            <a:r>
              <a:rPr lang="en-US" sz="1200" dirty="0" smtClean="0">
                <a:solidFill>
                  <a:srgbClr val="000000"/>
                </a:solidFill>
              </a:rPr>
              <a:t>ISO 11898-2 Compatible</a:t>
            </a:r>
          </a:p>
          <a:p>
            <a:pPr marL="228600" indent="-228600" fontAlgn="auto">
              <a:lnSpc>
                <a:spcPct val="120000"/>
              </a:lnSpc>
              <a:spcBef>
                <a:spcPts val="0"/>
              </a:spcBef>
              <a:spcAft>
                <a:spcPts val="0"/>
              </a:spcAft>
              <a:buFontTx/>
              <a:buChar char="•"/>
            </a:pPr>
            <a:r>
              <a:rPr lang="en-US" sz="1200" dirty="0">
                <a:solidFill>
                  <a:srgbClr val="000000"/>
                </a:solidFill>
              </a:rPr>
              <a:t>Common-Mode Range: -2 to +</a:t>
            </a:r>
            <a:r>
              <a:rPr lang="en-US" sz="1200" dirty="0" smtClean="0">
                <a:solidFill>
                  <a:srgbClr val="000000"/>
                </a:solidFill>
              </a:rPr>
              <a:t>7V</a:t>
            </a:r>
          </a:p>
          <a:p>
            <a:pPr marL="228600" indent="-228600" fontAlgn="auto">
              <a:lnSpc>
                <a:spcPct val="120000"/>
              </a:lnSpc>
              <a:spcBef>
                <a:spcPts val="0"/>
              </a:spcBef>
              <a:spcAft>
                <a:spcPts val="0"/>
              </a:spcAft>
              <a:buFontTx/>
              <a:buChar char="•"/>
            </a:pPr>
            <a:r>
              <a:rPr lang="en-US" sz="1200" dirty="0">
                <a:solidFill>
                  <a:srgbClr val="000000"/>
                </a:solidFill>
              </a:rPr>
              <a:t>Protection Features:</a:t>
            </a:r>
          </a:p>
          <a:p>
            <a:pPr marL="685800" lvl="1" indent="-228600" fontAlgn="auto">
              <a:lnSpc>
                <a:spcPct val="120000"/>
              </a:lnSpc>
              <a:spcBef>
                <a:spcPts val="0"/>
              </a:spcBef>
              <a:spcAft>
                <a:spcPts val="0"/>
              </a:spcAft>
              <a:buFontTx/>
              <a:buChar char="•"/>
            </a:pPr>
            <a:r>
              <a:rPr lang="en-US" sz="1200" dirty="0" smtClean="0">
                <a:solidFill>
                  <a:srgbClr val="000000"/>
                </a:solidFill>
              </a:rPr>
              <a:t>-4 to +16V </a:t>
            </a:r>
            <a:r>
              <a:rPr lang="en-US" sz="1200" dirty="0">
                <a:solidFill>
                  <a:srgbClr val="000000"/>
                </a:solidFill>
              </a:rPr>
              <a:t>Bus-Fault </a:t>
            </a:r>
            <a:r>
              <a:rPr lang="en-US" sz="1200" dirty="0" smtClean="0">
                <a:solidFill>
                  <a:srgbClr val="000000"/>
                </a:solidFill>
              </a:rPr>
              <a:t>Protection</a:t>
            </a:r>
          </a:p>
          <a:p>
            <a:pPr marL="685800" lvl="1" indent="-228600" fontAlgn="auto">
              <a:lnSpc>
                <a:spcPct val="120000"/>
              </a:lnSpc>
              <a:spcBef>
                <a:spcPts val="0"/>
              </a:spcBef>
              <a:spcAft>
                <a:spcPts val="0"/>
              </a:spcAft>
              <a:buFontTx/>
              <a:buChar char="•"/>
            </a:pPr>
            <a:r>
              <a:rPr lang="en-US" sz="1200" dirty="0" smtClean="0">
                <a:solidFill>
                  <a:srgbClr val="000000"/>
                </a:solidFill>
              </a:rPr>
              <a:t>±16kV </a:t>
            </a:r>
            <a:r>
              <a:rPr lang="en-US" sz="1200" dirty="0">
                <a:solidFill>
                  <a:srgbClr val="000000"/>
                </a:solidFill>
              </a:rPr>
              <a:t>HBM </a:t>
            </a:r>
            <a:r>
              <a:rPr lang="en-US" sz="1200" dirty="0" smtClean="0">
                <a:solidFill>
                  <a:srgbClr val="000000"/>
                </a:solidFill>
              </a:rPr>
              <a:t>ESD Protection</a:t>
            </a:r>
          </a:p>
          <a:p>
            <a:pPr marL="685800" lvl="1" indent="-228600" fontAlgn="auto">
              <a:lnSpc>
                <a:spcPct val="120000"/>
              </a:lnSpc>
              <a:spcBef>
                <a:spcPts val="0"/>
              </a:spcBef>
              <a:spcAft>
                <a:spcPts val="0"/>
              </a:spcAft>
              <a:buFontTx/>
              <a:buChar char="•"/>
            </a:pPr>
            <a:r>
              <a:rPr lang="en-US" sz="1200" dirty="0" smtClean="0">
                <a:solidFill>
                  <a:srgbClr val="000000"/>
                </a:solidFill>
              </a:rPr>
              <a:t>±</a:t>
            </a:r>
            <a:r>
              <a:rPr lang="en-US" sz="1200" dirty="0">
                <a:solidFill>
                  <a:srgbClr val="000000"/>
                </a:solidFill>
              </a:rPr>
              <a:t>16kV IEC61000-4-2 Contact Discharge</a:t>
            </a:r>
          </a:p>
          <a:p>
            <a:pPr marL="228600" indent="-228600" fontAlgn="auto">
              <a:lnSpc>
                <a:spcPct val="120000"/>
              </a:lnSpc>
              <a:spcBef>
                <a:spcPts val="0"/>
              </a:spcBef>
              <a:spcAft>
                <a:spcPts val="0"/>
              </a:spcAft>
              <a:buFontTx/>
              <a:buChar char="•"/>
            </a:pPr>
            <a:r>
              <a:rPr lang="en-US" sz="1200" dirty="0" smtClean="0">
                <a:solidFill>
                  <a:srgbClr val="000000"/>
                </a:solidFill>
              </a:rPr>
              <a:t>Specialized </a:t>
            </a:r>
            <a:r>
              <a:rPr lang="en-US" sz="1200" dirty="0">
                <a:solidFill>
                  <a:srgbClr val="000000"/>
                </a:solidFill>
              </a:rPr>
              <a:t>Modes:</a:t>
            </a:r>
          </a:p>
          <a:p>
            <a:pPr marL="685800" lvl="1" indent="-228600" fontAlgn="auto">
              <a:lnSpc>
                <a:spcPct val="120000"/>
              </a:lnSpc>
              <a:spcBef>
                <a:spcPts val="0"/>
              </a:spcBef>
              <a:spcAft>
                <a:spcPts val="0"/>
              </a:spcAft>
              <a:buFontTx/>
              <a:buChar char="•"/>
            </a:pPr>
            <a:r>
              <a:rPr lang="en-US" sz="1200" dirty="0">
                <a:solidFill>
                  <a:srgbClr val="000000"/>
                </a:solidFill>
              </a:rPr>
              <a:t>SN65HVD</a:t>
            </a:r>
            <a:r>
              <a:rPr lang="en-US" sz="1200" b="1" dirty="0">
                <a:solidFill>
                  <a:srgbClr val="000000"/>
                </a:solidFill>
              </a:rPr>
              <a:t>230</a:t>
            </a:r>
            <a:r>
              <a:rPr lang="en-US" sz="1200" dirty="0">
                <a:solidFill>
                  <a:srgbClr val="000000"/>
                </a:solidFill>
              </a:rPr>
              <a:t>: </a:t>
            </a:r>
            <a:r>
              <a:rPr lang="en-US" sz="1200" dirty="0" smtClean="0">
                <a:solidFill>
                  <a:srgbClr val="000000"/>
                </a:solidFill>
              </a:rPr>
              <a:t>Low Power Standby Mode 	                   with bus monitoring </a:t>
            </a:r>
            <a:r>
              <a:rPr lang="en-US" sz="1200" b="1" dirty="0" smtClean="0">
                <a:solidFill>
                  <a:srgbClr val="000000"/>
                </a:solidFill>
              </a:rPr>
              <a:t>and</a:t>
            </a:r>
            <a:r>
              <a:rPr lang="en-US" sz="1200" dirty="0" smtClean="0">
                <a:solidFill>
                  <a:srgbClr val="000000"/>
                </a:solidFill>
              </a:rPr>
              <a:t> Slope Control Mode</a:t>
            </a:r>
            <a:endParaRPr lang="en-US" sz="1200" dirty="0">
              <a:solidFill>
                <a:srgbClr val="000000"/>
              </a:solidFill>
            </a:endParaRPr>
          </a:p>
          <a:p>
            <a:pPr marL="685800" lvl="1" indent="-228600" fontAlgn="auto">
              <a:lnSpc>
                <a:spcPct val="120000"/>
              </a:lnSpc>
              <a:spcBef>
                <a:spcPts val="0"/>
              </a:spcBef>
              <a:spcAft>
                <a:spcPts val="0"/>
              </a:spcAft>
              <a:buFontTx/>
              <a:buChar char="•"/>
            </a:pPr>
            <a:r>
              <a:rPr lang="en-US" sz="1200" dirty="0">
                <a:solidFill>
                  <a:srgbClr val="000000"/>
                </a:solidFill>
              </a:rPr>
              <a:t>SN65HVD</a:t>
            </a:r>
            <a:r>
              <a:rPr lang="en-US" sz="1200" b="1" dirty="0">
                <a:solidFill>
                  <a:srgbClr val="000000"/>
                </a:solidFill>
              </a:rPr>
              <a:t>231</a:t>
            </a:r>
            <a:r>
              <a:rPr lang="en-US" sz="1200" dirty="0">
                <a:solidFill>
                  <a:srgbClr val="000000"/>
                </a:solidFill>
              </a:rPr>
              <a:t>: </a:t>
            </a:r>
            <a:r>
              <a:rPr lang="en-US" sz="1200" dirty="0" smtClean="0">
                <a:solidFill>
                  <a:srgbClr val="000000"/>
                </a:solidFill>
              </a:rPr>
              <a:t>Sleep Mode (40nA typ.)</a:t>
            </a:r>
          </a:p>
          <a:p>
            <a:pPr marL="457200" lvl="1" fontAlgn="auto">
              <a:lnSpc>
                <a:spcPct val="120000"/>
              </a:lnSpc>
              <a:spcBef>
                <a:spcPts val="0"/>
              </a:spcBef>
              <a:spcAft>
                <a:spcPts val="0"/>
              </a:spcAft>
            </a:pPr>
            <a:r>
              <a:rPr lang="en-US" sz="1200" dirty="0">
                <a:solidFill>
                  <a:srgbClr val="000000"/>
                </a:solidFill>
              </a:rPr>
              <a:t> </a:t>
            </a:r>
            <a:r>
              <a:rPr lang="en-US" sz="1200" dirty="0" smtClean="0">
                <a:solidFill>
                  <a:srgbClr val="000000"/>
                </a:solidFill>
              </a:rPr>
              <a:t>    </a:t>
            </a:r>
            <a:r>
              <a:rPr lang="en-US" sz="1200" b="1" dirty="0" smtClean="0">
                <a:solidFill>
                  <a:srgbClr val="000000"/>
                </a:solidFill>
              </a:rPr>
              <a:t>and</a:t>
            </a:r>
            <a:r>
              <a:rPr lang="en-US" sz="1200" dirty="0" smtClean="0">
                <a:solidFill>
                  <a:srgbClr val="000000"/>
                </a:solidFill>
              </a:rPr>
              <a:t> </a:t>
            </a:r>
            <a:r>
              <a:rPr lang="en-US" sz="1200" dirty="0">
                <a:solidFill>
                  <a:srgbClr val="000000"/>
                </a:solidFill>
              </a:rPr>
              <a:t>Slope Control Mode</a:t>
            </a:r>
            <a:endParaRPr lang="en-US" sz="1200" dirty="0" smtClean="0">
              <a:solidFill>
                <a:srgbClr val="000000"/>
              </a:solidFill>
            </a:endParaRPr>
          </a:p>
          <a:p>
            <a:pPr marL="685800" lvl="1" indent="-228600" fontAlgn="auto">
              <a:lnSpc>
                <a:spcPct val="120000"/>
              </a:lnSpc>
              <a:spcBef>
                <a:spcPts val="0"/>
              </a:spcBef>
              <a:spcAft>
                <a:spcPts val="0"/>
              </a:spcAft>
              <a:buFontTx/>
              <a:buChar char="•"/>
            </a:pPr>
            <a:r>
              <a:rPr lang="en-US" sz="1200" dirty="0" smtClean="0">
                <a:solidFill>
                  <a:srgbClr val="000000"/>
                </a:solidFill>
              </a:rPr>
              <a:t>SN65HVD</a:t>
            </a:r>
            <a:r>
              <a:rPr lang="en-US" sz="1200" b="1" dirty="0" smtClean="0">
                <a:solidFill>
                  <a:srgbClr val="000000"/>
                </a:solidFill>
              </a:rPr>
              <a:t>232</a:t>
            </a:r>
            <a:r>
              <a:rPr lang="en-US" sz="1200" dirty="0" smtClean="0">
                <a:solidFill>
                  <a:srgbClr val="000000"/>
                </a:solidFill>
              </a:rPr>
              <a:t>: Normal Mode Only</a:t>
            </a:r>
          </a:p>
          <a:p>
            <a:pPr marL="228600" indent="-228600" fontAlgn="auto">
              <a:lnSpc>
                <a:spcPct val="120000"/>
              </a:lnSpc>
              <a:spcBef>
                <a:spcPts val="0"/>
              </a:spcBef>
              <a:spcAft>
                <a:spcPts val="0"/>
              </a:spcAft>
              <a:buFontTx/>
              <a:buChar char="•"/>
            </a:pPr>
            <a:r>
              <a:rPr lang="en-US" sz="1200" dirty="0" smtClean="0">
                <a:solidFill>
                  <a:srgbClr val="000000"/>
                </a:solidFill>
              </a:rPr>
              <a:t>Temperature Range</a:t>
            </a:r>
            <a:r>
              <a:rPr lang="en-US" sz="1200" dirty="0">
                <a:solidFill>
                  <a:srgbClr val="000000"/>
                </a:solidFill>
              </a:rPr>
              <a:t>: </a:t>
            </a:r>
            <a:r>
              <a:rPr lang="en-US" sz="1200" dirty="0" smtClean="0">
                <a:solidFill>
                  <a:srgbClr val="000000"/>
                </a:solidFill>
              </a:rPr>
              <a:t>–40</a:t>
            </a:r>
            <a:r>
              <a:rPr lang="en-US" sz="1200" dirty="0">
                <a:solidFill>
                  <a:srgbClr val="000000"/>
                </a:solidFill>
              </a:rPr>
              <a:t>° to +125°C</a:t>
            </a:r>
          </a:p>
          <a:p>
            <a:pPr marL="228600" indent="-228600" fontAlgn="auto">
              <a:lnSpc>
                <a:spcPct val="120000"/>
              </a:lnSpc>
              <a:spcBef>
                <a:spcPts val="0"/>
              </a:spcBef>
              <a:spcAft>
                <a:spcPts val="0"/>
              </a:spcAft>
              <a:buFontTx/>
              <a:buChar char="•"/>
            </a:pPr>
            <a:r>
              <a:rPr lang="en-US" sz="1200" dirty="0" smtClean="0">
                <a:solidFill>
                  <a:srgbClr val="000000"/>
                </a:solidFill>
              </a:rPr>
              <a:t>Package: SOIC-8 (</a:t>
            </a:r>
            <a:r>
              <a:rPr lang="en-US" sz="1200" dirty="0">
                <a:solidFill>
                  <a:srgbClr val="000000"/>
                </a:solidFill>
              </a:rPr>
              <a:t>5</a:t>
            </a:r>
            <a:r>
              <a:rPr lang="en-US" sz="1200" dirty="0" smtClean="0">
                <a:solidFill>
                  <a:srgbClr val="000000"/>
                </a:solidFill>
              </a:rPr>
              <a:t>mm x </a:t>
            </a:r>
            <a:r>
              <a:rPr lang="en-US" sz="1200" dirty="0">
                <a:solidFill>
                  <a:srgbClr val="000000"/>
                </a:solidFill>
              </a:rPr>
              <a:t>6</a:t>
            </a:r>
            <a:r>
              <a:rPr lang="en-US" sz="1200" dirty="0" smtClean="0">
                <a:solidFill>
                  <a:srgbClr val="000000"/>
                </a:solidFill>
              </a:rPr>
              <a:t>mm)</a:t>
            </a:r>
            <a:endParaRPr lang="en-US" sz="1200" dirty="0">
              <a:solidFill>
                <a:srgbClr val="000000"/>
              </a:solidFill>
            </a:endParaRPr>
          </a:p>
        </p:txBody>
      </p:sp>
      <p:sp>
        <p:nvSpPr>
          <p:cNvPr id="110" name="Rectangle 14"/>
          <p:cNvSpPr>
            <a:spLocks noChangeArrowheads="1"/>
          </p:cNvSpPr>
          <p:nvPr/>
        </p:nvSpPr>
        <p:spPr bwMode="auto">
          <a:xfrm>
            <a:off x="269875" y="819150"/>
            <a:ext cx="4260850"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Features</a:t>
            </a:r>
          </a:p>
        </p:txBody>
      </p:sp>
      <p:sp>
        <p:nvSpPr>
          <p:cNvPr id="111" name="Rectangle 14"/>
          <p:cNvSpPr>
            <a:spLocks noChangeArrowheads="1"/>
          </p:cNvSpPr>
          <p:nvPr/>
        </p:nvSpPr>
        <p:spPr bwMode="auto">
          <a:xfrm>
            <a:off x="4572000" y="819150"/>
            <a:ext cx="4389438" cy="257175"/>
          </a:xfrm>
          <a:prstGeom prst="rect">
            <a:avLst/>
          </a:prstGeom>
          <a:solidFill>
            <a:schemeClr val="tx2"/>
          </a:solidFill>
          <a:ln w="19050">
            <a:noFill/>
            <a:miter lim="800000"/>
            <a:headEnd/>
            <a:tailEnd/>
          </a:ln>
        </p:spPr>
        <p:txBody>
          <a:bodyPr anchor="ctr"/>
          <a:lstStyle/>
          <a:p>
            <a:r>
              <a:rPr lang="en-US" sz="1200" b="1" dirty="0">
                <a:solidFill>
                  <a:srgbClr val="FFFFFF"/>
                </a:solidFill>
                <a:latin typeface="Arial"/>
                <a:cs typeface="Arial" charset="0"/>
              </a:rPr>
              <a:t>Benefits</a:t>
            </a:r>
          </a:p>
        </p:txBody>
      </p:sp>
      <p:sp>
        <p:nvSpPr>
          <p:cNvPr id="112" name="Title 1"/>
          <p:cNvSpPr>
            <a:spLocks noGrp="1"/>
          </p:cNvSpPr>
          <p:nvPr>
            <p:ph type="title"/>
          </p:nvPr>
        </p:nvSpPr>
        <p:spPr>
          <a:xfrm>
            <a:off x="269875" y="0"/>
            <a:ext cx="8874126" cy="740569"/>
          </a:xfrm>
        </p:spPr>
        <p:txBody>
          <a:bodyPr/>
          <a:lstStyle/>
          <a:p>
            <a:r>
              <a:rPr lang="en-US" sz="2400" dirty="0" smtClean="0"/>
              <a:t>SN65HVD230/231/232</a:t>
            </a:r>
            <a:r>
              <a:rPr lang="en-US" sz="2400" dirty="0" smtClean="0">
                <a:solidFill>
                  <a:srgbClr val="000000"/>
                </a:solidFill>
              </a:rPr>
              <a:t/>
            </a:r>
            <a:br>
              <a:rPr lang="en-US" sz="2400" dirty="0" smtClean="0">
                <a:solidFill>
                  <a:srgbClr val="000000"/>
                </a:solidFill>
              </a:rPr>
            </a:br>
            <a:r>
              <a:rPr lang="en-US" sz="1600" dirty="0" smtClean="0">
                <a:solidFill>
                  <a:srgbClr val="000000"/>
                </a:solidFill>
              </a:rPr>
              <a:t>3.3V Industrial </a:t>
            </a:r>
            <a:r>
              <a:rPr lang="en-US" sz="1600" dirty="0">
                <a:solidFill>
                  <a:srgbClr val="000000"/>
                </a:solidFill>
              </a:rPr>
              <a:t>CAN </a:t>
            </a:r>
            <a:r>
              <a:rPr lang="en-US" sz="1600" dirty="0" smtClean="0">
                <a:solidFill>
                  <a:srgbClr val="000000"/>
                </a:solidFill>
              </a:rPr>
              <a:t>Transceivers</a:t>
            </a:r>
            <a:r>
              <a:rPr lang="en-US" sz="1600" dirty="0">
                <a:solidFill>
                  <a:srgbClr val="000000"/>
                </a:solidFill>
              </a:rPr>
              <a:t> with High Bus-Fault Protection </a:t>
            </a:r>
            <a:endParaRPr lang="en-US" sz="1800" dirty="0">
              <a:solidFill>
                <a:srgbClr val="000000"/>
              </a:solidFill>
            </a:endParaRPr>
          </a:p>
        </p:txBody>
      </p:sp>
      <p:sp>
        <p:nvSpPr>
          <p:cNvPr id="136" name="Text Box 40"/>
          <p:cNvSpPr txBox="1">
            <a:spLocks noChangeArrowheads="1"/>
          </p:cNvSpPr>
          <p:nvPr/>
        </p:nvSpPr>
        <p:spPr bwMode="auto">
          <a:xfrm>
            <a:off x="5066267" y="2786241"/>
            <a:ext cx="1348446" cy="261610"/>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100" b="1" dirty="0">
                <a:solidFill>
                  <a:srgbClr val="000000"/>
                </a:solidFill>
                <a:latin typeface="Arial"/>
              </a:rPr>
              <a:t>SN65HVD230/231</a:t>
            </a:r>
            <a:endParaRPr lang="en-US" sz="1400" b="1" dirty="0">
              <a:solidFill>
                <a:srgbClr val="000000"/>
              </a:solidFill>
              <a:latin typeface="Arial"/>
            </a:endParaRPr>
          </a:p>
        </p:txBody>
      </p:sp>
      <p:grpSp>
        <p:nvGrpSpPr>
          <p:cNvPr id="3" name="Group 2"/>
          <p:cNvGrpSpPr/>
          <p:nvPr/>
        </p:nvGrpSpPr>
        <p:grpSpPr>
          <a:xfrm>
            <a:off x="4701539" y="3137119"/>
            <a:ext cx="2160739" cy="1483948"/>
            <a:chOff x="4608321" y="3070234"/>
            <a:chExt cx="2253958" cy="1516543"/>
          </a:xfrm>
        </p:grpSpPr>
        <p:sp>
          <p:nvSpPr>
            <p:cNvPr id="95" name="Rectangle 2"/>
            <p:cNvSpPr>
              <a:spLocks noChangeArrowheads="1"/>
            </p:cNvSpPr>
            <p:nvPr/>
          </p:nvSpPr>
          <p:spPr bwMode="auto">
            <a:xfrm>
              <a:off x="5164137" y="3162300"/>
              <a:ext cx="1060450" cy="1357313"/>
            </a:xfrm>
            <a:prstGeom prst="rect">
              <a:avLst/>
            </a:prstGeom>
            <a:solidFill>
              <a:srgbClr val="F8F8F8"/>
            </a:solidFill>
            <a:ln w="19050">
              <a:solidFill>
                <a:schemeClr val="tx1"/>
              </a:solidFill>
              <a:miter lim="800000"/>
              <a:headEnd/>
              <a:tailEnd/>
            </a:ln>
          </p:spPr>
          <p:txBody>
            <a:bodyPr wrap="none" anchor="ctr"/>
            <a:lstStyle/>
            <a:p>
              <a:pPr algn="ctr" fontAlgn="auto">
                <a:spcBef>
                  <a:spcPts val="0"/>
                </a:spcBef>
                <a:spcAft>
                  <a:spcPts val="0"/>
                </a:spcAft>
              </a:pPr>
              <a:endParaRPr lang="en-US" sz="1200">
                <a:solidFill>
                  <a:srgbClr val="FFFF99"/>
                </a:solidFill>
                <a:latin typeface="Times New Roman" pitchFamily="18" charset="0"/>
              </a:endParaRPr>
            </a:p>
          </p:txBody>
        </p:sp>
        <p:sp>
          <p:nvSpPr>
            <p:cNvPr id="96" name="Line 4"/>
            <p:cNvSpPr>
              <a:spLocks noChangeAspect="1" noChangeShapeType="1"/>
            </p:cNvSpPr>
            <p:nvPr/>
          </p:nvSpPr>
          <p:spPr bwMode="auto">
            <a:xfrm>
              <a:off x="5595937" y="3386137"/>
              <a:ext cx="0" cy="375047"/>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97" name="Text Box 8"/>
            <p:cNvSpPr txBox="1">
              <a:spLocks noChangeArrowheads="1"/>
            </p:cNvSpPr>
            <p:nvPr/>
          </p:nvSpPr>
          <p:spPr bwMode="auto">
            <a:xfrm>
              <a:off x="6419850" y="3070234"/>
              <a:ext cx="442429" cy="1516442"/>
            </a:xfrm>
            <a:prstGeom prst="rect">
              <a:avLst/>
            </a:prstGeom>
            <a:noFill/>
            <a:ln w="28575">
              <a:noFill/>
              <a:miter lim="800000"/>
              <a:headEnd/>
              <a:tailEnd/>
            </a:ln>
          </p:spPr>
          <p:txBody>
            <a:bodyPr wrap="none" lIns="0" tIns="46800" rIns="0" bIns="46800" anchor="ctr">
              <a:spAutoFit/>
            </a:bodyPr>
            <a:lstStyle/>
            <a:p>
              <a:pPr eaLnBrk="0" fontAlgn="auto" hangingPunct="0">
                <a:lnSpc>
                  <a:spcPct val="110000"/>
                </a:lnSpc>
                <a:spcBef>
                  <a:spcPts val="0"/>
                </a:spcBef>
                <a:spcAft>
                  <a:spcPts val="0"/>
                </a:spcAft>
              </a:pPr>
              <a:r>
                <a:rPr lang="en-US" sz="1200" b="1">
                  <a:solidFill>
                    <a:srgbClr val="000000"/>
                  </a:solidFill>
                  <a:latin typeface="Arial"/>
                </a:rPr>
                <a:t>Rs</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CANH</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CANL</a:t>
              </a:r>
            </a:p>
            <a:p>
              <a:pPr eaLnBrk="0" fontAlgn="auto" hangingPunct="0">
                <a:lnSpc>
                  <a:spcPct val="110000"/>
                </a:lnSpc>
                <a:spcBef>
                  <a:spcPts val="0"/>
                </a:spcBef>
                <a:spcAft>
                  <a:spcPts val="0"/>
                </a:spcAft>
              </a:pPr>
              <a:endParaRPr lang="en-US" sz="1200" b="1">
                <a:solidFill>
                  <a:srgbClr val="000000"/>
                </a:solidFill>
                <a:latin typeface="Arial"/>
              </a:endParaRPr>
            </a:p>
            <a:p>
              <a:pPr eaLnBrk="0" fontAlgn="auto" hangingPunct="0">
                <a:lnSpc>
                  <a:spcPct val="110000"/>
                </a:lnSpc>
                <a:spcBef>
                  <a:spcPts val="0"/>
                </a:spcBef>
                <a:spcAft>
                  <a:spcPts val="0"/>
                </a:spcAft>
              </a:pPr>
              <a:r>
                <a:rPr lang="en-US" sz="1200" b="1">
                  <a:solidFill>
                    <a:srgbClr val="000000"/>
                  </a:solidFill>
                  <a:latin typeface="Arial"/>
                </a:rPr>
                <a:t>Vref</a:t>
              </a:r>
              <a:endParaRPr lang="en-US" sz="1200" b="1" baseline="-25000">
                <a:solidFill>
                  <a:srgbClr val="000000"/>
                </a:solidFill>
                <a:latin typeface="Arial"/>
              </a:endParaRPr>
            </a:p>
          </p:txBody>
        </p:sp>
        <p:sp>
          <p:nvSpPr>
            <p:cNvPr id="98" name="Arc 9"/>
            <p:cNvSpPr>
              <a:spLocks noChangeAspect="1"/>
            </p:cNvSpPr>
            <p:nvPr/>
          </p:nvSpPr>
          <p:spPr bwMode="auto">
            <a:xfrm>
              <a:off x="5594350" y="3176587"/>
              <a:ext cx="119062" cy="79772"/>
            </a:xfrm>
            <a:custGeom>
              <a:avLst/>
              <a:gdLst>
                <a:gd name="T0" fmla="*/ 119062 w 21600"/>
                <a:gd name="T1" fmla="*/ 106362 h 21600"/>
                <a:gd name="T2" fmla="*/ 0 w 21600"/>
                <a:gd name="T3" fmla="*/ 0 h 21600"/>
                <a:gd name="T4" fmla="*/ 11906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99" name="Arc 10"/>
            <p:cNvSpPr>
              <a:spLocks noChangeAspect="1"/>
            </p:cNvSpPr>
            <p:nvPr/>
          </p:nvSpPr>
          <p:spPr bwMode="auto">
            <a:xfrm>
              <a:off x="5708651" y="3176587"/>
              <a:ext cx="122237" cy="79772"/>
            </a:xfrm>
            <a:custGeom>
              <a:avLst/>
              <a:gdLst>
                <a:gd name="T0" fmla="*/ 122237 w 21778"/>
                <a:gd name="T1" fmla="*/ 0 h 21600"/>
                <a:gd name="T2" fmla="*/ 0 w 21778"/>
                <a:gd name="T3" fmla="*/ 106357 h 21600"/>
                <a:gd name="T4" fmla="*/ 999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21778" y="0"/>
                  </a:moveTo>
                  <a:cubicBezTo>
                    <a:pt x="21778" y="11929"/>
                    <a:pt x="12107" y="21600"/>
                    <a:pt x="178" y="21600"/>
                  </a:cubicBezTo>
                  <a:cubicBezTo>
                    <a:pt x="118" y="21600"/>
                    <a:pt x="59" y="21599"/>
                    <a:pt x="-1" y="21599"/>
                  </a:cubicBezTo>
                </a:path>
                <a:path w="21778" h="21600" stroke="0" extrusionOk="0">
                  <a:moveTo>
                    <a:pt x="21778" y="0"/>
                  </a:moveTo>
                  <a:cubicBezTo>
                    <a:pt x="21778" y="11929"/>
                    <a:pt x="12107" y="21600"/>
                    <a:pt x="178" y="21600"/>
                  </a:cubicBezTo>
                  <a:cubicBezTo>
                    <a:pt x="118" y="21600"/>
                    <a:pt x="59" y="21599"/>
                    <a:pt x="-1" y="21599"/>
                  </a:cubicBezTo>
                  <a:lnTo>
                    <a:pt x="178" y="0"/>
                  </a:lnTo>
                  <a:close/>
                </a:path>
              </a:pathLst>
            </a:custGeom>
            <a:noFill/>
            <a:ln w="12700" cap="rnd">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0" name="Text Box 11"/>
            <p:cNvSpPr txBox="1">
              <a:spLocks noChangeArrowheads="1"/>
            </p:cNvSpPr>
            <p:nvPr/>
          </p:nvSpPr>
          <p:spPr bwMode="auto">
            <a:xfrm>
              <a:off x="4608321" y="3072516"/>
              <a:ext cx="341504" cy="1514261"/>
            </a:xfrm>
            <a:prstGeom prst="rect">
              <a:avLst/>
            </a:prstGeom>
            <a:noFill/>
            <a:ln w="28575">
              <a:noFill/>
              <a:miter lim="800000"/>
              <a:headEnd/>
              <a:tailEnd/>
            </a:ln>
          </p:spPr>
          <p:txBody>
            <a:bodyPr wrap="none" lIns="0" rIns="0" anchor="ctr">
              <a:spAutoFit/>
            </a:bodyPr>
            <a:lstStyle/>
            <a:p>
              <a:pPr algn="r" eaLnBrk="0" fontAlgn="auto" hangingPunct="0">
                <a:lnSpc>
                  <a:spcPct val="110000"/>
                </a:lnSpc>
                <a:spcBef>
                  <a:spcPts val="0"/>
                </a:spcBef>
                <a:spcAft>
                  <a:spcPts val="0"/>
                </a:spcAft>
              </a:pPr>
              <a:r>
                <a:rPr lang="en-US" sz="1200" b="1">
                  <a:solidFill>
                    <a:srgbClr val="000000"/>
                  </a:solidFill>
                  <a:latin typeface="Arial"/>
                </a:rPr>
                <a:t>TXD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GND</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V</a:t>
              </a:r>
              <a:r>
                <a:rPr lang="en-US" sz="1200" b="1" baseline="-25000">
                  <a:solidFill>
                    <a:srgbClr val="000000"/>
                  </a:solidFill>
                  <a:latin typeface="Arial"/>
                </a:rPr>
                <a:t>CC</a:t>
              </a:r>
            </a:p>
            <a:p>
              <a:pPr algn="r" eaLnBrk="0" fontAlgn="auto" hangingPunct="0">
                <a:lnSpc>
                  <a:spcPct val="110000"/>
                </a:lnSpc>
                <a:spcBef>
                  <a:spcPts val="0"/>
                </a:spcBef>
                <a:spcAft>
                  <a:spcPts val="0"/>
                </a:spcAft>
              </a:pPr>
              <a:endParaRPr lang="en-US" sz="1200" b="1">
                <a:solidFill>
                  <a:srgbClr val="000000"/>
                </a:solidFill>
                <a:latin typeface="Arial"/>
              </a:endParaRPr>
            </a:p>
            <a:p>
              <a:pPr algn="r" eaLnBrk="0" fontAlgn="auto" hangingPunct="0">
                <a:lnSpc>
                  <a:spcPct val="110000"/>
                </a:lnSpc>
                <a:spcBef>
                  <a:spcPts val="0"/>
                </a:spcBef>
                <a:spcAft>
                  <a:spcPts val="0"/>
                </a:spcAft>
              </a:pPr>
              <a:r>
                <a:rPr lang="en-US" sz="1200" b="1">
                  <a:solidFill>
                    <a:srgbClr val="000000"/>
                  </a:solidFill>
                  <a:latin typeface="Arial"/>
                </a:rPr>
                <a:t>RXD</a:t>
              </a:r>
            </a:p>
          </p:txBody>
        </p:sp>
        <p:sp>
          <p:nvSpPr>
            <p:cNvPr id="101" name="Rectangle 12"/>
            <p:cNvSpPr>
              <a:spLocks noChangeAspect="1" noChangeArrowheads="1"/>
            </p:cNvSpPr>
            <p:nvPr/>
          </p:nvSpPr>
          <p:spPr bwMode="auto">
            <a:xfrm flipV="1">
              <a:off x="6226176" y="3337321"/>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2" name="Rectangle 13"/>
            <p:cNvSpPr>
              <a:spLocks noChangeAspect="1" noChangeArrowheads="1"/>
            </p:cNvSpPr>
            <p:nvPr/>
          </p:nvSpPr>
          <p:spPr bwMode="auto">
            <a:xfrm flipV="1">
              <a:off x="6226176" y="3636169"/>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3" name="Rectangle 14"/>
            <p:cNvSpPr>
              <a:spLocks noChangeAspect="1" noChangeArrowheads="1"/>
            </p:cNvSpPr>
            <p:nvPr/>
          </p:nvSpPr>
          <p:spPr bwMode="auto">
            <a:xfrm flipV="1">
              <a:off x="6226176" y="3929062"/>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4" name="Rectangle 15"/>
            <p:cNvSpPr>
              <a:spLocks noChangeAspect="1" noChangeArrowheads="1"/>
            </p:cNvSpPr>
            <p:nvPr/>
          </p:nvSpPr>
          <p:spPr bwMode="auto">
            <a:xfrm flipV="1">
              <a:off x="6226176" y="4235053"/>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05" name="Line 16"/>
            <p:cNvSpPr>
              <a:spLocks noChangeAspect="1" noChangeShapeType="1"/>
            </p:cNvSpPr>
            <p:nvPr/>
          </p:nvSpPr>
          <p:spPr bwMode="auto">
            <a:xfrm flipH="1">
              <a:off x="5772150" y="3592115"/>
              <a:ext cx="7461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07" name="Line 17"/>
            <p:cNvSpPr>
              <a:spLocks noChangeAspect="1" noChangeShapeType="1"/>
            </p:cNvSpPr>
            <p:nvPr/>
          </p:nvSpPr>
          <p:spPr bwMode="auto">
            <a:xfrm flipH="1">
              <a:off x="5324475" y="3530203"/>
              <a:ext cx="80962"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13" name="Line 18"/>
            <p:cNvSpPr>
              <a:spLocks noChangeAspect="1" noChangeShapeType="1"/>
            </p:cNvSpPr>
            <p:nvPr/>
          </p:nvSpPr>
          <p:spPr bwMode="auto">
            <a:xfrm flipH="1">
              <a:off x="5697537" y="3468290"/>
              <a:ext cx="222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15" name="AutoShape 19"/>
            <p:cNvSpPr>
              <a:spLocks noChangeAspect="1" noChangeArrowheads="1"/>
            </p:cNvSpPr>
            <p:nvPr/>
          </p:nvSpPr>
          <p:spPr bwMode="auto">
            <a:xfrm rot="5400000" flipH="1">
              <a:off x="5416748" y="3394671"/>
              <a:ext cx="301228" cy="260350"/>
            </a:xfrm>
            <a:prstGeom prst="triangle">
              <a:avLst>
                <a:gd name="adj" fmla="val 49995"/>
              </a:avLst>
            </a:prstGeom>
            <a:solidFill>
              <a:srgbClr val="EAEAEA"/>
            </a:solidFill>
            <a:ln w="1270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16" name="Oval 20"/>
            <p:cNvSpPr>
              <a:spLocks noChangeAspect="1" noChangeArrowheads="1"/>
            </p:cNvSpPr>
            <p:nvPr/>
          </p:nvSpPr>
          <p:spPr bwMode="auto">
            <a:xfrm>
              <a:off x="5697538" y="3559969"/>
              <a:ext cx="74613"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17" name="Line 21"/>
            <p:cNvSpPr>
              <a:spLocks noChangeAspect="1" noChangeShapeType="1"/>
            </p:cNvSpPr>
            <p:nvPr/>
          </p:nvSpPr>
          <p:spPr bwMode="auto">
            <a:xfrm flipH="1">
              <a:off x="5359401" y="3862388"/>
              <a:ext cx="3968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18" name="Line 22"/>
            <p:cNvSpPr>
              <a:spLocks noChangeAspect="1" noChangeShapeType="1"/>
            </p:cNvSpPr>
            <p:nvPr/>
          </p:nvSpPr>
          <p:spPr bwMode="auto">
            <a:xfrm flipH="1">
              <a:off x="5661025" y="3792140"/>
              <a:ext cx="3683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19" name="AutoShape 23"/>
            <p:cNvSpPr>
              <a:spLocks noChangeAspect="1" noChangeArrowheads="1"/>
            </p:cNvSpPr>
            <p:nvPr/>
          </p:nvSpPr>
          <p:spPr bwMode="auto">
            <a:xfrm rot="16190442" flipH="1">
              <a:off x="5391944" y="3714750"/>
              <a:ext cx="309563" cy="295275"/>
            </a:xfrm>
            <a:prstGeom prst="triangle">
              <a:avLst>
                <a:gd name="adj" fmla="val 49995"/>
              </a:avLst>
            </a:prstGeom>
            <a:solidFill>
              <a:srgbClr val="EAEAEA"/>
            </a:solidFill>
            <a:ln w="12700">
              <a:solidFill>
                <a:schemeClr val="tx1"/>
              </a:solidFill>
              <a:miter lim="800000"/>
              <a:headEnd/>
              <a:tailEnd/>
            </a:ln>
          </p:spPr>
          <p:txBody>
            <a:bodyPr vert="eaVert" wrap="none" lIns="90000" anchor="ctr" anchorCtr="1"/>
            <a:lstStyle/>
            <a:p>
              <a:pPr fontAlgn="auto">
                <a:spcBef>
                  <a:spcPts val="0"/>
                </a:spcBef>
                <a:spcAft>
                  <a:spcPts val="0"/>
                </a:spcAft>
              </a:pPr>
              <a:endParaRPr lang="en-US" sz="1000" b="1">
                <a:solidFill>
                  <a:srgbClr val="000000"/>
                </a:solidFill>
                <a:latin typeface="Arial"/>
              </a:endParaRPr>
            </a:p>
          </p:txBody>
        </p:sp>
        <p:sp>
          <p:nvSpPr>
            <p:cNvPr id="120" name="Oval 24"/>
            <p:cNvSpPr>
              <a:spLocks noChangeAspect="1" noChangeArrowheads="1"/>
            </p:cNvSpPr>
            <p:nvPr/>
          </p:nvSpPr>
          <p:spPr bwMode="auto">
            <a:xfrm>
              <a:off x="5697538" y="3920728"/>
              <a:ext cx="74613" cy="6191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21" name="Line 25"/>
            <p:cNvSpPr>
              <a:spLocks noChangeAspect="1" noChangeShapeType="1"/>
            </p:cNvSpPr>
            <p:nvPr/>
          </p:nvSpPr>
          <p:spPr bwMode="auto">
            <a:xfrm flipH="1">
              <a:off x="5594351" y="3384947"/>
              <a:ext cx="439737"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22" name="Line 26"/>
            <p:cNvSpPr>
              <a:spLocks noChangeAspect="1" noChangeShapeType="1"/>
            </p:cNvSpPr>
            <p:nvPr/>
          </p:nvSpPr>
          <p:spPr bwMode="auto">
            <a:xfrm>
              <a:off x="5243512" y="4292203"/>
              <a:ext cx="1206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23" name="Line 27"/>
            <p:cNvSpPr>
              <a:spLocks noChangeAspect="1" noChangeShapeType="1"/>
            </p:cNvSpPr>
            <p:nvPr/>
          </p:nvSpPr>
          <p:spPr bwMode="auto">
            <a:xfrm>
              <a:off x="5697537" y="3431382"/>
              <a:ext cx="0" cy="21074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24" name="Line 28"/>
            <p:cNvSpPr>
              <a:spLocks noChangeAspect="1" noChangeShapeType="1"/>
            </p:cNvSpPr>
            <p:nvPr/>
          </p:nvSpPr>
          <p:spPr bwMode="auto">
            <a:xfrm flipV="1">
              <a:off x="5842000" y="3588544"/>
              <a:ext cx="0" cy="3595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25" name="Line 29"/>
            <p:cNvSpPr>
              <a:spLocks noChangeAspect="1" noChangeShapeType="1"/>
            </p:cNvSpPr>
            <p:nvPr/>
          </p:nvSpPr>
          <p:spPr bwMode="auto">
            <a:xfrm flipV="1">
              <a:off x="5360987" y="3857625"/>
              <a:ext cx="0" cy="435769"/>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26" name="Line 30"/>
            <p:cNvSpPr>
              <a:spLocks noChangeAspect="1" noChangeShapeType="1"/>
            </p:cNvSpPr>
            <p:nvPr/>
          </p:nvSpPr>
          <p:spPr bwMode="auto">
            <a:xfrm flipH="1">
              <a:off x="5803900" y="4319588"/>
              <a:ext cx="2349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27" name="Rectangle 31"/>
            <p:cNvSpPr>
              <a:spLocks noChangeArrowheads="1"/>
            </p:cNvSpPr>
            <p:nvPr/>
          </p:nvSpPr>
          <p:spPr bwMode="auto">
            <a:xfrm>
              <a:off x="5659437" y="4261247"/>
              <a:ext cx="304800" cy="113110"/>
            </a:xfrm>
            <a:prstGeom prst="rect">
              <a:avLst/>
            </a:prstGeom>
            <a:solidFill>
              <a:srgbClr val="EAEAEA"/>
            </a:solidFill>
            <a:ln w="12700" algn="ctr">
              <a:solidFill>
                <a:schemeClr val="tx1"/>
              </a:solidFill>
              <a:miter lim="800000"/>
              <a:headEnd/>
              <a:tailEnd/>
            </a:ln>
          </p:spPr>
          <p:txBody>
            <a:bodyPr wrap="none" lIns="90000" anchor="ctr" anchorCtr="1"/>
            <a:lstStyle/>
            <a:p>
              <a:pPr fontAlgn="auto">
                <a:spcBef>
                  <a:spcPts val="0"/>
                </a:spcBef>
                <a:spcAft>
                  <a:spcPts val="0"/>
                </a:spcAft>
              </a:pPr>
              <a:r>
                <a:rPr lang="en-US" sz="800" b="1">
                  <a:solidFill>
                    <a:srgbClr val="000000"/>
                  </a:solidFill>
                  <a:latin typeface="Arial"/>
                </a:rPr>
                <a:t>V</a:t>
              </a:r>
              <a:r>
                <a:rPr lang="en-US" sz="800" b="1" baseline="-25000">
                  <a:solidFill>
                    <a:srgbClr val="000000"/>
                  </a:solidFill>
                  <a:latin typeface="Arial"/>
                </a:rPr>
                <a:t>CC</a:t>
              </a:r>
              <a:r>
                <a:rPr lang="en-US" sz="800" b="1">
                  <a:solidFill>
                    <a:srgbClr val="000000"/>
                  </a:solidFill>
                  <a:latin typeface="Arial"/>
                </a:rPr>
                <a:t>/2</a:t>
              </a:r>
            </a:p>
          </p:txBody>
        </p:sp>
        <p:sp>
          <p:nvSpPr>
            <p:cNvPr id="128" name="Line 32"/>
            <p:cNvSpPr>
              <a:spLocks noChangeAspect="1" noChangeShapeType="1"/>
            </p:cNvSpPr>
            <p:nvPr/>
          </p:nvSpPr>
          <p:spPr bwMode="auto">
            <a:xfrm flipV="1">
              <a:off x="5322887" y="3368278"/>
              <a:ext cx="0" cy="164306"/>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29" name="Line 33"/>
            <p:cNvSpPr>
              <a:spLocks noChangeAspect="1" noChangeShapeType="1"/>
            </p:cNvSpPr>
            <p:nvPr/>
          </p:nvSpPr>
          <p:spPr bwMode="auto">
            <a:xfrm>
              <a:off x="5229225" y="3371850"/>
              <a:ext cx="9525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30" name="Line 34"/>
            <p:cNvSpPr>
              <a:spLocks noChangeAspect="1" noChangeShapeType="1"/>
            </p:cNvSpPr>
            <p:nvPr/>
          </p:nvSpPr>
          <p:spPr bwMode="auto">
            <a:xfrm flipV="1">
              <a:off x="5916612" y="3463528"/>
              <a:ext cx="0" cy="326231"/>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31" name="Line 35"/>
            <p:cNvSpPr>
              <a:spLocks noChangeAspect="1" noChangeShapeType="1"/>
            </p:cNvSpPr>
            <p:nvPr/>
          </p:nvSpPr>
          <p:spPr bwMode="auto">
            <a:xfrm flipH="1">
              <a:off x="5776912" y="3952875"/>
              <a:ext cx="266700" cy="0"/>
            </a:xfrm>
            <a:prstGeom prst="line">
              <a:avLst/>
            </a:prstGeom>
            <a:noFill/>
            <a:ln w="12700">
              <a:solidFill>
                <a:schemeClr val="tx1"/>
              </a:solidFill>
              <a:round/>
              <a:headEnd type="none" w="sm" len="sm"/>
              <a:tailEnd type="none" w="sm" len="sm"/>
            </a:ln>
          </p:spPr>
          <p:txBody>
            <a:bodyPr wrap="none" anchor="ctr"/>
            <a:lstStyle/>
            <a:p>
              <a:pPr fontAlgn="auto">
                <a:spcBef>
                  <a:spcPts val="0"/>
                </a:spcBef>
                <a:spcAft>
                  <a:spcPts val="0"/>
                </a:spcAft>
              </a:pPr>
              <a:endParaRPr lang="en-US">
                <a:solidFill>
                  <a:srgbClr val="000000"/>
                </a:solidFill>
                <a:latin typeface="Arial"/>
              </a:endParaRPr>
            </a:p>
          </p:txBody>
        </p:sp>
        <p:sp>
          <p:nvSpPr>
            <p:cNvPr id="132" name="Rectangle 36"/>
            <p:cNvSpPr>
              <a:spLocks noChangeAspect="1" noChangeArrowheads="1"/>
            </p:cNvSpPr>
            <p:nvPr/>
          </p:nvSpPr>
          <p:spPr bwMode="auto">
            <a:xfrm flipV="1">
              <a:off x="5016501" y="3340894"/>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33" name="Rectangle 37"/>
            <p:cNvSpPr>
              <a:spLocks noChangeAspect="1" noChangeArrowheads="1"/>
            </p:cNvSpPr>
            <p:nvPr/>
          </p:nvSpPr>
          <p:spPr bwMode="auto">
            <a:xfrm flipV="1">
              <a:off x="5016501" y="3639740"/>
              <a:ext cx="142875" cy="119063"/>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34" name="Rectangle 38"/>
            <p:cNvSpPr>
              <a:spLocks noChangeAspect="1" noChangeArrowheads="1"/>
            </p:cNvSpPr>
            <p:nvPr/>
          </p:nvSpPr>
          <p:spPr bwMode="auto">
            <a:xfrm flipV="1">
              <a:off x="5016501" y="393263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35" name="Rectangle 39"/>
            <p:cNvSpPr>
              <a:spLocks noChangeAspect="1" noChangeArrowheads="1"/>
            </p:cNvSpPr>
            <p:nvPr/>
          </p:nvSpPr>
          <p:spPr bwMode="auto">
            <a:xfrm flipV="1">
              <a:off x="5016501" y="4238625"/>
              <a:ext cx="142875" cy="117872"/>
            </a:xfrm>
            <a:prstGeom prst="rect">
              <a:avLst/>
            </a:prstGeom>
            <a:noFill/>
            <a:ln w="1905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37" name="Oval 65"/>
            <p:cNvSpPr>
              <a:spLocks noChangeAspect="1" noChangeArrowheads="1"/>
            </p:cNvSpPr>
            <p:nvPr/>
          </p:nvSpPr>
          <p:spPr bwMode="auto">
            <a:xfrm>
              <a:off x="5356225" y="3500438"/>
              <a:ext cx="74612" cy="63103"/>
            </a:xfrm>
            <a:prstGeom prst="ellipse">
              <a:avLst/>
            </a:prstGeom>
            <a:solidFill>
              <a:srgbClr val="EAEAEA"/>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Arial"/>
              </a:endParaRPr>
            </a:p>
          </p:txBody>
        </p:sp>
        <p:grpSp>
          <p:nvGrpSpPr>
            <p:cNvPr id="138" name="Group 73"/>
            <p:cNvGrpSpPr>
              <a:grpSpLocks/>
            </p:cNvGrpSpPr>
            <p:nvPr/>
          </p:nvGrpSpPr>
          <p:grpSpPr bwMode="auto">
            <a:xfrm>
              <a:off x="5467351" y="3502819"/>
              <a:ext cx="142875" cy="45244"/>
              <a:chOff x="4391" y="1087"/>
              <a:chExt cx="90" cy="38"/>
            </a:xfrm>
          </p:grpSpPr>
          <p:sp>
            <p:nvSpPr>
              <p:cNvPr id="139" name="Rectangle 74"/>
              <p:cNvSpPr>
                <a:spLocks noChangeArrowheads="1"/>
              </p:cNvSpPr>
              <p:nvPr/>
            </p:nvSpPr>
            <p:spPr bwMode="auto">
              <a:xfrm>
                <a:off x="4416" y="1087"/>
                <a:ext cx="44" cy="3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40" name="Line 75"/>
              <p:cNvSpPr>
                <a:spLocks noChangeShapeType="1"/>
              </p:cNvSpPr>
              <p:nvPr/>
            </p:nvSpPr>
            <p:spPr bwMode="auto">
              <a:xfrm flipH="1">
                <a:off x="446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141" name="Line 76"/>
              <p:cNvSpPr>
                <a:spLocks noChangeShapeType="1"/>
              </p:cNvSpPr>
              <p:nvPr/>
            </p:nvSpPr>
            <p:spPr bwMode="auto">
              <a:xfrm flipH="1">
                <a:off x="4391" y="1107"/>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grpSp>
          <p:nvGrpSpPr>
            <p:cNvPr id="142" name="Group 77"/>
            <p:cNvGrpSpPr>
              <a:grpSpLocks/>
            </p:cNvGrpSpPr>
            <p:nvPr/>
          </p:nvGrpSpPr>
          <p:grpSpPr bwMode="auto">
            <a:xfrm>
              <a:off x="5530851" y="3806428"/>
              <a:ext cx="117475" cy="92869"/>
              <a:chOff x="4431" y="1342"/>
              <a:chExt cx="74" cy="78"/>
            </a:xfrm>
          </p:grpSpPr>
          <p:sp>
            <p:nvSpPr>
              <p:cNvPr id="143" name="Rectangle 78"/>
              <p:cNvSpPr>
                <a:spLocks noChangeArrowheads="1"/>
              </p:cNvSpPr>
              <p:nvPr/>
            </p:nvSpPr>
            <p:spPr bwMode="auto">
              <a:xfrm>
                <a:off x="4455" y="1342"/>
                <a:ext cx="28" cy="78"/>
              </a:xfrm>
              <a:prstGeom prst="rect">
                <a:avLst/>
              </a:prstGeom>
              <a:noFill/>
              <a:ln w="9525">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Arial"/>
                </a:endParaRPr>
              </a:p>
            </p:txBody>
          </p:sp>
          <p:sp>
            <p:nvSpPr>
              <p:cNvPr id="144" name="Line 79"/>
              <p:cNvSpPr>
                <a:spLocks noChangeShapeType="1"/>
              </p:cNvSpPr>
              <p:nvPr/>
            </p:nvSpPr>
            <p:spPr bwMode="auto">
              <a:xfrm flipH="1">
                <a:off x="4485" y="1342"/>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145" name="Line 80"/>
              <p:cNvSpPr>
                <a:spLocks noChangeShapeType="1"/>
              </p:cNvSpPr>
              <p:nvPr/>
            </p:nvSpPr>
            <p:spPr bwMode="auto">
              <a:xfrm flipH="1">
                <a:off x="4431" y="1420"/>
                <a:ext cx="20" cy="0"/>
              </a:xfrm>
              <a:prstGeom prst="line">
                <a:avLst/>
              </a:prstGeom>
              <a:noFill/>
              <a:ln w="9525">
                <a:solidFill>
                  <a:schemeClr val="tx1"/>
                </a:solidFill>
                <a:round/>
                <a:headEnd/>
                <a:tailEnd/>
              </a:ln>
            </p:spPr>
            <p:txBody>
              <a:bodyPr/>
              <a:lstStyle/>
              <a:p>
                <a:pPr fontAlgn="auto">
                  <a:spcBef>
                    <a:spcPts val="0"/>
                  </a:spcBef>
                  <a:spcAft>
                    <a:spcPts val="0"/>
                  </a:spcAft>
                </a:pPr>
                <a:endParaRPr lang="en-US">
                  <a:solidFill>
                    <a:srgbClr val="000000"/>
                  </a:solidFill>
                  <a:latin typeface="Arial"/>
                </a:endParaRPr>
              </a:p>
            </p:txBody>
          </p:sp>
        </p:grpSp>
      </p:grpSp>
      <p:sp>
        <p:nvSpPr>
          <p:cNvPr id="114" name="Rectangle 14"/>
          <p:cNvSpPr>
            <a:spLocks noChangeArrowheads="1"/>
          </p:cNvSpPr>
          <p:nvPr/>
        </p:nvSpPr>
        <p:spPr bwMode="auto">
          <a:xfrm>
            <a:off x="269875" y="3438525"/>
            <a:ext cx="4260850" cy="257175"/>
          </a:xfrm>
          <a:prstGeom prst="rect">
            <a:avLst/>
          </a:prstGeom>
          <a:solidFill>
            <a:schemeClr val="tx2"/>
          </a:solidFill>
          <a:ln w="19050">
            <a:noFill/>
            <a:miter lim="800000"/>
            <a:headEnd/>
            <a:tailEnd/>
          </a:ln>
        </p:spPr>
        <p:txBody>
          <a:bodyPr anchor="ctr"/>
          <a:lstStyle/>
          <a:p>
            <a:pPr fontAlgn="auto">
              <a:spcBef>
                <a:spcPts val="0"/>
              </a:spcBef>
              <a:spcAft>
                <a:spcPts val="0"/>
              </a:spcAft>
            </a:pPr>
            <a:r>
              <a:rPr lang="en-US" sz="1200" b="1" dirty="0">
                <a:solidFill>
                  <a:srgbClr val="FFFFFF"/>
                </a:solidFill>
                <a:latin typeface="Arial"/>
                <a:cs typeface="Arial" charset="0"/>
              </a:rPr>
              <a:t>Applications</a:t>
            </a:r>
          </a:p>
        </p:txBody>
      </p:sp>
    </p:spTree>
    <p:extLst>
      <p:ext uri="{BB962C8B-B14F-4D97-AF65-F5344CB8AC3E}">
        <p14:creationId xmlns:p14="http://schemas.microsoft.com/office/powerpoint/2010/main" val="89836341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_Standard_PowerPoint_16x9-v7">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TI_Standard_PowerPoint 16x9">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I_Standard_PowerPoint_16x9-v7">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_Standard_PowerPoint 16x9">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FinalPowerpoint">
  <a:themeElements>
    <a:clrScheme name="2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2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accent2">
              <a:lumMod val="50000"/>
              <a:lumOff val="50000"/>
            </a:schemeClr>
          </a:solidFill>
          <a:prstDash val="solid"/>
          <a:round/>
          <a:headEnd type="none" w="med" len="med"/>
          <a:tailEnd type="none" w="med" len="med"/>
        </a:ln>
        <a:effectLst/>
      </a:spPr>
      <a:bodyPr/>
      <a:lstStyle/>
    </a:lnDef>
  </a:objectDefaults>
  <a:extraClrSchemeLst>
    <a:extraClrScheme>
      <a:clrScheme name="2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2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2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2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TI_Standard_PowerPoint 16x9">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I_Standard_PowerPoint 16x9">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I_Standard_PowerPoint 16x9">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I_Standard_PowerPoint 16x9">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TI_Standard_PowerPoint 16x9">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97BA5D78F28A4CB51F64BAB787D1A6" ma:contentTypeVersion="2" ma:contentTypeDescription="Create a new document." ma:contentTypeScope="" ma:versionID="84f807835d2710a1db3c90d15523b140">
  <xsd:schema xmlns:xsd="http://www.w3.org/2001/XMLSchema" xmlns:xs="http://www.w3.org/2001/XMLSchema" xmlns:p="http://schemas.microsoft.com/office/2006/metadata/properties" xmlns:ns2="http://schemas.microsoft.com/sharepoint/v4" xmlns:ns3="6492c52e-5483-4147-8f9b-fd1444f30285" targetNamespace="http://schemas.microsoft.com/office/2006/metadata/properties" ma:root="true" ma:fieldsID="23f5047d64fb52d25835887269e6aca6" ns2:_="" ns3:_="">
    <xsd:import namespace="http://schemas.microsoft.com/sharepoint/v4"/>
    <xsd:import namespace="6492c52e-5483-4147-8f9b-fd1444f30285"/>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2c52e-5483-4147-8f9b-fd1444f30285"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878E0-EE95-47DB-8595-952D9070B0A7}"/>
</file>

<file path=customXml/itemProps2.xml><?xml version="1.0" encoding="utf-8"?>
<ds:datastoreItem xmlns:ds="http://schemas.openxmlformats.org/officeDocument/2006/customXml" ds:itemID="{3E6404BE-29F2-4603-B6B7-366E83414B0B}">
  <ds:schemaRefs>
    <ds:schemaRef ds:uri="http://www.w3.org/XML/1998/namespace"/>
    <ds:schemaRef ds:uri="http://schemas.microsoft.com/office/2006/documentManagement/types"/>
    <ds:schemaRef ds:uri="http://schemas.microsoft.com/sharepoint/v4"/>
    <ds:schemaRef ds:uri="http://schemas.microsoft.com/office/2006/metadata/properties"/>
    <ds:schemaRef ds:uri="http://schemas.openxmlformats.org/package/2006/metadata/core-properties"/>
    <ds:schemaRef ds:uri="http://purl.org/dc/term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D906F5E2-9B16-4C0B-8A4B-FA5430D371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TI_Standard_PowerPoint_16x9-v7</Template>
  <TotalTime>26</TotalTime>
  <Words>5821</Words>
  <Application>Microsoft Office PowerPoint</Application>
  <PresentationFormat>On-screen Show (16:9)</PresentationFormat>
  <Paragraphs>1277</Paragraphs>
  <Slides>48</Slides>
  <Notes>22</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48</vt:i4>
      </vt:variant>
    </vt:vector>
  </HeadingPairs>
  <TitlesOfParts>
    <vt:vector size="60" baseType="lpstr">
      <vt:lpstr>TI_Standard_PowerPoint_16x9-v7</vt:lpstr>
      <vt:lpstr>TI_Standard_PowerPoint 16x9</vt:lpstr>
      <vt:lpstr>10_FinalPowerpoint</vt:lpstr>
      <vt:lpstr>2_FinalPowerpoint</vt:lpstr>
      <vt:lpstr>7_TI_Standard_PowerPoint 16x9</vt:lpstr>
      <vt:lpstr>1_TI_Standard_PowerPoint 16x9</vt:lpstr>
      <vt:lpstr>2_TI_Standard_PowerPoint 16x9</vt:lpstr>
      <vt:lpstr>3_TI_Standard_PowerPoint 16x9</vt:lpstr>
      <vt:lpstr>4_TI_Standard_PowerPoint 16x9</vt:lpstr>
      <vt:lpstr>5_TI_Standard_PowerPoint 16x9</vt:lpstr>
      <vt:lpstr>1_TI_Standard_PowerPoint_16x9-v7</vt:lpstr>
      <vt:lpstr>Visio</vt:lpstr>
      <vt:lpstr>Industrial CAN / CAN FD Transceivers</vt:lpstr>
      <vt:lpstr>PowerPoint Presentation</vt:lpstr>
      <vt:lpstr>TI: History of CAN Innovations</vt:lpstr>
      <vt:lpstr>End Applications for CAN</vt:lpstr>
      <vt:lpstr>3.3V CAN Transceivers</vt:lpstr>
      <vt:lpstr>Top 5 reasons to move to 3.3V CAN</vt:lpstr>
      <vt:lpstr>PowerPoint Presentation</vt:lpstr>
      <vt:lpstr>TI TCAN33x vs MAX3051</vt:lpstr>
      <vt:lpstr>SN65HVD230/231/232 3.3V Industrial CAN Transceivers with High Bus-Fault Protection </vt:lpstr>
      <vt:lpstr>SN65HVD233/234/235 3.3V High Speed CAN Transceivers with High Bus-Fault Protection </vt:lpstr>
      <vt:lpstr>3.3V CAN Portfolio</vt:lpstr>
      <vt:lpstr>5V CAN Transceivers</vt:lpstr>
      <vt:lpstr>TCAN Ideal for Automotive and Industrial Applications</vt:lpstr>
      <vt:lpstr>TCAN1042H / TCAN1051H  ± 70V CAN XCVRs with optional Bus Wake Up and Flexible Data (FD)</vt:lpstr>
      <vt:lpstr>TCAN1042-Q1 / TCAN1051-Q1  ± 70V CAN XCVRs with optional Bus Wake Up and Flexible Data (FD)</vt:lpstr>
      <vt:lpstr>SN65HVD255/256 5V “Turbo” CAN Transceivers</vt:lpstr>
      <vt:lpstr>“Turbo CAN” Examples: RL = 120Ω &amp; 1nF</vt:lpstr>
      <vt:lpstr>SN65HVD257: Functional Safety &amp; Redundancy 5V “Turbo” CAN Transceiver for Redundant &amp; Multi-Topology Networks</vt:lpstr>
      <vt:lpstr>SN65HVD257: Redundant Network Example</vt:lpstr>
      <vt:lpstr>PowerPoint Presentation</vt:lpstr>
      <vt:lpstr>5V CAN Portfolio</vt:lpstr>
      <vt:lpstr>CAN Transceivers Design Resources</vt:lpstr>
      <vt:lpstr>Evaluation Boards and Reference Designs</vt:lpstr>
      <vt:lpstr>Resources:    www.ti.com/can</vt:lpstr>
      <vt:lpstr>CAN application notes</vt:lpstr>
      <vt:lpstr>Thank you</vt:lpstr>
      <vt:lpstr>Backup</vt:lpstr>
      <vt:lpstr>SN65HVD265/SN65HVD266 5V “Turbo” CAN Transceivers for Flexible Data Rate (FD)</vt:lpstr>
      <vt:lpstr>PowerPoint Presentation</vt:lpstr>
      <vt:lpstr>SN65HVD251 / SN55HVD251 5V High Speed CAN Transceiver</vt:lpstr>
      <vt:lpstr>HVD26x: Specified for CAN FD Loop Delay Symmetry (tREC)</vt:lpstr>
      <vt:lpstr>SN65HVDA540/541  CAN XCVRs with Remote Bus Wake-Up</vt:lpstr>
      <vt:lpstr>PowerPoint Presentation</vt:lpstr>
      <vt:lpstr>ISO1050 Industry’s First Isolated CAN Transceiver</vt:lpstr>
      <vt:lpstr>Galvanic Isolated Typical Application</vt:lpstr>
      <vt:lpstr>3.3V CAN Value</vt:lpstr>
      <vt:lpstr>Customers are moving to 3V today</vt:lpstr>
      <vt:lpstr>Pinout / Layout Compatibility </vt:lpstr>
      <vt:lpstr>PowerPoint Presentation</vt:lpstr>
      <vt:lpstr>3.3V &amp; 5V CAN Interoperability</vt:lpstr>
      <vt:lpstr>3.3V CAN reduces power consumption</vt:lpstr>
      <vt:lpstr>References</vt:lpstr>
      <vt:lpstr>CAN Flexible Data Rate (FD)</vt:lpstr>
      <vt:lpstr>What is CAN FD?</vt:lpstr>
      <vt:lpstr>CAN with Flexible Data-Rate (“CAN FD”)</vt:lpstr>
      <vt:lpstr>Why do we need CAN FD?</vt:lpstr>
      <vt:lpstr>What Components are Impacted by FD?</vt:lpstr>
      <vt:lpstr>More Information on CAN FD</vt:lpstr>
    </vt:vector>
  </TitlesOfParts>
  <Company>Texas Instruments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CAN / CAN FD Transceivers</dc:title>
  <dc:creator>Crane, Russell</dc:creator>
  <cp:lastModifiedBy>a0216888</cp:lastModifiedBy>
  <cp:revision>6</cp:revision>
  <dcterms:created xsi:type="dcterms:W3CDTF">2017-03-21T20:24:32Z</dcterms:created>
  <dcterms:modified xsi:type="dcterms:W3CDTF">2017-07-21T21:29:54Z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61300</vt:r8>
  </property>
  <property fmtid="{D5CDD505-2E9C-101B-9397-08002B2CF9AE}" pid="3" name="URL">
    <vt:lpwstr/>
  </property>
  <property fmtid="{D5CDD505-2E9C-101B-9397-08002B2CF9AE}" pid="4" name="xd_Signature">
    <vt:bool>false</vt:bool>
  </property>
  <property fmtid="{D5CDD505-2E9C-101B-9397-08002B2CF9AE}" pid="5" name="xd_ProgID">
    <vt:lpwstr/>
  </property>
  <property fmtid="{D5CDD505-2E9C-101B-9397-08002B2CF9AE}" pid="6" name="ContentTypeId">
    <vt:lpwstr>0x010100B097BA5D78F28A4CB51F64BAB787D1A6</vt:lpwstr>
  </property>
  <property fmtid="{D5CDD505-2E9C-101B-9397-08002B2CF9AE}" pid="7" name="TemplateUrl">
    <vt:lpwstr/>
  </property>
</Properties>
</file>