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4"/>
  </p:sldMasterIdLst>
  <p:notesMasterIdLst>
    <p:notesMasterId r:id="rId13"/>
  </p:notesMasterIdLst>
  <p:handoutMasterIdLst>
    <p:handoutMasterId r:id="rId14"/>
  </p:handoutMasterIdLst>
  <p:sldIdLst>
    <p:sldId id="439" r:id="rId5"/>
    <p:sldId id="387" r:id="rId6"/>
    <p:sldId id="434" r:id="rId7"/>
    <p:sldId id="436" r:id="rId8"/>
    <p:sldId id="437" r:id="rId9"/>
    <p:sldId id="438" r:id="rId10"/>
    <p:sldId id="422" r:id="rId11"/>
    <p:sldId id="440" r:id="rId12"/>
  </p:sldIdLst>
  <p:sldSz cx="9144000" cy="5143500" type="screen16x9"/>
  <p:notesSz cx="9296400" cy="14770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380775" algn="l" rtl="0" fontAlgn="base">
      <a:spcBef>
        <a:spcPct val="0"/>
      </a:spcBef>
      <a:spcAft>
        <a:spcPct val="0"/>
      </a:spcAft>
      <a:defRPr kern="1200">
        <a:solidFill>
          <a:schemeClr val="tx1"/>
        </a:solidFill>
        <a:latin typeface="Arial" charset="0"/>
        <a:ea typeface="+mn-ea"/>
        <a:cs typeface="+mn-cs"/>
      </a:defRPr>
    </a:lvl2pPr>
    <a:lvl3pPr marL="761550" algn="l" rtl="0" fontAlgn="base">
      <a:spcBef>
        <a:spcPct val="0"/>
      </a:spcBef>
      <a:spcAft>
        <a:spcPct val="0"/>
      </a:spcAft>
      <a:defRPr kern="1200">
        <a:solidFill>
          <a:schemeClr val="tx1"/>
        </a:solidFill>
        <a:latin typeface="Arial" charset="0"/>
        <a:ea typeface="+mn-ea"/>
        <a:cs typeface="+mn-cs"/>
      </a:defRPr>
    </a:lvl3pPr>
    <a:lvl4pPr marL="1142323" algn="l" rtl="0" fontAlgn="base">
      <a:spcBef>
        <a:spcPct val="0"/>
      </a:spcBef>
      <a:spcAft>
        <a:spcPct val="0"/>
      </a:spcAft>
      <a:defRPr kern="1200">
        <a:solidFill>
          <a:schemeClr val="tx1"/>
        </a:solidFill>
        <a:latin typeface="Arial" charset="0"/>
        <a:ea typeface="+mn-ea"/>
        <a:cs typeface="+mn-cs"/>
      </a:defRPr>
    </a:lvl4pPr>
    <a:lvl5pPr marL="1523085" algn="l" rtl="0" fontAlgn="base">
      <a:spcBef>
        <a:spcPct val="0"/>
      </a:spcBef>
      <a:spcAft>
        <a:spcPct val="0"/>
      </a:spcAft>
      <a:defRPr kern="1200">
        <a:solidFill>
          <a:schemeClr val="tx1"/>
        </a:solidFill>
        <a:latin typeface="Arial" charset="0"/>
        <a:ea typeface="+mn-ea"/>
        <a:cs typeface="+mn-cs"/>
      </a:defRPr>
    </a:lvl5pPr>
    <a:lvl6pPr marL="1903858" algn="l" defTabSz="761550" rtl="0" eaLnBrk="1" latinLnBrk="0" hangingPunct="1">
      <a:defRPr kern="1200">
        <a:solidFill>
          <a:schemeClr val="tx1"/>
        </a:solidFill>
        <a:latin typeface="Arial" charset="0"/>
        <a:ea typeface="+mn-ea"/>
        <a:cs typeface="+mn-cs"/>
      </a:defRPr>
    </a:lvl6pPr>
    <a:lvl7pPr marL="2284632" algn="l" defTabSz="761550" rtl="0" eaLnBrk="1" latinLnBrk="0" hangingPunct="1">
      <a:defRPr kern="1200">
        <a:solidFill>
          <a:schemeClr val="tx1"/>
        </a:solidFill>
        <a:latin typeface="Arial" charset="0"/>
        <a:ea typeface="+mn-ea"/>
        <a:cs typeface="+mn-cs"/>
      </a:defRPr>
    </a:lvl7pPr>
    <a:lvl8pPr marL="2665400" algn="l" defTabSz="761550" rtl="0" eaLnBrk="1" latinLnBrk="0" hangingPunct="1">
      <a:defRPr kern="1200">
        <a:solidFill>
          <a:schemeClr val="tx1"/>
        </a:solidFill>
        <a:latin typeface="Arial" charset="0"/>
        <a:ea typeface="+mn-ea"/>
        <a:cs typeface="+mn-cs"/>
      </a:defRPr>
    </a:lvl8pPr>
    <a:lvl9pPr marL="3046170" algn="l" defTabSz="76155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ndi Williams" initials="RMW" lastIdx="6" clrIdx="0"/>
  <p:cmAuthor id="1" name="Kelly, Suzette" initials="SLK" lastIdx="1" clrIdx="1"/>
  <p:cmAuthor id="2" name="Van Renterghem, Kyle" initials="KVR" lastIdx="13"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5757"/>
    <a:srgbClr val="FF3737"/>
    <a:srgbClr val="00B0F0"/>
    <a:srgbClr val="FF0000"/>
    <a:srgbClr val="FFFF00"/>
    <a:srgbClr val="AAAA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01" autoAdjust="0"/>
    <p:restoredTop sz="70588" autoAdjust="0"/>
  </p:normalViewPr>
  <p:slideViewPr>
    <p:cSldViewPr snapToGrid="0">
      <p:cViewPr varScale="1">
        <p:scale>
          <a:sx n="54" d="100"/>
          <a:sy n="54" d="100"/>
        </p:scale>
        <p:origin x="-896" y="-68"/>
      </p:cViewPr>
      <p:guideLst>
        <p:guide orient="horz" pos="1620"/>
        <p:guide pos="2878"/>
      </p:guideLst>
    </p:cSldViewPr>
  </p:slideViewPr>
  <p:notesTextViewPr>
    <p:cViewPr>
      <p:scale>
        <a:sx n="100" d="100"/>
        <a:sy n="100" d="100"/>
      </p:scale>
      <p:origin x="0" y="0"/>
    </p:cViewPr>
  </p:notesTextViewPr>
  <p:sorterViewPr>
    <p:cViewPr>
      <p:scale>
        <a:sx n="140" d="100"/>
        <a:sy n="140" d="100"/>
      </p:scale>
      <p:origin x="0" y="0"/>
    </p:cViewPr>
  </p:sorterViewPr>
  <p:notesViewPr>
    <p:cSldViewPr snapToGrid="0">
      <p:cViewPr varScale="1">
        <p:scale>
          <a:sx n="51" d="100"/>
          <a:sy n="51" d="100"/>
        </p:scale>
        <p:origin x="-2850" y="-96"/>
      </p:cViewPr>
      <p:guideLst>
        <p:guide orient="horz" pos="4652"/>
        <p:guide pos="29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2883" name="Rectangle 3"/>
          <p:cNvSpPr>
            <a:spLocks noGrp="1" noChangeArrowheads="1"/>
          </p:cNvSpPr>
          <p:nvPr>
            <p:ph type="dt" sz="quarter"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22884" name="Rectangle 4"/>
          <p:cNvSpPr>
            <a:spLocks noGrp="1" noChangeArrowheads="1"/>
          </p:cNvSpPr>
          <p:nvPr>
            <p:ph type="ftr" sz="quarter" idx="2"/>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2885" name="Rectangle 5"/>
          <p:cNvSpPr>
            <a:spLocks noGrp="1" noChangeArrowheads="1"/>
          </p:cNvSpPr>
          <p:nvPr>
            <p:ph type="sldNum" sz="quarter" idx="3"/>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8D56EAE8-38CB-4EE5-8A34-F5F49B68F2DE}" type="slidenum">
              <a:rPr lang="en-US"/>
              <a:pPr>
                <a:defRPr/>
              </a:pPr>
              <a:t>‹#›</a:t>
            </a:fld>
            <a:endParaRPr lang="en-US"/>
          </a:p>
        </p:txBody>
      </p:sp>
    </p:spTree>
    <p:extLst>
      <p:ext uri="{BB962C8B-B14F-4D97-AF65-F5344CB8AC3E}">
        <p14:creationId xmlns:p14="http://schemas.microsoft.com/office/powerpoint/2010/main" val="3723007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1859" name="Rectangle 3"/>
          <p:cNvSpPr>
            <a:spLocks noGrp="1" noChangeArrowheads="1"/>
          </p:cNvSpPr>
          <p:nvPr>
            <p:ph type="dt"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74638" y="1108075"/>
            <a:ext cx="9845676" cy="5538788"/>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929854" y="7016308"/>
            <a:ext cx="7436693" cy="6645019"/>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1862" name="Rectangle 6"/>
          <p:cNvSpPr>
            <a:spLocks noGrp="1" noChangeArrowheads="1"/>
          </p:cNvSpPr>
          <p:nvPr>
            <p:ph type="ftr" sz="quarter" idx="4"/>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1863" name="Rectangle 7"/>
          <p:cNvSpPr>
            <a:spLocks noGrp="1" noChangeArrowheads="1"/>
          </p:cNvSpPr>
          <p:nvPr>
            <p:ph type="sldNum" sz="quarter" idx="5"/>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BED2394B-E06C-4DC9-BCC2-551C3DED9AAD}" type="slidenum">
              <a:rPr lang="en-US"/>
              <a:pPr>
                <a:defRPr/>
              </a:pPr>
              <a:t>‹#›</a:t>
            </a:fld>
            <a:endParaRPr lang="en-US"/>
          </a:p>
        </p:txBody>
      </p:sp>
    </p:spTree>
    <p:extLst>
      <p:ext uri="{BB962C8B-B14F-4D97-AF65-F5344CB8AC3E}">
        <p14:creationId xmlns:p14="http://schemas.microsoft.com/office/powerpoint/2010/main" val="3747035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80775" algn="l" rtl="0" eaLnBrk="0" fontAlgn="base" hangingPunct="0">
      <a:spcBef>
        <a:spcPct val="30000"/>
      </a:spcBef>
      <a:spcAft>
        <a:spcPct val="0"/>
      </a:spcAft>
      <a:defRPr sz="1000" kern="1200">
        <a:solidFill>
          <a:schemeClr val="tx1"/>
        </a:solidFill>
        <a:latin typeface="Arial" charset="0"/>
        <a:ea typeface="+mn-ea"/>
        <a:cs typeface="+mn-cs"/>
      </a:defRPr>
    </a:lvl2pPr>
    <a:lvl3pPr marL="761550" algn="l" rtl="0" eaLnBrk="0" fontAlgn="base" hangingPunct="0">
      <a:spcBef>
        <a:spcPct val="30000"/>
      </a:spcBef>
      <a:spcAft>
        <a:spcPct val="0"/>
      </a:spcAft>
      <a:defRPr sz="1000" kern="1200">
        <a:solidFill>
          <a:schemeClr val="tx1"/>
        </a:solidFill>
        <a:latin typeface="Arial" charset="0"/>
        <a:ea typeface="+mn-ea"/>
        <a:cs typeface="+mn-cs"/>
      </a:defRPr>
    </a:lvl3pPr>
    <a:lvl4pPr marL="1142323" algn="l" rtl="0" eaLnBrk="0" fontAlgn="base" hangingPunct="0">
      <a:spcBef>
        <a:spcPct val="30000"/>
      </a:spcBef>
      <a:spcAft>
        <a:spcPct val="0"/>
      </a:spcAft>
      <a:defRPr sz="1000" kern="1200">
        <a:solidFill>
          <a:schemeClr val="tx1"/>
        </a:solidFill>
        <a:latin typeface="Arial" charset="0"/>
        <a:ea typeface="+mn-ea"/>
        <a:cs typeface="+mn-cs"/>
      </a:defRPr>
    </a:lvl4pPr>
    <a:lvl5pPr marL="1523085" algn="l" rtl="0" eaLnBrk="0" fontAlgn="base" hangingPunct="0">
      <a:spcBef>
        <a:spcPct val="30000"/>
      </a:spcBef>
      <a:spcAft>
        <a:spcPct val="0"/>
      </a:spcAft>
      <a:defRPr sz="1000" kern="1200">
        <a:solidFill>
          <a:schemeClr val="tx1"/>
        </a:solidFill>
        <a:latin typeface="Arial" charset="0"/>
        <a:ea typeface="+mn-ea"/>
        <a:cs typeface="+mn-cs"/>
      </a:defRPr>
    </a:lvl5pPr>
    <a:lvl6pPr marL="1903858" algn="l" defTabSz="761550" rtl="0" eaLnBrk="1" latinLnBrk="0" hangingPunct="1">
      <a:defRPr sz="1000" kern="1200">
        <a:solidFill>
          <a:schemeClr val="tx1"/>
        </a:solidFill>
        <a:latin typeface="+mn-lt"/>
        <a:ea typeface="+mn-ea"/>
        <a:cs typeface="+mn-cs"/>
      </a:defRPr>
    </a:lvl6pPr>
    <a:lvl7pPr marL="2284632" algn="l" defTabSz="761550" rtl="0" eaLnBrk="1" latinLnBrk="0" hangingPunct="1">
      <a:defRPr sz="1000" kern="1200">
        <a:solidFill>
          <a:schemeClr val="tx1"/>
        </a:solidFill>
        <a:latin typeface="+mn-lt"/>
        <a:ea typeface="+mn-ea"/>
        <a:cs typeface="+mn-cs"/>
      </a:defRPr>
    </a:lvl7pPr>
    <a:lvl8pPr marL="2665400" algn="l" defTabSz="761550" rtl="0" eaLnBrk="1" latinLnBrk="0" hangingPunct="1">
      <a:defRPr sz="1000" kern="1200">
        <a:solidFill>
          <a:schemeClr val="tx1"/>
        </a:solidFill>
        <a:latin typeface="+mn-lt"/>
        <a:ea typeface="+mn-ea"/>
        <a:cs typeface="+mn-cs"/>
      </a:defRPr>
    </a:lvl8pPr>
    <a:lvl9pPr marL="3046170" algn="l" defTabSz="76155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16D360A-E953-4011-89B6-D5CC55613904}"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junction-to-ambient thermal resistance, </a:t>
            </a:r>
            <a:r>
              <a:rPr lang="en-US" dirty="0" err="1" smtClean="0"/>
              <a:t>θ</a:t>
            </a:r>
            <a:r>
              <a:rPr lang="en-US" baseline="-25000" dirty="0" err="1" smtClean="0"/>
              <a:t>JA</a:t>
            </a:r>
            <a:r>
              <a:rPr lang="en-US" dirty="0" smtClean="0"/>
              <a:t>, is the most commonly reported thermal metric and is often misused. </a:t>
            </a:r>
          </a:p>
          <a:p>
            <a:pPr lvl="1"/>
            <a:r>
              <a:rPr lang="en-US" dirty="0" err="1" smtClean="0"/>
              <a:t>θ</a:t>
            </a:r>
            <a:r>
              <a:rPr lang="en-US" baseline="-25000" dirty="0" err="1" smtClean="0"/>
              <a:t>JA</a:t>
            </a:r>
            <a:r>
              <a:rPr lang="en-US" dirty="0" smtClean="0"/>
              <a:t> is a measure of the thermal performance of an IC mounted on a PCB. TI uses a standard board so that the thermal performance of one device can be compared to another device. </a:t>
            </a:r>
          </a:p>
          <a:p>
            <a:pPr lvl="2"/>
            <a:r>
              <a:rPr lang="en-US" dirty="0" smtClean="0"/>
              <a:t>However, comparisons are only possible when both devices use the same test setup to measure </a:t>
            </a:r>
            <a:r>
              <a:rPr lang="en-US" dirty="0" err="1" smtClean="0"/>
              <a:t>θ</a:t>
            </a:r>
            <a:r>
              <a:rPr lang="en-US" baseline="-25000" dirty="0" err="1" smtClean="0"/>
              <a:t>JA</a:t>
            </a:r>
            <a:r>
              <a:rPr lang="en-US" dirty="0" smtClean="0"/>
              <a:t>, </a:t>
            </a:r>
          </a:p>
          <a:p>
            <a:pPr lvl="3"/>
            <a:r>
              <a:rPr lang="en-US" dirty="0" smtClean="0"/>
              <a:t>The industry standard is JEDEC’s JESD51-x series of documents. </a:t>
            </a:r>
          </a:p>
          <a:p>
            <a:pPr lvl="2"/>
            <a:r>
              <a:rPr lang="en-US" dirty="0" smtClean="0"/>
              <a:t>Some competitors do not use the JEDEC conditions and the deviations from the standards are not documented. </a:t>
            </a:r>
          </a:p>
          <a:p>
            <a:pPr lvl="3"/>
            <a:r>
              <a:rPr lang="en-US" dirty="0" smtClean="0"/>
              <a:t>These test variations can have a dramatic effect on the measured values of </a:t>
            </a:r>
            <a:r>
              <a:rPr lang="en-US" dirty="0" err="1" smtClean="0"/>
              <a:t>θ</a:t>
            </a:r>
            <a:r>
              <a:rPr lang="en-US" baseline="-25000" dirty="0" err="1" smtClean="0"/>
              <a:t>JA</a:t>
            </a:r>
            <a:r>
              <a:rPr lang="en-US" dirty="0" smtClean="0"/>
              <a:t>. </a:t>
            </a:r>
          </a:p>
          <a:p>
            <a:pPr lvl="2"/>
            <a:r>
              <a:rPr lang="en-US" dirty="0" smtClean="0"/>
              <a:t>So, unless test conditions are reported with the </a:t>
            </a:r>
            <a:r>
              <a:rPr lang="en-US" dirty="0" err="1" smtClean="0"/>
              <a:t>θ</a:t>
            </a:r>
            <a:r>
              <a:rPr lang="en-US" baseline="-25000" dirty="0" err="1" smtClean="0"/>
              <a:t>JA</a:t>
            </a:r>
            <a:r>
              <a:rPr lang="en-US" baseline="-25000" dirty="0" smtClean="0"/>
              <a:t> </a:t>
            </a:r>
            <a:r>
              <a:rPr lang="en-US" dirty="0" smtClean="0"/>
              <a:t>value, they should be considered suspect.</a:t>
            </a:r>
          </a:p>
          <a:p>
            <a:endParaRPr lang="en-US" dirty="0"/>
          </a:p>
        </p:txBody>
      </p:sp>
      <p:sp>
        <p:nvSpPr>
          <p:cNvPr id="4" name="Slide Number Placeholder 3"/>
          <p:cNvSpPr>
            <a:spLocks noGrp="1"/>
          </p:cNvSpPr>
          <p:nvPr>
            <p:ph type="sldNum" sz="quarter" idx="10"/>
          </p:nvPr>
        </p:nvSpPr>
        <p:spPr/>
        <p:txBody>
          <a:bodyPr/>
          <a:lstStyle/>
          <a:p>
            <a:pPr>
              <a:defRPr/>
            </a:pPr>
            <a:fld id="{BED2394B-E06C-4DC9-BCC2-551C3DED9AAD}" type="slidenum">
              <a:rPr lang="en-US" smtClean="0"/>
              <a:pPr>
                <a:defRPr/>
              </a:pPr>
              <a:t>3</a:t>
            </a:fld>
            <a:endParaRPr lang="en-US" dirty="0"/>
          </a:p>
        </p:txBody>
      </p:sp>
    </p:spTree>
    <p:extLst>
      <p:ext uri="{BB962C8B-B14F-4D97-AF65-F5344CB8AC3E}">
        <p14:creationId xmlns:p14="http://schemas.microsoft.com/office/powerpoint/2010/main" val="3171422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400" dirty="0" smtClean="0">
                <a:sym typeface="Wingdings" panose="05000000000000000000" pitchFamily="2" charset="2"/>
              </a:rPr>
              <a:t> </a:t>
            </a:r>
            <a:r>
              <a:rPr lang="en-US" sz="1400" dirty="0" smtClean="0"/>
              <a:t>Have as much metal as possible in the areas around the device (both on the same layer and the layers below it)</a:t>
            </a:r>
          </a:p>
          <a:p>
            <a:pPr lvl="1"/>
            <a:r>
              <a:rPr lang="en-US" sz="1200" dirty="0" smtClean="0"/>
              <a:t> - 2oz copper is better than 1oz copper simply because there is extra metal which will absorb heat given off by the LDO</a:t>
            </a:r>
          </a:p>
          <a:p>
            <a:pPr lvl="1"/>
            <a:r>
              <a:rPr lang="en-US" sz="1200" dirty="0" smtClean="0"/>
              <a:t> - Even internal layers which are not connected to the power pad but are close to the device (in the x and y direction) will help dissipate heat, and the more thermal </a:t>
            </a:r>
            <a:r>
              <a:rPr lang="en-US" sz="1200" dirty="0" err="1" smtClean="0"/>
              <a:t>vias</a:t>
            </a:r>
            <a:r>
              <a:rPr lang="en-US" sz="1200" dirty="0" smtClean="0"/>
              <a:t> the better this effect. </a:t>
            </a:r>
          </a:p>
          <a:p>
            <a:pPr lvl="0"/>
            <a:r>
              <a:rPr lang="en-US" sz="1400" dirty="0" smtClean="0">
                <a:sym typeface="Wingdings" panose="05000000000000000000" pitchFamily="2" charset="2"/>
              </a:rPr>
              <a:t> </a:t>
            </a:r>
            <a:r>
              <a:rPr lang="en-US" sz="1400" dirty="0" smtClean="0"/>
              <a:t>A 9 x 9 array of thermal </a:t>
            </a:r>
            <a:r>
              <a:rPr lang="en-US" sz="1400" dirty="0" err="1" smtClean="0"/>
              <a:t>vias</a:t>
            </a:r>
            <a:r>
              <a:rPr lang="en-US" sz="1400" dirty="0" smtClean="0"/>
              <a:t> maximizes the amount of heat which can be transferred from the LDO to the internal layers (as well as the layer opposite the LDO)</a:t>
            </a:r>
          </a:p>
          <a:p>
            <a:pPr lvl="1"/>
            <a:r>
              <a:rPr lang="en-US" sz="1200" dirty="0" smtClean="0"/>
              <a:t> - Ideally these thermal </a:t>
            </a:r>
            <a:r>
              <a:rPr lang="en-US" sz="1200" dirty="0" err="1" smtClean="0"/>
              <a:t>vias</a:t>
            </a:r>
            <a:r>
              <a:rPr lang="en-US" sz="1200" dirty="0" smtClean="0"/>
              <a:t> are all within the power pad landing pattern, but if the power pad is too small and/or the PCB fab process doesn’t have small enough feature sizes then placing extra </a:t>
            </a:r>
            <a:r>
              <a:rPr lang="en-US" sz="1200" dirty="0" err="1" smtClean="0"/>
              <a:t>vias</a:t>
            </a:r>
            <a:r>
              <a:rPr lang="en-US" sz="1200" dirty="0" smtClean="0"/>
              <a:t> as close as possible to the power pad is still helpful.  </a:t>
            </a:r>
          </a:p>
          <a:p>
            <a:pPr lvl="1"/>
            <a:r>
              <a:rPr lang="en-US" sz="1200" dirty="0" smtClean="0"/>
              <a:t> - The 9 x 9 array allows the internal layers to dissipate heat almost as well as the top layer which is often crowded with other components (this reduces the copper area that can be connected to the power pad). </a:t>
            </a:r>
          </a:p>
          <a:p>
            <a:pPr lvl="1"/>
            <a:endParaRPr lang="en-US" sz="1200" dirty="0" smtClean="0"/>
          </a:p>
          <a:p>
            <a:r>
              <a:rPr lang="en-US" sz="1400" dirty="0" smtClean="0">
                <a:sym typeface="Wingdings" panose="05000000000000000000" pitchFamily="2" charset="2"/>
              </a:rPr>
              <a:t> </a:t>
            </a:r>
            <a:r>
              <a:rPr lang="en-US" sz="1400" dirty="0" smtClean="0"/>
              <a:t>If the board is large, there is a lot of metal, and the thermal </a:t>
            </a:r>
            <a:r>
              <a:rPr lang="en-US" sz="1400" dirty="0" err="1" smtClean="0"/>
              <a:t>vias</a:t>
            </a:r>
            <a:r>
              <a:rPr lang="en-US" sz="1400" dirty="0" smtClean="0"/>
              <a:t> are maximized then it is possible to reduce the </a:t>
            </a:r>
            <a:r>
              <a:rPr lang="en-US" sz="1400" dirty="0" err="1" smtClean="0"/>
              <a:t>θja</a:t>
            </a:r>
            <a:r>
              <a:rPr lang="en-US" sz="1400" dirty="0" smtClean="0"/>
              <a:t> (junction to ambient thermal resistance) by approximately 25%. </a:t>
            </a:r>
          </a:p>
          <a:p>
            <a:endParaRPr lang="en-US" sz="1400" dirty="0" smtClean="0"/>
          </a:p>
          <a:p>
            <a:endParaRPr lang="en-US" dirty="0"/>
          </a:p>
        </p:txBody>
      </p:sp>
      <p:sp>
        <p:nvSpPr>
          <p:cNvPr id="4" name="Slide Number Placeholder 3"/>
          <p:cNvSpPr>
            <a:spLocks noGrp="1"/>
          </p:cNvSpPr>
          <p:nvPr>
            <p:ph type="sldNum" sz="quarter" idx="10"/>
          </p:nvPr>
        </p:nvSpPr>
        <p:spPr/>
        <p:txBody>
          <a:bodyPr/>
          <a:lstStyle/>
          <a:p>
            <a:pPr>
              <a:defRPr/>
            </a:pPr>
            <a:fld id="{BED2394B-E06C-4DC9-BCC2-551C3DED9AAD}" type="slidenum">
              <a:rPr lang="en-US" smtClean="0"/>
              <a:pPr>
                <a:defRPr/>
              </a:pPr>
              <a:t>6</a:t>
            </a:fld>
            <a:endParaRPr lang="en-US" dirty="0"/>
          </a:p>
        </p:txBody>
      </p:sp>
    </p:spTree>
    <p:extLst>
      <p:ext uri="{BB962C8B-B14F-4D97-AF65-F5344CB8AC3E}">
        <p14:creationId xmlns:p14="http://schemas.microsoft.com/office/powerpoint/2010/main" val="2673070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42"/>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Tree>
    <p:extLst>
      <p:ext uri="{BB962C8B-B14F-4D97-AF65-F5344CB8AC3E}">
        <p14:creationId xmlns:p14="http://schemas.microsoft.com/office/powerpoint/2010/main" val="2401303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5" name="Picture 14" descr="selected_powerpoint_bg_2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42"/>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8"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291097444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42"/>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561987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0" y="1457342"/>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2299866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33383" y="786366"/>
            <a:ext cx="8467725" cy="3709449"/>
          </a:xfrm>
        </p:spPr>
        <p:txBody>
          <a:bodyPr/>
          <a:lstStyle>
            <a:lvl1pPr>
              <a:spcBef>
                <a:spcPts val="667"/>
              </a:spcBef>
              <a:defRPr/>
            </a:lvl1pPr>
            <a:lvl3pPr>
              <a:defRPr sz="1500"/>
            </a:lvl3pPr>
            <a:lvl4pPr>
              <a:defRPr sz="1500"/>
            </a:lvl4pPr>
            <a:lvl5pPr>
              <a:defRPr sz="15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rPr>
              <a:pPr>
                <a:defRPr/>
              </a:pPr>
              <a:t>‹#›</a:t>
            </a:fld>
            <a:endParaRPr lang="en-US">
              <a:solidFill>
                <a:srgbClr val="000000"/>
              </a:solidFill>
            </a:endParaRPr>
          </a:p>
        </p:txBody>
      </p:sp>
      <p:sp>
        <p:nvSpPr>
          <p:cNvPr id="5" name="Footer Placeholder 1"/>
          <p:cNvSpPr>
            <a:spLocks noGrp="1"/>
          </p:cNvSpPr>
          <p:nvPr>
            <p:ph type="ftr" sz="quarter" idx="3"/>
          </p:nvPr>
        </p:nvSpPr>
        <p:spPr>
          <a:xfrm>
            <a:off x="327789" y="4536043"/>
            <a:ext cx="3086100" cy="172599"/>
          </a:xfrm>
          <a:prstGeom prst="rect">
            <a:avLst/>
          </a:prstGeom>
        </p:spPr>
        <p:txBody>
          <a:bodyPr vert="horz" lIns="91410" tIns="45707" rIns="91410" bIns="45707" rtlCol="0" anchor="ctr"/>
          <a:lstStyle>
            <a:lvl1pPr algn="l">
              <a:defRPr sz="700">
                <a:solidFill>
                  <a:schemeClr val="tx1"/>
                </a:solidFill>
              </a:defRPr>
            </a:lvl1pPr>
          </a:lstStyle>
          <a:p>
            <a:pPr defTabSz="761550">
              <a:spcBef>
                <a:spcPct val="50000"/>
              </a:spcBef>
              <a:defRPr/>
            </a:pPr>
            <a:r>
              <a:rPr lang="en-US" smtClean="0">
                <a:solidFill>
                  <a:srgbClr val="000000"/>
                </a:solidFill>
              </a:rPr>
              <a:t>TI Information – Selective Disclosure</a:t>
            </a:r>
            <a:endParaRPr lang="en-US" dirty="0">
              <a:solidFill>
                <a:srgbClr val="000000"/>
              </a:solidFill>
            </a:endParaRPr>
          </a:p>
        </p:txBody>
      </p:sp>
    </p:spTree>
    <p:extLst>
      <p:ext uri="{BB962C8B-B14F-4D97-AF65-F5344CB8AC3E}">
        <p14:creationId xmlns:p14="http://schemas.microsoft.com/office/powerpoint/2010/main" val="35745634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775" indent="0">
              <a:buNone/>
              <a:defRPr sz="1500"/>
            </a:lvl2pPr>
            <a:lvl3pPr marL="761550" indent="0">
              <a:buNone/>
              <a:defRPr sz="1300"/>
            </a:lvl3pPr>
            <a:lvl4pPr marL="1142323" indent="0">
              <a:buNone/>
              <a:defRPr sz="1200"/>
            </a:lvl4pPr>
            <a:lvl5pPr marL="1523085" indent="0">
              <a:buNone/>
              <a:defRPr sz="1200"/>
            </a:lvl5pPr>
            <a:lvl6pPr marL="1903858" indent="0">
              <a:buNone/>
              <a:defRPr sz="1200"/>
            </a:lvl6pPr>
            <a:lvl7pPr marL="2284632" indent="0">
              <a:buNone/>
              <a:defRPr sz="1200"/>
            </a:lvl7pPr>
            <a:lvl8pPr marL="2665400" indent="0">
              <a:buNone/>
              <a:defRPr sz="1200"/>
            </a:lvl8pPr>
            <a:lvl9pPr marL="3046170" indent="0">
              <a:buNone/>
              <a:defRPr sz="1200"/>
            </a:lvl9pPr>
          </a:lstStyle>
          <a:p>
            <a:pPr lvl="0"/>
            <a:r>
              <a:rPr lang="en-US" smtClean="0"/>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904200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rPr>
              <a:pPr>
                <a:defRPr/>
              </a:pPr>
              <a:t>‹#›</a:t>
            </a:fld>
            <a:endParaRPr lang="en-US">
              <a:solidFill>
                <a:srgbClr val="000000"/>
              </a:solidFill>
            </a:endParaRPr>
          </a:p>
        </p:txBody>
      </p:sp>
      <p:sp>
        <p:nvSpPr>
          <p:cNvPr id="4" name="Footer Placeholder 1"/>
          <p:cNvSpPr>
            <a:spLocks noGrp="1"/>
          </p:cNvSpPr>
          <p:nvPr>
            <p:ph type="ftr" sz="quarter" idx="3"/>
          </p:nvPr>
        </p:nvSpPr>
        <p:spPr>
          <a:xfrm>
            <a:off x="327789" y="4536043"/>
            <a:ext cx="3086100" cy="172599"/>
          </a:xfrm>
          <a:prstGeom prst="rect">
            <a:avLst/>
          </a:prstGeom>
        </p:spPr>
        <p:txBody>
          <a:bodyPr vert="horz" lIns="91410" tIns="45707" rIns="91410" bIns="45707" rtlCol="0" anchor="ctr"/>
          <a:lstStyle>
            <a:lvl1pPr algn="l">
              <a:defRPr sz="700">
                <a:solidFill>
                  <a:schemeClr val="tx1"/>
                </a:solidFill>
              </a:defRPr>
            </a:lvl1pPr>
          </a:lstStyle>
          <a:p>
            <a:pPr defTabSz="761550">
              <a:spcBef>
                <a:spcPct val="50000"/>
              </a:spcBef>
              <a:defRPr/>
            </a:pPr>
            <a:r>
              <a:rPr lang="en-US" smtClean="0">
                <a:solidFill>
                  <a:srgbClr val="000000"/>
                </a:solidFill>
              </a:rPr>
              <a:t>TI Information – Selective Disclosure</a:t>
            </a:r>
            <a:endParaRPr lang="en-US" dirty="0">
              <a:solidFill>
                <a:srgbClr val="000000"/>
              </a:solidFill>
            </a:endParaRPr>
          </a:p>
        </p:txBody>
      </p:sp>
    </p:spTree>
    <p:extLst>
      <p:ext uri="{BB962C8B-B14F-4D97-AF65-F5344CB8AC3E}">
        <p14:creationId xmlns:p14="http://schemas.microsoft.com/office/powerpoint/2010/main" val="7008742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rPr>
              <a:pPr>
                <a:defRPr/>
              </a:pPr>
              <a:t>‹#›</a:t>
            </a:fld>
            <a:endParaRPr lang="en-US">
              <a:solidFill>
                <a:srgbClr val="000000"/>
              </a:solidFill>
            </a:endParaRPr>
          </a:p>
        </p:txBody>
      </p:sp>
      <p:sp>
        <p:nvSpPr>
          <p:cNvPr id="3" name="Footer Placeholder 1"/>
          <p:cNvSpPr>
            <a:spLocks noGrp="1"/>
          </p:cNvSpPr>
          <p:nvPr>
            <p:ph type="ftr" sz="quarter" idx="3"/>
          </p:nvPr>
        </p:nvSpPr>
        <p:spPr>
          <a:xfrm>
            <a:off x="327789" y="4536043"/>
            <a:ext cx="3086100" cy="172599"/>
          </a:xfrm>
          <a:prstGeom prst="rect">
            <a:avLst/>
          </a:prstGeom>
        </p:spPr>
        <p:txBody>
          <a:bodyPr vert="horz" lIns="91410" tIns="45707" rIns="91410" bIns="45707" rtlCol="0" anchor="ctr"/>
          <a:lstStyle>
            <a:lvl1pPr algn="l">
              <a:defRPr sz="700">
                <a:solidFill>
                  <a:schemeClr val="tx1"/>
                </a:solidFill>
              </a:defRPr>
            </a:lvl1pPr>
          </a:lstStyle>
          <a:p>
            <a:pPr defTabSz="761550">
              <a:spcBef>
                <a:spcPct val="50000"/>
              </a:spcBef>
              <a:defRPr/>
            </a:pPr>
            <a:r>
              <a:rPr lang="en-US" smtClean="0">
                <a:solidFill>
                  <a:srgbClr val="000000"/>
                </a:solidFill>
              </a:rPr>
              <a:t>TI Information – Selective Disclosure</a:t>
            </a:r>
            <a:endParaRPr lang="en-US" dirty="0">
              <a:solidFill>
                <a:srgbClr val="000000"/>
              </a:solidFill>
            </a:endParaRPr>
          </a:p>
        </p:txBody>
      </p:sp>
    </p:spTree>
    <p:extLst>
      <p:ext uri="{BB962C8B-B14F-4D97-AF65-F5344CB8AC3E}">
        <p14:creationId xmlns:p14="http://schemas.microsoft.com/office/powerpoint/2010/main" val="407297101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4" name="Rectangle 6"/>
          <p:cNvSpPr>
            <a:spLocks noGrp="1" noChangeArrowheads="1"/>
          </p:cNvSpPr>
          <p:nvPr>
            <p:ph type="sldNum" sz="quarter" idx="10"/>
          </p:nvPr>
        </p:nvSpPr>
        <p:spPr>
          <a:xfrm>
            <a:off x="6977743" y="4947909"/>
            <a:ext cx="2133600" cy="154781"/>
          </a:xfrm>
          <a:ln/>
        </p:spPr>
        <p:txBody>
          <a:bodyPr/>
          <a:lstStyle>
            <a:lvl1pPr>
              <a:defRPr/>
            </a:lvl1pPr>
          </a:lstStyle>
          <a:p>
            <a:pPr>
              <a:defRPr/>
            </a:pPr>
            <a:fld id="{BFDA812F-8479-4F37-8662-4BBFDADD9649}" type="slidenum">
              <a:rPr lang="en-US">
                <a:solidFill>
                  <a:srgbClr val="000000"/>
                </a:solidFill>
              </a:rPr>
              <a:pPr>
                <a:defRPr/>
              </a:pPr>
              <a:t>‹#›</a:t>
            </a:fld>
            <a:endParaRPr lang="en-US">
              <a:solidFill>
                <a:srgbClr val="000000"/>
              </a:solidFill>
            </a:endParaRPr>
          </a:p>
        </p:txBody>
      </p:sp>
      <p:sp>
        <p:nvSpPr>
          <p:cNvPr id="5" name="Footer Placeholder 1"/>
          <p:cNvSpPr>
            <a:spLocks noGrp="1"/>
          </p:cNvSpPr>
          <p:nvPr>
            <p:ph type="ftr" sz="quarter" idx="3"/>
          </p:nvPr>
        </p:nvSpPr>
        <p:spPr>
          <a:xfrm>
            <a:off x="327789" y="4536043"/>
            <a:ext cx="3086100" cy="172599"/>
          </a:xfrm>
          <a:prstGeom prst="rect">
            <a:avLst/>
          </a:prstGeom>
        </p:spPr>
        <p:txBody>
          <a:bodyPr vert="horz" lIns="91410" tIns="45707" rIns="91410" bIns="45707" rtlCol="0" anchor="ctr"/>
          <a:lstStyle>
            <a:lvl1pPr algn="l">
              <a:defRPr sz="700">
                <a:solidFill>
                  <a:schemeClr val="tx1"/>
                </a:solidFill>
              </a:defRPr>
            </a:lvl1pPr>
          </a:lstStyle>
          <a:p>
            <a:pPr defTabSz="761550">
              <a:spcBef>
                <a:spcPct val="50000"/>
              </a:spcBef>
              <a:defRPr/>
            </a:pPr>
            <a:r>
              <a:rPr lang="en-US" smtClean="0">
                <a:solidFill>
                  <a:srgbClr val="000000"/>
                </a:solidFill>
              </a:rPr>
              <a:t>TI Information – Selective Disclosure</a:t>
            </a:r>
            <a:endParaRPr lang="en-US" dirty="0">
              <a:solidFill>
                <a:srgbClr val="000000"/>
              </a:solidFill>
            </a:endParaRPr>
          </a:p>
        </p:txBody>
      </p:sp>
    </p:spTree>
    <p:extLst>
      <p:ext uri="{BB962C8B-B14F-4D97-AF65-F5344CB8AC3E}">
        <p14:creationId xmlns:p14="http://schemas.microsoft.com/office/powerpoint/2010/main" val="1930090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55" tIns="38075" rIns="76155" bIns="38075" rtlCol="0" anchor="ctr"/>
          <a:lstStyle/>
          <a:p>
            <a:pPr algn="ctr"/>
            <a:endParaRPr lang="en-US">
              <a:solidFill>
                <a:srgbClr val="FFFFFF"/>
              </a:solidFill>
            </a:endParaRPr>
          </a:p>
        </p:txBody>
      </p:sp>
      <p:sp>
        <p:nvSpPr>
          <p:cNvPr id="19" name="Rectangle 18"/>
          <p:cNvSpPr/>
          <p:nvPr/>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55" tIns="38075" rIns="76155" bIns="38075" rtlCol="0" anchor="ctr"/>
          <a:lstStyle/>
          <a:p>
            <a:pPr algn="ctr"/>
            <a:endParaRPr lang="en-US">
              <a:solidFill>
                <a:srgbClr val="FFFFFF"/>
              </a:solidFill>
            </a:endParaRPr>
          </a:p>
        </p:txBody>
      </p:sp>
      <p:sp>
        <p:nvSpPr>
          <p:cNvPr id="1026" name="Rectangle 2"/>
          <p:cNvSpPr>
            <a:spLocks noGrp="1" noChangeArrowheads="1"/>
          </p:cNvSpPr>
          <p:nvPr>
            <p:ph type="title"/>
          </p:nvPr>
        </p:nvSpPr>
        <p:spPr bwMode="auto">
          <a:xfrm>
            <a:off x="231775" y="107169"/>
            <a:ext cx="8458200" cy="610791"/>
          </a:xfrm>
          <a:prstGeom prst="rect">
            <a:avLst/>
          </a:prstGeom>
          <a:noFill/>
          <a:ln w="9525">
            <a:noFill/>
            <a:miter lim="800000"/>
            <a:headEnd/>
            <a:tailEnd/>
          </a:ln>
        </p:spPr>
        <p:txBody>
          <a:bodyPr vert="horz" wrap="square" lIns="76155" tIns="38075" rIns="76155" bIns="38075"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33383" y="794154"/>
            <a:ext cx="8467725" cy="3701653"/>
          </a:xfrm>
          <a:prstGeom prst="rect">
            <a:avLst/>
          </a:prstGeom>
          <a:noFill/>
          <a:ln w="9525" algn="ctr">
            <a:noFill/>
            <a:miter lim="800000"/>
            <a:headEnd/>
            <a:tailEnd/>
          </a:ln>
        </p:spPr>
        <p:txBody>
          <a:bodyPr vert="horz" wrap="square" lIns="76155" tIns="38075" rIns="76155" bIns="38075"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7010400" y="4946678"/>
            <a:ext cx="2133600" cy="154782"/>
          </a:xfrm>
          <a:prstGeom prst="rect">
            <a:avLst/>
          </a:prstGeom>
          <a:noFill/>
          <a:ln w="9525">
            <a:noFill/>
            <a:miter lim="800000"/>
            <a:headEnd/>
            <a:tailEnd/>
          </a:ln>
          <a:effectLst/>
        </p:spPr>
        <p:txBody>
          <a:bodyPr vert="horz" wrap="square" lIns="76155" tIns="38075" rIns="76155" bIns="38075" numCol="1" anchor="t" anchorCtr="0" compatLnSpc="1">
            <a:prstTxWarp prst="textNoShape">
              <a:avLst/>
            </a:prstTxWarp>
          </a:bodyPr>
          <a:lstStyle>
            <a:lvl1pPr algn="r">
              <a:defRPr sz="700"/>
            </a:lvl1pPr>
          </a:lstStyle>
          <a:p>
            <a:pPr>
              <a:defRPr/>
            </a:pPr>
            <a:fld id="{B6C70261-DCF8-4A97-9502-E8EEF2364CDE}" type="slidenum">
              <a:rPr lang="en-US">
                <a:solidFill>
                  <a:srgbClr val="000000"/>
                </a:solidFill>
              </a:rPr>
              <a:pPr>
                <a:defRPr/>
              </a:pPr>
              <a:t>‹#›</a:t>
            </a:fld>
            <a:endParaRPr lang="en-US">
              <a:solidFill>
                <a:srgbClr val="000000"/>
              </a:solidFill>
            </a:endParaRPr>
          </a:p>
        </p:txBody>
      </p:sp>
      <p:grpSp>
        <p:nvGrpSpPr>
          <p:cNvPr id="16" name="Group 15"/>
          <p:cNvGrpSpPr/>
          <p:nvPr/>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11" cstate="print"/>
            <a:srcRect/>
            <a:stretch>
              <a:fillRect/>
            </a:stretch>
          </p:blipFill>
          <p:spPr bwMode="auto">
            <a:xfrm>
              <a:off x="8593138" y="6440488"/>
              <a:ext cx="1874837" cy="231775"/>
            </a:xfrm>
            <a:prstGeom prst="rect">
              <a:avLst/>
            </a:prstGeom>
            <a:noFill/>
            <a:ln w="9525">
              <a:noFill/>
              <a:miter lim="800000"/>
              <a:headEnd/>
              <a:tailEnd/>
            </a:ln>
          </p:spPr>
        </p:pic>
      </p:grpSp>
      <p:sp>
        <p:nvSpPr>
          <p:cNvPr id="2" name="Footer Placeholder 1"/>
          <p:cNvSpPr>
            <a:spLocks noGrp="1"/>
          </p:cNvSpPr>
          <p:nvPr>
            <p:ph type="ftr" sz="quarter" idx="3"/>
          </p:nvPr>
        </p:nvSpPr>
        <p:spPr>
          <a:xfrm>
            <a:off x="327789" y="4536043"/>
            <a:ext cx="3086100" cy="172599"/>
          </a:xfrm>
          <a:prstGeom prst="rect">
            <a:avLst/>
          </a:prstGeom>
        </p:spPr>
        <p:txBody>
          <a:bodyPr vert="horz" lIns="91410" tIns="45707" rIns="91410" bIns="45707" rtlCol="0" anchor="ctr"/>
          <a:lstStyle>
            <a:lvl1pPr algn="l">
              <a:defRPr sz="700">
                <a:solidFill>
                  <a:schemeClr val="tx1"/>
                </a:solidFill>
              </a:defRPr>
            </a:lvl1pPr>
          </a:lstStyle>
          <a:p>
            <a:pPr defTabSz="761550">
              <a:spcBef>
                <a:spcPct val="50000"/>
              </a:spcBef>
              <a:defRPr/>
            </a:pPr>
            <a:r>
              <a:rPr lang="en-US" smtClean="0">
                <a:solidFill>
                  <a:srgbClr val="000000"/>
                </a:solidFill>
              </a:rPr>
              <a:t>TI Information – Selective Disclosure</a:t>
            </a:r>
            <a:endParaRPr lang="en-US" dirty="0">
              <a:solidFill>
                <a:srgbClr val="000000"/>
              </a:solidFill>
            </a:endParaRPr>
          </a:p>
        </p:txBody>
      </p:sp>
    </p:spTree>
    <p:extLst>
      <p:ext uri="{BB962C8B-B14F-4D97-AF65-F5344CB8AC3E}">
        <p14:creationId xmlns:p14="http://schemas.microsoft.com/office/powerpoint/2010/main" val="2638969500"/>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Lst>
  <p:timing>
    <p:tnLst>
      <p:par>
        <p:cTn id="1" dur="indefinite" restart="never" nodeType="tmRoot"/>
      </p:par>
    </p:tnLst>
  </p:timing>
  <p:hf hd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775" algn="l" rtl="0" fontAlgn="base">
        <a:lnSpc>
          <a:spcPct val="85000"/>
        </a:lnSpc>
        <a:spcBef>
          <a:spcPct val="0"/>
        </a:spcBef>
        <a:spcAft>
          <a:spcPct val="0"/>
        </a:spcAft>
        <a:defRPr sz="2700" b="1">
          <a:solidFill>
            <a:srgbClr val="FF0000"/>
          </a:solidFill>
          <a:latin typeface="Arial" charset="0"/>
        </a:defRPr>
      </a:lvl6pPr>
      <a:lvl7pPr marL="761550" algn="l" rtl="0" fontAlgn="base">
        <a:lnSpc>
          <a:spcPct val="85000"/>
        </a:lnSpc>
        <a:spcBef>
          <a:spcPct val="0"/>
        </a:spcBef>
        <a:spcAft>
          <a:spcPct val="0"/>
        </a:spcAft>
        <a:defRPr sz="2700" b="1">
          <a:solidFill>
            <a:srgbClr val="FF0000"/>
          </a:solidFill>
          <a:latin typeface="Arial" charset="0"/>
        </a:defRPr>
      </a:lvl7pPr>
      <a:lvl8pPr marL="1142323" algn="l" rtl="0" fontAlgn="base">
        <a:lnSpc>
          <a:spcPct val="85000"/>
        </a:lnSpc>
        <a:spcBef>
          <a:spcPct val="0"/>
        </a:spcBef>
        <a:spcAft>
          <a:spcPct val="0"/>
        </a:spcAft>
        <a:defRPr sz="2700" b="1">
          <a:solidFill>
            <a:srgbClr val="FF0000"/>
          </a:solidFill>
          <a:latin typeface="Arial" charset="0"/>
        </a:defRPr>
      </a:lvl8pPr>
      <a:lvl9pPr marL="1523085" algn="l" rtl="0" fontAlgn="base">
        <a:lnSpc>
          <a:spcPct val="85000"/>
        </a:lnSpc>
        <a:spcBef>
          <a:spcPct val="0"/>
        </a:spcBef>
        <a:spcAft>
          <a:spcPct val="0"/>
        </a:spcAft>
        <a:defRPr sz="2700" b="1">
          <a:solidFill>
            <a:srgbClr val="FF0000"/>
          </a:solidFill>
          <a:latin typeface="Arial" charset="0"/>
        </a:defRPr>
      </a:lvl9pPr>
    </p:titleStyle>
    <p:bodyStyle>
      <a:lvl1pPr marL="189064" indent="-189064" algn="l" rtl="0" eaLnBrk="0" fontAlgn="base" hangingPunct="0">
        <a:spcBef>
          <a:spcPts val="667"/>
        </a:spcBef>
        <a:spcAft>
          <a:spcPct val="0"/>
        </a:spcAft>
        <a:buChar char="•"/>
        <a:defRPr sz="1800">
          <a:solidFill>
            <a:schemeClr val="tx1"/>
          </a:solidFill>
          <a:latin typeface="+mn-lt"/>
          <a:ea typeface="+mn-ea"/>
          <a:cs typeface="+mn-cs"/>
        </a:defRPr>
      </a:lvl1pPr>
      <a:lvl2pPr marL="478611" indent="-194356" algn="l" rtl="0" eaLnBrk="0" fontAlgn="base" hangingPunct="0">
        <a:spcBef>
          <a:spcPct val="20000"/>
        </a:spcBef>
        <a:spcAft>
          <a:spcPct val="0"/>
        </a:spcAft>
        <a:buChar char="–"/>
        <a:defRPr sz="1600">
          <a:solidFill>
            <a:schemeClr val="tx1"/>
          </a:solidFill>
          <a:latin typeface="+mn-lt"/>
        </a:defRPr>
      </a:lvl2pPr>
      <a:lvl3pPr marL="711303" indent="-137508" algn="l" rtl="0" eaLnBrk="0" fontAlgn="base" hangingPunct="0">
        <a:spcBef>
          <a:spcPct val="15000"/>
        </a:spcBef>
        <a:spcAft>
          <a:spcPct val="0"/>
        </a:spcAft>
        <a:buChar char="•"/>
        <a:defRPr sz="1600">
          <a:solidFill>
            <a:schemeClr val="tx1"/>
          </a:solidFill>
          <a:latin typeface="+mn-lt"/>
        </a:defRPr>
      </a:lvl3pPr>
      <a:lvl4pPr marL="1000848" indent="-194356" algn="l" rtl="0" eaLnBrk="0" fontAlgn="base" hangingPunct="0">
        <a:spcBef>
          <a:spcPct val="5000"/>
        </a:spcBef>
        <a:spcAft>
          <a:spcPct val="0"/>
        </a:spcAft>
        <a:buChar char="–"/>
        <a:defRPr sz="1600">
          <a:solidFill>
            <a:schemeClr val="tx1"/>
          </a:solidFill>
          <a:latin typeface="+mn-lt"/>
        </a:defRPr>
      </a:lvl4pPr>
      <a:lvl5pPr marL="1240146" indent="-144123" algn="l" rtl="0" eaLnBrk="0" fontAlgn="base" hangingPunct="0">
        <a:spcBef>
          <a:spcPct val="0"/>
        </a:spcBef>
        <a:spcAft>
          <a:spcPct val="0"/>
        </a:spcAft>
        <a:buChar char="»"/>
        <a:defRPr sz="1600">
          <a:solidFill>
            <a:schemeClr val="tx1"/>
          </a:solidFill>
          <a:latin typeface="+mn-lt"/>
        </a:defRPr>
      </a:lvl5pPr>
      <a:lvl6pPr marL="1620921" indent="-144123" algn="l" rtl="0" fontAlgn="base">
        <a:spcBef>
          <a:spcPct val="0"/>
        </a:spcBef>
        <a:spcAft>
          <a:spcPct val="0"/>
        </a:spcAft>
        <a:buChar char="»"/>
        <a:defRPr sz="1300">
          <a:solidFill>
            <a:schemeClr val="tx1"/>
          </a:solidFill>
          <a:latin typeface="+mn-lt"/>
        </a:defRPr>
      </a:lvl6pPr>
      <a:lvl7pPr marL="2001696" indent="-144123" algn="l" rtl="0" fontAlgn="base">
        <a:spcBef>
          <a:spcPct val="0"/>
        </a:spcBef>
        <a:spcAft>
          <a:spcPct val="0"/>
        </a:spcAft>
        <a:buChar char="»"/>
        <a:defRPr sz="1300">
          <a:solidFill>
            <a:schemeClr val="tx1"/>
          </a:solidFill>
          <a:latin typeface="+mn-lt"/>
        </a:defRPr>
      </a:lvl7pPr>
      <a:lvl8pPr marL="2382470" indent="-144123" algn="l" rtl="0" fontAlgn="base">
        <a:spcBef>
          <a:spcPct val="0"/>
        </a:spcBef>
        <a:spcAft>
          <a:spcPct val="0"/>
        </a:spcAft>
        <a:buChar char="»"/>
        <a:defRPr sz="1300">
          <a:solidFill>
            <a:schemeClr val="tx1"/>
          </a:solidFill>
          <a:latin typeface="+mn-lt"/>
        </a:defRPr>
      </a:lvl8pPr>
      <a:lvl9pPr marL="2763244" indent="-144123" algn="l" rtl="0" fontAlgn="base">
        <a:spcBef>
          <a:spcPct val="0"/>
        </a:spcBef>
        <a:spcAft>
          <a:spcPct val="0"/>
        </a:spcAft>
        <a:buChar char="»"/>
        <a:defRPr sz="1300">
          <a:solidFill>
            <a:schemeClr val="tx1"/>
          </a:solidFill>
          <a:latin typeface="+mn-lt"/>
        </a:defRPr>
      </a:lvl9pPr>
    </p:bodyStyle>
    <p:otherStyle>
      <a:defPPr>
        <a:defRPr lang="en-US"/>
      </a:defPPr>
      <a:lvl1pPr marL="0" algn="l" defTabSz="761550" rtl="0" eaLnBrk="1" latinLnBrk="0" hangingPunct="1">
        <a:defRPr sz="1500" kern="1200">
          <a:solidFill>
            <a:schemeClr val="tx1"/>
          </a:solidFill>
          <a:latin typeface="+mn-lt"/>
          <a:ea typeface="+mn-ea"/>
          <a:cs typeface="+mn-cs"/>
        </a:defRPr>
      </a:lvl1pPr>
      <a:lvl2pPr marL="380775" algn="l" defTabSz="761550" rtl="0" eaLnBrk="1" latinLnBrk="0" hangingPunct="1">
        <a:defRPr sz="1500" kern="1200">
          <a:solidFill>
            <a:schemeClr val="tx1"/>
          </a:solidFill>
          <a:latin typeface="+mn-lt"/>
          <a:ea typeface="+mn-ea"/>
          <a:cs typeface="+mn-cs"/>
        </a:defRPr>
      </a:lvl2pPr>
      <a:lvl3pPr marL="761550" algn="l" defTabSz="761550" rtl="0" eaLnBrk="1" latinLnBrk="0" hangingPunct="1">
        <a:defRPr sz="1500" kern="1200">
          <a:solidFill>
            <a:schemeClr val="tx1"/>
          </a:solidFill>
          <a:latin typeface="+mn-lt"/>
          <a:ea typeface="+mn-ea"/>
          <a:cs typeface="+mn-cs"/>
        </a:defRPr>
      </a:lvl3pPr>
      <a:lvl4pPr marL="1142323" algn="l" defTabSz="761550" rtl="0" eaLnBrk="1" latinLnBrk="0" hangingPunct="1">
        <a:defRPr sz="1500" kern="1200">
          <a:solidFill>
            <a:schemeClr val="tx1"/>
          </a:solidFill>
          <a:latin typeface="+mn-lt"/>
          <a:ea typeface="+mn-ea"/>
          <a:cs typeface="+mn-cs"/>
        </a:defRPr>
      </a:lvl4pPr>
      <a:lvl5pPr marL="1523085" algn="l" defTabSz="761550" rtl="0" eaLnBrk="1" latinLnBrk="0" hangingPunct="1">
        <a:defRPr sz="1500" kern="1200">
          <a:solidFill>
            <a:schemeClr val="tx1"/>
          </a:solidFill>
          <a:latin typeface="+mn-lt"/>
          <a:ea typeface="+mn-ea"/>
          <a:cs typeface="+mn-cs"/>
        </a:defRPr>
      </a:lvl5pPr>
      <a:lvl6pPr marL="1903858" algn="l" defTabSz="761550" rtl="0" eaLnBrk="1" latinLnBrk="0" hangingPunct="1">
        <a:defRPr sz="1500" kern="1200">
          <a:solidFill>
            <a:schemeClr val="tx1"/>
          </a:solidFill>
          <a:latin typeface="+mn-lt"/>
          <a:ea typeface="+mn-ea"/>
          <a:cs typeface="+mn-cs"/>
        </a:defRPr>
      </a:lvl6pPr>
      <a:lvl7pPr marL="2284632" algn="l" defTabSz="761550" rtl="0" eaLnBrk="1" latinLnBrk="0" hangingPunct="1">
        <a:defRPr sz="1500" kern="1200">
          <a:solidFill>
            <a:schemeClr val="tx1"/>
          </a:solidFill>
          <a:latin typeface="+mn-lt"/>
          <a:ea typeface="+mn-ea"/>
          <a:cs typeface="+mn-cs"/>
        </a:defRPr>
      </a:lvl7pPr>
      <a:lvl8pPr marL="2665400" algn="l" defTabSz="761550" rtl="0" eaLnBrk="1" latinLnBrk="0" hangingPunct="1">
        <a:defRPr sz="1500" kern="1200">
          <a:solidFill>
            <a:schemeClr val="tx1"/>
          </a:solidFill>
          <a:latin typeface="+mn-lt"/>
          <a:ea typeface="+mn-ea"/>
          <a:cs typeface="+mn-cs"/>
        </a:defRPr>
      </a:lvl8pPr>
      <a:lvl9pPr marL="3046170" algn="l" defTabSz="76155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pPr eaLnBrk="1" hangingPunct="1"/>
            <a:r>
              <a:rPr lang="en-US" dirty="0" smtClean="0">
                <a:solidFill>
                  <a:srgbClr val="DE0000"/>
                </a:solidFill>
              </a:rPr>
              <a:t>LDO Thermal Performance</a:t>
            </a:r>
            <a:endParaRPr lang="en-US" sz="2400" dirty="0" smtClean="0"/>
          </a:p>
        </p:txBody>
      </p:sp>
      <p:sp>
        <p:nvSpPr>
          <p:cNvPr id="9219" name="Rectangle 3"/>
          <p:cNvSpPr>
            <a:spLocks noGrp="1" noChangeArrowheads="1"/>
          </p:cNvSpPr>
          <p:nvPr>
            <p:ph type="subTitle" idx="1"/>
          </p:nvPr>
        </p:nvSpPr>
        <p:spPr/>
        <p:txBody>
          <a:bodyPr/>
          <a:lstStyle/>
          <a:p>
            <a:pPr eaLnBrk="1" hangingPunct="1"/>
            <a:r>
              <a:rPr lang="en-US" dirty="0" smtClean="0"/>
              <a:t>Kyle Van Renterghem</a:t>
            </a:r>
          </a:p>
          <a:p>
            <a:pPr eaLnBrk="1" hangingPunct="1"/>
            <a:r>
              <a:rPr lang="en-US" dirty="0" smtClean="0"/>
              <a:t>Applications Manager</a:t>
            </a:r>
          </a:p>
        </p:txBody>
      </p:sp>
      <p:sp>
        <p:nvSpPr>
          <p:cNvPr id="9220" name="Slide Number Placeholder 3"/>
          <p:cNvSpPr>
            <a:spLocks noGrp="1"/>
          </p:cNvSpPr>
          <p:nvPr>
            <p:ph type="sldNum" sz="quarter" idx="4294967295"/>
          </p:nvPr>
        </p:nvSpPr>
        <p:spPr>
          <a:xfrm>
            <a:off x="6642100" y="4529138"/>
            <a:ext cx="2133600" cy="154781"/>
          </a:xfrm>
          <a:prstGeom prst="rect">
            <a:avLst/>
          </a:prstGeom>
        </p:spPr>
        <p:txBody>
          <a:bodyPr/>
          <a:lstStyle/>
          <a:p>
            <a:pPr>
              <a:defRPr/>
            </a:pPr>
            <a:fld id="{33250DBA-9EC7-4722-A19A-F8AEC009803F}" type="slidenum">
              <a:rPr lang="en-US" smtClean="0"/>
              <a:pPr>
                <a:defRPr/>
              </a:pPr>
              <a:t>1</a:t>
            </a:fld>
            <a:endParaRPr lang="en-US" smtClean="0"/>
          </a:p>
        </p:txBody>
      </p:sp>
    </p:spTree>
    <p:extLst>
      <p:ext uri="{BB962C8B-B14F-4D97-AF65-F5344CB8AC3E}">
        <p14:creationId xmlns:p14="http://schemas.microsoft.com/office/powerpoint/2010/main" val="608273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231775" y="107158"/>
            <a:ext cx="8458200" cy="514475"/>
          </a:xfrm>
        </p:spPr>
        <p:txBody>
          <a:bodyPr/>
          <a:lstStyle/>
          <a:p>
            <a:r>
              <a:rPr lang="en-US" dirty="0" smtClean="0"/>
              <a:t>Topics</a:t>
            </a:r>
            <a:endParaRPr lang="en-US" baseline="-25000" dirty="0" smtClean="0"/>
          </a:p>
        </p:txBody>
      </p:sp>
      <p:sp>
        <p:nvSpPr>
          <p:cNvPr id="4" name="Slide Number Placeholder 3"/>
          <p:cNvSpPr>
            <a:spLocks noGrp="1"/>
          </p:cNvSpPr>
          <p:nvPr>
            <p:ph type="sldNum" sz="quarter" idx="10"/>
          </p:nvPr>
        </p:nvSpPr>
        <p:spPr/>
        <p:txBody>
          <a:bodyPr/>
          <a:lstStyle/>
          <a:p>
            <a:pPr>
              <a:defRPr/>
            </a:pPr>
            <a:fld id="{900AE33C-0B32-4DE0-AAB4-DAB87B1FA35D}" type="slidenum">
              <a:rPr lang="en-US" smtClean="0"/>
              <a:pPr>
                <a:defRPr/>
              </a:pPr>
              <a:t>2</a:t>
            </a:fld>
            <a:endParaRPr lang="en-US"/>
          </a:p>
        </p:txBody>
      </p:sp>
      <p:sp>
        <p:nvSpPr>
          <p:cNvPr id="11266" name="Rectangle 2"/>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11268" name="Rectangle 4"/>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28677" name="Rectangle 5"/>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30724" name="Rectangle 4"/>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30726" name="Rectangle 6"/>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30729" name="Rectangle 9"/>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30732" name="Rectangle 12"/>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30734" name="Rectangle 14"/>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30736" name="Rectangle 16"/>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43014" name="Rectangle 6"/>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43016" name="Rectangle 8"/>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43021" name="Rectangle 13"/>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45062" name="Rectangle 6"/>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1204" name="Rectangle 4"/>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1206" name="Rectangle 6"/>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1208" name="Rectangle 8"/>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3254" name="Rectangle 6"/>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3256" name="Rectangle 8"/>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3258" name="Rectangle 10"/>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5302" name="Rectangle 6"/>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5304" name="Rectangle 8"/>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5306" name="Rectangle 10"/>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7350" name="Rectangle 6"/>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7352" name="Rectangle 8"/>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57354" name="Rectangle 10"/>
          <p:cNvSpPr>
            <a:spLocks noChangeArrowheads="1"/>
          </p:cNvSpPr>
          <p:nvPr/>
        </p:nvSpPr>
        <p:spPr bwMode="auto">
          <a:xfrm>
            <a:off x="0" y="-176969"/>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29" name="Subtitle 2"/>
          <p:cNvSpPr txBox="1">
            <a:spLocks/>
          </p:cNvSpPr>
          <p:nvPr/>
        </p:nvSpPr>
        <p:spPr bwMode="auto">
          <a:xfrm>
            <a:off x="282000" y="954447"/>
            <a:ext cx="8400000" cy="3665554"/>
          </a:xfrm>
          <a:prstGeom prst="rect">
            <a:avLst/>
          </a:prstGeom>
          <a:noFill/>
          <a:ln w="9525" algn="ctr">
            <a:noFill/>
            <a:miter lim="800000"/>
            <a:headEnd/>
            <a:tailEnd/>
          </a:ln>
        </p:spPr>
        <p:txBody>
          <a:bodyPr vert="horz" wrap="square" lIns="76197" tIns="38098" rIns="76197" bIns="38098" numCol="1" anchor="t" anchorCtr="0" compatLnSpc="1">
            <a:prstTxWarp prst="textNoShape">
              <a:avLst/>
            </a:prstTxWarp>
            <a:normAutofit/>
          </a:bodyPr>
          <a:lstStyle>
            <a:lvl1pPr marL="227013" indent="-227013" algn="l" rtl="0" eaLnBrk="0" fontAlgn="base" hangingPunct="0">
              <a:spcBef>
                <a:spcPts val="8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sz="1800">
                <a:solidFill>
                  <a:schemeClr val="tx1"/>
                </a:solidFill>
                <a:latin typeface="+mn-lt"/>
              </a:defRPr>
            </a:lvl3pPr>
            <a:lvl4pPr marL="1201738" indent="-233363" algn="l" rtl="0" eaLnBrk="0" fontAlgn="base" hangingPunct="0">
              <a:spcBef>
                <a:spcPct val="5000"/>
              </a:spcBef>
              <a:spcAft>
                <a:spcPct val="0"/>
              </a:spcAft>
              <a:buChar char="–"/>
              <a:defRPr sz="1800">
                <a:solidFill>
                  <a:schemeClr val="tx1"/>
                </a:solidFill>
                <a:latin typeface="+mn-lt"/>
              </a:defRPr>
            </a:lvl4pPr>
            <a:lvl5pPr marL="1489075" indent="-173038" algn="l" rtl="0" eaLnBrk="0" fontAlgn="base" hangingPunct="0">
              <a:spcBef>
                <a:spcPct val="0"/>
              </a:spcBef>
              <a:spcAft>
                <a:spcPct val="0"/>
              </a:spcAft>
              <a:buChar char="»"/>
              <a:defRPr sz="1800">
                <a:solidFill>
                  <a:schemeClr val="tx1"/>
                </a:solidFill>
                <a:latin typeface="+mn-lt"/>
              </a:defRPr>
            </a:lvl5pPr>
            <a:lvl6pPr marL="1946275" indent="-173038" algn="l" rtl="0" fontAlgn="base">
              <a:spcBef>
                <a:spcPct val="0"/>
              </a:spcBef>
              <a:spcAft>
                <a:spcPct val="0"/>
              </a:spcAft>
              <a:buChar char="»"/>
              <a:defRPr sz="1600">
                <a:solidFill>
                  <a:schemeClr val="tx1"/>
                </a:solidFill>
                <a:latin typeface="+mn-lt"/>
              </a:defRPr>
            </a:lvl6pPr>
            <a:lvl7pPr marL="2403475" indent="-173038" algn="l" rtl="0" fontAlgn="base">
              <a:spcBef>
                <a:spcPct val="0"/>
              </a:spcBef>
              <a:spcAft>
                <a:spcPct val="0"/>
              </a:spcAft>
              <a:buChar char="»"/>
              <a:defRPr sz="1600">
                <a:solidFill>
                  <a:schemeClr val="tx1"/>
                </a:solidFill>
                <a:latin typeface="+mn-lt"/>
              </a:defRPr>
            </a:lvl7pPr>
            <a:lvl8pPr marL="2860675" indent="-173038" algn="l" rtl="0" fontAlgn="base">
              <a:spcBef>
                <a:spcPct val="0"/>
              </a:spcBef>
              <a:spcAft>
                <a:spcPct val="0"/>
              </a:spcAft>
              <a:buChar char="»"/>
              <a:defRPr sz="1600">
                <a:solidFill>
                  <a:schemeClr val="tx1"/>
                </a:solidFill>
                <a:latin typeface="+mn-lt"/>
              </a:defRPr>
            </a:lvl8pPr>
            <a:lvl9pPr marL="3317875" indent="-173038" algn="l" rtl="0" fontAlgn="base">
              <a:spcBef>
                <a:spcPct val="0"/>
              </a:spcBef>
              <a:spcAft>
                <a:spcPct val="0"/>
              </a:spcAft>
              <a:buChar char="»"/>
              <a:defRPr sz="1600">
                <a:solidFill>
                  <a:schemeClr val="tx1"/>
                </a:solidFill>
                <a:latin typeface="+mn-lt"/>
              </a:defRPr>
            </a:lvl9pPr>
          </a:lstStyle>
          <a:p>
            <a:pPr algn="just">
              <a:buClr>
                <a:schemeClr val="tx1">
                  <a:lumMod val="95000"/>
                  <a:lumOff val="5000"/>
                </a:schemeClr>
              </a:buClr>
              <a:buSzPct val="70000"/>
              <a:buFont typeface="Arial" panose="020B0604020202020204" pitchFamily="34" charset="0"/>
              <a:buChar char="•"/>
            </a:pPr>
            <a:r>
              <a:rPr lang="en-US" dirty="0"/>
              <a:t>JEDEC Standard</a:t>
            </a:r>
          </a:p>
          <a:p>
            <a:pPr algn="just">
              <a:buClr>
                <a:schemeClr val="tx1">
                  <a:lumMod val="95000"/>
                  <a:lumOff val="5000"/>
                </a:schemeClr>
              </a:buClr>
              <a:buSzPct val="70000"/>
              <a:buFont typeface="Arial" panose="020B0604020202020204" pitchFamily="34" charset="0"/>
              <a:buChar char="•"/>
            </a:pPr>
            <a:r>
              <a:rPr lang="en-US" dirty="0"/>
              <a:t>Using </a:t>
            </a:r>
            <a:r>
              <a:rPr lang="en-US" dirty="0" err="1"/>
              <a:t>θja</a:t>
            </a:r>
            <a:endParaRPr lang="en-US" dirty="0"/>
          </a:p>
          <a:p>
            <a:pPr algn="just">
              <a:buClr>
                <a:schemeClr val="tx1">
                  <a:lumMod val="95000"/>
                  <a:lumOff val="5000"/>
                </a:schemeClr>
              </a:buClr>
              <a:buSzPct val="70000"/>
              <a:buFont typeface="Arial" panose="020B0604020202020204" pitchFamily="34" charset="0"/>
              <a:buChar char="•"/>
            </a:pPr>
            <a:r>
              <a:rPr lang="en-US" dirty="0"/>
              <a:t>Guidelines For Maximum Thermal </a:t>
            </a:r>
            <a:r>
              <a:rPr lang="en-US" dirty="0" smtClean="0"/>
              <a:t>Relief</a:t>
            </a:r>
          </a:p>
        </p:txBody>
      </p:sp>
    </p:spTree>
    <p:extLst>
      <p:ext uri="{BB962C8B-B14F-4D97-AF65-F5344CB8AC3E}">
        <p14:creationId xmlns:p14="http://schemas.microsoft.com/office/powerpoint/2010/main" val="2691429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JEDEC Thermals</a:t>
            </a:r>
            <a:endParaRPr lang="en-US" dirty="0"/>
          </a:p>
        </p:txBody>
      </p:sp>
      <p:sp>
        <p:nvSpPr>
          <p:cNvPr id="3" name="Content Placeholder 2"/>
          <p:cNvSpPr>
            <a:spLocks noGrp="1"/>
          </p:cNvSpPr>
          <p:nvPr>
            <p:ph idx="1"/>
          </p:nvPr>
        </p:nvSpPr>
        <p:spPr>
          <a:xfrm>
            <a:off x="333383" y="633966"/>
            <a:ext cx="8467725" cy="3709449"/>
          </a:xfrm>
        </p:spPr>
        <p:txBody>
          <a:bodyPr/>
          <a:lstStyle/>
          <a:p>
            <a:pPr marL="189064" lvl="2" indent="-189064">
              <a:spcBef>
                <a:spcPts val="667"/>
              </a:spcBef>
            </a:pPr>
            <a:r>
              <a:rPr lang="en-US" sz="1600" dirty="0"/>
              <a:t>Because an IC’s thermal dissipation is subject to many variables we use the JEDEC standard (JESD51) for all thermal modeling.</a:t>
            </a:r>
          </a:p>
          <a:p>
            <a:pPr marL="189064" lvl="2" indent="-189064">
              <a:spcBef>
                <a:spcPts val="667"/>
              </a:spcBef>
            </a:pPr>
            <a:r>
              <a:rPr lang="en-US" sz="1600" dirty="0" smtClean="0"/>
              <a:t>The JEDEC standard is used so that devices can be easily compared on a similar basis.</a:t>
            </a:r>
          </a:p>
          <a:p>
            <a:pPr marL="478609" lvl="3" indent="-189064">
              <a:spcBef>
                <a:spcPts val="667"/>
              </a:spcBef>
            </a:pPr>
            <a:r>
              <a:rPr lang="en-US" sz="1600" dirty="0" smtClean="0"/>
              <a:t>if a competitor is not reporting the JEDEC standard the customer should consider why they don’t want to be directly compared to other devices. </a:t>
            </a:r>
          </a:p>
          <a:p>
            <a:pPr marL="189064" lvl="2" indent="-189064">
              <a:spcBef>
                <a:spcPts val="667"/>
              </a:spcBef>
            </a:pPr>
            <a:r>
              <a:rPr lang="en-US" sz="1600" dirty="0" smtClean="0"/>
              <a:t>Common thermal metrics: </a:t>
            </a:r>
            <a:r>
              <a:rPr lang="el-GR" sz="1600" dirty="0" smtClean="0"/>
              <a:t>θ</a:t>
            </a:r>
            <a:r>
              <a:rPr lang="en-US" sz="1600" baseline="-25000" dirty="0" smtClean="0"/>
              <a:t>JA</a:t>
            </a:r>
            <a:r>
              <a:rPr lang="en-US" sz="1600" dirty="0" smtClean="0"/>
              <a:t>, </a:t>
            </a:r>
            <a:r>
              <a:rPr lang="el-GR" sz="1600" dirty="0"/>
              <a:t>θ</a:t>
            </a:r>
            <a:r>
              <a:rPr lang="en-US" sz="1600" baseline="-25000" dirty="0" smtClean="0"/>
              <a:t>JB</a:t>
            </a:r>
            <a:r>
              <a:rPr lang="en-US" sz="1600" dirty="0" smtClean="0"/>
              <a:t>, </a:t>
            </a:r>
            <a:r>
              <a:rPr lang="el-GR" sz="1600" dirty="0" smtClean="0"/>
              <a:t>θ</a:t>
            </a:r>
            <a:r>
              <a:rPr lang="en-US" sz="1600" baseline="-25000" dirty="0" smtClean="0"/>
              <a:t>JC(top)</a:t>
            </a:r>
            <a:r>
              <a:rPr lang="en-US" sz="1600" dirty="0" smtClean="0"/>
              <a:t>,</a:t>
            </a:r>
            <a:r>
              <a:rPr lang="el-GR" sz="1600" dirty="0" smtClean="0"/>
              <a:t> θ</a:t>
            </a:r>
            <a:r>
              <a:rPr lang="en-US" sz="1600" baseline="-25000" dirty="0" smtClean="0"/>
              <a:t>JC(bot)</a:t>
            </a:r>
          </a:p>
          <a:p>
            <a:pPr marL="0" lvl="2" indent="0">
              <a:spcBef>
                <a:spcPts val="667"/>
              </a:spcBef>
              <a:buNone/>
            </a:pPr>
            <a:endParaRPr lang="en-US" sz="1600" dirty="0"/>
          </a:p>
          <a:p>
            <a:pPr marL="478609" lvl="3" indent="-189064">
              <a:spcBef>
                <a:spcPts val="667"/>
              </a:spcBef>
            </a:pPr>
            <a:endParaRPr lang="en-US" sz="160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3</a:t>
            </a:fld>
            <a:endParaRPr lang="en-US">
              <a:solidFill>
                <a:srgbClr val="000000"/>
              </a:solidFill>
            </a:endParaRPr>
          </a:p>
        </p:txBody>
      </p:sp>
      <p:sp>
        <p:nvSpPr>
          <p:cNvPr id="5" name="Footer Placeholder 4"/>
          <p:cNvSpPr>
            <a:spLocks noGrp="1"/>
          </p:cNvSpPr>
          <p:nvPr>
            <p:ph type="ftr" sz="quarter" idx="3"/>
          </p:nvPr>
        </p:nvSpPr>
        <p:spPr/>
        <p:txBody>
          <a:bodyPr/>
          <a:lstStyle/>
          <a:p>
            <a:pPr defTabSz="761550">
              <a:spcBef>
                <a:spcPct val="50000"/>
              </a:spcBef>
              <a:defRPr/>
            </a:pPr>
            <a:r>
              <a:rPr lang="en-US" smtClean="0">
                <a:solidFill>
                  <a:srgbClr val="000000"/>
                </a:solidFill>
              </a:rPr>
              <a:t>TI Information – Selective Disclosure</a:t>
            </a:r>
            <a:endParaRPr lang="en-US" dirty="0">
              <a:solidFill>
                <a:srgbClr val="000000"/>
              </a:solidFill>
            </a:endParaRPr>
          </a:p>
        </p:txBody>
      </p:sp>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44" y="2623567"/>
            <a:ext cx="4330289" cy="187223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TextBox 5"/>
          <p:cNvSpPr txBox="1"/>
          <p:nvPr/>
        </p:nvSpPr>
        <p:spPr>
          <a:xfrm>
            <a:off x="1529154" y="2349913"/>
            <a:ext cx="1359668" cy="338554"/>
          </a:xfrm>
          <a:prstGeom prst="rect">
            <a:avLst/>
          </a:prstGeom>
          <a:noFill/>
        </p:spPr>
        <p:txBody>
          <a:bodyPr wrap="none" rtlCol="0">
            <a:spAutoFit/>
          </a:bodyPr>
          <a:lstStyle/>
          <a:p>
            <a:r>
              <a:rPr lang="en-US" sz="1600" dirty="0" smtClean="0">
                <a:solidFill>
                  <a:srgbClr val="C00000"/>
                </a:solidFill>
              </a:rPr>
              <a:t>TI Datasheet</a:t>
            </a:r>
            <a:endParaRPr lang="en-US" sz="1600" dirty="0">
              <a:solidFill>
                <a:srgbClr val="C00000"/>
              </a:solidFill>
            </a:endParaRPr>
          </a:p>
        </p:txBody>
      </p:sp>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33733" y="2603501"/>
            <a:ext cx="4673183" cy="18370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5680121" y="2316543"/>
            <a:ext cx="2180405" cy="338554"/>
          </a:xfrm>
          <a:prstGeom prst="rect">
            <a:avLst/>
          </a:prstGeom>
          <a:noFill/>
        </p:spPr>
        <p:txBody>
          <a:bodyPr wrap="none" rtlCol="0">
            <a:spAutoFit/>
          </a:bodyPr>
          <a:lstStyle/>
          <a:p>
            <a:r>
              <a:rPr lang="en-US" sz="1600" dirty="0" smtClean="0">
                <a:solidFill>
                  <a:srgbClr val="C00000"/>
                </a:solidFill>
              </a:rPr>
              <a:t>Competitor Datasheet</a:t>
            </a:r>
            <a:endParaRPr lang="en-US" sz="1600" dirty="0">
              <a:solidFill>
                <a:srgbClr val="C00000"/>
              </a:solidFill>
            </a:endParaRPr>
          </a:p>
        </p:txBody>
      </p:sp>
      <p:sp>
        <p:nvSpPr>
          <p:cNvPr id="7" name="Rectangle 6"/>
          <p:cNvSpPr/>
          <p:nvPr/>
        </p:nvSpPr>
        <p:spPr>
          <a:xfrm>
            <a:off x="4433733" y="4282384"/>
            <a:ext cx="2394232" cy="12959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371079" y="3605474"/>
            <a:ext cx="1315721" cy="4102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873240" y="4048760"/>
            <a:ext cx="2270760" cy="646331"/>
          </a:xfrm>
          <a:prstGeom prst="rect">
            <a:avLst/>
          </a:prstGeom>
          <a:solidFill>
            <a:schemeClr val="bg1"/>
          </a:solidFill>
          <a:ln>
            <a:solidFill>
              <a:schemeClr val="tx1"/>
            </a:solidFill>
          </a:ln>
        </p:spPr>
        <p:txBody>
          <a:bodyPr wrap="square" lIns="0" tIns="0" rIns="0" bIns="0" rtlCol="0">
            <a:spAutoFit/>
          </a:bodyPr>
          <a:lstStyle/>
          <a:p>
            <a:pPr algn="ctr"/>
            <a:r>
              <a:rPr lang="en-US" sz="1400" dirty="0" smtClean="0"/>
              <a:t>28mm x 28mm area on the top side dedicated to only thermal dissipation?</a:t>
            </a:r>
            <a:endParaRPr lang="en-US" sz="1400" dirty="0"/>
          </a:p>
        </p:txBody>
      </p:sp>
    </p:spTree>
    <p:extLst>
      <p:ext uri="{BB962C8B-B14F-4D97-AF65-F5344CB8AC3E}">
        <p14:creationId xmlns:p14="http://schemas.microsoft.com/office/powerpoint/2010/main" val="105326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800" dirty="0"/>
              <a:t>θ</a:t>
            </a:r>
            <a:r>
              <a:rPr lang="en-US" sz="2800" baseline="-25000" dirty="0" smtClean="0"/>
              <a:t>JA</a:t>
            </a:r>
            <a:r>
              <a:rPr lang="en-US" sz="2800" dirty="0" smtClean="0"/>
              <a:t>: Understanding Usage and Limitations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6680" y="679687"/>
                <a:ext cx="8907779" cy="2741694"/>
              </a:xfrm>
            </p:spPr>
            <p:txBody>
              <a:bodyPr/>
              <a:lstStyle/>
              <a:p>
                <a:r>
                  <a:rPr lang="en-US" dirty="0"/>
                  <a:t>The junction-to-ambient thermal resistance, </a:t>
                </a:r>
                <a:r>
                  <a:rPr lang="en-US" dirty="0" err="1"/>
                  <a:t>θ</a:t>
                </a:r>
                <a:r>
                  <a:rPr lang="en-US" baseline="-25000" dirty="0" err="1"/>
                  <a:t>JA</a:t>
                </a:r>
                <a:r>
                  <a:rPr lang="en-US" dirty="0"/>
                  <a:t>, is the most commonly used thermal </a:t>
                </a:r>
                <a:r>
                  <a:rPr lang="en-US" dirty="0" smtClean="0"/>
                  <a:t>metric. </a:t>
                </a:r>
                <a:endParaRPr lang="en-US" dirty="0"/>
              </a:p>
              <a:p>
                <a:pPr lvl="1"/>
                <a:r>
                  <a:rPr lang="en-US" dirty="0" err="1"/>
                  <a:t>θ</a:t>
                </a:r>
                <a:r>
                  <a:rPr lang="en-US" baseline="-25000" dirty="0" err="1"/>
                  <a:t>JA</a:t>
                </a:r>
                <a:r>
                  <a:rPr lang="en-US" dirty="0"/>
                  <a:t> is a measure of the thermal performance of an IC mounted on a PCB. </a:t>
                </a:r>
                <a:endParaRPr lang="en-US" dirty="0" smtClean="0"/>
              </a:p>
              <a:p>
                <a:r>
                  <a:rPr lang="en-US" dirty="0" err="1" smtClean="0"/>
                  <a:t>θ</a:t>
                </a:r>
                <a:r>
                  <a:rPr lang="en-US" baseline="-25000" dirty="0" err="1" smtClean="0"/>
                  <a:t>JA</a:t>
                </a:r>
                <a:r>
                  <a:rPr lang="en-US" dirty="0" smtClean="0"/>
                  <a:t> is used since the ambient temperature is one of the few temperatures that designers have accurate data on. </a:t>
                </a:r>
                <a14:m>
                  <m:oMath xmlns:m="http://schemas.openxmlformats.org/officeDocument/2006/math">
                    <m:sSub>
                      <m:sSubPr>
                        <m:ctrlPr>
                          <a:rPr lang="en-US" i="1" smtClean="0">
                            <a:latin typeface="Cambria Math"/>
                          </a:rPr>
                        </m:ctrlPr>
                      </m:sSubPr>
                      <m:e>
                        <m:r>
                          <a:rPr lang="en-US" b="0" i="1" smtClean="0">
                            <a:latin typeface="Cambria Math"/>
                          </a:rPr>
                          <m:t>𝑇</m:t>
                        </m:r>
                      </m:e>
                      <m:sub>
                        <m:r>
                          <a:rPr lang="en-US" b="0" i="1" smtClean="0">
                            <a:latin typeface="Cambria Math"/>
                          </a:rPr>
                          <m:t>𝐽</m:t>
                        </m:r>
                      </m:sub>
                    </m:sSub>
                    <m:r>
                      <a:rPr lang="en-US" b="0" i="1" smtClean="0">
                        <a:latin typeface="Cambria Math"/>
                      </a:rPr>
                      <m:t>=</m:t>
                    </m:r>
                    <m:sSub>
                      <m:sSubPr>
                        <m:ctrlPr>
                          <a:rPr lang="en-US" b="0" i="1" smtClean="0">
                            <a:latin typeface="Cambria Math"/>
                          </a:rPr>
                        </m:ctrlPr>
                      </m:sSubPr>
                      <m:e>
                        <m:r>
                          <a:rPr lang="en-US" b="0" i="1" smtClean="0">
                            <a:latin typeface="Cambria Math"/>
                          </a:rPr>
                          <m:t>𝑇</m:t>
                        </m:r>
                      </m:e>
                      <m:sub>
                        <m:r>
                          <a:rPr lang="en-US" b="0" i="1" smtClean="0">
                            <a:latin typeface="Cambria Math"/>
                          </a:rPr>
                          <m:t>𝐴</m:t>
                        </m:r>
                      </m:sub>
                    </m:sSub>
                    <m:r>
                      <a:rPr lang="en-US" b="0" i="1" smtClean="0">
                        <a:latin typeface="Cambria Math"/>
                      </a:rPr>
                      <m:t>+</m:t>
                    </m:r>
                    <m:d>
                      <m:dPr>
                        <m:ctrlPr>
                          <a:rPr lang="en-US" b="0" i="1" smtClean="0">
                            <a:latin typeface="Cambria Math"/>
                          </a:rPr>
                        </m:ctrlPr>
                      </m:dPr>
                      <m:e>
                        <m:sSub>
                          <m:sSubPr>
                            <m:ctrlPr>
                              <a:rPr lang="en-US" b="0" i="1" smtClean="0">
                                <a:latin typeface="Cambria Math"/>
                              </a:rPr>
                            </m:ctrlPr>
                          </m:sSubPr>
                          <m:e>
                            <m:r>
                              <m:rPr>
                                <m:sty m:val="p"/>
                              </m:rPr>
                              <a:rPr lang="el-GR" b="0" i="1" smtClean="0">
                                <a:latin typeface="Cambria Math"/>
                              </a:rPr>
                              <m:t>θ</m:t>
                            </m:r>
                          </m:e>
                          <m:sub>
                            <m:r>
                              <a:rPr lang="en-US" b="0" i="1" smtClean="0">
                                <a:latin typeface="Cambria Math"/>
                              </a:rPr>
                              <m:t>𝐽𝐴</m:t>
                            </m:r>
                          </m:sub>
                        </m:sSub>
                        <m:r>
                          <a:rPr lang="en-US" b="0" i="1" smtClean="0">
                            <a:latin typeface="Cambria Math"/>
                          </a:rPr>
                          <m:t>∗</m:t>
                        </m:r>
                        <m:sSub>
                          <m:sSubPr>
                            <m:ctrlPr>
                              <a:rPr lang="en-US" b="0" i="1" smtClean="0">
                                <a:latin typeface="Cambria Math"/>
                              </a:rPr>
                            </m:ctrlPr>
                          </m:sSubPr>
                          <m:e>
                            <m:r>
                              <a:rPr lang="en-US" b="0" i="1" smtClean="0">
                                <a:latin typeface="Cambria Math"/>
                              </a:rPr>
                              <m:t>𝑃</m:t>
                            </m:r>
                          </m:e>
                          <m:sub>
                            <m:r>
                              <a:rPr lang="en-US" b="0" i="1" smtClean="0">
                                <a:latin typeface="Cambria Math"/>
                              </a:rPr>
                              <m:t>𝐷</m:t>
                            </m:r>
                          </m:sub>
                        </m:sSub>
                      </m:e>
                    </m:d>
                  </m:oMath>
                </a14:m>
                <a:endParaRPr lang="en-US" dirty="0" smtClean="0"/>
              </a:p>
              <a:p>
                <a:pPr lvl="1"/>
                <a:r>
                  <a:rPr lang="en-US" dirty="0"/>
                  <a:t>The board acts as the main heat sink for any IC attached to it</a:t>
                </a:r>
              </a:p>
              <a:p>
                <a:pPr lvl="1"/>
                <a:r>
                  <a:rPr lang="en-US" dirty="0" smtClean="0"/>
                  <a:t>If the actual application board is significantly different from the JEDEC High-K board this can result in an estimate that is unrealistic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6680" y="679687"/>
                <a:ext cx="8907779" cy="2741694"/>
              </a:xfrm>
              <a:blipFill rotWithShape="1">
                <a:blip r:embed="rId2"/>
                <a:stretch>
                  <a:fillRect l="-684" t="-1333" r="-479"/>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4</a:t>
            </a:fld>
            <a:endParaRPr lang="en-US">
              <a:solidFill>
                <a:srgbClr val="000000"/>
              </a:solidFill>
            </a:endParaRPr>
          </a:p>
        </p:txBody>
      </p:sp>
      <p:sp>
        <p:nvSpPr>
          <p:cNvPr id="5" name="Footer Placeholder 4"/>
          <p:cNvSpPr>
            <a:spLocks noGrp="1"/>
          </p:cNvSpPr>
          <p:nvPr>
            <p:ph type="ftr" sz="quarter" idx="3"/>
          </p:nvPr>
        </p:nvSpPr>
        <p:spPr/>
        <p:txBody>
          <a:bodyPr/>
          <a:lstStyle/>
          <a:p>
            <a:pPr defTabSz="761550">
              <a:spcBef>
                <a:spcPct val="50000"/>
              </a:spcBef>
              <a:defRPr/>
            </a:pPr>
            <a:r>
              <a:rPr lang="en-US" smtClean="0">
                <a:solidFill>
                  <a:srgbClr val="000000"/>
                </a:solidFill>
              </a:rPr>
              <a:t>TI Information – Selective Disclosure</a:t>
            </a:r>
            <a:endParaRPr lang="en-US"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2648862151"/>
              </p:ext>
            </p:extLst>
          </p:nvPr>
        </p:nvGraphicFramePr>
        <p:xfrm>
          <a:off x="603873" y="3329473"/>
          <a:ext cx="7917179" cy="1234440"/>
        </p:xfrm>
        <a:graphic>
          <a:graphicData uri="http://schemas.openxmlformats.org/drawingml/2006/table">
            <a:tbl>
              <a:tblPr/>
              <a:tblGrid>
                <a:gridCol w="1828799"/>
                <a:gridCol w="1303020"/>
                <a:gridCol w="4785360"/>
              </a:tblGrid>
              <a:tr h="358140">
                <a:tc>
                  <a:txBody>
                    <a:bodyPr/>
                    <a:lstStyle/>
                    <a:p>
                      <a:pPr algn="ctr" fontAlgn="ctr"/>
                      <a:r>
                        <a:rPr lang="en-US" sz="1100" b="1" i="0" u="none" strike="noStrike" dirty="0">
                          <a:solidFill>
                            <a:srgbClr val="000000"/>
                          </a:solidFill>
                          <a:effectLst/>
                          <a:latin typeface="Calibri"/>
                        </a:rPr>
                        <a:t>Factors Affecting </a:t>
                      </a:r>
                      <a:r>
                        <a:rPr lang="el-GR" sz="1100" b="1" i="0" u="none" strike="noStrike" dirty="0">
                          <a:solidFill>
                            <a:srgbClr val="000000"/>
                          </a:solidFill>
                          <a:effectLst/>
                          <a:latin typeface="Calibri"/>
                        </a:rPr>
                        <a:t>θ</a:t>
                      </a:r>
                      <a:r>
                        <a:rPr lang="en-US" sz="1100" b="1" i="0" u="none" strike="noStrike" dirty="0">
                          <a:solidFill>
                            <a:srgbClr val="000000"/>
                          </a:solidFill>
                          <a:effectLst/>
                          <a:latin typeface="Calibri"/>
                        </a:rPr>
                        <a:t>ja</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Strength of Influence (rule of thumb)</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Relation to </a:t>
                      </a:r>
                      <a:r>
                        <a:rPr lang="el-GR" sz="1100" b="1" i="0" u="none" strike="noStrike">
                          <a:solidFill>
                            <a:srgbClr val="000000"/>
                          </a:solidFill>
                          <a:effectLst/>
                          <a:latin typeface="Calibri"/>
                        </a:rPr>
                        <a:t>θ</a:t>
                      </a:r>
                      <a:r>
                        <a:rPr lang="en-US" sz="1100" b="1" i="0" u="none" strike="noStrike">
                          <a:solidFill>
                            <a:srgbClr val="000000"/>
                          </a:solidFill>
                          <a:effectLst/>
                          <a:latin typeface="Calibri"/>
                        </a:rPr>
                        <a:t>ja</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260">
                <a:tc>
                  <a:txBody>
                    <a:bodyPr/>
                    <a:lstStyle/>
                    <a:p>
                      <a:pPr algn="ctr" fontAlgn="ctr"/>
                      <a:r>
                        <a:rPr lang="en-US" sz="1100" b="0" i="0" u="none" strike="noStrike" dirty="0">
                          <a:solidFill>
                            <a:srgbClr val="000000"/>
                          </a:solidFill>
                          <a:effectLst/>
                          <a:latin typeface="Calibri"/>
                        </a:rPr>
                        <a:t>PCB design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Very Strong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The more metal connected to the IC the lower θja due to larger thermal mass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260">
                <a:tc>
                  <a:txBody>
                    <a:bodyPr/>
                    <a:lstStyle/>
                    <a:p>
                      <a:pPr algn="ctr" fontAlgn="ctr"/>
                      <a:r>
                        <a:rPr lang="en-US" sz="1100" b="0" i="0" u="none" strike="noStrike">
                          <a:solidFill>
                            <a:srgbClr val="000000"/>
                          </a:solidFill>
                          <a:effectLst/>
                          <a:latin typeface="Calibri"/>
                        </a:rPr>
                        <a:t>Chip or pad size</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 Strong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The larger the chip and thermal pad the lower θja due to heat spreading</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260">
                <a:tc>
                  <a:txBody>
                    <a:bodyPr/>
                    <a:lstStyle/>
                    <a:p>
                      <a:pPr algn="ctr" fontAlgn="ctr"/>
                      <a:r>
                        <a:rPr lang="en-US" sz="1100" b="0" i="0" u="none" strike="noStrike">
                          <a:solidFill>
                            <a:srgbClr val="000000"/>
                          </a:solidFill>
                          <a:effectLst/>
                          <a:latin typeface="Calibri"/>
                        </a:rPr>
                        <a:t>Altitude</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Medum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The lower the altitude the lower θja due to increased cooling efficiency of air</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260">
                <a:tc>
                  <a:txBody>
                    <a:bodyPr/>
                    <a:lstStyle/>
                    <a:p>
                      <a:pPr algn="ctr" fontAlgn="ctr"/>
                      <a:r>
                        <a:rPr lang="en-US" sz="1100" b="0" i="0" u="none" strike="noStrike">
                          <a:solidFill>
                            <a:srgbClr val="000000"/>
                          </a:solidFill>
                          <a:effectLst/>
                          <a:latin typeface="Calibri"/>
                        </a:rPr>
                        <a:t>External ambient temperature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Weak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The higher the ambient temp the lower θja due to increased radiative heat transfer</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260">
                <a:tc>
                  <a:txBody>
                    <a:bodyPr/>
                    <a:lstStyle/>
                    <a:p>
                      <a:pPr algn="ctr" fontAlgn="ctr"/>
                      <a:r>
                        <a:rPr lang="en-US" sz="1100" b="0" i="0" u="none" strike="noStrike">
                          <a:solidFill>
                            <a:srgbClr val="000000"/>
                          </a:solidFill>
                          <a:effectLst/>
                          <a:latin typeface="Calibri"/>
                        </a:rPr>
                        <a:t>Power dissipation</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Very Weak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The higher the junction temp the lower </a:t>
                      </a:r>
                      <a:r>
                        <a:rPr lang="en-US" sz="1100" b="0" i="0" u="none" strike="noStrike" dirty="0" err="1">
                          <a:solidFill>
                            <a:srgbClr val="000000"/>
                          </a:solidFill>
                          <a:effectLst/>
                          <a:latin typeface="Calibri"/>
                        </a:rPr>
                        <a:t>θja</a:t>
                      </a:r>
                      <a:r>
                        <a:rPr lang="en-US" sz="1100" b="0" i="0" u="none" strike="noStrike" dirty="0">
                          <a:solidFill>
                            <a:srgbClr val="000000"/>
                          </a:solidFill>
                          <a:effectLst/>
                          <a:latin typeface="Calibri"/>
                        </a:rPr>
                        <a:t> due to increased heat transfer</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05196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JEDEC High-K Board</a:t>
            </a:r>
            <a:endParaRPr lang="en-US" dirty="0"/>
          </a:p>
        </p:txBody>
      </p:sp>
      <p:sp>
        <p:nvSpPr>
          <p:cNvPr id="3" name="Content Placeholder 2"/>
          <p:cNvSpPr>
            <a:spLocks noGrp="1"/>
          </p:cNvSpPr>
          <p:nvPr>
            <p:ph idx="1"/>
          </p:nvPr>
        </p:nvSpPr>
        <p:spPr>
          <a:xfrm>
            <a:off x="333383" y="656827"/>
            <a:ext cx="8467725" cy="2233212"/>
          </a:xfrm>
        </p:spPr>
        <p:txBody>
          <a:bodyPr/>
          <a:lstStyle/>
          <a:p>
            <a:pPr marL="189064" lvl="2" indent="-189064">
              <a:spcBef>
                <a:spcPts val="667"/>
              </a:spcBef>
            </a:pPr>
            <a:r>
              <a:rPr lang="en-US" sz="1600" dirty="0" smtClean="0"/>
              <a:t>TI LDO thermal metrics are modeled using the JEDEC High-K Board (2s2p)</a:t>
            </a:r>
          </a:p>
          <a:p>
            <a:pPr marL="189064" lvl="2" indent="-189064">
              <a:spcBef>
                <a:spcPts val="667"/>
              </a:spcBef>
            </a:pPr>
            <a:r>
              <a:rPr lang="en-US" sz="1600" dirty="0" smtClean="0"/>
              <a:t>The </a:t>
            </a:r>
            <a:r>
              <a:rPr lang="en-US" sz="1600" dirty="0"/>
              <a:t>JEDEC </a:t>
            </a:r>
            <a:r>
              <a:rPr lang="en-US" sz="1600" dirty="0" smtClean="0"/>
              <a:t>High-K board has:</a:t>
            </a:r>
          </a:p>
          <a:p>
            <a:pPr marL="478609" lvl="3" indent="-189064">
              <a:spcBef>
                <a:spcPts val="667"/>
              </a:spcBef>
            </a:pPr>
            <a:r>
              <a:rPr lang="en-US" sz="1600" dirty="0" smtClean="0"/>
              <a:t>Two internal planes which have ~5500mm</a:t>
            </a:r>
            <a:r>
              <a:rPr lang="en-US" sz="1600" baseline="30000" dirty="0" smtClean="0"/>
              <a:t>2</a:t>
            </a:r>
            <a:r>
              <a:rPr lang="en-US" sz="1600" dirty="0" smtClean="0"/>
              <a:t> of 1oz copper (1 GND &amp; 1 PWR plane)</a:t>
            </a:r>
          </a:p>
          <a:p>
            <a:pPr marL="478609" lvl="3" indent="-189064">
              <a:spcBef>
                <a:spcPts val="667"/>
              </a:spcBef>
            </a:pPr>
            <a:r>
              <a:rPr lang="en-US" sz="1600" dirty="0" smtClean="0"/>
              <a:t>Bottom layer (opposite the IC) thermal relief  layer which has ~1100mm</a:t>
            </a:r>
            <a:r>
              <a:rPr lang="en-US" sz="1600" baseline="30000" dirty="0" smtClean="0"/>
              <a:t>2</a:t>
            </a:r>
            <a:r>
              <a:rPr lang="en-US" sz="1600" dirty="0" smtClean="0"/>
              <a:t> </a:t>
            </a:r>
            <a:r>
              <a:rPr lang="en-US" sz="1600" dirty="0"/>
              <a:t>of 2oz copper </a:t>
            </a:r>
            <a:endParaRPr lang="en-US" sz="1600" dirty="0" smtClean="0"/>
          </a:p>
          <a:p>
            <a:pPr marL="478609" lvl="3" indent="-189064">
              <a:spcBef>
                <a:spcPts val="667"/>
              </a:spcBef>
            </a:pPr>
            <a:r>
              <a:rPr lang="en-US" sz="1600" dirty="0" smtClean="0"/>
              <a:t>One internal GND plane and bottom GND plane are connected </a:t>
            </a:r>
            <a:r>
              <a:rPr lang="en-US" sz="1600" dirty="0"/>
              <a:t>to the thermal pad using as many thermal vias as can be fit within the power pad dimensions. </a:t>
            </a:r>
            <a:endParaRPr lang="en-US" sz="1600" dirty="0" smtClean="0"/>
          </a:p>
          <a:p>
            <a:pPr marL="478609" lvl="3" indent="-189064">
              <a:spcBef>
                <a:spcPts val="667"/>
              </a:spcBef>
            </a:pPr>
            <a:r>
              <a:rPr lang="en-US" sz="1600" dirty="0" smtClean="0"/>
              <a:t>The top layer only has traces running straight to the pins. </a:t>
            </a:r>
          </a:p>
          <a:p>
            <a:pPr marL="478609" lvl="3" indent="-189064">
              <a:spcBef>
                <a:spcPts val="667"/>
              </a:spcBef>
            </a:pPr>
            <a:endParaRPr lang="en-US" sz="1600" dirty="0" smtClean="0"/>
          </a:p>
          <a:p>
            <a:endParaRPr lang="en-US" dirty="0"/>
          </a:p>
        </p:txBody>
      </p:sp>
      <p:sp>
        <p:nvSpPr>
          <p:cNvPr id="4" name="Slide Number Placeholder 3"/>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5</a:t>
            </a:fld>
            <a:endParaRPr lang="en-US">
              <a:solidFill>
                <a:srgbClr val="000000"/>
              </a:solidFill>
            </a:endParaRPr>
          </a:p>
        </p:txBody>
      </p:sp>
      <p:sp>
        <p:nvSpPr>
          <p:cNvPr id="5" name="Footer Placeholder 4"/>
          <p:cNvSpPr>
            <a:spLocks noGrp="1"/>
          </p:cNvSpPr>
          <p:nvPr>
            <p:ph type="ftr" sz="quarter" idx="3"/>
          </p:nvPr>
        </p:nvSpPr>
        <p:spPr/>
        <p:txBody>
          <a:bodyPr/>
          <a:lstStyle/>
          <a:p>
            <a:pPr defTabSz="761550">
              <a:spcBef>
                <a:spcPct val="50000"/>
              </a:spcBef>
              <a:defRPr/>
            </a:pPr>
            <a:r>
              <a:rPr lang="en-US" smtClean="0">
                <a:solidFill>
                  <a:srgbClr val="000000"/>
                </a:solidFill>
              </a:rPr>
              <a:t>TI Information – Selective Disclosure</a:t>
            </a:r>
            <a:endParaRPr lang="en-US" dirty="0">
              <a:solidFill>
                <a:srgbClr val="000000"/>
              </a:solidFill>
            </a:endParaRPr>
          </a:p>
        </p:txBody>
      </p:sp>
      <p:pic>
        <p:nvPicPr>
          <p:cNvPr id="3074" name="Picture 2" descr="image001"/>
          <p:cNvPicPr>
            <a:picLocks noChangeAspect="1" noChangeArrowheads="1"/>
          </p:cNvPicPr>
          <p:nvPr/>
        </p:nvPicPr>
        <p:blipFill rotWithShape="1">
          <a:blip r:embed="rId2">
            <a:extLst>
              <a:ext uri="{28A0092B-C50C-407E-A947-70E740481C1C}">
                <a14:useLocalDpi xmlns:a14="http://schemas.microsoft.com/office/drawing/2010/main" val="0"/>
              </a:ext>
            </a:extLst>
          </a:blip>
          <a:srcRect b="9127"/>
          <a:stretch/>
        </p:blipFill>
        <p:spPr bwMode="auto">
          <a:xfrm>
            <a:off x="264016" y="3390900"/>
            <a:ext cx="1129809" cy="998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3563575306"/>
              </p:ext>
            </p:extLst>
          </p:nvPr>
        </p:nvGraphicFramePr>
        <p:xfrm>
          <a:off x="6261417" y="2816225"/>
          <a:ext cx="2616200" cy="1866900"/>
        </p:xfrm>
        <a:graphic>
          <a:graphicData uri="http://schemas.openxmlformats.org/drawingml/2006/table">
            <a:tbl>
              <a:tblPr/>
              <a:tblGrid>
                <a:gridCol w="901700"/>
                <a:gridCol w="850900"/>
                <a:gridCol w="863600"/>
              </a:tblGrid>
              <a:tr h="396240">
                <a:tc>
                  <a:txBody>
                    <a:bodyPr/>
                    <a:lstStyle/>
                    <a:p>
                      <a:pPr algn="ctr" fontAlgn="ctr"/>
                      <a:r>
                        <a:rPr lang="en-US" sz="1100" b="1" i="0" u="none" strike="noStrike">
                          <a:solidFill>
                            <a:srgbClr val="000000"/>
                          </a:solidFill>
                          <a:effectLst/>
                          <a:latin typeface="Calibri"/>
                        </a:rPr>
                        <a:t>TEST BOARD DESIGN</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JEDEC HIGH-K 2s2p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 JEDEC LOW-K 1s0p</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fontAlgn="ctr"/>
                      <a:r>
                        <a:rPr lang="en-US" sz="1100" b="0" i="0" u="none" strike="noStrike">
                          <a:solidFill>
                            <a:srgbClr val="000000"/>
                          </a:solidFill>
                          <a:effectLst/>
                          <a:latin typeface="Calibri"/>
                        </a:rPr>
                        <a:t>Trace thickness</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a:solidFill>
                            <a:srgbClr val="000000"/>
                          </a:solidFill>
                          <a:effectLst/>
                          <a:latin typeface="Calibri"/>
                        </a:rPr>
                        <a:t>0.0028 in</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82880">
                <a:tc>
                  <a:txBody>
                    <a:bodyPr/>
                    <a:lstStyle/>
                    <a:p>
                      <a:pPr algn="ctr" fontAlgn="ctr"/>
                      <a:r>
                        <a:rPr lang="en-US" sz="1100" b="0" i="0" u="none" strike="noStrike">
                          <a:solidFill>
                            <a:srgbClr val="000000"/>
                          </a:solidFill>
                          <a:effectLst/>
                          <a:latin typeface="Calibri"/>
                        </a:rPr>
                        <a:t>Trace length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a:solidFill>
                            <a:srgbClr val="000000"/>
                          </a:solidFill>
                          <a:effectLst/>
                          <a:latin typeface="Calibri"/>
                        </a:rPr>
                        <a:t>0.98 in</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82880">
                <a:tc>
                  <a:txBody>
                    <a:bodyPr/>
                    <a:lstStyle/>
                    <a:p>
                      <a:pPr algn="ctr" fontAlgn="ctr"/>
                      <a:r>
                        <a:rPr lang="en-US" sz="1100" b="0" i="0" u="none" strike="noStrike">
                          <a:solidFill>
                            <a:srgbClr val="000000"/>
                          </a:solidFill>
                          <a:effectLst/>
                          <a:latin typeface="Calibri"/>
                        </a:rPr>
                        <a:t>PCB thickness</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a:solidFill>
                            <a:srgbClr val="000000"/>
                          </a:solidFill>
                          <a:effectLst/>
                          <a:latin typeface="Calibri"/>
                        </a:rPr>
                        <a:t>0.062 in</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82880">
                <a:tc>
                  <a:txBody>
                    <a:bodyPr/>
                    <a:lstStyle/>
                    <a:p>
                      <a:pPr algn="ctr" fontAlgn="ctr"/>
                      <a:r>
                        <a:rPr lang="en-US" sz="1100" b="0" i="0" u="none" strike="noStrike">
                          <a:solidFill>
                            <a:srgbClr val="000000"/>
                          </a:solidFill>
                          <a:effectLst/>
                          <a:latin typeface="Calibri"/>
                        </a:rPr>
                        <a:t>PCB width</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a:solidFill>
                            <a:srgbClr val="000000"/>
                          </a:solidFill>
                          <a:effectLst/>
                          <a:latin typeface="Calibri"/>
                        </a:rPr>
                        <a:t>4 in</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82880">
                <a:tc>
                  <a:txBody>
                    <a:bodyPr/>
                    <a:lstStyle/>
                    <a:p>
                      <a:pPr algn="ctr" fontAlgn="ctr"/>
                      <a:r>
                        <a:rPr lang="en-US" sz="1100" b="0" i="0" u="none" strike="noStrike">
                          <a:solidFill>
                            <a:srgbClr val="000000"/>
                          </a:solidFill>
                          <a:effectLst/>
                          <a:latin typeface="Calibri"/>
                        </a:rPr>
                        <a:t>PCB length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a:solidFill>
                            <a:srgbClr val="000000"/>
                          </a:solidFill>
                          <a:effectLst/>
                          <a:latin typeface="Calibri"/>
                        </a:rPr>
                        <a:t>4.5 in</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556260">
                <a:tc>
                  <a:txBody>
                    <a:bodyPr/>
                    <a:lstStyle/>
                    <a:p>
                      <a:pPr algn="ctr" fontAlgn="ctr"/>
                      <a:r>
                        <a:rPr lang="en-US" sz="1100" b="0" i="0" u="none" strike="noStrike">
                          <a:solidFill>
                            <a:srgbClr val="000000"/>
                          </a:solidFill>
                          <a:effectLst/>
                          <a:latin typeface="Calibri"/>
                        </a:rPr>
                        <a:t>Power/ground plane thickness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 0.0014in       (2 planes)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No internal copper planes</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120" y="3325328"/>
            <a:ext cx="3432810" cy="1381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313685" y="2823167"/>
            <a:ext cx="5940277" cy="861774"/>
          </a:xfrm>
          <a:prstGeom prst="rect">
            <a:avLst/>
          </a:prstGeom>
          <a:noFill/>
        </p:spPr>
        <p:txBody>
          <a:bodyPr wrap="square" rtlCol="0">
            <a:spAutoFit/>
          </a:bodyPr>
          <a:lstStyle/>
          <a:p>
            <a:pPr marL="285750" lvl="2" indent="-285750">
              <a:buFont typeface="Arial" panose="020B0604020202020204" pitchFamily="34" charset="0"/>
              <a:buChar char="•"/>
            </a:pPr>
            <a:r>
              <a:rPr lang="en-US" sz="1600" dirty="0">
                <a:solidFill>
                  <a:srgbClr val="000000"/>
                </a:solidFill>
              </a:rPr>
              <a:t>The JEDEC high-k board is good but not 100% optimized for maximum thermal dissipation</a:t>
            </a:r>
          </a:p>
          <a:p>
            <a:endParaRPr lang="en-US" dirty="0">
              <a:solidFill>
                <a:srgbClr val="000000"/>
              </a:solidFill>
            </a:endParaRPr>
          </a:p>
        </p:txBody>
      </p:sp>
    </p:spTree>
    <p:extLst>
      <p:ext uri="{BB962C8B-B14F-4D97-AF65-F5344CB8AC3E}">
        <p14:creationId xmlns:p14="http://schemas.microsoft.com/office/powerpoint/2010/main" val="161332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955" y="52169"/>
            <a:ext cx="8458200" cy="610791"/>
          </a:xfrm>
        </p:spPr>
        <p:txBody>
          <a:bodyPr/>
          <a:lstStyle/>
          <a:p>
            <a:r>
              <a:rPr lang="en-US" dirty="0"/>
              <a:t>Guidelines For </a:t>
            </a:r>
            <a:r>
              <a:rPr lang="en-US" dirty="0" smtClean="0"/>
              <a:t>Maximum Thermal </a:t>
            </a:r>
            <a:r>
              <a:rPr lang="en-US" dirty="0"/>
              <a:t>Relief</a:t>
            </a:r>
          </a:p>
        </p:txBody>
      </p:sp>
      <p:sp>
        <p:nvSpPr>
          <p:cNvPr id="4" name="Slide Number Placeholder 3"/>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6</a:t>
            </a:fld>
            <a:endParaRPr lang="en-US">
              <a:solidFill>
                <a:srgbClr val="000000"/>
              </a:solidFill>
            </a:endParaRPr>
          </a:p>
        </p:txBody>
      </p:sp>
      <p:sp>
        <p:nvSpPr>
          <p:cNvPr id="5" name="Footer Placeholder 4"/>
          <p:cNvSpPr>
            <a:spLocks noGrp="1"/>
          </p:cNvSpPr>
          <p:nvPr>
            <p:ph type="ftr" sz="quarter" idx="3"/>
          </p:nvPr>
        </p:nvSpPr>
        <p:spPr/>
        <p:txBody>
          <a:bodyPr/>
          <a:lstStyle/>
          <a:p>
            <a:pPr defTabSz="761550">
              <a:spcBef>
                <a:spcPct val="50000"/>
              </a:spcBef>
              <a:defRPr/>
            </a:pPr>
            <a:r>
              <a:rPr lang="en-US" smtClean="0">
                <a:solidFill>
                  <a:srgbClr val="000000"/>
                </a:solidFill>
              </a:rPr>
              <a:t>TI Information – Selective Disclosure</a:t>
            </a:r>
            <a:endParaRPr lang="en-US" dirty="0">
              <a:solidFill>
                <a:srgbClr val="000000"/>
              </a:solidFill>
            </a:endParaRPr>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622073" y="1171998"/>
            <a:ext cx="3893821" cy="31500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2"/>
          <p:cNvSpPr>
            <a:spLocks noGrp="1"/>
          </p:cNvSpPr>
          <p:nvPr>
            <p:ph idx="1"/>
          </p:nvPr>
        </p:nvSpPr>
        <p:spPr>
          <a:xfrm>
            <a:off x="59064" y="641586"/>
            <a:ext cx="5724516" cy="3709449"/>
          </a:xfrm>
        </p:spPr>
        <p:txBody>
          <a:bodyPr/>
          <a:lstStyle/>
          <a:p>
            <a:pPr lvl="0">
              <a:spcBef>
                <a:spcPts val="0"/>
              </a:spcBef>
              <a:buFont typeface="Wingdings" panose="05000000000000000000" pitchFamily="2" charset="2"/>
              <a:buChar char="ü"/>
            </a:pPr>
            <a:r>
              <a:rPr lang="en-US" sz="1400" dirty="0" smtClean="0"/>
              <a:t>Have </a:t>
            </a:r>
            <a:r>
              <a:rPr lang="en-US" sz="1400" dirty="0"/>
              <a:t>as much metal as possible in the areas around the </a:t>
            </a:r>
            <a:r>
              <a:rPr lang="en-US" sz="1400" dirty="0" smtClean="0"/>
              <a:t>device (on </a:t>
            </a:r>
            <a:r>
              <a:rPr lang="en-US" sz="1400" dirty="0"/>
              <a:t>both the same layer and the layers below </a:t>
            </a:r>
            <a:r>
              <a:rPr lang="en-US" sz="1400" dirty="0" smtClean="0"/>
              <a:t>the IC)</a:t>
            </a:r>
            <a:endParaRPr lang="en-US" sz="1400" dirty="0"/>
          </a:p>
          <a:p>
            <a:pPr lvl="1">
              <a:spcBef>
                <a:spcPts val="0"/>
              </a:spcBef>
            </a:pPr>
            <a:r>
              <a:rPr lang="en-US" sz="1200" dirty="0"/>
              <a:t>2oz copper is better than 1oz copper simply because there is extra </a:t>
            </a:r>
            <a:r>
              <a:rPr lang="en-US" sz="1200" dirty="0" smtClean="0"/>
              <a:t>metal</a:t>
            </a:r>
          </a:p>
          <a:p>
            <a:pPr lvl="1">
              <a:spcBef>
                <a:spcPts val="0"/>
              </a:spcBef>
            </a:pPr>
            <a:r>
              <a:rPr lang="en-US" sz="1200" dirty="0" smtClean="0"/>
              <a:t>The </a:t>
            </a:r>
            <a:r>
              <a:rPr lang="en-US" sz="1200" dirty="0"/>
              <a:t>more thermal vias the better </a:t>
            </a:r>
            <a:r>
              <a:rPr lang="en-US" sz="1200" dirty="0" smtClean="0"/>
              <a:t>spreading the heat between the different layers</a:t>
            </a:r>
          </a:p>
          <a:p>
            <a:pPr marL="284255" lvl="1" indent="0">
              <a:spcBef>
                <a:spcPts val="0"/>
              </a:spcBef>
              <a:buNone/>
            </a:pPr>
            <a:r>
              <a:rPr lang="en-US" sz="1200" dirty="0" smtClean="0"/>
              <a:t> </a:t>
            </a:r>
            <a:endParaRPr lang="en-US" sz="1200" dirty="0"/>
          </a:p>
          <a:p>
            <a:pPr lvl="0">
              <a:spcBef>
                <a:spcPts val="0"/>
              </a:spcBef>
              <a:buFont typeface="Wingdings" panose="05000000000000000000" pitchFamily="2" charset="2"/>
              <a:buChar char="ü"/>
            </a:pPr>
            <a:r>
              <a:rPr lang="en-US" sz="1400" dirty="0" smtClean="0"/>
              <a:t>An array </a:t>
            </a:r>
            <a:r>
              <a:rPr lang="en-US" sz="1400" dirty="0"/>
              <a:t>of thermal vias maximizes the amount of heat  </a:t>
            </a:r>
            <a:r>
              <a:rPr lang="en-US" sz="1400" dirty="0" smtClean="0"/>
              <a:t>which </a:t>
            </a:r>
            <a:r>
              <a:rPr lang="en-US" sz="1400" dirty="0"/>
              <a:t>can be transferred from the LDO to the internal </a:t>
            </a:r>
            <a:r>
              <a:rPr lang="en-US" sz="1400" dirty="0" smtClean="0"/>
              <a:t>and bottom layers.</a:t>
            </a:r>
            <a:endParaRPr lang="en-US" sz="1400" dirty="0"/>
          </a:p>
          <a:p>
            <a:pPr lvl="1">
              <a:spcBef>
                <a:spcPts val="0"/>
              </a:spcBef>
            </a:pPr>
            <a:r>
              <a:rPr lang="en-US" sz="1200" dirty="0" smtClean="0"/>
              <a:t>With a large enough thermal via array the internal layers can dissipate heat almost as well as the top layer which is often crowded with other components. </a:t>
            </a:r>
            <a:endParaRPr lang="en-US" sz="1200" dirty="0"/>
          </a:p>
          <a:p>
            <a:pPr lvl="1">
              <a:spcBef>
                <a:spcPts val="0"/>
              </a:spcBef>
            </a:pPr>
            <a:r>
              <a:rPr lang="en-US" sz="1200" dirty="0" smtClean="0"/>
              <a:t>Vias should be as small as possible to decrease the amount of open space in the via hole (this maximizes the amount of  metal)</a:t>
            </a:r>
          </a:p>
          <a:p>
            <a:pPr lvl="1">
              <a:spcBef>
                <a:spcPts val="0"/>
              </a:spcBef>
            </a:pPr>
            <a:r>
              <a:rPr lang="en-US" sz="1200" dirty="0" smtClean="0"/>
              <a:t>Ideally </a:t>
            </a:r>
            <a:r>
              <a:rPr lang="en-US" sz="1200" dirty="0"/>
              <a:t>these thermal vias are all within the power pad landing pattern, but if the power pad is too small </a:t>
            </a:r>
            <a:r>
              <a:rPr lang="en-US" sz="1200" dirty="0" smtClean="0"/>
              <a:t>then </a:t>
            </a:r>
            <a:r>
              <a:rPr lang="en-US" sz="1200" dirty="0"/>
              <a:t>placing extra vias as close as possible to the power pad is still helpful</a:t>
            </a:r>
            <a:endParaRPr lang="en-US" sz="1200" dirty="0" smtClean="0"/>
          </a:p>
          <a:p>
            <a:pPr marL="284255" lvl="1" indent="0">
              <a:spcBef>
                <a:spcPts val="0"/>
              </a:spcBef>
              <a:buNone/>
            </a:pPr>
            <a:endParaRPr lang="en-US" sz="1200" dirty="0"/>
          </a:p>
          <a:p>
            <a:pPr>
              <a:spcBef>
                <a:spcPts val="0"/>
              </a:spcBef>
              <a:buFont typeface="Wingdings" panose="05000000000000000000" pitchFamily="2" charset="2"/>
              <a:buChar char="ü"/>
            </a:pPr>
            <a:r>
              <a:rPr lang="en-US" sz="1400" dirty="0"/>
              <a:t>If the board is large, there is a lot of metal, </a:t>
            </a:r>
            <a:r>
              <a:rPr lang="en-US" sz="1400" dirty="0" smtClean="0"/>
              <a:t>and </a:t>
            </a:r>
            <a:r>
              <a:rPr lang="en-US" sz="1400" dirty="0"/>
              <a:t>the thermal vias are maximized then it is possible to reduce the </a:t>
            </a:r>
            <a:r>
              <a:rPr lang="en-US" sz="1400" dirty="0" err="1"/>
              <a:t>θja</a:t>
            </a:r>
            <a:r>
              <a:rPr lang="en-US" sz="1400" dirty="0"/>
              <a:t> </a:t>
            </a:r>
            <a:r>
              <a:rPr lang="en-US" sz="1400" dirty="0" smtClean="0">
                <a:solidFill>
                  <a:srgbClr val="FF0000"/>
                </a:solidFill>
              </a:rPr>
              <a:t>by 25%-50%. </a:t>
            </a:r>
            <a:endParaRPr lang="en-US" sz="1400" dirty="0">
              <a:solidFill>
                <a:srgbClr val="FF0000"/>
              </a:solidFill>
            </a:endParaRPr>
          </a:p>
          <a:p>
            <a:pPr>
              <a:spcBef>
                <a:spcPts val="0"/>
              </a:spcBef>
            </a:pPr>
            <a:endParaRPr lang="en-US" sz="1400" dirty="0"/>
          </a:p>
        </p:txBody>
      </p:sp>
      <p:sp>
        <p:nvSpPr>
          <p:cNvPr id="3" name="TextBox 2"/>
          <p:cNvSpPr txBox="1"/>
          <p:nvPr/>
        </p:nvSpPr>
        <p:spPr>
          <a:xfrm>
            <a:off x="8092440" y="541479"/>
            <a:ext cx="1008888" cy="4152443"/>
          </a:xfrm>
          <a:prstGeom prst="rect">
            <a:avLst/>
          </a:prstGeom>
          <a:solidFill>
            <a:srgbClr val="FF0000">
              <a:alpha val="10196"/>
            </a:srgbClr>
          </a:solidFill>
          <a:ln>
            <a:solidFill>
              <a:schemeClr val="accent1"/>
            </a:solidFill>
          </a:ln>
        </p:spPr>
        <p:txBody>
          <a:bodyPr wrap="square" lIns="0" tIns="0" rIns="0" bIns="0" rtlCol="0">
            <a:noAutofit/>
          </a:bodyPr>
          <a:lstStyle>
            <a:defPPr>
              <a:defRPr lang="en-US"/>
            </a:defPPr>
            <a:lvl1pPr algn="ctr"/>
          </a:lstStyle>
          <a:p>
            <a:r>
              <a:rPr lang="en-US" dirty="0"/>
              <a:t>1s0p</a:t>
            </a:r>
          </a:p>
        </p:txBody>
      </p:sp>
      <p:sp>
        <p:nvSpPr>
          <p:cNvPr id="8" name="TextBox 7"/>
          <p:cNvSpPr txBox="1"/>
          <p:nvPr/>
        </p:nvSpPr>
        <p:spPr>
          <a:xfrm>
            <a:off x="7065575" y="541478"/>
            <a:ext cx="1003243" cy="4152445"/>
          </a:xfrm>
          <a:prstGeom prst="rect">
            <a:avLst/>
          </a:prstGeom>
          <a:solidFill>
            <a:srgbClr val="FFFF00">
              <a:alpha val="10196"/>
            </a:srgbClr>
          </a:solidFill>
          <a:ln>
            <a:solidFill>
              <a:srgbClr val="FFFF00"/>
            </a:solidFill>
          </a:ln>
        </p:spPr>
        <p:txBody>
          <a:bodyPr wrap="square" lIns="0" tIns="0" rIns="0" bIns="0" rtlCol="0">
            <a:noAutofit/>
          </a:bodyPr>
          <a:lstStyle>
            <a:defPPr>
              <a:defRPr lang="en-US"/>
            </a:defPPr>
            <a:lvl1pPr algn="ctr"/>
          </a:lstStyle>
          <a:p>
            <a:r>
              <a:rPr lang="en-US" dirty="0"/>
              <a:t>JEDEC</a:t>
            </a:r>
          </a:p>
        </p:txBody>
      </p:sp>
      <p:sp>
        <p:nvSpPr>
          <p:cNvPr id="9" name="TextBox 8"/>
          <p:cNvSpPr txBox="1"/>
          <p:nvPr/>
        </p:nvSpPr>
        <p:spPr>
          <a:xfrm>
            <a:off x="6032500" y="541479"/>
            <a:ext cx="1016000" cy="4152445"/>
          </a:xfrm>
          <a:prstGeom prst="rect">
            <a:avLst/>
          </a:prstGeom>
          <a:solidFill>
            <a:srgbClr val="00B0F0">
              <a:alpha val="10196"/>
            </a:srgbClr>
          </a:solidFill>
          <a:ln>
            <a:solidFill>
              <a:srgbClr val="00B0F0"/>
            </a:solidFill>
          </a:ln>
        </p:spPr>
        <p:txBody>
          <a:bodyPr wrap="square" lIns="0" tIns="0" rIns="0" bIns="0" rtlCol="0">
            <a:noAutofit/>
          </a:bodyPr>
          <a:lstStyle/>
          <a:p>
            <a:pPr algn="ctr"/>
            <a:r>
              <a:rPr lang="en-US" dirty="0" smtClean="0"/>
              <a:t>2s2p</a:t>
            </a:r>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p:txBody>
      </p:sp>
    </p:spTree>
    <p:extLst>
      <p:ext uri="{BB962C8B-B14F-4D97-AF65-F5344CB8AC3E}">
        <p14:creationId xmlns:p14="http://schemas.microsoft.com/office/powerpoint/2010/main" val="2460492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Thermal Considerations </a:t>
            </a:r>
            <a:endParaRPr lang="en-US" dirty="0"/>
          </a:p>
        </p:txBody>
      </p:sp>
      <p:sp>
        <p:nvSpPr>
          <p:cNvPr id="3" name="Content Placeholder 2"/>
          <p:cNvSpPr>
            <a:spLocks noGrp="1"/>
          </p:cNvSpPr>
          <p:nvPr>
            <p:ph idx="1"/>
          </p:nvPr>
        </p:nvSpPr>
        <p:spPr>
          <a:xfrm>
            <a:off x="333383" y="726300"/>
            <a:ext cx="8467725" cy="3859049"/>
          </a:xfrm>
        </p:spPr>
        <p:txBody>
          <a:bodyPr/>
          <a:lstStyle/>
          <a:p>
            <a:pPr lvl="0"/>
            <a:r>
              <a:rPr lang="en-US" sz="1600" dirty="0"/>
              <a:t>Nearby heat sources </a:t>
            </a:r>
            <a:r>
              <a:rPr lang="en-US" sz="1600" dirty="0" smtClean="0"/>
              <a:t>on the PCB can </a:t>
            </a:r>
            <a:r>
              <a:rPr lang="en-US" sz="1600" dirty="0"/>
              <a:t>reduce the ability of the LDO to shed heat to the board</a:t>
            </a:r>
          </a:p>
          <a:p>
            <a:pPr lvl="1"/>
            <a:r>
              <a:rPr lang="en-US" sz="1400" dirty="0"/>
              <a:t>This is because those other heat sources increase the local board temperature decreasing the temperature differential between the board to the LDO in question</a:t>
            </a:r>
          </a:p>
          <a:p>
            <a:pPr lvl="0"/>
            <a:r>
              <a:rPr lang="en-US" sz="1600" dirty="0" smtClean="0"/>
              <a:t>Load pulses can still heat the die significantly if the duty cycle isn’t low </a:t>
            </a:r>
          </a:p>
          <a:p>
            <a:pPr lvl="1"/>
            <a:r>
              <a:rPr lang="en-US" sz="1400" dirty="0" smtClean="0"/>
              <a:t>A step increase in power dissipation will cause the die temp to stabilize on the order of hundreds of milliseconds to 1 second</a:t>
            </a:r>
          </a:p>
          <a:p>
            <a:pPr lvl="2"/>
            <a:r>
              <a:rPr lang="en-US" sz="1200" dirty="0" smtClean="0"/>
              <a:t>For ~1 second pulses the </a:t>
            </a:r>
            <a:r>
              <a:rPr lang="en-US" sz="1200" dirty="0"/>
              <a:t>LDO should reach a similar internal temp as if the load was on </a:t>
            </a:r>
            <a:r>
              <a:rPr lang="en-US" sz="1200" dirty="0" smtClean="0"/>
              <a:t>constantly</a:t>
            </a:r>
            <a:endParaRPr lang="en-US" sz="1300" dirty="0"/>
          </a:p>
          <a:p>
            <a:pPr lvl="1"/>
            <a:r>
              <a:rPr lang="en-US" dirty="0" smtClean="0"/>
              <a:t>Pulses of tens of milliseconds don’t heat the die nearly as much </a:t>
            </a:r>
          </a:p>
          <a:p>
            <a:pPr lvl="0"/>
            <a:r>
              <a:rPr lang="en-US" sz="1600" dirty="0" smtClean="0"/>
              <a:t>Forced convection and board level heatsinks can help significantly, though they are rarely a consideration for many applications which have to rely on passive cooling only </a:t>
            </a:r>
          </a:p>
          <a:p>
            <a:pPr lvl="1"/>
            <a:r>
              <a:rPr lang="en-US" sz="1400" dirty="0" smtClean="0"/>
              <a:t>The thermal models in our datasheets assume </a:t>
            </a:r>
            <a:r>
              <a:rPr lang="en-US" sz="1400" dirty="0"/>
              <a:t>natural convection (no forced air). </a:t>
            </a:r>
            <a:endParaRPr lang="en-US" sz="1400" dirty="0" smtClean="0"/>
          </a:p>
          <a:p>
            <a:pPr lvl="1"/>
            <a:r>
              <a:rPr lang="en-US" sz="1400" dirty="0" smtClean="0"/>
              <a:t>Some customer applications have a metal enclosure and it is punched so that the metal enclosure makes contact with ICs which are dissipating large amounts of power. This conduction of heat is much more affective than standard natural convection cooling. </a:t>
            </a:r>
            <a:endParaRPr lang="en-US" sz="1400" dirty="0"/>
          </a:p>
          <a:p>
            <a:endParaRPr lang="en-US" sz="3200" dirty="0"/>
          </a:p>
        </p:txBody>
      </p:sp>
      <p:sp>
        <p:nvSpPr>
          <p:cNvPr id="4" name="Slide Number Placeholder 3"/>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7</a:t>
            </a:fld>
            <a:endParaRPr lang="en-US">
              <a:solidFill>
                <a:srgbClr val="000000"/>
              </a:solidFill>
            </a:endParaRPr>
          </a:p>
        </p:txBody>
      </p:sp>
      <p:sp>
        <p:nvSpPr>
          <p:cNvPr id="5" name="Footer Placeholder 4"/>
          <p:cNvSpPr>
            <a:spLocks noGrp="1"/>
          </p:cNvSpPr>
          <p:nvPr>
            <p:ph type="ftr" sz="quarter" idx="3"/>
          </p:nvPr>
        </p:nvSpPr>
        <p:spPr/>
        <p:txBody>
          <a:bodyPr/>
          <a:lstStyle/>
          <a:p>
            <a:pPr defTabSz="761550">
              <a:spcBef>
                <a:spcPct val="50000"/>
              </a:spcBef>
              <a:defRPr/>
            </a:pPr>
            <a:r>
              <a:rPr lang="en-US" smtClean="0">
                <a:solidFill>
                  <a:srgbClr val="000000"/>
                </a:solidFill>
              </a:rPr>
              <a:t>TI Information – Selective Disclosure</a:t>
            </a:r>
            <a:endParaRPr lang="en-US" dirty="0">
              <a:solidFill>
                <a:srgbClr val="000000"/>
              </a:solidFill>
            </a:endParaRPr>
          </a:p>
        </p:txBody>
      </p:sp>
    </p:spTree>
    <p:extLst>
      <p:ext uri="{BB962C8B-B14F-4D97-AF65-F5344CB8AC3E}">
        <p14:creationId xmlns:p14="http://schemas.microsoft.com/office/powerpoint/2010/main" val="30659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methods for testing effective </a:t>
            </a:r>
            <a:r>
              <a:rPr lang="el-GR" sz="2400" dirty="0"/>
              <a:t>θ</a:t>
            </a:r>
            <a:r>
              <a:rPr lang="en-US" sz="2400" baseline="-25000" dirty="0" smtClean="0"/>
              <a:t>JA</a:t>
            </a:r>
            <a:r>
              <a:rPr lang="en-US" sz="2400" dirty="0" smtClean="0"/>
              <a:t> of a PCB</a:t>
            </a:r>
            <a:endParaRPr lang="en-US" dirty="0"/>
          </a:p>
        </p:txBody>
      </p:sp>
      <p:sp>
        <p:nvSpPr>
          <p:cNvPr id="3" name="Content Placeholder 2"/>
          <p:cNvSpPr>
            <a:spLocks noGrp="1"/>
          </p:cNvSpPr>
          <p:nvPr>
            <p:ph idx="1"/>
          </p:nvPr>
        </p:nvSpPr>
        <p:spPr>
          <a:xfrm>
            <a:off x="126853" y="786366"/>
            <a:ext cx="8879723" cy="3709449"/>
          </a:xfrm>
        </p:spPr>
        <p:txBody>
          <a:bodyPr/>
          <a:lstStyle/>
          <a:p>
            <a:pPr marL="342900" marR="0" lvl="0" indent="-342900">
              <a:spcBef>
                <a:spcPts val="0"/>
              </a:spcBef>
              <a:spcAft>
                <a:spcPts val="0"/>
              </a:spcAft>
              <a:buFont typeface="+mj-lt"/>
              <a:buAutoNum type="arabicPeriod"/>
            </a:pPr>
            <a:r>
              <a:rPr lang="en-US" sz="1600" dirty="0">
                <a:solidFill>
                  <a:srgbClr val="1F497D"/>
                </a:solidFill>
                <a:latin typeface="Calibri"/>
                <a:ea typeface="SimSun"/>
              </a:rPr>
              <a:t>For applications which can force  ambient temp &gt;</a:t>
            </a:r>
            <a:r>
              <a:rPr lang="en-US" sz="1600" dirty="0" smtClean="0">
                <a:solidFill>
                  <a:srgbClr val="1F497D"/>
                </a:solidFill>
                <a:latin typeface="Calibri"/>
                <a:ea typeface="SimSun"/>
              </a:rPr>
              <a:t>165C</a:t>
            </a:r>
            <a:endParaRPr lang="en-US" sz="1600" dirty="0">
              <a:latin typeface="Calibri"/>
              <a:ea typeface="SimSun"/>
            </a:endParaRPr>
          </a:p>
          <a:p>
            <a:pPr marL="742950" marR="0" lvl="1" indent="-285750">
              <a:spcBef>
                <a:spcPts val="0"/>
              </a:spcBef>
              <a:spcAft>
                <a:spcPts val="0"/>
              </a:spcAft>
              <a:buFont typeface="+mj-lt"/>
              <a:buAutoNum type="alphaLcPeriod"/>
            </a:pPr>
            <a:r>
              <a:rPr lang="en-US" sz="1400" dirty="0">
                <a:solidFill>
                  <a:srgbClr val="1F497D"/>
                </a:solidFill>
                <a:latin typeface="Calibri"/>
                <a:ea typeface="SimSun"/>
              </a:rPr>
              <a:t>Set a very light load on the output (ideally less 1mA or less)</a:t>
            </a:r>
            <a:endParaRPr lang="en-US" sz="1400" dirty="0">
              <a:latin typeface="Calibri"/>
              <a:ea typeface="SimSun"/>
            </a:endParaRPr>
          </a:p>
          <a:p>
            <a:pPr marL="742950" marR="0" lvl="1" indent="-285750">
              <a:spcBef>
                <a:spcPts val="0"/>
              </a:spcBef>
              <a:spcAft>
                <a:spcPts val="0"/>
              </a:spcAft>
              <a:buFont typeface="+mj-lt"/>
              <a:buAutoNum type="alphaLcPeriod"/>
            </a:pPr>
            <a:r>
              <a:rPr lang="en-US" sz="1400" dirty="0">
                <a:solidFill>
                  <a:srgbClr val="1F497D"/>
                </a:solidFill>
                <a:latin typeface="Calibri"/>
                <a:ea typeface="SimSun"/>
              </a:rPr>
              <a:t>Increase the ambient temp until the device enters thermal shutdown (~</a:t>
            </a:r>
            <a:r>
              <a:rPr lang="en-US" sz="1400" dirty="0" smtClean="0">
                <a:solidFill>
                  <a:srgbClr val="1F497D"/>
                </a:solidFill>
                <a:latin typeface="Calibri"/>
                <a:ea typeface="SimSun"/>
              </a:rPr>
              <a:t>165C</a:t>
            </a:r>
            <a:r>
              <a:rPr lang="en-US" sz="1400" dirty="0">
                <a:solidFill>
                  <a:srgbClr val="1F497D"/>
                </a:solidFill>
                <a:latin typeface="Calibri"/>
                <a:ea typeface="SimSun"/>
              </a:rPr>
              <a:t>). Note this temp as </a:t>
            </a:r>
            <a:r>
              <a:rPr lang="en-US" sz="1400" dirty="0" err="1">
                <a:solidFill>
                  <a:srgbClr val="1F497D"/>
                </a:solidFill>
                <a:latin typeface="Calibri"/>
                <a:ea typeface="SimSun"/>
              </a:rPr>
              <a:t>Tsd</a:t>
            </a:r>
            <a:endParaRPr lang="en-US" sz="1400" dirty="0">
              <a:latin typeface="Calibri"/>
              <a:ea typeface="SimSun"/>
            </a:endParaRPr>
          </a:p>
          <a:p>
            <a:pPr marL="742950" marR="0" lvl="1" indent="-285750">
              <a:spcBef>
                <a:spcPts val="0"/>
              </a:spcBef>
              <a:spcAft>
                <a:spcPts val="0"/>
              </a:spcAft>
              <a:buFont typeface="+mj-lt"/>
              <a:buAutoNum type="alphaLcPeriod"/>
            </a:pPr>
            <a:r>
              <a:rPr lang="en-US" sz="1400" dirty="0">
                <a:solidFill>
                  <a:srgbClr val="1F497D"/>
                </a:solidFill>
                <a:latin typeface="Calibri"/>
                <a:ea typeface="SimSun"/>
              </a:rPr>
              <a:t>Decrease the ambient temperature at least until the devices turns back on </a:t>
            </a:r>
            <a:r>
              <a:rPr lang="en-US" sz="1400" dirty="0" smtClean="0">
                <a:solidFill>
                  <a:srgbClr val="1F497D"/>
                </a:solidFill>
                <a:latin typeface="Calibri"/>
                <a:ea typeface="SimSun"/>
              </a:rPr>
              <a:t>(</a:t>
            </a:r>
            <a:r>
              <a:rPr lang="en-US" sz="1400" dirty="0">
                <a:solidFill>
                  <a:srgbClr val="1F497D"/>
                </a:solidFill>
                <a:latin typeface="Calibri"/>
                <a:ea typeface="SimSun"/>
              </a:rPr>
              <a:t>we usually use ~85C but in general lower is better</a:t>
            </a:r>
            <a:r>
              <a:rPr lang="en-US" sz="1400" dirty="0" smtClean="0">
                <a:solidFill>
                  <a:srgbClr val="1F497D"/>
                </a:solidFill>
                <a:latin typeface="Calibri"/>
                <a:ea typeface="SimSun"/>
              </a:rPr>
              <a:t>). </a:t>
            </a:r>
            <a:r>
              <a:rPr lang="en-US" sz="1400" dirty="0">
                <a:solidFill>
                  <a:srgbClr val="1F497D"/>
                </a:solidFill>
                <a:latin typeface="Calibri"/>
                <a:ea typeface="SimSun"/>
              </a:rPr>
              <a:t>Note this temp as Ta.</a:t>
            </a:r>
            <a:endParaRPr lang="en-US" sz="1400" dirty="0">
              <a:latin typeface="Calibri"/>
              <a:ea typeface="SimSun"/>
            </a:endParaRPr>
          </a:p>
          <a:p>
            <a:pPr marL="742950" marR="0" lvl="1" indent="-285750">
              <a:spcBef>
                <a:spcPts val="0"/>
              </a:spcBef>
              <a:spcAft>
                <a:spcPts val="0"/>
              </a:spcAft>
              <a:buFont typeface="+mj-lt"/>
              <a:buAutoNum type="alphaLcPeriod"/>
            </a:pPr>
            <a:r>
              <a:rPr lang="en-US" sz="1400" dirty="0">
                <a:solidFill>
                  <a:srgbClr val="1F497D"/>
                </a:solidFill>
                <a:latin typeface="Calibri"/>
                <a:ea typeface="SimSun"/>
              </a:rPr>
              <a:t>Increase the power dissipation until the LDO turns off. Note this temp as </a:t>
            </a:r>
            <a:r>
              <a:rPr lang="en-US" sz="1400" dirty="0" err="1">
                <a:solidFill>
                  <a:srgbClr val="1F497D"/>
                </a:solidFill>
                <a:latin typeface="Calibri"/>
                <a:ea typeface="SimSun"/>
              </a:rPr>
              <a:t>Pd</a:t>
            </a:r>
            <a:endParaRPr lang="en-US" sz="1400" dirty="0">
              <a:latin typeface="Calibri"/>
              <a:ea typeface="SimSun"/>
            </a:endParaRPr>
          </a:p>
          <a:p>
            <a:pPr marL="742950" marR="0" lvl="1" indent="-285750">
              <a:spcBef>
                <a:spcPts val="0"/>
              </a:spcBef>
              <a:spcAft>
                <a:spcPts val="0"/>
              </a:spcAft>
              <a:buFont typeface="+mj-lt"/>
              <a:buAutoNum type="alphaLcPeriod"/>
            </a:pPr>
            <a:r>
              <a:rPr lang="en-US" sz="1400" dirty="0">
                <a:solidFill>
                  <a:srgbClr val="1F497D"/>
                </a:solidFill>
                <a:latin typeface="Calibri"/>
                <a:ea typeface="SimSun"/>
              </a:rPr>
              <a:t>You can now calculate </a:t>
            </a:r>
            <a:r>
              <a:rPr lang="el-GR" sz="1400" dirty="0">
                <a:solidFill>
                  <a:srgbClr val="1F497D"/>
                </a:solidFill>
                <a:latin typeface="Calibri"/>
                <a:ea typeface="SimSun"/>
              </a:rPr>
              <a:t>θ</a:t>
            </a:r>
            <a:r>
              <a:rPr lang="en-US" sz="1400" baseline="-25000" dirty="0">
                <a:solidFill>
                  <a:srgbClr val="1F497D"/>
                </a:solidFill>
                <a:latin typeface="Calibri"/>
                <a:ea typeface="SimSun"/>
              </a:rPr>
              <a:t>JA</a:t>
            </a:r>
            <a:r>
              <a:rPr lang="en-US" sz="1400" dirty="0">
                <a:solidFill>
                  <a:srgbClr val="1F497D"/>
                </a:solidFill>
                <a:latin typeface="Calibri"/>
                <a:ea typeface="SimSun"/>
              </a:rPr>
              <a:t> </a:t>
            </a:r>
            <a:r>
              <a:rPr lang="en-US" sz="1400" dirty="0" smtClean="0">
                <a:solidFill>
                  <a:srgbClr val="1F497D"/>
                </a:solidFill>
                <a:latin typeface="Calibri"/>
                <a:ea typeface="SimSun"/>
              </a:rPr>
              <a:t>=(</a:t>
            </a:r>
            <a:r>
              <a:rPr lang="en-US" sz="1400" dirty="0" err="1">
                <a:solidFill>
                  <a:srgbClr val="1F497D"/>
                </a:solidFill>
                <a:latin typeface="Calibri"/>
                <a:ea typeface="SimSun"/>
              </a:rPr>
              <a:t>Tsd</a:t>
            </a:r>
            <a:r>
              <a:rPr lang="en-US" sz="1400" dirty="0">
                <a:solidFill>
                  <a:srgbClr val="1F497D"/>
                </a:solidFill>
                <a:latin typeface="Calibri"/>
                <a:ea typeface="SimSun"/>
              </a:rPr>
              <a:t>-Ta)/</a:t>
            </a:r>
            <a:r>
              <a:rPr lang="en-US" sz="1400" dirty="0" err="1">
                <a:solidFill>
                  <a:srgbClr val="1F497D"/>
                </a:solidFill>
                <a:latin typeface="Calibri"/>
                <a:ea typeface="SimSun"/>
              </a:rPr>
              <a:t>Pd</a:t>
            </a:r>
            <a:endParaRPr lang="en-US" sz="1400" dirty="0">
              <a:latin typeface="Calibri"/>
              <a:ea typeface="SimSun"/>
            </a:endParaRPr>
          </a:p>
          <a:p>
            <a:pPr marL="342900" marR="0" lvl="0" indent="-342900">
              <a:spcBef>
                <a:spcPts val="0"/>
              </a:spcBef>
              <a:spcAft>
                <a:spcPts val="0"/>
              </a:spcAft>
              <a:buFont typeface="+mj-lt"/>
              <a:buAutoNum type="arabicPeriod"/>
            </a:pPr>
            <a:r>
              <a:rPr lang="en-US" sz="1600" dirty="0">
                <a:solidFill>
                  <a:srgbClr val="1F497D"/>
                </a:solidFill>
                <a:latin typeface="Calibri"/>
                <a:ea typeface="SimSun"/>
              </a:rPr>
              <a:t>For applications with limited ability to change ambient temp</a:t>
            </a:r>
            <a:endParaRPr lang="en-US" sz="1600" dirty="0">
              <a:latin typeface="Calibri"/>
              <a:ea typeface="SimSun"/>
            </a:endParaRPr>
          </a:p>
          <a:p>
            <a:pPr marL="742950" marR="0" lvl="1" indent="-285750">
              <a:spcBef>
                <a:spcPts val="0"/>
              </a:spcBef>
              <a:spcAft>
                <a:spcPts val="0"/>
              </a:spcAft>
              <a:buFont typeface="+mj-lt"/>
              <a:buAutoNum type="alphaLcPeriod"/>
            </a:pPr>
            <a:r>
              <a:rPr lang="en-US" sz="1400" dirty="0">
                <a:solidFill>
                  <a:srgbClr val="1F497D"/>
                </a:solidFill>
                <a:latin typeface="Calibri"/>
                <a:ea typeface="SimSun"/>
              </a:rPr>
              <a:t>Assume the </a:t>
            </a:r>
            <a:r>
              <a:rPr lang="en-US" sz="1400" dirty="0" err="1" smtClean="0">
                <a:solidFill>
                  <a:srgbClr val="1F497D"/>
                </a:solidFill>
                <a:latin typeface="Calibri"/>
                <a:ea typeface="SimSun"/>
              </a:rPr>
              <a:t>Tsd</a:t>
            </a:r>
            <a:r>
              <a:rPr lang="en-US" sz="1400" dirty="0">
                <a:solidFill>
                  <a:srgbClr val="1F497D"/>
                </a:solidFill>
                <a:latin typeface="Calibri"/>
                <a:ea typeface="SimSun"/>
              </a:rPr>
              <a:t> </a:t>
            </a:r>
            <a:r>
              <a:rPr lang="en-US" sz="1400" dirty="0" smtClean="0">
                <a:solidFill>
                  <a:srgbClr val="1F497D"/>
                </a:solidFill>
                <a:latin typeface="Calibri"/>
                <a:ea typeface="SimSun"/>
              </a:rPr>
              <a:t>is equal to value listed in the EC table of the datasheet. </a:t>
            </a:r>
          </a:p>
          <a:p>
            <a:pPr marL="975642" lvl="2" indent="-285750">
              <a:spcBef>
                <a:spcPts val="0"/>
              </a:spcBef>
              <a:spcAft>
                <a:spcPts val="0"/>
              </a:spcAft>
              <a:buFont typeface="+mj-lt"/>
              <a:buAutoNum type="alphaLcPeriod"/>
            </a:pPr>
            <a:r>
              <a:rPr lang="en-US" sz="1300" dirty="0" smtClean="0">
                <a:solidFill>
                  <a:srgbClr val="1F497D"/>
                </a:solidFill>
                <a:latin typeface="Calibri"/>
                <a:ea typeface="SimSun"/>
              </a:rPr>
              <a:t>Sims indicate it </a:t>
            </a:r>
            <a:r>
              <a:rPr lang="en-US" sz="1300" dirty="0">
                <a:solidFill>
                  <a:srgbClr val="1F497D"/>
                </a:solidFill>
                <a:latin typeface="Calibri"/>
                <a:ea typeface="SimSun"/>
              </a:rPr>
              <a:t>can vary +-5C, but we’ve not seen that much variation with actual units on the </a:t>
            </a:r>
            <a:r>
              <a:rPr lang="en-US" sz="1300" dirty="0" smtClean="0">
                <a:solidFill>
                  <a:srgbClr val="1F497D"/>
                </a:solidFill>
                <a:latin typeface="Calibri"/>
                <a:ea typeface="SimSun"/>
              </a:rPr>
              <a:t>bench</a:t>
            </a:r>
            <a:endParaRPr lang="en-US" sz="1300" dirty="0">
              <a:latin typeface="Calibri"/>
              <a:ea typeface="SimSun"/>
            </a:endParaRPr>
          </a:p>
          <a:p>
            <a:pPr marL="742950" marR="0" lvl="1" indent="-285750">
              <a:spcBef>
                <a:spcPts val="0"/>
              </a:spcBef>
              <a:spcAft>
                <a:spcPts val="0"/>
              </a:spcAft>
              <a:buFont typeface="+mj-lt"/>
              <a:buAutoNum type="alphaLcPeriod"/>
            </a:pPr>
            <a:r>
              <a:rPr lang="en-US" sz="1400" dirty="0">
                <a:solidFill>
                  <a:srgbClr val="1F497D"/>
                </a:solidFill>
                <a:latin typeface="Calibri"/>
                <a:ea typeface="SimSun"/>
              </a:rPr>
              <a:t>Set the ambient temperature so that the device is on (we usually use </a:t>
            </a:r>
            <a:r>
              <a:rPr lang="en-US" sz="1400" dirty="0" smtClean="0">
                <a:solidFill>
                  <a:srgbClr val="1F497D"/>
                </a:solidFill>
                <a:latin typeface="Calibri"/>
                <a:ea typeface="SimSun"/>
              </a:rPr>
              <a:t>~85C but in general lower is better). </a:t>
            </a:r>
            <a:r>
              <a:rPr lang="en-US" sz="1400" dirty="0">
                <a:solidFill>
                  <a:srgbClr val="1F497D"/>
                </a:solidFill>
                <a:latin typeface="Calibri"/>
                <a:ea typeface="SimSun"/>
              </a:rPr>
              <a:t>Note this temp as Ta.</a:t>
            </a:r>
            <a:endParaRPr lang="en-US" sz="1400" dirty="0">
              <a:latin typeface="Calibri"/>
              <a:ea typeface="SimSun"/>
            </a:endParaRPr>
          </a:p>
          <a:p>
            <a:pPr marL="742950" marR="0" lvl="1" indent="-285750">
              <a:spcBef>
                <a:spcPts val="0"/>
              </a:spcBef>
              <a:spcAft>
                <a:spcPts val="0"/>
              </a:spcAft>
              <a:buFont typeface="+mj-lt"/>
              <a:buAutoNum type="alphaLcPeriod"/>
            </a:pPr>
            <a:r>
              <a:rPr lang="en-US" sz="1400" dirty="0">
                <a:solidFill>
                  <a:srgbClr val="1F497D"/>
                </a:solidFill>
                <a:latin typeface="Calibri"/>
                <a:ea typeface="SimSun"/>
              </a:rPr>
              <a:t>Increase the power dissipation until the LDO turns off. Note this temp as </a:t>
            </a:r>
            <a:r>
              <a:rPr lang="en-US" sz="1400" dirty="0" err="1">
                <a:solidFill>
                  <a:srgbClr val="1F497D"/>
                </a:solidFill>
                <a:latin typeface="Calibri"/>
                <a:ea typeface="SimSun"/>
              </a:rPr>
              <a:t>Pd</a:t>
            </a:r>
            <a:endParaRPr lang="en-US" sz="1400" dirty="0">
              <a:latin typeface="Calibri"/>
              <a:ea typeface="SimSun"/>
            </a:endParaRPr>
          </a:p>
          <a:p>
            <a:pPr marL="742950" marR="0" lvl="1" indent="-285750">
              <a:spcBef>
                <a:spcPts val="0"/>
              </a:spcBef>
              <a:spcAft>
                <a:spcPts val="0"/>
              </a:spcAft>
              <a:buFont typeface="+mj-lt"/>
              <a:buAutoNum type="alphaLcPeriod"/>
            </a:pPr>
            <a:r>
              <a:rPr lang="en-US" sz="1400" dirty="0">
                <a:solidFill>
                  <a:srgbClr val="1F497D"/>
                </a:solidFill>
                <a:latin typeface="Calibri"/>
                <a:ea typeface="SimSun"/>
              </a:rPr>
              <a:t>You can now calculate </a:t>
            </a:r>
            <a:r>
              <a:rPr lang="el-GR" sz="1400" dirty="0">
                <a:solidFill>
                  <a:srgbClr val="1F497D"/>
                </a:solidFill>
                <a:latin typeface="Calibri"/>
                <a:ea typeface="SimSun"/>
              </a:rPr>
              <a:t>θ</a:t>
            </a:r>
            <a:r>
              <a:rPr lang="en-US" sz="1400" baseline="-25000" dirty="0">
                <a:solidFill>
                  <a:srgbClr val="1F497D"/>
                </a:solidFill>
                <a:latin typeface="Calibri"/>
                <a:ea typeface="SimSun"/>
              </a:rPr>
              <a:t>JA</a:t>
            </a:r>
            <a:r>
              <a:rPr lang="en-US" sz="1400" dirty="0">
                <a:solidFill>
                  <a:srgbClr val="1F497D"/>
                </a:solidFill>
                <a:latin typeface="Calibri"/>
                <a:ea typeface="SimSun"/>
              </a:rPr>
              <a:t> =(</a:t>
            </a:r>
            <a:r>
              <a:rPr lang="en-US" sz="1400" dirty="0" err="1">
                <a:solidFill>
                  <a:srgbClr val="1F497D"/>
                </a:solidFill>
                <a:latin typeface="Calibri"/>
                <a:ea typeface="SimSun"/>
              </a:rPr>
              <a:t>Tsd</a:t>
            </a:r>
            <a:r>
              <a:rPr lang="en-US" sz="1400" dirty="0">
                <a:solidFill>
                  <a:srgbClr val="1F497D"/>
                </a:solidFill>
                <a:latin typeface="Calibri"/>
                <a:ea typeface="SimSun"/>
              </a:rPr>
              <a:t>-Ta)/</a:t>
            </a:r>
            <a:r>
              <a:rPr lang="en-US" sz="1400" dirty="0" err="1">
                <a:solidFill>
                  <a:srgbClr val="1F497D"/>
                </a:solidFill>
                <a:latin typeface="Calibri"/>
                <a:ea typeface="SimSun"/>
              </a:rPr>
              <a:t>Pd</a:t>
            </a:r>
            <a:endParaRPr lang="en-US" sz="1400" dirty="0">
              <a:latin typeface="Calibri"/>
              <a:ea typeface="SimSun"/>
            </a:endParaRPr>
          </a:p>
          <a:p>
            <a:pPr marL="0" marR="0">
              <a:spcBef>
                <a:spcPts val="0"/>
              </a:spcBef>
              <a:spcAft>
                <a:spcPts val="0"/>
              </a:spcAft>
            </a:pPr>
            <a:endParaRPr lang="en-US" sz="1600" dirty="0">
              <a:latin typeface="Calibri"/>
              <a:ea typeface="SimSun"/>
            </a:endParaRPr>
          </a:p>
          <a:p>
            <a:endParaRPr lang="en-US" sz="1600" dirty="0"/>
          </a:p>
        </p:txBody>
      </p:sp>
      <p:sp>
        <p:nvSpPr>
          <p:cNvPr id="4" name="Slide Number Placeholder 3"/>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8</a:t>
            </a:fld>
            <a:endParaRPr lang="en-US">
              <a:solidFill>
                <a:srgbClr val="000000"/>
              </a:solidFill>
            </a:endParaRPr>
          </a:p>
        </p:txBody>
      </p:sp>
      <p:sp>
        <p:nvSpPr>
          <p:cNvPr id="5" name="Footer Placeholder 4"/>
          <p:cNvSpPr>
            <a:spLocks noGrp="1"/>
          </p:cNvSpPr>
          <p:nvPr>
            <p:ph type="ftr" sz="quarter" idx="3"/>
          </p:nvPr>
        </p:nvSpPr>
        <p:spPr/>
        <p:txBody>
          <a:bodyPr/>
          <a:lstStyle/>
          <a:p>
            <a:pPr defTabSz="761550">
              <a:spcBef>
                <a:spcPct val="50000"/>
              </a:spcBef>
              <a:defRPr/>
            </a:pPr>
            <a:r>
              <a:rPr lang="en-US" smtClean="0">
                <a:solidFill>
                  <a:srgbClr val="000000"/>
                </a:solidFill>
              </a:rPr>
              <a:t>TI Information – Selective Disclosure</a:t>
            </a:r>
            <a:endParaRPr lang="en-US" dirty="0">
              <a:solidFill>
                <a:srgbClr val="000000"/>
              </a:solidFill>
            </a:endParaRPr>
          </a:p>
        </p:txBody>
      </p:sp>
    </p:spTree>
    <p:extLst>
      <p:ext uri="{BB962C8B-B14F-4D97-AF65-F5344CB8AC3E}">
        <p14:creationId xmlns:p14="http://schemas.microsoft.com/office/powerpoint/2010/main" val="1469778086"/>
      </p:ext>
    </p:extLst>
  </p:cSld>
  <p:clrMapOvr>
    <a:masterClrMapping/>
  </p:clrMapOvr>
</p:sld>
</file>

<file path=ppt/theme/theme1.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9F876E1E1ECC44B7AEB038587DA72F" ma:contentTypeVersion="0" ma:contentTypeDescription="Create a new document." ma:contentTypeScope="" ma:versionID="4d50402b6b88d0b3425e8d162410e53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8629CD-6EA4-47AF-B974-229D9AE992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1D30B8F-6463-40D8-9E58-620E46AC8BF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178DB964-7B6C-4FC5-9A21-DE7084205C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51093</TotalTime>
  <Words>1265</Words>
  <Application>Microsoft Office PowerPoint</Application>
  <PresentationFormat>On-screen Show (16:9)</PresentationFormat>
  <Paragraphs>144</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FinalPowerpoint</vt:lpstr>
      <vt:lpstr>LDO Thermal Performance</vt:lpstr>
      <vt:lpstr>Topics</vt:lpstr>
      <vt:lpstr>JEDEC Thermals</vt:lpstr>
      <vt:lpstr>θJA: Understanding Usage and Limitations</vt:lpstr>
      <vt:lpstr>JEDEC High-K Board</vt:lpstr>
      <vt:lpstr>Guidelines For Maximum Thermal Relief</vt:lpstr>
      <vt:lpstr>Other Thermal Considerations </vt:lpstr>
      <vt:lpstr>2 methods for testing effective θJA of a PCB</vt:lpstr>
    </vt:vector>
  </TitlesOfParts>
  <Company>Texas Instruments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d-junkin@ti.com</dc:creator>
  <cp:lastModifiedBy>Van Renterghem, Kyle</cp:lastModifiedBy>
  <cp:revision>210</cp:revision>
  <dcterms:created xsi:type="dcterms:W3CDTF">2007-12-19T20:51:45Z</dcterms:created>
  <dcterms:modified xsi:type="dcterms:W3CDTF">2020-09-16T00:28:42Z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0x010100A89F876E1E1ECC44B7AEB038587DA72F</vt:lpwstr>
  </property>
</Properties>
</file>