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2"/>
  </p:notesMasterIdLst>
  <p:handoutMasterIdLst>
    <p:handoutMasterId r:id="rId13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8" autoAdjust="0"/>
  </p:normalViewPr>
  <p:slideViewPr>
    <p:cSldViewPr snapToGrid="0">
      <p:cViewPr varScale="1">
        <p:scale>
          <a:sx n="151" d="100"/>
          <a:sy n="151" d="100"/>
        </p:scale>
        <p:origin x="456" y="138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A23CF-AA30-4A18-B744-605C3E9DBF07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247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6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9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34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98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77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70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C70261-DCF8-4A97-9502-E8EEF2364CDE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7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Layout Review (935)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DFCB-1BF7-4BB8-B861-3FAD9C0F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7) DAP Landing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27A4E-EA81-4E46-90FC-2C6F5B826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recommended land pattern for the UB935 in the device datasheets, with recommended ground </a:t>
            </a:r>
            <a:r>
              <a:rPr lang="en-US" dirty="0" err="1"/>
              <a:t>vias</a:t>
            </a:r>
            <a:r>
              <a:rPr lang="en-US" dirty="0"/>
              <a:t> through the board for thermal relief, ground connections, and recommended clearances around the DAP</a:t>
            </a:r>
          </a:p>
          <a:p>
            <a:r>
              <a:rPr lang="en-US" dirty="0"/>
              <a:t>Recommend to use or reference this land pattern for customer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C95E7-1142-46E4-8E22-7896EB5118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6AC1D-0EB2-4E97-84CF-84A162E816E9}"/>
              </a:ext>
            </a:extLst>
          </p:cNvPr>
          <p:cNvSpPr txBox="1"/>
          <p:nvPr/>
        </p:nvSpPr>
        <p:spPr>
          <a:xfrm>
            <a:off x="5016196" y="2073558"/>
            <a:ext cx="40579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Ground </a:t>
            </a:r>
            <a:r>
              <a:rPr lang="en-US" sz="1000" dirty="0" err="1">
                <a:solidFill>
                  <a:srgbClr val="FF0000"/>
                </a:solidFill>
              </a:rPr>
              <a:t>vias</a:t>
            </a:r>
            <a:r>
              <a:rPr lang="en-US" sz="1000" dirty="0">
                <a:solidFill>
                  <a:srgbClr val="FF0000"/>
                </a:solidFill>
              </a:rPr>
              <a:t> in customer land pattern are not evenly distributed, which could lead to thermal issues. We recommend to use a design based on our recommended land pattern.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Customers will need to verify that there are no thermal issues, when using their chosen landing pattern design on their own board.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Also keep in mind that the ground </a:t>
            </a:r>
            <a:r>
              <a:rPr lang="en-US" sz="1000" dirty="0" err="1">
                <a:solidFill>
                  <a:srgbClr val="FF0000"/>
                </a:solidFill>
              </a:rPr>
              <a:t>vias</a:t>
            </a:r>
            <a:r>
              <a:rPr lang="en-US" sz="1000" dirty="0">
                <a:solidFill>
                  <a:srgbClr val="FF0000"/>
                </a:solidFill>
              </a:rPr>
              <a:t> leading to the DAP make the only ground connection between the UB35 device and the PCB board’s ground plane, which means all switching current will travel along these ground </a:t>
            </a:r>
            <a:r>
              <a:rPr lang="en-US" sz="1000" dirty="0" err="1">
                <a:solidFill>
                  <a:srgbClr val="FF0000"/>
                </a:solidFill>
              </a:rPr>
              <a:t>vias</a:t>
            </a:r>
            <a:r>
              <a:rPr lang="en-US" sz="1000" dirty="0">
                <a:solidFill>
                  <a:srgbClr val="FF0000"/>
                </a:solidFill>
              </a:rPr>
              <a:t>. 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Any PCB trace routed near these ground </a:t>
            </a:r>
            <a:r>
              <a:rPr lang="en-US" sz="1000" dirty="0" err="1">
                <a:solidFill>
                  <a:srgbClr val="FF0000"/>
                </a:solidFill>
              </a:rPr>
              <a:t>vias</a:t>
            </a:r>
            <a:r>
              <a:rPr lang="en-US" sz="1000" dirty="0">
                <a:solidFill>
                  <a:srgbClr val="FF0000"/>
                </a:solidFill>
              </a:rPr>
              <a:t> may have noise coupled onto them. Make sure to keep high-speed signal traces and other sensitive traces away from the ground </a:t>
            </a:r>
            <a:r>
              <a:rPr lang="en-US" sz="1000" dirty="0" err="1">
                <a:solidFill>
                  <a:srgbClr val="FF0000"/>
                </a:solidFill>
              </a:rPr>
              <a:t>vias</a:t>
            </a:r>
            <a:r>
              <a:rPr lang="en-US" sz="1000" dirty="0">
                <a:solidFill>
                  <a:srgbClr val="FF0000"/>
                </a:solidFill>
              </a:rPr>
              <a:t> underneath the DAP.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09E1B-6EA5-435F-ACFC-798430B60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3" y="2073558"/>
            <a:ext cx="2308909" cy="2251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DC3EEC-F90A-4B3A-8216-F0FE3A529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87" r="16202"/>
          <a:stretch/>
        </p:blipFill>
        <p:spPr>
          <a:xfrm>
            <a:off x="2831979" y="2073558"/>
            <a:ext cx="213995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EBF6-E62B-495F-97F1-7F290DE2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Tightly-Controlled Impedance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8D400-1137-4CFA-B9B8-E643D4FB3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High-speed signal traces require tight impedance control</a:t>
            </a:r>
          </a:p>
          <a:p>
            <a:r>
              <a:rPr lang="en-US" dirty="0"/>
              <a:t>Make sure that the single-ended DOUT+/- traces on the 935 each have tightly controlled 50-Ohms (+/-10%) single-ended impedance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2BC73-3A26-4A10-B919-D2B50A096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22304-E644-4C21-BC33-EAE301F3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785684"/>
            <a:ext cx="4980282" cy="2778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C4E993-7C38-4B24-8F21-32C9669A8E16}"/>
              </a:ext>
            </a:extLst>
          </p:cNvPr>
          <p:cNvSpPr txBox="1"/>
          <p:nvPr/>
        </p:nvSpPr>
        <p:spPr>
          <a:xfrm>
            <a:off x="2921941" y="3391540"/>
            <a:ext cx="1128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DOUT+ (Pin 14)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E29AD5-A9C2-4119-92F9-BD2E23444346}"/>
              </a:ext>
            </a:extLst>
          </p:cNvPr>
          <p:cNvSpPr txBox="1"/>
          <p:nvPr/>
        </p:nvSpPr>
        <p:spPr>
          <a:xfrm>
            <a:off x="2921941" y="3637761"/>
            <a:ext cx="1128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DOUT- (Pin 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245DD-7795-4683-BABC-2DB78C031554}"/>
              </a:ext>
            </a:extLst>
          </p:cNvPr>
          <p:cNvSpPr txBox="1"/>
          <p:nvPr/>
        </p:nvSpPr>
        <p:spPr>
          <a:xfrm>
            <a:off x="5614340" y="1835790"/>
            <a:ext cx="3196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Single-ended impedance depends on a number of factors in your PCB, such as trace width, stack height, dielectric, </a:t>
            </a:r>
            <a:r>
              <a:rPr lang="en-US" sz="1000" dirty="0" err="1">
                <a:solidFill>
                  <a:srgbClr val="FF0000"/>
                </a:solidFill>
              </a:rPr>
              <a:t>etc</a:t>
            </a:r>
            <a:r>
              <a:rPr lang="en-US" sz="1000" dirty="0">
                <a:solidFill>
                  <a:srgbClr val="FF0000"/>
                </a:solidFill>
              </a:rPr>
              <a:t>…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The width of the DOUT+ trace seems inconsistent.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Can customer verify that the single-ended impedance of the DOUT+ trace and the DOUT- trace is strictly within 50-Ohms (+/-10%)?</a:t>
            </a:r>
          </a:p>
        </p:txBody>
      </p:sp>
    </p:spTree>
    <p:extLst>
      <p:ext uri="{BB962C8B-B14F-4D97-AF65-F5344CB8AC3E}">
        <p14:creationId xmlns:p14="http://schemas.microsoft.com/office/powerpoint/2010/main" val="141150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0D0F-1913-4686-8BC3-A5D554A9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Reference GND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E6703-4836-451F-A0C3-5E6712385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High-speed signal traces (CSI-2 traces and DOUT+/- traces) need a continuous ground plane running underneath them in an adjacent layer.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0DD17-E0E8-47EF-8D05-24BF090498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1C327-DC84-4C42-A0A0-C218CD466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447947"/>
            <a:ext cx="4256358" cy="31162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8876CB-6C4F-454B-B8C4-C9BAC9057355}"/>
              </a:ext>
            </a:extLst>
          </p:cNvPr>
          <p:cNvSpPr txBox="1"/>
          <p:nvPr/>
        </p:nvSpPr>
        <p:spPr>
          <a:xfrm>
            <a:off x="3328341" y="3239140"/>
            <a:ext cx="1128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DOUT+ (Pin 14)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1F26A-D516-4CB7-AFBA-52A3235955D1}"/>
              </a:ext>
            </a:extLst>
          </p:cNvPr>
          <p:cNvSpPr txBox="1"/>
          <p:nvPr/>
        </p:nvSpPr>
        <p:spPr>
          <a:xfrm>
            <a:off x="3328341" y="3485361"/>
            <a:ext cx="1128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DOUT- (Pin 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C054F-6B39-4C70-BEBF-5E44ABBF7891}"/>
              </a:ext>
            </a:extLst>
          </p:cNvPr>
          <p:cNvSpPr txBox="1"/>
          <p:nvPr/>
        </p:nvSpPr>
        <p:spPr>
          <a:xfrm>
            <a:off x="4801540" y="1447947"/>
            <a:ext cx="3196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It seems the high-speed DOUT+/- traces are not always routed over the ground plane in the next layer.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You need to make sure that the DOUT+/- traces are routed over a continuous, unbroken ground in the next layer in the PCB.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5BC794-E5EE-4C85-A14C-D79567BF2766}"/>
              </a:ext>
            </a:extLst>
          </p:cNvPr>
          <p:cNvCxnSpPr>
            <a:cxnSpLocks/>
          </p:cNvCxnSpPr>
          <p:nvPr/>
        </p:nvCxnSpPr>
        <p:spPr>
          <a:xfrm>
            <a:off x="2540929" y="3395625"/>
            <a:ext cx="171450" cy="179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D57F45-3102-43C8-8C4C-080A9D7D6998}"/>
              </a:ext>
            </a:extLst>
          </p:cNvPr>
          <p:cNvCxnSpPr>
            <a:cxnSpLocks/>
          </p:cNvCxnSpPr>
          <p:nvPr/>
        </p:nvCxnSpPr>
        <p:spPr>
          <a:xfrm flipH="1">
            <a:off x="2781301" y="2925275"/>
            <a:ext cx="63499" cy="230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43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E42C-EDED-4988-A109-2959955D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Anti-Pads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D5660-5B00-4487-8355-56F0A5B58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the ground plane underneath only the landing pads of components along the DOUT+/- traces, such as the AC coupling capacitors and the PoC component touching the DOUT+ trace</a:t>
            </a:r>
          </a:p>
          <a:p>
            <a:r>
              <a:rPr lang="en-US" dirty="0"/>
              <a:t>This minimizes the impedance mismatch caused by the width of the landing pads and also minimizes parasitic capacitance affecting the high-speed signal</a:t>
            </a:r>
          </a:p>
          <a:p>
            <a:r>
              <a:rPr lang="en-US" dirty="0"/>
              <a:t>Make sure to maintain the ground reference plane underneath the rest of the high-speed signal trace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CC6B1-5C63-4AB1-8EED-D8C57BD67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B793A-4F95-4973-A5C4-C656FCAD7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962052"/>
            <a:ext cx="2133600" cy="1562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B62926-0685-4DA9-89E0-B64FF6AC8706}"/>
              </a:ext>
            </a:extLst>
          </p:cNvPr>
          <p:cNvSpPr txBox="1"/>
          <p:nvPr/>
        </p:nvSpPr>
        <p:spPr>
          <a:xfrm>
            <a:off x="1763694" y="3816990"/>
            <a:ext cx="11287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FF0000"/>
                </a:solidFill>
              </a:rPr>
              <a:t>DOUT+ (Pin 14)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44B2C-6458-4855-9BF2-93AB5E141161}"/>
              </a:ext>
            </a:extLst>
          </p:cNvPr>
          <p:cNvSpPr txBox="1"/>
          <p:nvPr/>
        </p:nvSpPr>
        <p:spPr>
          <a:xfrm>
            <a:off x="1750994" y="3953857"/>
            <a:ext cx="11287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FF0000"/>
                </a:solidFill>
              </a:rPr>
              <a:t>DOUT- (Pin 13)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79F7E1-2A6B-4E4F-8F80-857D414F328B}"/>
              </a:ext>
            </a:extLst>
          </p:cNvPr>
          <p:cNvSpPr/>
          <p:nvPr/>
        </p:nvSpPr>
        <p:spPr>
          <a:xfrm>
            <a:off x="1441450" y="4001656"/>
            <a:ext cx="196850" cy="136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D10930-EC0E-48FA-BA6F-8DBE43CF4110}"/>
              </a:ext>
            </a:extLst>
          </p:cNvPr>
          <p:cNvSpPr/>
          <p:nvPr/>
        </p:nvSpPr>
        <p:spPr>
          <a:xfrm>
            <a:off x="1146175" y="4001656"/>
            <a:ext cx="196850" cy="136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944CDB-49ED-480A-BC09-F896722118B4}"/>
              </a:ext>
            </a:extLst>
          </p:cNvPr>
          <p:cNvSpPr/>
          <p:nvPr/>
        </p:nvSpPr>
        <p:spPr>
          <a:xfrm>
            <a:off x="1511300" y="3693404"/>
            <a:ext cx="127000" cy="184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7BB4A5-09DE-459B-BF68-88B22BADCC10}"/>
              </a:ext>
            </a:extLst>
          </p:cNvPr>
          <p:cNvSpPr/>
          <p:nvPr/>
        </p:nvSpPr>
        <p:spPr>
          <a:xfrm>
            <a:off x="1511300" y="3411024"/>
            <a:ext cx="127000" cy="184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5ECE51-C7D1-4BE2-8DFD-3D005AF781CB}"/>
              </a:ext>
            </a:extLst>
          </p:cNvPr>
          <p:cNvSpPr/>
          <p:nvPr/>
        </p:nvSpPr>
        <p:spPr>
          <a:xfrm>
            <a:off x="1496994" y="3171523"/>
            <a:ext cx="154006" cy="115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60CD4B-8786-403A-926D-54A468374200}"/>
              </a:ext>
            </a:extLst>
          </p:cNvPr>
          <p:cNvSpPr txBox="1"/>
          <p:nvPr/>
        </p:nvSpPr>
        <p:spPr>
          <a:xfrm>
            <a:off x="3084494" y="3592213"/>
            <a:ext cx="49038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Areas circled red are where the ground plane should be removed in the next layer.</a:t>
            </a:r>
          </a:p>
        </p:txBody>
      </p:sp>
    </p:spTree>
    <p:extLst>
      <p:ext uri="{BB962C8B-B14F-4D97-AF65-F5344CB8AC3E}">
        <p14:creationId xmlns:p14="http://schemas.microsoft.com/office/powerpoint/2010/main" val="12883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6796-2654-42FD-8B4F-09CD0D10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3a) Anti-Pad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C2F06-BB45-45D7-84E4-74FB80644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visual anti-pad example from the UB954 EVM User’s Guide, which applies to the UB935 layout as well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8859A-FA64-47DF-B8E4-D33B7F31FA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B9BA2-18F7-448C-8911-81D0710C9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0" y="1764281"/>
            <a:ext cx="1763717" cy="2456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DB6B58-C53B-4E99-8B0D-EEF766FED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65"/>
          <a:stretch/>
        </p:blipFill>
        <p:spPr>
          <a:xfrm>
            <a:off x="3116262" y="1764281"/>
            <a:ext cx="1763717" cy="2456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42F0D3-9EE2-4EA5-8311-4B5C480CE6BE}"/>
              </a:ext>
            </a:extLst>
          </p:cNvPr>
          <p:cNvSpPr/>
          <p:nvPr/>
        </p:nvSpPr>
        <p:spPr>
          <a:xfrm>
            <a:off x="1855788" y="2591868"/>
            <a:ext cx="206374" cy="2465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C95528-DED2-435F-B5BC-C5DF8F41EC05}"/>
              </a:ext>
            </a:extLst>
          </p:cNvPr>
          <p:cNvSpPr/>
          <p:nvPr/>
        </p:nvSpPr>
        <p:spPr>
          <a:xfrm>
            <a:off x="1855788" y="2243137"/>
            <a:ext cx="206374" cy="3084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DC1D48-9331-4C14-BA40-01FE6C8C0538}"/>
              </a:ext>
            </a:extLst>
          </p:cNvPr>
          <p:cNvSpPr/>
          <p:nvPr/>
        </p:nvSpPr>
        <p:spPr>
          <a:xfrm>
            <a:off x="1981199" y="2109253"/>
            <a:ext cx="128590" cy="888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8615E0-841A-463E-9E3E-496266C089E0}"/>
              </a:ext>
            </a:extLst>
          </p:cNvPr>
          <p:cNvSpPr/>
          <p:nvPr/>
        </p:nvSpPr>
        <p:spPr>
          <a:xfrm>
            <a:off x="3852871" y="2615675"/>
            <a:ext cx="206374" cy="2465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083E6A-3FB4-44EC-AB48-3781272C79BE}"/>
              </a:ext>
            </a:extLst>
          </p:cNvPr>
          <p:cNvSpPr/>
          <p:nvPr/>
        </p:nvSpPr>
        <p:spPr>
          <a:xfrm>
            <a:off x="3852871" y="2273294"/>
            <a:ext cx="206374" cy="29896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4C6D84-6A96-4718-A52D-40E95090C286}"/>
              </a:ext>
            </a:extLst>
          </p:cNvPr>
          <p:cNvSpPr/>
          <p:nvPr/>
        </p:nvSpPr>
        <p:spPr>
          <a:xfrm>
            <a:off x="3990984" y="2128297"/>
            <a:ext cx="128590" cy="888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DC3F6C-DC0D-4D9B-A3DC-3D38DAD99BD4}"/>
              </a:ext>
            </a:extLst>
          </p:cNvPr>
          <p:cNvSpPr txBox="1"/>
          <p:nvPr/>
        </p:nvSpPr>
        <p:spPr>
          <a:xfrm>
            <a:off x="1370013" y="4229926"/>
            <a:ext cx="984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Layer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8D462-796B-4D93-9BC8-F125B89888A2}"/>
              </a:ext>
            </a:extLst>
          </p:cNvPr>
          <p:cNvSpPr txBox="1"/>
          <p:nvPr/>
        </p:nvSpPr>
        <p:spPr>
          <a:xfrm>
            <a:off x="3494079" y="4219985"/>
            <a:ext cx="984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D72C8B-02BC-4639-AF92-357FBA69A111}"/>
              </a:ext>
            </a:extLst>
          </p:cNvPr>
          <p:cNvSpPr txBox="1"/>
          <p:nvPr/>
        </p:nvSpPr>
        <p:spPr>
          <a:xfrm>
            <a:off x="5176822" y="1632590"/>
            <a:ext cx="32766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The top layer is a signal layer that has the routing for the high-speed RIN+/- traces. 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The second layer is a ground layer.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The ground layer provides a continuous ground reference plane underneath the RIN+/- traces.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There are AC coupling capacitors, a CMC, and a Ferrite Bead from a PoC network touching the RIN+/- traces on the top layer.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The ground plane underneath the landing pads of all of the components along the RIN+/- traces is removed, in order to minimize parasitic capacitance and impedance mismatch. The ground reference plane is still running underneath the rest of the PCB traces.</a:t>
            </a:r>
          </a:p>
        </p:txBody>
      </p:sp>
    </p:spTree>
    <p:extLst>
      <p:ext uri="{BB962C8B-B14F-4D97-AF65-F5344CB8AC3E}">
        <p14:creationId xmlns:p14="http://schemas.microsoft.com/office/powerpoint/2010/main" val="402970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EA4B-D113-46B9-BE26-CC333996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Connector Landing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EB26D-6441-4007-9DAA-1B7C93DCF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 to use simulation to verify the effects of the connector landing pattern on the impedance</a:t>
            </a:r>
          </a:p>
          <a:p>
            <a:pPr marL="285750" indent="-285750"/>
            <a:r>
              <a:rPr lang="en-US" dirty="0"/>
              <a:t>Connector can introduce impedance mismatch.</a:t>
            </a:r>
          </a:p>
          <a:p>
            <a:pPr marL="285750" indent="-285750"/>
            <a:r>
              <a:rPr lang="en-US" dirty="0"/>
              <a:t>Follow the PCB footprint recommendations from the connector manufacturer to maintain a consistent 50-Ohm (+/- 10%) single-ended impedance through the connector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C14B-93A1-4006-ACB1-8DC2736E9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0E6F63-258B-4FF5-89AA-907CF68B6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017" y="2643131"/>
            <a:ext cx="2599983" cy="1903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0897CF-8E9B-4994-B1EE-BC7916E2873A}"/>
              </a:ext>
            </a:extLst>
          </p:cNvPr>
          <p:cNvSpPr txBox="1"/>
          <p:nvPr/>
        </p:nvSpPr>
        <p:spPr>
          <a:xfrm>
            <a:off x="3589032" y="3684266"/>
            <a:ext cx="11642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DOUT+ (Pin 14)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AC448-5552-4EB6-A0C1-6DE03C3E9F64}"/>
              </a:ext>
            </a:extLst>
          </p:cNvPr>
          <p:cNvSpPr txBox="1"/>
          <p:nvPr/>
        </p:nvSpPr>
        <p:spPr>
          <a:xfrm>
            <a:off x="3655708" y="3868461"/>
            <a:ext cx="1030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DOUT- (Pin 13)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0DC9C7-9AD8-4FFE-ABE9-6E89AFD7B252}"/>
              </a:ext>
            </a:extLst>
          </p:cNvPr>
          <p:cNvSpPr/>
          <p:nvPr/>
        </p:nvSpPr>
        <p:spPr>
          <a:xfrm>
            <a:off x="2229189" y="2688737"/>
            <a:ext cx="609600" cy="563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5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BCFC-C1C0-4535-AB16-487381A4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5) Loosely-Coupled DOUT+/- Traces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889F-9BA1-471C-90EC-03593C8A7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DOUT- trace should be loosely-coupled to the DOUT+ trace and routed along the DOUT+ trace, all the way up to the connector</a:t>
            </a:r>
          </a:p>
          <a:p>
            <a:r>
              <a:rPr lang="en-US" dirty="0"/>
              <a:t>Spacing between DOUT+/- traces should be at least 3 times the trace width, to minimize crosstalk</a:t>
            </a:r>
          </a:p>
          <a:p>
            <a:r>
              <a:rPr lang="en-US" dirty="0"/>
              <a:t>This type of routing helps prevent noise from coupling onto the high-speed signal on the RIN+ trace and improves EMI/EMC test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7FA6C-E349-444E-BDDD-5996CC5FE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DA8441-B229-440A-9413-FD99F2DED447}"/>
              </a:ext>
            </a:extLst>
          </p:cNvPr>
          <p:cNvSpPr txBox="1"/>
          <p:nvPr/>
        </p:nvSpPr>
        <p:spPr>
          <a:xfrm>
            <a:off x="3791387" y="2942203"/>
            <a:ext cx="2175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The DOUT- trace should be routed along the DOUT+ trace (S&gt;3W) and the 50-Ohms resistor should be terminated to ground near the connector. 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FF0000"/>
                </a:solidFill>
              </a:rPr>
              <a:t>Example of recommended routing is in the right picture.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8CF94-1618-4E31-A8B2-7A6E175ED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202" y="2460146"/>
            <a:ext cx="1660145" cy="2173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85BEF9-8A7F-46F1-820A-3FF76854E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30" y="2694015"/>
            <a:ext cx="2599983" cy="19035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F45EC-2AA7-45F6-9501-4EC367EEEF2C}"/>
              </a:ext>
            </a:extLst>
          </p:cNvPr>
          <p:cNvSpPr txBox="1"/>
          <p:nvPr/>
        </p:nvSpPr>
        <p:spPr>
          <a:xfrm>
            <a:off x="2141999" y="3736213"/>
            <a:ext cx="7858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FF0000"/>
                </a:solidFill>
              </a:rPr>
              <a:t>RIN+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E8DAB-FC2C-4F42-B55B-FF8A3B006AAB}"/>
              </a:ext>
            </a:extLst>
          </p:cNvPr>
          <p:cNvSpPr txBox="1"/>
          <p:nvPr/>
        </p:nvSpPr>
        <p:spPr>
          <a:xfrm>
            <a:off x="2141999" y="3920879"/>
            <a:ext cx="7858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FF0000"/>
                </a:solidFill>
              </a:rPr>
              <a:t>RIN-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55C79B7-39E1-47BB-9130-B20B644EEBEF}"/>
              </a:ext>
            </a:extLst>
          </p:cNvPr>
          <p:cNvCxnSpPr>
            <a:cxnSpLocks/>
          </p:cNvCxnSpPr>
          <p:nvPr/>
        </p:nvCxnSpPr>
        <p:spPr>
          <a:xfrm rot="16200000" flipV="1">
            <a:off x="994432" y="3527015"/>
            <a:ext cx="689537" cy="153816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303188-DBD9-428A-A0FF-59F5558B5EA1}"/>
              </a:ext>
            </a:extLst>
          </p:cNvPr>
          <p:cNvSpPr txBox="1"/>
          <p:nvPr/>
        </p:nvSpPr>
        <p:spPr>
          <a:xfrm>
            <a:off x="686722" y="3162728"/>
            <a:ext cx="7858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FF0000"/>
                </a:solidFill>
              </a:rPr>
              <a:t>50-Ohms</a:t>
            </a:r>
          </a:p>
        </p:txBody>
      </p:sp>
    </p:spTree>
    <p:extLst>
      <p:ext uri="{BB962C8B-B14F-4D97-AF65-F5344CB8AC3E}">
        <p14:creationId xmlns:p14="http://schemas.microsoft.com/office/powerpoint/2010/main" val="261107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B612-2656-4E34-96BD-8BD391AA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6) CSI-2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84487-B2D4-4FBC-8463-3F922A192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to double-check that all of the CSI-2 layout guidelines defined in the device datasheet are followed, as well as maintain a continuous ground plane under the traces</a:t>
            </a:r>
          </a:p>
          <a:p>
            <a:r>
              <a:rPr lang="en-US" dirty="0"/>
              <a:t>See the next slides for more details.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F1C82-642F-4AD5-8894-86FFCCFD39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0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FBF6-0657-4D6A-B648-3A015061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6a) CSI-2 Layout Guidelines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AE2CF-0EA0-4AD4-AE84-8AA4D5DD48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2E60B-967E-45C9-9B00-F37EDD9ED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717954"/>
            <a:ext cx="6061075" cy="2639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647844-CEF8-4C10-A1A6-DE106C5EA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5" y="3412698"/>
            <a:ext cx="4949825" cy="7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0043"/>
      </p:ext>
    </p:extLst>
  </p:cSld>
  <p:clrMapOvr>
    <a:masterClrMapping/>
  </p:clrMapOvr>
</p:sld>
</file>

<file path=ppt/theme/theme1.xml><?xml version="1.0" encoding="utf-8"?>
<a:theme xmlns:a="http://schemas.openxmlformats.org/drawingml/2006/main" name="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450184F-FECE-4F4E-9465-90FF95DEA0E4}" vid="{4EBE6972-D454-4FA8-9A2F-9FAFE2BB323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- No CIP marking</Template>
  <TotalTime>643</TotalTime>
  <Words>848</Words>
  <Application>Microsoft Office PowerPoint</Application>
  <PresentationFormat>On-screen Show (16:9)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2_FinalPowerpoint</vt:lpstr>
      <vt:lpstr>Layout Review (935)</vt:lpstr>
      <vt:lpstr>1) Tightly-Controlled Impedance Requirements</vt:lpstr>
      <vt:lpstr>2) Reference GND Plane</vt:lpstr>
      <vt:lpstr>3) Anti-Pads</vt:lpstr>
      <vt:lpstr>3a) Anti-Pad Example</vt:lpstr>
      <vt:lpstr>4) Connector Landing Pattern</vt:lpstr>
      <vt:lpstr>5) Loosely-Coupled DOUT+/- Traces</vt:lpstr>
      <vt:lpstr>6) CSI-2</vt:lpstr>
      <vt:lpstr>6a) CSI-2 Layout Guidelines</vt:lpstr>
      <vt:lpstr>7) DAP Landing Pattern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Review (953) Ford</dc:title>
  <dc:creator>Phan, Justin</dc:creator>
  <cp:lastModifiedBy>Phan, Justin</cp:lastModifiedBy>
  <cp:revision>41</cp:revision>
  <dcterms:created xsi:type="dcterms:W3CDTF">2022-07-01T21:14:17Z</dcterms:created>
  <dcterms:modified xsi:type="dcterms:W3CDTF">2022-08-11T21:04:45Z</dcterms:modified>
</cp:coreProperties>
</file>