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6" r:id="rId2"/>
    <p:sldId id="307" r:id="rId3"/>
    <p:sldId id="30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Han" initials="James Han" lastIdx="6" clrIdx="0">
    <p:extLst>
      <p:ext uri="{19B8F6BF-5375-455C-9EA6-DF929625EA0E}">
        <p15:presenceInfo xmlns:p15="http://schemas.microsoft.com/office/powerpoint/2012/main" userId="James H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5238" autoAdjust="0"/>
  </p:normalViewPr>
  <p:slideViewPr>
    <p:cSldViewPr snapToGrid="0">
      <p:cViewPr varScale="1">
        <p:scale>
          <a:sx n="53" d="100"/>
          <a:sy n="53" d="100"/>
        </p:scale>
        <p:origin x="2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6321F3-FEDD-4B2C-A41C-591151824219}" type="datetimeFigureOut">
              <a:rPr lang="zh-TW" altLang="en-US" smtClean="0"/>
              <a:t>2021/6/4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4F4EE6-ACBD-4C8F-B03C-1C30DB9C73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8429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4D7A596-EE52-425F-8E6B-34F4AD8C5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B427921-6900-4DE7-A9EE-12649D799D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675F7DF-49F0-4DEC-9E75-40D0E3B20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ACD64-3871-4490-8E89-BA2C2EE4B1F1}" type="datetimeFigureOut">
              <a:rPr lang="zh-TW" altLang="en-US" smtClean="0"/>
              <a:t>2021/6/4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2FE0B22-6DDC-4AD1-AFBC-B8DC7DFE4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F037DF6-13F4-4D20-94EA-E3479FFDE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3E0B-7C5B-41C8-A259-22104B0645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3179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3A202D0-C67F-4EAF-8221-3B333D77A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9986285-D780-42AE-98B9-3E3FCF4815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DB89306-C7B1-42B4-BE5B-1B3EE4B9A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ACD64-3871-4490-8E89-BA2C2EE4B1F1}" type="datetimeFigureOut">
              <a:rPr lang="zh-TW" altLang="en-US" smtClean="0"/>
              <a:t>2021/6/4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23DD198-432A-4B5D-A4A1-7E1C5E150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7CFEB2D-DC0E-414F-8B62-2DD401146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3E0B-7C5B-41C8-A259-22104B0645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5976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EC3F3851-548E-41FC-814F-40A6E2D14A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807993F-A42E-45E4-A0E5-173181E563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32780FB-3EA6-4F00-93CB-2D41F682E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ACD64-3871-4490-8E89-BA2C2EE4B1F1}" type="datetimeFigureOut">
              <a:rPr lang="zh-TW" altLang="en-US" smtClean="0"/>
              <a:t>2021/6/4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0B0A3C3-07BA-47AA-9289-23A9708E5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89818BA-BA80-4AF6-8A1E-8B93D9417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3E0B-7C5B-41C8-A259-22104B0645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8144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E517BA2-7BA0-4A6B-9E21-3BC6A363C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C1FD89F-B159-4460-BDD4-872D7D3D4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932A706-36B0-4FBA-BD42-4A25D59A3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ACD64-3871-4490-8E89-BA2C2EE4B1F1}" type="datetimeFigureOut">
              <a:rPr lang="zh-TW" altLang="en-US" smtClean="0"/>
              <a:t>2021/6/4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2795A87-7D6B-4F23-A9B8-D369A46DC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76DE589-CEF2-4F4C-86C0-B5B2C27B6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3E0B-7C5B-41C8-A259-22104B0645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0152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501EE7-E2CB-4347-B1B3-0BE3921BC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17D4FF4-8E7B-4DCC-A638-7072F42EC7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B753198-652A-4FFE-92A0-E5F68D719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ACD64-3871-4490-8E89-BA2C2EE4B1F1}" type="datetimeFigureOut">
              <a:rPr lang="zh-TW" altLang="en-US" smtClean="0"/>
              <a:t>2021/6/4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BE19916-7F98-4057-9FF0-5C89ABF43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17D0C04-301F-43B1-8AA1-261C85D2F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3E0B-7C5B-41C8-A259-22104B0645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55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0CCCD36-EF62-4119-B965-567945427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0C1BC7A-57EA-4E8F-8219-3A34E5D582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E223C13-13BD-4D5D-B569-80A11F0B98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9F10835-098F-4277-A5AC-4270047F7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ACD64-3871-4490-8E89-BA2C2EE4B1F1}" type="datetimeFigureOut">
              <a:rPr lang="zh-TW" altLang="en-US" smtClean="0"/>
              <a:t>2021/6/4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B11067B-CCAD-4854-B521-55CA3A5BE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D74404B-CFDB-40C5-B61D-4F067B41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3E0B-7C5B-41C8-A259-22104B0645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7972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821C59F-7CC4-4398-B499-CD7EE4E65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03985C0-0EAB-4A12-9935-F524FF7165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9BEF258-2756-4FF7-9F72-4224F72C98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44DF40E8-7AAE-4AD2-A905-5ADF401A86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6F9B0CC-59F9-4676-A842-B10246D1F7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F3BD7375-593C-40A0-89B7-4FF2B08DB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ACD64-3871-4490-8E89-BA2C2EE4B1F1}" type="datetimeFigureOut">
              <a:rPr lang="zh-TW" altLang="en-US" smtClean="0"/>
              <a:t>2021/6/4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CBE7B95A-6697-4DDC-82E6-3116AAF9A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58C8DD4-3CFC-475A-BC5F-688DEAB6E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3E0B-7C5B-41C8-A259-22104B0645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4886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F37ADC-3DFE-47D5-BA34-5527D7CAA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DED951C-A02B-45EC-9DE6-08CA6512D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ACD64-3871-4490-8E89-BA2C2EE4B1F1}" type="datetimeFigureOut">
              <a:rPr lang="zh-TW" altLang="en-US" smtClean="0"/>
              <a:t>2021/6/4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72D3532-0AD4-41CD-8ED1-DFC7AB6E1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ECE597D-372F-47D2-8A3C-A1C8BE7CF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3E0B-7C5B-41C8-A259-22104B0645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1584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1AACFB1-D1B5-4F3D-855E-C4BF52CE1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ACD64-3871-4490-8E89-BA2C2EE4B1F1}" type="datetimeFigureOut">
              <a:rPr lang="zh-TW" altLang="en-US" smtClean="0"/>
              <a:t>2021/6/4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8926F47-4D1F-476A-A21C-FAF39491C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3FFDCFB-767B-4270-83BA-EC449EB94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3E0B-7C5B-41C8-A259-22104B0645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0659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EA1172-B4B7-46CF-8608-1BEB3C040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7CCB4B9-D663-4A28-AF1B-556E0CEDD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E5A41ED-C6A5-4BAC-8F54-02BC84B823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D4C11E2-629A-4E38-87B5-332EAA086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ACD64-3871-4490-8E89-BA2C2EE4B1F1}" type="datetimeFigureOut">
              <a:rPr lang="zh-TW" altLang="en-US" smtClean="0"/>
              <a:t>2021/6/4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3F8E276-D029-43AF-AF9B-0E71C947F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D05F7C3-5B71-4046-B6BC-7A79AAA9A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3E0B-7C5B-41C8-A259-22104B0645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5714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F7C294-E408-4643-8B7B-ACDEEDEA2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EFFAECF4-C017-48EB-9A6F-90DA604632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D700BF3-A141-4608-BAB7-5CE02F4FC3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6812CAD-199A-470A-AA62-5720A1E2C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ACD64-3871-4490-8E89-BA2C2EE4B1F1}" type="datetimeFigureOut">
              <a:rPr lang="zh-TW" altLang="en-US" smtClean="0"/>
              <a:t>2021/6/4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A0E9772-098B-4B8D-AC45-8DFCB1F98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87EE26E-9132-4F86-AB64-3C3678BFF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3E0B-7C5B-41C8-A259-22104B0645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2617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3134AE9-989A-4274-B992-0AA43CE29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3B951CE-8CA2-4724-ADAF-6D8376C70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07669E3-DA7E-4327-9F61-1C7FF84846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ACD64-3871-4490-8E89-BA2C2EE4B1F1}" type="datetimeFigureOut">
              <a:rPr lang="zh-TW" altLang="en-US" smtClean="0"/>
              <a:t>2021/6/4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C283729-DB11-4F9B-9A92-E844E2D6F1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E9B622A-F041-4AD4-9E83-053889928F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13E0B-7C5B-41C8-A259-22104B0645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1986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文字方塊 71">
            <a:extLst>
              <a:ext uri="{FF2B5EF4-FFF2-40B4-BE49-F238E27FC236}">
                <a16:creationId xmlns:a16="http://schemas.microsoft.com/office/drawing/2014/main" id="{541066AF-8610-4EC0-A93D-05A13D11D1BC}"/>
              </a:ext>
            </a:extLst>
          </p:cNvPr>
          <p:cNvSpPr txBox="1"/>
          <p:nvPr/>
        </p:nvSpPr>
        <p:spPr>
          <a:xfrm>
            <a:off x="387531" y="223012"/>
            <a:ext cx="4489269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RAC Block Diagram (Internal)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73" name="矩形: 圓角 72">
            <a:extLst>
              <a:ext uri="{FF2B5EF4-FFF2-40B4-BE49-F238E27FC236}">
                <a16:creationId xmlns:a16="http://schemas.microsoft.com/office/drawing/2014/main" id="{95E84A86-D30C-4956-A7A3-69A6A9CB996B}"/>
              </a:ext>
            </a:extLst>
          </p:cNvPr>
          <p:cNvSpPr/>
          <p:nvPr/>
        </p:nvSpPr>
        <p:spPr>
          <a:xfrm>
            <a:off x="166998" y="1077882"/>
            <a:ext cx="1516323" cy="535542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Integrated Cockpit Controller</a:t>
            </a:r>
          </a:p>
          <a:p>
            <a:pPr algn="ctr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(ICC)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4" name="矩形 73">
            <a:extLst>
              <a:ext uri="{FF2B5EF4-FFF2-40B4-BE49-F238E27FC236}">
                <a16:creationId xmlns:a16="http://schemas.microsoft.com/office/drawing/2014/main" id="{7ED22D65-A5B8-49C8-8C8C-4E3BB16C32DD}"/>
              </a:ext>
            </a:extLst>
          </p:cNvPr>
          <p:cNvSpPr/>
          <p:nvPr/>
        </p:nvSpPr>
        <p:spPr>
          <a:xfrm>
            <a:off x="3184842" y="1487698"/>
            <a:ext cx="988027" cy="793364"/>
          </a:xfrm>
          <a:prstGeom prst="rect">
            <a:avLst/>
          </a:prstGeom>
          <a:solidFill>
            <a:srgbClr val="FFC000"/>
          </a:solidFill>
          <a:ln w="158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dirty="0">
                <a:solidFill>
                  <a:schemeClr val="tx1"/>
                </a:solidFill>
              </a:rPr>
              <a:t>DC/DC Buck</a:t>
            </a:r>
          </a:p>
          <a:p>
            <a:pPr algn="ctr"/>
            <a:r>
              <a:rPr lang="en-US" altLang="zh-TW" sz="1100" dirty="0">
                <a:solidFill>
                  <a:schemeClr val="tx1"/>
                </a:solidFill>
              </a:rPr>
              <a:t>LM5140-Q1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cxnSp>
        <p:nvCxnSpPr>
          <p:cNvPr id="75" name="直線單箭頭接點 74">
            <a:extLst>
              <a:ext uri="{FF2B5EF4-FFF2-40B4-BE49-F238E27FC236}">
                <a16:creationId xmlns:a16="http://schemas.microsoft.com/office/drawing/2014/main" id="{116DC2B4-C303-488E-8D16-2D77E0396957}"/>
              </a:ext>
            </a:extLst>
          </p:cNvPr>
          <p:cNvCxnSpPr>
            <a:cxnSpLocks/>
            <a:endCxn id="74" idx="1"/>
          </p:cNvCxnSpPr>
          <p:nvPr/>
        </p:nvCxnSpPr>
        <p:spPr>
          <a:xfrm>
            <a:off x="1683321" y="1884380"/>
            <a:ext cx="1501521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矩形 77">
            <a:extLst>
              <a:ext uri="{FF2B5EF4-FFF2-40B4-BE49-F238E27FC236}">
                <a16:creationId xmlns:a16="http://schemas.microsoft.com/office/drawing/2014/main" id="{2D9485FD-2E26-4F5A-879E-94E6334DC5D9}"/>
              </a:ext>
            </a:extLst>
          </p:cNvPr>
          <p:cNvSpPr/>
          <p:nvPr/>
        </p:nvSpPr>
        <p:spPr>
          <a:xfrm>
            <a:off x="5353467" y="1764652"/>
            <a:ext cx="1353715" cy="934052"/>
          </a:xfrm>
          <a:prstGeom prst="rect">
            <a:avLst/>
          </a:prstGeom>
          <a:solidFill>
            <a:srgbClr val="FFC000"/>
          </a:solidFill>
          <a:ln w="158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>
                <a:solidFill>
                  <a:schemeClr val="tx1"/>
                </a:solidFill>
              </a:rPr>
              <a:t>Synchronous Step-Down </a:t>
            </a:r>
          </a:p>
          <a:p>
            <a:pPr algn="ctr"/>
            <a:r>
              <a:rPr lang="en-US" altLang="zh-CN" sz="1200" dirty="0">
                <a:solidFill>
                  <a:schemeClr val="tx1"/>
                </a:solidFill>
              </a:rPr>
              <a:t>DC/DC </a:t>
            </a:r>
            <a:r>
              <a:rPr lang="en-US" altLang="zh-TW" sz="1200" dirty="0">
                <a:solidFill>
                  <a:schemeClr val="tx1"/>
                </a:solidFill>
              </a:rPr>
              <a:t>C</a:t>
            </a:r>
            <a:r>
              <a:rPr lang="en-US" altLang="zh-CN" sz="1200" dirty="0">
                <a:solidFill>
                  <a:schemeClr val="tx1"/>
                </a:solidFill>
              </a:rPr>
              <a:t>onverter</a:t>
            </a:r>
            <a:r>
              <a:rPr lang="zh-TW" altLang="en-US" sz="1200" dirty="0">
                <a:solidFill>
                  <a:schemeClr val="tx1"/>
                </a:solidFill>
              </a:rPr>
              <a:t> </a:t>
            </a:r>
            <a:endParaRPr lang="en-US" altLang="zh-TW" sz="1200" dirty="0">
              <a:solidFill>
                <a:schemeClr val="tx1"/>
              </a:solidFill>
            </a:endParaRPr>
          </a:p>
          <a:p>
            <a:pPr algn="ctr"/>
            <a:r>
              <a:rPr lang="en-US" altLang="zh-TW" sz="1200" dirty="0">
                <a:solidFill>
                  <a:schemeClr val="tx1"/>
                </a:solidFill>
              </a:rPr>
              <a:t>LP8733-Q1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79" name="矩形 78">
            <a:extLst>
              <a:ext uri="{FF2B5EF4-FFF2-40B4-BE49-F238E27FC236}">
                <a16:creationId xmlns:a16="http://schemas.microsoft.com/office/drawing/2014/main" id="{CBEB55B3-65A3-491D-B4B1-109FA97AF3B3}"/>
              </a:ext>
            </a:extLst>
          </p:cNvPr>
          <p:cNvSpPr/>
          <p:nvPr/>
        </p:nvSpPr>
        <p:spPr>
          <a:xfrm>
            <a:off x="5361182" y="2900102"/>
            <a:ext cx="1346000" cy="1154944"/>
          </a:xfrm>
          <a:prstGeom prst="rect">
            <a:avLst/>
          </a:prstGeom>
          <a:solidFill>
            <a:srgbClr val="FFC000"/>
          </a:solidFill>
          <a:ln w="158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>
                <a:solidFill>
                  <a:schemeClr val="tx1"/>
                </a:solidFill>
              </a:rPr>
              <a:t>Synchronous Step-Down </a:t>
            </a:r>
          </a:p>
          <a:p>
            <a:pPr algn="ctr"/>
            <a:r>
              <a:rPr lang="en-US" altLang="zh-CN" sz="1200" dirty="0">
                <a:solidFill>
                  <a:schemeClr val="tx1"/>
                </a:solidFill>
              </a:rPr>
              <a:t>DC/DC </a:t>
            </a:r>
            <a:r>
              <a:rPr lang="en-US" altLang="zh-TW" sz="1200" dirty="0">
                <a:solidFill>
                  <a:schemeClr val="tx1"/>
                </a:solidFill>
              </a:rPr>
              <a:t>C</a:t>
            </a:r>
            <a:r>
              <a:rPr lang="en-US" altLang="zh-CN" sz="1200" dirty="0">
                <a:solidFill>
                  <a:schemeClr val="tx1"/>
                </a:solidFill>
              </a:rPr>
              <a:t>onverter</a:t>
            </a:r>
            <a:endParaRPr lang="en-US" altLang="zh-TW" sz="1200" dirty="0">
              <a:solidFill>
                <a:schemeClr val="tx1"/>
              </a:solidFill>
            </a:endParaRPr>
          </a:p>
          <a:p>
            <a:pPr algn="ctr"/>
            <a:r>
              <a:rPr lang="en-US" altLang="zh-TW" sz="1200" dirty="0">
                <a:solidFill>
                  <a:schemeClr val="tx1"/>
                </a:solidFill>
              </a:rPr>
              <a:t>LP8732-Q1</a:t>
            </a:r>
          </a:p>
        </p:txBody>
      </p:sp>
      <p:sp>
        <p:nvSpPr>
          <p:cNvPr id="81" name="矩形 80">
            <a:extLst>
              <a:ext uri="{FF2B5EF4-FFF2-40B4-BE49-F238E27FC236}">
                <a16:creationId xmlns:a16="http://schemas.microsoft.com/office/drawing/2014/main" id="{3719F19E-2F0B-4EC7-92E9-5A05287636C1}"/>
              </a:ext>
            </a:extLst>
          </p:cNvPr>
          <p:cNvSpPr/>
          <p:nvPr/>
        </p:nvSpPr>
        <p:spPr>
          <a:xfrm>
            <a:off x="5379456" y="4948944"/>
            <a:ext cx="1327726" cy="788896"/>
          </a:xfrm>
          <a:prstGeom prst="rect">
            <a:avLst/>
          </a:prstGeom>
          <a:solidFill>
            <a:srgbClr val="FFC000"/>
          </a:solidFill>
          <a:ln w="158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</a:rPr>
              <a:t>Sink and Source DDR Termination Regulator</a:t>
            </a:r>
            <a:r>
              <a:rPr lang="zh-TW" altLang="en-US" sz="1200" dirty="0">
                <a:solidFill>
                  <a:schemeClr val="tx1"/>
                </a:solidFill>
              </a:rPr>
              <a:t> </a:t>
            </a:r>
            <a:endParaRPr lang="en-US" altLang="zh-TW" sz="1200" dirty="0">
              <a:solidFill>
                <a:schemeClr val="tx1"/>
              </a:solidFill>
            </a:endParaRPr>
          </a:p>
          <a:p>
            <a:pPr algn="ctr"/>
            <a:r>
              <a:rPr lang="en-US" altLang="zh-TW" sz="1200" dirty="0">
                <a:solidFill>
                  <a:schemeClr val="tx1"/>
                </a:solidFill>
              </a:rPr>
              <a:t>TPS51200-Q1</a:t>
            </a:r>
          </a:p>
        </p:txBody>
      </p:sp>
      <p:cxnSp>
        <p:nvCxnSpPr>
          <p:cNvPr id="82" name="直線接點 81">
            <a:extLst>
              <a:ext uri="{FF2B5EF4-FFF2-40B4-BE49-F238E27FC236}">
                <a16:creationId xmlns:a16="http://schemas.microsoft.com/office/drawing/2014/main" id="{5CBE0094-723E-442A-B787-0D0E9E738A11}"/>
              </a:ext>
            </a:extLst>
          </p:cNvPr>
          <p:cNvCxnSpPr>
            <a:cxnSpLocks/>
          </p:cNvCxnSpPr>
          <p:nvPr/>
        </p:nvCxnSpPr>
        <p:spPr>
          <a:xfrm flipH="1" flipV="1">
            <a:off x="4670574" y="2033504"/>
            <a:ext cx="1189" cy="38719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文字方塊 83">
            <a:extLst>
              <a:ext uri="{FF2B5EF4-FFF2-40B4-BE49-F238E27FC236}">
                <a16:creationId xmlns:a16="http://schemas.microsoft.com/office/drawing/2014/main" id="{B702B747-93B6-44D8-9E8E-7EE6F51E6C63}"/>
              </a:ext>
            </a:extLst>
          </p:cNvPr>
          <p:cNvSpPr txBox="1"/>
          <p:nvPr/>
        </p:nvSpPr>
        <p:spPr>
          <a:xfrm>
            <a:off x="6780137" y="1756206"/>
            <a:ext cx="51977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50" dirty="0">
                <a:solidFill>
                  <a:srgbClr val="0000FF"/>
                </a:solidFill>
              </a:rPr>
              <a:t>1.06V</a:t>
            </a:r>
            <a:endParaRPr lang="zh-TW" altLang="en-US" sz="1050" dirty="0">
              <a:solidFill>
                <a:srgbClr val="0000FF"/>
              </a:solidFill>
            </a:endParaRPr>
          </a:p>
        </p:txBody>
      </p:sp>
      <p:cxnSp>
        <p:nvCxnSpPr>
          <p:cNvPr id="85" name="直線單箭頭接點 84">
            <a:extLst>
              <a:ext uri="{FF2B5EF4-FFF2-40B4-BE49-F238E27FC236}">
                <a16:creationId xmlns:a16="http://schemas.microsoft.com/office/drawing/2014/main" id="{270C8C28-5D80-4B55-A9E1-B71E878DD14A}"/>
              </a:ext>
            </a:extLst>
          </p:cNvPr>
          <p:cNvCxnSpPr>
            <a:cxnSpLocks/>
          </p:cNvCxnSpPr>
          <p:nvPr/>
        </p:nvCxnSpPr>
        <p:spPr>
          <a:xfrm>
            <a:off x="4686679" y="5365831"/>
            <a:ext cx="680227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矩形 86">
            <a:extLst>
              <a:ext uri="{FF2B5EF4-FFF2-40B4-BE49-F238E27FC236}">
                <a16:creationId xmlns:a16="http://schemas.microsoft.com/office/drawing/2014/main" id="{1238D43D-1637-4796-B739-7C284E37ADA6}"/>
              </a:ext>
            </a:extLst>
          </p:cNvPr>
          <p:cNvSpPr/>
          <p:nvPr/>
        </p:nvSpPr>
        <p:spPr>
          <a:xfrm>
            <a:off x="8232863" y="1487490"/>
            <a:ext cx="1459312" cy="339965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altLang="zh-TW" b="1" dirty="0">
              <a:solidFill>
                <a:schemeClr val="tx1"/>
              </a:solidFill>
            </a:endParaRPr>
          </a:p>
          <a:p>
            <a:pPr algn="ctr"/>
            <a:endParaRPr lang="en-US" altLang="zh-TW" b="1" dirty="0">
              <a:solidFill>
                <a:schemeClr val="tx1"/>
              </a:solidFill>
            </a:endParaRPr>
          </a:p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DRA712  Processor</a:t>
            </a:r>
            <a:endParaRPr lang="zh-TW" alt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9" name="直接箭头连接符 36">
            <a:extLst>
              <a:ext uri="{FF2B5EF4-FFF2-40B4-BE49-F238E27FC236}">
                <a16:creationId xmlns:a16="http://schemas.microsoft.com/office/drawing/2014/main" id="{457F28A1-65E4-4F97-AE3F-9319AF3C7FCC}"/>
              </a:ext>
            </a:extLst>
          </p:cNvPr>
          <p:cNvCxnSpPr>
            <a:cxnSpLocks/>
          </p:cNvCxnSpPr>
          <p:nvPr/>
        </p:nvCxnSpPr>
        <p:spPr>
          <a:xfrm>
            <a:off x="6716919" y="2435590"/>
            <a:ext cx="15264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矩形 89">
            <a:extLst>
              <a:ext uri="{FF2B5EF4-FFF2-40B4-BE49-F238E27FC236}">
                <a16:creationId xmlns:a16="http://schemas.microsoft.com/office/drawing/2014/main" id="{E83093E2-AA21-415A-94C4-6466F525F0D4}"/>
              </a:ext>
            </a:extLst>
          </p:cNvPr>
          <p:cNvSpPr/>
          <p:nvPr/>
        </p:nvSpPr>
        <p:spPr>
          <a:xfrm>
            <a:off x="8036672" y="5115865"/>
            <a:ext cx="812412" cy="4596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58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</a:rPr>
              <a:t>DDR3L Memory</a:t>
            </a:r>
          </a:p>
        </p:txBody>
      </p:sp>
      <p:cxnSp>
        <p:nvCxnSpPr>
          <p:cNvPr id="91" name="直線接點 90">
            <a:extLst>
              <a:ext uri="{FF2B5EF4-FFF2-40B4-BE49-F238E27FC236}">
                <a16:creationId xmlns:a16="http://schemas.microsoft.com/office/drawing/2014/main" id="{9D570AD2-15AB-4188-BDE3-C4A4729212BC}"/>
              </a:ext>
            </a:extLst>
          </p:cNvPr>
          <p:cNvCxnSpPr>
            <a:cxnSpLocks/>
          </p:cNvCxnSpPr>
          <p:nvPr/>
        </p:nvCxnSpPr>
        <p:spPr>
          <a:xfrm flipV="1">
            <a:off x="2614567" y="1293239"/>
            <a:ext cx="0" cy="5845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矩形 91">
            <a:extLst>
              <a:ext uri="{FF2B5EF4-FFF2-40B4-BE49-F238E27FC236}">
                <a16:creationId xmlns:a16="http://schemas.microsoft.com/office/drawing/2014/main" id="{4D6B113D-0D6E-47C5-827E-A96F6FD0128E}"/>
              </a:ext>
            </a:extLst>
          </p:cNvPr>
          <p:cNvSpPr/>
          <p:nvPr/>
        </p:nvSpPr>
        <p:spPr>
          <a:xfrm>
            <a:off x="8023135" y="5752428"/>
            <a:ext cx="898557" cy="43354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58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</a:rPr>
              <a:t>CAN Transceiver</a:t>
            </a:r>
          </a:p>
        </p:txBody>
      </p:sp>
      <p:cxnSp>
        <p:nvCxnSpPr>
          <p:cNvPr id="95" name="直線單箭頭接點 94">
            <a:extLst>
              <a:ext uri="{FF2B5EF4-FFF2-40B4-BE49-F238E27FC236}">
                <a16:creationId xmlns:a16="http://schemas.microsoft.com/office/drawing/2014/main" id="{578349B8-CC6E-4EAA-9B76-0FA4A9001B62}"/>
              </a:ext>
            </a:extLst>
          </p:cNvPr>
          <p:cNvCxnSpPr>
            <a:cxnSpLocks/>
          </p:cNvCxnSpPr>
          <p:nvPr/>
        </p:nvCxnSpPr>
        <p:spPr>
          <a:xfrm>
            <a:off x="4691266" y="3311295"/>
            <a:ext cx="669916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文字方塊 95">
            <a:extLst>
              <a:ext uri="{FF2B5EF4-FFF2-40B4-BE49-F238E27FC236}">
                <a16:creationId xmlns:a16="http://schemas.microsoft.com/office/drawing/2014/main" id="{BC17390F-EEAC-4CB9-8AEF-E29AFEB22D82}"/>
              </a:ext>
            </a:extLst>
          </p:cNvPr>
          <p:cNvSpPr txBox="1"/>
          <p:nvPr/>
        </p:nvSpPr>
        <p:spPr>
          <a:xfrm>
            <a:off x="1105180" y="1667780"/>
            <a:ext cx="5982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>
                <a:solidFill>
                  <a:srgbClr val="0000FF"/>
                </a:solidFill>
              </a:rPr>
              <a:t>12V</a:t>
            </a:r>
            <a:endParaRPr lang="zh-TW" altLang="en-US" sz="2000" dirty="0">
              <a:solidFill>
                <a:srgbClr val="0000FF"/>
              </a:solidFill>
            </a:endParaRPr>
          </a:p>
        </p:txBody>
      </p:sp>
      <p:cxnSp>
        <p:nvCxnSpPr>
          <p:cNvPr id="97" name="直接箭头连接符 36">
            <a:extLst>
              <a:ext uri="{FF2B5EF4-FFF2-40B4-BE49-F238E27FC236}">
                <a16:creationId xmlns:a16="http://schemas.microsoft.com/office/drawing/2014/main" id="{18FDF3C8-425B-4FB9-956A-FDC1F59DAF3D}"/>
              </a:ext>
            </a:extLst>
          </p:cNvPr>
          <p:cNvCxnSpPr>
            <a:cxnSpLocks/>
          </p:cNvCxnSpPr>
          <p:nvPr/>
        </p:nvCxnSpPr>
        <p:spPr>
          <a:xfrm>
            <a:off x="4157207" y="2033497"/>
            <a:ext cx="1196260" cy="5"/>
          </a:xfrm>
          <a:prstGeom prst="straightConnector1">
            <a:avLst/>
          </a:prstGeom>
          <a:ln w="28575">
            <a:solidFill>
              <a:srgbClr val="FF0000"/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文字方塊 98">
            <a:extLst>
              <a:ext uri="{FF2B5EF4-FFF2-40B4-BE49-F238E27FC236}">
                <a16:creationId xmlns:a16="http://schemas.microsoft.com/office/drawing/2014/main" id="{A61891C6-4BBF-4790-AA12-E6F2E1E56177}"/>
              </a:ext>
            </a:extLst>
          </p:cNvPr>
          <p:cNvSpPr txBox="1"/>
          <p:nvPr/>
        </p:nvSpPr>
        <p:spPr>
          <a:xfrm>
            <a:off x="4173148" y="1700524"/>
            <a:ext cx="6104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>
                <a:solidFill>
                  <a:srgbClr val="0000FF"/>
                </a:solidFill>
              </a:rPr>
              <a:t>3.3V</a:t>
            </a:r>
            <a:endParaRPr lang="zh-TW" altLang="en-US" sz="1600" dirty="0">
              <a:solidFill>
                <a:srgbClr val="0000FF"/>
              </a:solidFill>
            </a:endParaRPr>
          </a:p>
        </p:txBody>
      </p:sp>
      <p:cxnSp>
        <p:nvCxnSpPr>
          <p:cNvPr id="102" name="直接箭头连接符 36">
            <a:extLst>
              <a:ext uri="{FF2B5EF4-FFF2-40B4-BE49-F238E27FC236}">
                <a16:creationId xmlns:a16="http://schemas.microsoft.com/office/drawing/2014/main" id="{71489B4B-7C5F-431A-906F-D2B7FA7205E0}"/>
              </a:ext>
            </a:extLst>
          </p:cNvPr>
          <p:cNvCxnSpPr>
            <a:cxnSpLocks/>
          </p:cNvCxnSpPr>
          <p:nvPr/>
        </p:nvCxnSpPr>
        <p:spPr>
          <a:xfrm>
            <a:off x="6716919" y="1978318"/>
            <a:ext cx="1526400" cy="10527"/>
          </a:xfrm>
          <a:prstGeom prst="straightConnector1">
            <a:avLst/>
          </a:prstGeom>
          <a:ln w="28575">
            <a:solidFill>
              <a:srgbClr val="FF0000"/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文字方塊 103">
            <a:extLst>
              <a:ext uri="{FF2B5EF4-FFF2-40B4-BE49-F238E27FC236}">
                <a16:creationId xmlns:a16="http://schemas.microsoft.com/office/drawing/2014/main" id="{226D58CF-8302-49AE-AADC-35618562E008}"/>
              </a:ext>
            </a:extLst>
          </p:cNvPr>
          <p:cNvSpPr txBox="1"/>
          <p:nvPr/>
        </p:nvSpPr>
        <p:spPr>
          <a:xfrm>
            <a:off x="6787593" y="2216849"/>
            <a:ext cx="51977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50" dirty="0">
                <a:solidFill>
                  <a:srgbClr val="0000FF"/>
                </a:solidFill>
              </a:rPr>
              <a:t>1.15V</a:t>
            </a:r>
            <a:endParaRPr lang="zh-TW" altLang="en-US" sz="1050" dirty="0">
              <a:solidFill>
                <a:srgbClr val="0000FF"/>
              </a:solidFill>
            </a:endParaRPr>
          </a:p>
        </p:txBody>
      </p:sp>
      <p:sp>
        <p:nvSpPr>
          <p:cNvPr id="105" name="文字方塊 104">
            <a:extLst>
              <a:ext uri="{FF2B5EF4-FFF2-40B4-BE49-F238E27FC236}">
                <a16:creationId xmlns:a16="http://schemas.microsoft.com/office/drawing/2014/main" id="{F9591244-E687-4871-A72F-2ED530EBA60A}"/>
              </a:ext>
            </a:extLst>
          </p:cNvPr>
          <p:cNvSpPr txBox="1"/>
          <p:nvPr/>
        </p:nvSpPr>
        <p:spPr>
          <a:xfrm>
            <a:off x="6784702" y="2820570"/>
            <a:ext cx="51977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50" dirty="0">
                <a:solidFill>
                  <a:srgbClr val="0000FF"/>
                </a:solidFill>
              </a:rPr>
              <a:t>1.8V</a:t>
            </a:r>
            <a:endParaRPr lang="zh-TW" altLang="en-US" sz="1050" dirty="0">
              <a:solidFill>
                <a:srgbClr val="0000FF"/>
              </a:solidFill>
            </a:endParaRPr>
          </a:p>
        </p:txBody>
      </p:sp>
      <p:cxnSp>
        <p:nvCxnSpPr>
          <p:cNvPr id="108" name="直接箭头连接符 36">
            <a:extLst>
              <a:ext uri="{FF2B5EF4-FFF2-40B4-BE49-F238E27FC236}">
                <a16:creationId xmlns:a16="http://schemas.microsoft.com/office/drawing/2014/main" id="{DF9E4FA1-8D1D-4F32-9432-4B372CC4A6F1}"/>
              </a:ext>
            </a:extLst>
          </p:cNvPr>
          <p:cNvCxnSpPr>
            <a:cxnSpLocks/>
          </p:cNvCxnSpPr>
          <p:nvPr/>
        </p:nvCxnSpPr>
        <p:spPr>
          <a:xfrm>
            <a:off x="6716919" y="3038902"/>
            <a:ext cx="15159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文字方塊 109">
            <a:extLst>
              <a:ext uri="{FF2B5EF4-FFF2-40B4-BE49-F238E27FC236}">
                <a16:creationId xmlns:a16="http://schemas.microsoft.com/office/drawing/2014/main" id="{38092B76-2FD5-49B6-BBEE-B85ADB7DC4E5}"/>
              </a:ext>
            </a:extLst>
          </p:cNvPr>
          <p:cNvSpPr txBox="1"/>
          <p:nvPr/>
        </p:nvSpPr>
        <p:spPr>
          <a:xfrm>
            <a:off x="6787593" y="3739052"/>
            <a:ext cx="51977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50" dirty="0">
                <a:solidFill>
                  <a:srgbClr val="0000FF"/>
                </a:solidFill>
              </a:rPr>
              <a:t>1.35V</a:t>
            </a:r>
            <a:endParaRPr lang="zh-TW" altLang="en-US" sz="1050" dirty="0">
              <a:solidFill>
                <a:srgbClr val="0000FF"/>
              </a:solidFill>
            </a:endParaRPr>
          </a:p>
        </p:txBody>
      </p:sp>
      <p:cxnSp>
        <p:nvCxnSpPr>
          <p:cNvPr id="119" name="直接箭头连接符 36">
            <a:extLst>
              <a:ext uri="{FF2B5EF4-FFF2-40B4-BE49-F238E27FC236}">
                <a16:creationId xmlns:a16="http://schemas.microsoft.com/office/drawing/2014/main" id="{2A512596-E0E9-4560-94A7-9940D246F96D}"/>
              </a:ext>
            </a:extLst>
          </p:cNvPr>
          <p:cNvCxnSpPr>
            <a:cxnSpLocks/>
            <a:stCxn id="81" idx="3"/>
            <a:endCxn id="90" idx="1"/>
          </p:cNvCxnSpPr>
          <p:nvPr/>
        </p:nvCxnSpPr>
        <p:spPr>
          <a:xfrm>
            <a:off x="6707182" y="5343392"/>
            <a:ext cx="1329490" cy="2293"/>
          </a:xfrm>
          <a:prstGeom prst="straightConnector1">
            <a:avLst/>
          </a:prstGeom>
          <a:ln w="28575">
            <a:solidFill>
              <a:srgbClr val="FF0000"/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文字方塊 119">
            <a:extLst>
              <a:ext uri="{FF2B5EF4-FFF2-40B4-BE49-F238E27FC236}">
                <a16:creationId xmlns:a16="http://schemas.microsoft.com/office/drawing/2014/main" id="{F94FAC91-FBA6-441E-84CE-36E1DC620DA3}"/>
              </a:ext>
            </a:extLst>
          </p:cNvPr>
          <p:cNvSpPr txBox="1"/>
          <p:nvPr/>
        </p:nvSpPr>
        <p:spPr>
          <a:xfrm>
            <a:off x="7362251" y="1750950"/>
            <a:ext cx="6848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50" dirty="0"/>
              <a:t>1.74W</a:t>
            </a:r>
            <a:endParaRPr lang="zh-TW" altLang="en-US" sz="1050" dirty="0"/>
          </a:p>
        </p:txBody>
      </p:sp>
      <p:sp>
        <p:nvSpPr>
          <p:cNvPr id="121" name="文字方塊 120">
            <a:extLst>
              <a:ext uri="{FF2B5EF4-FFF2-40B4-BE49-F238E27FC236}">
                <a16:creationId xmlns:a16="http://schemas.microsoft.com/office/drawing/2014/main" id="{BD884ED1-5408-4BD0-8860-56BCAE961FD5}"/>
              </a:ext>
            </a:extLst>
          </p:cNvPr>
          <p:cNvSpPr txBox="1"/>
          <p:nvPr/>
        </p:nvSpPr>
        <p:spPr>
          <a:xfrm>
            <a:off x="7380659" y="2212741"/>
            <a:ext cx="6848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50" dirty="0"/>
              <a:t>2.58W</a:t>
            </a:r>
            <a:endParaRPr lang="zh-TW" altLang="en-US" sz="1050" dirty="0"/>
          </a:p>
        </p:txBody>
      </p:sp>
      <p:cxnSp>
        <p:nvCxnSpPr>
          <p:cNvPr id="122" name="直接箭头连接符 36">
            <a:extLst>
              <a:ext uri="{FF2B5EF4-FFF2-40B4-BE49-F238E27FC236}">
                <a16:creationId xmlns:a16="http://schemas.microsoft.com/office/drawing/2014/main" id="{9F8FA6BE-C9CE-4563-8942-ED06BE489056}"/>
              </a:ext>
            </a:extLst>
          </p:cNvPr>
          <p:cNvCxnSpPr>
            <a:cxnSpLocks/>
          </p:cNvCxnSpPr>
          <p:nvPr/>
        </p:nvCxnSpPr>
        <p:spPr>
          <a:xfrm>
            <a:off x="6716919" y="3364277"/>
            <a:ext cx="1506183" cy="3210"/>
          </a:xfrm>
          <a:prstGeom prst="straightConnector1">
            <a:avLst/>
          </a:prstGeom>
          <a:ln w="28575">
            <a:solidFill>
              <a:srgbClr val="FF0000"/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接箭头连接符 36">
            <a:extLst>
              <a:ext uri="{FF2B5EF4-FFF2-40B4-BE49-F238E27FC236}">
                <a16:creationId xmlns:a16="http://schemas.microsoft.com/office/drawing/2014/main" id="{240716B5-EAB4-4E47-B27B-98F8DFBD8E00}"/>
              </a:ext>
            </a:extLst>
          </p:cNvPr>
          <p:cNvCxnSpPr>
            <a:cxnSpLocks/>
          </p:cNvCxnSpPr>
          <p:nvPr/>
        </p:nvCxnSpPr>
        <p:spPr>
          <a:xfrm>
            <a:off x="6716919" y="3670714"/>
            <a:ext cx="15159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文字方塊 127">
            <a:extLst>
              <a:ext uri="{FF2B5EF4-FFF2-40B4-BE49-F238E27FC236}">
                <a16:creationId xmlns:a16="http://schemas.microsoft.com/office/drawing/2014/main" id="{4B3C86CA-2A09-480D-83BB-7CE01BAE4CB4}"/>
              </a:ext>
            </a:extLst>
          </p:cNvPr>
          <p:cNvSpPr txBox="1"/>
          <p:nvPr/>
        </p:nvSpPr>
        <p:spPr>
          <a:xfrm>
            <a:off x="7362251" y="2820570"/>
            <a:ext cx="6848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50" dirty="0"/>
              <a:t>0.52W</a:t>
            </a:r>
            <a:endParaRPr lang="zh-TW" altLang="en-US" sz="1050" dirty="0"/>
          </a:p>
        </p:txBody>
      </p:sp>
      <p:sp>
        <p:nvSpPr>
          <p:cNvPr id="129" name="文字方塊 128">
            <a:extLst>
              <a:ext uri="{FF2B5EF4-FFF2-40B4-BE49-F238E27FC236}">
                <a16:creationId xmlns:a16="http://schemas.microsoft.com/office/drawing/2014/main" id="{0091153A-CFB4-40C5-BE0D-8CBA6021F825}"/>
              </a:ext>
            </a:extLst>
          </p:cNvPr>
          <p:cNvSpPr txBox="1"/>
          <p:nvPr/>
        </p:nvSpPr>
        <p:spPr>
          <a:xfrm>
            <a:off x="7363770" y="3145817"/>
            <a:ext cx="6848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50" dirty="0"/>
              <a:t>0.07W</a:t>
            </a:r>
            <a:endParaRPr lang="zh-TW" altLang="en-US" sz="1050" dirty="0"/>
          </a:p>
        </p:txBody>
      </p:sp>
      <p:sp>
        <p:nvSpPr>
          <p:cNvPr id="130" name="文字方塊 129">
            <a:extLst>
              <a:ext uri="{FF2B5EF4-FFF2-40B4-BE49-F238E27FC236}">
                <a16:creationId xmlns:a16="http://schemas.microsoft.com/office/drawing/2014/main" id="{691285EC-5F2B-47FD-AE1F-23597A512233}"/>
              </a:ext>
            </a:extLst>
          </p:cNvPr>
          <p:cNvSpPr txBox="1"/>
          <p:nvPr/>
        </p:nvSpPr>
        <p:spPr>
          <a:xfrm>
            <a:off x="7362251" y="3450172"/>
            <a:ext cx="6848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50" dirty="0"/>
              <a:t>0.07W</a:t>
            </a:r>
            <a:endParaRPr lang="zh-TW" altLang="en-US" sz="1050" dirty="0"/>
          </a:p>
        </p:txBody>
      </p:sp>
      <p:sp>
        <p:nvSpPr>
          <p:cNvPr id="131" name="矩形 130">
            <a:extLst>
              <a:ext uri="{FF2B5EF4-FFF2-40B4-BE49-F238E27FC236}">
                <a16:creationId xmlns:a16="http://schemas.microsoft.com/office/drawing/2014/main" id="{53A8E641-567E-49CB-A645-24323CD53801}"/>
              </a:ext>
            </a:extLst>
          </p:cNvPr>
          <p:cNvSpPr/>
          <p:nvPr/>
        </p:nvSpPr>
        <p:spPr>
          <a:xfrm>
            <a:off x="8254025" y="2916212"/>
            <a:ext cx="484985" cy="180113"/>
          </a:xfrm>
          <a:prstGeom prst="rect">
            <a:avLst/>
          </a:prstGeom>
          <a:solidFill>
            <a:srgbClr val="FFC000"/>
          </a:solidFill>
          <a:ln w="158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dirty="0">
                <a:solidFill>
                  <a:schemeClr val="tx1"/>
                </a:solidFill>
              </a:rPr>
              <a:t>1.8V</a:t>
            </a:r>
            <a:endParaRPr lang="en-US" altLang="zh-TW" sz="800" dirty="0">
              <a:solidFill>
                <a:schemeClr val="tx1"/>
              </a:solidFill>
            </a:endParaRPr>
          </a:p>
        </p:txBody>
      </p:sp>
      <p:sp>
        <p:nvSpPr>
          <p:cNvPr id="132" name="矩形 131">
            <a:extLst>
              <a:ext uri="{FF2B5EF4-FFF2-40B4-BE49-F238E27FC236}">
                <a16:creationId xmlns:a16="http://schemas.microsoft.com/office/drawing/2014/main" id="{A6CEFD3B-CF05-40D8-B2CB-2AEC1A06E54C}"/>
              </a:ext>
            </a:extLst>
          </p:cNvPr>
          <p:cNvSpPr/>
          <p:nvPr/>
        </p:nvSpPr>
        <p:spPr>
          <a:xfrm>
            <a:off x="8247289" y="3229062"/>
            <a:ext cx="484985" cy="252214"/>
          </a:xfrm>
          <a:prstGeom prst="rect">
            <a:avLst/>
          </a:prstGeom>
          <a:solidFill>
            <a:srgbClr val="FFC000"/>
          </a:solidFill>
          <a:ln w="158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dirty="0">
                <a:solidFill>
                  <a:schemeClr val="tx1"/>
                </a:solidFill>
              </a:rPr>
              <a:t>1.8V PLL</a:t>
            </a:r>
            <a:endParaRPr lang="en-US" altLang="zh-TW" sz="800" dirty="0">
              <a:solidFill>
                <a:schemeClr val="tx1"/>
              </a:solidFill>
            </a:endParaRPr>
          </a:p>
        </p:txBody>
      </p:sp>
      <p:sp>
        <p:nvSpPr>
          <p:cNvPr id="133" name="矩形 132">
            <a:extLst>
              <a:ext uri="{FF2B5EF4-FFF2-40B4-BE49-F238E27FC236}">
                <a16:creationId xmlns:a16="http://schemas.microsoft.com/office/drawing/2014/main" id="{9445AA92-8321-42C0-8EC5-8015FBC96DF8}"/>
              </a:ext>
            </a:extLst>
          </p:cNvPr>
          <p:cNvSpPr/>
          <p:nvPr/>
        </p:nvSpPr>
        <p:spPr>
          <a:xfrm>
            <a:off x="8248515" y="3576175"/>
            <a:ext cx="484985" cy="252214"/>
          </a:xfrm>
          <a:prstGeom prst="rect">
            <a:avLst/>
          </a:prstGeom>
          <a:solidFill>
            <a:srgbClr val="FFC000"/>
          </a:solidFill>
          <a:ln w="158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dirty="0">
                <a:solidFill>
                  <a:schemeClr val="tx1"/>
                </a:solidFill>
              </a:rPr>
              <a:t>1.8V PHY</a:t>
            </a:r>
            <a:endParaRPr lang="en-US" altLang="zh-TW" sz="800" dirty="0">
              <a:solidFill>
                <a:schemeClr val="tx1"/>
              </a:solidFill>
            </a:endParaRPr>
          </a:p>
        </p:txBody>
      </p:sp>
      <p:cxnSp>
        <p:nvCxnSpPr>
          <p:cNvPr id="134" name="直線單箭頭接點 93">
            <a:extLst>
              <a:ext uri="{FF2B5EF4-FFF2-40B4-BE49-F238E27FC236}">
                <a16:creationId xmlns:a16="http://schemas.microsoft.com/office/drawing/2014/main" id="{E6DD495D-54E0-45A5-80A2-385F6C19FDAF}"/>
              </a:ext>
            </a:extLst>
          </p:cNvPr>
          <p:cNvCxnSpPr>
            <a:cxnSpLocks/>
          </p:cNvCxnSpPr>
          <p:nvPr/>
        </p:nvCxnSpPr>
        <p:spPr>
          <a:xfrm>
            <a:off x="4682190" y="4340381"/>
            <a:ext cx="354091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文字方塊 134">
            <a:extLst>
              <a:ext uri="{FF2B5EF4-FFF2-40B4-BE49-F238E27FC236}">
                <a16:creationId xmlns:a16="http://schemas.microsoft.com/office/drawing/2014/main" id="{1D9CC15A-70F1-4F5C-B3A0-A9F1FAE573BD}"/>
              </a:ext>
            </a:extLst>
          </p:cNvPr>
          <p:cNvSpPr txBox="1"/>
          <p:nvPr/>
        </p:nvSpPr>
        <p:spPr>
          <a:xfrm>
            <a:off x="6779698" y="4124622"/>
            <a:ext cx="51977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50" dirty="0">
                <a:solidFill>
                  <a:srgbClr val="0000FF"/>
                </a:solidFill>
              </a:rPr>
              <a:t>3.3V</a:t>
            </a:r>
            <a:endParaRPr lang="zh-TW" altLang="en-US" sz="1050" dirty="0">
              <a:solidFill>
                <a:srgbClr val="0000FF"/>
              </a:solidFill>
            </a:endParaRPr>
          </a:p>
        </p:txBody>
      </p:sp>
      <p:sp>
        <p:nvSpPr>
          <p:cNvPr id="136" name="文字方塊 135">
            <a:extLst>
              <a:ext uri="{FF2B5EF4-FFF2-40B4-BE49-F238E27FC236}">
                <a16:creationId xmlns:a16="http://schemas.microsoft.com/office/drawing/2014/main" id="{684B7D52-60EE-4886-9393-00FAF47CB802}"/>
              </a:ext>
            </a:extLst>
          </p:cNvPr>
          <p:cNvSpPr txBox="1"/>
          <p:nvPr/>
        </p:nvSpPr>
        <p:spPr>
          <a:xfrm>
            <a:off x="7362251" y="4121027"/>
            <a:ext cx="6848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50" dirty="0"/>
              <a:t>0.76W</a:t>
            </a:r>
            <a:endParaRPr lang="zh-TW" altLang="en-US" sz="1050" dirty="0"/>
          </a:p>
        </p:txBody>
      </p:sp>
      <p:cxnSp>
        <p:nvCxnSpPr>
          <p:cNvPr id="137" name="直接箭头连接符 36">
            <a:extLst>
              <a:ext uri="{FF2B5EF4-FFF2-40B4-BE49-F238E27FC236}">
                <a16:creationId xmlns:a16="http://schemas.microsoft.com/office/drawing/2014/main" id="{726883F5-DF0F-4A6D-84A7-A0B56293488D}"/>
              </a:ext>
            </a:extLst>
          </p:cNvPr>
          <p:cNvCxnSpPr>
            <a:cxnSpLocks/>
          </p:cNvCxnSpPr>
          <p:nvPr/>
        </p:nvCxnSpPr>
        <p:spPr>
          <a:xfrm>
            <a:off x="6716919" y="3962903"/>
            <a:ext cx="1506183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文字方塊 137">
            <a:extLst>
              <a:ext uri="{FF2B5EF4-FFF2-40B4-BE49-F238E27FC236}">
                <a16:creationId xmlns:a16="http://schemas.microsoft.com/office/drawing/2014/main" id="{2D63DC82-7921-4A9E-BFD9-2850FEE58002}"/>
              </a:ext>
            </a:extLst>
          </p:cNvPr>
          <p:cNvSpPr txBox="1"/>
          <p:nvPr/>
        </p:nvSpPr>
        <p:spPr>
          <a:xfrm>
            <a:off x="6787593" y="3145609"/>
            <a:ext cx="51977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50" dirty="0">
                <a:solidFill>
                  <a:srgbClr val="0000FF"/>
                </a:solidFill>
              </a:rPr>
              <a:t>1.8V</a:t>
            </a:r>
            <a:endParaRPr lang="zh-TW" altLang="en-US" sz="1050" dirty="0">
              <a:solidFill>
                <a:srgbClr val="0000FF"/>
              </a:solidFill>
            </a:endParaRPr>
          </a:p>
        </p:txBody>
      </p:sp>
      <p:sp>
        <p:nvSpPr>
          <p:cNvPr id="139" name="文字方塊 138">
            <a:extLst>
              <a:ext uri="{FF2B5EF4-FFF2-40B4-BE49-F238E27FC236}">
                <a16:creationId xmlns:a16="http://schemas.microsoft.com/office/drawing/2014/main" id="{9BBEB5CE-040D-42F8-A5C5-0469C19B586F}"/>
              </a:ext>
            </a:extLst>
          </p:cNvPr>
          <p:cNvSpPr txBox="1"/>
          <p:nvPr/>
        </p:nvSpPr>
        <p:spPr>
          <a:xfrm>
            <a:off x="6779698" y="3445941"/>
            <a:ext cx="51977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50" dirty="0">
                <a:solidFill>
                  <a:srgbClr val="0000FF"/>
                </a:solidFill>
              </a:rPr>
              <a:t>1.8V</a:t>
            </a:r>
            <a:endParaRPr lang="zh-TW" altLang="en-US" sz="1050" dirty="0">
              <a:solidFill>
                <a:srgbClr val="0000FF"/>
              </a:solidFill>
            </a:endParaRPr>
          </a:p>
        </p:txBody>
      </p:sp>
      <p:sp>
        <p:nvSpPr>
          <p:cNvPr id="140" name="文字方塊 139">
            <a:extLst>
              <a:ext uri="{FF2B5EF4-FFF2-40B4-BE49-F238E27FC236}">
                <a16:creationId xmlns:a16="http://schemas.microsoft.com/office/drawing/2014/main" id="{A8D72965-7290-4020-AF90-5381EF917806}"/>
              </a:ext>
            </a:extLst>
          </p:cNvPr>
          <p:cNvSpPr txBox="1"/>
          <p:nvPr/>
        </p:nvSpPr>
        <p:spPr>
          <a:xfrm>
            <a:off x="7362251" y="3741201"/>
            <a:ext cx="6848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50" dirty="0"/>
              <a:t>0.63W</a:t>
            </a:r>
            <a:endParaRPr lang="zh-TW" altLang="en-US" sz="1050" dirty="0"/>
          </a:p>
        </p:txBody>
      </p:sp>
      <p:sp>
        <p:nvSpPr>
          <p:cNvPr id="141" name="文字方塊 140">
            <a:extLst>
              <a:ext uri="{FF2B5EF4-FFF2-40B4-BE49-F238E27FC236}">
                <a16:creationId xmlns:a16="http://schemas.microsoft.com/office/drawing/2014/main" id="{5083BCFC-9CF9-4400-BC70-1F82164A32BC}"/>
              </a:ext>
            </a:extLst>
          </p:cNvPr>
          <p:cNvSpPr txBox="1"/>
          <p:nvPr/>
        </p:nvSpPr>
        <p:spPr>
          <a:xfrm>
            <a:off x="4808029" y="1789090"/>
            <a:ext cx="6848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50" dirty="0"/>
              <a:t>4.8W</a:t>
            </a:r>
            <a:endParaRPr lang="zh-TW" altLang="en-US" sz="1050" dirty="0"/>
          </a:p>
        </p:txBody>
      </p:sp>
      <p:sp>
        <p:nvSpPr>
          <p:cNvPr id="142" name="文字方塊 141">
            <a:extLst>
              <a:ext uri="{FF2B5EF4-FFF2-40B4-BE49-F238E27FC236}">
                <a16:creationId xmlns:a16="http://schemas.microsoft.com/office/drawing/2014/main" id="{CAB8B1C4-29DD-4EA3-8EC4-A20ABD9762E8}"/>
              </a:ext>
            </a:extLst>
          </p:cNvPr>
          <p:cNvSpPr txBox="1"/>
          <p:nvPr/>
        </p:nvSpPr>
        <p:spPr>
          <a:xfrm>
            <a:off x="6787593" y="5117759"/>
            <a:ext cx="51977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50" dirty="0">
                <a:solidFill>
                  <a:srgbClr val="0000FF"/>
                </a:solidFill>
              </a:rPr>
              <a:t>1.35V</a:t>
            </a:r>
            <a:endParaRPr lang="zh-TW" altLang="en-US" sz="1050" dirty="0">
              <a:solidFill>
                <a:srgbClr val="0000FF"/>
              </a:solidFill>
            </a:endParaRPr>
          </a:p>
        </p:txBody>
      </p:sp>
      <p:sp>
        <p:nvSpPr>
          <p:cNvPr id="143" name="文字方塊 142">
            <a:extLst>
              <a:ext uri="{FF2B5EF4-FFF2-40B4-BE49-F238E27FC236}">
                <a16:creationId xmlns:a16="http://schemas.microsoft.com/office/drawing/2014/main" id="{8965D1C3-0D2C-4BD3-B47B-A1E2C5912D81}"/>
              </a:ext>
            </a:extLst>
          </p:cNvPr>
          <p:cNvSpPr txBox="1"/>
          <p:nvPr/>
        </p:nvSpPr>
        <p:spPr>
          <a:xfrm>
            <a:off x="7362251" y="5117759"/>
            <a:ext cx="6848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50" dirty="0"/>
              <a:t>0.71W</a:t>
            </a:r>
            <a:endParaRPr lang="zh-TW" altLang="en-US" sz="1050" dirty="0"/>
          </a:p>
        </p:txBody>
      </p:sp>
      <p:sp>
        <p:nvSpPr>
          <p:cNvPr id="144" name="文字方塊 143">
            <a:extLst>
              <a:ext uri="{FF2B5EF4-FFF2-40B4-BE49-F238E27FC236}">
                <a16:creationId xmlns:a16="http://schemas.microsoft.com/office/drawing/2014/main" id="{C9DED4E2-B8DC-4F44-A690-428A49FB9BF3}"/>
              </a:ext>
            </a:extLst>
          </p:cNvPr>
          <p:cNvSpPr txBox="1"/>
          <p:nvPr/>
        </p:nvSpPr>
        <p:spPr>
          <a:xfrm>
            <a:off x="4740063" y="3060357"/>
            <a:ext cx="6848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50" dirty="0"/>
              <a:t>1.433W</a:t>
            </a:r>
            <a:endParaRPr lang="zh-TW" altLang="en-US" sz="1050" dirty="0"/>
          </a:p>
        </p:txBody>
      </p:sp>
      <p:cxnSp>
        <p:nvCxnSpPr>
          <p:cNvPr id="145" name="直接箭头连接符 36">
            <a:extLst>
              <a:ext uri="{FF2B5EF4-FFF2-40B4-BE49-F238E27FC236}">
                <a16:creationId xmlns:a16="http://schemas.microsoft.com/office/drawing/2014/main" id="{1C92EDB7-5F7F-40B6-964D-1FC9BA34F1D4}"/>
              </a:ext>
            </a:extLst>
          </p:cNvPr>
          <p:cNvCxnSpPr>
            <a:cxnSpLocks/>
          </p:cNvCxnSpPr>
          <p:nvPr/>
        </p:nvCxnSpPr>
        <p:spPr>
          <a:xfrm>
            <a:off x="4670574" y="5905404"/>
            <a:ext cx="3352561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文字方塊 145">
            <a:extLst>
              <a:ext uri="{FF2B5EF4-FFF2-40B4-BE49-F238E27FC236}">
                <a16:creationId xmlns:a16="http://schemas.microsoft.com/office/drawing/2014/main" id="{F14BCC4C-88E9-448C-BF77-742110B51F8B}"/>
              </a:ext>
            </a:extLst>
          </p:cNvPr>
          <p:cNvSpPr txBox="1"/>
          <p:nvPr/>
        </p:nvSpPr>
        <p:spPr>
          <a:xfrm>
            <a:off x="7369353" y="5665575"/>
            <a:ext cx="7524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50" dirty="0"/>
              <a:t>0.0364W</a:t>
            </a:r>
            <a:endParaRPr lang="zh-TW" altLang="en-US" sz="1050" dirty="0"/>
          </a:p>
        </p:txBody>
      </p:sp>
      <p:sp>
        <p:nvSpPr>
          <p:cNvPr id="147" name="文字方塊 146">
            <a:extLst>
              <a:ext uri="{FF2B5EF4-FFF2-40B4-BE49-F238E27FC236}">
                <a16:creationId xmlns:a16="http://schemas.microsoft.com/office/drawing/2014/main" id="{59C16332-13CF-482B-94D2-056D58D1DBC7}"/>
              </a:ext>
            </a:extLst>
          </p:cNvPr>
          <p:cNvSpPr txBox="1"/>
          <p:nvPr/>
        </p:nvSpPr>
        <p:spPr>
          <a:xfrm>
            <a:off x="4751070" y="5096561"/>
            <a:ext cx="6848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50" dirty="0"/>
              <a:t>0.835W</a:t>
            </a:r>
            <a:endParaRPr lang="zh-TW" altLang="en-US" sz="1050" dirty="0"/>
          </a:p>
        </p:txBody>
      </p:sp>
      <p:sp>
        <p:nvSpPr>
          <p:cNvPr id="148" name="文字方塊 147">
            <a:extLst>
              <a:ext uri="{FF2B5EF4-FFF2-40B4-BE49-F238E27FC236}">
                <a16:creationId xmlns:a16="http://schemas.microsoft.com/office/drawing/2014/main" id="{395BCDC6-B8A7-4D13-98E7-ABF6BF522833}"/>
              </a:ext>
            </a:extLst>
          </p:cNvPr>
          <p:cNvSpPr txBox="1"/>
          <p:nvPr/>
        </p:nvSpPr>
        <p:spPr>
          <a:xfrm>
            <a:off x="2647163" y="1646091"/>
            <a:ext cx="6848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50" dirty="0"/>
              <a:t>9.9W</a:t>
            </a:r>
            <a:endParaRPr lang="zh-TW" altLang="en-US" sz="1050" dirty="0"/>
          </a:p>
        </p:txBody>
      </p:sp>
      <p:sp>
        <p:nvSpPr>
          <p:cNvPr id="149" name="文字方塊 148">
            <a:extLst>
              <a:ext uri="{FF2B5EF4-FFF2-40B4-BE49-F238E27FC236}">
                <a16:creationId xmlns:a16="http://schemas.microsoft.com/office/drawing/2014/main" id="{E542E16D-FB60-441A-84D6-337C2BF447DB}"/>
              </a:ext>
            </a:extLst>
          </p:cNvPr>
          <p:cNvSpPr txBox="1"/>
          <p:nvPr/>
        </p:nvSpPr>
        <p:spPr>
          <a:xfrm>
            <a:off x="2647163" y="1058845"/>
            <a:ext cx="6848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50" dirty="0"/>
              <a:t>4.15W</a:t>
            </a:r>
            <a:endParaRPr lang="zh-TW" altLang="en-US" sz="1050" dirty="0"/>
          </a:p>
        </p:txBody>
      </p:sp>
      <p:cxnSp>
        <p:nvCxnSpPr>
          <p:cNvPr id="150" name="直線接點 149">
            <a:extLst>
              <a:ext uri="{FF2B5EF4-FFF2-40B4-BE49-F238E27FC236}">
                <a16:creationId xmlns:a16="http://schemas.microsoft.com/office/drawing/2014/main" id="{D303E8A3-C67A-4CEE-88D5-05878C6825A4}"/>
              </a:ext>
            </a:extLst>
          </p:cNvPr>
          <p:cNvCxnSpPr>
            <a:cxnSpLocks/>
          </p:cNvCxnSpPr>
          <p:nvPr/>
        </p:nvCxnSpPr>
        <p:spPr>
          <a:xfrm flipH="1">
            <a:off x="8845550" y="5342174"/>
            <a:ext cx="564982" cy="0"/>
          </a:xfrm>
          <a:prstGeom prst="line">
            <a:avLst/>
          </a:prstGeom>
          <a:ln w="2857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接點 150">
            <a:extLst>
              <a:ext uri="{FF2B5EF4-FFF2-40B4-BE49-F238E27FC236}">
                <a16:creationId xmlns:a16="http://schemas.microsoft.com/office/drawing/2014/main" id="{3F37A77A-B0EE-444D-9DEA-248686642DE5}"/>
              </a:ext>
            </a:extLst>
          </p:cNvPr>
          <p:cNvCxnSpPr>
            <a:cxnSpLocks/>
          </p:cNvCxnSpPr>
          <p:nvPr/>
        </p:nvCxnSpPr>
        <p:spPr>
          <a:xfrm flipH="1">
            <a:off x="9410532" y="4883099"/>
            <a:ext cx="696" cy="473854"/>
          </a:xfrm>
          <a:prstGeom prst="line">
            <a:avLst/>
          </a:prstGeom>
          <a:ln w="28575"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文字方塊 151">
            <a:extLst>
              <a:ext uri="{FF2B5EF4-FFF2-40B4-BE49-F238E27FC236}">
                <a16:creationId xmlns:a16="http://schemas.microsoft.com/office/drawing/2014/main" id="{47F283FE-0616-49ED-99FA-0E10CDFE881F}"/>
              </a:ext>
            </a:extLst>
          </p:cNvPr>
          <p:cNvSpPr txBox="1"/>
          <p:nvPr/>
        </p:nvSpPr>
        <p:spPr>
          <a:xfrm>
            <a:off x="8921692" y="5019152"/>
            <a:ext cx="46193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600" dirty="0"/>
              <a:t>I2C</a:t>
            </a:r>
            <a:endParaRPr lang="zh-TW" altLang="en-US" sz="1600" dirty="0"/>
          </a:p>
        </p:txBody>
      </p:sp>
      <p:sp>
        <p:nvSpPr>
          <p:cNvPr id="153" name="文字方塊 152">
            <a:extLst>
              <a:ext uri="{FF2B5EF4-FFF2-40B4-BE49-F238E27FC236}">
                <a16:creationId xmlns:a16="http://schemas.microsoft.com/office/drawing/2014/main" id="{DF12CCD4-3A5C-4246-9BD9-AD6190358088}"/>
              </a:ext>
            </a:extLst>
          </p:cNvPr>
          <p:cNvSpPr txBox="1"/>
          <p:nvPr/>
        </p:nvSpPr>
        <p:spPr>
          <a:xfrm>
            <a:off x="6799534" y="5676938"/>
            <a:ext cx="51977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50" dirty="0">
                <a:solidFill>
                  <a:srgbClr val="0000FF"/>
                </a:solidFill>
              </a:rPr>
              <a:t>3.3V</a:t>
            </a:r>
            <a:endParaRPr lang="zh-TW" altLang="en-US" sz="1050" dirty="0">
              <a:solidFill>
                <a:srgbClr val="0000FF"/>
              </a:solidFill>
            </a:endParaRPr>
          </a:p>
        </p:txBody>
      </p:sp>
      <p:cxnSp>
        <p:nvCxnSpPr>
          <p:cNvPr id="154" name="接點: 肘形 153">
            <a:extLst>
              <a:ext uri="{FF2B5EF4-FFF2-40B4-BE49-F238E27FC236}">
                <a16:creationId xmlns:a16="http://schemas.microsoft.com/office/drawing/2014/main" id="{0D7C4C2F-15FA-4DF6-A42F-4FDD3327FA07}"/>
              </a:ext>
            </a:extLst>
          </p:cNvPr>
          <p:cNvCxnSpPr>
            <a:cxnSpLocks/>
            <a:stCxn id="92" idx="3"/>
          </p:cNvCxnSpPr>
          <p:nvPr/>
        </p:nvCxnSpPr>
        <p:spPr>
          <a:xfrm flipV="1">
            <a:off x="8921692" y="4883099"/>
            <a:ext cx="653782" cy="1086103"/>
          </a:xfrm>
          <a:prstGeom prst="bentConnector2">
            <a:avLst/>
          </a:prstGeom>
          <a:ln w="28575">
            <a:solidFill>
              <a:srgbClr val="7030A0"/>
            </a:solidFill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5" name="直線單箭頭接點 154">
            <a:extLst>
              <a:ext uri="{FF2B5EF4-FFF2-40B4-BE49-F238E27FC236}">
                <a16:creationId xmlns:a16="http://schemas.microsoft.com/office/drawing/2014/main" id="{0B331202-5012-47E5-BD5D-5DDEF4637A88}"/>
              </a:ext>
            </a:extLst>
          </p:cNvPr>
          <p:cNvCxnSpPr>
            <a:cxnSpLocks/>
          </p:cNvCxnSpPr>
          <p:nvPr/>
        </p:nvCxnSpPr>
        <p:spPr>
          <a:xfrm>
            <a:off x="1683321" y="6109026"/>
            <a:ext cx="6339814" cy="0"/>
          </a:xfrm>
          <a:prstGeom prst="straightConnector1">
            <a:avLst/>
          </a:prstGeom>
          <a:ln w="28575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文字方塊 155">
            <a:extLst>
              <a:ext uri="{FF2B5EF4-FFF2-40B4-BE49-F238E27FC236}">
                <a16:creationId xmlns:a16="http://schemas.microsoft.com/office/drawing/2014/main" id="{676AB127-1308-4BFF-88A7-80CB29F4F9D1}"/>
              </a:ext>
            </a:extLst>
          </p:cNvPr>
          <p:cNvSpPr txBox="1"/>
          <p:nvPr/>
        </p:nvSpPr>
        <p:spPr>
          <a:xfrm>
            <a:off x="1739729" y="5807619"/>
            <a:ext cx="9068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500" dirty="0"/>
              <a:t>CAN BUS</a:t>
            </a:r>
            <a:endParaRPr lang="zh-TW" altLang="en-US" sz="1500" dirty="0"/>
          </a:p>
        </p:txBody>
      </p:sp>
      <p:sp>
        <p:nvSpPr>
          <p:cNvPr id="157" name="文字方塊 156">
            <a:extLst>
              <a:ext uri="{FF2B5EF4-FFF2-40B4-BE49-F238E27FC236}">
                <a16:creationId xmlns:a16="http://schemas.microsoft.com/office/drawing/2014/main" id="{CA013B4F-7D39-4E3C-A131-3D1CA7A024E0}"/>
              </a:ext>
            </a:extLst>
          </p:cNvPr>
          <p:cNvSpPr txBox="1"/>
          <p:nvPr/>
        </p:nvSpPr>
        <p:spPr>
          <a:xfrm>
            <a:off x="9792963" y="1709041"/>
            <a:ext cx="6118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dirty="0"/>
              <a:t>RGB</a:t>
            </a:r>
            <a:endParaRPr lang="en-US" altLang="zh-TW" dirty="0"/>
          </a:p>
        </p:txBody>
      </p:sp>
      <p:cxnSp>
        <p:nvCxnSpPr>
          <p:cNvPr id="158" name="直線單箭頭接點 157">
            <a:extLst>
              <a:ext uri="{FF2B5EF4-FFF2-40B4-BE49-F238E27FC236}">
                <a16:creationId xmlns:a16="http://schemas.microsoft.com/office/drawing/2014/main" id="{146B43BA-2655-486F-82DD-3E3723AEFF1F}"/>
              </a:ext>
            </a:extLst>
          </p:cNvPr>
          <p:cNvCxnSpPr>
            <a:cxnSpLocks/>
          </p:cNvCxnSpPr>
          <p:nvPr/>
        </p:nvCxnSpPr>
        <p:spPr>
          <a:xfrm flipH="1">
            <a:off x="9692175" y="2043006"/>
            <a:ext cx="864238" cy="1957"/>
          </a:xfrm>
          <a:prstGeom prst="straightConnector1">
            <a:avLst/>
          </a:prstGeom>
          <a:ln w="28575">
            <a:solidFill>
              <a:srgbClr val="7030A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單箭頭接點 158">
            <a:extLst>
              <a:ext uri="{FF2B5EF4-FFF2-40B4-BE49-F238E27FC236}">
                <a16:creationId xmlns:a16="http://schemas.microsoft.com/office/drawing/2014/main" id="{C55073FB-A836-4BE2-A755-7809B08D5EC5}"/>
              </a:ext>
            </a:extLst>
          </p:cNvPr>
          <p:cNvCxnSpPr>
            <a:cxnSpLocks/>
          </p:cNvCxnSpPr>
          <p:nvPr/>
        </p:nvCxnSpPr>
        <p:spPr>
          <a:xfrm flipH="1">
            <a:off x="9692175" y="3433503"/>
            <a:ext cx="867414" cy="0"/>
          </a:xfrm>
          <a:prstGeom prst="straightConnector1">
            <a:avLst/>
          </a:prstGeom>
          <a:ln w="28575">
            <a:solidFill>
              <a:srgbClr val="7030A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矩形 159">
            <a:extLst>
              <a:ext uri="{FF2B5EF4-FFF2-40B4-BE49-F238E27FC236}">
                <a16:creationId xmlns:a16="http://schemas.microsoft.com/office/drawing/2014/main" id="{8C3FBC51-A681-48AB-8AAF-45C6D0F8ED90}"/>
              </a:ext>
            </a:extLst>
          </p:cNvPr>
          <p:cNvSpPr/>
          <p:nvPr/>
        </p:nvSpPr>
        <p:spPr>
          <a:xfrm>
            <a:off x="10721700" y="1651085"/>
            <a:ext cx="1199950" cy="7933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58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>
                <a:solidFill>
                  <a:schemeClr val="tx1"/>
                </a:solidFill>
              </a:rPr>
              <a:t>Display</a:t>
            </a:r>
            <a:r>
              <a:rPr lang="zh-TW" altLang="en-US" sz="1400" dirty="0">
                <a:solidFill>
                  <a:schemeClr val="tx1"/>
                </a:solidFill>
              </a:rPr>
              <a:t> </a:t>
            </a:r>
            <a:r>
              <a:rPr lang="en-US" altLang="zh-TW" sz="1400" dirty="0">
                <a:solidFill>
                  <a:schemeClr val="tx1"/>
                </a:solidFill>
              </a:rPr>
              <a:t>/</a:t>
            </a:r>
          </a:p>
          <a:p>
            <a:pPr algn="ctr"/>
            <a:r>
              <a:rPr lang="en-US" altLang="zh-TW" sz="1400" dirty="0">
                <a:solidFill>
                  <a:schemeClr val="tx1"/>
                </a:solidFill>
              </a:rPr>
              <a:t>Touch screen </a:t>
            </a:r>
          </a:p>
          <a:p>
            <a:pPr algn="ctr"/>
            <a:r>
              <a:rPr lang="en-US" altLang="zh-TW" sz="1200" dirty="0">
                <a:solidFill>
                  <a:schemeClr val="tx1"/>
                </a:solidFill>
              </a:rPr>
              <a:t>(480*272, 60Hz)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161" name="矩形 160">
            <a:extLst>
              <a:ext uri="{FF2B5EF4-FFF2-40B4-BE49-F238E27FC236}">
                <a16:creationId xmlns:a16="http://schemas.microsoft.com/office/drawing/2014/main" id="{EC023F2A-8134-4526-B0D2-C3E3638B6FF0}"/>
              </a:ext>
            </a:extLst>
          </p:cNvPr>
          <p:cNvSpPr/>
          <p:nvPr/>
        </p:nvSpPr>
        <p:spPr>
          <a:xfrm>
            <a:off x="10730578" y="2920790"/>
            <a:ext cx="1199950" cy="7933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58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>
                <a:solidFill>
                  <a:schemeClr val="tx1"/>
                </a:solidFill>
              </a:rPr>
              <a:t>Display</a:t>
            </a:r>
            <a:r>
              <a:rPr lang="zh-TW" altLang="en-US" sz="1400" dirty="0">
                <a:solidFill>
                  <a:schemeClr val="tx1"/>
                </a:solidFill>
              </a:rPr>
              <a:t> </a:t>
            </a:r>
            <a:r>
              <a:rPr lang="en-US" altLang="zh-TW" sz="1400" dirty="0">
                <a:solidFill>
                  <a:schemeClr val="tx1"/>
                </a:solidFill>
              </a:rPr>
              <a:t>/</a:t>
            </a:r>
          </a:p>
          <a:p>
            <a:pPr algn="ctr"/>
            <a:r>
              <a:rPr lang="en-US" altLang="zh-TW" sz="1400" dirty="0">
                <a:solidFill>
                  <a:schemeClr val="tx1"/>
                </a:solidFill>
              </a:rPr>
              <a:t>Touch screen</a:t>
            </a:r>
          </a:p>
          <a:p>
            <a:pPr algn="ctr"/>
            <a:r>
              <a:rPr lang="en-US" altLang="zh-TW" sz="1200" dirty="0">
                <a:solidFill>
                  <a:schemeClr val="tx1"/>
                </a:solidFill>
              </a:rPr>
              <a:t>(480*272, 60Hz)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162" name="矩形 161">
            <a:extLst>
              <a:ext uri="{FF2B5EF4-FFF2-40B4-BE49-F238E27FC236}">
                <a16:creationId xmlns:a16="http://schemas.microsoft.com/office/drawing/2014/main" id="{1BDD7B8C-1809-4E4D-A8BD-654F1E0CD25B}"/>
              </a:ext>
            </a:extLst>
          </p:cNvPr>
          <p:cNvSpPr/>
          <p:nvPr/>
        </p:nvSpPr>
        <p:spPr>
          <a:xfrm>
            <a:off x="10639922" y="1534203"/>
            <a:ext cx="1375803" cy="2305101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3" name="文字方塊 162">
            <a:extLst>
              <a:ext uri="{FF2B5EF4-FFF2-40B4-BE49-F238E27FC236}">
                <a16:creationId xmlns:a16="http://schemas.microsoft.com/office/drawing/2014/main" id="{A226F1A2-343C-4669-B6F3-BB5AD3EEA754}"/>
              </a:ext>
            </a:extLst>
          </p:cNvPr>
          <p:cNvSpPr txBox="1"/>
          <p:nvPr/>
        </p:nvSpPr>
        <p:spPr>
          <a:xfrm>
            <a:off x="9771509" y="3095040"/>
            <a:ext cx="6091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dirty="0"/>
              <a:t>RGB</a:t>
            </a:r>
          </a:p>
        </p:txBody>
      </p:sp>
      <p:cxnSp>
        <p:nvCxnSpPr>
          <p:cNvPr id="164" name="直線單箭頭接點 163">
            <a:extLst>
              <a:ext uri="{FF2B5EF4-FFF2-40B4-BE49-F238E27FC236}">
                <a16:creationId xmlns:a16="http://schemas.microsoft.com/office/drawing/2014/main" id="{68724E44-692A-4A89-8EF4-EAFE85C1B938}"/>
              </a:ext>
            </a:extLst>
          </p:cNvPr>
          <p:cNvCxnSpPr>
            <a:cxnSpLocks/>
          </p:cNvCxnSpPr>
          <p:nvPr/>
        </p:nvCxnSpPr>
        <p:spPr>
          <a:xfrm>
            <a:off x="9692175" y="2208962"/>
            <a:ext cx="864238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文字方塊 164">
            <a:extLst>
              <a:ext uri="{FF2B5EF4-FFF2-40B4-BE49-F238E27FC236}">
                <a16:creationId xmlns:a16="http://schemas.microsoft.com/office/drawing/2014/main" id="{01B0D1D4-B4FD-4EF1-938B-C2FEE2078F9F}"/>
              </a:ext>
            </a:extLst>
          </p:cNvPr>
          <p:cNvSpPr txBox="1"/>
          <p:nvPr/>
        </p:nvSpPr>
        <p:spPr>
          <a:xfrm>
            <a:off x="9796436" y="2231493"/>
            <a:ext cx="46193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600" dirty="0"/>
              <a:t>I2C</a:t>
            </a:r>
            <a:endParaRPr lang="zh-TW" altLang="en-US" sz="1600" dirty="0"/>
          </a:p>
        </p:txBody>
      </p:sp>
      <p:cxnSp>
        <p:nvCxnSpPr>
          <p:cNvPr id="166" name="接點: 肘形 165">
            <a:extLst>
              <a:ext uri="{FF2B5EF4-FFF2-40B4-BE49-F238E27FC236}">
                <a16:creationId xmlns:a16="http://schemas.microsoft.com/office/drawing/2014/main" id="{7AA54708-C15F-4D52-89FF-58F972138A06}"/>
              </a:ext>
            </a:extLst>
          </p:cNvPr>
          <p:cNvCxnSpPr>
            <a:cxnSpLocks/>
            <a:endCxn id="162" idx="0"/>
          </p:cNvCxnSpPr>
          <p:nvPr/>
        </p:nvCxnSpPr>
        <p:spPr>
          <a:xfrm>
            <a:off x="2620529" y="1303161"/>
            <a:ext cx="8707295" cy="231042"/>
          </a:xfrm>
          <a:prstGeom prst="bentConnector2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文字方塊 166">
            <a:extLst>
              <a:ext uri="{FF2B5EF4-FFF2-40B4-BE49-F238E27FC236}">
                <a16:creationId xmlns:a16="http://schemas.microsoft.com/office/drawing/2014/main" id="{7BE8219F-B7FC-4B56-8EEB-33600B8DAA7D}"/>
              </a:ext>
            </a:extLst>
          </p:cNvPr>
          <p:cNvSpPr txBox="1"/>
          <p:nvPr/>
        </p:nvSpPr>
        <p:spPr>
          <a:xfrm>
            <a:off x="1690875" y="1639791"/>
            <a:ext cx="6848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50" dirty="0"/>
              <a:t>14.05W</a:t>
            </a:r>
            <a:endParaRPr lang="zh-TW" altLang="en-US" sz="1050" dirty="0"/>
          </a:p>
        </p:txBody>
      </p:sp>
      <p:cxnSp>
        <p:nvCxnSpPr>
          <p:cNvPr id="169" name="接點: 肘形 168">
            <a:extLst>
              <a:ext uri="{FF2B5EF4-FFF2-40B4-BE49-F238E27FC236}">
                <a16:creationId xmlns:a16="http://schemas.microsoft.com/office/drawing/2014/main" id="{0F27BD18-C6DA-42BA-9954-D02DCE2095E1}"/>
              </a:ext>
            </a:extLst>
          </p:cNvPr>
          <p:cNvCxnSpPr>
            <a:cxnSpLocks/>
          </p:cNvCxnSpPr>
          <p:nvPr/>
        </p:nvCxnSpPr>
        <p:spPr>
          <a:xfrm rot="16200000" flipH="1">
            <a:off x="9961932" y="2592836"/>
            <a:ext cx="978350" cy="210606"/>
          </a:xfrm>
          <a:prstGeom prst="bentConnector3">
            <a:avLst>
              <a:gd name="adj1" fmla="val 100194"/>
            </a:avLst>
          </a:prstGeom>
          <a:ln w="28575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1" name="矩形: 圓角 170">
            <a:extLst>
              <a:ext uri="{FF2B5EF4-FFF2-40B4-BE49-F238E27FC236}">
                <a16:creationId xmlns:a16="http://schemas.microsoft.com/office/drawing/2014/main" id="{B43A4AFF-E774-4C18-A31C-22A8C60BEE3C}"/>
              </a:ext>
            </a:extLst>
          </p:cNvPr>
          <p:cNvSpPr/>
          <p:nvPr/>
        </p:nvSpPr>
        <p:spPr>
          <a:xfrm>
            <a:off x="2432131" y="770987"/>
            <a:ext cx="9666944" cy="5501841"/>
          </a:xfrm>
          <a:prstGeom prst="roundRect">
            <a:avLst/>
          </a:prstGeom>
          <a:noFill/>
          <a:ln w="5715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5" name="文字方塊 174">
            <a:extLst>
              <a:ext uri="{FF2B5EF4-FFF2-40B4-BE49-F238E27FC236}">
                <a16:creationId xmlns:a16="http://schemas.microsoft.com/office/drawing/2014/main" id="{7B9F26B7-1E2D-476E-BD8D-131DDF76AE25}"/>
              </a:ext>
            </a:extLst>
          </p:cNvPr>
          <p:cNvSpPr txBox="1"/>
          <p:nvPr/>
        </p:nvSpPr>
        <p:spPr>
          <a:xfrm>
            <a:off x="9976502" y="5825733"/>
            <a:ext cx="17430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RAC Display</a:t>
            </a:r>
            <a:endParaRPr lang="zh-TW" altLang="en-US" sz="2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34062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: 圓角 5">
            <a:extLst>
              <a:ext uri="{FF2B5EF4-FFF2-40B4-BE49-F238E27FC236}">
                <a16:creationId xmlns:a16="http://schemas.microsoft.com/office/drawing/2014/main" id="{6D7BAD7A-1F3B-4C74-A853-33BA666158FE}"/>
              </a:ext>
            </a:extLst>
          </p:cNvPr>
          <p:cNvSpPr/>
          <p:nvPr/>
        </p:nvSpPr>
        <p:spPr>
          <a:xfrm>
            <a:off x="294443" y="1150200"/>
            <a:ext cx="1516323" cy="354364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Integrated Cockpit Controller</a:t>
            </a:r>
          </a:p>
          <a:p>
            <a:pPr algn="ctr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(ICC)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7" name="直線單箭頭接點 6">
            <a:extLst>
              <a:ext uri="{FF2B5EF4-FFF2-40B4-BE49-F238E27FC236}">
                <a16:creationId xmlns:a16="http://schemas.microsoft.com/office/drawing/2014/main" id="{63278847-EC18-4C4F-BEEA-71BAFAE7E8D3}"/>
              </a:ext>
            </a:extLst>
          </p:cNvPr>
          <p:cNvCxnSpPr>
            <a:cxnSpLocks/>
            <a:endCxn id="28" idx="1"/>
          </p:cNvCxnSpPr>
          <p:nvPr/>
        </p:nvCxnSpPr>
        <p:spPr>
          <a:xfrm>
            <a:off x="1810766" y="1959821"/>
            <a:ext cx="1401989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E8019A4A-2EAB-49DB-8289-16D06FBF55AB}"/>
              </a:ext>
            </a:extLst>
          </p:cNvPr>
          <p:cNvCxnSpPr>
            <a:cxnSpLocks/>
          </p:cNvCxnSpPr>
          <p:nvPr/>
        </p:nvCxnSpPr>
        <p:spPr>
          <a:xfrm flipV="1">
            <a:off x="1810767" y="3838891"/>
            <a:ext cx="1429904" cy="3518"/>
          </a:xfrm>
          <a:prstGeom prst="straightConnector1">
            <a:avLst/>
          </a:prstGeom>
          <a:ln w="28575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>
            <a:extLst>
              <a:ext uri="{FF2B5EF4-FFF2-40B4-BE49-F238E27FC236}">
                <a16:creationId xmlns:a16="http://schemas.microsoft.com/office/drawing/2014/main" id="{0B29C59C-6B7A-418B-9F99-8607841E5F67}"/>
              </a:ext>
            </a:extLst>
          </p:cNvPr>
          <p:cNvSpPr txBox="1"/>
          <p:nvPr/>
        </p:nvSpPr>
        <p:spPr>
          <a:xfrm>
            <a:off x="1911594" y="3479013"/>
            <a:ext cx="928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CAN BUS</a:t>
            </a:r>
            <a:endParaRPr lang="zh-TW" altLang="en-US" sz="1600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2CA70A65-6DCF-4132-B561-C33733093E5E}"/>
              </a:ext>
            </a:extLst>
          </p:cNvPr>
          <p:cNvSpPr txBox="1"/>
          <p:nvPr/>
        </p:nvSpPr>
        <p:spPr>
          <a:xfrm>
            <a:off x="2015074" y="1590329"/>
            <a:ext cx="7220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Power</a:t>
            </a:r>
            <a:endParaRPr lang="zh-TW" altLang="en-US" sz="1600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0AF9886C-79E4-4AD0-9A99-9C081F751E93}"/>
              </a:ext>
            </a:extLst>
          </p:cNvPr>
          <p:cNvSpPr/>
          <p:nvPr/>
        </p:nvSpPr>
        <p:spPr>
          <a:xfrm>
            <a:off x="4591485" y="1238252"/>
            <a:ext cx="1706315" cy="352199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Integrated</a:t>
            </a:r>
          </a:p>
          <a:p>
            <a:pPr algn="ctr"/>
            <a:r>
              <a:rPr lang="en-US" altLang="zh-TW" sz="2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SoC</a:t>
            </a:r>
            <a:endParaRPr lang="zh-TW" altLang="en-US" sz="2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algn="ctr"/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F0981357-649D-4BB7-902A-9DC62E01ADED}"/>
              </a:ext>
            </a:extLst>
          </p:cNvPr>
          <p:cNvSpPr txBox="1"/>
          <p:nvPr/>
        </p:nvSpPr>
        <p:spPr>
          <a:xfrm>
            <a:off x="6439554" y="1443763"/>
            <a:ext cx="61183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600" dirty="0"/>
              <a:t>RGB</a:t>
            </a:r>
            <a:endParaRPr lang="en-US" altLang="zh-TW" sz="1600" dirty="0"/>
          </a:p>
        </p:txBody>
      </p:sp>
      <p:cxnSp>
        <p:nvCxnSpPr>
          <p:cNvPr id="16" name="直線單箭頭接點 15">
            <a:extLst>
              <a:ext uri="{FF2B5EF4-FFF2-40B4-BE49-F238E27FC236}">
                <a16:creationId xmlns:a16="http://schemas.microsoft.com/office/drawing/2014/main" id="{BC54732F-5190-4C60-929F-593AF6CDA281}"/>
              </a:ext>
            </a:extLst>
          </p:cNvPr>
          <p:cNvCxnSpPr>
            <a:cxnSpLocks/>
          </p:cNvCxnSpPr>
          <p:nvPr/>
        </p:nvCxnSpPr>
        <p:spPr>
          <a:xfrm flipH="1">
            <a:off x="6299423" y="1749518"/>
            <a:ext cx="1241905" cy="0"/>
          </a:xfrm>
          <a:prstGeom prst="straightConnector1">
            <a:avLst/>
          </a:prstGeom>
          <a:ln w="28575">
            <a:solidFill>
              <a:srgbClr val="7030A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6C683CDC-9612-4397-98C5-B0CA43027B38}"/>
              </a:ext>
            </a:extLst>
          </p:cNvPr>
          <p:cNvCxnSpPr>
            <a:cxnSpLocks/>
          </p:cNvCxnSpPr>
          <p:nvPr/>
        </p:nvCxnSpPr>
        <p:spPr>
          <a:xfrm flipH="1">
            <a:off x="6299423" y="3162010"/>
            <a:ext cx="1242223" cy="0"/>
          </a:xfrm>
          <a:prstGeom prst="straightConnector1">
            <a:avLst/>
          </a:prstGeom>
          <a:ln w="28575">
            <a:solidFill>
              <a:srgbClr val="7030A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矩形 17">
            <a:extLst>
              <a:ext uri="{FF2B5EF4-FFF2-40B4-BE49-F238E27FC236}">
                <a16:creationId xmlns:a16="http://schemas.microsoft.com/office/drawing/2014/main" id="{9D190A33-8BDA-4462-97DE-5B652C2C07A0}"/>
              </a:ext>
            </a:extLst>
          </p:cNvPr>
          <p:cNvSpPr/>
          <p:nvPr/>
        </p:nvSpPr>
        <p:spPr>
          <a:xfrm>
            <a:off x="7703758" y="1565190"/>
            <a:ext cx="1199950" cy="9576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58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>
                <a:solidFill>
                  <a:schemeClr val="tx1"/>
                </a:solidFill>
              </a:rPr>
              <a:t>Display</a:t>
            </a:r>
            <a:r>
              <a:rPr lang="zh-TW" altLang="en-US" sz="1400" dirty="0">
                <a:solidFill>
                  <a:schemeClr val="tx1"/>
                </a:solidFill>
              </a:rPr>
              <a:t> </a:t>
            </a:r>
            <a:r>
              <a:rPr lang="en-US" altLang="zh-TW" sz="1400" dirty="0">
                <a:solidFill>
                  <a:schemeClr val="tx1"/>
                </a:solidFill>
              </a:rPr>
              <a:t>/</a:t>
            </a:r>
          </a:p>
          <a:p>
            <a:pPr algn="ctr"/>
            <a:r>
              <a:rPr lang="en-US" altLang="zh-TW" sz="1400" dirty="0">
                <a:solidFill>
                  <a:schemeClr val="tx1"/>
                </a:solidFill>
              </a:rPr>
              <a:t>Touch screen </a:t>
            </a:r>
          </a:p>
          <a:p>
            <a:pPr algn="ctr"/>
            <a:r>
              <a:rPr lang="en-US" altLang="zh-TW" sz="1200" dirty="0">
                <a:solidFill>
                  <a:schemeClr val="tx1"/>
                </a:solidFill>
              </a:rPr>
              <a:t>(480*272, 60Hz)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4ED6A8FF-E278-4C9F-90CC-E62C37D92396}"/>
              </a:ext>
            </a:extLst>
          </p:cNvPr>
          <p:cNvSpPr/>
          <p:nvPr/>
        </p:nvSpPr>
        <p:spPr>
          <a:xfrm>
            <a:off x="7712636" y="2809875"/>
            <a:ext cx="1199950" cy="9803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58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>
                <a:solidFill>
                  <a:schemeClr val="tx1"/>
                </a:solidFill>
              </a:rPr>
              <a:t>Display</a:t>
            </a:r>
            <a:r>
              <a:rPr lang="zh-TW" altLang="en-US" sz="1400" dirty="0">
                <a:solidFill>
                  <a:schemeClr val="tx1"/>
                </a:solidFill>
              </a:rPr>
              <a:t> </a:t>
            </a:r>
            <a:r>
              <a:rPr lang="en-US" altLang="zh-TW" sz="1400" dirty="0">
                <a:solidFill>
                  <a:schemeClr val="tx1"/>
                </a:solidFill>
              </a:rPr>
              <a:t>/</a:t>
            </a:r>
          </a:p>
          <a:p>
            <a:pPr algn="ctr"/>
            <a:r>
              <a:rPr lang="en-US" altLang="zh-TW" sz="1400" dirty="0">
                <a:solidFill>
                  <a:schemeClr val="tx1"/>
                </a:solidFill>
              </a:rPr>
              <a:t>Touch screen</a:t>
            </a:r>
          </a:p>
          <a:p>
            <a:pPr algn="ctr"/>
            <a:r>
              <a:rPr lang="en-US" altLang="zh-TW" sz="1200" dirty="0">
                <a:solidFill>
                  <a:schemeClr val="tx1"/>
                </a:solidFill>
              </a:rPr>
              <a:t>(480*272, 60Hz)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CA401C0D-05CE-4D3A-967B-EAEBF746295F}"/>
              </a:ext>
            </a:extLst>
          </p:cNvPr>
          <p:cNvSpPr/>
          <p:nvPr/>
        </p:nvSpPr>
        <p:spPr>
          <a:xfrm>
            <a:off x="7621980" y="1448308"/>
            <a:ext cx="1391988" cy="2456942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72BCF379-E542-4241-B19B-3B34AB2F329A}"/>
              </a:ext>
            </a:extLst>
          </p:cNvPr>
          <p:cNvSpPr txBox="1"/>
          <p:nvPr/>
        </p:nvSpPr>
        <p:spPr>
          <a:xfrm>
            <a:off x="6403657" y="2841580"/>
            <a:ext cx="609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600" dirty="0"/>
              <a:t>RGB</a:t>
            </a:r>
          </a:p>
        </p:txBody>
      </p:sp>
      <p:cxnSp>
        <p:nvCxnSpPr>
          <p:cNvPr id="22" name="直接箭头连接符 36">
            <a:extLst>
              <a:ext uri="{FF2B5EF4-FFF2-40B4-BE49-F238E27FC236}">
                <a16:creationId xmlns:a16="http://schemas.microsoft.com/office/drawing/2014/main" id="{A5B7401B-0A48-4EA8-8D1B-0CE813AFFD10}"/>
              </a:ext>
            </a:extLst>
          </p:cNvPr>
          <p:cNvCxnSpPr>
            <a:cxnSpLocks/>
          </p:cNvCxnSpPr>
          <p:nvPr/>
        </p:nvCxnSpPr>
        <p:spPr>
          <a:xfrm>
            <a:off x="7274513" y="1590329"/>
            <a:ext cx="263958" cy="0"/>
          </a:xfrm>
          <a:prstGeom prst="straightConnector1">
            <a:avLst/>
          </a:prstGeom>
          <a:ln w="476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36">
            <a:extLst>
              <a:ext uri="{FF2B5EF4-FFF2-40B4-BE49-F238E27FC236}">
                <a16:creationId xmlns:a16="http://schemas.microsoft.com/office/drawing/2014/main" id="{396E0184-54B1-4F49-B86B-774F4792E5C5}"/>
              </a:ext>
            </a:extLst>
          </p:cNvPr>
          <p:cNvCxnSpPr>
            <a:cxnSpLocks/>
          </p:cNvCxnSpPr>
          <p:nvPr/>
        </p:nvCxnSpPr>
        <p:spPr>
          <a:xfrm>
            <a:off x="7289622" y="2988106"/>
            <a:ext cx="256177" cy="0"/>
          </a:xfrm>
          <a:prstGeom prst="straightConnector1">
            <a:avLst/>
          </a:prstGeom>
          <a:ln w="476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單箭頭接點 23">
            <a:extLst>
              <a:ext uri="{FF2B5EF4-FFF2-40B4-BE49-F238E27FC236}">
                <a16:creationId xmlns:a16="http://schemas.microsoft.com/office/drawing/2014/main" id="{FBC66FFD-6292-426D-8CCE-DFFC55F0929A}"/>
              </a:ext>
            </a:extLst>
          </p:cNvPr>
          <p:cNvCxnSpPr>
            <a:cxnSpLocks/>
          </p:cNvCxnSpPr>
          <p:nvPr/>
        </p:nvCxnSpPr>
        <p:spPr>
          <a:xfrm>
            <a:off x="6297800" y="1913517"/>
            <a:ext cx="1240671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單箭頭接點 24">
            <a:extLst>
              <a:ext uri="{FF2B5EF4-FFF2-40B4-BE49-F238E27FC236}">
                <a16:creationId xmlns:a16="http://schemas.microsoft.com/office/drawing/2014/main" id="{CA463A5F-615F-4638-841B-FBBD646D31A2}"/>
              </a:ext>
            </a:extLst>
          </p:cNvPr>
          <p:cNvCxnSpPr>
            <a:cxnSpLocks/>
          </p:cNvCxnSpPr>
          <p:nvPr/>
        </p:nvCxnSpPr>
        <p:spPr>
          <a:xfrm>
            <a:off x="7197430" y="2826564"/>
            <a:ext cx="329319" cy="1"/>
          </a:xfrm>
          <a:prstGeom prst="straightConnector1">
            <a:avLst/>
          </a:prstGeom>
          <a:ln w="28575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5CC24B74-64CE-4B94-96DC-C7E39DBB6C15}"/>
              </a:ext>
            </a:extLst>
          </p:cNvPr>
          <p:cNvSpPr txBox="1"/>
          <p:nvPr/>
        </p:nvSpPr>
        <p:spPr>
          <a:xfrm>
            <a:off x="6436824" y="1907620"/>
            <a:ext cx="46193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600" dirty="0"/>
              <a:t>I2C</a:t>
            </a:r>
            <a:endParaRPr lang="zh-TW" altLang="en-US" sz="1600" dirty="0"/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67AAB191-F642-4F6B-8909-67FE8D2D7E94}"/>
              </a:ext>
            </a:extLst>
          </p:cNvPr>
          <p:cNvSpPr/>
          <p:nvPr/>
        </p:nvSpPr>
        <p:spPr>
          <a:xfrm>
            <a:off x="3212755" y="1563139"/>
            <a:ext cx="988027" cy="793364"/>
          </a:xfrm>
          <a:prstGeom prst="rect">
            <a:avLst/>
          </a:prstGeom>
          <a:solidFill>
            <a:srgbClr val="FFC000"/>
          </a:solidFill>
          <a:ln w="158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dirty="0">
                <a:solidFill>
                  <a:schemeClr val="tx1"/>
                </a:solidFill>
              </a:rPr>
              <a:t>Power Management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cxnSp>
        <p:nvCxnSpPr>
          <p:cNvPr id="30" name="直線單箭頭接點 29">
            <a:extLst>
              <a:ext uri="{FF2B5EF4-FFF2-40B4-BE49-F238E27FC236}">
                <a16:creationId xmlns:a16="http://schemas.microsoft.com/office/drawing/2014/main" id="{C1C3F575-A2AF-4648-B116-CDA962312D91}"/>
              </a:ext>
            </a:extLst>
          </p:cNvPr>
          <p:cNvCxnSpPr>
            <a:cxnSpLocks/>
            <a:stCxn id="28" idx="3"/>
          </p:cNvCxnSpPr>
          <p:nvPr/>
        </p:nvCxnSpPr>
        <p:spPr>
          <a:xfrm>
            <a:off x="4200782" y="1959821"/>
            <a:ext cx="44397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矩形: 圓角 33">
            <a:extLst>
              <a:ext uri="{FF2B5EF4-FFF2-40B4-BE49-F238E27FC236}">
                <a16:creationId xmlns:a16="http://schemas.microsoft.com/office/drawing/2014/main" id="{B9FCE385-316B-425C-8A53-268B20AB8E73}"/>
              </a:ext>
            </a:extLst>
          </p:cNvPr>
          <p:cNvSpPr/>
          <p:nvPr/>
        </p:nvSpPr>
        <p:spPr>
          <a:xfrm>
            <a:off x="2904907" y="1076330"/>
            <a:ext cx="7610693" cy="3839024"/>
          </a:xfrm>
          <a:prstGeom prst="roundRect">
            <a:avLst/>
          </a:prstGeom>
          <a:noFill/>
          <a:ln w="5715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9C92081F-4F31-4CE8-B75F-F0E11AE56B5B}"/>
              </a:ext>
            </a:extLst>
          </p:cNvPr>
          <p:cNvSpPr txBox="1"/>
          <p:nvPr/>
        </p:nvSpPr>
        <p:spPr>
          <a:xfrm>
            <a:off x="8540590" y="4512264"/>
            <a:ext cx="17430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RAC Display</a:t>
            </a:r>
            <a:endParaRPr lang="zh-TW" altLang="en-US" sz="2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4B63C4DD-D604-43C5-80B3-B3F909799264}"/>
              </a:ext>
            </a:extLst>
          </p:cNvPr>
          <p:cNvSpPr/>
          <p:nvPr/>
        </p:nvSpPr>
        <p:spPr>
          <a:xfrm>
            <a:off x="3240671" y="3392168"/>
            <a:ext cx="906843" cy="66261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58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</a:rPr>
              <a:t>CAN Transceiver</a:t>
            </a:r>
          </a:p>
        </p:txBody>
      </p:sp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DA1EF3B1-91AD-477D-86DF-6792C0682D81}"/>
              </a:ext>
            </a:extLst>
          </p:cNvPr>
          <p:cNvCxnSpPr>
            <a:cxnSpLocks/>
            <a:stCxn id="38" idx="3"/>
          </p:cNvCxnSpPr>
          <p:nvPr/>
        </p:nvCxnSpPr>
        <p:spPr>
          <a:xfrm flipV="1">
            <a:off x="4147514" y="3722459"/>
            <a:ext cx="443971" cy="1018"/>
          </a:xfrm>
          <a:prstGeom prst="straightConnector1">
            <a:avLst/>
          </a:prstGeom>
          <a:ln w="28575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F8C6D91E-7B37-4670-A658-1DA75CC7E737}"/>
              </a:ext>
            </a:extLst>
          </p:cNvPr>
          <p:cNvCxnSpPr>
            <a:cxnSpLocks/>
            <a:stCxn id="46" idx="1"/>
          </p:cNvCxnSpPr>
          <p:nvPr/>
        </p:nvCxnSpPr>
        <p:spPr>
          <a:xfrm flipH="1">
            <a:off x="9055705" y="3445223"/>
            <a:ext cx="71381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矩形 45">
            <a:extLst>
              <a:ext uri="{FF2B5EF4-FFF2-40B4-BE49-F238E27FC236}">
                <a16:creationId xmlns:a16="http://schemas.microsoft.com/office/drawing/2014/main" id="{06AF5DE9-40FD-4B24-B3BF-5DE8E5FC7B77}"/>
              </a:ext>
            </a:extLst>
          </p:cNvPr>
          <p:cNvSpPr/>
          <p:nvPr/>
        </p:nvSpPr>
        <p:spPr>
          <a:xfrm>
            <a:off x="9769519" y="3276834"/>
            <a:ext cx="498565" cy="336778"/>
          </a:xfrm>
          <a:prstGeom prst="rect">
            <a:avLst/>
          </a:prstGeom>
          <a:solidFill>
            <a:srgbClr val="00B0F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</a:rPr>
              <a:t>ADC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47" name="文字方塊 46">
            <a:extLst>
              <a:ext uri="{FF2B5EF4-FFF2-40B4-BE49-F238E27FC236}">
                <a16:creationId xmlns:a16="http://schemas.microsoft.com/office/drawing/2014/main" id="{6648167A-0501-4D7D-A622-A83BA8916132}"/>
              </a:ext>
            </a:extLst>
          </p:cNvPr>
          <p:cNvSpPr txBox="1"/>
          <p:nvPr/>
        </p:nvSpPr>
        <p:spPr>
          <a:xfrm>
            <a:off x="8997640" y="3220037"/>
            <a:ext cx="83169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100" dirty="0"/>
              <a:t>Thermistor</a:t>
            </a:r>
            <a:endParaRPr lang="zh-TW" altLang="en-US" sz="1100" dirty="0"/>
          </a:p>
        </p:txBody>
      </p:sp>
      <p:cxnSp>
        <p:nvCxnSpPr>
          <p:cNvPr id="51" name="直線單箭頭接點 50">
            <a:extLst>
              <a:ext uri="{FF2B5EF4-FFF2-40B4-BE49-F238E27FC236}">
                <a16:creationId xmlns:a16="http://schemas.microsoft.com/office/drawing/2014/main" id="{1F9A952B-9DE2-4D3A-8D9D-1004FEFD51F1}"/>
              </a:ext>
            </a:extLst>
          </p:cNvPr>
          <p:cNvCxnSpPr>
            <a:cxnSpLocks/>
          </p:cNvCxnSpPr>
          <p:nvPr/>
        </p:nvCxnSpPr>
        <p:spPr>
          <a:xfrm flipH="1" flipV="1">
            <a:off x="7209343" y="1939154"/>
            <a:ext cx="1082" cy="880246"/>
          </a:xfrm>
          <a:prstGeom prst="straightConnector1">
            <a:avLst/>
          </a:prstGeom>
          <a:ln w="28575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接點: 肘形 58">
            <a:extLst>
              <a:ext uri="{FF2B5EF4-FFF2-40B4-BE49-F238E27FC236}">
                <a16:creationId xmlns:a16="http://schemas.microsoft.com/office/drawing/2014/main" id="{2754D471-F7CB-432A-B225-513467BC763F}"/>
              </a:ext>
            </a:extLst>
          </p:cNvPr>
          <p:cNvCxnSpPr>
            <a:cxnSpLocks/>
            <a:stCxn id="46" idx="2"/>
          </p:cNvCxnSpPr>
          <p:nvPr/>
        </p:nvCxnSpPr>
        <p:spPr>
          <a:xfrm rot="5400000">
            <a:off x="7890130" y="2001552"/>
            <a:ext cx="516613" cy="3740733"/>
          </a:xfrm>
          <a:prstGeom prst="bentConnector2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文字方塊 61">
            <a:extLst>
              <a:ext uri="{FF2B5EF4-FFF2-40B4-BE49-F238E27FC236}">
                <a16:creationId xmlns:a16="http://schemas.microsoft.com/office/drawing/2014/main" id="{4CD8E2A1-1DA7-41FA-AD2E-5B0FEFE7D263}"/>
              </a:ext>
            </a:extLst>
          </p:cNvPr>
          <p:cNvSpPr txBox="1"/>
          <p:nvPr/>
        </p:nvSpPr>
        <p:spPr>
          <a:xfrm>
            <a:off x="6436824" y="3813890"/>
            <a:ext cx="46193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600" dirty="0"/>
              <a:t>I2C</a:t>
            </a:r>
            <a:endParaRPr lang="zh-TW" altLang="en-US" sz="1600" dirty="0"/>
          </a:p>
        </p:txBody>
      </p:sp>
      <p:cxnSp>
        <p:nvCxnSpPr>
          <p:cNvPr id="63" name="直線單箭頭接點 62">
            <a:extLst>
              <a:ext uri="{FF2B5EF4-FFF2-40B4-BE49-F238E27FC236}">
                <a16:creationId xmlns:a16="http://schemas.microsoft.com/office/drawing/2014/main" id="{7F251D92-3234-4244-9D20-4746F410DDF9}"/>
              </a:ext>
            </a:extLst>
          </p:cNvPr>
          <p:cNvCxnSpPr>
            <a:cxnSpLocks/>
          </p:cNvCxnSpPr>
          <p:nvPr/>
        </p:nvCxnSpPr>
        <p:spPr>
          <a:xfrm>
            <a:off x="6297800" y="3469606"/>
            <a:ext cx="1240671" cy="0"/>
          </a:xfrm>
          <a:prstGeom prst="straightConnector1">
            <a:avLst/>
          </a:prstGeom>
          <a:ln w="28575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文字方塊 63">
            <a:extLst>
              <a:ext uri="{FF2B5EF4-FFF2-40B4-BE49-F238E27FC236}">
                <a16:creationId xmlns:a16="http://schemas.microsoft.com/office/drawing/2014/main" id="{18D15D65-EDB3-4E4A-8C2C-8CD670DBB6EC}"/>
              </a:ext>
            </a:extLst>
          </p:cNvPr>
          <p:cNvSpPr txBox="1"/>
          <p:nvPr/>
        </p:nvSpPr>
        <p:spPr>
          <a:xfrm>
            <a:off x="6407756" y="3151273"/>
            <a:ext cx="102961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600" dirty="0"/>
              <a:t>BL_PWM</a:t>
            </a:r>
            <a:endParaRPr lang="zh-TW" altLang="en-US" sz="1600" dirty="0"/>
          </a:p>
        </p:txBody>
      </p:sp>
      <p:cxnSp>
        <p:nvCxnSpPr>
          <p:cNvPr id="68" name="直線單箭頭接點 67">
            <a:extLst>
              <a:ext uri="{FF2B5EF4-FFF2-40B4-BE49-F238E27FC236}">
                <a16:creationId xmlns:a16="http://schemas.microsoft.com/office/drawing/2014/main" id="{6A40EFBB-AA45-4C5B-AB5C-702245C38C41}"/>
              </a:ext>
            </a:extLst>
          </p:cNvPr>
          <p:cNvCxnSpPr>
            <a:cxnSpLocks/>
          </p:cNvCxnSpPr>
          <p:nvPr/>
        </p:nvCxnSpPr>
        <p:spPr>
          <a:xfrm>
            <a:off x="6298618" y="3772946"/>
            <a:ext cx="1240671" cy="0"/>
          </a:xfrm>
          <a:prstGeom prst="straightConnector1">
            <a:avLst/>
          </a:prstGeom>
          <a:ln w="28575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文字方塊 68">
            <a:extLst>
              <a:ext uri="{FF2B5EF4-FFF2-40B4-BE49-F238E27FC236}">
                <a16:creationId xmlns:a16="http://schemas.microsoft.com/office/drawing/2014/main" id="{31659022-EC40-4178-A136-F390F7EB25E5}"/>
              </a:ext>
            </a:extLst>
          </p:cNvPr>
          <p:cNvSpPr txBox="1"/>
          <p:nvPr/>
        </p:nvSpPr>
        <p:spPr>
          <a:xfrm>
            <a:off x="6408574" y="3452933"/>
            <a:ext cx="77465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600" dirty="0"/>
              <a:t>Reset</a:t>
            </a:r>
            <a:endParaRPr lang="zh-TW" altLang="en-US" sz="1600" dirty="0"/>
          </a:p>
        </p:txBody>
      </p:sp>
      <p:sp>
        <p:nvSpPr>
          <p:cNvPr id="70" name="矩形 69">
            <a:extLst>
              <a:ext uri="{FF2B5EF4-FFF2-40B4-BE49-F238E27FC236}">
                <a16:creationId xmlns:a16="http://schemas.microsoft.com/office/drawing/2014/main" id="{EABE5132-2AE4-4222-AD1B-029EAB6388C3}"/>
              </a:ext>
            </a:extLst>
          </p:cNvPr>
          <p:cNvSpPr/>
          <p:nvPr/>
        </p:nvSpPr>
        <p:spPr>
          <a:xfrm>
            <a:off x="7260000" y="4327510"/>
            <a:ext cx="812412" cy="4327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58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</a:rPr>
              <a:t>DDR3L Memory</a:t>
            </a:r>
          </a:p>
        </p:txBody>
      </p:sp>
      <p:cxnSp>
        <p:nvCxnSpPr>
          <p:cNvPr id="77" name="直接箭头连接符 36">
            <a:extLst>
              <a:ext uri="{FF2B5EF4-FFF2-40B4-BE49-F238E27FC236}">
                <a16:creationId xmlns:a16="http://schemas.microsoft.com/office/drawing/2014/main" id="{50BFD407-54BB-40EF-AFB8-EA179ACFC6D3}"/>
              </a:ext>
            </a:extLst>
          </p:cNvPr>
          <p:cNvCxnSpPr>
            <a:cxnSpLocks/>
          </p:cNvCxnSpPr>
          <p:nvPr/>
        </p:nvCxnSpPr>
        <p:spPr>
          <a:xfrm>
            <a:off x="6960303" y="4626406"/>
            <a:ext cx="256177" cy="0"/>
          </a:xfrm>
          <a:prstGeom prst="straightConnector1">
            <a:avLst/>
          </a:prstGeom>
          <a:ln w="476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接點: 肘形 83">
            <a:extLst>
              <a:ext uri="{FF2B5EF4-FFF2-40B4-BE49-F238E27FC236}">
                <a16:creationId xmlns:a16="http://schemas.microsoft.com/office/drawing/2014/main" id="{979F4728-B18F-48A3-86BB-0F3659597D78}"/>
              </a:ext>
            </a:extLst>
          </p:cNvPr>
          <p:cNvCxnSpPr>
            <a:cxnSpLocks/>
          </p:cNvCxnSpPr>
          <p:nvPr/>
        </p:nvCxnSpPr>
        <p:spPr>
          <a:xfrm rot="10800000">
            <a:off x="6870511" y="4153351"/>
            <a:ext cx="341869" cy="295280"/>
          </a:xfrm>
          <a:prstGeom prst="bentConnector3">
            <a:avLst>
              <a:gd name="adj1" fmla="val 97365"/>
            </a:avLst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文字方塊 91">
            <a:extLst>
              <a:ext uri="{FF2B5EF4-FFF2-40B4-BE49-F238E27FC236}">
                <a16:creationId xmlns:a16="http://schemas.microsoft.com/office/drawing/2014/main" id="{A37BD07F-BAA6-4ACC-B537-EE26713E608B}"/>
              </a:ext>
            </a:extLst>
          </p:cNvPr>
          <p:cNvSpPr txBox="1"/>
          <p:nvPr/>
        </p:nvSpPr>
        <p:spPr>
          <a:xfrm>
            <a:off x="387531" y="223012"/>
            <a:ext cx="3405889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24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RAC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Block Diagram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cxnSp>
        <p:nvCxnSpPr>
          <p:cNvPr id="44" name="直接箭头连接符 36">
            <a:extLst>
              <a:ext uri="{FF2B5EF4-FFF2-40B4-BE49-F238E27FC236}">
                <a16:creationId xmlns:a16="http://schemas.microsoft.com/office/drawing/2014/main" id="{DD4095BB-1EE4-450C-B305-96609B0948C1}"/>
              </a:ext>
            </a:extLst>
          </p:cNvPr>
          <p:cNvCxnSpPr>
            <a:cxnSpLocks/>
          </p:cNvCxnSpPr>
          <p:nvPr/>
        </p:nvCxnSpPr>
        <p:spPr>
          <a:xfrm>
            <a:off x="2956578" y="3598477"/>
            <a:ext cx="256177" cy="0"/>
          </a:xfrm>
          <a:prstGeom prst="straightConnector1">
            <a:avLst/>
          </a:prstGeom>
          <a:ln w="476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5289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F5053-8B9D-4EA9-A1C1-CEB9EDFC4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BEE5F-F2F3-489A-98C2-E86361448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1__=C7BB0C73DFC329E18f9e8a93df93@foxconn">
            <a:extLst>
              <a:ext uri="{FF2B5EF4-FFF2-40B4-BE49-F238E27FC236}">
                <a16:creationId xmlns:a16="http://schemas.microsoft.com/office/drawing/2014/main" id="{9C716BFB-E729-4EFD-B289-8A48A74543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49" y="31750"/>
            <a:ext cx="10458451" cy="679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218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8847</TotalTime>
  <Words>159</Words>
  <Application>Microsoft Office PowerPoint</Application>
  <PresentationFormat>Widescreen</PresentationFormat>
  <Paragraphs>84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等线</vt:lpstr>
      <vt:lpstr>微軟正黑體</vt:lpstr>
      <vt:lpstr>新細明體</vt:lpstr>
      <vt:lpstr>Arial</vt:lpstr>
      <vt:lpstr>Calibri</vt:lpstr>
      <vt:lpstr>Calibri Light</vt:lpstr>
      <vt:lpstr>Times New Roman</vt:lpstr>
      <vt:lpstr>Office 佈景主題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cp:lastModifiedBy>Tso, YT</cp:lastModifiedBy>
  <cp:revision>385</cp:revision>
  <dcterms:created xsi:type="dcterms:W3CDTF">2020-02-13T02:22:05Z</dcterms:created>
  <dcterms:modified xsi:type="dcterms:W3CDTF">2021-06-04T00:47:35Z</dcterms:modified>
</cp:coreProperties>
</file>