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392" r:id="rId5"/>
    <p:sldId id="385" r:id="rId6"/>
    <p:sldId id="390" r:id="rId7"/>
    <p:sldId id="393" r:id="rId8"/>
    <p:sldId id="386" r:id="rId9"/>
    <p:sldId id="39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Hu" userId="00edeadf-3a59-42e6-bc51-1f4519781f41" providerId="ADAL" clId="{252C806C-0636-43E3-BD0E-219927A4F4A0}"/>
    <pc:docChg chg="undo custSel delSld modSld">
      <pc:chgData name="William Hu" userId="00edeadf-3a59-42e6-bc51-1f4519781f41" providerId="ADAL" clId="{252C806C-0636-43E3-BD0E-219927A4F4A0}" dt="2026-10-01T03:13:34.191" v="41" actId="6549"/>
      <pc:docMkLst>
        <pc:docMk/>
      </pc:docMkLst>
      <pc:sldChg chg="del">
        <pc:chgData name="William Hu" userId="00edeadf-3a59-42e6-bc51-1f4519781f41" providerId="ADAL" clId="{252C806C-0636-43E3-BD0E-219927A4F4A0}" dt="2026-10-01T03:07:55.416" v="0" actId="47"/>
        <pc:sldMkLst>
          <pc:docMk/>
          <pc:sldMk cId="2516393441" sldId="314"/>
        </pc:sldMkLst>
      </pc:sldChg>
      <pc:sldChg chg="del">
        <pc:chgData name="William Hu" userId="00edeadf-3a59-42e6-bc51-1f4519781f41" providerId="ADAL" clId="{252C806C-0636-43E3-BD0E-219927A4F4A0}" dt="2026-10-01T03:07:58.049" v="1" actId="47"/>
        <pc:sldMkLst>
          <pc:docMk/>
          <pc:sldMk cId="4273511970" sldId="364"/>
        </pc:sldMkLst>
      </pc:sldChg>
      <pc:sldChg chg="modSp mod">
        <pc:chgData name="William Hu" userId="00edeadf-3a59-42e6-bc51-1f4519781f41" providerId="ADAL" clId="{252C806C-0636-43E3-BD0E-219927A4F4A0}" dt="2026-10-01T03:13:34.191" v="41" actId="6549"/>
        <pc:sldMkLst>
          <pc:docMk/>
          <pc:sldMk cId="633751315" sldId="385"/>
        </pc:sldMkLst>
        <pc:spChg chg="mod">
          <ac:chgData name="William Hu" userId="00edeadf-3a59-42e6-bc51-1f4519781f41" providerId="ADAL" clId="{252C806C-0636-43E3-BD0E-219927A4F4A0}" dt="2026-10-01T03:13:30.260" v="40" actId="6549"/>
          <ac:spMkLst>
            <pc:docMk/>
            <pc:sldMk cId="633751315" sldId="385"/>
            <ac:spMk id="3" creationId="{00000000-0000-0000-0000-000000000000}"/>
          </ac:spMkLst>
        </pc:spChg>
        <pc:spChg chg="mod">
          <ac:chgData name="William Hu" userId="00edeadf-3a59-42e6-bc51-1f4519781f41" providerId="ADAL" clId="{252C806C-0636-43E3-BD0E-219927A4F4A0}" dt="2026-10-01T03:13:34.191" v="41" actId="6549"/>
          <ac:spMkLst>
            <pc:docMk/>
            <pc:sldMk cId="633751315" sldId="385"/>
            <ac:spMk id="4" creationId="{00000000-0000-0000-0000-000000000000}"/>
          </ac:spMkLst>
        </pc:spChg>
      </pc:sldChg>
      <pc:sldChg chg="del">
        <pc:chgData name="William Hu" userId="00edeadf-3a59-42e6-bc51-1f4519781f41" providerId="ADAL" clId="{252C806C-0636-43E3-BD0E-219927A4F4A0}" dt="2026-10-01T03:08:34.813" v="3" actId="47"/>
        <pc:sldMkLst>
          <pc:docMk/>
          <pc:sldMk cId="0" sldId="389"/>
        </pc:sldMkLst>
      </pc:sldChg>
      <pc:sldChg chg="modSp mod">
        <pc:chgData name="William Hu" userId="00edeadf-3a59-42e6-bc51-1f4519781f41" providerId="ADAL" clId="{252C806C-0636-43E3-BD0E-219927A4F4A0}" dt="2026-10-01T03:13:20.270" v="39" actId="20577"/>
        <pc:sldMkLst>
          <pc:docMk/>
          <pc:sldMk cId="0" sldId="392"/>
        </pc:sldMkLst>
        <pc:spChg chg="mod">
          <ac:chgData name="William Hu" userId="00edeadf-3a59-42e6-bc51-1f4519781f41" providerId="ADAL" clId="{252C806C-0636-43E3-BD0E-219927A4F4A0}" dt="2026-10-01T03:13:20.270" v="39" actId="20577"/>
          <ac:spMkLst>
            <pc:docMk/>
            <pc:sldMk cId="0" sldId="392"/>
            <ac:spMk id="5" creationId="{00000000-0000-0000-0000-000000000000}"/>
          </ac:spMkLst>
        </pc:spChg>
      </pc:sldChg>
      <pc:sldChg chg="del">
        <pc:chgData name="William Hu" userId="00edeadf-3a59-42e6-bc51-1f4519781f41" providerId="ADAL" clId="{252C806C-0636-43E3-BD0E-219927A4F4A0}" dt="2026-10-01T03:08:29.770" v="2" actId="47"/>
        <pc:sldMkLst>
          <pc:docMk/>
          <pc:sldMk cId="3973949169" sldId="394"/>
        </pc:sldMkLst>
      </pc:sldChg>
      <pc:sldMasterChg chg="delSldLayout">
        <pc:chgData name="William Hu" userId="00edeadf-3a59-42e6-bc51-1f4519781f41" providerId="ADAL" clId="{252C806C-0636-43E3-BD0E-219927A4F4A0}" dt="2026-10-01T03:07:58.049" v="1" actId="47"/>
        <pc:sldMasterMkLst>
          <pc:docMk/>
          <pc:sldMasterMk cId="916409430" sldId="2147483648"/>
        </pc:sldMasterMkLst>
        <pc:sldLayoutChg chg="del">
          <pc:chgData name="William Hu" userId="00edeadf-3a59-42e6-bc51-1f4519781f41" providerId="ADAL" clId="{252C806C-0636-43E3-BD0E-219927A4F4A0}" dt="2026-10-01T03:07:55.416" v="0" actId="47"/>
          <pc:sldLayoutMkLst>
            <pc:docMk/>
            <pc:sldMasterMk cId="916409430" sldId="2147483648"/>
            <pc:sldLayoutMk cId="2215931680" sldId="2147483660"/>
          </pc:sldLayoutMkLst>
        </pc:sldLayoutChg>
        <pc:sldLayoutChg chg="del">
          <pc:chgData name="William Hu" userId="00edeadf-3a59-42e6-bc51-1f4519781f41" providerId="ADAL" clId="{252C806C-0636-43E3-BD0E-219927A4F4A0}" dt="2026-10-01T03:07:58.049" v="1" actId="47"/>
          <pc:sldLayoutMkLst>
            <pc:docMk/>
            <pc:sldMasterMk cId="916409430" sldId="2147483648"/>
            <pc:sldLayoutMk cId="1967130560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F43DB-B863-4D16-9A71-4BFBF7B8A768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CC48A-9850-4295-8490-8FE0C27D2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7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D87EB-65D7-4500-873C-410831173A8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0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68D8690-A242-3B55-F68B-1291C0260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CAEC3B4-43B3-0E1E-2235-A33314269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17829B7-48CA-03BF-7946-B0FD607E9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2D17989-411D-F3A3-7329-38CD30451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F30ED76-A14A-E894-BDA7-B0816D6F4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48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385E33-62AF-3C91-BF4B-776923DE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9E1D598-FC88-0ED2-608B-EFCAED15D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AE731BD-A78D-3CB2-4457-E1D7A422A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143E7B3-4190-3562-F25B-DF7928126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ACB507A-139D-9656-D53B-F39027C8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38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805797-00C4-2A23-FC6E-C7AF80CC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79B4257-7B9E-8200-11E7-3C8090002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C948C55-BAED-9816-BA46-F49706EE6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9B618B8-6099-234B-2C6F-B74C6147E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CE6A3B-137B-8271-3BDC-684520B2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8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802C41-544B-33CE-D743-71DBF442A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657E2-BF05-A3E6-2650-1D233CD9D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ED1AD96-ED9D-4D8A-977E-1B3DAF340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606074E-3FC6-04CA-780D-6EFD8F6BC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9AEB3F8-3ABA-7E24-E4DA-58B4083D9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48B2BDC-865C-1871-0604-323125A41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2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C82720-7159-47D9-DB34-E2E6AAB3E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54D01B4-FE8C-63A2-8E4D-26D824DEA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80BC2E0-2EA2-9C24-9B1B-DB2718BE8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A2B1E3B1-B807-E674-01E1-5CB60FDC02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1E0098C-8319-9A3E-BDB4-1252022F1F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91C36AC8-96F3-11D0-84BB-208D20F73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4F690DE-1C79-402E-3CD3-126C25F49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04597D8-0443-F1A6-F0A6-C3834FF9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4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F73AB2-7339-87E8-FC57-C1A788332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AB3DC85-27C8-3E73-6E85-DB0BC7073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098696A-269B-29EE-ED1D-C69DFD72B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5A433D8-A068-F93A-4AEF-3A60AE6BA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62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DA3B8DE-92E8-6B70-F375-483890B6E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45E2FA6-E4DE-F743-AAD4-C84916036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2D2A6A9-231D-F50D-F777-48EA1D667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89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3AE92E-8EC0-E702-00CE-01CEB2D4F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3214581-F26C-86FC-3677-70D8FADA9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1A96057-46A2-8E61-8F3F-F5528B791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F475D7C-4450-8A05-4244-7EBEF4373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170B869-D4DE-1348-BF69-B43588898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23A472A-8013-B317-79F8-BC1B271D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72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BFC798-CF92-CE14-F8C8-7FD17F576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00670376-9DBA-126F-4E3F-5F4669D70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F978D04-0507-E79D-3FEB-C42BD5606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3A79B12-1ECF-D673-C3C9-5C78A07A5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3581698-2070-DBC2-86B0-37378E09C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CEF5160-4BCD-6807-5217-1EB6647E7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5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6771E6-A6F0-9BF1-9016-2933919EE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C7EBDCE-6606-3663-A6A2-5C83790A0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C84052F-8C50-1780-1AA7-86FF71C00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10DA86E-5FAC-263C-6879-E9A09C20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EF252DB-A404-F683-9A08-31AD92D1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884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5908B1A-0320-45FC-967D-566A7C8C98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35DEBFF-CEB6-451E-3952-9A21BF499A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81D94F2-31F1-994A-5069-B2988D385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7353A09-E656-A90C-4687-E3D5ABE9F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EFB6F73-6B6E-75CD-BA9C-8CCDCEF1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1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B0E044F4-84BF-756F-D3B4-59AE9D2A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F29E86D-F6DC-6634-2EB9-0414FD018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63F445D-61A8-00A5-7BAB-229A28F223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8903-EA2F-4D4B-A2A9-52F1F3CCDE8F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FB2D864-CD6D-FAD4-FF5A-A062CB314C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6EB6815-178B-832C-C38E-CF2DF0803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6BCF8-99EB-4AA8-B1DF-F513B882B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0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Background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738909" y="1534319"/>
            <a:ext cx="10515600" cy="4351338"/>
          </a:xfrm>
        </p:spPr>
        <p:txBody>
          <a:bodyPr/>
          <a:lstStyle/>
          <a:p>
            <a:r>
              <a:rPr lang="en-US" altLang="zh-TW" dirty="0"/>
              <a:t>Defect </a:t>
            </a:r>
          </a:p>
          <a:p>
            <a:pPr lvl="1"/>
            <a:r>
              <a:rPr lang="en-US" altLang="zh-TW" dirty="0"/>
              <a:t>team found system failed to display correct DIMM inventory data in BMC web. DIMM 1-8 are always loss.</a:t>
            </a:r>
          </a:p>
          <a:p>
            <a:pPr lvl="1"/>
            <a:r>
              <a:rPr lang="en-US" altLang="zh-TW" dirty="0"/>
              <a:t>Glitchy waveform was found during time frame of BMC trying to communicate with group of DIMM 1-8.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5D1710C-16E3-F06D-55A2-D588D5890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09" y="3740138"/>
            <a:ext cx="4863062" cy="291783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42E1C43D-3F2C-9C6B-2BCF-21F409EE0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988" y="3740136"/>
            <a:ext cx="4863063" cy="2917838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999BDD63-F0C7-70DC-35AE-14A286311CE9}"/>
              </a:ext>
            </a:extLst>
          </p:cNvPr>
          <p:cNvSpPr txBox="1"/>
          <p:nvPr/>
        </p:nvSpPr>
        <p:spPr>
          <a:xfrm>
            <a:off x="3386137" y="4984214"/>
            <a:ext cx="132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>
                <a:solidFill>
                  <a:srgbClr val="FF0000"/>
                </a:solidFill>
                <a:highlight>
                  <a:srgbClr val="FFFF00"/>
                </a:highlight>
              </a:rPr>
              <a:t>Glitch happened on I2C low</a:t>
            </a:r>
            <a:endParaRPr lang="zh-TW" altLang="en-US" sz="12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E10E40D-693F-5D61-CD0C-92B0F6EAE1A1}"/>
              </a:ext>
            </a:extLst>
          </p:cNvPr>
          <p:cNvSpPr/>
          <p:nvPr/>
        </p:nvSpPr>
        <p:spPr>
          <a:xfrm>
            <a:off x="3481388" y="5434013"/>
            <a:ext cx="219075" cy="6048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E48564FF-C868-AD4C-FFCA-93E632F272A7}"/>
              </a:ext>
            </a:extLst>
          </p:cNvPr>
          <p:cNvCxnSpPr>
            <a:cxnSpLocks/>
          </p:cNvCxnSpPr>
          <p:nvPr/>
        </p:nvCxnSpPr>
        <p:spPr>
          <a:xfrm>
            <a:off x="3700463" y="5729288"/>
            <a:ext cx="28895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矩形 161">
            <a:extLst>
              <a:ext uri="{FF2B5EF4-FFF2-40B4-BE49-F238E27FC236}">
                <a16:creationId xmlns:a16="http://schemas.microsoft.com/office/drawing/2014/main" id="{DF38A1CF-4E14-94E5-DE59-B9303CABAC99}"/>
              </a:ext>
            </a:extLst>
          </p:cNvPr>
          <p:cNvSpPr/>
          <p:nvPr/>
        </p:nvSpPr>
        <p:spPr>
          <a:xfrm>
            <a:off x="10171531" y="4173168"/>
            <a:ext cx="2080446" cy="21908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8C7438E8-6553-60CE-094B-9411ECAC9538}"/>
              </a:ext>
            </a:extLst>
          </p:cNvPr>
          <p:cNvSpPr/>
          <p:nvPr/>
        </p:nvSpPr>
        <p:spPr>
          <a:xfrm>
            <a:off x="5361446" y="4547218"/>
            <a:ext cx="6830553" cy="1454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79480ED9-634A-153C-4316-F79C34A8B8C5}"/>
              </a:ext>
            </a:extLst>
          </p:cNvPr>
          <p:cNvSpPr/>
          <p:nvPr/>
        </p:nvSpPr>
        <p:spPr>
          <a:xfrm>
            <a:off x="1766712" y="4547218"/>
            <a:ext cx="3600367" cy="14545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F016E162-459F-A507-4368-0CC84AA5EC94}"/>
              </a:ext>
            </a:extLst>
          </p:cNvPr>
          <p:cNvSpPr/>
          <p:nvPr/>
        </p:nvSpPr>
        <p:spPr>
          <a:xfrm>
            <a:off x="6157450" y="3119583"/>
            <a:ext cx="3819916" cy="100346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9FFA7885-FEAE-570C-35F7-E411B2CE00BA}"/>
              </a:ext>
            </a:extLst>
          </p:cNvPr>
          <p:cNvSpPr/>
          <p:nvPr/>
        </p:nvSpPr>
        <p:spPr>
          <a:xfrm>
            <a:off x="8340619" y="2181977"/>
            <a:ext cx="3819916" cy="19410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43E37FA6-770C-8C2B-EF44-D8DBBA430505}"/>
              </a:ext>
            </a:extLst>
          </p:cNvPr>
          <p:cNvSpPr/>
          <p:nvPr/>
        </p:nvSpPr>
        <p:spPr>
          <a:xfrm>
            <a:off x="3872048" y="2670593"/>
            <a:ext cx="4447903" cy="484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A59438C9-0F44-C49A-D8C1-5B1F646F000E}"/>
              </a:ext>
            </a:extLst>
          </p:cNvPr>
          <p:cNvSpPr/>
          <p:nvPr/>
        </p:nvSpPr>
        <p:spPr>
          <a:xfrm>
            <a:off x="1752140" y="2676381"/>
            <a:ext cx="4447903" cy="14545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FE2CBD79-B3E6-3ED0-69E7-5C4F2C3C4AB1}"/>
              </a:ext>
            </a:extLst>
          </p:cNvPr>
          <p:cNvSpPr/>
          <p:nvPr/>
        </p:nvSpPr>
        <p:spPr>
          <a:xfrm>
            <a:off x="-28588" y="2679224"/>
            <a:ext cx="1796354" cy="1454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5" name="矩形 134">
            <a:extLst>
              <a:ext uri="{FF2B5EF4-FFF2-40B4-BE49-F238E27FC236}">
                <a16:creationId xmlns:a16="http://schemas.microsoft.com/office/drawing/2014/main" id="{87277585-1A80-611E-1B69-470B9D84C648}"/>
              </a:ext>
            </a:extLst>
          </p:cNvPr>
          <p:cNvSpPr/>
          <p:nvPr/>
        </p:nvSpPr>
        <p:spPr>
          <a:xfrm>
            <a:off x="1" y="4536663"/>
            <a:ext cx="1796354" cy="1454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6" name="直線接點 175">
            <a:extLst>
              <a:ext uri="{FF2B5EF4-FFF2-40B4-BE49-F238E27FC236}">
                <a16:creationId xmlns:a16="http://schemas.microsoft.com/office/drawing/2014/main" id="{0A510637-E629-65D8-8270-AC5BDC75BACE}"/>
              </a:ext>
            </a:extLst>
          </p:cNvPr>
          <p:cNvCxnSpPr>
            <a:cxnSpLocks/>
          </p:cNvCxnSpPr>
          <p:nvPr/>
        </p:nvCxnSpPr>
        <p:spPr>
          <a:xfrm>
            <a:off x="10744595" y="2703308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直線接點 176">
            <a:extLst>
              <a:ext uri="{FF2B5EF4-FFF2-40B4-BE49-F238E27FC236}">
                <a16:creationId xmlns:a16="http://schemas.microsoft.com/office/drawing/2014/main" id="{6E9427C6-60F9-6EED-D02D-34E3B4D2A0D6}"/>
              </a:ext>
            </a:extLst>
          </p:cNvPr>
          <p:cNvCxnSpPr>
            <a:cxnSpLocks/>
          </p:cNvCxnSpPr>
          <p:nvPr/>
        </p:nvCxnSpPr>
        <p:spPr>
          <a:xfrm>
            <a:off x="10735853" y="2846656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直線接點 125">
            <a:extLst>
              <a:ext uri="{FF2B5EF4-FFF2-40B4-BE49-F238E27FC236}">
                <a16:creationId xmlns:a16="http://schemas.microsoft.com/office/drawing/2014/main" id="{2110744C-6DEC-53B9-B96D-36650856EC5F}"/>
              </a:ext>
            </a:extLst>
          </p:cNvPr>
          <p:cNvCxnSpPr>
            <a:cxnSpLocks/>
          </p:cNvCxnSpPr>
          <p:nvPr/>
        </p:nvCxnSpPr>
        <p:spPr>
          <a:xfrm>
            <a:off x="7768390" y="3415256"/>
            <a:ext cx="14620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C34BA131-2F99-4E73-D2AF-D1C82B4B16FE}"/>
              </a:ext>
            </a:extLst>
          </p:cNvPr>
          <p:cNvCxnSpPr>
            <a:cxnSpLocks/>
          </p:cNvCxnSpPr>
          <p:nvPr/>
        </p:nvCxnSpPr>
        <p:spPr>
          <a:xfrm>
            <a:off x="10735853" y="2592758"/>
            <a:ext cx="9716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dirty="0"/>
              <a:t>Topology is different between MB pass2 &amp; pass3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2000" y="1308880"/>
            <a:ext cx="10428513" cy="1126063"/>
          </a:xfrm>
        </p:spPr>
        <p:txBody>
          <a:bodyPr>
            <a:normAutofit/>
          </a:bodyPr>
          <a:lstStyle/>
          <a:p>
            <a:r>
              <a:rPr lang="en-US" sz="2000" dirty="0"/>
              <a:t>Commonality block revised to move I3C level shifter (TCA39416) out of block to save cost</a:t>
            </a:r>
          </a:p>
          <a:p>
            <a:r>
              <a:rPr lang="en-US" sz="2000" dirty="0"/>
              <a:t>MB is brand new topology because TCA39416 is moved to before mux. Location of TCA39416 is different from verified pass 2 design.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8679D7-A2AD-7B0C-EEEE-D1E2E27618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82977" y="6364053"/>
            <a:ext cx="826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6006BE0F-D487-3906-26F4-C4BC1CE214E6}"/>
              </a:ext>
            </a:extLst>
          </p:cNvPr>
          <p:cNvCxnSpPr>
            <a:cxnSpLocks/>
          </p:cNvCxnSpPr>
          <p:nvPr/>
        </p:nvCxnSpPr>
        <p:spPr>
          <a:xfrm>
            <a:off x="452846" y="3152613"/>
            <a:ext cx="4239251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887F5CD4-FBCF-2AD0-5F99-5AAA40AFA29E}"/>
              </a:ext>
            </a:extLst>
          </p:cNvPr>
          <p:cNvSpPr/>
          <p:nvPr/>
        </p:nvSpPr>
        <p:spPr>
          <a:xfrm>
            <a:off x="2635792" y="2846658"/>
            <a:ext cx="176502" cy="6119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B20D8D4-8209-5641-AE9F-42D64405AB21}"/>
              </a:ext>
            </a:extLst>
          </p:cNvPr>
          <p:cNvSpPr txBox="1"/>
          <p:nvPr/>
        </p:nvSpPr>
        <p:spPr>
          <a:xfrm>
            <a:off x="3426862" y="2931793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10.9”</a:t>
            </a:r>
            <a:endParaRPr lang="zh-TW" altLang="en-US" sz="1000"/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70AE1E62-3A0D-575B-9E87-01A5D3296F5B}"/>
              </a:ext>
            </a:extLst>
          </p:cNvPr>
          <p:cNvCxnSpPr>
            <a:cxnSpLocks/>
          </p:cNvCxnSpPr>
          <p:nvPr/>
        </p:nvCxnSpPr>
        <p:spPr>
          <a:xfrm>
            <a:off x="5201040" y="3012165"/>
            <a:ext cx="2606879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A241E0D3-6E5F-E522-E8EC-B0F5D9A31504}"/>
              </a:ext>
            </a:extLst>
          </p:cNvPr>
          <p:cNvSpPr/>
          <p:nvPr/>
        </p:nvSpPr>
        <p:spPr>
          <a:xfrm>
            <a:off x="4627443" y="2846657"/>
            <a:ext cx="616222" cy="611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MUX</a:t>
            </a:r>
            <a:endParaRPr lang="zh-TW" altLang="en-US" sz="140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25CB2ADE-1B04-E2D4-D733-ED5C2923B25A}"/>
              </a:ext>
            </a:extLst>
          </p:cNvPr>
          <p:cNvSpPr txBox="1"/>
          <p:nvPr/>
        </p:nvSpPr>
        <p:spPr>
          <a:xfrm>
            <a:off x="6126269" y="2783264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13”</a:t>
            </a:r>
            <a:endParaRPr lang="zh-TW" altLang="en-US" sz="1000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C4AB8C96-C7BD-B03D-AF71-A403970CE176}"/>
              </a:ext>
            </a:extLst>
          </p:cNvPr>
          <p:cNvSpPr txBox="1"/>
          <p:nvPr/>
        </p:nvSpPr>
        <p:spPr>
          <a:xfrm>
            <a:off x="8927830" y="2813628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0.3”</a:t>
            </a:r>
            <a:endParaRPr lang="zh-TW" altLang="en-US" sz="1000"/>
          </a:p>
        </p:txBody>
      </p: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37512BFC-E09D-933D-5CA9-C99FE904A4D5}"/>
              </a:ext>
            </a:extLst>
          </p:cNvPr>
          <p:cNvCxnSpPr>
            <a:cxnSpLocks/>
          </p:cNvCxnSpPr>
          <p:nvPr/>
        </p:nvCxnSpPr>
        <p:spPr>
          <a:xfrm>
            <a:off x="8828999" y="3015784"/>
            <a:ext cx="813435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D68BB741-D471-A33F-032C-2668B3E8C28B}"/>
              </a:ext>
            </a:extLst>
          </p:cNvPr>
          <p:cNvSpPr/>
          <p:nvPr/>
        </p:nvSpPr>
        <p:spPr>
          <a:xfrm>
            <a:off x="1138576" y="2846656"/>
            <a:ext cx="1016001" cy="611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TCA39416</a:t>
            </a:r>
            <a:endParaRPr lang="zh-TW" altLang="en-US" sz="1400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C9CE0BD7-F378-8287-6A46-4DDE53CE2108}"/>
              </a:ext>
            </a:extLst>
          </p:cNvPr>
          <p:cNvSpPr txBox="1"/>
          <p:nvPr/>
        </p:nvSpPr>
        <p:spPr>
          <a:xfrm>
            <a:off x="10235877" y="2150044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3.8” – 6.5”</a:t>
            </a:r>
            <a:endParaRPr lang="zh-TW" altLang="en-US" sz="100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148F2AF-5DAA-4F75-1BC9-41DE0EE83396}"/>
              </a:ext>
            </a:extLst>
          </p:cNvPr>
          <p:cNvSpPr/>
          <p:nvPr/>
        </p:nvSpPr>
        <p:spPr>
          <a:xfrm>
            <a:off x="9608591" y="2609023"/>
            <a:ext cx="616222" cy="611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MUX</a:t>
            </a:r>
            <a:endParaRPr lang="zh-TW" altLang="en-US" sz="1400"/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B25B9A2A-CB2E-5A0E-59BF-D18A277F5509}"/>
              </a:ext>
            </a:extLst>
          </p:cNvPr>
          <p:cNvCxnSpPr>
            <a:cxnSpLocks/>
          </p:cNvCxnSpPr>
          <p:nvPr/>
        </p:nvCxnSpPr>
        <p:spPr>
          <a:xfrm>
            <a:off x="10224813" y="2888851"/>
            <a:ext cx="14620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D65EBD1F-45A8-5BEA-87EA-B8726883D6F5}"/>
              </a:ext>
            </a:extLst>
          </p:cNvPr>
          <p:cNvSpPr/>
          <p:nvPr/>
        </p:nvSpPr>
        <p:spPr>
          <a:xfrm>
            <a:off x="37029" y="2931793"/>
            <a:ext cx="615661" cy="39521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/>
              <a:t>BMC</a:t>
            </a:r>
            <a:endParaRPr lang="zh-TW" altLang="en-US" sz="1200"/>
          </a:p>
        </p:txBody>
      </p: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EA7653E4-D553-2427-27DD-C315978649BE}"/>
              </a:ext>
            </a:extLst>
          </p:cNvPr>
          <p:cNvCxnSpPr>
            <a:cxnSpLocks/>
          </p:cNvCxnSpPr>
          <p:nvPr/>
        </p:nvCxnSpPr>
        <p:spPr>
          <a:xfrm>
            <a:off x="10735853" y="2742085"/>
            <a:ext cx="8376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C936CDAA-E3D1-E2EE-8A9F-FD0D2E5C36EE}"/>
              </a:ext>
            </a:extLst>
          </p:cNvPr>
          <p:cNvCxnSpPr>
            <a:cxnSpLocks/>
          </p:cNvCxnSpPr>
          <p:nvPr/>
        </p:nvCxnSpPr>
        <p:spPr>
          <a:xfrm>
            <a:off x="10735853" y="2379231"/>
            <a:ext cx="8376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A8F9FA45-57DD-6359-B938-93804947879B}"/>
              </a:ext>
            </a:extLst>
          </p:cNvPr>
          <p:cNvCxnSpPr>
            <a:cxnSpLocks/>
          </p:cNvCxnSpPr>
          <p:nvPr/>
        </p:nvCxnSpPr>
        <p:spPr>
          <a:xfrm>
            <a:off x="10735853" y="2379231"/>
            <a:ext cx="0" cy="509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A05599D9-E7D9-DC27-0CB6-01C1E4DB2A67}"/>
              </a:ext>
            </a:extLst>
          </p:cNvPr>
          <p:cNvSpPr/>
          <p:nvPr/>
        </p:nvSpPr>
        <p:spPr>
          <a:xfrm>
            <a:off x="7803569" y="2703308"/>
            <a:ext cx="1016001" cy="4226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TCA39416</a:t>
            </a:r>
            <a:endParaRPr lang="zh-TW" altLang="en-US" sz="1400"/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9845A9A4-E46F-BC28-1A65-879A3166EE34}"/>
              </a:ext>
            </a:extLst>
          </p:cNvPr>
          <p:cNvCxnSpPr>
            <a:cxnSpLocks/>
          </p:cNvCxnSpPr>
          <p:nvPr/>
        </p:nvCxnSpPr>
        <p:spPr>
          <a:xfrm>
            <a:off x="452846" y="5093874"/>
            <a:ext cx="557195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矩形 69">
            <a:extLst>
              <a:ext uri="{FF2B5EF4-FFF2-40B4-BE49-F238E27FC236}">
                <a16:creationId xmlns:a16="http://schemas.microsoft.com/office/drawing/2014/main" id="{D85FF3BF-3AAF-2F8E-2B7D-0950D35D2743}"/>
              </a:ext>
            </a:extLst>
          </p:cNvPr>
          <p:cNvSpPr/>
          <p:nvPr/>
        </p:nvSpPr>
        <p:spPr>
          <a:xfrm>
            <a:off x="2635792" y="4787919"/>
            <a:ext cx="176502" cy="6119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1CA2A125-4679-169A-C315-FA56311976B8}"/>
              </a:ext>
            </a:extLst>
          </p:cNvPr>
          <p:cNvCxnSpPr>
            <a:cxnSpLocks/>
          </p:cNvCxnSpPr>
          <p:nvPr/>
        </p:nvCxnSpPr>
        <p:spPr>
          <a:xfrm>
            <a:off x="6384807" y="4895335"/>
            <a:ext cx="3171401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矩形 75">
            <a:extLst>
              <a:ext uri="{FF2B5EF4-FFF2-40B4-BE49-F238E27FC236}">
                <a16:creationId xmlns:a16="http://schemas.microsoft.com/office/drawing/2014/main" id="{16F7A652-9471-8D53-54B0-BF8C930F7BC3}"/>
              </a:ext>
            </a:extLst>
          </p:cNvPr>
          <p:cNvSpPr/>
          <p:nvPr/>
        </p:nvSpPr>
        <p:spPr>
          <a:xfrm>
            <a:off x="6024796" y="4787918"/>
            <a:ext cx="616222" cy="611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MUX</a:t>
            </a:r>
            <a:endParaRPr lang="zh-TW" altLang="en-US" sz="1400"/>
          </a:p>
        </p:txBody>
      </p:sp>
      <p:sp>
        <p:nvSpPr>
          <p:cNvPr id="77" name="文字方塊 76">
            <a:extLst>
              <a:ext uri="{FF2B5EF4-FFF2-40B4-BE49-F238E27FC236}">
                <a16:creationId xmlns:a16="http://schemas.microsoft.com/office/drawing/2014/main" id="{072F9778-B090-6B0A-9F26-5DB4A03744AE}"/>
              </a:ext>
            </a:extLst>
          </p:cNvPr>
          <p:cNvSpPr txBox="1"/>
          <p:nvPr/>
        </p:nvSpPr>
        <p:spPr>
          <a:xfrm>
            <a:off x="7152168" y="4666434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13.5”</a:t>
            </a:r>
            <a:endParaRPr lang="zh-TW" altLang="en-US" sz="100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2519D8C6-AACC-89EB-D507-E38353C3A733}"/>
              </a:ext>
            </a:extLst>
          </p:cNvPr>
          <p:cNvSpPr/>
          <p:nvPr/>
        </p:nvSpPr>
        <p:spPr>
          <a:xfrm>
            <a:off x="1138576" y="4787917"/>
            <a:ext cx="1016001" cy="611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TCA39416</a:t>
            </a:r>
            <a:endParaRPr lang="zh-TW" altLang="en-US" sz="1400"/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661F4568-BC67-3412-395C-235E5A29AA60}"/>
              </a:ext>
            </a:extLst>
          </p:cNvPr>
          <p:cNvSpPr/>
          <p:nvPr/>
        </p:nvSpPr>
        <p:spPr>
          <a:xfrm>
            <a:off x="9555309" y="4691441"/>
            <a:ext cx="616222" cy="611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MUX</a:t>
            </a:r>
            <a:endParaRPr lang="zh-TW" altLang="en-US" sz="1400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CAACCCEB-9C38-036D-980E-5A4D202D9FA4}"/>
              </a:ext>
            </a:extLst>
          </p:cNvPr>
          <p:cNvSpPr/>
          <p:nvPr/>
        </p:nvSpPr>
        <p:spPr>
          <a:xfrm>
            <a:off x="37029" y="4873054"/>
            <a:ext cx="615661" cy="39521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/>
              <a:t>BMC</a:t>
            </a:r>
            <a:endParaRPr lang="zh-TW" altLang="en-US" sz="1200"/>
          </a:p>
        </p:txBody>
      </p:sp>
      <p:cxnSp>
        <p:nvCxnSpPr>
          <p:cNvPr id="99" name="直線接點 98">
            <a:extLst>
              <a:ext uri="{FF2B5EF4-FFF2-40B4-BE49-F238E27FC236}">
                <a16:creationId xmlns:a16="http://schemas.microsoft.com/office/drawing/2014/main" id="{1AD85781-E216-C86C-E5E5-6ADF2C0F4960}"/>
              </a:ext>
            </a:extLst>
          </p:cNvPr>
          <p:cNvCxnSpPr>
            <a:cxnSpLocks/>
          </p:cNvCxnSpPr>
          <p:nvPr/>
        </p:nvCxnSpPr>
        <p:spPr>
          <a:xfrm>
            <a:off x="5225333" y="3349486"/>
            <a:ext cx="507245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1" name="文字方塊 100">
            <a:extLst>
              <a:ext uri="{FF2B5EF4-FFF2-40B4-BE49-F238E27FC236}">
                <a16:creationId xmlns:a16="http://schemas.microsoft.com/office/drawing/2014/main" id="{C4E66727-BE8E-B40F-BD70-1B18D0FC2653}"/>
              </a:ext>
            </a:extLst>
          </p:cNvPr>
          <p:cNvSpPr txBox="1"/>
          <p:nvPr/>
        </p:nvSpPr>
        <p:spPr>
          <a:xfrm>
            <a:off x="5264333" y="3120585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1.8”</a:t>
            </a:r>
            <a:endParaRPr lang="zh-TW" altLang="en-US" sz="1000"/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B872E1FD-9490-9514-EB70-C8C4EBF5F89D}"/>
              </a:ext>
            </a:extLst>
          </p:cNvPr>
          <p:cNvSpPr/>
          <p:nvPr/>
        </p:nvSpPr>
        <p:spPr>
          <a:xfrm>
            <a:off x="5727688" y="3159561"/>
            <a:ext cx="1016001" cy="4226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TCA39416</a:t>
            </a:r>
            <a:endParaRPr lang="zh-TW" altLang="en-US" sz="140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id="{4A9D9F6A-5B37-DF15-7C7F-32E627E261DD}"/>
              </a:ext>
            </a:extLst>
          </p:cNvPr>
          <p:cNvSpPr txBox="1"/>
          <p:nvPr/>
        </p:nvSpPr>
        <p:spPr>
          <a:xfrm>
            <a:off x="6749765" y="3211705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0.12”</a:t>
            </a:r>
            <a:endParaRPr lang="zh-TW" altLang="en-US" sz="1000"/>
          </a:p>
        </p:txBody>
      </p:sp>
      <p:cxnSp>
        <p:nvCxnSpPr>
          <p:cNvPr id="108" name="直線接點 107">
            <a:extLst>
              <a:ext uri="{FF2B5EF4-FFF2-40B4-BE49-F238E27FC236}">
                <a16:creationId xmlns:a16="http://schemas.microsoft.com/office/drawing/2014/main" id="{7F1CC2A6-0884-6C54-6318-CEE343A1F999}"/>
              </a:ext>
            </a:extLst>
          </p:cNvPr>
          <p:cNvCxnSpPr>
            <a:cxnSpLocks/>
          </p:cNvCxnSpPr>
          <p:nvPr/>
        </p:nvCxnSpPr>
        <p:spPr>
          <a:xfrm>
            <a:off x="6753118" y="3413861"/>
            <a:ext cx="39905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9" name="矩形 108">
            <a:extLst>
              <a:ext uri="{FF2B5EF4-FFF2-40B4-BE49-F238E27FC236}">
                <a16:creationId xmlns:a16="http://schemas.microsoft.com/office/drawing/2014/main" id="{4936C9BC-BA46-17E6-EE6E-C105C98D2A38}"/>
              </a:ext>
            </a:extLst>
          </p:cNvPr>
          <p:cNvSpPr/>
          <p:nvPr/>
        </p:nvSpPr>
        <p:spPr>
          <a:xfrm>
            <a:off x="7152168" y="3284722"/>
            <a:ext cx="616222" cy="611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MUX</a:t>
            </a:r>
            <a:endParaRPr lang="zh-TW" altLang="en-US" sz="140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F6415F01-0CE5-8653-2586-7CAB9F76F376}"/>
              </a:ext>
            </a:extLst>
          </p:cNvPr>
          <p:cNvSpPr/>
          <p:nvPr/>
        </p:nvSpPr>
        <p:spPr>
          <a:xfrm>
            <a:off x="4756333" y="4845247"/>
            <a:ext cx="1016001" cy="422662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TCA39416</a:t>
            </a:r>
            <a:endParaRPr lang="zh-TW" altLang="en-US" sz="1400"/>
          </a:p>
        </p:txBody>
      </p:sp>
      <p:sp>
        <p:nvSpPr>
          <p:cNvPr id="128" name="文字方塊 127">
            <a:extLst>
              <a:ext uri="{FF2B5EF4-FFF2-40B4-BE49-F238E27FC236}">
                <a16:creationId xmlns:a16="http://schemas.microsoft.com/office/drawing/2014/main" id="{5ED7BCCA-D07D-FAFA-6CBD-F5F5B5CAAF85}"/>
              </a:ext>
            </a:extLst>
          </p:cNvPr>
          <p:cNvSpPr txBox="1"/>
          <p:nvPr/>
        </p:nvSpPr>
        <p:spPr>
          <a:xfrm>
            <a:off x="7779454" y="3185725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2” – 5.5”</a:t>
            </a:r>
            <a:endParaRPr lang="zh-TW" altLang="en-US" sz="1000"/>
          </a:p>
        </p:txBody>
      </p:sp>
      <p:sp>
        <p:nvSpPr>
          <p:cNvPr id="139" name="文字方塊 138">
            <a:extLst>
              <a:ext uri="{FF2B5EF4-FFF2-40B4-BE49-F238E27FC236}">
                <a16:creationId xmlns:a16="http://schemas.microsoft.com/office/drawing/2014/main" id="{96211B59-EF7F-2011-BE23-9688565DA395}"/>
              </a:ext>
            </a:extLst>
          </p:cNvPr>
          <p:cNvSpPr txBox="1"/>
          <p:nvPr/>
        </p:nvSpPr>
        <p:spPr>
          <a:xfrm>
            <a:off x="5732578" y="4895335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0.2”</a:t>
            </a:r>
            <a:endParaRPr lang="zh-TW" altLang="en-US" sz="1000"/>
          </a:p>
        </p:txBody>
      </p:sp>
      <p:sp>
        <p:nvSpPr>
          <p:cNvPr id="142" name="文字方塊 141">
            <a:extLst>
              <a:ext uri="{FF2B5EF4-FFF2-40B4-BE49-F238E27FC236}">
                <a16:creationId xmlns:a16="http://schemas.microsoft.com/office/drawing/2014/main" id="{1AEE2E52-906D-AEC7-0F85-2897911CC640}"/>
              </a:ext>
            </a:extLst>
          </p:cNvPr>
          <p:cNvSpPr txBox="1"/>
          <p:nvPr/>
        </p:nvSpPr>
        <p:spPr>
          <a:xfrm>
            <a:off x="704416" y="2931793"/>
            <a:ext cx="433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2.9”</a:t>
            </a:r>
            <a:endParaRPr lang="zh-TW" altLang="en-US" sz="1000"/>
          </a:p>
        </p:txBody>
      </p:sp>
      <p:sp>
        <p:nvSpPr>
          <p:cNvPr id="144" name="文字方塊 143">
            <a:extLst>
              <a:ext uri="{FF2B5EF4-FFF2-40B4-BE49-F238E27FC236}">
                <a16:creationId xmlns:a16="http://schemas.microsoft.com/office/drawing/2014/main" id="{21BFCC1E-713F-3B1D-E8E9-434A4397735B}"/>
              </a:ext>
            </a:extLst>
          </p:cNvPr>
          <p:cNvSpPr txBox="1"/>
          <p:nvPr/>
        </p:nvSpPr>
        <p:spPr>
          <a:xfrm>
            <a:off x="2225208" y="2944625"/>
            <a:ext cx="433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1.1”</a:t>
            </a:r>
            <a:endParaRPr lang="zh-TW" altLang="en-US" sz="1000"/>
          </a:p>
        </p:txBody>
      </p:sp>
      <p:sp>
        <p:nvSpPr>
          <p:cNvPr id="146" name="文字方塊 145">
            <a:extLst>
              <a:ext uri="{FF2B5EF4-FFF2-40B4-BE49-F238E27FC236}">
                <a16:creationId xmlns:a16="http://schemas.microsoft.com/office/drawing/2014/main" id="{1D1C2E1D-BDFA-DAEF-5FB6-4740909F1C06}"/>
              </a:ext>
            </a:extLst>
          </p:cNvPr>
          <p:cNvSpPr txBox="1"/>
          <p:nvPr/>
        </p:nvSpPr>
        <p:spPr>
          <a:xfrm>
            <a:off x="690114" y="4881711"/>
            <a:ext cx="433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2.9”</a:t>
            </a:r>
            <a:endParaRPr lang="zh-TW" altLang="en-US" sz="1000"/>
          </a:p>
        </p:txBody>
      </p:sp>
      <p:sp>
        <p:nvSpPr>
          <p:cNvPr id="148" name="文字方塊 147">
            <a:extLst>
              <a:ext uri="{FF2B5EF4-FFF2-40B4-BE49-F238E27FC236}">
                <a16:creationId xmlns:a16="http://schemas.microsoft.com/office/drawing/2014/main" id="{8A9DE711-9A04-7327-4CDB-4E30843B051D}"/>
              </a:ext>
            </a:extLst>
          </p:cNvPr>
          <p:cNvSpPr txBox="1"/>
          <p:nvPr/>
        </p:nvSpPr>
        <p:spPr>
          <a:xfrm>
            <a:off x="2210906" y="4894543"/>
            <a:ext cx="433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1.1”</a:t>
            </a:r>
            <a:endParaRPr lang="zh-TW" altLang="en-US" sz="1000"/>
          </a:p>
        </p:txBody>
      </p:sp>
      <p:sp>
        <p:nvSpPr>
          <p:cNvPr id="149" name="文字方塊 148">
            <a:extLst>
              <a:ext uri="{FF2B5EF4-FFF2-40B4-BE49-F238E27FC236}">
                <a16:creationId xmlns:a16="http://schemas.microsoft.com/office/drawing/2014/main" id="{9FA51BAC-6B27-4392-3076-F4D42986D94B}"/>
              </a:ext>
            </a:extLst>
          </p:cNvPr>
          <p:cNvSpPr txBox="1"/>
          <p:nvPr/>
        </p:nvSpPr>
        <p:spPr>
          <a:xfrm>
            <a:off x="2456181" y="3437116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/>
              <a:t>CONN</a:t>
            </a:r>
            <a:endParaRPr lang="zh-TW" altLang="en-US" sz="1050"/>
          </a:p>
        </p:txBody>
      </p:sp>
      <p:sp>
        <p:nvSpPr>
          <p:cNvPr id="151" name="文字方塊 150">
            <a:extLst>
              <a:ext uri="{FF2B5EF4-FFF2-40B4-BE49-F238E27FC236}">
                <a16:creationId xmlns:a16="http://schemas.microsoft.com/office/drawing/2014/main" id="{E6D8379B-DB75-566E-D3D8-B6DAC211C214}"/>
              </a:ext>
            </a:extLst>
          </p:cNvPr>
          <p:cNvSpPr txBox="1"/>
          <p:nvPr/>
        </p:nvSpPr>
        <p:spPr>
          <a:xfrm>
            <a:off x="2456181" y="5367902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50"/>
              <a:t>CONN</a:t>
            </a:r>
            <a:endParaRPr lang="zh-TW" altLang="en-US" sz="1050"/>
          </a:p>
        </p:txBody>
      </p:sp>
      <p:sp>
        <p:nvSpPr>
          <p:cNvPr id="153" name="文字方塊 152">
            <a:extLst>
              <a:ext uri="{FF2B5EF4-FFF2-40B4-BE49-F238E27FC236}">
                <a16:creationId xmlns:a16="http://schemas.microsoft.com/office/drawing/2014/main" id="{3A0F259B-7795-A100-1D90-5AA31E7874C0}"/>
              </a:ext>
            </a:extLst>
          </p:cNvPr>
          <p:cNvSpPr txBox="1"/>
          <p:nvPr/>
        </p:nvSpPr>
        <p:spPr>
          <a:xfrm>
            <a:off x="2973533" y="4891924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11”</a:t>
            </a:r>
            <a:endParaRPr lang="zh-TW" altLang="en-US" sz="1000"/>
          </a:p>
        </p:txBody>
      </p:sp>
      <p:sp>
        <p:nvSpPr>
          <p:cNvPr id="157" name="矩形 156">
            <a:extLst>
              <a:ext uri="{FF2B5EF4-FFF2-40B4-BE49-F238E27FC236}">
                <a16:creationId xmlns:a16="http://schemas.microsoft.com/office/drawing/2014/main" id="{85BEFCAE-64C5-EFD3-59DA-3829B8E7608D}"/>
              </a:ext>
            </a:extLst>
          </p:cNvPr>
          <p:cNvSpPr/>
          <p:nvPr/>
        </p:nvSpPr>
        <p:spPr>
          <a:xfrm>
            <a:off x="11579600" y="232114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056A16FF-5028-76AF-0866-28B897C0BD3A}"/>
              </a:ext>
            </a:extLst>
          </p:cNvPr>
          <p:cNvSpPr/>
          <p:nvPr/>
        </p:nvSpPr>
        <p:spPr>
          <a:xfrm>
            <a:off x="11579600" y="246649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61" name="矩形 160">
            <a:extLst>
              <a:ext uri="{FF2B5EF4-FFF2-40B4-BE49-F238E27FC236}">
                <a16:creationId xmlns:a16="http://schemas.microsoft.com/office/drawing/2014/main" id="{BCCE2868-8239-3C31-4763-2EE5B8447227}"/>
              </a:ext>
            </a:extLst>
          </p:cNvPr>
          <p:cNvSpPr/>
          <p:nvPr/>
        </p:nvSpPr>
        <p:spPr>
          <a:xfrm>
            <a:off x="11579600" y="261324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9FDD74EB-E34B-A8D2-C441-E1002E1251CB}"/>
              </a:ext>
            </a:extLst>
          </p:cNvPr>
          <p:cNvSpPr/>
          <p:nvPr/>
        </p:nvSpPr>
        <p:spPr>
          <a:xfrm>
            <a:off x="11579600" y="275859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id="{EDD6DDA4-48AF-0370-BCE1-664245D8E0D1}"/>
              </a:ext>
            </a:extLst>
          </p:cNvPr>
          <p:cNvSpPr/>
          <p:nvPr/>
        </p:nvSpPr>
        <p:spPr>
          <a:xfrm>
            <a:off x="11509970" y="2371265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67" name="矩形 166">
            <a:extLst>
              <a:ext uri="{FF2B5EF4-FFF2-40B4-BE49-F238E27FC236}">
                <a16:creationId xmlns:a16="http://schemas.microsoft.com/office/drawing/2014/main" id="{C2282A71-6139-9B0E-0C5A-B3406185C1E1}"/>
              </a:ext>
            </a:extLst>
          </p:cNvPr>
          <p:cNvSpPr/>
          <p:nvPr/>
        </p:nvSpPr>
        <p:spPr>
          <a:xfrm>
            <a:off x="11509970" y="251660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69" name="矩形 168">
            <a:extLst>
              <a:ext uri="{FF2B5EF4-FFF2-40B4-BE49-F238E27FC236}">
                <a16:creationId xmlns:a16="http://schemas.microsoft.com/office/drawing/2014/main" id="{CEDFE6E8-C333-BC2C-7BBB-A3338668A0F4}"/>
              </a:ext>
            </a:extLst>
          </p:cNvPr>
          <p:cNvSpPr/>
          <p:nvPr/>
        </p:nvSpPr>
        <p:spPr>
          <a:xfrm>
            <a:off x="11509970" y="2663365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71" name="矩形 170">
            <a:extLst>
              <a:ext uri="{FF2B5EF4-FFF2-40B4-BE49-F238E27FC236}">
                <a16:creationId xmlns:a16="http://schemas.microsoft.com/office/drawing/2014/main" id="{941482EF-9D94-6F1D-B462-15468A5858AC}"/>
              </a:ext>
            </a:extLst>
          </p:cNvPr>
          <p:cNvSpPr/>
          <p:nvPr/>
        </p:nvSpPr>
        <p:spPr>
          <a:xfrm>
            <a:off x="11509970" y="280870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cxnSp>
        <p:nvCxnSpPr>
          <p:cNvPr id="173" name="直線接點 172">
            <a:extLst>
              <a:ext uri="{FF2B5EF4-FFF2-40B4-BE49-F238E27FC236}">
                <a16:creationId xmlns:a16="http://schemas.microsoft.com/office/drawing/2014/main" id="{C5C13A2C-6005-2957-8674-3A2562BE51BA}"/>
              </a:ext>
            </a:extLst>
          </p:cNvPr>
          <p:cNvCxnSpPr>
            <a:cxnSpLocks/>
          </p:cNvCxnSpPr>
          <p:nvPr/>
        </p:nvCxnSpPr>
        <p:spPr>
          <a:xfrm>
            <a:off x="10735853" y="2440632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直線接點 174">
            <a:extLst>
              <a:ext uri="{FF2B5EF4-FFF2-40B4-BE49-F238E27FC236}">
                <a16:creationId xmlns:a16="http://schemas.microsoft.com/office/drawing/2014/main" id="{0CBF6018-2083-8323-FB5E-9A215A37E967}"/>
              </a:ext>
            </a:extLst>
          </p:cNvPr>
          <p:cNvCxnSpPr>
            <a:cxnSpLocks/>
          </p:cNvCxnSpPr>
          <p:nvPr/>
        </p:nvCxnSpPr>
        <p:spPr>
          <a:xfrm>
            <a:off x="10735853" y="2540645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直線接點 178">
            <a:extLst>
              <a:ext uri="{FF2B5EF4-FFF2-40B4-BE49-F238E27FC236}">
                <a16:creationId xmlns:a16="http://schemas.microsoft.com/office/drawing/2014/main" id="{4A4F25C1-5971-1DE1-5EE3-63A75BEAB3C4}"/>
              </a:ext>
            </a:extLst>
          </p:cNvPr>
          <p:cNvCxnSpPr>
            <a:cxnSpLocks/>
          </p:cNvCxnSpPr>
          <p:nvPr/>
        </p:nvCxnSpPr>
        <p:spPr>
          <a:xfrm>
            <a:off x="8380861" y="3738548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直線接點 179">
            <a:extLst>
              <a:ext uri="{FF2B5EF4-FFF2-40B4-BE49-F238E27FC236}">
                <a16:creationId xmlns:a16="http://schemas.microsoft.com/office/drawing/2014/main" id="{0002BEA6-C0FB-51D1-FD52-A5333E099CED}"/>
              </a:ext>
            </a:extLst>
          </p:cNvPr>
          <p:cNvCxnSpPr>
            <a:cxnSpLocks/>
          </p:cNvCxnSpPr>
          <p:nvPr/>
        </p:nvCxnSpPr>
        <p:spPr>
          <a:xfrm>
            <a:off x="8372119" y="3881896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直線接點 180">
            <a:extLst>
              <a:ext uri="{FF2B5EF4-FFF2-40B4-BE49-F238E27FC236}">
                <a16:creationId xmlns:a16="http://schemas.microsoft.com/office/drawing/2014/main" id="{B48934F6-EFAB-1F7D-6E11-F0637BC19950}"/>
              </a:ext>
            </a:extLst>
          </p:cNvPr>
          <p:cNvCxnSpPr>
            <a:cxnSpLocks/>
          </p:cNvCxnSpPr>
          <p:nvPr/>
        </p:nvCxnSpPr>
        <p:spPr>
          <a:xfrm>
            <a:off x="8372119" y="3627998"/>
            <a:ext cx="9716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直線接點 181">
            <a:extLst>
              <a:ext uri="{FF2B5EF4-FFF2-40B4-BE49-F238E27FC236}">
                <a16:creationId xmlns:a16="http://schemas.microsoft.com/office/drawing/2014/main" id="{5FCBEF2B-7017-10E8-811B-8C3365219BEC}"/>
              </a:ext>
            </a:extLst>
          </p:cNvPr>
          <p:cNvCxnSpPr>
            <a:cxnSpLocks/>
          </p:cNvCxnSpPr>
          <p:nvPr/>
        </p:nvCxnSpPr>
        <p:spPr>
          <a:xfrm>
            <a:off x="8372119" y="3777325"/>
            <a:ext cx="8376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直線接點 182">
            <a:extLst>
              <a:ext uri="{FF2B5EF4-FFF2-40B4-BE49-F238E27FC236}">
                <a16:creationId xmlns:a16="http://schemas.microsoft.com/office/drawing/2014/main" id="{0D0F5831-8775-19CA-6FBE-45E5B6CF1348}"/>
              </a:ext>
            </a:extLst>
          </p:cNvPr>
          <p:cNvCxnSpPr>
            <a:cxnSpLocks/>
          </p:cNvCxnSpPr>
          <p:nvPr/>
        </p:nvCxnSpPr>
        <p:spPr>
          <a:xfrm>
            <a:off x="8372119" y="3414471"/>
            <a:ext cx="8376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直線接點 183">
            <a:extLst>
              <a:ext uri="{FF2B5EF4-FFF2-40B4-BE49-F238E27FC236}">
                <a16:creationId xmlns:a16="http://schemas.microsoft.com/office/drawing/2014/main" id="{2FBD0E3D-67DC-840A-7490-72EAD5522AC5}"/>
              </a:ext>
            </a:extLst>
          </p:cNvPr>
          <p:cNvCxnSpPr>
            <a:cxnSpLocks/>
          </p:cNvCxnSpPr>
          <p:nvPr/>
        </p:nvCxnSpPr>
        <p:spPr>
          <a:xfrm>
            <a:off x="8372119" y="3414471"/>
            <a:ext cx="0" cy="4821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5" name="矩形 184">
            <a:extLst>
              <a:ext uri="{FF2B5EF4-FFF2-40B4-BE49-F238E27FC236}">
                <a16:creationId xmlns:a16="http://schemas.microsoft.com/office/drawing/2014/main" id="{0BDF421B-3B03-2360-A036-70D65997FF8D}"/>
              </a:ext>
            </a:extLst>
          </p:cNvPr>
          <p:cNvSpPr/>
          <p:nvPr/>
        </p:nvSpPr>
        <p:spPr>
          <a:xfrm>
            <a:off x="9215866" y="335638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86" name="矩形 185">
            <a:extLst>
              <a:ext uri="{FF2B5EF4-FFF2-40B4-BE49-F238E27FC236}">
                <a16:creationId xmlns:a16="http://schemas.microsoft.com/office/drawing/2014/main" id="{632924CC-235F-6670-50E5-192E98706424}"/>
              </a:ext>
            </a:extLst>
          </p:cNvPr>
          <p:cNvSpPr/>
          <p:nvPr/>
        </p:nvSpPr>
        <p:spPr>
          <a:xfrm>
            <a:off x="9215866" y="350173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87" name="矩形 186">
            <a:extLst>
              <a:ext uri="{FF2B5EF4-FFF2-40B4-BE49-F238E27FC236}">
                <a16:creationId xmlns:a16="http://schemas.microsoft.com/office/drawing/2014/main" id="{CF246F97-D1E0-D355-3931-1CCA77E9B902}"/>
              </a:ext>
            </a:extLst>
          </p:cNvPr>
          <p:cNvSpPr/>
          <p:nvPr/>
        </p:nvSpPr>
        <p:spPr>
          <a:xfrm>
            <a:off x="9215866" y="364848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88" name="矩形 187">
            <a:extLst>
              <a:ext uri="{FF2B5EF4-FFF2-40B4-BE49-F238E27FC236}">
                <a16:creationId xmlns:a16="http://schemas.microsoft.com/office/drawing/2014/main" id="{1AF7431C-48F6-D773-080F-A34F7E550288}"/>
              </a:ext>
            </a:extLst>
          </p:cNvPr>
          <p:cNvSpPr/>
          <p:nvPr/>
        </p:nvSpPr>
        <p:spPr>
          <a:xfrm>
            <a:off x="9215866" y="379383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89" name="矩形 188">
            <a:extLst>
              <a:ext uri="{FF2B5EF4-FFF2-40B4-BE49-F238E27FC236}">
                <a16:creationId xmlns:a16="http://schemas.microsoft.com/office/drawing/2014/main" id="{FA859384-3ECA-7D2F-7B74-00F57F3CF16B}"/>
              </a:ext>
            </a:extLst>
          </p:cNvPr>
          <p:cNvSpPr/>
          <p:nvPr/>
        </p:nvSpPr>
        <p:spPr>
          <a:xfrm>
            <a:off x="9146236" y="3406505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90" name="矩形 189">
            <a:extLst>
              <a:ext uri="{FF2B5EF4-FFF2-40B4-BE49-F238E27FC236}">
                <a16:creationId xmlns:a16="http://schemas.microsoft.com/office/drawing/2014/main" id="{60C575F5-A33B-A363-FB51-D41FC67878B2}"/>
              </a:ext>
            </a:extLst>
          </p:cNvPr>
          <p:cNvSpPr/>
          <p:nvPr/>
        </p:nvSpPr>
        <p:spPr>
          <a:xfrm>
            <a:off x="9146236" y="355184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91" name="矩形 190">
            <a:extLst>
              <a:ext uri="{FF2B5EF4-FFF2-40B4-BE49-F238E27FC236}">
                <a16:creationId xmlns:a16="http://schemas.microsoft.com/office/drawing/2014/main" id="{BB8F8A8C-4EEB-67D6-5229-7B5018DF4478}"/>
              </a:ext>
            </a:extLst>
          </p:cNvPr>
          <p:cNvSpPr/>
          <p:nvPr/>
        </p:nvSpPr>
        <p:spPr>
          <a:xfrm>
            <a:off x="9146236" y="3698605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92" name="矩形 191">
            <a:extLst>
              <a:ext uri="{FF2B5EF4-FFF2-40B4-BE49-F238E27FC236}">
                <a16:creationId xmlns:a16="http://schemas.microsoft.com/office/drawing/2014/main" id="{48608043-8111-6C04-922C-3A4CF5D7BC19}"/>
              </a:ext>
            </a:extLst>
          </p:cNvPr>
          <p:cNvSpPr/>
          <p:nvPr/>
        </p:nvSpPr>
        <p:spPr>
          <a:xfrm>
            <a:off x="9146236" y="384394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cxnSp>
        <p:nvCxnSpPr>
          <p:cNvPr id="193" name="直線接點 192">
            <a:extLst>
              <a:ext uri="{FF2B5EF4-FFF2-40B4-BE49-F238E27FC236}">
                <a16:creationId xmlns:a16="http://schemas.microsoft.com/office/drawing/2014/main" id="{339874F7-B33E-3C22-BECB-75CDC5BFB87D}"/>
              </a:ext>
            </a:extLst>
          </p:cNvPr>
          <p:cNvCxnSpPr>
            <a:cxnSpLocks/>
          </p:cNvCxnSpPr>
          <p:nvPr/>
        </p:nvCxnSpPr>
        <p:spPr>
          <a:xfrm>
            <a:off x="8372119" y="3475872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" name="直線接點 193">
            <a:extLst>
              <a:ext uri="{FF2B5EF4-FFF2-40B4-BE49-F238E27FC236}">
                <a16:creationId xmlns:a16="http://schemas.microsoft.com/office/drawing/2014/main" id="{47B15FA1-C3C7-4785-283D-3DA504D42BCF}"/>
              </a:ext>
            </a:extLst>
          </p:cNvPr>
          <p:cNvCxnSpPr>
            <a:cxnSpLocks/>
          </p:cNvCxnSpPr>
          <p:nvPr/>
        </p:nvCxnSpPr>
        <p:spPr>
          <a:xfrm>
            <a:off x="8372119" y="3575885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矩形 195">
            <a:extLst>
              <a:ext uri="{FF2B5EF4-FFF2-40B4-BE49-F238E27FC236}">
                <a16:creationId xmlns:a16="http://schemas.microsoft.com/office/drawing/2014/main" id="{E1202AEC-F893-6045-03C3-BCB55994FC77}"/>
              </a:ext>
            </a:extLst>
          </p:cNvPr>
          <p:cNvSpPr/>
          <p:nvPr/>
        </p:nvSpPr>
        <p:spPr>
          <a:xfrm>
            <a:off x="7801069" y="4709101"/>
            <a:ext cx="1183767" cy="30593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6886EA65-1C70-5C6C-F0C0-528927AAE1E1}"/>
              </a:ext>
            </a:extLst>
          </p:cNvPr>
          <p:cNvCxnSpPr/>
          <p:nvPr/>
        </p:nvCxnSpPr>
        <p:spPr>
          <a:xfrm flipV="1">
            <a:off x="5201040" y="5281706"/>
            <a:ext cx="0" cy="54644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9F2AFEF6-625D-02AB-B70D-E4D0A4740157}"/>
              </a:ext>
            </a:extLst>
          </p:cNvPr>
          <p:cNvCxnSpPr>
            <a:cxnSpLocks/>
          </p:cNvCxnSpPr>
          <p:nvPr/>
        </p:nvCxnSpPr>
        <p:spPr>
          <a:xfrm>
            <a:off x="5201040" y="5827111"/>
            <a:ext cx="29599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8E5A5573-7F30-730C-435C-04AAC9ECD24D}"/>
              </a:ext>
            </a:extLst>
          </p:cNvPr>
          <p:cNvSpPr txBox="1"/>
          <p:nvPr/>
        </p:nvSpPr>
        <p:spPr>
          <a:xfrm>
            <a:off x="8965417" y="3961199"/>
            <a:ext cx="898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DIMM 9-16</a:t>
            </a:r>
            <a:endParaRPr lang="zh-TW" altLang="en-US" sz="1200" dirty="0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84447EEE-1AF4-6A73-8C53-C850B73DF12A}"/>
              </a:ext>
            </a:extLst>
          </p:cNvPr>
          <p:cNvSpPr txBox="1"/>
          <p:nvPr/>
        </p:nvSpPr>
        <p:spPr>
          <a:xfrm>
            <a:off x="11225709" y="2930434"/>
            <a:ext cx="819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DIMM 1-8</a:t>
            </a:r>
            <a:endParaRPr lang="zh-TW" altLang="en-US" sz="1200" dirty="0"/>
          </a:p>
        </p:txBody>
      </p: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9FDD1CDC-1105-64AD-F44F-7F4DD90DF075}"/>
              </a:ext>
            </a:extLst>
          </p:cNvPr>
          <p:cNvCxnSpPr>
            <a:cxnSpLocks/>
          </p:cNvCxnSpPr>
          <p:nvPr/>
        </p:nvCxnSpPr>
        <p:spPr>
          <a:xfrm>
            <a:off x="10691313" y="4727112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9DA22AAB-A2EF-BF43-6549-0DEE574C8A72}"/>
              </a:ext>
            </a:extLst>
          </p:cNvPr>
          <p:cNvCxnSpPr>
            <a:cxnSpLocks/>
          </p:cNvCxnSpPr>
          <p:nvPr/>
        </p:nvCxnSpPr>
        <p:spPr>
          <a:xfrm>
            <a:off x="10682571" y="4870460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B05E1F5A-949D-32AE-9EB3-9E253F0B8229}"/>
              </a:ext>
            </a:extLst>
          </p:cNvPr>
          <p:cNvCxnSpPr>
            <a:cxnSpLocks/>
          </p:cNvCxnSpPr>
          <p:nvPr/>
        </p:nvCxnSpPr>
        <p:spPr>
          <a:xfrm>
            <a:off x="10682571" y="4616562"/>
            <a:ext cx="9716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049C19ED-8376-0F8E-8055-D90A75758AD3}"/>
              </a:ext>
            </a:extLst>
          </p:cNvPr>
          <p:cNvSpPr txBox="1"/>
          <p:nvPr/>
        </p:nvSpPr>
        <p:spPr>
          <a:xfrm>
            <a:off x="10182595" y="4173848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/>
              <a:t>3.8” – 6.5”</a:t>
            </a:r>
            <a:endParaRPr lang="zh-TW" altLang="en-US" sz="1000" dirty="0"/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9BF671FA-FE23-BE1B-071C-544AF0371B80}"/>
              </a:ext>
            </a:extLst>
          </p:cNvPr>
          <p:cNvCxnSpPr>
            <a:cxnSpLocks/>
          </p:cNvCxnSpPr>
          <p:nvPr/>
        </p:nvCxnSpPr>
        <p:spPr>
          <a:xfrm>
            <a:off x="10171531" y="4912655"/>
            <a:ext cx="14620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503A5D53-77F1-CC37-A5B7-FCDDEC75DDA6}"/>
              </a:ext>
            </a:extLst>
          </p:cNvPr>
          <p:cNvCxnSpPr>
            <a:cxnSpLocks/>
          </p:cNvCxnSpPr>
          <p:nvPr/>
        </p:nvCxnSpPr>
        <p:spPr>
          <a:xfrm>
            <a:off x="10682571" y="4765889"/>
            <a:ext cx="8376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43F3AFE8-8D08-9FE8-9BE6-52B3E85D6BE3}"/>
              </a:ext>
            </a:extLst>
          </p:cNvPr>
          <p:cNvCxnSpPr>
            <a:cxnSpLocks/>
          </p:cNvCxnSpPr>
          <p:nvPr/>
        </p:nvCxnSpPr>
        <p:spPr>
          <a:xfrm>
            <a:off x="10682571" y="4403035"/>
            <a:ext cx="8376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82DA26BA-ADA8-FB24-33B2-063F361C848F}"/>
              </a:ext>
            </a:extLst>
          </p:cNvPr>
          <p:cNvCxnSpPr>
            <a:cxnSpLocks/>
          </p:cNvCxnSpPr>
          <p:nvPr/>
        </p:nvCxnSpPr>
        <p:spPr>
          <a:xfrm>
            <a:off x="10682571" y="4403035"/>
            <a:ext cx="0" cy="509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51E038CB-8E79-8B1E-CFC2-660920E045B0}"/>
              </a:ext>
            </a:extLst>
          </p:cNvPr>
          <p:cNvSpPr/>
          <p:nvPr/>
        </p:nvSpPr>
        <p:spPr>
          <a:xfrm>
            <a:off x="11526318" y="434495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152D5C5-B1E4-1055-D13B-DF256E69B8FC}"/>
              </a:ext>
            </a:extLst>
          </p:cNvPr>
          <p:cNvSpPr/>
          <p:nvPr/>
        </p:nvSpPr>
        <p:spPr>
          <a:xfrm>
            <a:off x="11526318" y="4490297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C86C7E9F-F572-3686-09A7-71E2527471D7}"/>
              </a:ext>
            </a:extLst>
          </p:cNvPr>
          <p:cNvSpPr/>
          <p:nvPr/>
        </p:nvSpPr>
        <p:spPr>
          <a:xfrm>
            <a:off x="11526318" y="463705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08A3BB4E-DBA9-A09C-8EE9-1D2B304BD7C0}"/>
              </a:ext>
            </a:extLst>
          </p:cNvPr>
          <p:cNvSpPr/>
          <p:nvPr/>
        </p:nvSpPr>
        <p:spPr>
          <a:xfrm>
            <a:off x="11526318" y="4782397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71EF80E-79CF-17EB-277D-C9476CC170D0}"/>
              </a:ext>
            </a:extLst>
          </p:cNvPr>
          <p:cNvSpPr/>
          <p:nvPr/>
        </p:nvSpPr>
        <p:spPr>
          <a:xfrm>
            <a:off x="11456688" y="439506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30310FF-1D58-9334-1C42-1FB583F25EC4}"/>
              </a:ext>
            </a:extLst>
          </p:cNvPr>
          <p:cNvSpPr/>
          <p:nvPr/>
        </p:nvSpPr>
        <p:spPr>
          <a:xfrm>
            <a:off x="11456688" y="454041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C55E972-24A6-F039-CB2B-DE3944D4ACF6}"/>
              </a:ext>
            </a:extLst>
          </p:cNvPr>
          <p:cNvSpPr/>
          <p:nvPr/>
        </p:nvSpPr>
        <p:spPr>
          <a:xfrm>
            <a:off x="11456688" y="4687169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747E98D9-6124-8D27-1835-EB6AFEE100B9}"/>
              </a:ext>
            </a:extLst>
          </p:cNvPr>
          <p:cNvSpPr/>
          <p:nvPr/>
        </p:nvSpPr>
        <p:spPr>
          <a:xfrm>
            <a:off x="11456688" y="483251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236F42EB-1B58-0F47-910D-9B5BE3BFDE64}"/>
              </a:ext>
            </a:extLst>
          </p:cNvPr>
          <p:cNvCxnSpPr>
            <a:cxnSpLocks/>
          </p:cNvCxnSpPr>
          <p:nvPr/>
        </p:nvCxnSpPr>
        <p:spPr>
          <a:xfrm>
            <a:off x="10682571" y="4464436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8E88EA53-FFB9-F1F1-0E9D-14253E7143C7}"/>
              </a:ext>
            </a:extLst>
          </p:cNvPr>
          <p:cNvCxnSpPr>
            <a:cxnSpLocks/>
          </p:cNvCxnSpPr>
          <p:nvPr/>
        </p:nvCxnSpPr>
        <p:spPr>
          <a:xfrm>
            <a:off x="10682571" y="4564449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85508AA3-EFE8-8FB8-64CA-1C9391730177}"/>
              </a:ext>
            </a:extLst>
          </p:cNvPr>
          <p:cNvSpPr txBox="1"/>
          <p:nvPr/>
        </p:nvSpPr>
        <p:spPr>
          <a:xfrm>
            <a:off x="11172427" y="4954238"/>
            <a:ext cx="819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DIMM 1-8</a:t>
            </a:r>
            <a:endParaRPr lang="zh-TW" altLang="en-US" sz="1200" dirty="0"/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6C149CB2-9D54-687A-BEB7-97E06B676C07}"/>
              </a:ext>
            </a:extLst>
          </p:cNvPr>
          <p:cNvSpPr txBox="1"/>
          <p:nvPr/>
        </p:nvSpPr>
        <p:spPr>
          <a:xfrm>
            <a:off x="7248939" y="5308187"/>
            <a:ext cx="5589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/>
              <a:t>1.85”</a:t>
            </a:r>
            <a:endParaRPr lang="zh-TW" altLang="en-US" sz="1000" dirty="0"/>
          </a:p>
        </p:txBody>
      </p: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D0B79A26-4880-2066-9272-5BCB8D2272EC}"/>
              </a:ext>
            </a:extLst>
          </p:cNvPr>
          <p:cNvCxnSpPr>
            <a:cxnSpLocks/>
          </p:cNvCxnSpPr>
          <p:nvPr/>
        </p:nvCxnSpPr>
        <p:spPr>
          <a:xfrm>
            <a:off x="9169157" y="5551974"/>
            <a:ext cx="14620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42156C24-304D-C3A9-E4E6-C32CEEBF5349}"/>
              </a:ext>
            </a:extLst>
          </p:cNvPr>
          <p:cNvCxnSpPr>
            <a:cxnSpLocks/>
          </p:cNvCxnSpPr>
          <p:nvPr/>
        </p:nvCxnSpPr>
        <p:spPr>
          <a:xfrm>
            <a:off x="6656369" y="5267713"/>
            <a:ext cx="495799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4F4A1AC6-83F7-17C3-3A1D-1142B2DD737F}"/>
              </a:ext>
            </a:extLst>
          </p:cNvPr>
          <p:cNvSpPr txBox="1"/>
          <p:nvPr/>
        </p:nvSpPr>
        <p:spPr>
          <a:xfrm>
            <a:off x="5941461" y="6372517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1.8”</a:t>
            </a:r>
            <a:endParaRPr lang="zh-TW" altLang="en-US" sz="1000"/>
          </a:p>
        </p:txBody>
      </p: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2586426F-94D0-A17A-08E4-C6652A65C559}"/>
              </a:ext>
            </a:extLst>
          </p:cNvPr>
          <p:cNvCxnSpPr>
            <a:cxnSpLocks/>
          </p:cNvCxnSpPr>
          <p:nvPr/>
        </p:nvCxnSpPr>
        <p:spPr>
          <a:xfrm>
            <a:off x="7152168" y="5515654"/>
            <a:ext cx="1410807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矩形 70">
            <a:extLst>
              <a:ext uri="{FF2B5EF4-FFF2-40B4-BE49-F238E27FC236}">
                <a16:creationId xmlns:a16="http://schemas.microsoft.com/office/drawing/2014/main" id="{75E78169-A1C5-9A0C-F415-46677A351A83}"/>
              </a:ext>
            </a:extLst>
          </p:cNvPr>
          <p:cNvSpPr/>
          <p:nvPr/>
        </p:nvSpPr>
        <p:spPr>
          <a:xfrm>
            <a:off x="8552935" y="5421440"/>
            <a:ext cx="616222" cy="6119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/>
              <a:t>MUX</a:t>
            </a:r>
            <a:endParaRPr lang="zh-TW" altLang="en-US" sz="1400"/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2DBA860C-95F6-7010-BE82-CF6F3295A893}"/>
              </a:ext>
            </a:extLst>
          </p:cNvPr>
          <p:cNvSpPr txBox="1"/>
          <p:nvPr/>
        </p:nvSpPr>
        <p:spPr>
          <a:xfrm>
            <a:off x="9180221" y="5322443"/>
            <a:ext cx="886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/>
              <a:t>2” – 5.5”</a:t>
            </a:r>
            <a:endParaRPr lang="zh-TW" altLang="en-US" sz="1000"/>
          </a:p>
        </p:txBody>
      </p: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55CF5A9A-1F2A-75DD-066C-ABC4EFB510E1}"/>
              </a:ext>
            </a:extLst>
          </p:cNvPr>
          <p:cNvCxnSpPr>
            <a:cxnSpLocks/>
          </p:cNvCxnSpPr>
          <p:nvPr/>
        </p:nvCxnSpPr>
        <p:spPr>
          <a:xfrm>
            <a:off x="9781628" y="5875266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3767C181-AD5B-E3DE-3F6F-AE72EFE3C809}"/>
              </a:ext>
            </a:extLst>
          </p:cNvPr>
          <p:cNvCxnSpPr>
            <a:cxnSpLocks/>
          </p:cNvCxnSpPr>
          <p:nvPr/>
        </p:nvCxnSpPr>
        <p:spPr>
          <a:xfrm>
            <a:off x="9772886" y="6018614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64CB8F35-B77A-96E4-6073-89C5B3052834}"/>
              </a:ext>
            </a:extLst>
          </p:cNvPr>
          <p:cNvCxnSpPr>
            <a:cxnSpLocks/>
          </p:cNvCxnSpPr>
          <p:nvPr/>
        </p:nvCxnSpPr>
        <p:spPr>
          <a:xfrm>
            <a:off x="9772886" y="5764716"/>
            <a:ext cx="97160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線接點 78">
            <a:extLst>
              <a:ext uri="{FF2B5EF4-FFF2-40B4-BE49-F238E27FC236}">
                <a16:creationId xmlns:a16="http://schemas.microsoft.com/office/drawing/2014/main" id="{1634DB89-D063-A78B-ED72-9EE84B2E1C93}"/>
              </a:ext>
            </a:extLst>
          </p:cNvPr>
          <p:cNvCxnSpPr>
            <a:cxnSpLocks/>
          </p:cNvCxnSpPr>
          <p:nvPr/>
        </p:nvCxnSpPr>
        <p:spPr>
          <a:xfrm>
            <a:off x="9772886" y="5914043"/>
            <a:ext cx="8376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直線接點 79">
            <a:extLst>
              <a:ext uri="{FF2B5EF4-FFF2-40B4-BE49-F238E27FC236}">
                <a16:creationId xmlns:a16="http://schemas.microsoft.com/office/drawing/2014/main" id="{B03B23E4-3AAA-A104-E99C-62056BCA6AD7}"/>
              </a:ext>
            </a:extLst>
          </p:cNvPr>
          <p:cNvCxnSpPr>
            <a:cxnSpLocks/>
          </p:cNvCxnSpPr>
          <p:nvPr/>
        </p:nvCxnSpPr>
        <p:spPr>
          <a:xfrm>
            <a:off x="9772886" y="5551189"/>
            <a:ext cx="8376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直線接點 80">
            <a:extLst>
              <a:ext uri="{FF2B5EF4-FFF2-40B4-BE49-F238E27FC236}">
                <a16:creationId xmlns:a16="http://schemas.microsoft.com/office/drawing/2014/main" id="{601622C8-350F-D387-2822-D7C6EDBF7620}"/>
              </a:ext>
            </a:extLst>
          </p:cNvPr>
          <p:cNvCxnSpPr>
            <a:cxnSpLocks/>
          </p:cNvCxnSpPr>
          <p:nvPr/>
        </p:nvCxnSpPr>
        <p:spPr>
          <a:xfrm>
            <a:off x="9772886" y="5551189"/>
            <a:ext cx="0" cy="4821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:a16="http://schemas.microsoft.com/office/drawing/2014/main" id="{2F383E9D-3566-5E6E-B159-E1FF1563BB23}"/>
              </a:ext>
            </a:extLst>
          </p:cNvPr>
          <p:cNvSpPr/>
          <p:nvPr/>
        </p:nvSpPr>
        <p:spPr>
          <a:xfrm>
            <a:off x="10616633" y="5493107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9FDAB297-2642-BED1-6716-8F85EADC8685}"/>
              </a:ext>
            </a:extLst>
          </p:cNvPr>
          <p:cNvSpPr/>
          <p:nvPr/>
        </p:nvSpPr>
        <p:spPr>
          <a:xfrm>
            <a:off x="10616633" y="5638451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id="{A97FF42F-EE63-6BB4-9402-0185A804372D}"/>
              </a:ext>
            </a:extLst>
          </p:cNvPr>
          <p:cNvSpPr/>
          <p:nvPr/>
        </p:nvSpPr>
        <p:spPr>
          <a:xfrm>
            <a:off x="10616633" y="5785207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EE90E365-01A9-BEA7-7FA8-F1F3EA8D9432}"/>
              </a:ext>
            </a:extLst>
          </p:cNvPr>
          <p:cNvSpPr/>
          <p:nvPr/>
        </p:nvSpPr>
        <p:spPr>
          <a:xfrm>
            <a:off x="10616633" y="5930551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94763341-494F-7CC9-5EBF-6F73D382033C}"/>
              </a:ext>
            </a:extLst>
          </p:cNvPr>
          <p:cNvSpPr/>
          <p:nvPr/>
        </p:nvSpPr>
        <p:spPr>
          <a:xfrm>
            <a:off x="10547003" y="554322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FC49E1FF-E46F-5889-D344-92670367C6BD}"/>
              </a:ext>
            </a:extLst>
          </p:cNvPr>
          <p:cNvSpPr/>
          <p:nvPr/>
        </p:nvSpPr>
        <p:spPr>
          <a:xfrm>
            <a:off x="10547003" y="5688567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C4C9116D-12D4-5958-AEDC-5A2B6196EE89}"/>
              </a:ext>
            </a:extLst>
          </p:cNvPr>
          <p:cNvSpPr/>
          <p:nvPr/>
        </p:nvSpPr>
        <p:spPr>
          <a:xfrm>
            <a:off x="10547003" y="5835323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A28BB66C-994B-20CD-BEA5-57DE1B71B98A}"/>
              </a:ext>
            </a:extLst>
          </p:cNvPr>
          <p:cNvSpPr/>
          <p:nvPr/>
        </p:nvSpPr>
        <p:spPr>
          <a:xfrm>
            <a:off x="10547003" y="5980667"/>
            <a:ext cx="566057" cy="126265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/>
              <a:t>DIMM</a:t>
            </a:r>
            <a:endParaRPr lang="zh-TW" altLang="en-US" sz="1100"/>
          </a:p>
        </p:txBody>
      </p:sp>
      <p:cxnSp>
        <p:nvCxnSpPr>
          <p:cNvPr id="110" name="直線接點 109">
            <a:extLst>
              <a:ext uri="{FF2B5EF4-FFF2-40B4-BE49-F238E27FC236}">
                <a16:creationId xmlns:a16="http://schemas.microsoft.com/office/drawing/2014/main" id="{ACF89E11-9CAB-5137-9FC3-B5576BFD647F}"/>
              </a:ext>
            </a:extLst>
          </p:cNvPr>
          <p:cNvCxnSpPr>
            <a:cxnSpLocks/>
          </p:cNvCxnSpPr>
          <p:nvPr/>
        </p:nvCxnSpPr>
        <p:spPr>
          <a:xfrm>
            <a:off x="9772886" y="5612590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直線接點 111">
            <a:extLst>
              <a:ext uri="{FF2B5EF4-FFF2-40B4-BE49-F238E27FC236}">
                <a16:creationId xmlns:a16="http://schemas.microsoft.com/office/drawing/2014/main" id="{B67085C7-FD48-FAC2-914B-6561C7E076BB}"/>
              </a:ext>
            </a:extLst>
          </p:cNvPr>
          <p:cNvCxnSpPr>
            <a:cxnSpLocks/>
          </p:cNvCxnSpPr>
          <p:nvPr/>
        </p:nvCxnSpPr>
        <p:spPr>
          <a:xfrm>
            <a:off x="9772886" y="5712603"/>
            <a:ext cx="7832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文字方塊 112">
            <a:extLst>
              <a:ext uri="{FF2B5EF4-FFF2-40B4-BE49-F238E27FC236}">
                <a16:creationId xmlns:a16="http://schemas.microsoft.com/office/drawing/2014/main" id="{EA9AECBA-88F9-D47C-D5A3-F5E7E5166616}"/>
              </a:ext>
            </a:extLst>
          </p:cNvPr>
          <p:cNvSpPr txBox="1"/>
          <p:nvPr/>
        </p:nvSpPr>
        <p:spPr>
          <a:xfrm>
            <a:off x="10366184" y="6097917"/>
            <a:ext cx="898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DIMM 9-16</a:t>
            </a:r>
            <a:endParaRPr lang="zh-TW" altLang="en-US" sz="1200" dirty="0"/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09717C2B-86E5-DE7E-1044-53399A48D3B4}"/>
              </a:ext>
            </a:extLst>
          </p:cNvPr>
          <p:cNvSpPr/>
          <p:nvPr/>
        </p:nvSpPr>
        <p:spPr>
          <a:xfrm>
            <a:off x="7012960" y="5241577"/>
            <a:ext cx="1032978" cy="30593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8" name="直線接點 117">
            <a:extLst>
              <a:ext uri="{FF2B5EF4-FFF2-40B4-BE49-F238E27FC236}">
                <a16:creationId xmlns:a16="http://schemas.microsoft.com/office/drawing/2014/main" id="{D21824CB-7211-FC46-6F9E-20B8F1BE60C0}"/>
              </a:ext>
            </a:extLst>
          </p:cNvPr>
          <p:cNvCxnSpPr>
            <a:cxnSpLocks/>
          </p:cNvCxnSpPr>
          <p:nvPr/>
        </p:nvCxnSpPr>
        <p:spPr>
          <a:xfrm>
            <a:off x="7152168" y="5267909"/>
            <a:ext cx="0" cy="251504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直線接點 122">
            <a:extLst>
              <a:ext uri="{FF2B5EF4-FFF2-40B4-BE49-F238E27FC236}">
                <a16:creationId xmlns:a16="http://schemas.microsoft.com/office/drawing/2014/main" id="{FA446783-252D-5BC2-54EB-2ED4910C9C25}"/>
              </a:ext>
            </a:extLst>
          </p:cNvPr>
          <p:cNvCxnSpPr>
            <a:cxnSpLocks/>
          </p:cNvCxnSpPr>
          <p:nvPr/>
        </p:nvCxnSpPr>
        <p:spPr>
          <a:xfrm>
            <a:off x="7757350" y="5504882"/>
            <a:ext cx="0" cy="32222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接點 124">
            <a:extLst>
              <a:ext uri="{FF2B5EF4-FFF2-40B4-BE49-F238E27FC236}">
                <a16:creationId xmlns:a16="http://schemas.microsoft.com/office/drawing/2014/main" id="{3DB1C9D6-F207-43BE-B208-5A3281A8197E}"/>
              </a:ext>
            </a:extLst>
          </p:cNvPr>
          <p:cNvCxnSpPr>
            <a:cxnSpLocks/>
          </p:cNvCxnSpPr>
          <p:nvPr/>
        </p:nvCxnSpPr>
        <p:spPr>
          <a:xfrm>
            <a:off x="8145970" y="5004821"/>
            <a:ext cx="0" cy="82229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字方塊 129">
            <a:extLst>
              <a:ext uri="{FF2B5EF4-FFF2-40B4-BE49-F238E27FC236}">
                <a16:creationId xmlns:a16="http://schemas.microsoft.com/office/drawing/2014/main" id="{CF9AC802-28EF-5C26-E467-0D2C07C5EA5A}"/>
              </a:ext>
            </a:extLst>
          </p:cNvPr>
          <p:cNvSpPr txBox="1"/>
          <p:nvPr/>
        </p:nvSpPr>
        <p:spPr>
          <a:xfrm>
            <a:off x="5056289" y="5837776"/>
            <a:ext cx="30075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dirty="0">
                <a:solidFill>
                  <a:srgbClr val="FF0000"/>
                </a:solidFill>
              </a:rPr>
              <a:t>TCA39416 been moved out of commonality block</a:t>
            </a:r>
            <a:endParaRPr lang="zh-TW" altLang="en-US" sz="1100" dirty="0">
              <a:solidFill>
                <a:srgbClr val="FF0000"/>
              </a:solidFill>
            </a:endParaRPr>
          </a:p>
        </p:txBody>
      </p:sp>
      <p:sp>
        <p:nvSpPr>
          <p:cNvPr id="131" name="文字方塊 130">
            <a:extLst>
              <a:ext uri="{FF2B5EF4-FFF2-40B4-BE49-F238E27FC236}">
                <a16:creationId xmlns:a16="http://schemas.microsoft.com/office/drawing/2014/main" id="{399F58E9-3CA5-9197-739C-BF78958E8B90}"/>
              </a:ext>
            </a:extLst>
          </p:cNvPr>
          <p:cNvSpPr txBox="1"/>
          <p:nvPr/>
        </p:nvSpPr>
        <p:spPr>
          <a:xfrm>
            <a:off x="61708" y="2363058"/>
            <a:ext cx="165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Pass 2 Topology</a:t>
            </a:r>
            <a:endParaRPr lang="zh-TW" altLang="en-US" dirty="0"/>
          </a:p>
        </p:txBody>
      </p:sp>
      <p:sp>
        <p:nvSpPr>
          <p:cNvPr id="133" name="文字方塊 132">
            <a:extLst>
              <a:ext uri="{FF2B5EF4-FFF2-40B4-BE49-F238E27FC236}">
                <a16:creationId xmlns:a16="http://schemas.microsoft.com/office/drawing/2014/main" id="{E8384C1F-1E48-8013-2D15-1A9F5531C421}"/>
              </a:ext>
            </a:extLst>
          </p:cNvPr>
          <p:cNvSpPr txBox="1"/>
          <p:nvPr/>
        </p:nvSpPr>
        <p:spPr>
          <a:xfrm>
            <a:off x="93054" y="4203400"/>
            <a:ext cx="165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Pass 3 Topology</a:t>
            </a:r>
            <a:endParaRPr lang="zh-TW" altLang="en-US" dirty="0"/>
          </a:p>
        </p:txBody>
      </p:sp>
      <p:sp>
        <p:nvSpPr>
          <p:cNvPr id="166" name="矩形 165">
            <a:extLst>
              <a:ext uri="{FF2B5EF4-FFF2-40B4-BE49-F238E27FC236}">
                <a16:creationId xmlns:a16="http://schemas.microsoft.com/office/drawing/2014/main" id="{212C0CFF-8CDD-5D15-FF26-D932EEB33ED3}"/>
              </a:ext>
            </a:extLst>
          </p:cNvPr>
          <p:cNvSpPr/>
          <p:nvPr/>
        </p:nvSpPr>
        <p:spPr>
          <a:xfrm flipV="1">
            <a:off x="1280213" y="6112448"/>
            <a:ext cx="174335" cy="130381"/>
          </a:xfrm>
          <a:prstGeom prst="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0" name="矩形 169">
            <a:extLst>
              <a:ext uri="{FF2B5EF4-FFF2-40B4-BE49-F238E27FC236}">
                <a16:creationId xmlns:a16="http://schemas.microsoft.com/office/drawing/2014/main" id="{2B961703-9B26-FE64-CEF2-4754745A940E}"/>
              </a:ext>
            </a:extLst>
          </p:cNvPr>
          <p:cNvSpPr/>
          <p:nvPr/>
        </p:nvSpPr>
        <p:spPr>
          <a:xfrm>
            <a:off x="2395308" y="6118841"/>
            <a:ext cx="169711" cy="1210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2" name="文字方塊 171">
            <a:extLst>
              <a:ext uri="{FF2B5EF4-FFF2-40B4-BE49-F238E27FC236}">
                <a16:creationId xmlns:a16="http://schemas.microsoft.com/office/drawing/2014/main" id="{F3AA7467-F551-2FEE-3BF6-D566731DE838}"/>
              </a:ext>
            </a:extLst>
          </p:cNvPr>
          <p:cNvSpPr txBox="1"/>
          <p:nvPr/>
        </p:nvSpPr>
        <p:spPr>
          <a:xfrm>
            <a:off x="1409700" y="6047485"/>
            <a:ext cx="9092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dirty="0"/>
              <a:t>1.0V domain</a:t>
            </a:r>
            <a:endParaRPr lang="zh-TW" altLang="en-US" sz="1100" dirty="0"/>
          </a:p>
        </p:txBody>
      </p:sp>
      <p:sp>
        <p:nvSpPr>
          <p:cNvPr id="178" name="文字方塊 177">
            <a:extLst>
              <a:ext uri="{FF2B5EF4-FFF2-40B4-BE49-F238E27FC236}">
                <a16:creationId xmlns:a16="http://schemas.microsoft.com/office/drawing/2014/main" id="{4887A501-EB64-7668-4A27-126D60F07933}"/>
              </a:ext>
            </a:extLst>
          </p:cNvPr>
          <p:cNvSpPr txBox="1"/>
          <p:nvPr/>
        </p:nvSpPr>
        <p:spPr>
          <a:xfrm>
            <a:off x="2537293" y="6048535"/>
            <a:ext cx="9092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dirty="0"/>
              <a:t>1.8V domain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633751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/>
              <a:t>Accelerating circuit inside TCA39416 causes glitch</a:t>
            </a:r>
            <a:endParaRPr lang="zh-TW" altLang="en-US" sz="400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15504" y="1851505"/>
            <a:ext cx="5041900" cy="511175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1800"/>
              <a:t>Reflection may trigger accelerating from TCA39416. That causes unexpected glitch.</a:t>
            </a:r>
            <a:endParaRPr lang="zh-TW" altLang="en-US" sz="18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4300" y="2097314"/>
            <a:ext cx="4597400" cy="2627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22700" y="4873625"/>
            <a:ext cx="8077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203200" y="3111500"/>
            <a:ext cx="685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/>
              <a:t>BMC</a:t>
            </a:r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850130" y="2468245"/>
            <a:ext cx="812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/>
              <a:t>DIMM</a:t>
            </a:r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841240" y="3268980"/>
            <a:ext cx="812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/>
              <a:t>DIMM</a:t>
            </a:r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813300" y="4112260"/>
            <a:ext cx="812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/>
              <a:t>DIMM</a:t>
            </a:r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876300" y="3562350"/>
            <a:ext cx="29146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 flipV="1">
            <a:off x="3781425" y="2886075"/>
            <a:ext cx="1095375" cy="66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3771900" y="3590925"/>
            <a:ext cx="1057275" cy="95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3781425" y="3562350"/>
            <a:ext cx="1038225" cy="666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/>
        </p:nvCxnSpPr>
        <p:spPr>
          <a:xfrm rot="5400000">
            <a:off x="2589213" y="3338514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rot="10800000">
            <a:off x="2482852" y="3452815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 rot="10800000" flipV="1">
            <a:off x="2552706" y="3402013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/>
        </p:nvCxnSpPr>
        <p:spPr>
          <a:xfrm rot="5400000">
            <a:off x="2503488" y="3519490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/>
          <p:nvPr/>
        </p:nvCxnSpPr>
        <p:spPr>
          <a:xfrm rot="5400000">
            <a:off x="2630488" y="3516316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/>
          <p:cNvCxnSpPr/>
          <p:nvPr/>
        </p:nvCxnSpPr>
        <p:spPr>
          <a:xfrm rot="5400000">
            <a:off x="1503363" y="3324228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 rot="10800000">
            <a:off x="1397002" y="3438529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接點 34"/>
          <p:cNvCxnSpPr/>
          <p:nvPr/>
        </p:nvCxnSpPr>
        <p:spPr>
          <a:xfrm rot="10800000" flipV="1">
            <a:off x="1466856" y="3387727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 rot="5400000">
            <a:off x="1417638" y="3505204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 rot="5400000">
            <a:off x="1544638" y="3502030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接點 40"/>
          <p:cNvCxnSpPr/>
          <p:nvPr/>
        </p:nvCxnSpPr>
        <p:spPr>
          <a:xfrm flipV="1">
            <a:off x="1004888" y="3714750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>
            <a:off x="916781" y="3643313"/>
            <a:ext cx="100014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接點 45"/>
          <p:cNvCxnSpPr/>
          <p:nvPr/>
        </p:nvCxnSpPr>
        <p:spPr>
          <a:xfrm rot="5400000">
            <a:off x="977504" y="3673080"/>
            <a:ext cx="66673" cy="238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接點 55"/>
          <p:cNvCxnSpPr/>
          <p:nvPr/>
        </p:nvCxnSpPr>
        <p:spPr>
          <a:xfrm flipV="1">
            <a:off x="2046288" y="3702050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>
            <a:off x="1958181" y="3630613"/>
            <a:ext cx="100014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接點 57"/>
          <p:cNvCxnSpPr/>
          <p:nvPr/>
        </p:nvCxnSpPr>
        <p:spPr>
          <a:xfrm rot="5400000">
            <a:off x="2018904" y="3660380"/>
            <a:ext cx="66673" cy="238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1930400" y="3181350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/>
              <a:t>VGS=</a:t>
            </a:r>
            <a:r>
              <a:rPr lang="en-US" altLang="zh-TW" sz="900" dirty="0"/>
              <a:t>1V</a:t>
            </a:r>
            <a:endParaRPr lang="zh-TW" altLang="en-US" sz="900"/>
          </a:p>
        </p:txBody>
      </p:sp>
      <p:sp>
        <p:nvSpPr>
          <p:cNvPr id="61" name="手繪多邊形 60"/>
          <p:cNvSpPr/>
          <p:nvPr/>
        </p:nvSpPr>
        <p:spPr>
          <a:xfrm>
            <a:off x="2374900" y="3364442"/>
            <a:ext cx="190500" cy="134408"/>
          </a:xfrm>
          <a:custGeom>
            <a:avLst/>
            <a:gdLst>
              <a:gd name="connsiteX0" fmla="*/ 190500 w 190500"/>
              <a:gd name="connsiteY0" fmla="*/ 13758 h 134408"/>
              <a:gd name="connsiteX1" fmla="*/ 38100 w 190500"/>
              <a:gd name="connsiteY1" fmla="*/ 20108 h 134408"/>
              <a:gd name="connsiteX2" fmla="*/ 0 w 190500"/>
              <a:gd name="connsiteY2" fmla="*/ 134408 h 13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134408">
                <a:moveTo>
                  <a:pt x="190500" y="13758"/>
                </a:moveTo>
                <a:cubicBezTo>
                  <a:pt x="130175" y="6879"/>
                  <a:pt x="69850" y="0"/>
                  <a:pt x="38100" y="20108"/>
                </a:cubicBezTo>
                <a:cubicBezTo>
                  <a:pt x="6350" y="40216"/>
                  <a:pt x="3175" y="87312"/>
                  <a:pt x="0" y="134408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手繪多邊形 61"/>
          <p:cNvSpPr/>
          <p:nvPr/>
        </p:nvSpPr>
        <p:spPr>
          <a:xfrm>
            <a:off x="2387600" y="3568700"/>
            <a:ext cx="444500" cy="130175"/>
          </a:xfrm>
          <a:custGeom>
            <a:avLst/>
            <a:gdLst>
              <a:gd name="connsiteX0" fmla="*/ 444500 w 444500"/>
              <a:gd name="connsiteY0" fmla="*/ 19050 h 130175"/>
              <a:gd name="connsiteX1" fmla="*/ 222250 w 444500"/>
              <a:gd name="connsiteY1" fmla="*/ 127000 h 130175"/>
              <a:gd name="connsiteX2" fmla="*/ 0 w 444500"/>
              <a:gd name="connsiteY2" fmla="*/ 0 h 13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500" h="130175">
                <a:moveTo>
                  <a:pt x="444500" y="19050"/>
                </a:moveTo>
                <a:cubicBezTo>
                  <a:pt x="370416" y="74612"/>
                  <a:pt x="296333" y="130175"/>
                  <a:pt x="222250" y="127000"/>
                </a:cubicBezTo>
                <a:cubicBezTo>
                  <a:pt x="148167" y="123825"/>
                  <a:pt x="74083" y="61912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文字方塊 62"/>
          <p:cNvSpPr txBox="1"/>
          <p:nvPr/>
        </p:nvSpPr>
        <p:spPr>
          <a:xfrm>
            <a:off x="2324100" y="3663950"/>
            <a:ext cx="60625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/>
              <a:t>VDS &lt; 1V</a:t>
            </a:r>
            <a:endParaRPr lang="zh-TW" altLang="en-US" sz="900"/>
          </a:p>
        </p:txBody>
      </p:sp>
      <p:sp>
        <p:nvSpPr>
          <p:cNvPr id="64" name="文字方塊 63"/>
          <p:cNvSpPr txBox="1"/>
          <p:nvPr/>
        </p:nvSpPr>
        <p:spPr>
          <a:xfrm>
            <a:off x="1658620" y="2656840"/>
            <a:ext cx="23190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/>
              <a:t>VDS &lt; VGS-VTH</a:t>
            </a:r>
          </a:p>
          <a:p>
            <a:r>
              <a:rPr lang="en-US" altLang="zh-TW" sz="900"/>
              <a:t>Triode mode &gt;&gt; TCA39416 acts like damping (</a:t>
            </a:r>
            <a:r>
              <a:rPr lang="en-US" altLang="zh-TW" sz="900" err="1"/>
              <a:t>Rds</a:t>
            </a:r>
            <a:r>
              <a:rPr lang="en-US" altLang="zh-TW" sz="900"/>
              <a:t>-on) in analog topology.</a:t>
            </a:r>
            <a:endParaRPr lang="zh-TW" altLang="en-US" sz="900"/>
          </a:p>
        </p:txBody>
      </p:sp>
      <p:cxnSp>
        <p:nvCxnSpPr>
          <p:cNvPr id="66" name="直線單箭頭接點 65"/>
          <p:cNvCxnSpPr/>
          <p:nvPr/>
        </p:nvCxnSpPr>
        <p:spPr>
          <a:xfrm rot="16200000" flipV="1">
            <a:off x="2679700" y="3600450"/>
            <a:ext cx="615950" cy="539750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/>
          <p:cNvSpPr txBox="1"/>
          <p:nvPr/>
        </p:nvSpPr>
        <p:spPr>
          <a:xfrm>
            <a:off x="2724151" y="4159250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>
                <a:solidFill>
                  <a:srgbClr val="FF0000"/>
                </a:solidFill>
                <a:highlight>
                  <a:srgbClr val="FFFF00"/>
                </a:highlight>
              </a:rPr>
              <a:t>Not an end point, may receive reflection!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61BA5ED-05FE-2602-9045-B23DE534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535333" cy="1325563"/>
          </a:xfrm>
        </p:spPr>
        <p:txBody>
          <a:bodyPr>
            <a:normAutofit/>
          </a:bodyPr>
          <a:lstStyle/>
          <a:p>
            <a:r>
              <a:rPr lang="en-US" altLang="zh-TW" sz="4000" dirty="0"/>
              <a:t>Electrical Perspective</a:t>
            </a:r>
            <a:endParaRPr lang="zh-TW" altLang="en-US" sz="40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B09DF24-65C7-4C98-296A-B5999752A5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655" r="14377"/>
          <a:stretch>
            <a:fillRect/>
          </a:stretch>
        </p:blipFill>
        <p:spPr>
          <a:xfrm>
            <a:off x="431800" y="1825625"/>
            <a:ext cx="3486148" cy="237172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345DFFF-EA13-2EE0-C03F-5CEB6B5A9B08}"/>
              </a:ext>
            </a:extLst>
          </p:cNvPr>
          <p:cNvSpPr/>
          <p:nvPr/>
        </p:nvSpPr>
        <p:spPr>
          <a:xfrm>
            <a:off x="5829300" y="940406"/>
            <a:ext cx="685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BMC</a:t>
            </a:r>
            <a:endParaRPr lang="zh-TW" altLang="en-US" dirty="0"/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F9DA7BFC-E2FF-A31A-3488-CEBA2D1ACF9A}"/>
              </a:ext>
            </a:extLst>
          </p:cNvPr>
          <p:cNvCxnSpPr/>
          <p:nvPr/>
        </p:nvCxnSpPr>
        <p:spPr>
          <a:xfrm>
            <a:off x="6502400" y="1391256"/>
            <a:ext cx="29146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20FA57C8-1E81-A87E-E466-585FD33CEE6D}"/>
              </a:ext>
            </a:extLst>
          </p:cNvPr>
          <p:cNvCxnSpPr>
            <a:cxnSpLocks/>
          </p:cNvCxnSpPr>
          <p:nvPr/>
        </p:nvCxnSpPr>
        <p:spPr>
          <a:xfrm flipV="1">
            <a:off x="9397396" y="1234342"/>
            <a:ext cx="1344425" cy="154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0BD7AB9F-10FB-0C56-3004-1D02B14D8039}"/>
              </a:ext>
            </a:extLst>
          </p:cNvPr>
          <p:cNvCxnSpPr/>
          <p:nvPr/>
        </p:nvCxnSpPr>
        <p:spPr>
          <a:xfrm rot="5400000">
            <a:off x="8615365" y="1167420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555F5B01-1A4F-4794-A826-327C338B080B}"/>
              </a:ext>
            </a:extLst>
          </p:cNvPr>
          <p:cNvCxnSpPr/>
          <p:nvPr/>
        </p:nvCxnSpPr>
        <p:spPr>
          <a:xfrm rot="10800000">
            <a:off x="8509004" y="1281721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D05176FE-149A-9225-B1BB-600F11F5B447}"/>
              </a:ext>
            </a:extLst>
          </p:cNvPr>
          <p:cNvCxnSpPr/>
          <p:nvPr/>
        </p:nvCxnSpPr>
        <p:spPr>
          <a:xfrm rot="10800000" flipV="1">
            <a:off x="8578858" y="1230919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2C9D368E-7082-F3A0-4AC1-A1C158DDFDF9}"/>
              </a:ext>
            </a:extLst>
          </p:cNvPr>
          <p:cNvCxnSpPr/>
          <p:nvPr/>
        </p:nvCxnSpPr>
        <p:spPr>
          <a:xfrm rot="5400000">
            <a:off x="8529640" y="1348396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FAF2946D-BAC7-0C65-2FF3-A5430CAA977E}"/>
              </a:ext>
            </a:extLst>
          </p:cNvPr>
          <p:cNvCxnSpPr/>
          <p:nvPr/>
        </p:nvCxnSpPr>
        <p:spPr>
          <a:xfrm rot="5400000">
            <a:off x="8656640" y="1345222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DAA7CCA8-2C19-3918-8F19-7AB4AE863510}"/>
              </a:ext>
            </a:extLst>
          </p:cNvPr>
          <p:cNvCxnSpPr>
            <a:cxnSpLocks/>
          </p:cNvCxnSpPr>
          <p:nvPr/>
        </p:nvCxnSpPr>
        <p:spPr>
          <a:xfrm>
            <a:off x="7181057" y="1089163"/>
            <a:ext cx="0" cy="1171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A21969F1-5F9B-A3E3-6EFB-CACFCC7E2495}"/>
              </a:ext>
            </a:extLst>
          </p:cNvPr>
          <p:cNvCxnSpPr/>
          <p:nvPr/>
        </p:nvCxnSpPr>
        <p:spPr>
          <a:xfrm rot="10800000">
            <a:off x="7023102" y="1267435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B2D6C124-F7BB-2AE4-A86C-4977F2C8C0B0}"/>
              </a:ext>
            </a:extLst>
          </p:cNvPr>
          <p:cNvCxnSpPr/>
          <p:nvPr/>
        </p:nvCxnSpPr>
        <p:spPr>
          <a:xfrm rot="10800000" flipV="1">
            <a:off x="7092956" y="1216633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4B3D3C10-52BB-FB68-076E-6B37A741626E}"/>
              </a:ext>
            </a:extLst>
          </p:cNvPr>
          <p:cNvCxnSpPr/>
          <p:nvPr/>
        </p:nvCxnSpPr>
        <p:spPr>
          <a:xfrm rot="5400000">
            <a:off x="7043738" y="1334110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0819DA81-1F79-E6D1-F74C-0927DB3C4C90}"/>
              </a:ext>
            </a:extLst>
          </p:cNvPr>
          <p:cNvCxnSpPr/>
          <p:nvPr/>
        </p:nvCxnSpPr>
        <p:spPr>
          <a:xfrm rot="5400000">
            <a:off x="7170738" y="1330936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572F5EAB-2D30-FA39-7F1F-E4BA3395FBAC}"/>
              </a:ext>
            </a:extLst>
          </p:cNvPr>
          <p:cNvCxnSpPr/>
          <p:nvPr/>
        </p:nvCxnSpPr>
        <p:spPr>
          <a:xfrm flipV="1">
            <a:off x="6630195" y="1431341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008DF659-4724-C3D5-B7D2-8B448892D2C7}"/>
              </a:ext>
            </a:extLst>
          </p:cNvPr>
          <p:cNvSpPr txBox="1"/>
          <p:nvPr/>
        </p:nvSpPr>
        <p:spPr>
          <a:xfrm>
            <a:off x="7455180" y="1010256"/>
            <a:ext cx="6431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VGS=1.8V</a:t>
            </a:r>
            <a:endParaRPr lang="zh-TW" altLang="en-US" sz="900" dirty="0"/>
          </a:p>
        </p:txBody>
      </p:sp>
      <p:sp>
        <p:nvSpPr>
          <p:cNvPr id="33" name="手繪多邊形 60">
            <a:extLst>
              <a:ext uri="{FF2B5EF4-FFF2-40B4-BE49-F238E27FC236}">
                <a16:creationId xmlns:a16="http://schemas.microsoft.com/office/drawing/2014/main" id="{0F1CAE22-703B-FAB1-5900-336E96A751D0}"/>
              </a:ext>
            </a:extLst>
          </p:cNvPr>
          <p:cNvSpPr/>
          <p:nvPr/>
        </p:nvSpPr>
        <p:spPr>
          <a:xfrm>
            <a:off x="8401052" y="1193348"/>
            <a:ext cx="190500" cy="134408"/>
          </a:xfrm>
          <a:custGeom>
            <a:avLst/>
            <a:gdLst>
              <a:gd name="connsiteX0" fmla="*/ 190500 w 190500"/>
              <a:gd name="connsiteY0" fmla="*/ 13758 h 134408"/>
              <a:gd name="connsiteX1" fmla="*/ 38100 w 190500"/>
              <a:gd name="connsiteY1" fmla="*/ 20108 h 134408"/>
              <a:gd name="connsiteX2" fmla="*/ 0 w 190500"/>
              <a:gd name="connsiteY2" fmla="*/ 134408 h 13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134408">
                <a:moveTo>
                  <a:pt x="190500" y="13758"/>
                </a:moveTo>
                <a:cubicBezTo>
                  <a:pt x="130175" y="6879"/>
                  <a:pt x="69850" y="0"/>
                  <a:pt x="38100" y="20108"/>
                </a:cubicBezTo>
                <a:cubicBezTo>
                  <a:pt x="6350" y="40216"/>
                  <a:pt x="3175" y="87312"/>
                  <a:pt x="0" y="134408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61">
            <a:extLst>
              <a:ext uri="{FF2B5EF4-FFF2-40B4-BE49-F238E27FC236}">
                <a16:creationId xmlns:a16="http://schemas.microsoft.com/office/drawing/2014/main" id="{AAA0C6DF-DE9A-92D8-46BC-A7D9731B5B07}"/>
              </a:ext>
            </a:extLst>
          </p:cNvPr>
          <p:cNvSpPr/>
          <p:nvPr/>
        </p:nvSpPr>
        <p:spPr>
          <a:xfrm>
            <a:off x="8413752" y="1397606"/>
            <a:ext cx="444500" cy="130175"/>
          </a:xfrm>
          <a:custGeom>
            <a:avLst/>
            <a:gdLst>
              <a:gd name="connsiteX0" fmla="*/ 444500 w 444500"/>
              <a:gd name="connsiteY0" fmla="*/ 19050 h 130175"/>
              <a:gd name="connsiteX1" fmla="*/ 222250 w 444500"/>
              <a:gd name="connsiteY1" fmla="*/ 127000 h 130175"/>
              <a:gd name="connsiteX2" fmla="*/ 0 w 444500"/>
              <a:gd name="connsiteY2" fmla="*/ 0 h 13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500" h="130175">
                <a:moveTo>
                  <a:pt x="444500" y="19050"/>
                </a:moveTo>
                <a:cubicBezTo>
                  <a:pt x="370416" y="74612"/>
                  <a:pt x="296333" y="130175"/>
                  <a:pt x="222250" y="127000"/>
                </a:cubicBezTo>
                <a:cubicBezTo>
                  <a:pt x="148167" y="123825"/>
                  <a:pt x="74083" y="61912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B1B0922F-A9A6-8A43-F590-7E301AF2DCEA}"/>
              </a:ext>
            </a:extLst>
          </p:cNvPr>
          <p:cNvSpPr txBox="1"/>
          <p:nvPr/>
        </p:nvSpPr>
        <p:spPr>
          <a:xfrm>
            <a:off x="8350252" y="1492856"/>
            <a:ext cx="69281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VDS ~ 0.8V</a:t>
            </a:r>
            <a:endParaRPr lang="zh-TW" altLang="en-US" sz="900" dirty="0"/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44F42EDC-1BC6-9DFB-D28C-961A262FD0E2}"/>
              </a:ext>
            </a:extLst>
          </p:cNvPr>
          <p:cNvSpPr txBox="1"/>
          <p:nvPr/>
        </p:nvSpPr>
        <p:spPr>
          <a:xfrm>
            <a:off x="7548723" y="478244"/>
            <a:ext cx="23190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VGS</a:t>
            </a:r>
            <a:r>
              <a:rPr lang="zh-TW" altLang="en-US" sz="900" dirty="0"/>
              <a:t> </a:t>
            </a:r>
            <a:r>
              <a:rPr lang="en-US" altLang="zh-TW" sz="900" dirty="0"/>
              <a:t>&lt;</a:t>
            </a:r>
            <a:r>
              <a:rPr lang="zh-TW" altLang="en-US" sz="900" dirty="0"/>
              <a:t> </a:t>
            </a:r>
            <a:r>
              <a:rPr lang="en-US" altLang="zh-TW" sz="900" dirty="0"/>
              <a:t>Vth, FET inside TCA39416 cutoff</a:t>
            </a:r>
            <a:endParaRPr lang="zh-TW" altLang="en-US" sz="900" dirty="0"/>
          </a:p>
        </p:txBody>
      </p:sp>
      <p:cxnSp>
        <p:nvCxnSpPr>
          <p:cNvPr id="37" name="直線單箭頭接點 36">
            <a:extLst>
              <a:ext uri="{FF2B5EF4-FFF2-40B4-BE49-F238E27FC236}">
                <a16:creationId xmlns:a16="http://schemas.microsoft.com/office/drawing/2014/main" id="{757F181E-71D6-B884-6D4D-19B3C19A0D45}"/>
              </a:ext>
            </a:extLst>
          </p:cNvPr>
          <p:cNvCxnSpPr>
            <a:cxnSpLocks/>
          </p:cNvCxnSpPr>
          <p:nvPr/>
        </p:nvCxnSpPr>
        <p:spPr>
          <a:xfrm flipH="1" flipV="1">
            <a:off x="8285960" y="5243410"/>
            <a:ext cx="587375" cy="38367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D7AA8C20-312D-F916-3995-486D44A5E72E}"/>
              </a:ext>
            </a:extLst>
          </p:cNvPr>
          <p:cNvSpPr txBox="1"/>
          <p:nvPr/>
        </p:nvSpPr>
        <p:spPr>
          <a:xfrm>
            <a:off x="9088855" y="4587636"/>
            <a:ext cx="1276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>
                <a:solidFill>
                  <a:srgbClr val="FF0000"/>
                </a:solidFill>
                <a:highlight>
                  <a:srgbClr val="FFFF00"/>
                </a:highlight>
              </a:rPr>
              <a:t>Not an end point, may receive reflection!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0412198-559E-3B09-9A81-2AD3D54077D0}"/>
              </a:ext>
            </a:extLst>
          </p:cNvPr>
          <p:cNvSpPr/>
          <p:nvPr/>
        </p:nvSpPr>
        <p:spPr>
          <a:xfrm>
            <a:off x="8280403" y="1156878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4" name="直線單箭頭接點 43">
            <a:extLst>
              <a:ext uri="{FF2B5EF4-FFF2-40B4-BE49-F238E27FC236}">
                <a16:creationId xmlns:a16="http://schemas.microsoft.com/office/drawing/2014/main" id="{663BF7BE-91C1-4A1B-30EA-C329C7C2D70D}"/>
              </a:ext>
            </a:extLst>
          </p:cNvPr>
          <p:cNvCxnSpPr>
            <a:cxnSpLocks/>
          </p:cNvCxnSpPr>
          <p:nvPr/>
        </p:nvCxnSpPr>
        <p:spPr>
          <a:xfrm flipV="1">
            <a:off x="8304215" y="940406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46">
            <a:extLst>
              <a:ext uri="{FF2B5EF4-FFF2-40B4-BE49-F238E27FC236}">
                <a16:creationId xmlns:a16="http://schemas.microsoft.com/office/drawing/2014/main" id="{3753D240-D07C-5131-291D-042CA0D77766}"/>
              </a:ext>
            </a:extLst>
          </p:cNvPr>
          <p:cNvCxnSpPr>
            <a:cxnSpLocks/>
          </p:cNvCxnSpPr>
          <p:nvPr/>
        </p:nvCxnSpPr>
        <p:spPr>
          <a:xfrm flipV="1">
            <a:off x="8857646" y="939614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88AF0993-1DFE-F36C-E580-2ED0234855AB}"/>
              </a:ext>
            </a:extLst>
          </p:cNvPr>
          <p:cNvSpPr/>
          <p:nvPr/>
        </p:nvSpPr>
        <p:spPr>
          <a:xfrm>
            <a:off x="8838410" y="1156877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6009BA16-3832-1EF6-42BC-5AD2F5075B0C}"/>
              </a:ext>
            </a:extLst>
          </p:cNvPr>
          <p:cNvSpPr/>
          <p:nvPr/>
        </p:nvSpPr>
        <p:spPr>
          <a:xfrm>
            <a:off x="6855620" y="1150056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1" name="直線單箭頭接點 50">
            <a:extLst>
              <a:ext uri="{FF2B5EF4-FFF2-40B4-BE49-F238E27FC236}">
                <a16:creationId xmlns:a16="http://schemas.microsoft.com/office/drawing/2014/main" id="{C04E4B8D-A311-00A5-5BD1-888076A3E0F7}"/>
              </a:ext>
            </a:extLst>
          </p:cNvPr>
          <p:cNvCxnSpPr>
            <a:cxnSpLocks/>
          </p:cNvCxnSpPr>
          <p:nvPr/>
        </p:nvCxnSpPr>
        <p:spPr>
          <a:xfrm flipV="1">
            <a:off x="6879432" y="933584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>
            <a:extLst>
              <a:ext uri="{FF2B5EF4-FFF2-40B4-BE49-F238E27FC236}">
                <a16:creationId xmlns:a16="http://schemas.microsoft.com/office/drawing/2014/main" id="{B39AD6A7-BB4C-27D2-A063-3EDD7AD28241}"/>
              </a:ext>
            </a:extLst>
          </p:cNvPr>
          <p:cNvCxnSpPr>
            <a:cxnSpLocks/>
          </p:cNvCxnSpPr>
          <p:nvPr/>
        </p:nvCxnSpPr>
        <p:spPr>
          <a:xfrm flipV="1">
            <a:off x="7432863" y="932792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71E8D064-804E-E4F1-2E96-13399DB38802}"/>
              </a:ext>
            </a:extLst>
          </p:cNvPr>
          <p:cNvSpPr/>
          <p:nvPr/>
        </p:nvSpPr>
        <p:spPr>
          <a:xfrm>
            <a:off x="7413627" y="1150055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765FB2CC-883A-7299-2E35-2F49F078C351}"/>
              </a:ext>
            </a:extLst>
          </p:cNvPr>
          <p:cNvSpPr txBox="1"/>
          <p:nvPr/>
        </p:nvSpPr>
        <p:spPr>
          <a:xfrm>
            <a:off x="6672648" y="679348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924EDAC4-4043-1A7A-BC85-1D92C9717017}"/>
              </a:ext>
            </a:extLst>
          </p:cNvPr>
          <p:cNvSpPr txBox="1"/>
          <p:nvPr/>
        </p:nvSpPr>
        <p:spPr>
          <a:xfrm>
            <a:off x="7243765" y="685863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4FE1B58D-4F16-84AE-FA67-407D0553CE63}"/>
              </a:ext>
            </a:extLst>
          </p:cNvPr>
          <p:cNvSpPr txBox="1"/>
          <p:nvPr/>
        </p:nvSpPr>
        <p:spPr>
          <a:xfrm>
            <a:off x="8105357" y="697996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57F4F66D-7315-5074-54B8-D0D73C77E8A8}"/>
              </a:ext>
            </a:extLst>
          </p:cNvPr>
          <p:cNvSpPr txBox="1"/>
          <p:nvPr/>
        </p:nvSpPr>
        <p:spPr>
          <a:xfrm>
            <a:off x="8668547" y="702566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6D26C454-2AA1-0B46-196C-B18B16D8A474}"/>
              </a:ext>
            </a:extLst>
          </p:cNvPr>
          <p:cNvSpPr txBox="1"/>
          <p:nvPr/>
        </p:nvSpPr>
        <p:spPr>
          <a:xfrm>
            <a:off x="10531726" y="955894"/>
            <a:ext cx="1241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To </a:t>
            </a:r>
            <a:r>
              <a:rPr lang="en-US" altLang="zh-TW" sz="1200" dirty="0" err="1"/>
              <a:t>muxing</a:t>
            </a:r>
            <a:r>
              <a:rPr lang="en-US" altLang="zh-TW" sz="1200" dirty="0"/>
              <a:t> circuit</a:t>
            </a:r>
            <a:endParaRPr lang="zh-TW" altLang="en-US" sz="1200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372E2EA0-DD5C-7ACB-7FCD-DC39DC1782B7}"/>
              </a:ext>
            </a:extLst>
          </p:cNvPr>
          <p:cNvSpPr/>
          <p:nvPr/>
        </p:nvSpPr>
        <p:spPr>
          <a:xfrm>
            <a:off x="5816600" y="2423403"/>
            <a:ext cx="685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BMC</a:t>
            </a:r>
            <a:endParaRPr lang="zh-TW" altLang="en-US" dirty="0"/>
          </a:p>
        </p:txBody>
      </p: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F08CEC0F-B320-FC92-4E73-8DB58F0D2C58}"/>
              </a:ext>
            </a:extLst>
          </p:cNvPr>
          <p:cNvCxnSpPr/>
          <p:nvPr/>
        </p:nvCxnSpPr>
        <p:spPr>
          <a:xfrm>
            <a:off x="6489700" y="2874253"/>
            <a:ext cx="29146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>
            <a:extLst>
              <a:ext uri="{FF2B5EF4-FFF2-40B4-BE49-F238E27FC236}">
                <a16:creationId xmlns:a16="http://schemas.microsoft.com/office/drawing/2014/main" id="{2B0AF27B-9E85-C997-5648-E3DE614DDDE0}"/>
              </a:ext>
            </a:extLst>
          </p:cNvPr>
          <p:cNvCxnSpPr>
            <a:cxnSpLocks/>
          </p:cNvCxnSpPr>
          <p:nvPr/>
        </p:nvCxnSpPr>
        <p:spPr>
          <a:xfrm flipV="1">
            <a:off x="9384696" y="2717339"/>
            <a:ext cx="1344425" cy="154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9AA2EC14-9465-461E-A1A2-A24C19DCB752}"/>
              </a:ext>
            </a:extLst>
          </p:cNvPr>
          <p:cNvCxnSpPr/>
          <p:nvPr/>
        </p:nvCxnSpPr>
        <p:spPr>
          <a:xfrm rot="5400000">
            <a:off x="8602665" y="2650417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>
            <a:extLst>
              <a:ext uri="{FF2B5EF4-FFF2-40B4-BE49-F238E27FC236}">
                <a16:creationId xmlns:a16="http://schemas.microsoft.com/office/drawing/2014/main" id="{63C8148B-62C2-9186-41FE-6D3170758972}"/>
              </a:ext>
            </a:extLst>
          </p:cNvPr>
          <p:cNvCxnSpPr/>
          <p:nvPr/>
        </p:nvCxnSpPr>
        <p:spPr>
          <a:xfrm rot="10800000">
            <a:off x="8496304" y="2764718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3DC48E61-7168-25F6-8D4A-6430EDE5A6AC}"/>
              </a:ext>
            </a:extLst>
          </p:cNvPr>
          <p:cNvCxnSpPr/>
          <p:nvPr/>
        </p:nvCxnSpPr>
        <p:spPr>
          <a:xfrm rot="10800000" flipV="1">
            <a:off x="8566158" y="2713916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1F606382-3CF4-E698-5782-54D94F180315}"/>
              </a:ext>
            </a:extLst>
          </p:cNvPr>
          <p:cNvCxnSpPr/>
          <p:nvPr/>
        </p:nvCxnSpPr>
        <p:spPr>
          <a:xfrm rot="5400000">
            <a:off x="8516940" y="2831393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>
            <a:extLst>
              <a:ext uri="{FF2B5EF4-FFF2-40B4-BE49-F238E27FC236}">
                <a16:creationId xmlns:a16="http://schemas.microsoft.com/office/drawing/2014/main" id="{F88E7DD0-9B20-640A-9AFB-038104CF574F}"/>
              </a:ext>
            </a:extLst>
          </p:cNvPr>
          <p:cNvCxnSpPr/>
          <p:nvPr/>
        </p:nvCxnSpPr>
        <p:spPr>
          <a:xfrm rot="5400000">
            <a:off x="8643940" y="2828219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接點 70">
            <a:extLst>
              <a:ext uri="{FF2B5EF4-FFF2-40B4-BE49-F238E27FC236}">
                <a16:creationId xmlns:a16="http://schemas.microsoft.com/office/drawing/2014/main" id="{600B0077-6F12-CD82-B817-9A5DB08645B0}"/>
              </a:ext>
            </a:extLst>
          </p:cNvPr>
          <p:cNvCxnSpPr/>
          <p:nvPr/>
        </p:nvCxnSpPr>
        <p:spPr>
          <a:xfrm rot="5400000">
            <a:off x="7116763" y="2636131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>
            <a:extLst>
              <a:ext uri="{FF2B5EF4-FFF2-40B4-BE49-F238E27FC236}">
                <a16:creationId xmlns:a16="http://schemas.microsoft.com/office/drawing/2014/main" id="{55FFC473-22A5-F79B-9D14-077CA603E4DF}"/>
              </a:ext>
            </a:extLst>
          </p:cNvPr>
          <p:cNvCxnSpPr/>
          <p:nvPr/>
        </p:nvCxnSpPr>
        <p:spPr>
          <a:xfrm rot="10800000">
            <a:off x="7010402" y="2750432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>
            <a:extLst>
              <a:ext uri="{FF2B5EF4-FFF2-40B4-BE49-F238E27FC236}">
                <a16:creationId xmlns:a16="http://schemas.microsoft.com/office/drawing/2014/main" id="{3D89405F-A952-7730-F9AA-35A65E084AF2}"/>
              </a:ext>
            </a:extLst>
          </p:cNvPr>
          <p:cNvCxnSpPr/>
          <p:nvPr/>
        </p:nvCxnSpPr>
        <p:spPr>
          <a:xfrm rot="10800000" flipV="1">
            <a:off x="7080256" y="2699630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接點 73">
            <a:extLst>
              <a:ext uri="{FF2B5EF4-FFF2-40B4-BE49-F238E27FC236}">
                <a16:creationId xmlns:a16="http://schemas.microsoft.com/office/drawing/2014/main" id="{AEC70ABF-90AA-F0A0-C405-629DF9060359}"/>
              </a:ext>
            </a:extLst>
          </p:cNvPr>
          <p:cNvCxnSpPr/>
          <p:nvPr/>
        </p:nvCxnSpPr>
        <p:spPr>
          <a:xfrm rot="5400000">
            <a:off x="7031038" y="2817107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接點 74">
            <a:extLst>
              <a:ext uri="{FF2B5EF4-FFF2-40B4-BE49-F238E27FC236}">
                <a16:creationId xmlns:a16="http://schemas.microsoft.com/office/drawing/2014/main" id="{FE6FD474-41DA-37B7-3CC9-E0CB8959CA21}"/>
              </a:ext>
            </a:extLst>
          </p:cNvPr>
          <p:cNvCxnSpPr/>
          <p:nvPr/>
        </p:nvCxnSpPr>
        <p:spPr>
          <a:xfrm rot="5400000">
            <a:off x="7158038" y="2813933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接點 75">
            <a:extLst>
              <a:ext uri="{FF2B5EF4-FFF2-40B4-BE49-F238E27FC236}">
                <a16:creationId xmlns:a16="http://schemas.microsoft.com/office/drawing/2014/main" id="{86252273-FE2E-826C-DEAF-CD72E5C5768E}"/>
              </a:ext>
            </a:extLst>
          </p:cNvPr>
          <p:cNvCxnSpPr/>
          <p:nvPr/>
        </p:nvCxnSpPr>
        <p:spPr>
          <a:xfrm flipV="1">
            <a:off x="6618288" y="3026653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>
            <a:extLst>
              <a:ext uri="{FF2B5EF4-FFF2-40B4-BE49-F238E27FC236}">
                <a16:creationId xmlns:a16="http://schemas.microsoft.com/office/drawing/2014/main" id="{861AA6B1-8257-C45C-A93D-3C9FA72DFD4C}"/>
              </a:ext>
            </a:extLst>
          </p:cNvPr>
          <p:cNvCxnSpPr/>
          <p:nvPr/>
        </p:nvCxnSpPr>
        <p:spPr>
          <a:xfrm>
            <a:off x="6530181" y="2955216"/>
            <a:ext cx="100014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>
            <a:extLst>
              <a:ext uri="{FF2B5EF4-FFF2-40B4-BE49-F238E27FC236}">
                <a16:creationId xmlns:a16="http://schemas.microsoft.com/office/drawing/2014/main" id="{632203E4-1327-E0A3-02E6-91252D42924B}"/>
              </a:ext>
            </a:extLst>
          </p:cNvPr>
          <p:cNvCxnSpPr/>
          <p:nvPr/>
        </p:nvCxnSpPr>
        <p:spPr>
          <a:xfrm rot="5400000">
            <a:off x="6590904" y="2984983"/>
            <a:ext cx="66673" cy="238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字方塊 81">
            <a:extLst>
              <a:ext uri="{FF2B5EF4-FFF2-40B4-BE49-F238E27FC236}">
                <a16:creationId xmlns:a16="http://schemas.microsoft.com/office/drawing/2014/main" id="{919025A1-E3ED-B8F4-F712-C9A4D4AECE89}"/>
              </a:ext>
            </a:extLst>
          </p:cNvPr>
          <p:cNvSpPr txBox="1"/>
          <p:nvPr/>
        </p:nvSpPr>
        <p:spPr>
          <a:xfrm>
            <a:off x="7442480" y="2493253"/>
            <a:ext cx="6431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VGS=1.8V</a:t>
            </a:r>
            <a:endParaRPr lang="zh-TW" altLang="en-US" sz="900" dirty="0"/>
          </a:p>
        </p:txBody>
      </p:sp>
      <p:sp>
        <p:nvSpPr>
          <p:cNvPr id="83" name="手繪多邊形 60">
            <a:extLst>
              <a:ext uri="{FF2B5EF4-FFF2-40B4-BE49-F238E27FC236}">
                <a16:creationId xmlns:a16="http://schemas.microsoft.com/office/drawing/2014/main" id="{343247A5-AFBD-753E-3823-ED5CA93B4580}"/>
              </a:ext>
            </a:extLst>
          </p:cNvPr>
          <p:cNvSpPr/>
          <p:nvPr/>
        </p:nvSpPr>
        <p:spPr>
          <a:xfrm>
            <a:off x="8388352" y="2676345"/>
            <a:ext cx="190500" cy="134408"/>
          </a:xfrm>
          <a:custGeom>
            <a:avLst/>
            <a:gdLst>
              <a:gd name="connsiteX0" fmla="*/ 190500 w 190500"/>
              <a:gd name="connsiteY0" fmla="*/ 13758 h 134408"/>
              <a:gd name="connsiteX1" fmla="*/ 38100 w 190500"/>
              <a:gd name="connsiteY1" fmla="*/ 20108 h 134408"/>
              <a:gd name="connsiteX2" fmla="*/ 0 w 190500"/>
              <a:gd name="connsiteY2" fmla="*/ 134408 h 13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134408">
                <a:moveTo>
                  <a:pt x="190500" y="13758"/>
                </a:moveTo>
                <a:cubicBezTo>
                  <a:pt x="130175" y="6879"/>
                  <a:pt x="69850" y="0"/>
                  <a:pt x="38100" y="20108"/>
                </a:cubicBezTo>
                <a:cubicBezTo>
                  <a:pt x="6350" y="40216"/>
                  <a:pt x="3175" y="87312"/>
                  <a:pt x="0" y="134408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4" name="手繪多邊形 61">
            <a:extLst>
              <a:ext uri="{FF2B5EF4-FFF2-40B4-BE49-F238E27FC236}">
                <a16:creationId xmlns:a16="http://schemas.microsoft.com/office/drawing/2014/main" id="{A06CFB59-0C8B-B0A1-6AAD-32F87109701C}"/>
              </a:ext>
            </a:extLst>
          </p:cNvPr>
          <p:cNvSpPr/>
          <p:nvPr/>
        </p:nvSpPr>
        <p:spPr>
          <a:xfrm>
            <a:off x="8401052" y="2880603"/>
            <a:ext cx="444500" cy="130175"/>
          </a:xfrm>
          <a:custGeom>
            <a:avLst/>
            <a:gdLst>
              <a:gd name="connsiteX0" fmla="*/ 444500 w 444500"/>
              <a:gd name="connsiteY0" fmla="*/ 19050 h 130175"/>
              <a:gd name="connsiteX1" fmla="*/ 222250 w 444500"/>
              <a:gd name="connsiteY1" fmla="*/ 127000 h 130175"/>
              <a:gd name="connsiteX2" fmla="*/ 0 w 444500"/>
              <a:gd name="connsiteY2" fmla="*/ 0 h 13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500" h="130175">
                <a:moveTo>
                  <a:pt x="444500" y="19050"/>
                </a:moveTo>
                <a:cubicBezTo>
                  <a:pt x="370416" y="74612"/>
                  <a:pt x="296333" y="130175"/>
                  <a:pt x="222250" y="127000"/>
                </a:cubicBezTo>
                <a:cubicBezTo>
                  <a:pt x="148167" y="123825"/>
                  <a:pt x="74083" y="61912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id="{81AA5BD4-02AC-261F-B6AD-FAA6873A5DE8}"/>
              </a:ext>
            </a:extLst>
          </p:cNvPr>
          <p:cNvSpPr txBox="1"/>
          <p:nvPr/>
        </p:nvSpPr>
        <p:spPr>
          <a:xfrm>
            <a:off x="8337552" y="2975853"/>
            <a:ext cx="60625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VDS = 1V</a:t>
            </a:r>
            <a:endParaRPr lang="zh-TW" altLang="en-US" sz="900" dirty="0"/>
          </a:p>
        </p:txBody>
      </p:sp>
      <p:sp>
        <p:nvSpPr>
          <p:cNvPr id="86" name="文字方塊 85">
            <a:extLst>
              <a:ext uri="{FF2B5EF4-FFF2-40B4-BE49-F238E27FC236}">
                <a16:creationId xmlns:a16="http://schemas.microsoft.com/office/drawing/2014/main" id="{736AE9F3-5A68-83D5-B045-78F0D58301F6}"/>
              </a:ext>
            </a:extLst>
          </p:cNvPr>
          <p:cNvSpPr txBox="1"/>
          <p:nvPr/>
        </p:nvSpPr>
        <p:spPr>
          <a:xfrm>
            <a:off x="7273131" y="1654514"/>
            <a:ext cx="2319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VDS &gt; VGS-VTH</a:t>
            </a:r>
          </a:p>
          <a:p>
            <a:r>
              <a:rPr lang="en-US" altLang="zh-TW" sz="900" dirty="0"/>
              <a:t>Saturation mode</a:t>
            </a:r>
            <a:endParaRPr lang="zh-TW" altLang="en-US" sz="900" dirty="0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1823B79F-1FBA-FE6F-FCC2-44390B5C01BB}"/>
              </a:ext>
            </a:extLst>
          </p:cNvPr>
          <p:cNvSpPr/>
          <p:nvPr/>
        </p:nvSpPr>
        <p:spPr>
          <a:xfrm>
            <a:off x="8267703" y="2639875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8" name="直線單箭頭接點 87">
            <a:extLst>
              <a:ext uri="{FF2B5EF4-FFF2-40B4-BE49-F238E27FC236}">
                <a16:creationId xmlns:a16="http://schemas.microsoft.com/office/drawing/2014/main" id="{6BEA1646-BC2B-1C7A-B3C3-C92D82AA0125}"/>
              </a:ext>
            </a:extLst>
          </p:cNvPr>
          <p:cNvCxnSpPr>
            <a:cxnSpLocks/>
          </p:cNvCxnSpPr>
          <p:nvPr/>
        </p:nvCxnSpPr>
        <p:spPr>
          <a:xfrm flipV="1">
            <a:off x="8291515" y="2423403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單箭頭接點 88">
            <a:extLst>
              <a:ext uri="{FF2B5EF4-FFF2-40B4-BE49-F238E27FC236}">
                <a16:creationId xmlns:a16="http://schemas.microsoft.com/office/drawing/2014/main" id="{65264B05-B8BA-E151-845A-6370C910E505}"/>
              </a:ext>
            </a:extLst>
          </p:cNvPr>
          <p:cNvCxnSpPr>
            <a:cxnSpLocks/>
          </p:cNvCxnSpPr>
          <p:nvPr/>
        </p:nvCxnSpPr>
        <p:spPr>
          <a:xfrm flipV="1">
            <a:off x="8844946" y="2422611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>
            <a:extLst>
              <a:ext uri="{FF2B5EF4-FFF2-40B4-BE49-F238E27FC236}">
                <a16:creationId xmlns:a16="http://schemas.microsoft.com/office/drawing/2014/main" id="{400459EE-198A-3547-1827-AE9D463C4CE6}"/>
              </a:ext>
            </a:extLst>
          </p:cNvPr>
          <p:cNvSpPr/>
          <p:nvPr/>
        </p:nvSpPr>
        <p:spPr>
          <a:xfrm>
            <a:off x="8825710" y="2639874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D3EB9DD0-E6A3-98FE-2021-0AD0C6032552}"/>
              </a:ext>
            </a:extLst>
          </p:cNvPr>
          <p:cNvSpPr/>
          <p:nvPr/>
        </p:nvSpPr>
        <p:spPr>
          <a:xfrm>
            <a:off x="6842920" y="2633053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92" name="直線單箭頭接點 91">
            <a:extLst>
              <a:ext uri="{FF2B5EF4-FFF2-40B4-BE49-F238E27FC236}">
                <a16:creationId xmlns:a16="http://schemas.microsoft.com/office/drawing/2014/main" id="{53742F49-7311-4395-8582-2174CAE2C47B}"/>
              </a:ext>
            </a:extLst>
          </p:cNvPr>
          <p:cNvCxnSpPr>
            <a:cxnSpLocks/>
          </p:cNvCxnSpPr>
          <p:nvPr/>
        </p:nvCxnSpPr>
        <p:spPr>
          <a:xfrm flipV="1">
            <a:off x="6866732" y="2416581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單箭頭接點 92">
            <a:extLst>
              <a:ext uri="{FF2B5EF4-FFF2-40B4-BE49-F238E27FC236}">
                <a16:creationId xmlns:a16="http://schemas.microsoft.com/office/drawing/2014/main" id="{EDA5E55D-B294-CE08-6BC9-255E4D96B2F1}"/>
              </a:ext>
            </a:extLst>
          </p:cNvPr>
          <p:cNvCxnSpPr>
            <a:cxnSpLocks/>
          </p:cNvCxnSpPr>
          <p:nvPr/>
        </p:nvCxnSpPr>
        <p:spPr>
          <a:xfrm flipV="1">
            <a:off x="7420163" y="2415789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矩形 93">
            <a:extLst>
              <a:ext uri="{FF2B5EF4-FFF2-40B4-BE49-F238E27FC236}">
                <a16:creationId xmlns:a16="http://schemas.microsoft.com/office/drawing/2014/main" id="{916B809B-8628-29FE-A8EE-A210C81DECED}"/>
              </a:ext>
            </a:extLst>
          </p:cNvPr>
          <p:cNvSpPr/>
          <p:nvPr/>
        </p:nvSpPr>
        <p:spPr>
          <a:xfrm>
            <a:off x="7400927" y="2633052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5" name="文字方塊 94">
            <a:extLst>
              <a:ext uri="{FF2B5EF4-FFF2-40B4-BE49-F238E27FC236}">
                <a16:creationId xmlns:a16="http://schemas.microsoft.com/office/drawing/2014/main" id="{26209220-F48A-61A7-8AB0-FD9C11765144}"/>
              </a:ext>
            </a:extLst>
          </p:cNvPr>
          <p:cNvSpPr txBox="1"/>
          <p:nvPr/>
        </p:nvSpPr>
        <p:spPr>
          <a:xfrm>
            <a:off x="6659948" y="2162345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96" name="文字方塊 95">
            <a:extLst>
              <a:ext uri="{FF2B5EF4-FFF2-40B4-BE49-F238E27FC236}">
                <a16:creationId xmlns:a16="http://schemas.microsoft.com/office/drawing/2014/main" id="{6F29AF24-906C-0858-C651-126B9FDF96AB}"/>
              </a:ext>
            </a:extLst>
          </p:cNvPr>
          <p:cNvSpPr txBox="1"/>
          <p:nvPr/>
        </p:nvSpPr>
        <p:spPr>
          <a:xfrm>
            <a:off x="7231065" y="2168860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97" name="文字方塊 96">
            <a:extLst>
              <a:ext uri="{FF2B5EF4-FFF2-40B4-BE49-F238E27FC236}">
                <a16:creationId xmlns:a16="http://schemas.microsoft.com/office/drawing/2014/main" id="{C6685AA0-1DB3-D934-2EEC-5D3B6D4194D2}"/>
              </a:ext>
            </a:extLst>
          </p:cNvPr>
          <p:cNvSpPr txBox="1"/>
          <p:nvPr/>
        </p:nvSpPr>
        <p:spPr>
          <a:xfrm>
            <a:off x="8092657" y="2180993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98" name="文字方塊 97">
            <a:extLst>
              <a:ext uri="{FF2B5EF4-FFF2-40B4-BE49-F238E27FC236}">
                <a16:creationId xmlns:a16="http://schemas.microsoft.com/office/drawing/2014/main" id="{2968864B-AB08-7CE7-4A47-74E790FFCC97}"/>
              </a:ext>
            </a:extLst>
          </p:cNvPr>
          <p:cNvSpPr txBox="1"/>
          <p:nvPr/>
        </p:nvSpPr>
        <p:spPr>
          <a:xfrm>
            <a:off x="8655847" y="2185563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99" name="文字方塊 98">
            <a:extLst>
              <a:ext uri="{FF2B5EF4-FFF2-40B4-BE49-F238E27FC236}">
                <a16:creationId xmlns:a16="http://schemas.microsoft.com/office/drawing/2014/main" id="{74B1C272-3B96-E7C5-A1E2-89AB9A5FC358}"/>
              </a:ext>
            </a:extLst>
          </p:cNvPr>
          <p:cNvSpPr txBox="1"/>
          <p:nvPr/>
        </p:nvSpPr>
        <p:spPr>
          <a:xfrm>
            <a:off x="10519026" y="2438891"/>
            <a:ext cx="1241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To </a:t>
            </a:r>
            <a:r>
              <a:rPr lang="en-US" altLang="zh-TW" sz="1200" dirty="0" err="1"/>
              <a:t>muxing</a:t>
            </a:r>
            <a:r>
              <a:rPr lang="en-US" altLang="zh-TW" sz="1200" dirty="0"/>
              <a:t> circuit</a:t>
            </a:r>
            <a:endParaRPr lang="zh-TW" altLang="en-US" sz="1200" dirty="0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63CCA9B8-7879-B238-CB5D-F645A44A8610}"/>
              </a:ext>
            </a:extLst>
          </p:cNvPr>
          <p:cNvSpPr/>
          <p:nvPr/>
        </p:nvSpPr>
        <p:spPr>
          <a:xfrm>
            <a:off x="5816600" y="3889363"/>
            <a:ext cx="685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BMC</a:t>
            </a:r>
            <a:endParaRPr lang="zh-TW" altLang="en-US" dirty="0"/>
          </a:p>
        </p:txBody>
      </p:sp>
      <p:cxnSp>
        <p:nvCxnSpPr>
          <p:cNvPr id="138" name="直線接點 137">
            <a:extLst>
              <a:ext uri="{FF2B5EF4-FFF2-40B4-BE49-F238E27FC236}">
                <a16:creationId xmlns:a16="http://schemas.microsoft.com/office/drawing/2014/main" id="{24A17D63-0676-8185-E12C-88ED2A3F060C}"/>
              </a:ext>
            </a:extLst>
          </p:cNvPr>
          <p:cNvCxnSpPr/>
          <p:nvPr/>
        </p:nvCxnSpPr>
        <p:spPr>
          <a:xfrm>
            <a:off x="6489700" y="4340213"/>
            <a:ext cx="29146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直線接點 138">
            <a:extLst>
              <a:ext uri="{FF2B5EF4-FFF2-40B4-BE49-F238E27FC236}">
                <a16:creationId xmlns:a16="http://schemas.microsoft.com/office/drawing/2014/main" id="{982111DB-8FD8-7A13-EA9D-0E1C09C73D77}"/>
              </a:ext>
            </a:extLst>
          </p:cNvPr>
          <p:cNvCxnSpPr>
            <a:cxnSpLocks/>
          </p:cNvCxnSpPr>
          <p:nvPr/>
        </p:nvCxnSpPr>
        <p:spPr>
          <a:xfrm flipV="1">
            <a:off x="9384696" y="4183299"/>
            <a:ext cx="1344425" cy="154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線接點 139">
            <a:extLst>
              <a:ext uri="{FF2B5EF4-FFF2-40B4-BE49-F238E27FC236}">
                <a16:creationId xmlns:a16="http://schemas.microsoft.com/office/drawing/2014/main" id="{707CE75A-33F3-913A-B8A5-C2F41D1292CF}"/>
              </a:ext>
            </a:extLst>
          </p:cNvPr>
          <p:cNvCxnSpPr/>
          <p:nvPr/>
        </p:nvCxnSpPr>
        <p:spPr>
          <a:xfrm rot="5400000">
            <a:off x="8602665" y="4116377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接點 140">
            <a:extLst>
              <a:ext uri="{FF2B5EF4-FFF2-40B4-BE49-F238E27FC236}">
                <a16:creationId xmlns:a16="http://schemas.microsoft.com/office/drawing/2014/main" id="{230850F7-7662-5935-DC1C-706E1E3B1C38}"/>
              </a:ext>
            </a:extLst>
          </p:cNvPr>
          <p:cNvCxnSpPr/>
          <p:nvPr/>
        </p:nvCxnSpPr>
        <p:spPr>
          <a:xfrm rot="10800000">
            <a:off x="8496304" y="4230678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接點 141">
            <a:extLst>
              <a:ext uri="{FF2B5EF4-FFF2-40B4-BE49-F238E27FC236}">
                <a16:creationId xmlns:a16="http://schemas.microsoft.com/office/drawing/2014/main" id="{5BFAB1CC-9282-7467-1E99-98079A3E1422}"/>
              </a:ext>
            </a:extLst>
          </p:cNvPr>
          <p:cNvCxnSpPr/>
          <p:nvPr/>
        </p:nvCxnSpPr>
        <p:spPr>
          <a:xfrm rot="10800000" flipV="1">
            <a:off x="8566158" y="4179876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接點 142">
            <a:extLst>
              <a:ext uri="{FF2B5EF4-FFF2-40B4-BE49-F238E27FC236}">
                <a16:creationId xmlns:a16="http://schemas.microsoft.com/office/drawing/2014/main" id="{7E11CC28-1FE3-E492-96E0-3611EB2839E5}"/>
              </a:ext>
            </a:extLst>
          </p:cNvPr>
          <p:cNvCxnSpPr/>
          <p:nvPr/>
        </p:nvCxnSpPr>
        <p:spPr>
          <a:xfrm rot="5400000">
            <a:off x="8516940" y="4297353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線接點 143">
            <a:extLst>
              <a:ext uri="{FF2B5EF4-FFF2-40B4-BE49-F238E27FC236}">
                <a16:creationId xmlns:a16="http://schemas.microsoft.com/office/drawing/2014/main" id="{3912BC5E-A44A-C487-4C7A-9E168B6B4032}"/>
              </a:ext>
            </a:extLst>
          </p:cNvPr>
          <p:cNvCxnSpPr/>
          <p:nvPr/>
        </p:nvCxnSpPr>
        <p:spPr>
          <a:xfrm rot="5400000">
            <a:off x="8643940" y="4294179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接點 144">
            <a:extLst>
              <a:ext uri="{FF2B5EF4-FFF2-40B4-BE49-F238E27FC236}">
                <a16:creationId xmlns:a16="http://schemas.microsoft.com/office/drawing/2014/main" id="{F5FEB975-02C5-ACE2-D0B3-EFE0E34F4DDB}"/>
              </a:ext>
            </a:extLst>
          </p:cNvPr>
          <p:cNvCxnSpPr/>
          <p:nvPr/>
        </p:nvCxnSpPr>
        <p:spPr>
          <a:xfrm rot="5400000">
            <a:off x="7116763" y="4102091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線接點 145">
            <a:extLst>
              <a:ext uri="{FF2B5EF4-FFF2-40B4-BE49-F238E27FC236}">
                <a16:creationId xmlns:a16="http://schemas.microsoft.com/office/drawing/2014/main" id="{D1332C09-17A6-347E-E942-A21C87091E32}"/>
              </a:ext>
            </a:extLst>
          </p:cNvPr>
          <p:cNvCxnSpPr/>
          <p:nvPr/>
        </p:nvCxnSpPr>
        <p:spPr>
          <a:xfrm rot="10800000">
            <a:off x="7010402" y="4216392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線接點 146">
            <a:extLst>
              <a:ext uri="{FF2B5EF4-FFF2-40B4-BE49-F238E27FC236}">
                <a16:creationId xmlns:a16="http://schemas.microsoft.com/office/drawing/2014/main" id="{0FDB842E-2E32-7A5D-F901-4C91CF33D82E}"/>
              </a:ext>
            </a:extLst>
          </p:cNvPr>
          <p:cNvCxnSpPr/>
          <p:nvPr/>
        </p:nvCxnSpPr>
        <p:spPr>
          <a:xfrm rot="10800000" flipV="1">
            <a:off x="7080256" y="4165590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線接點 147">
            <a:extLst>
              <a:ext uri="{FF2B5EF4-FFF2-40B4-BE49-F238E27FC236}">
                <a16:creationId xmlns:a16="http://schemas.microsoft.com/office/drawing/2014/main" id="{71AA264B-00A5-2802-949C-BD79CF6541A8}"/>
              </a:ext>
            </a:extLst>
          </p:cNvPr>
          <p:cNvCxnSpPr/>
          <p:nvPr/>
        </p:nvCxnSpPr>
        <p:spPr>
          <a:xfrm rot="5400000">
            <a:off x="7031038" y="4283067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接點 148">
            <a:extLst>
              <a:ext uri="{FF2B5EF4-FFF2-40B4-BE49-F238E27FC236}">
                <a16:creationId xmlns:a16="http://schemas.microsoft.com/office/drawing/2014/main" id="{4ED08644-5335-F4E4-03B1-757685712F5E}"/>
              </a:ext>
            </a:extLst>
          </p:cNvPr>
          <p:cNvCxnSpPr/>
          <p:nvPr/>
        </p:nvCxnSpPr>
        <p:spPr>
          <a:xfrm rot="5400000">
            <a:off x="7158038" y="4279893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接點 149">
            <a:extLst>
              <a:ext uri="{FF2B5EF4-FFF2-40B4-BE49-F238E27FC236}">
                <a16:creationId xmlns:a16="http://schemas.microsoft.com/office/drawing/2014/main" id="{1B473A81-AF41-DEB6-35EC-BA96E1D5D0F1}"/>
              </a:ext>
            </a:extLst>
          </p:cNvPr>
          <p:cNvCxnSpPr/>
          <p:nvPr/>
        </p:nvCxnSpPr>
        <p:spPr>
          <a:xfrm flipV="1">
            <a:off x="6546850" y="4492613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文字方塊 155">
            <a:extLst>
              <a:ext uri="{FF2B5EF4-FFF2-40B4-BE49-F238E27FC236}">
                <a16:creationId xmlns:a16="http://schemas.microsoft.com/office/drawing/2014/main" id="{8D8DD02B-E09B-3E64-DA4C-7E2878C56DCD}"/>
              </a:ext>
            </a:extLst>
          </p:cNvPr>
          <p:cNvSpPr txBox="1"/>
          <p:nvPr/>
        </p:nvSpPr>
        <p:spPr>
          <a:xfrm>
            <a:off x="7442480" y="3959213"/>
            <a:ext cx="6431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VGS=1.8V</a:t>
            </a:r>
            <a:endParaRPr lang="zh-TW" altLang="en-US" sz="900" dirty="0"/>
          </a:p>
        </p:txBody>
      </p:sp>
      <p:sp>
        <p:nvSpPr>
          <p:cNvPr id="157" name="手繪多邊形 60">
            <a:extLst>
              <a:ext uri="{FF2B5EF4-FFF2-40B4-BE49-F238E27FC236}">
                <a16:creationId xmlns:a16="http://schemas.microsoft.com/office/drawing/2014/main" id="{194B8B88-632E-FDEF-DA5E-ED04A4C48B7B}"/>
              </a:ext>
            </a:extLst>
          </p:cNvPr>
          <p:cNvSpPr/>
          <p:nvPr/>
        </p:nvSpPr>
        <p:spPr>
          <a:xfrm>
            <a:off x="8388352" y="4142305"/>
            <a:ext cx="190500" cy="134408"/>
          </a:xfrm>
          <a:custGeom>
            <a:avLst/>
            <a:gdLst>
              <a:gd name="connsiteX0" fmla="*/ 190500 w 190500"/>
              <a:gd name="connsiteY0" fmla="*/ 13758 h 134408"/>
              <a:gd name="connsiteX1" fmla="*/ 38100 w 190500"/>
              <a:gd name="connsiteY1" fmla="*/ 20108 h 134408"/>
              <a:gd name="connsiteX2" fmla="*/ 0 w 190500"/>
              <a:gd name="connsiteY2" fmla="*/ 134408 h 13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134408">
                <a:moveTo>
                  <a:pt x="190500" y="13758"/>
                </a:moveTo>
                <a:cubicBezTo>
                  <a:pt x="130175" y="6879"/>
                  <a:pt x="69850" y="0"/>
                  <a:pt x="38100" y="20108"/>
                </a:cubicBezTo>
                <a:cubicBezTo>
                  <a:pt x="6350" y="40216"/>
                  <a:pt x="3175" y="87312"/>
                  <a:pt x="0" y="134408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8" name="手繪多邊形 61">
            <a:extLst>
              <a:ext uri="{FF2B5EF4-FFF2-40B4-BE49-F238E27FC236}">
                <a16:creationId xmlns:a16="http://schemas.microsoft.com/office/drawing/2014/main" id="{32F4FB73-0AA3-8A67-8DC5-210B769F0D19}"/>
              </a:ext>
            </a:extLst>
          </p:cNvPr>
          <p:cNvSpPr/>
          <p:nvPr/>
        </p:nvSpPr>
        <p:spPr>
          <a:xfrm>
            <a:off x="8401052" y="4346563"/>
            <a:ext cx="444500" cy="130175"/>
          </a:xfrm>
          <a:custGeom>
            <a:avLst/>
            <a:gdLst>
              <a:gd name="connsiteX0" fmla="*/ 444500 w 444500"/>
              <a:gd name="connsiteY0" fmla="*/ 19050 h 130175"/>
              <a:gd name="connsiteX1" fmla="*/ 222250 w 444500"/>
              <a:gd name="connsiteY1" fmla="*/ 127000 h 130175"/>
              <a:gd name="connsiteX2" fmla="*/ 0 w 444500"/>
              <a:gd name="connsiteY2" fmla="*/ 0 h 13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500" h="130175">
                <a:moveTo>
                  <a:pt x="444500" y="19050"/>
                </a:moveTo>
                <a:cubicBezTo>
                  <a:pt x="370416" y="74612"/>
                  <a:pt x="296333" y="130175"/>
                  <a:pt x="222250" y="127000"/>
                </a:cubicBezTo>
                <a:cubicBezTo>
                  <a:pt x="148167" y="123825"/>
                  <a:pt x="74083" y="61912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9" name="文字方塊 158">
            <a:extLst>
              <a:ext uri="{FF2B5EF4-FFF2-40B4-BE49-F238E27FC236}">
                <a16:creationId xmlns:a16="http://schemas.microsoft.com/office/drawing/2014/main" id="{FA019C57-C1FD-59A7-2B8C-E6E45DEA71C2}"/>
              </a:ext>
            </a:extLst>
          </p:cNvPr>
          <p:cNvSpPr txBox="1"/>
          <p:nvPr/>
        </p:nvSpPr>
        <p:spPr>
          <a:xfrm>
            <a:off x="8337552" y="4441813"/>
            <a:ext cx="14654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VDS &lt;&lt; 1V (below VGS-Vth)</a:t>
            </a:r>
            <a:endParaRPr lang="zh-TW" altLang="en-US" sz="900" dirty="0"/>
          </a:p>
        </p:txBody>
      </p:sp>
      <p:sp>
        <p:nvSpPr>
          <p:cNvPr id="160" name="文字方塊 159">
            <a:extLst>
              <a:ext uri="{FF2B5EF4-FFF2-40B4-BE49-F238E27FC236}">
                <a16:creationId xmlns:a16="http://schemas.microsoft.com/office/drawing/2014/main" id="{3D0B6E10-B509-AD6C-77DD-47AF657654F3}"/>
              </a:ext>
            </a:extLst>
          </p:cNvPr>
          <p:cNvSpPr txBox="1"/>
          <p:nvPr/>
        </p:nvSpPr>
        <p:spPr>
          <a:xfrm>
            <a:off x="7273131" y="3120474"/>
            <a:ext cx="23190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/>
              <a:t>VDS &lt; VGS-VTH</a:t>
            </a:r>
          </a:p>
          <a:p>
            <a:r>
              <a:rPr lang="en-US" altLang="zh-TW" sz="900" dirty="0"/>
              <a:t>Triode mode &gt;&gt; TCA39416 acts like damping (</a:t>
            </a:r>
            <a:r>
              <a:rPr lang="en-US" altLang="zh-TW" sz="900" dirty="0" err="1"/>
              <a:t>Rds</a:t>
            </a:r>
            <a:r>
              <a:rPr lang="en-US" altLang="zh-TW" sz="900" dirty="0"/>
              <a:t>-on) in analog topology.</a:t>
            </a:r>
            <a:endParaRPr lang="zh-TW" altLang="en-US" sz="900" dirty="0"/>
          </a:p>
        </p:txBody>
      </p:sp>
      <p:sp>
        <p:nvSpPr>
          <p:cNvPr id="161" name="矩形 160">
            <a:extLst>
              <a:ext uri="{FF2B5EF4-FFF2-40B4-BE49-F238E27FC236}">
                <a16:creationId xmlns:a16="http://schemas.microsoft.com/office/drawing/2014/main" id="{2C2F8F5D-DDFD-820D-B860-9B571E3AB5EE}"/>
              </a:ext>
            </a:extLst>
          </p:cNvPr>
          <p:cNvSpPr/>
          <p:nvPr/>
        </p:nvSpPr>
        <p:spPr>
          <a:xfrm>
            <a:off x="8267703" y="4105835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2" name="直線單箭頭接點 161">
            <a:extLst>
              <a:ext uri="{FF2B5EF4-FFF2-40B4-BE49-F238E27FC236}">
                <a16:creationId xmlns:a16="http://schemas.microsoft.com/office/drawing/2014/main" id="{9C0067F1-3E04-4599-0201-F3E3AC37A339}"/>
              </a:ext>
            </a:extLst>
          </p:cNvPr>
          <p:cNvCxnSpPr>
            <a:cxnSpLocks/>
          </p:cNvCxnSpPr>
          <p:nvPr/>
        </p:nvCxnSpPr>
        <p:spPr>
          <a:xfrm flipV="1">
            <a:off x="8291515" y="3889363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線單箭頭接點 162">
            <a:extLst>
              <a:ext uri="{FF2B5EF4-FFF2-40B4-BE49-F238E27FC236}">
                <a16:creationId xmlns:a16="http://schemas.microsoft.com/office/drawing/2014/main" id="{E6AE9148-5A78-B9CB-1E5B-CE2722098656}"/>
              </a:ext>
            </a:extLst>
          </p:cNvPr>
          <p:cNvCxnSpPr>
            <a:cxnSpLocks/>
          </p:cNvCxnSpPr>
          <p:nvPr/>
        </p:nvCxnSpPr>
        <p:spPr>
          <a:xfrm flipV="1">
            <a:off x="8844946" y="3888571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矩形 163">
            <a:extLst>
              <a:ext uri="{FF2B5EF4-FFF2-40B4-BE49-F238E27FC236}">
                <a16:creationId xmlns:a16="http://schemas.microsoft.com/office/drawing/2014/main" id="{6B7ED11A-D7B7-5842-C3FF-94202BD3655B}"/>
              </a:ext>
            </a:extLst>
          </p:cNvPr>
          <p:cNvSpPr/>
          <p:nvPr/>
        </p:nvSpPr>
        <p:spPr>
          <a:xfrm>
            <a:off x="8825710" y="4105834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id="{4EB0FB1B-349D-CC6C-48F8-6DC02AF8C437}"/>
              </a:ext>
            </a:extLst>
          </p:cNvPr>
          <p:cNvSpPr/>
          <p:nvPr/>
        </p:nvSpPr>
        <p:spPr>
          <a:xfrm>
            <a:off x="6842920" y="4099013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6" name="直線單箭頭接點 165">
            <a:extLst>
              <a:ext uri="{FF2B5EF4-FFF2-40B4-BE49-F238E27FC236}">
                <a16:creationId xmlns:a16="http://schemas.microsoft.com/office/drawing/2014/main" id="{3030C9E6-BF38-7203-05E5-5AEAC6B0FD2B}"/>
              </a:ext>
            </a:extLst>
          </p:cNvPr>
          <p:cNvCxnSpPr>
            <a:cxnSpLocks/>
          </p:cNvCxnSpPr>
          <p:nvPr/>
        </p:nvCxnSpPr>
        <p:spPr>
          <a:xfrm flipV="1">
            <a:off x="6866732" y="3882541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線單箭頭接點 166">
            <a:extLst>
              <a:ext uri="{FF2B5EF4-FFF2-40B4-BE49-F238E27FC236}">
                <a16:creationId xmlns:a16="http://schemas.microsoft.com/office/drawing/2014/main" id="{793C8D41-0284-647B-8495-8FC90766AE98}"/>
              </a:ext>
            </a:extLst>
          </p:cNvPr>
          <p:cNvCxnSpPr>
            <a:cxnSpLocks/>
          </p:cNvCxnSpPr>
          <p:nvPr/>
        </p:nvCxnSpPr>
        <p:spPr>
          <a:xfrm flipV="1">
            <a:off x="7420163" y="3881749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矩形 167">
            <a:extLst>
              <a:ext uri="{FF2B5EF4-FFF2-40B4-BE49-F238E27FC236}">
                <a16:creationId xmlns:a16="http://schemas.microsoft.com/office/drawing/2014/main" id="{7156E4FE-2A63-D6FB-EE4D-1C59B6F39C8A}"/>
              </a:ext>
            </a:extLst>
          </p:cNvPr>
          <p:cNvSpPr/>
          <p:nvPr/>
        </p:nvSpPr>
        <p:spPr>
          <a:xfrm>
            <a:off x="7400927" y="4099012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9" name="文字方塊 168">
            <a:extLst>
              <a:ext uri="{FF2B5EF4-FFF2-40B4-BE49-F238E27FC236}">
                <a16:creationId xmlns:a16="http://schemas.microsoft.com/office/drawing/2014/main" id="{0E131C3F-882C-7B7F-0D43-7E825827A5DC}"/>
              </a:ext>
            </a:extLst>
          </p:cNvPr>
          <p:cNvSpPr txBox="1"/>
          <p:nvPr/>
        </p:nvSpPr>
        <p:spPr>
          <a:xfrm>
            <a:off x="6659948" y="3628305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170" name="文字方塊 169">
            <a:extLst>
              <a:ext uri="{FF2B5EF4-FFF2-40B4-BE49-F238E27FC236}">
                <a16:creationId xmlns:a16="http://schemas.microsoft.com/office/drawing/2014/main" id="{0CA14AA6-D413-D9F0-2667-77D8984A39D0}"/>
              </a:ext>
            </a:extLst>
          </p:cNvPr>
          <p:cNvSpPr txBox="1"/>
          <p:nvPr/>
        </p:nvSpPr>
        <p:spPr>
          <a:xfrm>
            <a:off x="7231065" y="3634820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171" name="文字方塊 170">
            <a:extLst>
              <a:ext uri="{FF2B5EF4-FFF2-40B4-BE49-F238E27FC236}">
                <a16:creationId xmlns:a16="http://schemas.microsoft.com/office/drawing/2014/main" id="{BD49DBDA-0260-813B-8B55-B4FA32763E76}"/>
              </a:ext>
            </a:extLst>
          </p:cNvPr>
          <p:cNvSpPr txBox="1"/>
          <p:nvPr/>
        </p:nvSpPr>
        <p:spPr>
          <a:xfrm>
            <a:off x="8092657" y="3646953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172" name="文字方塊 171">
            <a:extLst>
              <a:ext uri="{FF2B5EF4-FFF2-40B4-BE49-F238E27FC236}">
                <a16:creationId xmlns:a16="http://schemas.microsoft.com/office/drawing/2014/main" id="{9E39B1A9-6E0F-03E6-5E7A-232DF295DACA}"/>
              </a:ext>
            </a:extLst>
          </p:cNvPr>
          <p:cNvSpPr txBox="1"/>
          <p:nvPr/>
        </p:nvSpPr>
        <p:spPr>
          <a:xfrm>
            <a:off x="8655847" y="3651523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173" name="文字方塊 172">
            <a:extLst>
              <a:ext uri="{FF2B5EF4-FFF2-40B4-BE49-F238E27FC236}">
                <a16:creationId xmlns:a16="http://schemas.microsoft.com/office/drawing/2014/main" id="{A1CA4F19-780A-85FD-B997-423770D6175E}"/>
              </a:ext>
            </a:extLst>
          </p:cNvPr>
          <p:cNvSpPr txBox="1"/>
          <p:nvPr/>
        </p:nvSpPr>
        <p:spPr>
          <a:xfrm>
            <a:off x="10519026" y="3904851"/>
            <a:ext cx="1241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To </a:t>
            </a:r>
            <a:r>
              <a:rPr lang="en-US" altLang="zh-TW" sz="1200" dirty="0" err="1"/>
              <a:t>muxing</a:t>
            </a:r>
            <a:r>
              <a:rPr lang="en-US" altLang="zh-TW" sz="1200" dirty="0"/>
              <a:t> circuit</a:t>
            </a:r>
            <a:endParaRPr lang="zh-TW" altLang="en-US" sz="1200" dirty="0"/>
          </a:p>
        </p:txBody>
      </p:sp>
      <p:sp>
        <p:nvSpPr>
          <p:cNvPr id="174" name="文字方塊 173">
            <a:extLst>
              <a:ext uri="{FF2B5EF4-FFF2-40B4-BE49-F238E27FC236}">
                <a16:creationId xmlns:a16="http://schemas.microsoft.com/office/drawing/2014/main" id="{C22E2DA4-D052-8671-C2CD-E7FFE1ED574E}"/>
              </a:ext>
            </a:extLst>
          </p:cNvPr>
          <p:cNvSpPr txBox="1"/>
          <p:nvPr/>
        </p:nvSpPr>
        <p:spPr>
          <a:xfrm>
            <a:off x="6449776" y="1437522"/>
            <a:ext cx="3754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High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176" name="文字方塊 175">
            <a:extLst>
              <a:ext uri="{FF2B5EF4-FFF2-40B4-BE49-F238E27FC236}">
                <a16:creationId xmlns:a16="http://schemas.microsoft.com/office/drawing/2014/main" id="{94C50668-2E4C-2B5A-D8A0-145991CF183F}"/>
              </a:ext>
            </a:extLst>
          </p:cNvPr>
          <p:cNvSpPr txBox="1"/>
          <p:nvPr/>
        </p:nvSpPr>
        <p:spPr>
          <a:xfrm>
            <a:off x="6776805" y="1360360"/>
            <a:ext cx="3241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" dirty="0"/>
              <a:t>1.0V</a:t>
            </a:r>
            <a:endParaRPr lang="zh-TW" altLang="en-US" sz="600" dirty="0"/>
          </a:p>
        </p:txBody>
      </p:sp>
      <p:cxnSp>
        <p:nvCxnSpPr>
          <p:cNvPr id="181" name="直線接點 180">
            <a:extLst>
              <a:ext uri="{FF2B5EF4-FFF2-40B4-BE49-F238E27FC236}">
                <a16:creationId xmlns:a16="http://schemas.microsoft.com/office/drawing/2014/main" id="{B1671704-8B70-14D5-C887-825C44BE2A81}"/>
              </a:ext>
            </a:extLst>
          </p:cNvPr>
          <p:cNvCxnSpPr/>
          <p:nvPr/>
        </p:nvCxnSpPr>
        <p:spPr>
          <a:xfrm>
            <a:off x="6938963" y="1654514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文字方塊 182">
            <a:extLst>
              <a:ext uri="{FF2B5EF4-FFF2-40B4-BE49-F238E27FC236}">
                <a16:creationId xmlns:a16="http://schemas.microsoft.com/office/drawing/2014/main" id="{E27F6B5A-AD71-5CC2-3172-491C1935FD73}"/>
              </a:ext>
            </a:extLst>
          </p:cNvPr>
          <p:cNvSpPr txBox="1"/>
          <p:nvPr/>
        </p:nvSpPr>
        <p:spPr>
          <a:xfrm>
            <a:off x="7218366" y="1360269"/>
            <a:ext cx="3241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" dirty="0"/>
              <a:t>1.8V</a:t>
            </a:r>
            <a:endParaRPr lang="zh-TW" altLang="en-US" sz="600" dirty="0"/>
          </a:p>
        </p:txBody>
      </p:sp>
      <p:cxnSp>
        <p:nvCxnSpPr>
          <p:cNvPr id="185" name="直線接點 184">
            <a:extLst>
              <a:ext uri="{FF2B5EF4-FFF2-40B4-BE49-F238E27FC236}">
                <a16:creationId xmlns:a16="http://schemas.microsoft.com/office/drawing/2014/main" id="{CC278643-BB75-2EB5-7AB1-EDB455B422E1}"/>
              </a:ext>
            </a:extLst>
          </p:cNvPr>
          <p:cNvCxnSpPr/>
          <p:nvPr/>
        </p:nvCxnSpPr>
        <p:spPr>
          <a:xfrm flipH="1" flipV="1">
            <a:off x="6879432" y="1054325"/>
            <a:ext cx="301625" cy="34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線接點 185">
            <a:extLst>
              <a:ext uri="{FF2B5EF4-FFF2-40B4-BE49-F238E27FC236}">
                <a16:creationId xmlns:a16="http://schemas.microsoft.com/office/drawing/2014/main" id="{775983CD-7B8A-AEBF-54A9-4D7CE836057F}"/>
              </a:ext>
            </a:extLst>
          </p:cNvPr>
          <p:cNvCxnSpPr>
            <a:cxnSpLocks/>
          </p:cNvCxnSpPr>
          <p:nvPr/>
        </p:nvCxnSpPr>
        <p:spPr>
          <a:xfrm flipH="1">
            <a:off x="8666958" y="1046561"/>
            <a:ext cx="190688" cy="66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接點 188">
            <a:extLst>
              <a:ext uri="{FF2B5EF4-FFF2-40B4-BE49-F238E27FC236}">
                <a16:creationId xmlns:a16="http://schemas.microsoft.com/office/drawing/2014/main" id="{D086CF5D-EAB5-3013-FF6A-791672607C4D}"/>
              </a:ext>
            </a:extLst>
          </p:cNvPr>
          <p:cNvCxnSpPr>
            <a:cxnSpLocks/>
          </p:cNvCxnSpPr>
          <p:nvPr/>
        </p:nvCxnSpPr>
        <p:spPr>
          <a:xfrm flipH="1">
            <a:off x="8654258" y="2558367"/>
            <a:ext cx="190688" cy="66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線接點 189">
            <a:extLst>
              <a:ext uri="{FF2B5EF4-FFF2-40B4-BE49-F238E27FC236}">
                <a16:creationId xmlns:a16="http://schemas.microsoft.com/office/drawing/2014/main" id="{5B579854-FCAD-4485-7D4A-7A748239686E}"/>
              </a:ext>
            </a:extLst>
          </p:cNvPr>
          <p:cNvCxnSpPr/>
          <p:nvPr/>
        </p:nvCxnSpPr>
        <p:spPr>
          <a:xfrm flipH="1" flipV="1">
            <a:off x="6866127" y="2540502"/>
            <a:ext cx="301625" cy="34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文字方塊 191">
            <a:extLst>
              <a:ext uri="{FF2B5EF4-FFF2-40B4-BE49-F238E27FC236}">
                <a16:creationId xmlns:a16="http://schemas.microsoft.com/office/drawing/2014/main" id="{296A659A-35FC-5BBE-AD6A-8F1FEF7F89BD}"/>
              </a:ext>
            </a:extLst>
          </p:cNvPr>
          <p:cNvSpPr txBox="1"/>
          <p:nvPr/>
        </p:nvSpPr>
        <p:spPr>
          <a:xfrm>
            <a:off x="6467021" y="3015009"/>
            <a:ext cx="660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High to low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cxnSp>
        <p:nvCxnSpPr>
          <p:cNvPr id="193" name="直線接點 192">
            <a:extLst>
              <a:ext uri="{FF2B5EF4-FFF2-40B4-BE49-F238E27FC236}">
                <a16:creationId xmlns:a16="http://schemas.microsoft.com/office/drawing/2014/main" id="{3984630E-94BC-216E-8AC5-5E5C55CEF5E6}"/>
              </a:ext>
            </a:extLst>
          </p:cNvPr>
          <p:cNvCxnSpPr/>
          <p:nvPr/>
        </p:nvCxnSpPr>
        <p:spPr>
          <a:xfrm flipV="1">
            <a:off x="7456944" y="3016890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直線接點 193">
            <a:extLst>
              <a:ext uri="{FF2B5EF4-FFF2-40B4-BE49-F238E27FC236}">
                <a16:creationId xmlns:a16="http://schemas.microsoft.com/office/drawing/2014/main" id="{8651AEEF-4E33-CADD-F93D-9D1A821FA3A8}"/>
              </a:ext>
            </a:extLst>
          </p:cNvPr>
          <p:cNvCxnSpPr/>
          <p:nvPr/>
        </p:nvCxnSpPr>
        <p:spPr>
          <a:xfrm>
            <a:off x="7368837" y="2945453"/>
            <a:ext cx="100014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直線接點 194">
            <a:extLst>
              <a:ext uri="{FF2B5EF4-FFF2-40B4-BE49-F238E27FC236}">
                <a16:creationId xmlns:a16="http://schemas.microsoft.com/office/drawing/2014/main" id="{E5924691-74E8-98A0-B9B7-2612ABD7FFDF}"/>
              </a:ext>
            </a:extLst>
          </p:cNvPr>
          <p:cNvCxnSpPr/>
          <p:nvPr/>
        </p:nvCxnSpPr>
        <p:spPr>
          <a:xfrm rot="5400000">
            <a:off x="7429560" y="2975220"/>
            <a:ext cx="66673" cy="238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文字方塊 195">
            <a:extLst>
              <a:ext uri="{FF2B5EF4-FFF2-40B4-BE49-F238E27FC236}">
                <a16:creationId xmlns:a16="http://schemas.microsoft.com/office/drawing/2014/main" id="{A38D1847-55F1-E92D-4F53-6B8C965AFB7F}"/>
              </a:ext>
            </a:extLst>
          </p:cNvPr>
          <p:cNvSpPr txBox="1"/>
          <p:nvPr/>
        </p:nvSpPr>
        <p:spPr>
          <a:xfrm>
            <a:off x="7305677" y="3005246"/>
            <a:ext cx="660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High to low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198" name="文字方塊 197">
            <a:extLst>
              <a:ext uri="{FF2B5EF4-FFF2-40B4-BE49-F238E27FC236}">
                <a16:creationId xmlns:a16="http://schemas.microsoft.com/office/drawing/2014/main" id="{CC1BAA92-E72D-544D-34FE-7B76E27DBE64}"/>
              </a:ext>
            </a:extLst>
          </p:cNvPr>
          <p:cNvSpPr txBox="1"/>
          <p:nvPr/>
        </p:nvSpPr>
        <p:spPr>
          <a:xfrm>
            <a:off x="8302484" y="919258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VGS=0V</a:t>
            </a:r>
            <a:endParaRPr lang="zh-TW" altLang="en-US" sz="900" dirty="0"/>
          </a:p>
        </p:txBody>
      </p:sp>
      <p:sp>
        <p:nvSpPr>
          <p:cNvPr id="200" name="文字方塊 199">
            <a:extLst>
              <a:ext uri="{FF2B5EF4-FFF2-40B4-BE49-F238E27FC236}">
                <a16:creationId xmlns:a16="http://schemas.microsoft.com/office/drawing/2014/main" id="{7657A05D-C57F-34A8-EB83-30902BD7FA0C}"/>
              </a:ext>
            </a:extLst>
          </p:cNvPr>
          <p:cNvSpPr txBox="1"/>
          <p:nvPr/>
        </p:nvSpPr>
        <p:spPr>
          <a:xfrm>
            <a:off x="8285026" y="3887936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VGS=1V</a:t>
            </a:r>
            <a:endParaRPr lang="zh-TW" altLang="en-US" sz="900" dirty="0"/>
          </a:p>
        </p:txBody>
      </p:sp>
      <p:sp>
        <p:nvSpPr>
          <p:cNvPr id="202" name="文字方塊 201">
            <a:extLst>
              <a:ext uri="{FF2B5EF4-FFF2-40B4-BE49-F238E27FC236}">
                <a16:creationId xmlns:a16="http://schemas.microsoft.com/office/drawing/2014/main" id="{C17CC4BC-83E7-2A31-A22A-49C2BDDDF85D}"/>
              </a:ext>
            </a:extLst>
          </p:cNvPr>
          <p:cNvSpPr txBox="1"/>
          <p:nvPr/>
        </p:nvSpPr>
        <p:spPr>
          <a:xfrm>
            <a:off x="6437719" y="4455136"/>
            <a:ext cx="3561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Low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cxnSp>
        <p:nvCxnSpPr>
          <p:cNvPr id="203" name="直線接點 202">
            <a:extLst>
              <a:ext uri="{FF2B5EF4-FFF2-40B4-BE49-F238E27FC236}">
                <a16:creationId xmlns:a16="http://schemas.microsoft.com/office/drawing/2014/main" id="{0A9080F1-95EF-590C-87E3-B11D2C64F5A6}"/>
              </a:ext>
            </a:extLst>
          </p:cNvPr>
          <p:cNvCxnSpPr/>
          <p:nvPr/>
        </p:nvCxnSpPr>
        <p:spPr>
          <a:xfrm flipV="1">
            <a:off x="7674524" y="4488809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文字方塊 203">
            <a:extLst>
              <a:ext uri="{FF2B5EF4-FFF2-40B4-BE49-F238E27FC236}">
                <a16:creationId xmlns:a16="http://schemas.microsoft.com/office/drawing/2014/main" id="{C31091AE-5293-BC56-B2C6-0EA46C1ABC38}"/>
              </a:ext>
            </a:extLst>
          </p:cNvPr>
          <p:cNvSpPr txBox="1"/>
          <p:nvPr/>
        </p:nvSpPr>
        <p:spPr>
          <a:xfrm>
            <a:off x="7565393" y="4451332"/>
            <a:ext cx="3561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Low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206" name="文字方塊 205">
            <a:extLst>
              <a:ext uri="{FF2B5EF4-FFF2-40B4-BE49-F238E27FC236}">
                <a16:creationId xmlns:a16="http://schemas.microsoft.com/office/drawing/2014/main" id="{B3468979-6DAA-4DB0-043A-0393E59E555B}"/>
              </a:ext>
            </a:extLst>
          </p:cNvPr>
          <p:cNvSpPr txBox="1"/>
          <p:nvPr/>
        </p:nvSpPr>
        <p:spPr>
          <a:xfrm>
            <a:off x="8431165" y="2549355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VGS=1V</a:t>
            </a:r>
            <a:endParaRPr lang="zh-TW" altLang="en-US" sz="900" dirty="0"/>
          </a:p>
        </p:txBody>
      </p:sp>
      <p:cxnSp>
        <p:nvCxnSpPr>
          <p:cNvPr id="208" name="直線接點 207">
            <a:extLst>
              <a:ext uri="{FF2B5EF4-FFF2-40B4-BE49-F238E27FC236}">
                <a16:creationId xmlns:a16="http://schemas.microsoft.com/office/drawing/2014/main" id="{B38A954B-B93A-DD09-0D15-23994476669A}"/>
              </a:ext>
            </a:extLst>
          </p:cNvPr>
          <p:cNvCxnSpPr>
            <a:cxnSpLocks/>
          </p:cNvCxnSpPr>
          <p:nvPr/>
        </p:nvCxnSpPr>
        <p:spPr>
          <a:xfrm flipV="1">
            <a:off x="1885951" y="1431341"/>
            <a:ext cx="0" cy="177534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線接點 210">
            <a:extLst>
              <a:ext uri="{FF2B5EF4-FFF2-40B4-BE49-F238E27FC236}">
                <a16:creationId xmlns:a16="http://schemas.microsoft.com/office/drawing/2014/main" id="{03E575C8-E6E8-91B8-A94A-932C8E4CCCBC}"/>
              </a:ext>
            </a:extLst>
          </p:cNvPr>
          <p:cNvCxnSpPr>
            <a:cxnSpLocks/>
          </p:cNvCxnSpPr>
          <p:nvPr/>
        </p:nvCxnSpPr>
        <p:spPr>
          <a:xfrm>
            <a:off x="1879600" y="1441105"/>
            <a:ext cx="381730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線接點 215">
            <a:extLst>
              <a:ext uri="{FF2B5EF4-FFF2-40B4-BE49-F238E27FC236}">
                <a16:creationId xmlns:a16="http://schemas.microsoft.com/office/drawing/2014/main" id="{E6227404-E671-517A-3545-08BCF54DE615}"/>
              </a:ext>
            </a:extLst>
          </p:cNvPr>
          <p:cNvCxnSpPr>
            <a:cxnSpLocks/>
          </p:cNvCxnSpPr>
          <p:nvPr/>
        </p:nvCxnSpPr>
        <p:spPr>
          <a:xfrm>
            <a:off x="2025650" y="2667059"/>
            <a:ext cx="3680777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線接點 218">
            <a:extLst>
              <a:ext uri="{FF2B5EF4-FFF2-40B4-BE49-F238E27FC236}">
                <a16:creationId xmlns:a16="http://schemas.microsoft.com/office/drawing/2014/main" id="{4E05DFBD-C9C9-94E4-2722-A28495812D1B}"/>
              </a:ext>
            </a:extLst>
          </p:cNvPr>
          <p:cNvCxnSpPr>
            <a:cxnSpLocks/>
          </p:cNvCxnSpPr>
          <p:nvPr/>
        </p:nvCxnSpPr>
        <p:spPr>
          <a:xfrm flipV="1">
            <a:off x="2047427" y="2651211"/>
            <a:ext cx="0" cy="54056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線接點 220">
            <a:extLst>
              <a:ext uri="{FF2B5EF4-FFF2-40B4-BE49-F238E27FC236}">
                <a16:creationId xmlns:a16="http://schemas.microsoft.com/office/drawing/2014/main" id="{21840E7E-BDE3-4F3B-5C0E-662F467ACAC0}"/>
              </a:ext>
            </a:extLst>
          </p:cNvPr>
          <p:cNvCxnSpPr>
            <a:cxnSpLocks/>
          </p:cNvCxnSpPr>
          <p:nvPr/>
        </p:nvCxnSpPr>
        <p:spPr>
          <a:xfrm>
            <a:off x="2066925" y="4212480"/>
            <a:ext cx="3670301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線接點 222">
            <a:extLst>
              <a:ext uri="{FF2B5EF4-FFF2-40B4-BE49-F238E27FC236}">
                <a16:creationId xmlns:a16="http://schemas.microsoft.com/office/drawing/2014/main" id="{09602064-FB0F-78B8-845F-38DEF9D1E645}"/>
              </a:ext>
            </a:extLst>
          </p:cNvPr>
          <p:cNvCxnSpPr>
            <a:cxnSpLocks/>
          </p:cNvCxnSpPr>
          <p:nvPr/>
        </p:nvCxnSpPr>
        <p:spPr>
          <a:xfrm flipV="1">
            <a:off x="2055364" y="3279861"/>
            <a:ext cx="0" cy="95081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手繪多邊形: 圖案 224">
            <a:extLst>
              <a:ext uri="{FF2B5EF4-FFF2-40B4-BE49-F238E27FC236}">
                <a16:creationId xmlns:a16="http://schemas.microsoft.com/office/drawing/2014/main" id="{B6B0B491-D2F1-5F39-266F-502F6475328B}"/>
              </a:ext>
            </a:extLst>
          </p:cNvPr>
          <p:cNvSpPr/>
          <p:nvPr/>
        </p:nvSpPr>
        <p:spPr>
          <a:xfrm>
            <a:off x="9037000" y="4232407"/>
            <a:ext cx="539680" cy="75841"/>
          </a:xfrm>
          <a:custGeom>
            <a:avLst/>
            <a:gdLst>
              <a:gd name="csX0" fmla="*/ 0 w 1579419"/>
              <a:gd name="csY0" fmla="*/ 110855 h 121520"/>
              <a:gd name="csX1" fmla="*/ 498764 w 1579419"/>
              <a:gd name="csY1" fmla="*/ 110855 h 121520"/>
              <a:gd name="csX2" fmla="*/ 738910 w 1579419"/>
              <a:gd name="csY2" fmla="*/ 18 h 121520"/>
              <a:gd name="csX3" fmla="*/ 914400 w 1579419"/>
              <a:gd name="csY3" fmla="*/ 120091 h 121520"/>
              <a:gd name="csX4" fmla="*/ 1136073 w 1579419"/>
              <a:gd name="csY4" fmla="*/ 46200 h 121520"/>
              <a:gd name="csX5" fmla="*/ 1136073 w 1579419"/>
              <a:gd name="csY5" fmla="*/ 46200 h 121520"/>
              <a:gd name="csX6" fmla="*/ 1265382 w 1579419"/>
              <a:gd name="csY6" fmla="*/ 110855 h 121520"/>
              <a:gd name="csX7" fmla="*/ 1385455 w 1579419"/>
              <a:gd name="csY7" fmla="*/ 92382 h 121520"/>
              <a:gd name="csX8" fmla="*/ 1579419 w 1579419"/>
              <a:gd name="csY8" fmla="*/ 92382 h 121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79419" h="121520">
                <a:moveTo>
                  <a:pt x="0" y="110855"/>
                </a:moveTo>
                <a:cubicBezTo>
                  <a:pt x="187806" y="120091"/>
                  <a:pt x="375612" y="129328"/>
                  <a:pt x="498764" y="110855"/>
                </a:cubicBezTo>
                <a:cubicBezTo>
                  <a:pt x="621916" y="92382"/>
                  <a:pt x="669637" y="-1521"/>
                  <a:pt x="738910" y="18"/>
                </a:cubicBezTo>
                <a:cubicBezTo>
                  <a:pt x="808183" y="1557"/>
                  <a:pt x="848206" y="112394"/>
                  <a:pt x="914400" y="120091"/>
                </a:cubicBezTo>
                <a:cubicBezTo>
                  <a:pt x="980594" y="127788"/>
                  <a:pt x="1136073" y="46200"/>
                  <a:pt x="1136073" y="46200"/>
                </a:cubicBezTo>
                <a:lnTo>
                  <a:pt x="1136073" y="46200"/>
                </a:lnTo>
                <a:cubicBezTo>
                  <a:pt x="1157625" y="56976"/>
                  <a:pt x="1223818" y="103158"/>
                  <a:pt x="1265382" y="110855"/>
                </a:cubicBezTo>
                <a:cubicBezTo>
                  <a:pt x="1306946" y="118552"/>
                  <a:pt x="1333116" y="95461"/>
                  <a:pt x="1385455" y="92382"/>
                </a:cubicBezTo>
                <a:cubicBezTo>
                  <a:pt x="1437794" y="89303"/>
                  <a:pt x="1508606" y="90842"/>
                  <a:pt x="1579419" y="92382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6" name="文字方塊 225">
            <a:extLst>
              <a:ext uri="{FF2B5EF4-FFF2-40B4-BE49-F238E27FC236}">
                <a16:creationId xmlns:a16="http://schemas.microsoft.com/office/drawing/2014/main" id="{D3C2F3E9-82F8-163A-3675-28B6EA5D73D7}"/>
              </a:ext>
            </a:extLst>
          </p:cNvPr>
          <p:cNvSpPr txBox="1"/>
          <p:nvPr/>
        </p:nvSpPr>
        <p:spPr>
          <a:xfrm>
            <a:off x="9177901" y="4056222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solidFill>
                  <a:srgbClr val="FFC000"/>
                </a:solidFill>
              </a:rPr>
              <a:t>Reflection</a:t>
            </a:r>
            <a:endParaRPr lang="zh-TW" altLang="en-US" sz="1000" dirty="0">
              <a:solidFill>
                <a:srgbClr val="FFC000"/>
              </a:solidFill>
            </a:endParaRPr>
          </a:p>
        </p:txBody>
      </p:sp>
      <p:cxnSp>
        <p:nvCxnSpPr>
          <p:cNvPr id="228" name="直線接點 227">
            <a:extLst>
              <a:ext uri="{FF2B5EF4-FFF2-40B4-BE49-F238E27FC236}">
                <a16:creationId xmlns:a16="http://schemas.microsoft.com/office/drawing/2014/main" id="{181C21A0-7ABB-2E4A-A3A1-74AC01CAC16D}"/>
              </a:ext>
            </a:extLst>
          </p:cNvPr>
          <p:cNvCxnSpPr/>
          <p:nvPr/>
        </p:nvCxnSpPr>
        <p:spPr>
          <a:xfrm>
            <a:off x="9303782" y="4037073"/>
            <a:ext cx="112792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線接點 228">
            <a:extLst>
              <a:ext uri="{FF2B5EF4-FFF2-40B4-BE49-F238E27FC236}">
                <a16:creationId xmlns:a16="http://schemas.microsoft.com/office/drawing/2014/main" id="{7883DD39-497D-7ADA-C99C-640D7E1FB8A8}"/>
              </a:ext>
            </a:extLst>
          </p:cNvPr>
          <p:cNvCxnSpPr>
            <a:cxnSpLocks/>
          </p:cNvCxnSpPr>
          <p:nvPr/>
        </p:nvCxnSpPr>
        <p:spPr>
          <a:xfrm>
            <a:off x="10430112" y="4034669"/>
            <a:ext cx="0" cy="12298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線接點 230">
            <a:extLst>
              <a:ext uri="{FF2B5EF4-FFF2-40B4-BE49-F238E27FC236}">
                <a16:creationId xmlns:a16="http://schemas.microsoft.com/office/drawing/2014/main" id="{AF5C4758-9891-2905-33A7-871B617D22DA}"/>
              </a:ext>
            </a:extLst>
          </p:cNvPr>
          <p:cNvCxnSpPr>
            <a:cxnSpLocks/>
          </p:cNvCxnSpPr>
          <p:nvPr/>
        </p:nvCxnSpPr>
        <p:spPr>
          <a:xfrm flipH="1">
            <a:off x="9843534" y="4156126"/>
            <a:ext cx="58396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矩形 233">
            <a:extLst>
              <a:ext uri="{FF2B5EF4-FFF2-40B4-BE49-F238E27FC236}">
                <a16:creationId xmlns:a16="http://schemas.microsoft.com/office/drawing/2014/main" id="{598C18C3-104D-6E27-32CD-70F470AF4F94}"/>
              </a:ext>
            </a:extLst>
          </p:cNvPr>
          <p:cNvSpPr/>
          <p:nvPr/>
        </p:nvSpPr>
        <p:spPr>
          <a:xfrm>
            <a:off x="5803900" y="5056011"/>
            <a:ext cx="685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BMC</a:t>
            </a:r>
            <a:endParaRPr lang="zh-TW" altLang="en-US" dirty="0"/>
          </a:p>
        </p:txBody>
      </p:sp>
      <p:cxnSp>
        <p:nvCxnSpPr>
          <p:cNvPr id="235" name="直線接點 234">
            <a:extLst>
              <a:ext uri="{FF2B5EF4-FFF2-40B4-BE49-F238E27FC236}">
                <a16:creationId xmlns:a16="http://schemas.microsoft.com/office/drawing/2014/main" id="{419B5DB9-8610-8825-AE06-4DE748C2E02D}"/>
              </a:ext>
            </a:extLst>
          </p:cNvPr>
          <p:cNvCxnSpPr/>
          <p:nvPr/>
        </p:nvCxnSpPr>
        <p:spPr>
          <a:xfrm>
            <a:off x="6477000" y="5506861"/>
            <a:ext cx="29146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直線接點 235">
            <a:extLst>
              <a:ext uri="{FF2B5EF4-FFF2-40B4-BE49-F238E27FC236}">
                <a16:creationId xmlns:a16="http://schemas.microsoft.com/office/drawing/2014/main" id="{F10B0ED0-9FCA-2F2D-4610-96C8D9C4F54C}"/>
              </a:ext>
            </a:extLst>
          </p:cNvPr>
          <p:cNvCxnSpPr>
            <a:cxnSpLocks/>
          </p:cNvCxnSpPr>
          <p:nvPr/>
        </p:nvCxnSpPr>
        <p:spPr>
          <a:xfrm flipV="1">
            <a:off x="9371996" y="5349947"/>
            <a:ext cx="1344425" cy="154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線接點 236">
            <a:extLst>
              <a:ext uri="{FF2B5EF4-FFF2-40B4-BE49-F238E27FC236}">
                <a16:creationId xmlns:a16="http://schemas.microsoft.com/office/drawing/2014/main" id="{367D182E-21F4-B288-405F-3E47AE973F72}"/>
              </a:ext>
            </a:extLst>
          </p:cNvPr>
          <p:cNvCxnSpPr/>
          <p:nvPr/>
        </p:nvCxnSpPr>
        <p:spPr>
          <a:xfrm rot="5400000">
            <a:off x="8589965" y="5283025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直線接點 237">
            <a:extLst>
              <a:ext uri="{FF2B5EF4-FFF2-40B4-BE49-F238E27FC236}">
                <a16:creationId xmlns:a16="http://schemas.microsoft.com/office/drawing/2014/main" id="{4FAD800E-23AF-71C7-A85E-6933128001B2}"/>
              </a:ext>
            </a:extLst>
          </p:cNvPr>
          <p:cNvCxnSpPr/>
          <p:nvPr/>
        </p:nvCxnSpPr>
        <p:spPr>
          <a:xfrm rot="10800000">
            <a:off x="8483604" y="5397326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線接點 238">
            <a:extLst>
              <a:ext uri="{FF2B5EF4-FFF2-40B4-BE49-F238E27FC236}">
                <a16:creationId xmlns:a16="http://schemas.microsoft.com/office/drawing/2014/main" id="{0AAC7C9A-39AF-960A-2BFF-55C6702D21E8}"/>
              </a:ext>
            </a:extLst>
          </p:cNvPr>
          <p:cNvCxnSpPr/>
          <p:nvPr/>
        </p:nvCxnSpPr>
        <p:spPr>
          <a:xfrm rot="10800000" flipV="1">
            <a:off x="8553458" y="5346524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線接點 239">
            <a:extLst>
              <a:ext uri="{FF2B5EF4-FFF2-40B4-BE49-F238E27FC236}">
                <a16:creationId xmlns:a16="http://schemas.microsoft.com/office/drawing/2014/main" id="{1D54BC22-8F5A-D25F-0DE5-DE3A924E094C}"/>
              </a:ext>
            </a:extLst>
          </p:cNvPr>
          <p:cNvCxnSpPr/>
          <p:nvPr/>
        </p:nvCxnSpPr>
        <p:spPr>
          <a:xfrm rot="5400000">
            <a:off x="8504240" y="5464001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線接點 240">
            <a:extLst>
              <a:ext uri="{FF2B5EF4-FFF2-40B4-BE49-F238E27FC236}">
                <a16:creationId xmlns:a16="http://schemas.microsoft.com/office/drawing/2014/main" id="{969E5100-D57E-9B11-681D-31A5CAED124E}"/>
              </a:ext>
            </a:extLst>
          </p:cNvPr>
          <p:cNvCxnSpPr/>
          <p:nvPr/>
        </p:nvCxnSpPr>
        <p:spPr>
          <a:xfrm rot="5400000">
            <a:off x="8631240" y="5460827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直線接點 241">
            <a:extLst>
              <a:ext uri="{FF2B5EF4-FFF2-40B4-BE49-F238E27FC236}">
                <a16:creationId xmlns:a16="http://schemas.microsoft.com/office/drawing/2014/main" id="{0614FF90-C1C7-2E2F-EA5F-730CAE2046F9}"/>
              </a:ext>
            </a:extLst>
          </p:cNvPr>
          <p:cNvCxnSpPr/>
          <p:nvPr/>
        </p:nvCxnSpPr>
        <p:spPr>
          <a:xfrm rot="5400000">
            <a:off x="7104063" y="5268739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直線接點 242">
            <a:extLst>
              <a:ext uri="{FF2B5EF4-FFF2-40B4-BE49-F238E27FC236}">
                <a16:creationId xmlns:a16="http://schemas.microsoft.com/office/drawing/2014/main" id="{CE128BC9-4F34-4BFD-7C48-C41FA56838BE}"/>
              </a:ext>
            </a:extLst>
          </p:cNvPr>
          <p:cNvCxnSpPr/>
          <p:nvPr/>
        </p:nvCxnSpPr>
        <p:spPr>
          <a:xfrm rot="10800000">
            <a:off x="6997702" y="5383040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直線接點 243">
            <a:extLst>
              <a:ext uri="{FF2B5EF4-FFF2-40B4-BE49-F238E27FC236}">
                <a16:creationId xmlns:a16="http://schemas.microsoft.com/office/drawing/2014/main" id="{B231FCCD-307E-FC84-0E0B-5A8EDC1E8125}"/>
              </a:ext>
            </a:extLst>
          </p:cNvPr>
          <p:cNvCxnSpPr/>
          <p:nvPr/>
        </p:nvCxnSpPr>
        <p:spPr>
          <a:xfrm rot="10800000" flipV="1">
            <a:off x="7067556" y="5332238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直線接點 244">
            <a:extLst>
              <a:ext uri="{FF2B5EF4-FFF2-40B4-BE49-F238E27FC236}">
                <a16:creationId xmlns:a16="http://schemas.microsoft.com/office/drawing/2014/main" id="{5B02873D-CB18-1E07-D324-466BAEB9F8DB}"/>
              </a:ext>
            </a:extLst>
          </p:cNvPr>
          <p:cNvCxnSpPr/>
          <p:nvPr/>
        </p:nvCxnSpPr>
        <p:spPr>
          <a:xfrm rot="5400000">
            <a:off x="7018338" y="5449715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線接點 245">
            <a:extLst>
              <a:ext uri="{FF2B5EF4-FFF2-40B4-BE49-F238E27FC236}">
                <a16:creationId xmlns:a16="http://schemas.microsoft.com/office/drawing/2014/main" id="{4602F0D1-0882-5B43-E630-833234E079BD}"/>
              </a:ext>
            </a:extLst>
          </p:cNvPr>
          <p:cNvCxnSpPr/>
          <p:nvPr/>
        </p:nvCxnSpPr>
        <p:spPr>
          <a:xfrm rot="5400000">
            <a:off x="7145338" y="5446541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直線接點 246">
            <a:extLst>
              <a:ext uri="{FF2B5EF4-FFF2-40B4-BE49-F238E27FC236}">
                <a16:creationId xmlns:a16="http://schemas.microsoft.com/office/drawing/2014/main" id="{993C064F-89FD-1195-D307-28C16606BAB5}"/>
              </a:ext>
            </a:extLst>
          </p:cNvPr>
          <p:cNvCxnSpPr/>
          <p:nvPr/>
        </p:nvCxnSpPr>
        <p:spPr>
          <a:xfrm flipV="1">
            <a:off x="6534150" y="5659261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文字方塊 247">
            <a:extLst>
              <a:ext uri="{FF2B5EF4-FFF2-40B4-BE49-F238E27FC236}">
                <a16:creationId xmlns:a16="http://schemas.microsoft.com/office/drawing/2014/main" id="{C311FFCB-6AB8-DBEE-9568-566688C32AB8}"/>
              </a:ext>
            </a:extLst>
          </p:cNvPr>
          <p:cNvSpPr txBox="1"/>
          <p:nvPr/>
        </p:nvSpPr>
        <p:spPr>
          <a:xfrm>
            <a:off x="7429780" y="5125861"/>
            <a:ext cx="6431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VGS=1.8V</a:t>
            </a:r>
            <a:endParaRPr lang="zh-TW" altLang="en-US" sz="900" dirty="0"/>
          </a:p>
        </p:txBody>
      </p:sp>
      <p:sp>
        <p:nvSpPr>
          <p:cNvPr id="249" name="手繪多邊形 60">
            <a:extLst>
              <a:ext uri="{FF2B5EF4-FFF2-40B4-BE49-F238E27FC236}">
                <a16:creationId xmlns:a16="http://schemas.microsoft.com/office/drawing/2014/main" id="{3FFE52C9-1827-D7DE-6659-FA60AAC5A3AE}"/>
              </a:ext>
            </a:extLst>
          </p:cNvPr>
          <p:cNvSpPr/>
          <p:nvPr/>
        </p:nvSpPr>
        <p:spPr>
          <a:xfrm>
            <a:off x="8375652" y="5308953"/>
            <a:ext cx="190500" cy="134408"/>
          </a:xfrm>
          <a:custGeom>
            <a:avLst/>
            <a:gdLst>
              <a:gd name="connsiteX0" fmla="*/ 190500 w 190500"/>
              <a:gd name="connsiteY0" fmla="*/ 13758 h 134408"/>
              <a:gd name="connsiteX1" fmla="*/ 38100 w 190500"/>
              <a:gd name="connsiteY1" fmla="*/ 20108 h 134408"/>
              <a:gd name="connsiteX2" fmla="*/ 0 w 190500"/>
              <a:gd name="connsiteY2" fmla="*/ 134408 h 13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134408">
                <a:moveTo>
                  <a:pt x="190500" y="13758"/>
                </a:moveTo>
                <a:cubicBezTo>
                  <a:pt x="130175" y="6879"/>
                  <a:pt x="69850" y="0"/>
                  <a:pt x="38100" y="20108"/>
                </a:cubicBezTo>
                <a:cubicBezTo>
                  <a:pt x="6350" y="40216"/>
                  <a:pt x="3175" y="87312"/>
                  <a:pt x="0" y="134408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0" name="手繪多邊形 61">
            <a:extLst>
              <a:ext uri="{FF2B5EF4-FFF2-40B4-BE49-F238E27FC236}">
                <a16:creationId xmlns:a16="http://schemas.microsoft.com/office/drawing/2014/main" id="{39205F77-FFDA-DC25-38E0-B67C828EB295}"/>
              </a:ext>
            </a:extLst>
          </p:cNvPr>
          <p:cNvSpPr/>
          <p:nvPr/>
        </p:nvSpPr>
        <p:spPr>
          <a:xfrm>
            <a:off x="8388352" y="5513211"/>
            <a:ext cx="444500" cy="130175"/>
          </a:xfrm>
          <a:custGeom>
            <a:avLst/>
            <a:gdLst>
              <a:gd name="connsiteX0" fmla="*/ 444500 w 444500"/>
              <a:gd name="connsiteY0" fmla="*/ 19050 h 130175"/>
              <a:gd name="connsiteX1" fmla="*/ 222250 w 444500"/>
              <a:gd name="connsiteY1" fmla="*/ 127000 h 130175"/>
              <a:gd name="connsiteX2" fmla="*/ 0 w 444500"/>
              <a:gd name="connsiteY2" fmla="*/ 0 h 13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500" h="130175">
                <a:moveTo>
                  <a:pt x="444500" y="19050"/>
                </a:moveTo>
                <a:cubicBezTo>
                  <a:pt x="370416" y="74612"/>
                  <a:pt x="296333" y="130175"/>
                  <a:pt x="222250" y="127000"/>
                </a:cubicBezTo>
                <a:cubicBezTo>
                  <a:pt x="148167" y="123825"/>
                  <a:pt x="74083" y="61912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2" name="矩形 251">
            <a:extLst>
              <a:ext uri="{FF2B5EF4-FFF2-40B4-BE49-F238E27FC236}">
                <a16:creationId xmlns:a16="http://schemas.microsoft.com/office/drawing/2014/main" id="{92D444AB-7F7E-AEF5-E932-86149D690B88}"/>
              </a:ext>
            </a:extLst>
          </p:cNvPr>
          <p:cNvSpPr/>
          <p:nvPr/>
        </p:nvSpPr>
        <p:spPr>
          <a:xfrm>
            <a:off x="8255003" y="5272483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53" name="直線單箭頭接點 252">
            <a:extLst>
              <a:ext uri="{FF2B5EF4-FFF2-40B4-BE49-F238E27FC236}">
                <a16:creationId xmlns:a16="http://schemas.microsoft.com/office/drawing/2014/main" id="{DA29737A-A957-44E9-5AED-BCDB22479652}"/>
              </a:ext>
            </a:extLst>
          </p:cNvPr>
          <p:cNvCxnSpPr>
            <a:cxnSpLocks/>
          </p:cNvCxnSpPr>
          <p:nvPr/>
        </p:nvCxnSpPr>
        <p:spPr>
          <a:xfrm flipV="1">
            <a:off x="8278815" y="5056011"/>
            <a:ext cx="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直線單箭頭接點 253">
            <a:extLst>
              <a:ext uri="{FF2B5EF4-FFF2-40B4-BE49-F238E27FC236}">
                <a16:creationId xmlns:a16="http://schemas.microsoft.com/office/drawing/2014/main" id="{D3C7C954-577B-FB5C-3BB3-476E0D63E14C}"/>
              </a:ext>
            </a:extLst>
          </p:cNvPr>
          <p:cNvCxnSpPr>
            <a:cxnSpLocks/>
          </p:cNvCxnSpPr>
          <p:nvPr/>
        </p:nvCxnSpPr>
        <p:spPr>
          <a:xfrm flipV="1">
            <a:off x="8832246" y="5055219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矩形 254">
            <a:extLst>
              <a:ext uri="{FF2B5EF4-FFF2-40B4-BE49-F238E27FC236}">
                <a16:creationId xmlns:a16="http://schemas.microsoft.com/office/drawing/2014/main" id="{6E7BF7ED-7E8F-4DCA-2419-48CEE88472B2}"/>
              </a:ext>
            </a:extLst>
          </p:cNvPr>
          <p:cNvSpPr/>
          <p:nvPr/>
        </p:nvSpPr>
        <p:spPr>
          <a:xfrm>
            <a:off x="8813010" y="5272482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6" name="矩形 255">
            <a:extLst>
              <a:ext uri="{FF2B5EF4-FFF2-40B4-BE49-F238E27FC236}">
                <a16:creationId xmlns:a16="http://schemas.microsoft.com/office/drawing/2014/main" id="{08F3671B-DDE5-CACC-390E-B723C23753BE}"/>
              </a:ext>
            </a:extLst>
          </p:cNvPr>
          <p:cNvSpPr/>
          <p:nvPr/>
        </p:nvSpPr>
        <p:spPr>
          <a:xfrm>
            <a:off x="6830220" y="5265661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57" name="直線單箭頭接點 256">
            <a:extLst>
              <a:ext uri="{FF2B5EF4-FFF2-40B4-BE49-F238E27FC236}">
                <a16:creationId xmlns:a16="http://schemas.microsoft.com/office/drawing/2014/main" id="{90A26A14-3E66-907A-D630-4E83B5457461}"/>
              </a:ext>
            </a:extLst>
          </p:cNvPr>
          <p:cNvCxnSpPr>
            <a:cxnSpLocks/>
          </p:cNvCxnSpPr>
          <p:nvPr/>
        </p:nvCxnSpPr>
        <p:spPr>
          <a:xfrm flipV="1">
            <a:off x="6854032" y="5049189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直線單箭頭接點 257">
            <a:extLst>
              <a:ext uri="{FF2B5EF4-FFF2-40B4-BE49-F238E27FC236}">
                <a16:creationId xmlns:a16="http://schemas.microsoft.com/office/drawing/2014/main" id="{F68509B0-AD04-EF90-0F09-056B11647FE5}"/>
              </a:ext>
            </a:extLst>
          </p:cNvPr>
          <p:cNvCxnSpPr>
            <a:cxnSpLocks/>
          </p:cNvCxnSpPr>
          <p:nvPr/>
        </p:nvCxnSpPr>
        <p:spPr>
          <a:xfrm flipV="1">
            <a:off x="7407463" y="5048397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矩形 258">
            <a:extLst>
              <a:ext uri="{FF2B5EF4-FFF2-40B4-BE49-F238E27FC236}">
                <a16:creationId xmlns:a16="http://schemas.microsoft.com/office/drawing/2014/main" id="{6AF6D29A-B2DB-A048-8271-8FD558988ED6}"/>
              </a:ext>
            </a:extLst>
          </p:cNvPr>
          <p:cNvSpPr/>
          <p:nvPr/>
        </p:nvSpPr>
        <p:spPr>
          <a:xfrm>
            <a:off x="7388227" y="5265660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0" name="文字方塊 259">
            <a:extLst>
              <a:ext uri="{FF2B5EF4-FFF2-40B4-BE49-F238E27FC236}">
                <a16:creationId xmlns:a16="http://schemas.microsoft.com/office/drawing/2014/main" id="{F639A370-B75B-C782-89F8-5F576DB6585F}"/>
              </a:ext>
            </a:extLst>
          </p:cNvPr>
          <p:cNvSpPr txBox="1"/>
          <p:nvPr/>
        </p:nvSpPr>
        <p:spPr>
          <a:xfrm>
            <a:off x="6647248" y="4794953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261" name="文字方塊 260">
            <a:extLst>
              <a:ext uri="{FF2B5EF4-FFF2-40B4-BE49-F238E27FC236}">
                <a16:creationId xmlns:a16="http://schemas.microsoft.com/office/drawing/2014/main" id="{0F00E946-E9FD-F66B-92CF-A123730A4F0B}"/>
              </a:ext>
            </a:extLst>
          </p:cNvPr>
          <p:cNvSpPr txBox="1"/>
          <p:nvPr/>
        </p:nvSpPr>
        <p:spPr>
          <a:xfrm>
            <a:off x="7218365" y="4801468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262" name="文字方塊 261">
            <a:extLst>
              <a:ext uri="{FF2B5EF4-FFF2-40B4-BE49-F238E27FC236}">
                <a16:creationId xmlns:a16="http://schemas.microsoft.com/office/drawing/2014/main" id="{106413E0-8103-8B4A-C479-B11993CE43BC}"/>
              </a:ext>
            </a:extLst>
          </p:cNvPr>
          <p:cNvSpPr txBox="1"/>
          <p:nvPr/>
        </p:nvSpPr>
        <p:spPr>
          <a:xfrm>
            <a:off x="8079957" y="4813601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263" name="文字方塊 262">
            <a:extLst>
              <a:ext uri="{FF2B5EF4-FFF2-40B4-BE49-F238E27FC236}">
                <a16:creationId xmlns:a16="http://schemas.microsoft.com/office/drawing/2014/main" id="{CF554216-E735-214E-31EF-FA592001EB30}"/>
              </a:ext>
            </a:extLst>
          </p:cNvPr>
          <p:cNvSpPr txBox="1"/>
          <p:nvPr/>
        </p:nvSpPr>
        <p:spPr>
          <a:xfrm>
            <a:off x="8643147" y="4818171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264" name="文字方塊 263">
            <a:extLst>
              <a:ext uri="{FF2B5EF4-FFF2-40B4-BE49-F238E27FC236}">
                <a16:creationId xmlns:a16="http://schemas.microsoft.com/office/drawing/2014/main" id="{B02C0630-0F12-5C1C-CEB1-7F413ED08D36}"/>
              </a:ext>
            </a:extLst>
          </p:cNvPr>
          <p:cNvSpPr txBox="1"/>
          <p:nvPr/>
        </p:nvSpPr>
        <p:spPr>
          <a:xfrm>
            <a:off x="10506326" y="5071499"/>
            <a:ext cx="1241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To </a:t>
            </a:r>
            <a:r>
              <a:rPr lang="en-US" altLang="zh-TW" sz="1200" dirty="0" err="1"/>
              <a:t>muxing</a:t>
            </a:r>
            <a:r>
              <a:rPr lang="en-US" altLang="zh-TW" sz="1200" dirty="0"/>
              <a:t> circuit</a:t>
            </a:r>
            <a:endParaRPr lang="zh-TW" altLang="en-US" sz="1200" dirty="0"/>
          </a:p>
        </p:txBody>
      </p:sp>
      <p:sp>
        <p:nvSpPr>
          <p:cNvPr id="265" name="文字方塊 264">
            <a:extLst>
              <a:ext uri="{FF2B5EF4-FFF2-40B4-BE49-F238E27FC236}">
                <a16:creationId xmlns:a16="http://schemas.microsoft.com/office/drawing/2014/main" id="{DF46C849-3832-CDB4-A741-779750FD0DB1}"/>
              </a:ext>
            </a:extLst>
          </p:cNvPr>
          <p:cNvSpPr txBox="1"/>
          <p:nvPr/>
        </p:nvSpPr>
        <p:spPr>
          <a:xfrm>
            <a:off x="8272326" y="5054584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VGS=1V</a:t>
            </a:r>
            <a:endParaRPr lang="zh-TW" altLang="en-US" sz="900" dirty="0"/>
          </a:p>
        </p:txBody>
      </p:sp>
      <p:sp>
        <p:nvSpPr>
          <p:cNvPr id="266" name="文字方塊 265">
            <a:extLst>
              <a:ext uri="{FF2B5EF4-FFF2-40B4-BE49-F238E27FC236}">
                <a16:creationId xmlns:a16="http://schemas.microsoft.com/office/drawing/2014/main" id="{9E79E647-9875-DEE2-9CD5-1F52889102F2}"/>
              </a:ext>
            </a:extLst>
          </p:cNvPr>
          <p:cNvSpPr txBox="1"/>
          <p:nvPr/>
        </p:nvSpPr>
        <p:spPr>
          <a:xfrm>
            <a:off x="6425019" y="5621784"/>
            <a:ext cx="3561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Low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269" name="手繪多邊形: 圖案 268">
            <a:extLst>
              <a:ext uri="{FF2B5EF4-FFF2-40B4-BE49-F238E27FC236}">
                <a16:creationId xmlns:a16="http://schemas.microsoft.com/office/drawing/2014/main" id="{B5A7EE0E-A1C6-74C7-E796-435976A44348}"/>
              </a:ext>
            </a:extLst>
          </p:cNvPr>
          <p:cNvSpPr/>
          <p:nvPr/>
        </p:nvSpPr>
        <p:spPr>
          <a:xfrm>
            <a:off x="9024300" y="5399055"/>
            <a:ext cx="539680" cy="75841"/>
          </a:xfrm>
          <a:custGeom>
            <a:avLst/>
            <a:gdLst>
              <a:gd name="csX0" fmla="*/ 0 w 1579419"/>
              <a:gd name="csY0" fmla="*/ 110855 h 121520"/>
              <a:gd name="csX1" fmla="*/ 498764 w 1579419"/>
              <a:gd name="csY1" fmla="*/ 110855 h 121520"/>
              <a:gd name="csX2" fmla="*/ 738910 w 1579419"/>
              <a:gd name="csY2" fmla="*/ 18 h 121520"/>
              <a:gd name="csX3" fmla="*/ 914400 w 1579419"/>
              <a:gd name="csY3" fmla="*/ 120091 h 121520"/>
              <a:gd name="csX4" fmla="*/ 1136073 w 1579419"/>
              <a:gd name="csY4" fmla="*/ 46200 h 121520"/>
              <a:gd name="csX5" fmla="*/ 1136073 w 1579419"/>
              <a:gd name="csY5" fmla="*/ 46200 h 121520"/>
              <a:gd name="csX6" fmla="*/ 1265382 w 1579419"/>
              <a:gd name="csY6" fmla="*/ 110855 h 121520"/>
              <a:gd name="csX7" fmla="*/ 1385455 w 1579419"/>
              <a:gd name="csY7" fmla="*/ 92382 h 121520"/>
              <a:gd name="csX8" fmla="*/ 1579419 w 1579419"/>
              <a:gd name="csY8" fmla="*/ 92382 h 121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79419" h="121520">
                <a:moveTo>
                  <a:pt x="0" y="110855"/>
                </a:moveTo>
                <a:cubicBezTo>
                  <a:pt x="187806" y="120091"/>
                  <a:pt x="375612" y="129328"/>
                  <a:pt x="498764" y="110855"/>
                </a:cubicBezTo>
                <a:cubicBezTo>
                  <a:pt x="621916" y="92382"/>
                  <a:pt x="669637" y="-1521"/>
                  <a:pt x="738910" y="18"/>
                </a:cubicBezTo>
                <a:cubicBezTo>
                  <a:pt x="808183" y="1557"/>
                  <a:pt x="848206" y="112394"/>
                  <a:pt x="914400" y="120091"/>
                </a:cubicBezTo>
                <a:cubicBezTo>
                  <a:pt x="980594" y="127788"/>
                  <a:pt x="1136073" y="46200"/>
                  <a:pt x="1136073" y="46200"/>
                </a:cubicBezTo>
                <a:lnTo>
                  <a:pt x="1136073" y="46200"/>
                </a:lnTo>
                <a:cubicBezTo>
                  <a:pt x="1157625" y="56976"/>
                  <a:pt x="1223818" y="103158"/>
                  <a:pt x="1265382" y="110855"/>
                </a:cubicBezTo>
                <a:cubicBezTo>
                  <a:pt x="1306946" y="118552"/>
                  <a:pt x="1333116" y="95461"/>
                  <a:pt x="1385455" y="92382"/>
                </a:cubicBezTo>
                <a:cubicBezTo>
                  <a:pt x="1437794" y="89303"/>
                  <a:pt x="1508606" y="90842"/>
                  <a:pt x="1579419" y="92382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0" name="文字方塊 269">
            <a:extLst>
              <a:ext uri="{FF2B5EF4-FFF2-40B4-BE49-F238E27FC236}">
                <a16:creationId xmlns:a16="http://schemas.microsoft.com/office/drawing/2014/main" id="{8583A309-A394-79ED-95AB-8F3D356ECC69}"/>
              </a:ext>
            </a:extLst>
          </p:cNvPr>
          <p:cNvSpPr txBox="1"/>
          <p:nvPr/>
        </p:nvSpPr>
        <p:spPr>
          <a:xfrm>
            <a:off x="9165201" y="5222870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>
                <a:solidFill>
                  <a:srgbClr val="FFC000"/>
                </a:solidFill>
              </a:rPr>
              <a:t>Reflection</a:t>
            </a:r>
            <a:endParaRPr lang="zh-TW" altLang="en-US" sz="1000" dirty="0">
              <a:solidFill>
                <a:srgbClr val="FFC000"/>
              </a:solidFill>
            </a:endParaRPr>
          </a:p>
        </p:txBody>
      </p:sp>
      <p:cxnSp>
        <p:nvCxnSpPr>
          <p:cNvPr id="271" name="直線接點 270">
            <a:extLst>
              <a:ext uri="{FF2B5EF4-FFF2-40B4-BE49-F238E27FC236}">
                <a16:creationId xmlns:a16="http://schemas.microsoft.com/office/drawing/2014/main" id="{16F7AA6A-FFD3-5182-A844-E69124A688AA}"/>
              </a:ext>
            </a:extLst>
          </p:cNvPr>
          <p:cNvCxnSpPr/>
          <p:nvPr/>
        </p:nvCxnSpPr>
        <p:spPr>
          <a:xfrm>
            <a:off x="9291082" y="5203721"/>
            <a:ext cx="112792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直線接點 271">
            <a:extLst>
              <a:ext uri="{FF2B5EF4-FFF2-40B4-BE49-F238E27FC236}">
                <a16:creationId xmlns:a16="http://schemas.microsoft.com/office/drawing/2014/main" id="{A64A5A54-2546-58E7-9114-72EABAB43781}"/>
              </a:ext>
            </a:extLst>
          </p:cNvPr>
          <p:cNvCxnSpPr>
            <a:cxnSpLocks/>
          </p:cNvCxnSpPr>
          <p:nvPr/>
        </p:nvCxnSpPr>
        <p:spPr>
          <a:xfrm>
            <a:off x="10417412" y="5201317"/>
            <a:ext cx="0" cy="12298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線接點 272">
            <a:extLst>
              <a:ext uri="{FF2B5EF4-FFF2-40B4-BE49-F238E27FC236}">
                <a16:creationId xmlns:a16="http://schemas.microsoft.com/office/drawing/2014/main" id="{47A3126F-60CF-1455-21AC-0ADAD1B80065}"/>
              </a:ext>
            </a:extLst>
          </p:cNvPr>
          <p:cNvCxnSpPr>
            <a:cxnSpLocks/>
          </p:cNvCxnSpPr>
          <p:nvPr/>
        </p:nvCxnSpPr>
        <p:spPr>
          <a:xfrm flipH="1">
            <a:off x="9830834" y="5322774"/>
            <a:ext cx="583960" cy="0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文字方塊 314">
            <a:extLst>
              <a:ext uri="{FF2B5EF4-FFF2-40B4-BE49-F238E27FC236}">
                <a16:creationId xmlns:a16="http://schemas.microsoft.com/office/drawing/2014/main" id="{DE6E70CB-3960-E326-B6E7-CF34DF374903}"/>
              </a:ext>
            </a:extLst>
          </p:cNvPr>
          <p:cNvSpPr txBox="1"/>
          <p:nvPr/>
        </p:nvSpPr>
        <p:spPr>
          <a:xfrm>
            <a:off x="8791579" y="5475329"/>
            <a:ext cx="18774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>
                <a:solidFill>
                  <a:srgbClr val="FF0000"/>
                </a:solidFill>
                <a:highlight>
                  <a:srgbClr val="FFFF00"/>
                </a:highlight>
              </a:rPr>
              <a:t>TCA39416 A side senses reflection as a low to high edge transition. B side pull up bypass asserted</a:t>
            </a:r>
          </a:p>
        </p:txBody>
      </p:sp>
      <p:cxnSp>
        <p:nvCxnSpPr>
          <p:cNvPr id="316" name="直線接點 315">
            <a:extLst>
              <a:ext uri="{FF2B5EF4-FFF2-40B4-BE49-F238E27FC236}">
                <a16:creationId xmlns:a16="http://schemas.microsoft.com/office/drawing/2014/main" id="{1534D917-A61F-E16C-1CA3-225B0BC4F8DD}"/>
              </a:ext>
            </a:extLst>
          </p:cNvPr>
          <p:cNvCxnSpPr>
            <a:cxnSpLocks/>
          </p:cNvCxnSpPr>
          <p:nvPr/>
        </p:nvCxnSpPr>
        <p:spPr>
          <a:xfrm flipV="1">
            <a:off x="2109340" y="3246534"/>
            <a:ext cx="0" cy="191601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直線接點 316">
            <a:extLst>
              <a:ext uri="{FF2B5EF4-FFF2-40B4-BE49-F238E27FC236}">
                <a16:creationId xmlns:a16="http://schemas.microsoft.com/office/drawing/2014/main" id="{9835EBB6-3073-0FF1-F270-252020F128C8}"/>
              </a:ext>
            </a:extLst>
          </p:cNvPr>
          <p:cNvCxnSpPr>
            <a:cxnSpLocks/>
          </p:cNvCxnSpPr>
          <p:nvPr/>
        </p:nvCxnSpPr>
        <p:spPr>
          <a:xfrm>
            <a:off x="2095500" y="5145930"/>
            <a:ext cx="3641726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4" name="矩形 323">
            <a:extLst>
              <a:ext uri="{FF2B5EF4-FFF2-40B4-BE49-F238E27FC236}">
                <a16:creationId xmlns:a16="http://schemas.microsoft.com/office/drawing/2014/main" id="{C5C1A0BD-7DC7-625F-31E0-2FC0F27B6EAD}"/>
              </a:ext>
            </a:extLst>
          </p:cNvPr>
          <p:cNvSpPr/>
          <p:nvPr/>
        </p:nvSpPr>
        <p:spPr>
          <a:xfrm>
            <a:off x="5816600" y="6157486"/>
            <a:ext cx="6858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BMC</a:t>
            </a:r>
            <a:endParaRPr lang="zh-TW" altLang="en-US" dirty="0"/>
          </a:p>
        </p:txBody>
      </p:sp>
      <p:cxnSp>
        <p:nvCxnSpPr>
          <p:cNvPr id="325" name="直線接點 324">
            <a:extLst>
              <a:ext uri="{FF2B5EF4-FFF2-40B4-BE49-F238E27FC236}">
                <a16:creationId xmlns:a16="http://schemas.microsoft.com/office/drawing/2014/main" id="{6C8A2CEB-8C0B-3199-FA30-052EF9FA328C}"/>
              </a:ext>
            </a:extLst>
          </p:cNvPr>
          <p:cNvCxnSpPr/>
          <p:nvPr/>
        </p:nvCxnSpPr>
        <p:spPr>
          <a:xfrm>
            <a:off x="6489700" y="6608336"/>
            <a:ext cx="29146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直線接點 325">
            <a:extLst>
              <a:ext uri="{FF2B5EF4-FFF2-40B4-BE49-F238E27FC236}">
                <a16:creationId xmlns:a16="http://schemas.microsoft.com/office/drawing/2014/main" id="{ED6C6B3E-FB53-9D84-119B-5168DE1FF6EE}"/>
              </a:ext>
            </a:extLst>
          </p:cNvPr>
          <p:cNvCxnSpPr>
            <a:cxnSpLocks/>
          </p:cNvCxnSpPr>
          <p:nvPr/>
        </p:nvCxnSpPr>
        <p:spPr>
          <a:xfrm flipV="1">
            <a:off x="9384696" y="6451422"/>
            <a:ext cx="1344425" cy="154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直線接點 326">
            <a:extLst>
              <a:ext uri="{FF2B5EF4-FFF2-40B4-BE49-F238E27FC236}">
                <a16:creationId xmlns:a16="http://schemas.microsoft.com/office/drawing/2014/main" id="{365BF633-3F6E-DDD2-F9F6-D118E17C3736}"/>
              </a:ext>
            </a:extLst>
          </p:cNvPr>
          <p:cNvCxnSpPr/>
          <p:nvPr/>
        </p:nvCxnSpPr>
        <p:spPr>
          <a:xfrm rot="5400000">
            <a:off x="8602665" y="6384500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直線接點 327">
            <a:extLst>
              <a:ext uri="{FF2B5EF4-FFF2-40B4-BE49-F238E27FC236}">
                <a16:creationId xmlns:a16="http://schemas.microsoft.com/office/drawing/2014/main" id="{A4D10B0A-CCA4-203F-103F-C2D437AF74D2}"/>
              </a:ext>
            </a:extLst>
          </p:cNvPr>
          <p:cNvCxnSpPr/>
          <p:nvPr/>
        </p:nvCxnSpPr>
        <p:spPr>
          <a:xfrm rot="10800000">
            <a:off x="8496304" y="6498801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直線接點 328">
            <a:extLst>
              <a:ext uri="{FF2B5EF4-FFF2-40B4-BE49-F238E27FC236}">
                <a16:creationId xmlns:a16="http://schemas.microsoft.com/office/drawing/2014/main" id="{6D0D03BF-5DA8-BA45-6B9E-40E7B87DC5F3}"/>
              </a:ext>
            </a:extLst>
          </p:cNvPr>
          <p:cNvCxnSpPr/>
          <p:nvPr/>
        </p:nvCxnSpPr>
        <p:spPr>
          <a:xfrm rot="10800000" flipV="1">
            <a:off x="8566158" y="6447999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直線接點 329">
            <a:extLst>
              <a:ext uri="{FF2B5EF4-FFF2-40B4-BE49-F238E27FC236}">
                <a16:creationId xmlns:a16="http://schemas.microsoft.com/office/drawing/2014/main" id="{646DD982-BF56-53EF-D431-914C6F5A835C}"/>
              </a:ext>
            </a:extLst>
          </p:cNvPr>
          <p:cNvCxnSpPr/>
          <p:nvPr/>
        </p:nvCxnSpPr>
        <p:spPr>
          <a:xfrm rot="5400000">
            <a:off x="8516940" y="6565476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直線接點 330">
            <a:extLst>
              <a:ext uri="{FF2B5EF4-FFF2-40B4-BE49-F238E27FC236}">
                <a16:creationId xmlns:a16="http://schemas.microsoft.com/office/drawing/2014/main" id="{E2963D8E-C78A-FB43-9E80-1FFC8AC84E19}"/>
              </a:ext>
            </a:extLst>
          </p:cNvPr>
          <p:cNvCxnSpPr/>
          <p:nvPr/>
        </p:nvCxnSpPr>
        <p:spPr>
          <a:xfrm rot="5400000">
            <a:off x="8643940" y="6562302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直線接點 331">
            <a:extLst>
              <a:ext uri="{FF2B5EF4-FFF2-40B4-BE49-F238E27FC236}">
                <a16:creationId xmlns:a16="http://schemas.microsoft.com/office/drawing/2014/main" id="{1377750B-0A6E-07CD-46FB-112E86AEC06A}"/>
              </a:ext>
            </a:extLst>
          </p:cNvPr>
          <p:cNvCxnSpPr>
            <a:cxnSpLocks/>
          </p:cNvCxnSpPr>
          <p:nvPr/>
        </p:nvCxnSpPr>
        <p:spPr>
          <a:xfrm>
            <a:off x="7168357" y="6306243"/>
            <a:ext cx="0" cy="1171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直線接點 332">
            <a:extLst>
              <a:ext uri="{FF2B5EF4-FFF2-40B4-BE49-F238E27FC236}">
                <a16:creationId xmlns:a16="http://schemas.microsoft.com/office/drawing/2014/main" id="{AE0693C9-DBAF-7288-00B8-22CADEA525C9}"/>
              </a:ext>
            </a:extLst>
          </p:cNvPr>
          <p:cNvCxnSpPr/>
          <p:nvPr/>
        </p:nvCxnSpPr>
        <p:spPr>
          <a:xfrm rot="10800000">
            <a:off x="7010402" y="6484515"/>
            <a:ext cx="295275" cy="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直線接點 333">
            <a:extLst>
              <a:ext uri="{FF2B5EF4-FFF2-40B4-BE49-F238E27FC236}">
                <a16:creationId xmlns:a16="http://schemas.microsoft.com/office/drawing/2014/main" id="{BC74FB9F-919C-52B7-A2BB-FB5EA4252CD9}"/>
              </a:ext>
            </a:extLst>
          </p:cNvPr>
          <p:cNvCxnSpPr/>
          <p:nvPr/>
        </p:nvCxnSpPr>
        <p:spPr>
          <a:xfrm rot="10800000" flipV="1">
            <a:off x="7080256" y="6433713"/>
            <a:ext cx="15239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直線接點 334">
            <a:extLst>
              <a:ext uri="{FF2B5EF4-FFF2-40B4-BE49-F238E27FC236}">
                <a16:creationId xmlns:a16="http://schemas.microsoft.com/office/drawing/2014/main" id="{E49C862C-6B58-C10D-B8D0-B20A3C6EECF7}"/>
              </a:ext>
            </a:extLst>
          </p:cNvPr>
          <p:cNvCxnSpPr/>
          <p:nvPr/>
        </p:nvCxnSpPr>
        <p:spPr>
          <a:xfrm rot="5400000">
            <a:off x="7031038" y="6551190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直線接點 335">
            <a:extLst>
              <a:ext uri="{FF2B5EF4-FFF2-40B4-BE49-F238E27FC236}">
                <a16:creationId xmlns:a16="http://schemas.microsoft.com/office/drawing/2014/main" id="{DBCEE4AD-D98C-20E7-AC98-76297D3B406F}"/>
              </a:ext>
            </a:extLst>
          </p:cNvPr>
          <p:cNvCxnSpPr/>
          <p:nvPr/>
        </p:nvCxnSpPr>
        <p:spPr>
          <a:xfrm rot="5400000">
            <a:off x="7158038" y="6548016"/>
            <a:ext cx="104775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直線接點 336">
            <a:extLst>
              <a:ext uri="{FF2B5EF4-FFF2-40B4-BE49-F238E27FC236}">
                <a16:creationId xmlns:a16="http://schemas.microsoft.com/office/drawing/2014/main" id="{497833CA-4C63-0E84-66A8-7865718B5706}"/>
              </a:ext>
            </a:extLst>
          </p:cNvPr>
          <p:cNvCxnSpPr/>
          <p:nvPr/>
        </p:nvCxnSpPr>
        <p:spPr>
          <a:xfrm flipV="1">
            <a:off x="6617495" y="6648421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" name="文字方塊 337">
            <a:extLst>
              <a:ext uri="{FF2B5EF4-FFF2-40B4-BE49-F238E27FC236}">
                <a16:creationId xmlns:a16="http://schemas.microsoft.com/office/drawing/2014/main" id="{1DDC529D-3101-5934-0856-EC7B058CC023}"/>
              </a:ext>
            </a:extLst>
          </p:cNvPr>
          <p:cNvSpPr txBox="1"/>
          <p:nvPr/>
        </p:nvSpPr>
        <p:spPr>
          <a:xfrm>
            <a:off x="7442480" y="6227336"/>
            <a:ext cx="6431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VGS=1.8V</a:t>
            </a:r>
            <a:endParaRPr lang="zh-TW" altLang="en-US" sz="900" dirty="0"/>
          </a:p>
        </p:txBody>
      </p:sp>
      <p:sp>
        <p:nvSpPr>
          <p:cNvPr id="339" name="手繪多邊形 60">
            <a:extLst>
              <a:ext uri="{FF2B5EF4-FFF2-40B4-BE49-F238E27FC236}">
                <a16:creationId xmlns:a16="http://schemas.microsoft.com/office/drawing/2014/main" id="{99CD46B6-494B-0FFE-8CFE-460013E28134}"/>
              </a:ext>
            </a:extLst>
          </p:cNvPr>
          <p:cNvSpPr/>
          <p:nvPr/>
        </p:nvSpPr>
        <p:spPr>
          <a:xfrm>
            <a:off x="8388352" y="6410428"/>
            <a:ext cx="190500" cy="134408"/>
          </a:xfrm>
          <a:custGeom>
            <a:avLst/>
            <a:gdLst>
              <a:gd name="connsiteX0" fmla="*/ 190500 w 190500"/>
              <a:gd name="connsiteY0" fmla="*/ 13758 h 134408"/>
              <a:gd name="connsiteX1" fmla="*/ 38100 w 190500"/>
              <a:gd name="connsiteY1" fmla="*/ 20108 h 134408"/>
              <a:gd name="connsiteX2" fmla="*/ 0 w 190500"/>
              <a:gd name="connsiteY2" fmla="*/ 134408 h 13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134408">
                <a:moveTo>
                  <a:pt x="190500" y="13758"/>
                </a:moveTo>
                <a:cubicBezTo>
                  <a:pt x="130175" y="6879"/>
                  <a:pt x="69850" y="0"/>
                  <a:pt x="38100" y="20108"/>
                </a:cubicBezTo>
                <a:cubicBezTo>
                  <a:pt x="6350" y="40216"/>
                  <a:pt x="3175" y="87312"/>
                  <a:pt x="0" y="134408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0" name="手繪多邊形 61">
            <a:extLst>
              <a:ext uri="{FF2B5EF4-FFF2-40B4-BE49-F238E27FC236}">
                <a16:creationId xmlns:a16="http://schemas.microsoft.com/office/drawing/2014/main" id="{63AD7362-ED08-FB34-F3A2-10A184092171}"/>
              </a:ext>
            </a:extLst>
          </p:cNvPr>
          <p:cNvSpPr/>
          <p:nvPr/>
        </p:nvSpPr>
        <p:spPr>
          <a:xfrm>
            <a:off x="8401052" y="6614686"/>
            <a:ext cx="444500" cy="130175"/>
          </a:xfrm>
          <a:custGeom>
            <a:avLst/>
            <a:gdLst>
              <a:gd name="connsiteX0" fmla="*/ 444500 w 444500"/>
              <a:gd name="connsiteY0" fmla="*/ 19050 h 130175"/>
              <a:gd name="connsiteX1" fmla="*/ 222250 w 444500"/>
              <a:gd name="connsiteY1" fmla="*/ 127000 h 130175"/>
              <a:gd name="connsiteX2" fmla="*/ 0 w 444500"/>
              <a:gd name="connsiteY2" fmla="*/ 0 h 13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500" h="130175">
                <a:moveTo>
                  <a:pt x="444500" y="19050"/>
                </a:moveTo>
                <a:cubicBezTo>
                  <a:pt x="370416" y="74612"/>
                  <a:pt x="296333" y="130175"/>
                  <a:pt x="222250" y="127000"/>
                </a:cubicBezTo>
                <a:cubicBezTo>
                  <a:pt x="148167" y="123825"/>
                  <a:pt x="74083" y="61912"/>
                  <a:pt x="0" y="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1" name="矩形 340">
            <a:extLst>
              <a:ext uri="{FF2B5EF4-FFF2-40B4-BE49-F238E27FC236}">
                <a16:creationId xmlns:a16="http://schemas.microsoft.com/office/drawing/2014/main" id="{7E0A2D8F-D271-5136-B692-57B5903D8174}"/>
              </a:ext>
            </a:extLst>
          </p:cNvPr>
          <p:cNvSpPr/>
          <p:nvPr/>
        </p:nvSpPr>
        <p:spPr>
          <a:xfrm>
            <a:off x="8267703" y="6373958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42" name="直線單箭頭接點 341">
            <a:extLst>
              <a:ext uri="{FF2B5EF4-FFF2-40B4-BE49-F238E27FC236}">
                <a16:creationId xmlns:a16="http://schemas.microsoft.com/office/drawing/2014/main" id="{DF876A82-313D-329C-B3F0-1E13BF426B32}"/>
              </a:ext>
            </a:extLst>
          </p:cNvPr>
          <p:cNvCxnSpPr>
            <a:cxnSpLocks/>
          </p:cNvCxnSpPr>
          <p:nvPr/>
        </p:nvCxnSpPr>
        <p:spPr>
          <a:xfrm flipV="1">
            <a:off x="8291515" y="6157486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直線單箭頭接點 342">
            <a:extLst>
              <a:ext uri="{FF2B5EF4-FFF2-40B4-BE49-F238E27FC236}">
                <a16:creationId xmlns:a16="http://schemas.microsoft.com/office/drawing/2014/main" id="{7418E92A-3CB0-3779-E119-A9C219E65778}"/>
              </a:ext>
            </a:extLst>
          </p:cNvPr>
          <p:cNvCxnSpPr>
            <a:cxnSpLocks/>
          </p:cNvCxnSpPr>
          <p:nvPr/>
        </p:nvCxnSpPr>
        <p:spPr>
          <a:xfrm flipV="1">
            <a:off x="8844946" y="6156694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矩形 343">
            <a:extLst>
              <a:ext uri="{FF2B5EF4-FFF2-40B4-BE49-F238E27FC236}">
                <a16:creationId xmlns:a16="http://schemas.microsoft.com/office/drawing/2014/main" id="{6E11B8B6-2A3F-A70A-B183-F00A7226F4DA}"/>
              </a:ext>
            </a:extLst>
          </p:cNvPr>
          <p:cNvSpPr/>
          <p:nvPr/>
        </p:nvSpPr>
        <p:spPr>
          <a:xfrm>
            <a:off x="8825710" y="6373957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5" name="矩形 344">
            <a:extLst>
              <a:ext uri="{FF2B5EF4-FFF2-40B4-BE49-F238E27FC236}">
                <a16:creationId xmlns:a16="http://schemas.microsoft.com/office/drawing/2014/main" id="{12C6E6F9-1AE2-F465-C023-BF97E4FF1893}"/>
              </a:ext>
            </a:extLst>
          </p:cNvPr>
          <p:cNvSpPr/>
          <p:nvPr/>
        </p:nvSpPr>
        <p:spPr>
          <a:xfrm>
            <a:off x="6842920" y="6367136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46" name="直線單箭頭接點 345">
            <a:extLst>
              <a:ext uri="{FF2B5EF4-FFF2-40B4-BE49-F238E27FC236}">
                <a16:creationId xmlns:a16="http://schemas.microsoft.com/office/drawing/2014/main" id="{D6E9E099-18D9-F606-435A-C4BE2C7CF8E4}"/>
              </a:ext>
            </a:extLst>
          </p:cNvPr>
          <p:cNvCxnSpPr>
            <a:cxnSpLocks/>
          </p:cNvCxnSpPr>
          <p:nvPr/>
        </p:nvCxnSpPr>
        <p:spPr>
          <a:xfrm flipV="1">
            <a:off x="6866732" y="6150664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直線單箭頭接點 346">
            <a:extLst>
              <a:ext uri="{FF2B5EF4-FFF2-40B4-BE49-F238E27FC236}">
                <a16:creationId xmlns:a16="http://schemas.microsoft.com/office/drawing/2014/main" id="{0A9A7CC8-EB7F-586B-94D4-8999B813AFF2}"/>
              </a:ext>
            </a:extLst>
          </p:cNvPr>
          <p:cNvCxnSpPr>
            <a:cxnSpLocks/>
          </p:cNvCxnSpPr>
          <p:nvPr/>
        </p:nvCxnSpPr>
        <p:spPr>
          <a:xfrm flipV="1">
            <a:off x="7420163" y="6149872"/>
            <a:ext cx="0" cy="457200"/>
          </a:xfrm>
          <a:prstGeom prst="straightConnector1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" name="矩形 347">
            <a:extLst>
              <a:ext uri="{FF2B5EF4-FFF2-40B4-BE49-F238E27FC236}">
                <a16:creationId xmlns:a16="http://schemas.microsoft.com/office/drawing/2014/main" id="{1D7EA169-AE80-113E-096C-67CB00BFA8A6}"/>
              </a:ext>
            </a:extLst>
          </p:cNvPr>
          <p:cNvSpPr/>
          <p:nvPr/>
        </p:nvSpPr>
        <p:spPr>
          <a:xfrm>
            <a:off x="7400927" y="6367135"/>
            <a:ext cx="47625" cy="1549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9" name="文字方塊 348">
            <a:extLst>
              <a:ext uri="{FF2B5EF4-FFF2-40B4-BE49-F238E27FC236}">
                <a16:creationId xmlns:a16="http://schemas.microsoft.com/office/drawing/2014/main" id="{DB8F8AFF-9805-9460-F920-3631FF4832D1}"/>
              </a:ext>
            </a:extLst>
          </p:cNvPr>
          <p:cNvSpPr txBox="1"/>
          <p:nvPr/>
        </p:nvSpPr>
        <p:spPr>
          <a:xfrm>
            <a:off x="6659948" y="5896428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350" name="文字方塊 349">
            <a:extLst>
              <a:ext uri="{FF2B5EF4-FFF2-40B4-BE49-F238E27FC236}">
                <a16:creationId xmlns:a16="http://schemas.microsoft.com/office/drawing/2014/main" id="{F2279288-B788-F64C-34AB-4160A32B2BEF}"/>
              </a:ext>
            </a:extLst>
          </p:cNvPr>
          <p:cNvSpPr txBox="1"/>
          <p:nvPr/>
        </p:nvSpPr>
        <p:spPr>
          <a:xfrm>
            <a:off x="7231065" y="5902943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351" name="文字方塊 350">
            <a:extLst>
              <a:ext uri="{FF2B5EF4-FFF2-40B4-BE49-F238E27FC236}">
                <a16:creationId xmlns:a16="http://schemas.microsoft.com/office/drawing/2014/main" id="{0D0D7121-F188-E300-F15E-B6FF5558A8B1}"/>
              </a:ext>
            </a:extLst>
          </p:cNvPr>
          <p:cNvSpPr txBox="1"/>
          <p:nvPr/>
        </p:nvSpPr>
        <p:spPr>
          <a:xfrm>
            <a:off x="8092657" y="5915076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1.8V</a:t>
            </a:r>
            <a:endParaRPr lang="zh-TW" altLang="en-US" sz="1000" dirty="0"/>
          </a:p>
        </p:txBody>
      </p:sp>
      <p:sp>
        <p:nvSpPr>
          <p:cNvPr id="352" name="文字方塊 351">
            <a:extLst>
              <a:ext uri="{FF2B5EF4-FFF2-40B4-BE49-F238E27FC236}">
                <a16:creationId xmlns:a16="http://schemas.microsoft.com/office/drawing/2014/main" id="{9585F7B8-AE84-2CEA-4E1A-BC6E0671E48A}"/>
              </a:ext>
            </a:extLst>
          </p:cNvPr>
          <p:cNvSpPr txBox="1"/>
          <p:nvPr/>
        </p:nvSpPr>
        <p:spPr>
          <a:xfrm>
            <a:off x="8655847" y="5919646"/>
            <a:ext cx="420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000" dirty="0"/>
              <a:t>1.0V</a:t>
            </a:r>
            <a:endParaRPr lang="zh-TW" altLang="en-US" sz="1000" dirty="0"/>
          </a:p>
        </p:txBody>
      </p:sp>
      <p:sp>
        <p:nvSpPr>
          <p:cNvPr id="353" name="文字方塊 352">
            <a:extLst>
              <a:ext uri="{FF2B5EF4-FFF2-40B4-BE49-F238E27FC236}">
                <a16:creationId xmlns:a16="http://schemas.microsoft.com/office/drawing/2014/main" id="{20B3B45F-9C46-3A8F-C392-3DA1CDFE158F}"/>
              </a:ext>
            </a:extLst>
          </p:cNvPr>
          <p:cNvSpPr txBox="1"/>
          <p:nvPr/>
        </p:nvSpPr>
        <p:spPr>
          <a:xfrm>
            <a:off x="10519026" y="6172974"/>
            <a:ext cx="1241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To </a:t>
            </a:r>
            <a:r>
              <a:rPr lang="en-US" altLang="zh-TW" sz="1200" dirty="0" err="1"/>
              <a:t>muxing</a:t>
            </a:r>
            <a:r>
              <a:rPr lang="en-US" altLang="zh-TW" sz="1200" dirty="0"/>
              <a:t> circuit</a:t>
            </a:r>
            <a:endParaRPr lang="zh-TW" altLang="en-US" sz="1200" dirty="0"/>
          </a:p>
        </p:txBody>
      </p:sp>
      <p:sp>
        <p:nvSpPr>
          <p:cNvPr id="354" name="文字方塊 353">
            <a:extLst>
              <a:ext uri="{FF2B5EF4-FFF2-40B4-BE49-F238E27FC236}">
                <a16:creationId xmlns:a16="http://schemas.microsoft.com/office/drawing/2014/main" id="{B85FC729-1FA2-FB3A-9968-1E78CEE59B9B}"/>
              </a:ext>
            </a:extLst>
          </p:cNvPr>
          <p:cNvSpPr txBox="1"/>
          <p:nvPr/>
        </p:nvSpPr>
        <p:spPr>
          <a:xfrm>
            <a:off x="6764105" y="6577440"/>
            <a:ext cx="3241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" dirty="0"/>
              <a:t>1.0V</a:t>
            </a:r>
            <a:endParaRPr lang="zh-TW" altLang="en-US" sz="600" dirty="0"/>
          </a:p>
        </p:txBody>
      </p:sp>
      <p:sp>
        <p:nvSpPr>
          <p:cNvPr id="355" name="文字方塊 354">
            <a:extLst>
              <a:ext uri="{FF2B5EF4-FFF2-40B4-BE49-F238E27FC236}">
                <a16:creationId xmlns:a16="http://schemas.microsoft.com/office/drawing/2014/main" id="{F17E307F-BB1E-864B-81F7-C2627BCBF30F}"/>
              </a:ext>
            </a:extLst>
          </p:cNvPr>
          <p:cNvSpPr txBox="1"/>
          <p:nvPr/>
        </p:nvSpPr>
        <p:spPr>
          <a:xfrm>
            <a:off x="7205666" y="6577349"/>
            <a:ext cx="3241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00" dirty="0"/>
              <a:t>1.8V</a:t>
            </a:r>
            <a:endParaRPr lang="zh-TW" altLang="en-US" sz="600" dirty="0"/>
          </a:p>
        </p:txBody>
      </p:sp>
      <p:cxnSp>
        <p:nvCxnSpPr>
          <p:cNvPr id="356" name="直線接點 355">
            <a:extLst>
              <a:ext uri="{FF2B5EF4-FFF2-40B4-BE49-F238E27FC236}">
                <a16:creationId xmlns:a16="http://schemas.microsoft.com/office/drawing/2014/main" id="{83AE13DE-E306-6ADF-3820-EF4E403FBAC3}"/>
              </a:ext>
            </a:extLst>
          </p:cNvPr>
          <p:cNvCxnSpPr/>
          <p:nvPr/>
        </p:nvCxnSpPr>
        <p:spPr>
          <a:xfrm flipH="1" flipV="1">
            <a:off x="6866732" y="6271405"/>
            <a:ext cx="301625" cy="34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直線接點 356">
            <a:extLst>
              <a:ext uri="{FF2B5EF4-FFF2-40B4-BE49-F238E27FC236}">
                <a16:creationId xmlns:a16="http://schemas.microsoft.com/office/drawing/2014/main" id="{390B3AD4-6515-106F-1E70-D9A0CE1BC288}"/>
              </a:ext>
            </a:extLst>
          </p:cNvPr>
          <p:cNvCxnSpPr>
            <a:cxnSpLocks/>
          </p:cNvCxnSpPr>
          <p:nvPr/>
        </p:nvCxnSpPr>
        <p:spPr>
          <a:xfrm flipH="1">
            <a:off x="8654258" y="6263641"/>
            <a:ext cx="190688" cy="66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" name="文字方塊 357">
            <a:extLst>
              <a:ext uri="{FF2B5EF4-FFF2-40B4-BE49-F238E27FC236}">
                <a16:creationId xmlns:a16="http://schemas.microsoft.com/office/drawing/2014/main" id="{58D006F7-076E-48E6-32C5-34163A61039F}"/>
              </a:ext>
            </a:extLst>
          </p:cNvPr>
          <p:cNvSpPr txBox="1"/>
          <p:nvPr/>
        </p:nvSpPr>
        <p:spPr>
          <a:xfrm>
            <a:off x="8289784" y="6136338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VGS=0V</a:t>
            </a:r>
            <a:endParaRPr lang="zh-TW" altLang="en-US" sz="900" dirty="0"/>
          </a:p>
        </p:txBody>
      </p:sp>
      <p:cxnSp>
        <p:nvCxnSpPr>
          <p:cNvPr id="361" name="直線接點 360">
            <a:extLst>
              <a:ext uri="{FF2B5EF4-FFF2-40B4-BE49-F238E27FC236}">
                <a16:creationId xmlns:a16="http://schemas.microsoft.com/office/drawing/2014/main" id="{8677AB48-91FC-FC08-43C1-32A8E8CC12E8}"/>
              </a:ext>
            </a:extLst>
          </p:cNvPr>
          <p:cNvCxnSpPr/>
          <p:nvPr/>
        </p:nvCxnSpPr>
        <p:spPr>
          <a:xfrm>
            <a:off x="7574366" y="5595230"/>
            <a:ext cx="100014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直線接點 361">
            <a:extLst>
              <a:ext uri="{FF2B5EF4-FFF2-40B4-BE49-F238E27FC236}">
                <a16:creationId xmlns:a16="http://schemas.microsoft.com/office/drawing/2014/main" id="{CF0221CA-4CA6-C9E7-32B8-FFDAE7DD5A9C}"/>
              </a:ext>
            </a:extLst>
          </p:cNvPr>
          <p:cNvCxnSpPr/>
          <p:nvPr/>
        </p:nvCxnSpPr>
        <p:spPr>
          <a:xfrm rot="5400000">
            <a:off x="7635089" y="5555941"/>
            <a:ext cx="66673" cy="238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文字方塊 362">
            <a:extLst>
              <a:ext uri="{FF2B5EF4-FFF2-40B4-BE49-F238E27FC236}">
                <a16:creationId xmlns:a16="http://schemas.microsoft.com/office/drawing/2014/main" id="{1B36456D-03EE-B97B-5E10-402678E7E130}"/>
              </a:ext>
            </a:extLst>
          </p:cNvPr>
          <p:cNvSpPr txBox="1"/>
          <p:nvPr/>
        </p:nvSpPr>
        <p:spPr>
          <a:xfrm>
            <a:off x="7511206" y="5585967"/>
            <a:ext cx="660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High to low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cxnSp>
        <p:nvCxnSpPr>
          <p:cNvPr id="364" name="直線接點 363">
            <a:extLst>
              <a:ext uri="{FF2B5EF4-FFF2-40B4-BE49-F238E27FC236}">
                <a16:creationId xmlns:a16="http://schemas.microsoft.com/office/drawing/2014/main" id="{D9EF68EA-6814-9936-D869-1052786EEA86}"/>
              </a:ext>
            </a:extLst>
          </p:cNvPr>
          <p:cNvCxnSpPr/>
          <p:nvPr/>
        </p:nvCxnSpPr>
        <p:spPr>
          <a:xfrm>
            <a:off x="7664073" y="5530936"/>
            <a:ext cx="100014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9" name="文字方塊 368">
            <a:extLst>
              <a:ext uri="{FF2B5EF4-FFF2-40B4-BE49-F238E27FC236}">
                <a16:creationId xmlns:a16="http://schemas.microsoft.com/office/drawing/2014/main" id="{92FA4003-6555-29F8-9DCE-7A28EF031EE4}"/>
              </a:ext>
            </a:extLst>
          </p:cNvPr>
          <p:cNvSpPr txBox="1"/>
          <p:nvPr/>
        </p:nvSpPr>
        <p:spPr>
          <a:xfrm>
            <a:off x="6539914" y="6642556"/>
            <a:ext cx="3561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Low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373" name="文字方塊 372">
            <a:extLst>
              <a:ext uri="{FF2B5EF4-FFF2-40B4-BE49-F238E27FC236}">
                <a16:creationId xmlns:a16="http://schemas.microsoft.com/office/drawing/2014/main" id="{FEA8C07D-E702-78C4-FB31-B07142AA21DB}"/>
              </a:ext>
            </a:extLst>
          </p:cNvPr>
          <p:cNvSpPr txBox="1"/>
          <p:nvPr/>
        </p:nvSpPr>
        <p:spPr>
          <a:xfrm>
            <a:off x="8943808" y="6031589"/>
            <a:ext cx="18774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900" dirty="0">
                <a:solidFill>
                  <a:srgbClr val="FF0000"/>
                </a:solidFill>
                <a:highlight>
                  <a:srgbClr val="FFFF00"/>
                </a:highlight>
              </a:rPr>
              <a:t>B side achieved logic high, pull up  bypassing de-asserted. Voltage been pulled back to low by BMC</a:t>
            </a:r>
          </a:p>
        </p:txBody>
      </p:sp>
      <p:cxnSp>
        <p:nvCxnSpPr>
          <p:cNvPr id="374" name="直線接點 373">
            <a:extLst>
              <a:ext uri="{FF2B5EF4-FFF2-40B4-BE49-F238E27FC236}">
                <a16:creationId xmlns:a16="http://schemas.microsoft.com/office/drawing/2014/main" id="{E135E37B-CE53-2962-4ED1-3117E6B0B67C}"/>
              </a:ext>
            </a:extLst>
          </p:cNvPr>
          <p:cNvCxnSpPr/>
          <p:nvPr/>
        </p:nvCxnSpPr>
        <p:spPr>
          <a:xfrm flipV="1">
            <a:off x="8081328" y="6691873"/>
            <a:ext cx="142875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直線接點 374">
            <a:extLst>
              <a:ext uri="{FF2B5EF4-FFF2-40B4-BE49-F238E27FC236}">
                <a16:creationId xmlns:a16="http://schemas.microsoft.com/office/drawing/2014/main" id="{3CF95647-1254-BF69-3870-A61FC2A0E31B}"/>
              </a:ext>
            </a:extLst>
          </p:cNvPr>
          <p:cNvCxnSpPr/>
          <p:nvPr/>
        </p:nvCxnSpPr>
        <p:spPr>
          <a:xfrm>
            <a:off x="7993221" y="6620436"/>
            <a:ext cx="100014" cy="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直線接點 375">
            <a:extLst>
              <a:ext uri="{FF2B5EF4-FFF2-40B4-BE49-F238E27FC236}">
                <a16:creationId xmlns:a16="http://schemas.microsoft.com/office/drawing/2014/main" id="{C4416C61-0DB8-850E-99AC-F5C0F8349C1F}"/>
              </a:ext>
            </a:extLst>
          </p:cNvPr>
          <p:cNvCxnSpPr/>
          <p:nvPr/>
        </p:nvCxnSpPr>
        <p:spPr>
          <a:xfrm rot="5400000">
            <a:off x="8053944" y="6650203"/>
            <a:ext cx="66673" cy="238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7" name="文字方塊 376">
            <a:extLst>
              <a:ext uri="{FF2B5EF4-FFF2-40B4-BE49-F238E27FC236}">
                <a16:creationId xmlns:a16="http://schemas.microsoft.com/office/drawing/2014/main" id="{451C0D97-F5BA-10AF-AA4C-BEBBC1518415}"/>
              </a:ext>
            </a:extLst>
          </p:cNvPr>
          <p:cNvSpPr txBox="1"/>
          <p:nvPr/>
        </p:nvSpPr>
        <p:spPr>
          <a:xfrm>
            <a:off x="7930061" y="6680229"/>
            <a:ext cx="6607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800" dirty="0">
                <a:solidFill>
                  <a:srgbClr val="FF0000"/>
                </a:solidFill>
              </a:rPr>
              <a:t>High to low</a:t>
            </a:r>
            <a:endParaRPr lang="zh-TW" altLang="en-US" sz="800" dirty="0">
              <a:solidFill>
                <a:srgbClr val="FF0000"/>
              </a:solidFill>
            </a:endParaRPr>
          </a:p>
        </p:txBody>
      </p:sp>
      <p:sp>
        <p:nvSpPr>
          <p:cNvPr id="379" name="文字方塊 378">
            <a:extLst>
              <a:ext uri="{FF2B5EF4-FFF2-40B4-BE49-F238E27FC236}">
                <a16:creationId xmlns:a16="http://schemas.microsoft.com/office/drawing/2014/main" id="{E3024B6F-1611-C44F-2A73-384C728CF6CD}"/>
              </a:ext>
            </a:extLst>
          </p:cNvPr>
          <p:cNvSpPr txBox="1"/>
          <p:nvPr/>
        </p:nvSpPr>
        <p:spPr>
          <a:xfrm>
            <a:off x="8543292" y="6679173"/>
            <a:ext cx="60625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00" dirty="0"/>
              <a:t>VDS = 1V</a:t>
            </a:r>
            <a:endParaRPr lang="zh-TW" altLang="en-US" sz="900" dirty="0"/>
          </a:p>
        </p:txBody>
      </p:sp>
      <p:cxnSp>
        <p:nvCxnSpPr>
          <p:cNvPr id="380" name="直線接點 379">
            <a:extLst>
              <a:ext uri="{FF2B5EF4-FFF2-40B4-BE49-F238E27FC236}">
                <a16:creationId xmlns:a16="http://schemas.microsoft.com/office/drawing/2014/main" id="{02796417-2203-26CD-83BA-6325C3651964}"/>
              </a:ext>
            </a:extLst>
          </p:cNvPr>
          <p:cNvCxnSpPr>
            <a:cxnSpLocks/>
          </p:cNvCxnSpPr>
          <p:nvPr/>
        </p:nvCxnSpPr>
        <p:spPr>
          <a:xfrm flipV="1">
            <a:off x="2250311" y="3284634"/>
            <a:ext cx="0" cy="300533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直線接點 381">
            <a:extLst>
              <a:ext uri="{FF2B5EF4-FFF2-40B4-BE49-F238E27FC236}">
                <a16:creationId xmlns:a16="http://schemas.microsoft.com/office/drawing/2014/main" id="{73644105-9342-174C-54A6-574B4627EEBD}"/>
              </a:ext>
            </a:extLst>
          </p:cNvPr>
          <p:cNvCxnSpPr>
            <a:cxnSpLocks/>
          </p:cNvCxnSpPr>
          <p:nvPr/>
        </p:nvCxnSpPr>
        <p:spPr>
          <a:xfrm>
            <a:off x="2257425" y="6290315"/>
            <a:ext cx="3524121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直線單箭頭接點 387">
            <a:extLst>
              <a:ext uri="{FF2B5EF4-FFF2-40B4-BE49-F238E27FC236}">
                <a16:creationId xmlns:a16="http://schemas.microsoft.com/office/drawing/2014/main" id="{3A081881-D48B-604A-283D-8F226EEDE59F}"/>
              </a:ext>
            </a:extLst>
          </p:cNvPr>
          <p:cNvCxnSpPr>
            <a:cxnSpLocks/>
            <a:stCxn id="38" idx="1"/>
          </p:cNvCxnSpPr>
          <p:nvPr/>
        </p:nvCxnSpPr>
        <p:spPr>
          <a:xfrm flipH="1" flipV="1">
            <a:off x="8704268" y="4350535"/>
            <a:ext cx="384587" cy="421767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0" name="文字方塊 389">
            <a:extLst>
              <a:ext uri="{FF2B5EF4-FFF2-40B4-BE49-F238E27FC236}">
                <a16:creationId xmlns:a16="http://schemas.microsoft.com/office/drawing/2014/main" id="{A95AEDD6-9671-2226-E583-416ABDEE62A4}"/>
              </a:ext>
            </a:extLst>
          </p:cNvPr>
          <p:cNvSpPr txBox="1"/>
          <p:nvPr/>
        </p:nvSpPr>
        <p:spPr>
          <a:xfrm>
            <a:off x="2720464" y="1431341"/>
            <a:ext cx="27655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00" dirty="0"/>
              <a:t>1. XCC logic high, keep high by pulled resistor</a:t>
            </a:r>
            <a:endParaRPr lang="zh-TW" altLang="en-US" sz="1100" dirty="0"/>
          </a:p>
        </p:txBody>
      </p:sp>
      <p:sp>
        <p:nvSpPr>
          <p:cNvPr id="392" name="文字方塊 391">
            <a:extLst>
              <a:ext uri="{FF2B5EF4-FFF2-40B4-BE49-F238E27FC236}">
                <a16:creationId xmlns:a16="http://schemas.microsoft.com/office/drawing/2014/main" id="{C4A4E164-F2B1-160F-18BE-8669C62863E8}"/>
              </a:ext>
            </a:extLst>
          </p:cNvPr>
          <p:cNvSpPr txBox="1"/>
          <p:nvPr/>
        </p:nvSpPr>
        <p:spPr>
          <a:xfrm>
            <a:off x="3919134" y="2670422"/>
            <a:ext cx="18927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2. XCC start pull signal to low</a:t>
            </a:r>
            <a:endParaRPr lang="zh-TW" altLang="en-US" sz="1100" dirty="0"/>
          </a:p>
        </p:txBody>
      </p:sp>
      <p:sp>
        <p:nvSpPr>
          <p:cNvPr id="394" name="文字方塊 393">
            <a:extLst>
              <a:ext uri="{FF2B5EF4-FFF2-40B4-BE49-F238E27FC236}">
                <a16:creationId xmlns:a16="http://schemas.microsoft.com/office/drawing/2014/main" id="{52FC32BD-934A-B57F-85BD-A5AB964D0889}"/>
              </a:ext>
            </a:extLst>
          </p:cNvPr>
          <p:cNvSpPr txBox="1"/>
          <p:nvPr/>
        </p:nvSpPr>
        <p:spPr>
          <a:xfrm>
            <a:off x="3837183" y="4219730"/>
            <a:ext cx="18927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3. XCC pull low to low, FET enter triode mode act like damping in middle of signal path. Reflection might happen</a:t>
            </a:r>
            <a:endParaRPr lang="zh-TW" altLang="en-US" sz="1100" dirty="0"/>
          </a:p>
        </p:txBody>
      </p:sp>
      <p:sp>
        <p:nvSpPr>
          <p:cNvPr id="396" name="文字方塊 395">
            <a:extLst>
              <a:ext uri="{FF2B5EF4-FFF2-40B4-BE49-F238E27FC236}">
                <a16:creationId xmlns:a16="http://schemas.microsoft.com/office/drawing/2014/main" id="{E6A5BA39-9567-6EF3-20EF-C55148572410}"/>
              </a:ext>
            </a:extLst>
          </p:cNvPr>
          <p:cNvSpPr txBox="1"/>
          <p:nvPr/>
        </p:nvSpPr>
        <p:spPr>
          <a:xfrm>
            <a:off x="3832564" y="5157721"/>
            <a:ext cx="18927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4. TCA39416 sensed reflection and treat it as low to high edge transition. Pull up resistor bypassing asserted. Pull voltage to high</a:t>
            </a:r>
            <a:endParaRPr lang="zh-TW" altLang="en-US" sz="1100" dirty="0"/>
          </a:p>
        </p:txBody>
      </p:sp>
      <p:sp>
        <p:nvSpPr>
          <p:cNvPr id="399" name="文字方塊 398">
            <a:extLst>
              <a:ext uri="{FF2B5EF4-FFF2-40B4-BE49-F238E27FC236}">
                <a16:creationId xmlns:a16="http://schemas.microsoft.com/office/drawing/2014/main" id="{11257AF5-79A7-ED98-05EE-66C69B9ADE1A}"/>
              </a:ext>
            </a:extLst>
          </p:cNvPr>
          <p:cNvSpPr txBox="1"/>
          <p:nvPr/>
        </p:nvSpPr>
        <p:spPr>
          <a:xfrm>
            <a:off x="3873496" y="6261467"/>
            <a:ext cx="1892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/>
              <a:t>5. TCA39416 de-assert pull up bypassing after voltage reach to high. Voltage been pulled to low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418399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標題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Cannot completely eliminate glitch with only tuning BOM items</a:t>
            </a:r>
            <a:endParaRPr lang="zh-TW" altLang="en-US"/>
          </a:p>
        </p:txBody>
      </p:sp>
      <p:sp>
        <p:nvSpPr>
          <p:cNvPr id="26" name="內容版面配置區 2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/>
              <a:t>Adjust damping resistors nearby DIMM</a:t>
            </a:r>
          </a:p>
          <a:p>
            <a:r>
              <a:rPr lang="en-US" altLang="zh-TW" sz="2000"/>
              <a:t>Remove extra pull up resistor</a:t>
            </a:r>
          </a:p>
          <a:p>
            <a:r>
              <a:rPr lang="en-US" altLang="zh-TW" sz="2000"/>
              <a:t>Adjust damping resistors on SCM</a:t>
            </a:r>
          </a:p>
          <a:p>
            <a:r>
              <a:rPr lang="en-US" altLang="zh-TW" sz="2000"/>
              <a:t>Adjust damping resistors nearby mux (branch of DIMM 1-8)</a:t>
            </a:r>
          </a:p>
          <a:p>
            <a:r>
              <a:rPr lang="en-US" altLang="zh-TW" sz="2000"/>
              <a:t>Bypass mux by jump wire</a:t>
            </a:r>
          </a:p>
          <a:p>
            <a:r>
              <a:rPr lang="en-US" altLang="zh-TW" sz="2000"/>
              <a:t>Adjust DIMM population condition (0 DIMM, 1 DIMM, full DIMM…)</a:t>
            </a:r>
            <a:endParaRPr lang="zh-TW" altLang="en-US" sz="2000"/>
          </a:p>
        </p:txBody>
      </p:sp>
      <p:sp>
        <p:nvSpPr>
          <p:cNvPr id="28" name="文字方塊 27"/>
          <p:cNvSpPr txBox="1"/>
          <p:nvPr/>
        </p:nvSpPr>
        <p:spPr>
          <a:xfrm>
            <a:off x="4886021" y="6191250"/>
            <a:ext cx="24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Best improve (still glitch)</a:t>
            </a:r>
            <a:endParaRPr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1276350" y="6210300"/>
            <a:ext cx="1922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Default (full glitch)</a:t>
            </a:r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9396647-4CDF-E4C9-50CA-88B383544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67" y="4330268"/>
            <a:ext cx="3180001" cy="1908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54DFC994-4F0A-D768-F8A4-A5D52659E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140" y="4330268"/>
            <a:ext cx="3180000" cy="1908000"/>
          </a:xfrm>
          <a:prstGeom prst="rect">
            <a:avLst/>
          </a:prstGeom>
        </p:spPr>
      </p:pic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14B16A4C-750C-FF4B-5C20-14F2833588F9}"/>
              </a:ext>
            </a:extLst>
          </p:cNvPr>
          <p:cNvCxnSpPr>
            <a:cxnSpLocks/>
          </p:cNvCxnSpPr>
          <p:nvPr/>
        </p:nvCxnSpPr>
        <p:spPr>
          <a:xfrm flipH="1">
            <a:off x="5680710" y="5346700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id="{F6997FEF-59B1-EB4A-8644-D0BC4E65BC0A}"/>
              </a:ext>
            </a:extLst>
          </p:cNvPr>
          <p:cNvCxnSpPr>
            <a:cxnSpLocks/>
          </p:cNvCxnSpPr>
          <p:nvPr/>
        </p:nvCxnSpPr>
        <p:spPr>
          <a:xfrm flipH="1">
            <a:off x="5058030" y="5346700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4715DD95-9A0D-0AD8-D29D-8DBF4BEA21E3}"/>
              </a:ext>
            </a:extLst>
          </p:cNvPr>
          <p:cNvCxnSpPr>
            <a:cxnSpLocks/>
          </p:cNvCxnSpPr>
          <p:nvPr/>
        </p:nvCxnSpPr>
        <p:spPr>
          <a:xfrm flipH="1">
            <a:off x="6921755" y="5375275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A2322151-F9D7-2209-5919-9C04A4EE7446}"/>
              </a:ext>
            </a:extLst>
          </p:cNvPr>
          <p:cNvCxnSpPr>
            <a:cxnSpLocks/>
          </p:cNvCxnSpPr>
          <p:nvPr/>
        </p:nvCxnSpPr>
        <p:spPr>
          <a:xfrm flipH="1">
            <a:off x="1956055" y="5341937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155EBC20-0DF7-16AE-0001-195B1D393E9C}"/>
              </a:ext>
            </a:extLst>
          </p:cNvPr>
          <p:cNvCxnSpPr>
            <a:cxnSpLocks/>
          </p:cNvCxnSpPr>
          <p:nvPr/>
        </p:nvCxnSpPr>
        <p:spPr>
          <a:xfrm flipH="1">
            <a:off x="2009490" y="5334793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>
            <a:extLst>
              <a:ext uri="{FF2B5EF4-FFF2-40B4-BE49-F238E27FC236}">
                <a16:creationId xmlns:a16="http://schemas.microsoft.com/office/drawing/2014/main" id="{69A5D2F3-0B3A-C663-ECE1-6B244C6A41BA}"/>
              </a:ext>
            </a:extLst>
          </p:cNvPr>
          <p:cNvCxnSpPr>
            <a:cxnSpLocks/>
          </p:cNvCxnSpPr>
          <p:nvPr/>
        </p:nvCxnSpPr>
        <p:spPr>
          <a:xfrm flipH="1">
            <a:off x="2077499" y="5327650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>
            <a:extLst>
              <a:ext uri="{FF2B5EF4-FFF2-40B4-BE49-F238E27FC236}">
                <a16:creationId xmlns:a16="http://schemas.microsoft.com/office/drawing/2014/main" id="{F8026271-F5E1-8827-8390-B4B36A9DF9BB}"/>
              </a:ext>
            </a:extLst>
          </p:cNvPr>
          <p:cNvCxnSpPr>
            <a:cxnSpLocks/>
          </p:cNvCxnSpPr>
          <p:nvPr/>
        </p:nvCxnSpPr>
        <p:spPr>
          <a:xfrm flipH="1">
            <a:off x="2130934" y="5341937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id="{5BD66A86-81B2-0494-BA93-B1A4B06C2772}"/>
              </a:ext>
            </a:extLst>
          </p:cNvPr>
          <p:cNvCxnSpPr>
            <a:cxnSpLocks/>
          </p:cNvCxnSpPr>
          <p:nvPr/>
        </p:nvCxnSpPr>
        <p:spPr>
          <a:xfrm flipH="1">
            <a:off x="2184369" y="5334793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E4E43507-72EC-ECA5-7279-181106379BFB}"/>
              </a:ext>
            </a:extLst>
          </p:cNvPr>
          <p:cNvCxnSpPr>
            <a:cxnSpLocks/>
          </p:cNvCxnSpPr>
          <p:nvPr/>
        </p:nvCxnSpPr>
        <p:spPr>
          <a:xfrm flipH="1">
            <a:off x="2252378" y="5327650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41995499-E797-9190-9DF5-C8B61B154ADD}"/>
              </a:ext>
            </a:extLst>
          </p:cNvPr>
          <p:cNvCxnSpPr>
            <a:cxnSpLocks/>
          </p:cNvCxnSpPr>
          <p:nvPr/>
        </p:nvCxnSpPr>
        <p:spPr>
          <a:xfrm flipH="1">
            <a:off x="2305813" y="5334793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FB04499D-DF53-E4C5-B71F-7F49DADD0479}"/>
              </a:ext>
            </a:extLst>
          </p:cNvPr>
          <p:cNvCxnSpPr>
            <a:cxnSpLocks/>
          </p:cNvCxnSpPr>
          <p:nvPr/>
        </p:nvCxnSpPr>
        <p:spPr>
          <a:xfrm flipH="1">
            <a:off x="2359248" y="5327649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A938DA29-60A9-7CF5-3FEA-9E67EB04DD7C}"/>
              </a:ext>
            </a:extLst>
          </p:cNvPr>
          <p:cNvCxnSpPr>
            <a:cxnSpLocks/>
          </p:cNvCxnSpPr>
          <p:nvPr/>
        </p:nvCxnSpPr>
        <p:spPr>
          <a:xfrm flipH="1">
            <a:off x="2427257" y="5320506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線單箭頭接點 1">
            <a:extLst>
              <a:ext uri="{FF2B5EF4-FFF2-40B4-BE49-F238E27FC236}">
                <a16:creationId xmlns:a16="http://schemas.microsoft.com/office/drawing/2014/main" id="{596BD954-3D49-95CA-5CB8-67488EA8139F}"/>
              </a:ext>
            </a:extLst>
          </p:cNvPr>
          <p:cNvCxnSpPr>
            <a:cxnSpLocks/>
          </p:cNvCxnSpPr>
          <p:nvPr/>
        </p:nvCxnSpPr>
        <p:spPr>
          <a:xfrm flipH="1">
            <a:off x="2495709" y="5334792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單箭頭接點 3">
            <a:extLst>
              <a:ext uri="{FF2B5EF4-FFF2-40B4-BE49-F238E27FC236}">
                <a16:creationId xmlns:a16="http://schemas.microsoft.com/office/drawing/2014/main" id="{A4FEF0DD-27DC-328A-86FA-0130B51CAE14}"/>
              </a:ext>
            </a:extLst>
          </p:cNvPr>
          <p:cNvCxnSpPr>
            <a:cxnSpLocks/>
          </p:cNvCxnSpPr>
          <p:nvPr/>
        </p:nvCxnSpPr>
        <p:spPr>
          <a:xfrm flipH="1">
            <a:off x="2559474" y="5320505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單箭頭接點 4">
            <a:extLst>
              <a:ext uri="{FF2B5EF4-FFF2-40B4-BE49-F238E27FC236}">
                <a16:creationId xmlns:a16="http://schemas.microsoft.com/office/drawing/2014/main" id="{28386D27-38F2-D2FA-7B53-AE56AD3D3DFC}"/>
              </a:ext>
            </a:extLst>
          </p:cNvPr>
          <p:cNvCxnSpPr>
            <a:cxnSpLocks/>
          </p:cNvCxnSpPr>
          <p:nvPr/>
        </p:nvCxnSpPr>
        <p:spPr>
          <a:xfrm flipH="1">
            <a:off x="1130638" y="5349079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E6FFD1C6-97FD-82F9-DBE2-AC558A338042}"/>
              </a:ext>
            </a:extLst>
          </p:cNvPr>
          <p:cNvCxnSpPr>
            <a:cxnSpLocks/>
          </p:cNvCxnSpPr>
          <p:nvPr/>
        </p:nvCxnSpPr>
        <p:spPr>
          <a:xfrm flipH="1">
            <a:off x="1184073" y="5341935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>
            <a:extLst>
              <a:ext uri="{FF2B5EF4-FFF2-40B4-BE49-F238E27FC236}">
                <a16:creationId xmlns:a16="http://schemas.microsoft.com/office/drawing/2014/main" id="{FFED9083-5D4A-91C5-07E7-613729AD5516}"/>
              </a:ext>
            </a:extLst>
          </p:cNvPr>
          <p:cNvCxnSpPr>
            <a:cxnSpLocks/>
          </p:cNvCxnSpPr>
          <p:nvPr/>
        </p:nvCxnSpPr>
        <p:spPr>
          <a:xfrm flipH="1">
            <a:off x="1252082" y="5334792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E9F60744-1A5A-8F6E-4688-494491E909F3}"/>
              </a:ext>
            </a:extLst>
          </p:cNvPr>
          <p:cNvCxnSpPr>
            <a:cxnSpLocks/>
          </p:cNvCxnSpPr>
          <p:nvPr/>
        </p:nvCxnSpPr>
        <p:spPr>
          <a:xfrm flipH="1">
            <a:off x="1305517" y="5349079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213BDE0C-5806-AEBC-01AF-7B99C4AF585A}"/>
              </a:ext>
            </a:extLst>
          </p:cNvPr>
          <p:cNvCxnSpPr>
            <a:cxnSpLocks/>
          </p:cNvCxnSpPr>
          <p:nvPr/>
        </p:nvCxnSpPr>
        <p:spPr>
          <a:xfrm flipH="1">
            <a:off x="1079947" y="5349079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E1625C40-7952-31E6-7DFC-05049DD2079C}"/>
              </a:ext>
            </a:extLst>
          </p:cNvPr>
          <p:cNvCxnSpPr>
            <a:cxnSpLocks/>
          </p:cNvCxnSpPr>
          <p:nvPr/>
        </p:nvCxnSpPr>
        <p:spPr>
          <a:xfrm flipH="1">
            <a:off x="3190964" y="5349079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>
            <a:extLst>
              <a:ext uri="{FF2B5EF4-FFF2-40B4-BE49-F238E27FC236}">
                <a16:creationId xmlns:a16="http://schemas.microsoft.com/office/drawing/2014/main" id="{4A970214-E9FE-4F2F-0423-D30FD0E99FC0}"/>
              </a:ext>
            </a:extLst>
          </p:cNvPr>
          <p:cNvCxnSpPr>
            <a:cxnSpLocks/>
          </p:cNvCxnSpPr>
          <p:nvPr/>
        </p:nvCxnSpPr>
        <p:spPr>
          <a:xfrm flipH="1">
            <a:off x="3244399" y="5363366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9E878FA9-AF37-0D37-A3C0-BE0ABA46B41B}"/>
              </a:ext>
            </a:extLst>
          </p:cNvPr>
          <p:cNvCxnSpPr>
            <a:cxnSpLocks/>
          </p:cNvCxnSpPr>
          <p:nvPr/>
        </p:nvCxnSpPr>
        <p:spPr>
          <a:xfrm flipH="1">
            <a:off x="3297834" y="5356222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>
            <a:extLst>
              <a:ext uri="{FF2B5EF4-FFF2-40B4-BE49-F238E27FC236}">
                <a16:creationId xmlns:a16="http://schemas.microsoft.com/office/drawing/2014/main" id="{9C56A5A5-B15A-4F3E-0232-31188F3BED87}"/>
              </a:ext>
            </a:extLst>
          </p:cNvPr>
          <p:cNvCxnSpPr>
            <a:cxnSpLocks/>
          </p:cNvCxnSpPr>
          <p:nvPr/>
        </p:nvCxnSpPr>
        <p:spPr>
          <a:xfrm flipH="1">
            <a:off x="3365843" y="5349079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>
            <a:extLst>
              <a:ext uri="{FF2B5EF4-FFF2-40B4-BE49-F238E27FC236}">
                <a16:creationId xmlns:a16="http://schemas.microsoft.com/office/drawing/2014/main" id="{9B07E5EB-3E70-096D-0862-C32F2055D4D4}"/>
              </a:ext>
            </a:extLst>
          </p:cNvPr>
          <p:cNvCxnSpPr>
            <a:cxnSpLocks/>
          </p:cNvCxnSpPr>
          <p:nvPr/>
        </p:nvCxnSpPr>
        <p:spPr>
          <a:xfrm flipH="1">
            <a:off x="3419278" y="5356222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8785B587-72B8-64F3-9A0D-8422D8137421}"/>
              </a:ext>
            </a:extLst>
          </p:cNvPr>
          <p:cNvCxnSpPr>
            <a:cxnSpLocks/>
          </p:cNvCxnSpPr>
          <p:nvPr/>
        </p:nvCxnSpPr>
        <p:spPr>
          <a:xfrm flipH="1">
            <a:off x="3472713" y="5349078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>
            <a:extLst>
              <a:ext uri="{FF2B5EF4-FFF2-40B4-BE49-F238E27FC236}">
                <a16:creationId xmlns:a16="http://schemas.microsoft.com/office/drawing/2014/main" id="{F6C83D33-29EA-4C9C-6397-702FFB2D3A68}"/>
              </a:ext>
            </a:extLst>
          </p:cNvPr>
          <p:cNvCxnSpPr>
            <a:cxnSpLocks/>
          </p:cNvCxnSpPr>
          <p:nvPr/>
        </p:nvCxnSpPr>
        <p:spPr>
          <a:xfrm flipH="1">
            <a:off x="3540722" y="5341935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>
            <a:extLst>
              <a:ext uri="{FF2B5EF4-FFF2-40B4-BE49-F238E27FC236}">
                <a16:creationId xmlns:a16="http://schemas.microsoft.com/office/drawing/2014/main" id="{13A57683-1080-C680-32A2-E8C68E7E3CB4}"/>
              </a:ext>
            </a:extLst>
          </p:cNvPr>
          <p:cNvCxnSpPr>
            <a:cxnSpLocks/>
          </p:cNvCxnSpPr>
          <p:nvPr/>
        </p:nvCxnSpPr>
        <p:spPr>
          <a:xfrm flipH="1">
            <a:off x="3609174" y="5356221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D1057C74-48A5-D59B-3EF2-8EAEC55E0541}"/>
              </a:ext>
            </a:extLst>
          </p:cNvPr>
          <p:cNvCxnSpPr>
            <a:cxnSpLocks/>
          </p:cNvCxnSpPr>
          <p:nvPr/>
        </p:nvCxnSpPr>
        <p:spPr>
          <a:xfrm flipH="1">
            <a:off x="3672939" y="5341934"/>
            <a:ext cx="69215" cy="1111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952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Bypass TCA39416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Both function-wise and signal-wise got fixed.</a:t>
            </a:r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3DFC6CD-F857-7EBC-8516-3BAE1F7D4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555526"/>
            <a:ext cx="5167944" cy="284194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2641FBDF-EA08-ADF2-3B46-413E63F8AE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638" b="19432"/>
          <a:stretch>
            <a:fillRect/>
          </a:stretch>
        </p:blipFill>
        <p:spPr>
          <a:xfrm>
            <a:off x="8294366" y="1690688"/>
            <a:ext cx="2537703" cy="1689403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9B7951C4-C60C-6338-A309-59051C78F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168" y="3524109"/>
            <a:ext cx="4391891" cy="281081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57F23B27-21B3-F9BA-3C1F-346F5FBFDBE1}"/>
              </a:ext>
            </a:extLst>
          </p:cNvPr>
          <p:cNvSpPr txBox="1"/>
          <p:nvPr/>
        </p:nvSpPr>
        <p:spPr>
          <a:xfrm>
            <a:off x="1839768" y="6397468"/>
            <a:ext cx="335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All DIMM display in XCC inventory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EA855A2-33EC-CC0C-B042-2619F91CE815}"/>
              </a:ext>
            </a:extLst>
          </p:cNvPr>
          <p:cNvSpPr txBox="1"/>
          <p:nvPr/>
        </p:nvSpPr>
        <p:spPr>
          <a:xfrm>
            <a:off x="7233192" y="6397468"/>
            <a:ext cx="1926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Signal is glitch-free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2952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ca078df-d9fe-4622-a393-002ffb2b404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6BE1BE3231D44D949AEC3A44988D44" ma:contentTypeVersion="17" ma:contentTypeDescription="Create a new document." ma:contentTypeScope="" ma:versionID="cef2502b37621eb60969fce11d7db802">
  <xsd:schema xmlns:xsd="http://www.w3.org/2001/XMLSchema" xmlns:xs="http://www.w3.org/2001/XMLSchema" xmlns:p="http://schemas.microsoft.com/office/2006/metadata/properties" xmlns:ns3="1ca078df-d9fe-4622-a393-002ffb2b404d" xmlns:ns4="ef85f881-a5d1-472a-b67c-7d2a17447dbb" targetNamespace="http://schemas.microsoft.com/office/2006/metadata/properties" ma:root="true" ma:fieldsID="69e0a6523aa28a9eb36c7da255176abc" ns3:_="" ns4:_="">
    <xsd:import namespace="1ca078df-d9fe-4622-a393-002ffb2b404d"/>
    <xsd:import namespace="ef85f881-a5d1-472a-b67c-7d2a17447db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a078df-d9fe-4622-a393-002ffb2b40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5f881-a5d1-472a-b67c-7d2a17447db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08B9D7-D736-45F4-8BF7-DBD90C0189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BFDDF9-2B97-4705-BD20-30B8CE9560E3}">
  <ds:schemaRefs>
    <ds:schemaRef ds:uri="1ca078df-d9fe-4622-a393-002ffb2b404d"/>
    <ds:schemaRef ds:uri="ef85f881-a5d1-472a-b67c-7d2a17447db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1FE7B47-BA48-4C4C-AFFB-8571D159628D}">
  <ds:schemaRefs>
    <ds:schemaRef ds:uri="1ca078df-d9fe-4622-a393-002ffb2b404d"/>
    <ds:schemaRef ds:uri="ef85f881-a5d1-472a-b67c-7d2a17447d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627</Words>
  <Application>Microsoft Office PowerPoint</Application>
  <PresentationFormat>Widescreen</PresentationFormat>
  <Paragraphs>181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佈景主題</vt:lpstr>
      <vt:lpstr>Background</vt:lpstr>
      <vt:lpstr>Topology is different between MB pass2 &amp; pass3</vt:lpstr>
      <vt:lpstr>Accelerating circuit inside TCA39416 causes glitch</vt:lpstr>
      <vt:lpstr>Electrical Perspective</vt:lpstr>
      <vt:lpstr>Cannot completely eliminate glitch with only tuning BOM items</vt:lpstr>
      <vt:lpstr>Bypass TCA39416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Lenovo lite presentation template </dc:title>
  <dc:creator>Steven Ro1</dc:creator>
  <cp:lastModifiedBy>William Hu</cp:lastModifiedBy>
  <cp:revision>2</cp:revision>
  <dcterms:created xsi:type="dcterms:W3CDTF">2024-01-10T07:44:08Z</dcterms:created>
  <dcterms:modified xsi:type="dcterms:W3CDTF">2026-10-01T03:13:39Z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0x010100B66BE1BE3231D44D949AEC3A44988D44</vt:lpwstr>
  </property>
</Properties>
</file>