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71" r:id="rId5"/>
    <p:sldId id="272" r:id="rId6"/>
    <p:sldId id="274" r:id="rId7"/>
    <p:sldId id="275" r:id="rId8"/>
  </p:sldIdLst>
  <p:sldSz cx="9144000" cy="5143500" type="screen16x9"/>
  <p:notesSz cx="9296400" cy="14770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285362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666253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047146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52">
          <p15:clr>
            <a:srgbClr val="A4A3A4"/>
          </p15:clr>
        </p15:guide>
        <p15:guide id="2" pos="29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AAAAA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65" autoAdjust="0"/>
    <p:restoredTop sz="94598" autoAdjust="0"/>
  </p:normalViewPr>
  <p:slideViewPr>
    <p:cSldViewPr snapToGrid="0">
      <p:cViewPr varScale="1">
        <p:scale>
          <a:sx n="168" d="100"/>
          <a:sy n="168" d="100"/>
        </p:scale>
        <p:origin x="252" y="126"/>
      </p:cViewPr>
      <p:guideLst>
        <p:guide orient="horz" pos="1620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850" y="-96"/>
      </p:cViewPr>
      <p:guideLst>
        <p:guide orient="horz" pos="4652"/>
        <p:guide pos="29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8D56EAE8-38CB-4EE5-8A34-F5F49B68F2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007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274638" y="1108075"/>
            <a:ext cx="9845676" cy="5538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9854" y="7016308"/>
            <a:ext cx="7436693" cy="664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BED2394B-E06C-4DC9-BCC2-551C3DED9A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03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362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253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146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</p:spPr>
        <p:txBody>
          <a:bodyPr anchor="t"/>
          <a:lstStyle>
            <a:lvl1pPr algn="l">
              <a:defRPr sz="33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700"/>
            </a:lvl1pPr>
            <a:lvl2pPr marL="380895" indent="0">
              <a:buNone/>
              <a:defRPr sz="1500"/>
            </a:lvl2pPr>
            <a:lvl3pPr marL="761790" indent="0">
              <a:buNone/>
              <a:defRPr sz="1300"/>
            </a:lvl3pPr>
            <a:lvl4pPr marL="1142683" indent="0">
              <a:buNone/>
              <a:defRPr sz="1200"/>
            </a:lvl4pPr>
            <a:lvl5pPr marL="1523573" indent="0">
              <a:buNone/>
              <a:defRPr sz="1200"/>
            </a:lvl5pPr>
            <a:lvl6pPr marL="1904467" indent="0">
              <a:buNone/>
              <a:defRPr sz="1200"/>
            </a:lvl6pPr>
            <a:lvl7pPr marL="2285362" indent="0">
              <a:buNone/>
              <a:defRPr sz="1200"/>
            </a:lvl7pPr>
            <a:lvl8pPr marL="2666253" indent="0">
              <a:buNone/>
              <a:defRPr sz="1200"/>
            </a:lvl8pPr>
            <a:lvl9pPr marL="3047146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38925" y="4537472"/>
            <a:ext cx="2133600" cy="154782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118DC-F0C3-4C61-9EEA-2C495CD045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5" y="889398"/>
            <a:ext cx="4157663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889398"/>
            <a:ext cx="4157662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548F6-AAA9-4A8D-A869-511B3DFE32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C35C9-3222-4444-B33E-8AB075BE83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30B41-3034-4777-B6DE-71856D9856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27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8"/>
          </a:xfrm>
        </p:spPr>
        <p:txBody>
          <a:bodyPr/>
          <a:lstStyle>
            <a:lvl1pPr marL="0" indent="0">
              <a:buNone/>
              <a:defRPr sz="1700"/>
            </a:lvl1pPr>
            <a:lvl2pPr marL="380895" indent="0">
              <a:buNone/>
              <a:defRPr sz="1000"/>
            </a:lvl2pPr>
            <a:lvl3pPr marL="761790" indent="0">
              <a:buNone/>
              <a:defRPr sz="800"/>
            </a:lvl3pPr>
            <a:lvl4pPr marL="1142683" indent="0">
              <a:buNone/>
              <a:defRPr sz="700"/>
            </a:lvl4pPr>
            <a:lvl5pPr marL="1523573" indent="0">
              <a:buNone/>
              <a:defRPr sz="700"/>
            </a:lvl5pPr>
            <a:lvl6pPr marL="1904467" indent="0">
              <a:buNone/>
              <a:defRPr sz="700"/>
            </a:lvl6pPr>
            <a:lvl7pPr marL="2285362" indent="0">
              <a:buNone/>
              <a:defRPr sz="700"/>
            </a:lvl7pPr>
            <a:lvl8pPr marL="2666253" indent="0">
              <a:buNone/>
              <a:defRPr sz="700"/>
            </a:lvl8pPr>
            <a:lvl9pPr marL="3047146" indent="0">
              <a:buNone/>
              <a:defRPr sz="7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97EEC-B5BC-42C5-B73F-31CC660D4D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3"/>
          </a:xfrm>
        </p:spPr>
        <p:txBody>
          <a:bodyPr anchor="b"/>
          <a:lstStyle>
            <a:lvl1pPr algn="l">
              <a:defRPr sz="23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0895" indent="0">
              <a:buNone/>
              <a:defRPr sz="2300"/>
            </a:lvl2pPr>
            <a:lvl3pPr marL="761790" indent="0">
              <a:buNone/>
              <a:defRPr sz="2000"/>
            </a:lvl3pPr>
            <a:lvl4pPr marL="1142683" indent="0">
              <a:buNone/>
              <a:defRPr sz="1700"/>
            </a:lvl4pPr>
            <a:lvl5pPr marL="1523573" indent="0">
              <a:buNone/>
              <a:defRPr sz="1700"/>
            </a:lvl5pPr>
            <a:lvl6pPr marL="1904467" indent="0">
              <a:buNone/>
              <a:defRPr sz="1700"/>
            </a:lvl6pPr>
            <a:lvl7pPr marL="2285362" indent="0">
              <a:buNone/>
              <a:defRPr sz="1700"/>
            </a:lvl7pPr>
            <a:lvl8pPr marL="2666253" indent="0">
              <a:buNone/>
              <a:defRPr sz="1700"/>
            </a:lvl8pPr>
            <a:lvl9pPr marL="3047146" indent="0">
              <a:buNone/>
              <a:defRPr sz="17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Aft>
                <a:spcPct val="0"/>
              </a:spcAft>
              <a:buNone/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895" indent="0">
              <a:buNone/>
              <a:defRPr sz="1000"/>
            </a:lvl2pPr>
            <a:lvl3pPr marL="761790" indent="0">
              <a:buNone/>
              <a:defRPr sz="800"/>
            </a:lvl3pPr>
            <a:lvl4pPr marL="1142683" indent="0">
              <a:buNone/>
              <a:defRPr sz="700"/>
            </a:lvl4pPr>
            <a:lvl5pPr marL="1523573" indent="0">
              <a:buNone/>
              <a:defRPr sz="700"/>
            </a:lvl5pPr>
            <a:lvl6pPr marL="1904467" indent="0">
              <a:buNone/>
              <a:defRPr sz="700"/>
            </a:lvl6pPr>
            <a:lvl7pPr marL="2285362" indent="0">
              <a:buNone/>
              <a:defRPr sz="700"/>
            </a:lvl7pPr>
            <a:lvl8pPr marL="2666253" indent="0">
              <a:buNone/>
              <a:defRPr sz="700"/>
            </a:lvl8pPr>
            <a:lvl9pPr marL="3047146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5F34B-1C25-4090-A4A7-9CEE84F430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E2BCE-81FD-49AD-8F3F-8C803C0A89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3" y="107157"/>
            <a:ext cx="2141537" cy="430172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775" y="107157"/>
            <a:ext cx="6275388" cy="43017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3E699-3BC5-4E82-A48B-54CC42B0E6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AC919B-4D01-4240-BDFD-860B66B017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E7816-A48B-4805-9A47-CE865F4F10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-6263" y="4706938"/>
            <a:ext cx="8826500" cy="38862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34013" y="4511183"/>
            <a:ext cx="2111375" cy="1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marL="0" marR="0" indent="0" algn="l" defTabSz="76179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TI Information – Selective Disclosure</a:t>
            </a:r>
          </a:p>
        </p:txBody>
      </p:sp>
    </p:spTree>
    <p:extLst>
      <p:ext uri="{BB962C8B-B14F-4D97-AF65-F5344CB8AC3E}">
        <p14:creationId xmlns:p14="http://schemas.microsoft.com/office/powerpoint/2010/main" val="154480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F557F9C-1201-3A47-8D2D-7E98BF45F0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E7816-A48B-4805-9A47-CE865F4F10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-6263" y="4706938"/>
            <a:ext cx="8826500" cy="38862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34013" y="4511183"/>
            <a:ext cx="2111375" cy="1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marL="0" marR="0" indent="0" algn="l" defTabSz="76179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TI Information – Selective Disclosure</a:t>
            </a:r>
          </a:p>
        </p:txBody>
      </p:sp>
    </p:spTree>
    <p:extLst>
      <p:ext uri="{BB962C8B-B14F-4D97-AF65-F5344CB8AC3E}">
        <p14:creationId xmlns:p14="http://schemas.microsoft.com/office/powerpoint/2010/main" val="3977060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D158AE-82CC-924D-B2D9-111EE21E38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E7816-A48B-4805-9A47-CE865F4F10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-6263" y="4706938"/>
            <a:ext cx="8826500" cy="38862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34013" y="4511183"/>
            <a:ext cx="2111375" cy="1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marL="0" marR="0" indent="0" algn="l" defTabSz="76179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TI Information – Selective Disclosure</a:t>
            </a:r>
          </a:p>
        </p:txBody>
      </p:sp>
    </p:spTree>
    <p:extLst>
      <p:ext uri="{BB962C8B-B14F-4D97-AF65-F5344CB8AC3E}">
        <p14:creationId xmlns:p14="http://schemas.microsoft.com/office/powerpoint/2010/main" val="43298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35851-DCE0-F247-A73D-CE5DAF7E1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E7816-A48B-4805-9A47-CE865F4F10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-6263" y="4706938"/>
            <a:ext cx="8826500" cy="38862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34013" y="4511183"/>
            <a:ext cx="2111375" cy="1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marL="0" marR="0" indent="0" algn="l" defTabSz="76179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TI Information – Selective Disclosure</a:t>
            </a:r>
          </a:p>
        </p:txBody>
      </p:sp>
    </p:spTree>
    <p:extLst>
      <p:ext uri="{BB962C8B-B14F-4D97-AF65-F5344CB8AC3E}">
        <p14:creationId xmlns:p14="http://schemas.microsoft.com/office/powerpoint/2010/main" val="3087872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6DE67D-74D6-E24F-A53E-44A9C5B752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E7816-A48B-4805-9A47-CE865F4F10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-6263" y="4706938"/>
            <a:ext cx="8826500" cy="38862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34013" y="4511183"/>
            <a:ext cx="2111375" cy="1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marL="0" marR="0" indent="0" algn="l" defTabSz="76179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TI Information – Selective Disclosure</a:t>
            </a:r>
          </a:p>
        </p:txBody>
      </p:sp>
    </p:spTree>
    <p:extLst>
      <p:ext uri="{BB962C8B-B14F-4D97-AF65-F5344CB8AC3E}">
        <p14:creationId xmlns:p14="http://schemas.microsoft.com/office/powerpoint/2010/main" val="2445741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552890-0675-5942-BD45-247DCD612F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64" y="86"/>
            <a:ext cx="9166479" cy="5143413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5571E-02C7-4909-A943-092A83DD34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-12526" y="4706938"/>
            <a:ext cx="8826500" cy="388620"/>
            <a:chOff x="0" y="6321425"/>
            <a:chExt cx="10591800" cy="46634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18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 Box 31"/>
          <p:cNvSpPr txBox="1">
            <a:spLocks noChangeArrowheads="1"/>
          </p:cNvSpPr>
          <p:nvPr userDrawn="1"/>
        </p:nvSpPr>
        <p:spPr bwMode="auto">
          <a:xfrm>
            <a:off x="334013" y="4511183"/>
            <a:ext cx="2111375" cy="1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marL="0" marR="0" indent="0" algn="l" defTabSz="76179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TI Information – Selective Disclosure</a:t>
            </a:r>
          </a:p>
        </p:txBody>
      </p:sp>
    </p:spTree>
    <p:extLst>
      <p:ext uri="{BB962C8B-B14F-4D97-AF65-F5344CB8AC3E}">
        <p14:creationId xmlns:p14="http://schemas.microsoft.com/office/powerpoint/2010/main" val="363452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06B6E4-36B5-2A4D-8795-84CABEE4FA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C7E7816-A48B-4805-9A47-CE865F4F101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-6263" y="4706938"/>
            <a:ext cx="8826500" cy="38862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34013" y="4511183"/>
            <a:ext cx="2111375" cy="1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marL="0" marR="0" indent="0" algn="l" defTabSz="76179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TI Information – Selective Disclosure</a:t>
            </a:r>
          </a:p>
        </p:txBody>
      </p:sp>
    </p:spTree>
    <p:extLst>
      <p:ext uri="{BB962C8B-B14F-4D97-AF65-F5344CB8AC3E}">
        <p14:creationId xmlns:p14="http://schemas.microsoft.com/office/powerpoint/2010/main" val="1031704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8" y="786357"/>
            <a:ext cx="8467725" cy="3709449"/>
          </a:xfrm>
        </p:spPr>
        <p:txBody>
          <a:bodyPr/>
          <a:lstStyle>
            <a:lvl1pPr>
              <a:spcBef>
                <a:spcPts val="667"/>
              </a:spcBef>
              <a:defRPr/>
            </a:lvl1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888F-6AF7-4263-B69D-592D8C33BA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3" y="4743450"/>
            <a:ext cx="8804275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79" tIns="38088" rIns="76179" bIns="38088"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1910" y="4743450"/>
            <a:ext cx="8740140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79" tIns="38088" rIns="76179" bIns="38088" rtlCol="0" anchor="ctr"/>
          <a:lstStyle/>
          <a:p>
            <a:pPr algn="ctr"/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63"/>
            <a:ext cx="8458200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8" y="794149"/>
            <a:ext cx="8467725" cy="37016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537472"/>
            <a:ext cx="2133600" cy="1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r">
              <a:defRPr sz="700"/>
            </a:lvl1pPr>
          </a:lstStyle>
          <a:p>
            <a:pPr>
              <a:defRPr/>
            </a:pPr>
            <a:fld id="{B6C70261-DCF8-4A97-9502-E8EEF2364C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3" name="Text Box 31"/>
          <p:cNvSpPr txBox="1">
            <a:spLocks noChangeArrowheads="1"/>
          </p:cNvSpPr>
          <p:nvPr userDrawn="1"/>
        </p:nvSpPr>
        <p:spPr bwMode="auto">
          <a:xfrm>
            <a:off x="334013" y="4511183"/>
            <a:ext cx="2111375" cy="1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marL="0" marR="0" indent="0" algn="l" defTabSz="76179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TI Information – Selective Disclosure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4706938"/>
            <a:ext cx="8826500" cy="388620"/>
            <a:chOff x="0" y="6321425"/>
            <a:chExt cx="10591800" cy="46634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5pPr>
      <a:lvl6pPr marL="380895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6pPr>
      <a:lvl7pPr marL="761790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7pPr>
      <a:lvl8pPr marL="1142683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8pPr>
      <a:lvl9pPr marL="1523573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9pPr>
    </p:titleStyle>
    <p:bodyStyle>
      <a:lvl1pPr marL="189124" indent="-189124" algn="l" rtl="0" eaLnBrk="0" fontAlgn="base" hangingPunct="0">
        <a:spcBef>
          <a:spcPts val="667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78763" indent="-194416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711530" indent="-137548" algn="l" rtl="0" eaLnBrk="0" fontAlgn="base" hangingPunct="0">
        <a:spcBef>
          <a:spcPct val="15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001168" indent="-194416" algn="l" rtl="0" eaLnBrk="0" fontAlgn="base" hangingPunct="0">
        <a:spcBef>
          <a:spcPct val="5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240546" indent="-144163" algn="l" rtl="0" eaLnBrk="0" fontAlgn="base" hangingPunct="0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1621441" indent="-144163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6pPr>
      <a:lvl7pPr marL="2002336" indent="-144163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7pPr>
      <a:lvl8pPr marL="2383230" indent="-144163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8pPr>
      <a:lvl9pPr marL="2764124" indent="-144163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895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79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68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57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467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362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25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146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9E260-A652-514B-8F8F-46A39C4A53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E7816-A48B-4805-9A47-CE865F4F101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98430C0-310C-264D-99F2-0BCF181312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DE0000"/>
                </a:solidFill>
              </a:rPr>
              <a:t>TCAN1043 vs TCAN1043A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318FAC5-4CF0-E843-8579-47069026D00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</p:spPr>
        <p:txBody>
          <a:bodyPr/>
          <a:lstStyle/>
          <a:p>
            <a:pPr eaLnBrk="1" hangingPunct="1"/>
            <a:r>
              <a:rPr lang="en-US" dirty="0"/>
              <a:t>ASC-INT-TRX</a:t>
            </a:r>
          </a:p>
          <a:p>
            <a:pPr eaLnBrk="1" hangingPunct="1"/>
            <a:r>
              <a:rPr lang="en-US" dirty="0"/>
              <a:t>September 9, 2021</a:t>
            </a:r>
          </a:p>
        </p:txBody>
      </p:sp>
    </p:spTree>
    <p:extLst>
      <p:ext uri="{BB962C8B-B14F-4D97-AF65-F5344CB8AC3E}">
        <p14:creationId xmlns:p14="http://schemas.microsoft.com/office/powerpoint/2010/main" val="1929332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Migrating from TCAN1043 to TCAN1043A </a:t>
            </a:r>
            <a:r>
              <a:rPr lang="en-US" sz="2000" dirty="0"/>
              <a:t>(Key Specs)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541794"/>
              </p:ext>
            </p:extLst>
          </p:nvPr>
        </p:nvGraphicFramePr>
        <p:xfrm>
          <a:off x="75627" y="668316"/>
          <a:ext cx="6195150" cy="4272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26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7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0161">
                  <a:extLst>
                    <a:ext uri="{9D8B030D-6E8A-4147-A177-3AD203B41FA5}">
                      <a16:colId xmlns:a16="http://schemas.microsoft.com/office/drawing/2014/main" val="2027619383"/>
                    </a:ext>
                  </a:extLst>
                </a:gridCol>
                <a:gridCol w="2020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0068">
                <a:tc>
                  <a:txBody>
                    <a:bodyPr/>
                    <a:lstStyle/>
                    <a:p>
                      <a:r>
                        <a:rPr lang="en-US" sz="1200" dirty="0"/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TCAN1043(H)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TCAN1043A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081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CAN Data rate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CAN FD </a:t>
                      </a:r>
                      <a:r>
                        <a:rPr lang="en-US" sz="1100" dirty="0" err="1"/>
                        <a:t>upto</a:t>
                      </a:r>
                      <a:r>
                        <a:rPr lang="en-US" sz="1100" dirty="0"/>
                        <a:t> 2 or 5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B050"/>
                          </a:solidFill>
                        </a:rPr>
                        <a:t>CAN FD </a:t>
                      </a:r>
                      <a:r>
                        <a:rPr lang="en-US" sz="1100" dirty="0" err="1">
                          <a:solidFill>
                            <a:srgbClr val="00B050"/>
                          </a:solidFill>
                        </a:rPr>
                        <a:t>upto</a:t>
                      </a:r>
                      <a:r>
                        <a:rPr lang="en-US" sz="1100" dirty="0">
                          <a:solidFill>
                            <a:srgbClr val="00B050"/>
                          </a:solidFill>
                        </a:rPr>
                        <a:t> 8 Mbps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654867"/>
                  </a:ext>
                </a:extLst>
              </a:tr>
              <a:tr h="184213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CAN Bus Fault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±58</a:t>
                      </a:r>
                      <a:r>
                        <a:rPr lang="en-US" sz="1100" baseline="0" dirty="0"/>
                        <a:t> V (</a:t>
                      </a:r>
                      <a:r>
                        <a:rPr lang="en-US" sz="1100" dirty="0"/>
                        <a:t>±70</a:t>
                      </a:r>
                      <a:r>
                        <a:rPr lang="en-US" sz="1100" baseline="0" dirty="0"/>
                        <a:t> V)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±58</a:t>
                      </a:r>
                      <a:r>
                        <a:rPr lang="en-US" sz="1100" baseline="0" dirty="0"/>
                        <a:t> V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339016"/>
                  </a:ext>
                </a:extLst>
              </a:tr>
              <a:tr h="204423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RX Common mode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±30</a:t>
                      </a:r>
                      <a:r>
                        <a:rPr lang="en-US" sz="1100" baseline="0" dirty="0"/>
                        <a:t> V , </a:t>
                      </a:r>
                      <a:r>
                        <a:rPr lang="en-US" sz="1100" dirty="0"/>
                        <a:t>±12</a:t>
                      </a:r>
                      <a:r>
                        <a:rPr lang="en-US" sz="1100" baseline="0" dirty="0"/>
                        <a:t> V in sleep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±12</a:t>
                      </a:r>
                      <a:r>
                        <a:rPr lang="en-US" sz="1100" baseline="0" dirty="0"/>
                        <a:t> V 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831722"/>
                  </a:ext>
                </a:extLst>
              </a:tr>
              <a:tr h="224634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VSUP Abs Max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58 V (70 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45 </a:t>
                      </a:r>
                      <a:r>
                        <a:rPr lang="en-US" sz="1100" dirty="0"/>
                        <a:t>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845">
                <a:tc>
                  <a:txBody>
                    <a:bodyPr/>
                    <a:lstStyle/>
                    <a:p>
                      <a:pPr marL="0" marR="0" lvl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VSUP Op Range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4.5 – 45 V (60 V)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4.5 – 40 V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VSUP UV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3 V – 4.2 V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3.5  – 4.25 V (Falling)</a:t>
                      </a:r>
                    </a:p>
                    <a:p>
                      <a:r>
                        <a:rPr lang="en-US" sz="1100" dirty="0"/>
                        <a:t>3.85 – 4.4 V (Rising)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173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Operating T</a:t>
                      </a:r>
                      <a:r>
                        <a:rPr lang="en-US" sz="1200" b="1" kern="1200" baseline="-250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-55 to 150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-40 to 150 °C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835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VIO Range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2.8 – 5.5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B050"/>
                          </a:solidFill>
                        </a:rPr>
                        <a:t>1.7V – 5.5 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VIO UV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1.3 V – 2.75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Falling:</a:t>
                      </a:r>
                      <a:r>
                        <a:rPr lang="en-US" sz="1100" baseline="0" dirty="0"/>
                        <a:t> 1 V (min)</a:t>
                      </a:r>
                    </a:p>
                    <a:p>
                      <a:r>
                        <a:rPr lang="en-US" sz="1100" baseline="0" dirty="0"/>
                        <a:t>Rising: 1.65 V (max)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INH Output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High</a:t>
                      </a:r>
                      <a:r>
                        <a:rPr lang="en-US" sz="1100" baseline="0" dirty="0"/>
                        <a:t> Z when output disabled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1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u="none" kern="1200" baseline="0" dirty="0"/>
                        <a:t>4M</a:t>
                      </a:r>
                      <a:r>
                        <a:rPr lang="el-GR" sz="1100" u="none" kern="1200" baseline="0" dirty="0"/>
                        <a:t>Ω</a:t>
                      </a:r>
                      <a:r>
                        <a:rPr lang="en-US" sz="1100" u="none" kern="1200" baseline="0" dirty="0"/>
                        <a:t> pull-down </a:t>
                      </a:r>
                      <a:r>
                        <a:rPr lang="en-US" sz="1100" kern="1200" baseline="0" dirty="0"/>
                        <a:t>on INH when disabled ( sleep mode )</a:t>
                      </a:r>
                      <a:endParaRPr lang="en-US" sz="11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Logic Pins Abs Max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7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6 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566">
                <a:tc>
                  <a:txBody>
                    <a:bodyPr/>
                    <a:lstStyle/>
                    <a:p>
                      <a:pPr marL="0" algn="l" defTabSz="761790" rtl="0" eaLnBrk="1" latinLnBrk="0" hangingPunct="1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200" b="1" kern="1200" baseline="-250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IH</a:t>
                      </a:r>
                      <a:r>
                        <a:rPr lang="en-US" sz="12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at EN and </a:t>
                      </a:r>
                      <a:r>
                        <a:rPr lang="en-US" sz="1200" b="1" kern="1200" baseline="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nSTB</a:t>
                      </a:r>
                      <a:r>
                        <a:rPr lang="en-US" sz="12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200" b="1" kern="1200" baseline="-250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10 µA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115 µA (due to lower value of pull-down resistor)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12511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D47FF5C-BCD2-4999-8535-AB975DD94816}"/>
              </a:ext>
            </a:extLst>
          </p:cNvPr>
          <p:cNvSpPr/>
          <p:nvPr/>
        </p:nvSpPr>
        <p:spPr>
          <a:xfrm>
            <a:off x="6352674" y="644746"/>
            <a:ext cx="2649533" cy="39822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100" dirty="0"/>
              <a:t>Migrate to TCAN1043A-Q1 easily</a:t>
            </a:r>
          </a:p>
          <a:p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100" dirty="0"/>
              <a:t>Pin to Pin compatibility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100" dirty="0"/>
              <a:t>Differences highlighted – all other parameters remain unchanged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100" dirty="0"/>
              <a:t>Small SOT package (DYY) for space-saving applications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770DDE-CAAC-44C2-AE2C-76800B5E7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146" y="1515589"/>
            <a:ext cx="1192129" cy="97222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FB3F217-958C-4B3F-B046-2754CE6A71C0}"/>
              </a:ext>
            </a:extLst>
          </p:cNvPr>
          <p:cNvGrpSpPr/>
          <p:nvPr/>
        </p:nvGrpSpPr>
        <p:grpSpPr>
          <a:xfrm>
            <a:off x="3505282" y="1138012"/>
            <a:ext cx="870570" cy="2622884"/>
            <a:chOff x="3209649" y="1129679"/>
            <a:chExt cx="870570" cy="2622884"/>
          </a:xfrm>
        </p:grpSpPr>
        <p:sp>
          <p:nvSpPr>
            <p:cNvPr id="7" name="Callout: Right Arrow 6">
              <a:extLst>
                <a:ext uri="{FF2B5EF4-FFF2-40B4-BE49-F238E27FC236}">
                  <a16:creationId xmlns:a16="http://schemas.microsoft.com/office/drawing/2014/main" id="{6C227DC7-ACC5-463B-8BBD-529EE42B52E3}"/>
                </a:ext>
              </a:extLst>
            </p:cNvPr>
            <p:cNvSpPr/>
            <p:nvPr/>
          </p:nvSpPr>
          <p:spPr>
            <a:xfrm>
              <a:off x="3209649" y="1129679"/>
              <a:ext cx="870570" cy="2622884"/>
            </a:xfrm>
            <a:prstGeom prst="rightArrowCallou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01ADB1-2D99-47B7-8685-8CA470ECD21F}"/>
                </a:ext>
              </a:extLst>
            </p:cNvPr>
            <p:cNvSpPr txBox="1"/>
            <p:nvPr/>
          </p:nvSpPr>
          <p:spPr>
            <a:xfrm rot="16200000">
              <a:off x="2756075" y="2363631"/>
              <a:ext cx="14654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Pin-to-Pin Drop-in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1288AC6-4D31-49E9-9104-C4D0F0CC8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118" y="1516051"/>
            <a:ext cx="985770" cy="928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ACEEB7-81E1-4EC9-8EC6-F8311609752C}"/>
              </a:ext>
            </a:extLst>
          </p:cNvPr>
          <p:cNvSpPr txBox="1"/>
          <p:nvPr/>
        </p:nvSpPr>
        <p:spPr>
          <a:xfrm>
            <a:off x="6419146" y="2487811"/>
            <a:ext cx="1417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SOIC: 8.65 x 3. 9 mm</a:t>
            </a:r>
          </a:p>
          <a:p>
            <a:r>
              <a:rPr lang="en-US" sz="900" dirty="0">
                <a:solidFill>
                  <a:schemeClr val="bg1"/>
                </a:solidFill>
              </a:rPr>
              <a:t>SOT:  4.2 x 2 mm </a:t>
            </a:r>
            <a:r>
              <a:rPr lang="en-US" sz="9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New</a:t>
            </a:r>
            <a:endParaRPr lang="en-US" sz="900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95782C-821B-4824-AFF7-9DFAD3E4CDCA}"/>
              </a:ext>
            </a:extLst>
          </p:cNvPr>
          <p:cNvSpPr txBox="1"/>
          <p:nvPr/>
        </p:nvSpPr>
        <p:spPr>
          <a:xfrm>
            <a:off x="7756088" y="2459925"/>
            <a:ext cx="11921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VSON: 4.5 x 3 mm  </a:t>
            </a:r>
          </a:p>
        </p:txBody>
      </p:sp>
    </p:spTree>
    <p:extLst>
      <p:ext uri="{BB962C8B-B14F-4D97-AF65-F5344CB8AC3E}">
        <p14:creationId xmlns:p14="http://schemas.microsoft.com/office/powerpoint/2010/main" val="617302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Migrating from TCAN1043 to TCAN1043A </a:t>
            </a:r>
            <a:r>
              <a:rPr lang="en-US" sz="2000" dirty="0"/>
              <a:t>(Details)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803964"/>
              </p:ext>
            </p:extLst>
          </p:nvPr>
        </p:nvGraphicFramePr>
        <p:xfrm>
          <a:off x="173685" y="597752"/>
          <a:ext cx="6195839" cy="401905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82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3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94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7984">
                <a:tc>
                  <a:txBody>
                    <a:bodyPr/>
                    <a:lstStyle/>
                    <a:p>
                      <a:r>
                        <a:rPr lang="en-US" sz="1000" dirty="0"/>
                        <a:t>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TCAN1043(H)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TCAN1043A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533">
                <a:tc>
                  <a:txBody>
                    <a:bodyPr/>
                    <a:lstStyle/>
                    <a:p>
                      <a:pPr marL="0" marR="0" lvl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CAN Bus Biasing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Fixed</a:t>
                      </a:r>
                      <a:r>
                        <a:rPr lang="en-US" sz="900" baseline="0" dirty="0"/>
                        <a:t> Bus Biasing (2.5 V in Normal, GND in STB/Sleep)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Autonomous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632">
                <a:tc rowSpan="5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Mode</a:t>
                      </a:r>
                      <a:r>
                        <a:rPr lang="en-US" sz="1000" b="1" baseline="0" dirty="0">
                          <a:solidFill>
                            <a:schemeClr val="bg1"/>
                          </a:solidFill>
                        </a:rPr>
                        <a:t> Behavior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/>
                        <a:t>CAN transmitter would transmit dominant until the TXDDTO timer expired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CAN </a:t>
                      </a:r>
                      <a:r>
                        <a:rPr lang="en-US" sz="900" baseline="0" dirty="0"/>
                        <a:t>driver disabled if TXD=0 when entering CAN Bias Active </a:t>
                      </a:r>
                      <a:r>
                        <a:rPr lang="en-US" sz="800" baseline="0" dirty="0"/>
                        <a:t>(TXDCLP)</a:t>
                      </a:r>
                      <a:endParaRPr lang="en-US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2547">
                <a:tc vMerge="1"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/>
                        <a:t>UVIO, UVCC always run the 300ms Sleep timer (T</a:t>
                      </a:r>
                      <a:r>
                        <a:rPr lang="en-US" sz="900" baseline="-25000" dirty="0"/>
                        <a:t>UV</a:t>
                      </a:r>
                      <a:r>
                        <a:rPr lang="en-US" sz="900" baseline="0" dirty="0"/>
                        <a:t>). VIO and VCC need to be above the UV thresholds within T</a:t>
                      </a:r>
                      <a:r>
                        <a:rPr lang="en-US" sz="900" baseline="-25000" dirty="0"/>
                        <a:t>UV</a:t>
                      </a:r>
                      <a:r>
                        <a:rPr lang="en-US" sz="900" baseline="0" dirty="0"/>
                        <a:t> after powering up or after entering Standby mode from Sleep mode due to Wake event.</a:t>
                      </a:r>
                      <a:endParaRPr lang="en-US" sz="9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UVIO, UVCC </a:t>
                      </a:r>
                      <a:r>
                        <a:rPr lang="en-US" sz="900" baseline="0" dirty="0"/>
                        <a:t>300ms Sleep timer (T</a:t>
                      </a:r>
                      <a:r>
                        <a:rPr lang="en-US" sz="900" baseline="-25000" dirty="0"/>
                        <a:t>UV</a:t>
                      </a:r>
                      <a:r>
                        <a:rPr lang="en-US" sz="900" baseline="0" dirty="0"/>
                        <a:t>) is disabled until VIO/VCC are good. Allows for indefinite power up time. </a:t>
                      </a:r>
                    </a:p>
                    <a:p>
                      <a:pPr marL="0" marR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baseline="0" dirty="0"/>
                        <a:t>Sleep Wake Error (SWE) timer transitions the device into Sleep mode after 4 minutes (</a:t>
                      </a:r>
                      <a:r>
                        <a:rPr lang="en-US" sz="900" b="0" baseline="0" dirty="0" err="1"/>
                        <a:t>t</a:t>
                      </a:r>
                      <a:r>
                        <a:rPr lang="en-US" sz="900" b="0" baseline="-25000" dirty="0" err="1"/>
                        <a:t>INACTIVE</a:t>
                      </a:r>
                      <a:r>
                        <a:rPr lang="en-US" sz="900" b="0" baseline="0" dirty="0"/>
                        <a:t>) if the device is stranded in Standby mode due to (a) VCC/VIO not powering up properly or (b) MCU fails to transition the device into Normal mode.</a:t>
                      </a:r>
                      <a:endParaRPr lang="en-US" sz="9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7812">
                <a:tc vMerge="1"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VCC Supervisor ON in Sleep mode – VCC &gt; UVCC automatically transitions the device into normal or silent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VCC Supervisor</a:t>
                      </a:r>
                      <a:r>
                        <a:rPr lang="en-US" sz="900" baseline="0" dirty="0"/>
                        <a:t> Off in Sleep mode – Explicit toggling of </a:t>
                      </a:r>
                      <a:r>
                        <a:rPr lang="en-US" sz="900" baseline="0" dirty="0" err="1"/>
                        <a:t>nSTB</a:t>
                      </a:r>
                      <a:r>
                        <a:rPr lang="en-US" sz="900" baseline="0" dirty="0"/>
                        <a:t> from low-to-high required for transition into normal/silent mode (e.g. if the device enters sleep mode due to UVCC).</a:t>
                      </a:r>
                      <a:endParaRPr lang="en-US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159">
                <a:tc vMerge="1"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VIO &lt; UVIO transitions the device from normal to Standby mode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971696"/>
                  </a:ext>
                </a:extLst>
              </a:tr>
              <a:tr h="374371">
                <a:tc vMerge="1"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NFAULT pin is driven high during sleep mode (if VIO is present)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NFAULT pin is high-Z in sleep mode (even if VIO is present)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786482"/>
                  </a:ext>
                </a:extLst>
              </a:tr>
            </a:tbl>
          </a:graphicData>
        </a:graphic>
      </p:graphicFrame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5A9DC7E-977A-43CB-8014-4F82EEA11186}"/>
              </a:ext>
            </a:extLst>
          </p:cNvPr>
          <p:cNvSpPr txBox="1">
            <a:spLocks/>
          </p:cNvSpPr>
          <p:nvPr/>
        </p:nvSpPr>
        <p:spPr bwMode="auto">
          <a:xfrm>
            <a:off x="6642100" y="4537472"/>
            <a:ext cx="2133600" cy="1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80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76179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14268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2357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904467" algn="l" defTabSz="76179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285362" algn="l" defTabSz="76179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2666253" algn="l" defTabSz="76179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047146" algn="l" defTabSz="76179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EA302B-CA92-48D7-8585-48355AA06E38}"/>
              </a:ext>
            </a:extLst>
          </p:cNvPr>
          <p:cNvSpPr/>
          <p:nvPr/>
        </p:nvSpPr>
        <p:spPr>
          <a:xfrm>
            <a:off x="6361982" y="603557"/>
            <a:ext cx="2649533" cy="39623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100" dirty="0"/>
              <a:t>Migrate to TCAN1043A-Q1 easily</a:t>
            </a:r>
          </a:p>
          <a:p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100" dirty="0"/>
              <a:t>Pin to Pin compatibility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100" dirty="0"/>
              <a:t>Differenced highlighted – all other parameters remain unchanged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100" dirty="0"/>
              <a:t>Small SOT package (DYY) for space-saving applications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14300" indent="-11430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F7B56F-F878-4AFC-8E6B-72CC5CF2D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595" y="1688520"/>
            <a:ext cx="1192129" cy="9722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B90C5B-9810-4C69-882B-D25199BFF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258" y="1699165"/>
            <a:ext cx="985770" cy="9285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E665190-D932-43D9-A00E-6B615A0413A6}"/>
              </a:ext>
            </a:extLst>
          </p:cNvPr>
          <p:cNvSpPr txBox="1"/>
          <p:nvPr/>
        </p:nvSpPr>
        <p:spPr>
          <a:xfrm>
            <a:off x="6371958" y="2688628"/>
            <a:ext cx="131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SOIC: 9.9 x 3.91 mm</a:t>
            </a:r>
          </a:p>
          <a:p>
            <a:r>
              <a:rPr lang="en-US" sz="900" dirty="0">
                <a:solidFill>
                  <a:schemeClr val="bg1"/>
                </a:solidFill>
              </a:rPr>
              <a:t>SOT:  4.2 x 2 mm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7BF351-F0FD-4E4F-8432-E2899C8E1A54}"/>
              </a:ext>
            </a:extLst>
          </p:cNvPr>
          <p:cNvSpPr txBox="1"/>
          <p:nvPr/>
        </p:nvSpPr>
        <p:spPr>
          <a:xfrm>
            <a:off x="7797904" y="2656489"/>
            <a:ext cx="11921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VSON: 4.5 x 3 mm  </a:t>
            </a:r>
          </a:p>
        </p:txBody>
      </p:sp>
    </p:spTree>
    <p:extLst>
      <p:ext uri="{BB962C8B-B14F-4D97-AF65-F5344CB8AC3E}">
        <p14:creationId xmlns:p14="http://schemas.microsoft.com/office/powerpoint/2010/main" val="2338303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B3F37-2495-450B-B207-3FB24596C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Thermal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2B737-1653-4B59-897B-2AEE9F674B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28EA40-3E9F-4220-8FC5-83F191146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93519"/>
              </p:ext>
            </p:extLst>
          </p:nvPr>
        </p:nvGraphicFramePr>
        <p:xfrm>
          <a:off x="517358" y="793942"/>
          <a:ext cx="7345277" cy="355561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37674">
                  <a:extLst>
                    <a:ext uri="{9D8B030D-6E8A-4147-A177-3AD203B41FA5}">
                      <a16:colId xmlns:a16="http://schemas.microsoft.com/office/drawing/2014/main" val="2787478417"/>
                    </a:ext>
                  </a:extLst>
                </a:gridCol>
                <a:gridCol w="1826547">
                  <a:extLst>
                    <a:ext uri="{9D8B030D-6E8A-4147-A177-3AD203B41FA5}">
                      <a16:colId xmlns:a16="http://schemas.microsoft.com/office/drawing/2014/main" val="138755701"/>
                    </a:ext>
                  </a:extLst>
                </a:gridCol>
                <a:gridCol w="829306">
                  <a:extLst>
                    <a:ext uri="{9D8B030D-6E8A-4147-A177-3AD203B41FA5}">
                      <a16:colId xmlns:a16="http://schemas.microsoft.com/office/drawing/2014/main" val="392214390"/>
                    </a:ext>
                  </a:extLst>
                </a:gridCol>
                <a:gridCol w="1078098">
                  <a:extLst>
                    <a:ext uri="{9D8B030D-6E8A-4147-A177-3AD203B41FA5}">
                      <a16:colId xmlns:a16="http://schemas.microsoft.com/office/drawing/2014/main" val="34562307"/>
                    </a:ext>
                  </a:extLst>
                </a:gridCol>
                <a:gridCol w="947777">
                  <a:extLst>
                    <a:ext uri="{9D8B030D-6E8A-4147-A177-3AD203B41FA5}">
                      <a16:colId xmlns:a16="http://schemas.microsoft.com/office/drawing/2014/main" val="1222295044"/>
                    </a:ext>
                  </a:extLst>
                </a:gridCol>
                <a:gridCol w="1078098">
                  <a:extLst>
                    <a:ext uri="{9D8B030D-6E8A-4147-A177-3AD203B41FA5}">
                      <a16:colId xmlns:a16="http://schemas.microsoft.com/office/drawing/2014/main" val="1576691621"/>
                    </a:ext>
                  </a:extLst>
                </a:gridCol>
                <a:gridCol w="947777">
                  <a:extLst>
                    <a:ext uri="{9D8B030D-6E8A-4147-A177-3AD203B41FA5}">
                      <a16:colId xmlns:a16="http://schemas.microsoft.com/office/drawing/2014/main" val="2205910499"/>
                    </a:ext>
                  </a:extLst>
                </a:gridCol>
              </a:tblGrid>
              <a:tr h="677260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THERMAL METRIC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TCAN1043x-Q1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TCAN1043A-Q1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UNIT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45107502"/>
                  </a:ext>
                </a:extLst>
              </a:tr>
              <a:tr h="338630">
                <a:tc gridSpan="2"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 (SOIC)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DMT (VSON)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 (SOIC)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DMT (VSON)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481390"/>
                  </a:ext>
                </a:extLst>
              </a:tr>
              <a:tr h="3386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R</a:t>
                      </a:r>
                      <a:r>
                        <a:rPr lang="el-GR" sz="1100" u="none" strike="noStrike" baseline="-25000">
                          <a:effectLst/>
                        </a:rPr>
                        <a:t>θ</a:t>
                      </a:r>
                      <a:r>
                        <a:rPr lang="en-US" sz="1100" u="none" strike="noStrike" baseline="-25000">
                          <a:effectLst/>
                        </a:rPr>
                        <a:t>JA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Junction-to-ambient thermal resistance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33.1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87.1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39.7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°C/W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7865395"/>
                  </a:ext>
                </a:extLst>
              </a:tr>
              <a:tr h="3386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R</a:t>
                      </a:r>
                      <a:r>
                        <a:rPr lang="el-GR" sz="1100" u="none" strike="noStrike" baseline="-25000">
                          <a:effectLst/>
                        </a:rPr>
                        <a:t>θ</a:t>
                      </a:r>
                      <a:r>
                        <a:rPr lang="en-US" sz="1100" u="none" strike="noStrike" baseline="-25000">
                          <a:effectLst/>
                        </a:rPr>
                        <a:t>JC(top)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Junction-to-case (top) thermal resistance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33.6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30.5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41.8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°C/W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6348670"/>
                  </a:ext>
                </a:extLst>
              </a:tr>
              <a:tr h="3386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R</a:t>
                      </a:r>
                      <a:r>
                        <a:rPr lang="el-GR" sz="1100" u="none" strike="noStrike" baseline="-25000">
                          <a:effectLst/>
                        </a:rPr>
                        <a:t>θ</a:t>
                      </a:r>
                      <a:r>
                        <a:rPr lang="en-US" sz="1100" u="none" strike="noStrike" baseline="-25000">
                          <a:effectLst/>
                        </a:rPr>
                        <a:t>JB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Junction-to-board thermal resistance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34.7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43.7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15.9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°C/W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88838104"/>
                  </a:ext>
                </a:extLst>
              </a:tr>
              <a:tr h="50794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Ψ</a:t>
                      </a:r>
                      <a:r>
                        <a:rPr lang="en-US" sz="1100" u="none" strike="noStrike" baseline="-25000">
                          <a:effectLst/>
                        </a:rPr>
                        <a:t>JT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Junction-to-top characterization parameter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°C/W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3671972"/>
                  </a:ext>
                </a:extLst>
              </a:tr>
              <a:tr h="50794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Ψ</a:t>
                      </a:r>
                      <a:r>
                        <a:rPr lang="en-US" sz="1100" u="none" strike="noStrike" baseline="-25000">
                          <a:effectLst/>
                        </a:rPr>
                        <a:t>JB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Junction-to-board characterization parameter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34.3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43.3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15.9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°C/W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3455927"/>
                  </a:ext>
                </a:extLst>
              </a:tr>
              <a:tr h="5079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R</a:t>
                      </a:r>
                      <a:r>
                        <a:rPr lang="el-GR" sz="1100" u="none" strike="noStrike" baseline="-25000" dirty="0">
                          <a:effectLst/>
                        </a:rPr>
                        <a:t>θ</a:t>
                      </a:r>
                      <a:r>
                        <a:rPr lang="en-US" sz="1100" u="none" strike="noStrike" baseline="-25000" dirty="0">
                          <a:effectLst/>
                        </a:rPr>
                        <a:t>JC(bot)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Junction-to-case (bottom) thermal resistance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n/a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N/A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6.6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°C/W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6682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539645"/>
      </p:ext>
    </p:extLst>
  </p:cSld>
  <p:clrMapOvr>
    <a:masterClrMapping/>
  </p:clrMapOvr>
</p:sld>
</file>

<file path=ppt/theme/theme1.xml><?xml version="1.0" encoding="utf-8"?>
<a:theme xmlns:a="http://schemas.openxmlformats.org/drawingml/2006/main" name="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51213BBCF28D4785FB69155B6DD1E6" ma:contentTypeVersion="1" ma:contentTypeDescription="Create a new document." ma:contentTypeScope="" ma:versionID="bfc6005d646bd08db487608e6a5caeea">
  <xsd:schema xmlns:xsd="http://www.w3.org/2001/XMLSchema" xmlns:xs="http://www.w3.org/2001/XMLSchema" xmlns:p="http://schemas.microsoft.com/office/2006/metadata/properties" xmlns:ns2="6492c52e-5483-4147-8f9b-fd1444f30285" targetNamespace="http://schemas.microsoft.com/office/2006/metadata/properties" ma:root="true" ma:fieldsID="77cd596390ba47340d43ba2da500f5ce" ns2:_="">
    <xsd:import namespace="6492c52e-5483-4147-8f9b-fd1444f30285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92c52e-5483-4147-8f9b-fd1444f3028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46389C-4803-480A-9447-6843F2BC0B19}">
  <ds:schemaRefs>
    <ds:schemaRef ds:uri="http://schemas.microsoft.com/office/2006/metadata/properti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6492c52e-5483-4147-8f9b-fd1444f30285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C661DE7-4736-47B1-AA93-683DE26F79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92c52e-5483-4147-8f9b-fd1444f302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6FD6FE-385F-4057-BF55-FF59D5AD17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14061</TotalTime>
  <Words>692</Words>
  <Application>Microsoft Office PowerPoint</Application>
  <PresentationFormat>On-screen Show (16:9)</PresentationFormat>
  <Paragraphs>160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FinalPowerpoint</vt:lpstr>
      <vt:lpstr>TCAN1043 vs TCAN1043A</vt:lpstr>
      <vt:lpstr>Migrating from TCAN1043 to TCAN1043A (Key Specs)</vt:lpstr>
      <vt:lpstr>Migrating from TCAN1043 to TCAN1043A (Details)</vt:lpstr>
      <vt:lpstr>Thermal Table</vt:lpstr>
    </vt:vector>
  </TitlesOfParts>
  <Company>Texas Instruments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Kari Drews</dc:creator>
  <cp:lastModifiedBy>Shukla, Vrashank</cp:lastModifiedBy>
  <cp:revision>183</cp:revision>
  <dcterms:created xsi:type="dcterms:W3CDTF">2007-12-19T20:51:45Z</dcterms:created>
  <dcterms:modified xsi:type="dcterms:W3CDTF">2023-10-02T13:32:22Z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0x0101002851213BBCF28D4785FB69155B6DD1E6</vt:lpwstr>
  </property>
</Properties>
</file>